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4" r:id="rId4"/>
    <p:sldId id="306" r:id="rId5"/>
    <p:sldId id="258" r:id="rId6"/>
    <p:sldId id="260" r:id="rId7"/>
    <p:sldId id="266" r:id="rId8"/>
    <p:sldId id="267" r:id="rId9"/>
    <p:sldId id="265" r:id="rId10"/>
    <p:sldId id="269" r:id="rId11"/>
    <p:sldId id="270" r:id="rId12"/>
    <p:sldId id="273" r:id="rId13"/>
    <p:sldId id="274" r:id="rId14"/>
    <p:sldId id="276" r:id="rId15"/>
    <p:sldId id="312" r:id="rId16"/>
    <p:sldId id="281" r:id="rId17"/>
    <p:sldId id="285" r:id="rId18"/>
    <p:sldId id="291" r:id="rId19"/>
    <p:sldId id="292" r:id="rId20"/>
    <p:sldId id="295" r:id="rId21"/>
    <p:sldId id="298" r:id="rId22"/>
    <p:sldId id="299" r:id="rId23"/>
    <p:sldId id="287" r:id="rId24"/>
    <p:sldId id="311" r:id="rId25"/>
    <p:sldId id="301" r:id="rId26"/>
    <p:sldId id="313" r:id="rId27"/>
    <p:sldId id="314" r:id="rId28"/>
    <p:sldId id="30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7T19:50:33.202"/>
    </inkml:context>
    <inkml:brush xml:id="br0">
      <inkml:brushProperty name="width" value="0.025" units="cm"/>
      <inkml:brushProperty name="height" value="0.025" units="cm"/>
      <inkml:brushProperty name="color" value="#FF4E00"/>
      <inkml:brushProperty name="inkEffects" value="rainbow"/>
      <inkml:brushProperty name="anchorX" value="0"/>
      <inkml:brushProperty name="anchorY" value="0"/>
      <inkml:brushProperty name="scaleFactor" value="0.5"/>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7T19:50:35.342"/>
    </inkml:context>
    <inkml:brush xml:id="br0">
      <inkml:brushProperty name="width" value="0.025" units="cm"/>
      <inkml:brushProperty name="height" value="0.025" units="cm"/>
      <inkml:brushProperty name="color" value="#FF4E00"/>
      <inkml:brushProperty name="inkEffects" value="rainbow"/>
      <inkml:brushProperty name="anchorX" value="-1016"/>
      <inkml:brushProperty name="anchorY" value="-1016"/>
      <inkml:brushProperty name="scaleFactor" value="0.5"/>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7T19:50:35.510"/>
    </inkml:context>
    <inkml:brush xml:id="br0">
      <inkml:brushProperty name="width" value="0.025" units="cm"/>
      <inkml:brushProperty name="height" value="0.025" units="cm"/>
      <inkml:brushProperty name="color" value="#FF4E00"/>
      <inkml:brushProperty name="inkEffects" value="rainbow"/>
      <inkml:brushProperty name="anchorX" value="-2032"/>
      <inkml:brushProperty name="anchorY" value="-2032"/>
      <inkml:brushProperty name="scaleFactor" value="0.5"/>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7T19:50:36.174"/>
    </inkml:context>
    <inkml:brush xml:id="br0">
      <inkml:brushProperty name="width" value="0.025" units="cm"/>
      <inkml:brushProperty name="height" value="0.025" units="cm"/>
      <inkml:brushProperty name="color" value="#FF4E00"/>
      <inkml:brushProperty name="inkEffects" value="rainbow"/>
      <inkml:brushProperty name="anchorX" value="-3048"/>
      <inkml:brushProperty name="anchorY" value="-3048"/>
      <inkml:brushProperty name="scaleFactor" value="0.5"/>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7T19:50:36.350"/>
    </inkml:context>
    <inkml:brush xml:id="br0">
      <inkml:brushProperty name="width" value="0.025" units="cm"/>
      <inkml:brushProperty name="height" value="0.025" units="cm"/>
      <inkml:brushProperty name="color" value="#FF4E00"/>
      <inkml:brushProperty name="inkEffects" value="rainbow"/>
      <inkml:brushProperty name="anchorX" value="-4064"/>
      <inkml:brushProperty name="anchorY" value="-4064"/>
      <inkml:brushProperty name="scaleFactor" value="0.5"/>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7T19:50:40.547"/>
    </inkml:context>
    <inkml:brush xml:id="br0">
      <inkml:brushProperty name="width" value="0.025" units="cm"/>
      <inkml:brushProperty name="height" value="0.025" units="cm"/>
      <inkml:brushProperty name="color" value="#FF4E00"/>
      <inkml:brushProperty name="inkEffects" value="rainbow"/>
      <inkml:brushProperty name="anchorX" value="-9359.30078"/>
      <inkml:brushProperty name="anchorY" value="-7651.50146"/>
      <inkml:brushProperty name="scaleFactor" value="0.5"/>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062F9-874C-4319-B9E6-65A720F883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286736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062F9-874C-4319-B9E6-65A720F883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424039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062F9-874C-4319-B9E6-65A720F883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2452225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062F9-874C-4319-B9E6-65A720F883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9F1F-A5E0-41A4-8B12-8096531A7D0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907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062F9-874C-4319-B9E6-65A720F883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99156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E062F9-874C-4319-B9E6-65A720F8834A}"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1951916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E062F9-874C-4319-B9E6-65A720F8834A}"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2689231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062F9-874C-4319-B9E6-65A720F883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127072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062F9-874C-4319-B9E6-65A720F883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412026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062F9-874C-4319-B9E6-65A720F883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219632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062F9-874C-4319-B9E6-65A720F8834A}"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212363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062F9-874C-4319-B9E6-65A720F883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1494156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062F9-874C-4319-B9E6-65A720F8834A}"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320924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062F9-874C-4319-B9E6-65A720F8834A}"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157242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062F9-874C-4319-B9E6-65A720F8834A}"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322473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062F9-874C-4319-B9E6-65A720F883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276687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062F9-874C-4319-B9E6-65A720F8834A}"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E9F1F-A5E0-41A4-8B12-8096531A7D02}" type="slidenum">
              <a:rPr lang="en-IN" smtClean="0"/>
              <a:t>‹#›</a:t>
            </a:fld>
            <a:endParaRPr lang="en-IN"/>
          </a:p>
        </p:txBody>
      </p:sp>
    </p:spTree>
    <p:extLst>
      <p:ext uri="{BB962C8B-B14F-4D97-AF65-F5344CB8AC3E}">
        <p14:creationId xmlns:p14="http://schemas.microsoft.com/office/powerpoint/2010/main" val="228530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EE062F9-874C-4319-B9E6-65A720F8834A}" type="datetimeFigureOut">
              <a:rPr lang="en-IN" smtClean="0"/>
              <a:t>06-01-2024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95E9F1F-A5E0-41A4-8B12-8096531A7D02}" type="slidenum">
              <a:rPr lang="en-IN" smtClean="0"/>
              <a:t>‹#›</a:t>
            </a:fld>
            <a:endParaRPr lang="en-IN"/>
          </a:p>
        </p:txBody>
      </p:sp>
    </p:spTree>
    <p:extLst>
      <p:ext uri="{BB962C8B-B14F-4D97-AF65-F5344CB8AC3E}">
        <p14:creationId xmlns:p14="http://schemas.microsoft.com/office/powerpoint/2010/main" val="170675008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7.png"/><Relationship Id="rId3" Type="http://schemas.openxmlformats.org/officeDocument/2006/relationships/image" Target="../media/image620.png"/><Relationship Id="rId7" Type="http://schemas.openxmlformats.org/officeDocument/2006/relationships/image" Target="../media/image640.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6.png"/><Relationship Id="rId5" Type="http://schemas.openxmlformats.org/officeDocument/2006/relationships/image" Target="../media/image63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868E-2D9B-A415-6718-D54668CAF7E8}"/>
              </a:ext>
            </a:extLst>
          </p:cNvPr>
          <p:cNvSpPr>
            <a:spLocks noGrp="1"/>
          </p:cNvSpPr>
          <p:nvPr>
            <p:ph type="ctrTitle"/>
          </p:nvPr>
        </p:nvSpPr>
        <p:spPr/>
        <p:txBody>
          <a:bodyPr/>
          <a:lstStyle/>
          <a:p>
            <a:r>
              <a:rPr lang="en-US" dirty="0"/>
              <a:t> Crop Yield   Prediction System</a:t>
            </a:r>
            <a:endParaRPr lang="en-IN" dirty="0"/>
          </a:p>
        </p:txBody>
      </p:sp>
      <p:sp>
        <p:nvSpPr>
          <p:cNvPr id="3" name="Subtitle 2">
            <a:extLst>
              <a:ext uri="{FF2B5EF4-FFF2-40B4-BE49-F238E27FC236}">
                <a16:creationId xmlns:a16="http://schemas.microsoft.com/office/drawing/2014/main" id="{82F0BA48-E470-31BA-11A1-59DE11EC1268}"/>
              </a:ext>
            </a:extLst>
          </p:cNvPr>
          <p:cNvSpPr>
            <a:spLocks noGrp="1"/>
          </p:cNvSpPr>
          <p:nvPr>
            <p:ph type="subTitle" idx="1"/>
          </p:nvPr>
        </p:nvSpPr>
        <p:spPr/>
        <p:txBody>
          <a:bodyPr/>
          <a:lstStyle/>
          <a:p>
            <a:r>
              <a:rPr lang="en-US" dirty="0"/>
              <a:t>- </a:t>
            </a:r>
            <a:r>
              <a:rPr lang="en-US" b="1" dirty="0"/>
              <a:t>Ashish Kumar Sahoo (2224100029)</a:t>
            </a:r>
            <a:endParaRPr lang="en-IN" b="1" dirty="0"/>
          </a:p>
        </p:txBody>
      </p:sp>
      <p:sp>
        <p:nvSpPr>
          <p:cNvPr id="6" name="TextBox 5">
            <a:extLst>
              <a:ext uri="{FF2B5EF4-FFF2-40B4-BE49-F238E27FC236}">
                <a16:creationId xmlns:a16="http://schemas.microsoft.com/office/drawing/2014/main" id="{2B0B5001-731E-CB78-5B9B-B19032A39997}"/>
              </a:ext>
            </a:extLst>
          </p:cNvPr>
          <p:cNvSpPr txBox="1"/>
          <p:nvPr/>
        </p:nvSpPr>
        <p:spPr>
          <a:xfrm>
            <a:off x="2804160" y="4724400"/>
            <a:ext cx="6319520" cy="1277273"/>
          </a:xfrm>
          <a:prstGeom prst="rect">
            <a:avLst/>
          </a:prstGeom>
          <a:noFill/>
        </p:spPr>
        <p:txBody>
          <a:bodyPr wrap="square" rtlCol="0">
            <a:spAutoFit/>
          </a:bodyPr>
          <a:lstStyle/>
          <a:p>
            <a:pPr algn="ctr"/>
            <a:r>
              <a:rPr lang="en-US" sz="1900" dirty="0"/>
              <a:t>Under the guidance of</a:t>
            </a:r>
          </a:p>
          <a:p>
            <a:pPr algn="ctr"/>
            <a:endParaRPr lang="en-US" dirty="0"/>
          </a:p>
          <a:p>
            <a:pPr algn="ctr"/>
            <a:r>
              <a:rPr lang="en-US" sz="2200" b="1" dirty="0"/>
              <a:t>Mrs.  </a:t>
            </a:r>
            <a:r>
              <a:rPr lang="en-US" sz="2200" b="1" dirty="0" err="1"/>
              <a:t>Rojalin</a:t>
            </a:r>
            <a:r>
              <a:rPr lang="en-US" sz="2200" b="1" dirty="0"/>
              <a:t>  Mallick</a:t>
            </a:r>
          </a:p>
          <a:p>
            <a:pPr algn="ctr"/>
            <a:r>
              <a:rPr lang="en-US" b="1" dirty="0"/>
              <a:t>(Faculty of MCA)</a:t>
            </a:r>
            <a:endParaRPr lang="en-IN" b="1" dirty="0"/>
          </a:p>
        </p:txBody>
      </p:sp>
    </p:spTree>
    <p:extLst>
      <p:ext uri="{BB962C8B-B14F-4D97-AF65-F5344CB8AC3E}">
        <p14:creationId xmlns:p14="http://schemas.microsoft.com/office/powerpoint/2010/main" val="3815824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D3A4460-9A89-19F4-149B-5661DAF84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14" y="86864"/>
            <a:ext cx="11375570" cy="3342136"/>
          </a:xfrm>
        </p:spPr>
      </p:pic>
      <p:pic>
        <p:nvPicPr>
          <p:cNvPr id="10" name="Content Placeholder 5">
            <a:extLst>
              <a:ext uri="{FF2B5EF4-FFF2-40B4-BE49-F238E27FC236}">
                <a16:creationId xmlns:a16="http://schemas.microsoft.com/office/drawing/2014/main" id="{D004D966-A08E-167B-585E-8715DF709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14" y="3635828"/>
            <a:ext cx="11375571" cy="3015564"/>
          </a:xfrm>
          <a:prstGeom prst="rect">
            <a:avLst/>
          </a:prstGeom>
        </p:spPr>
      </p:pic>
    </p:spTree>
    <p:extLst>
      <p:ext uri="{BB962C8B-B14F-4D97-AF65-F5344CB8AC3E}">
        <p14:creationId xmlns:p14="http://schemas.microsoft.com/office/powerpoint/2010/main" val="375670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38362D9-074B-4E64-4D4D-C25FF3B93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560" y="277042"/>
            <a:ext cx="11181411" cy="3019445"/>
          </a:xfrm>
        </p:spPr>
      </p:pic>
      <p:pic>
        <p:nvPicPr>
          <p:cNvPr id="12" name="Picture 11">
            <a:extLst>
              <a:ext uri="{FF2B5EF4-FFF2-40B4-BE49-F238E27FC236}">
                <a16:creationId xmlns:a16="http://schemas.microsoft.com/office/drawing/2014/main" id="{76D0862D-B783-3347-B125-9F5671892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560" y="3596054"/>
            <a:ext cx="11094326" cy="2984904"/>
          </a:xfrm>
          <a:prstGeom prst="rect">
            <a:avLst/>
          </a:prstGeom>
        </p:spPr>
      </p:pic>
    </p:spTree>
    <p:extLst>
      <p:ext uri="{BB962C8B-B14F-4D97-AF65-F5344CB8AC3E}">
        <p14:creationId xmlns:p14="http://schemas.microsoft.com/office/powerpoint/2010/main" val="235564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B059973-690B-9826-C2F5-ADEA1392D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1306286"/>
            <a:ext cx="11092544" cy="5285013"/>
          </a:xfrm>
        </p:spPr>
      </p:pic>
      <p:sp>
        <p:nvSpPr>
          <p:cNvPr id="4" name="TextBox 3">
            <a:extLst>
              <a:ext uri="{FF2B5EF4-FFF2-40B4-BE49-F238E27FC236}">
                <a16:creationId xmlns:a16="http://schemas.microsoft.com/office/drawing/2014/main" id="{AB723A9A-6628-E44C-EEF5-15265BF21789}"/>
              </a:ext>
            </a:extLst>
          </p:cNvPr>
          <p:cNvSpPr txBox="1"/>
          <p:nvPr/>
        </p:nvSpPr>
        <p:spPr>
          <a:xfrm>
            <a:off x="892628" y="544286"/>
            <a:ext cx="8621486" cy="954107"/>
          </a:xfrm>
          <a:prstGeom prst="rect">
            <a:avLst/>
          </a:prstGeom>
          <a:noFill/>
        </p:spPr>
        <p:txBody>
          <a:bodyPr wrap="square" rtlCol="0">
            <a:spAutoFit/>
          </a:bodyPr>
          <a:lstStyle/>
          <a:p>
            <a:r>
              <a:rPr lang="en-US" sz="2800" b="1" dirty="0"/>
              <a:t>AGICULTURAL  YIELD  IN  DIFFERENT  STATES</a:t>
            </a:r>
            <a:endParaRPr lang="en-IN" sz="2800" b="1" dirty="0"/>
          </a:p>
          <a:p>
            <a:endParaRPr lang="en-IN" sz="2800" b="1" dirty="0"/>
          </a:p>
        </p:txBody>
      </p:sp>
    </p:spTree>
    <p:extLst>
      <p:ext uri="{BB962C8B-B14F-4D97-AF65-F5344CB8AC3E}">
        <p14:creationId xmlns:p14="http://schemas.microsoft.com/office/powerpoint/2010/main" val="260912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80A35-441C-AD29-69E3-62D3E9D13135}"/>
              </a:ext>
            </a:extLst>
          </p:cNvPr>
          <p:cNvSpPr>
            <a:spLocks noGrp="1"/>
          </p:cNvSpPr>
          <p:nvPr>
            <p:ph idx="1"/>
          </p:nvPr>
        </p:nvSpPr>
        <p:spPr>
          <a:xfrm>
            <a:off x="794354" y="457200"/>
            <a:ext cx="10473203" cy="631371"/>
          </a:xfrm>
        </p:spPr>
        <p:txBody>
          <a:bodyPr>
            <a:normAutofit/>
          </a:bodyPr>
          <a:lstStyle/>
          <a:p>
            <a:pPr marL="0" indent="0">
              <a:buNone/>
            </a:pPr>
            <a:r>
              <a:rPr lang="en-US" sz="2600" b="1" dirty="0"/>
              <a:t>VISUALIZING RAINFALL DATA ACROSS DIFFERENT STATES</a:t>
            </a:r>
            <a:endParaRPr lang="en-IN" sz="2600" b="1" dirty="0"/>
          </a:p>
        </p:txBody>
      </p:sp>
      <p:pic>
        <p:nvPicPr>
          <p:cNvPr id="5" name="Picture 4">
            <a:extLst>
              <a:ext uri="{FF2B5EF4-FFF2-40B4-BE49-F238E27FC236}">
                <a16:creationId xmlns:a16="http://schemas.microsoft.com/office/drawing/2014/main" id="{7C2C27C5-8FB4-F75D-C299-22146B7D0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66" y="1300542"/>
            <a:ext cx="10603291" cy="5252658"/>
          </a:xfrm>
          <a:prstGeom prst="rect">
            <a:avLst/>
          </a:prstGeom>
        </p:spPr>
      </p:pic>
    </p:spTree>
    <p:extLst>
      <p:ext uri="{BB962C8B-B14F-4D97-AF65-F5344CB8AC3E}">
        <p14:creationId xmlns:p14="http://schemas.microsoft.com/office/powerpoint/2010/main" val="301572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06318-8CAE-6430-E41C-93C9326CECB3}"/>
              </a:ext>
            </a:extLst>
          </p:cNvPr>
          <p:cNvSpPr txBox="1"/>
          <p:nvPr/>
        </p:nvSpPr>
        <p:spPr>
          <a:xfrm>
            <a:off x="162865" y="329133"/>
            <a:ext cx="9539936" cy="461665"/>
          </a:xfrm>
          <a:prstGeom prst="rect">
            <a:avLst/>
          </a:prstGeom>
          <a:noFill/>
        </p:spPr>
        <p:txBody>
          <a:bodyPr wrap="square" rtlCol="0">
            <a:spAutoFit/>
          </a:bodyPr>
          <a:lstStyle/>
          <a:p>
            <a:r>
              <a:rPr lang="en-US" sz="2400" b="1" dirty="0"/>
              <a:t>THE IMPACT OF CROP SELECTION AND FERTILIZER USE</a:t>
            </a:r>
            <a:endParaRPr lang="en-IN" sz="2400" b="1" dirty="0"/>
          </a:p>
        </p:txBody>
      </p:sp>
      <p:sp>
        <p:nvSpPr>
          <p:cNvPr id="4" name="Content Placeholder 3">
            <a:extLst>
              <a:ext uri="{FF2B5EF4-FFF2-40B4-BE49-F238E27FC236}">
                <a16:creationId xmlns:a16="http://schemas.microsoft.com/office/drawing/2014/main" id="{17C2FCE9-FA2A-EB13-7610-9D4C0E3E836E}"/>
              </a:ext>
            </a:extLst>
          </p:cNvPr>
          <p:cNvSpPr>
            <a:spLocks noGrp="1"/>
          </p:cNvSpPr>
          <p:nvPr>
            <p:ph idx="1"/>
          </p:nvPr>
        </p:nvSpPr>
        <p:spPr/>
        <p:txBody>
          <a:bodyPr/>
          <a:lstStyle/>
          <a:p>
            <a:endParaRPr lang="en-IN"/>
          </a:p>
        </p:txBody>
      </p:sp>
      <p:pic>
        <p:nvPicPr>
          <p:cNvPr id="5" name="Content Placeholder 6">
            <a:extLst>
              <a:ext uri="{FF2B5EF4-FFF2-40B4-BE49-F238E27FC236}">
                <a16:creationId xmlns:a16="http://schemas.microsoft.com/office/drawing/2014/main" id="{CD6389B3-03CD-6A9E-1EE7-4A10AD57E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41" y="929659"/>
            <a:ext cx="11634615" cy="5176501"/>
          </a:xfrm>
          <a:prstGeom prst="rect">
            <a:avLst/>
          </a:prstGeom>
        </p:spPr>
      </p:pic>
    </p:spTree>
    <p:extLst>
      <p:ext uri="{BB962C8B-B14F-4D97-AF65-F5344CB8AC3E}">
        <p14:creationId xmlns:p14="http://schemas.microsoft.com/office/powerpoint/2010/main" val="95698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AA1A-92C3-197E-8529-E7AD5A8ED8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E91AA-F1F2-C6FC-5272-E8090CAA95CF}"/>
              </a:ext>
            </a:extLst>
          </p:cNvPr>
          <p:cNvSpPr>
            <a:spLocks noGrp="1"/>
          </p:cNvSpPr>
          <p:nvPr>
            <p:ph idx="1"/>
          </p:nvPr>
        </p:nvSpPr>
        <p:spPr>
          <a:xfrm>
            <a:off x="913795" y="1935921"/>
            <a:ext cx="10353761" cy="4464879"/>
          </a:xfrm>
        </p:spPr>
        <p:txBody>
          <a:bodyPr/>
          <a:lstStyle/>
          <a:p>
            <a:endParaRPr lang="en-IN" dirty="0"/>
          </a:p>
        </p:txBody>
      </p:sp>
      <p:pic>
        <p:nvPicPr>
          <p:cNvPr id="5" name="Picture 4">
            <a:extLst>
              <a:ext uri="{FF2B5EF4-FFF2-40B4-BE49-F238E27FC236}">
                <a16:creationId xmlns:a16="http://schemas.microsoft.com/office/drawing/2014/main" id="{A692B200-0690-6605-C29F-D2A10F9AD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088622"/>
            <a:ext cx="6329679" cy="1402097"/>
          </a:xfrm>
          <a:prstGeom prst="rect">
            <a:avLst/>
          </a:prstGeom>
        </p:spPr>
      </p:pic>
    </p:spTree>
    <p:extLst>
      <p:ext uri="{BB962C8B-B14F-4D97-AF65-F5344CB8AC3E}">
        <p14:creationId xmlns:p14="http://schemas.microsoft.com/office/powerpoint/2010/main" val="248475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CE42-DA32-36DD-C1CF-56D58C60199C}"/>
              </a:ext>
            </a:extLst>
          </p:cNvPr>
          <p:cNvSpPr>
            <a:spLocks noGrp="1"/>
          </p:cNvSpPr>
          <p:nvPr>
            <p:ph type="title"/>
          </p:nvPr>
        </p:nvSpPr>
        <p:spPr>
          <a:xfrm>
            <a:off x="163286" y="1240971"/>
            <a:ext cx="6063343" cy="1208315"/>
          </a:xfrm>
        </p:spPr>
        <p:txBody>
          <a:bodyPr>
            <a:noAutofit/>
          </a:bodyPr>
          <a:lstStyle/>
          <a:p>
            <a:r>
              <a:rPr lang="en-US" sz="2600" dirty="0"/>
              <a:t>Seasonal Patterns of Cultivated Land Use</a:t>
            </a:r>
            <a:endParaRPr lang="en-IN" sz="2600" dirty="0"/>
          </a:p>
        </p:txBody>
      </p:sp>
      <p:pic>
        <p:nvPicPr>
          <p:cNvPr id="10" name="Picture 9">
            <a:extLst>
              <a:ext uri="{FF2B5EF4-FFF2-40B4-BE49-F238E27FC236}">
                <a16:creationId xmlns:a16="http://schemas.microsoft.com/office/drawing/2014/main" id="{843E3D72-5B8F-2279-496B-215B5B9C5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148" y="38453"/>
            <a:ext cx="5309481" cy="4420984"/>
          </a:xfrm>
          <a:prstGeom prst="rect">
            <a:avLst/>
          </a:prstGeom>
        </p:spPr>
      </p:pic>
      <p:pic>
        <p:nvPicPr>
          <p:cNvPr id="14" name="Content Placeholder 13">
            <a:extLst>
              <a:ext uri="{FF2B5EF4-FFF2-40B4-BE49-F238E27FC236}">
                <a16:creationId xmlns:a16="http://schemas.microsoft.com/office/drawing/2014/main" id="{2C30D187-8225-E30A-2C8A-1BA402A97E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824490"/>
            <a:ext cx="7799223" cy="3995057"/>
          </a:xfrm>
        </p:spPr>
      </p:pic>
    </p:spTree>
    <p:extLst>
      <p:ext uri="{BB962C8B-B14F-4D97-AF65-F5344CB8AC3E}">
        <p14:creationId xmlns:p14="http://schemas.microsoft.com/office/powerpoint/2010/main" val="208957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4C6A-BCBA-CE26-2C4E-9C75479A7DBB}"/>
              </a:ext>
            </a:extLst>
          </p:cNvPr>
          <p:cNvSpPr>
            <a:spLocks noGrp="1"/>
          </p:cNvSpPr>
          <p:nvPr>
            <p:ph type="title"/>
          </p:nvPr>
        </p:nvSpPr>
        <p:spPr/>
        <p:txBody>
          <a:bodyPr/>
          <a:lstStyle/>
          <a:p>
            <a:r>
              <a:rPr lang="en-US" dirty="0"/>
              <a:t>Conclusion from EDA</a:t>
            </a:r>
            <a:endParaRPr lang="en-IN" dirty="0"/>
          </a:p>
        </p:txBody>
      </p:sp>
      <p:sp>
        <p:nvSpPr>
          <p:cNvPr id="3" name="Content Placeholder 2">
            <a:extLst>
              <a:ext uri="{FF2B5EF4-FFF2-40B4-BE49-F238E27FC236}">
                <a16:creationId xmlns:a16="http://schemas.microsoft.com/office/drawing/2014/main" id="{890E4B74-101E-2EAB-9C65-7E6C1AEAAF14}"/>
              </a:ext>
            </a:extLst>
          </p:cNvPr>
          <p:cNvSpPr>
            <a:spLocks noGrp="1"/>
          </p:cNvSpPr>
          <p:nvPr>
            <p:ph idx="1"/>
          </p:nvPr>
        </p:nvSpPr>
        <p:spPr>
          <a:xfrm>
            <a:off x="1153280" y="2553264"/>
            <a:ext cx="10353762" cy="3695136"/>
          </a:xfrm>
        </p:spPr>
        <p:txBody>
          <a:bodyPr/>
          <a:lstStyle/>
          <a:p>
            <a:pPr>
              <a:buFont typeface="Wingdings" panose="05000000000000000000" pitchFamily="2" charset="2"/>
              <a:buChar char="v"/>
            </a:pPr>
            <a:r>
              <a:rPr lang="en-US" sz="2200" dirty="0"/>
              <a:t>Crop yield is significantly influenced by factors like Seasons, annual rainfall, and fertilizer.</a:t>
            </a:r>
          </a:p>
          <a:p>
            <a:pPr>
              <a:buFont typeface="Wingdings" panose="05000000000000000000" pitchFamily="2" charset="2"/>
              <a:buChar char="v"/>
            </a:pPr>
            <a:r>
              <a:rPr lang="en-US" sz="2200" dirty="0"/>
              <a:t>Certain crop varieties exhibit higher yields based on specific environmental conditions, such as rainfall and seasons</a:t>
            </a:r>
          </a:p>
          <a:p>
            <a:pPr>
              <a:buFont typeface="Wingdings" panose="05000000000000000000" pitchFamily="2" charset="2"/>
              <a:buChar char="v"/>
            </a:pPr>
            <a:r>
              <a:rPr lang="en-IN" sz="2200" dirty="0"/>
              <a:t>Also uses of fertilizer can positively impact overall crop productivity </a:t>
            </a:r>
          </a:p>
        </p:txBody>
      </p:sp>
    </p:spTree>
    <p:extLst>
      <p:ext uri="{BB962C8B-B14F-4D97-AF65-F5344CB8AC3E}">
        <p14:creationId xmlns:p14="http://schemas.microsoft.com/office/powerpoint/2010/main" val="417943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6A0137-FBBE-5976-F27C-9FCF6D825793}"/>
              </a:ext>
            </a:extLst>
          </p:cNvPr>
          <p:cNvSpPr>
            <a:spLocks noGrp="1"/>
          </p:cNvSpPr>
          <p:nvPr>
            <p:ph idx="1"/>
          </p:nvPr>
        </p:nvSpPr>
        <p:spPr>
          <a:xfrm>
            <a:off x="947057" y="1240971"/>
            <a:ext cx="10320500" cy="4550229"/>
          </a:xfrm>
        </p:spPr>
        <p:txBody>
          <a:bodyPr/>
          <a:lstStyle/>
          <a:p>
            <a:pPr>
              <a:buFont typeface="Wingdings" panose="05000000000000000000" pitchFamily="2" charset="2"/>
              <a:buChar char="Ø"/>
            </a:pPr>
            <a:r>
              <a:rPr lang="en-US" sz="2200" dirty="0"/>
              <a:t>As any value prediction problem is a regression problem, our model will test various regression algorithms and pick the most efficient one.</a:t>
            </a:r>
          </a:p>
          <a:p>
            <a:pPr>
              <a:buFont typeface="Wingdings" panose="05000000000000000000" pitchFamily="2" charset="2"/>
              <a:buChar char="Ø"/>
            </a:pPr>
            <a:r>
              <a:rPr lang="en-US" sz="2200" dirty="0"/>
              <a:t>For any regression algorithm we must have two types of variables : </a:t>
            </a:r>
          </a:p>
          <a:p>
            <a:pPr marL="0" indent="0">
              <a:buNone/>
            </a:pPr>
            <a:endParaRPr lang="en-US" dirty="0"/>
          </a:p>
          <a:p>
            <a:pPr lvl="1"/>
            <a:r>
              <a:rPr lang="en-US" sz="2200" dirty="0"/>
              <a:t>Dependent variables: The values that we will be predicting</a:t>
            </a:r>
            <a:r>
              <a:rPr lang="en-US" dirty="0"/>
              <a:t>.</a:t>
            </a:r>
          </a:p>
          <a:p>
            <a:pPr lvl="1"/>
            <a:r>
              <a:rPr lang="en-US" sz="2200" dirty="0"/>
              <a:t>Independent variables: The variables whose values will be used for the prediction.</a:t>
            </a:r>
            <a:endParaRPr lang="en-IN" sz="2200" dirty="0"/>
          </a:p>
        </p:txBody>
      </p:sp>
    </p:spTree>
    <p:extLst>
      <p:ext uri="{BB962C8B-B14F-4D97-AF65-F5344CB8AC3E}">
        <p14:creationId xmlns:p14="http://schemas.microsoft.com/office/powerpoint/2010/main" val="3609565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6F9E3A-3B10-3E1F-6317-0FDE6AB8870D}"/>
              </a:ext>
            </a:extLst>
          </p:cNvPr>
          <p:cNvSpPr txBox="1"/>
          <p:nvPr/>
        </p:nvSpPr>
        <p:spPr>
          <a:xfrm>
            <a:off x="519112" y="220043"/>
            <a:ext cx="3735647" cy="369332"/>
          </a:xfrm>
          <a:prstGeom prst="rect">
            <a:avLst/>
          </a:prstGeom>
          <a:noFill/>
        </p:spPr>
        <p:txBody>
          <a:bodyPr wrap="square" rtlCol="0">
            <a:spAutoFit/>
          </a:bodyPr>
          <a:lstStyle/>
          <a:p>
            <a:r>
              <a:rPr lang="en-US" dirty="0"/>
              <a:t>Independent Variables</a:t>
            </a:r>
          </a:p>
        </p:txBody>
      </p:sp>
      <p:sp>
        <p:nvSpPr>
          <p:cNvPr id="7" name="TextBox 6">
            <a:extLst>
              <a:ext uri="{FF2B5EF4-FFF2-40B4-BE49-F238E27FC236}">
                <a16:creationId xmlns:a16="http://schemas.microsoft.com/office/drawing/2014/main" id="{39E7B1E5-AD32-18AF-8EA2-FA5CE32960CB}"/>
              </a:ext>
            </a:extLst>
          </p:cNvPr>
          <p:cNvSpPr txBox="1"/>
          <p:nvPr/>
        </p:nvSpPr>
        <p:spPr>
          <a:xfrm>
            <a:off x="569702" y="3989800"/>
            <a:ext cx="3088433" cy="369332"/>
          </a:xfrm>
          <a:prstGeom prst="rect">
            <a:avLst/>
          </a:prstGeom>
          <a:noFill/>
        </p:spPr>
        <p:txBody>
          <a:bodyPr wrap="square" rtlCol="0">
            <a:spAutoFit/>
          </a:bodyPr>
          <a:lstStyle/>
          <a:p>
            <a:r>
              <a:rPr lang="en-US" dirty="0"/>
              <a:t>Dependent Variables</a:t>
            </a:r>
            <a:endParaRPr lang="en-IN" dirty="0"/>
          </a:p>
        </p:txBody>
      </p:sp>
      <p:pic>
        <p:nvPicPr>
          <p:cNvPr id="3" name="Picture 2">
            <a:extLst>
              <a:ext uri="{FF2B5EF4-FFF2-40B4-BE49-F238E27FC236}">
                <a16:creationId xmlns:a16="http://schemas.microsoft.com/office/drawing/2014/main" id="{EFF99AC7-E2BF-D496-C083-2DE6C158F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589375"/>
            <a:ext cx="10317184" cy="3339861"/>
          </a:xfrm>
          <a:prstGeom prst="rect">
            <a:avLst/>
          </a:prstGeom>
        </p:spPr>
      </p:pic>
      <p:pic>
        <p:nvPicPr>
          <p:cNvPr id="8" name="Picture 7">
            <a:extLst>
              <a:ext uri="{FF2B5EF4-FFF2-40B4-BE49-F238E27FC236}">
                <a16:creationId xmlns:a16="http://schemas.microsoft.com/office/drawing/2014/main" id="{DB7234EC-B7DC-1153-B7E0-18805425A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23" y="4447094"/>
            <a:ext cx="4883401" cy="2190863"/>
          </a:xfrm>
          <a:prstGeom prst="rect">
            <a:avLst/>
          </a:prstGeom>
        </p:spPr>
      </p:pic>
    </p:spTree>
    <p:extLst>
      <p:ext uri="{BB962C8B-B14F-4D97-AF65-F5344CB8AC3E}">
        <p14:creationId xmlns:p14="http://schemas.microsoft.com/office/powerpoint/2010/main" val="371573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846C-BAEA-F0DC-5D33-F9E18BDC54AF}"/>
              </a:ext>
            </a:extLst>
          </p:cNvPr>
          <p:cNvSpPr>
            <a:spLocks noGrp="1"/>
          </p:cNvSpPr>
          <p:nvPr>
            <p:ph type="title"/>
          </p:nvPr>
        </p:nvSpPr>
        <p:spPr>
          <a:xfrm>
            <a:off x="913795" y="359230"/>
            <a:ext cx="10353761" cy="1110342"/>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AB94D80-8B85-84F5-5F45-F451BD5B166C}"/>
              </a:ext>
            </a:extLst>
          </p:cNvPr>
          <p:cNvSpPr>
            <a:spLocks noGrp="1"/>
          </p:cNvSpPr>
          <p:nvPr>
            <p:ph idx="1"/>
          </p:nvPr>
        </p:nvSpPr>
        <p:spPr>
          <a:xfrm>
            <a:off x="783770" y="1706880"/>
            <a:ext cx="11092543" cy="4661263"/>
          </a:xfrm>
        </p:spPr>
        <p:txBody>
          <a:bodyPr>
            <a:normAutofit/>
          </a:bodyPr>
          <a:lstStyle/>
          <a:p>
            <a:r>
              <a:rPr lang="en-US" sz="2200" dirty="0"/>
              <a:t>Agriculture is the backbone of our civilization, and its productivity significantly impacts on  global food security</a:t>
            </a:r>
          </a:p>
          <a:p>
            <a:pPr marL="0" indent="0">
              <a:buNone/>
            </a:pPr>
            <a:endParaRPr lang="en-US" sz="2200" dirty="0"/>
          </a:p>
          <a:p>
            <a:r>
              <a:rPr lang="en-US" sz="2200" dirty="0"/>
              <a:t>The integration of machine learning techniques has revolutionized traditional farming practices by enabling accurate predictions of crop yields.</a:t>
            </a:r>
          </a:p>
          <a:p>
            <a:pPr marL="0" indent="0">
              <a:buNone/>
            </a:pPr>
            <a:endParaRPr lang="en-US" sz="2200" dirty="0"/>
          </a:p>
          <a:p>
            <a:r>
              <a:rPr lang="en-US" sz="2200" dirty="0"/>
              <a:t>This advancement not only aids farmers in optimizing their resources but also plays a pivotal role in ensuring a sustainable and resilient food supply chain</a:t>
            </a:r>
          </a:p>
        </p:txBody>
      </p:sp>
    </p:spTree>
    <p:extLst>
      <p:ext uri="{BB962C8B-B14F-4D97-AF65-F5344CB8AC3E}">
        <p14:creationId xmlns:p14="http://schemas.microsoft.com/office/powerpoint/2010/main" val="3595055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623B-AEB1-0E20-0EDF-E1C3C342B678}"/>
              </a:ext>
            </a:extLst>
          </p:cNvPr>
          <p:cNvSpPr>
            <a:spLocks noGrp="1"/>
          </p:cNvSpPr>
          <p:nvPr>
            <p:ph type="title"/>
          </p:nvPr>
        </p:nvSpPr>
        <p:spPr/>
        <p:txBody>
          <a:bodyPr/>
          <a:lstStyle/>
          <a:p>
            <a:r>
              <a:rPr lang="en-US" dirty="0"/>
              <a:t>Splitting the Data into Train and Test set</a:t>
            </a:r>
            <a:endParaRPr lang="en-IN" dirty="0"/>
          </a:p>
        </p:txBody>
      </p:sp>
      <p:pic>
        <p:nvPicPr>
          <p:cNvPr id="9" name="Content Placeholder 8">
            <a:extLst>
              <a:ext uri="{FF2B5EF4-FFF2-40B4-BE49-F238E27FC236}">
                <a16:creationId xmlns:a16="http://schemas.microsoft.com/office/drawing/2014/main" id="{75DC624E-9699-955D-CD78-B9641B6DF1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721429"/>
            <a:ext cx="8545286" cy="2013856"/>
          </a:xfrm>
        </p:spPr>
      </p:pic>
    </p:spTree>
    <p:extLst>
      <p:ext uri="{BB962C8B-B14F-4D97-AF65-F5344CB8AC3E}">
        <p14:creationId xmlns:p14="http://schemas.microsoft.com/office/powerpoint/2010/main" val="2979538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DA42-B11A-596C-E7D6-65208CE10C77}"/>
              </a:ext>
            </a:extLst>
          </p:cNvPr>
          <p:cNvSpPr>
            <a:spLocks noGrp="1"/>
          </p:cNvSpPr>
          <p:nvPr>
            <p:ph type="title"/>
          </p:nvPr>
        </p:nvSpPr>
        <p:spPr>
          <a:xfrm>
            <a:off x="913795" y="293914"/>
            <a:ext cx="10755691" cy="740229"/>
          </a:xfrm>
        </p:spPr>
        <p:txBody>
          <a:bodyPr/>
          <a:lstStyle/>
          <a:p>
            <a:r>
              <a:rPr lang="en-US" dirty="0"/>
              <a:t>Results</a:t>
            </a:r>
            <a:endParaRPr lang="en-IN" dirty="0"/>
          </a:p>
        </p:txBody>
      </p:sp>
      <p:pic>
        <p:nvPicPr>
          <p:cNvPr id="8" name="Content Placeholder 7">
            <a:extLst>
              <a:ext uri="{FF2B5EF4-FFF2-40B4-BE49-F238E27FC236}">
                <a16:creationId xmlns:a16="http://schemas.microsoft.com/office/drawing/2014/main" id="{2EDB8BBB-D2F5-EA61-C0E9-4325100A88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799" y="1011715"/>
            <a:ext cx="5044916" cy="2432175"/>
          </a:xfrm>
        </p:spPr>
      </p:pic>
      <p:pic>
        <p:nvPicPr>
          <p:cNvPr id="12" name="Picture 11">
            <a:extLst>
              <a:ext uri="{FF2B5EF4-FFF2-40B4-BE49-F238E27FC236}">
                <a16:creationId xmlns:a16="http://schemas.microsoft.com/office/drawing/2014/main" id="{B292B099-9171-322F-D81B-FFC40DE1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286" y="1043466"/>
            <a:ext cx="5338525" cy="2368672"/>
          </a:xfrm>
          <a:prstGeom prst="rect">
            <a:avLst/>
          </a:prstGeom>
        </p:spPr>
      </p:pic>
      <p:pic>
        <p:nvPicPr>
          <p:cNvPr id="16" name="Picture 15">
            <a:extLst>
              <a:ext uri="{FF2B5EF4-FFF2-40B4-BE49-F238E27FC236}">
                <a16:creationId xmlns:a16="http://schemas.microsoft.com/office/drawing/2014/main" id="{3313CEA0-5D6C-24A1-9D0C-1C866B119C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96" y="3549421"/>
            <a:ext cx="5018920" cy="3187864"/>
          </a:xfrm>
          <a:prstGeom prst="rect">
            <a:avLst/>
          </a:prstGeom>
        </p:spPr>
      </p:pic>
      <p:pic>
        <p:nvPicPr>
          <p:cNvPr id="18" name="Picture 17">
            <a:extLst>
              <a:ext uri="{FF2B5EF4-FFF2-40B4-BE49-F238E27FC236}">
                <a16:creationId xmlns:a16="http://schemas.microsoft.com/office/drawing/2014/main" id="{ABBE2779-4067-7D23-9B8C-B149614A51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9286" y="3668337"/>
            <a:ext cx="5410200" cy="2895749"/>
          </a:xfrm>
          <a:prstGeom prst="rect">
            <a:avLst/>
          </a:prstGeom>
        </p:spPr>
      </p:pic>
    </p:spTree>
    <p:extLst>
      <p:ext uri="{BB962C8B-B14F-4D97-AF65-F5344CB8AC3E}">
        <p14:creationId xmlns:p14="http://schemas.microsoft.com/office/powerpoint/2010/main" val="670039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98CF-FBF0-C6C7-16C4-638111810DC8}"/>
              </a:ext>
            </a:extLst>
          </p:cNvPr>
          <p:cNvSpPr>
            <a:spLocks noGrp="1"/>
          </p:cNvSpPr>
          <p:nvPr>
            <p:ph type="title"/>
          </p:nvPr>
        </p:nvSpPr>
        <p:spPr>
          <a:xfrm>
            <a:off x="913795" y="609601"/>
            <a:ext cx="10353761" cy="609600"/>
          </a:xfrm>
        </p:spPr>
        <p:txBody>
          <a:bodyPr/>
          <a:lstStyle/>
          <a:p>
            <a:r>
              <a:rPr lang="en-US" dirty="0"/>
              <a:t>RESULTS</a:t>
            </a:r>
            <a:endParaRPr lang="en-IN" dirty="0"/>
          </a:p>
        </p:txBody>
      </p:sp>
      <p:pic>
        <p:nvPicPr>
          <p:cNvPr id="7" name="Content Placeholder 6">
            <a:extLst>
              <a:ext uri="{FF2B5EF4-FFF2-40B4-BE49-F238E27FC236}">
                <a16:creationId xmlns:a16="http://schemas.microsoft.com/office/drawing/2014/main" id="{69B13AB2-3997-4591-DAFC-AE8D260FC8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86" y="1534161"/>
            <a:ext cx="11188260" cy="4541520"/>
          </a:xfrm>
        </p:spPr>
      </p:pic>
    </p:spTree>
    <p:extLst>
      <p:ext uri="{BB962C8B-B14F-4D97-AF65-F5344CB8AC3E}">
        <p14:creationId xmlns:p14="http://schemas.microsoft.com/office/powerpoint/2010/main" val="3573225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8FD4-DD06-629C-0492-0EF83F6A406E}"/>
              </a:ext>
            </a:extLst>
          </p:cNvPr>
          <p:cNvSpPr>
            <a:spLocks noGrp="1"/>
          </p:cNvSpPr>
          <p:nvPr>
            <p:ph type="title"/>
          </p:nvPr>
        </p:nvSpPr>
        <p:spPr>
          <a:xfrm>
            <a:off x="913795" y="326571"/>
            <a:ext cx="10353761" cy="968830"/>
          </a:xfrm>
        </p:spPr>
        <p:txBody>
          <a:bodyPr/>
          <a:lstStyle/>
          <a:p>
            <a:r>
              <a:rPr lang="en-US" dirty="0"/>
              <a:t>Algorithm Used</a:t>
            </a:r>
            <a:endParaRPr lang="en-IN" dirty="0"/>
          </a:p>
        </p:txBody>
      </p:sp>
      <p:sp>
        <p:nvSpPr>
          <p:cNvPr id="3" name="Content Placeholder 2">
            <a:extLst>
              <a:ext uri="{FF2B5EF4-FFF2-40B4-BE49-F238E27FC236}">
                <a16:creationId xmlns:a16="http://schemas.microsoft.com/office/drawing/2014/main" id="{B2D717BD-AC54-514F-E77C-C4DEB65893E9}"/>
              </a:ext>
            </a:extLst>
          </p:cNvPr>
          <p:cNvSpPr>
            <a:spLocks noGrp="1"/>
          </p:cNvSpPr>
          <p:nvPr>
            <p:ph idx="1"/>
          </p:nvPr>
        </p:nvSpPr>
        <p:spPr>
          <a:xfrm>
            <a:off x="805543" y="1524000"/>
            <a:ext cx="10462014" cy="4724400"/>
          </a:xfrm>
        </p:spPr>
        <p:txBody>
          <a:bodyPr>
            <a:normAutofit/>
          </a:bodyPr>
          <a:lstStyle/>
          <a:p>
            <a:pPr algn="l" fontAlgn="base"/>
            <a:r>
              <a:rPr lang="en-US" sz="3200" b="1" dirty="0"/>
              <a:t>Random Forest Regression:</a:t>
            </a:r>
            <a:r>
              <a:rPr lang="en-US" dirty="0"/>
              <a:t>: </a:t>
            </a:r>
            <a:r>
              <a:rPr lang="en-US" sz="2200" dirty="0"/>
              <a:t>Random Forest models are employed to predict the relationship between multiple variables or factors. The variable being predicted (solved for by the model) is termed the dependent variable, while the variables utilized to forecast the value of the dependent variable are known as independent variables.</a:t>
            </a:r>
          </a:p>
          <a:p>
            <a:pPr marL="0" indent="0" algn="l" fontAlgn="base">
              <a:buNone/>
            </a:pPr>
            <a:endParaRPr lang="en-US" sz="2200" dirty="0"/>
          </a:p>
          <a:p>
            <a:pPr algn="l" fontAlgn="base"/>
            <a:r>
              <a:rPr lang="en-US" sz="2200" dirty="0"/>
              <a:t>In Random Forest regression, multiple decision trees collectively form the model. Each observation comprises multiple values corresponding to various independent variables and the dependent variable.</a:t>
            </a:r>
            <a:endParaRPr lang="en-IN" sz="2200" dirty="0"/>
          </a:p>
        </p:txBody>
      </p:sp>
    </p:spTree>
    <p:extLst>
      <p:ext uri="{BB962C8B-B14F-4D97-AF65-F5344CB8AC3E}">
        <p14:creationId xmlns:p14="http://schemas.microsoft.com/office/powerpoint/2010/main" val="4181300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12B2-3EFF-CD5B-60F6-247754F22FFC}"/>
              </a:ext>
            </a:extLst>
          </p:cNvPr>
          <p:cNvSpPr>
            <a:spLocks noGrp="1"/>
          </p:cNvSpPr>
          <p:nvPr>
            <p:ph type="title"/>
          </p:nvPr>
        </p:nvSpPr>
        <p:spPr>
          <a:xfrm>
            <a:off x="919119" y="544285"/>
            <a:ext cx="10353761" cy="1326321"/>
          </a:xfrm>
        </p:spPr>
        <p:txBody>
          <a:bodyPr/>
          <a:lstStyle/>
          <a:p>
            <a:r>
              <a:rPr lang="en-US" dirty="0"/>
              <a:t>ACTUAL VALUE </a:t>
            </a:r>
            <a:r>
              <a:rPr lang="en-US" sz="4000" dirty="0"/>
              <a:t>VS</a:t>
            </a:r>
            <a:r>
              <a:rPr lang="en-US" dirty="0"/>
              <a:t> PREDICTED VALUE</a:t>
            </a:r>
            <a:endParaRPr lang="en-IN" sz="4000" dirty="0"/>
          </a:p>
        </p:txBody>
      </p:sp>
      <p:pic>
        <p:nvPicPr>
          <p:cNvPr id="5" name="Content Placeholder 4">
            <a:extLst>
              <a:ext uri="{FF2B5EF4-FFF2-40B4-BE49-F238E27FC236}">
                <a16:creationId xmlns:a16="http://schemas.microsoft.com/office/drawing/2014/main" id="{37573C4E-1573-81DB-BBCC-90A9E5078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5961" y="2094107"/>
            <a:ext cx="5068417" cy="3261664"/>
          </a:xfrm>
        </p:spPr>
      </p:pic>
    </p:spTree>
    <p:extLst>
      <p:ext uri="{BB962C8B-B14F-4D97-AF65-F5344CB8AC3E}">
        <p14:creationId xmlns:p14="http://schemas.microsoft.com/office/powerpoint/2010/main" val="141840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7697-F1DD-E4FF-70BD-8E12249122FE}"/>
              </a:ext>
            </a:extLst>
          </p:cNvPr>
          <p:cNvSpPr>
            <a:spLocks noGrp="1"/>
          </p:cNvSpPr>
          <p:nvPr>
            <p:ph type="title"/>
          </p:nvPr>
        </p:nvSpPr>
        <p:spPr>
          <a:xfrm>
            <a:off x="912845" y="2641794"/>
            <a:ext cx="10515600" cy="1325563"/>
          </a:xfrm>
        </p:spPr>
        <p:txBody>
          <a:bodyPr/>
          <a:lstStyle/>
          <a:p>
            <a:r>
              <a:rPr lang="en-US" sz="5400" dirty="0"/>
              <a:t>Screenshots</a:t>
            </a:r>
            <a:endParaRPr lang="en-IN" sz="5400" dirty="0"/>
          </a:p>
        </p:txBody>
      </p:sp>
    </p:spTree>
    <p:extLst>
      <p:ext uri="{BB962C8B-B14F-4D97-AF65-F5344CB8AC3E}">
        <p14:creationId xmlns:p14="http://schemas.microsoft.com/office/powerpoint/2010/main" val="2156636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E5AB-971E-95EE-7C14-8BAC0FEFC3E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6E0B87B-FCEE-A4E7-793E-1AC3C2CB9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764" y="101599"/>
            <a:ext cx="11461356" cy="6435075"/>
          </a:xfrm>
        </p:spPr>
      </p:pic>
    </p:spTree>
    <p:extLst>
      <p:ext uri="{BB962C8B-B14F-4D97-AF65-F5344CB8AC3E}">
        <p14:creationId xmlns:p14="http://schemas.microsoft.com/office/powerpoint/2010/main" val="378503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61DF-0742-DFB0-54EF-0A6C12D716A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25A1DDE-DBF8-6E95-9134-B510D6E19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 y="187519"/>
            <a:ext cx="11683999" cy="6502539"/>
          </a:xfrm>
        </p:spPr>
      </p:pic>
    </p:spTree>
    <p:extLst>
      <p:ext uri="{BB962C8B-B14F-4D97-AF65-F5344CB8AC3E}">
        <p14:creationId xmlns:p14="http://schemas.microsoft.com/office/powerpoint/2010/main" val="74440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EE7FD-2455-35F2-1D8B-16B8BD6FB6E0}"/>
              </a:ext>
            </a:extLst>
          </p:cNvPr>
          <p:cNvSpPr>
            <a:spLocks noGrp="1"/>
          </p:cNvSpPr>
          <p:nvPr>
            <p:ph idx="1"/>
          </p:nvPr>
        </p:nvSpPr>
        <p:spPr/>
        <p:txBody>
          <a:bodyPr>
            <a:normAutofit/>
          </a:bodyPr>
          <a:lstStyle/>
          <a:p>
            <a:pPr marL="0" indent="0">
              <a:buNone/>
            </a:pPr>
            <a:r>
              <a:rPr lang="en-US" sz="11500" dirty="0"/>
              <a:t> Thank you</a:t>
            </a:r>
            <a:endParaRPr lang="en-IN" sz="115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1EE01316-9566-8DD0-29C9-3E07B882C91D}"/>
                  </a:ext>
                </a:extLst>
              </p14:cNvPr>
              <p14:cNvContentPartPr/>
              <p14:nvPr/>
            </p14:nvContentPartPr>
            <p14:xfrm>
              <a:off x="3591992" y="1277993"/>
              <a:ext cx="360" cy="360"/>
            </p14:xfrm>
          </p:contentPart>
        </mc:Choice>
        <mc:Fallback xmlns="">
          <p:pic>
            <p:nvPicPr>
              <p:cNvPr id="4" name="Ink 3">
                <a:extLst>
                  <a:ext uri="{FF2B5EF4-FFF2-40B4-BE49-F238E27FC236}">
                    <a16:creationId xmlns:a16="http://schemas.microsoft.com/office/drawing/2014/main" id="{1EE01316-9566-8DD0-29C9-3E07B882C91D}"/>
                  </a:ext>
                </a:extLst>
              </p:cNvPr>
              <p:cNvPicPr/>
              <p:nvPr/>
            </p:nvPicPr>
            <p:blipFill>
              <a:blip r:embed="rId3"/>
              <a:stretch>
                <a:fillRect/>
              </a:stretch>
            </p:blipFill>
            <p:spPr>
              <a:xfrm>
                <a:off x="3587672" y="1273673"/>
                <a:ext cx="9000" cy="9000"/>
              </a:xfrm>
              <a:prstGeom prst="rect">
                <a:avLst/>
              </a:prstGeom>
            </p:spPr>
          </p:pic>
        </mc:Fallback>
      </mc:AlternateContent>
      <p:grpSp>
        <p:nvGrpSpPr>
          <p:cNvPr id="10" name="Group 9">
            <a:extLst>
              <a:ext uri="{FF2B5EF4-FFF2-40B4-BE49-F238E27FC236}">
                <a16:creationId xmlns:a16="http://schemas.microsoft.com/office/drawing/2014/main" id="{64AE82A0-1C7B-224A-DEB7-E8B845A64C59}"/>
              </a:ext>
            </a:extLst>
          </p:cNvPr>
          <p:cNvGrpSpPr/>
          <p:nvPr/>
        </p:nvGrpSpPr>
        <p:grpSpPr>
          <a:xfrm>
            <a:off x="2238752" y="811433"/>
            <a:ext cx="360" cy="360"/>
            <a:chOff x="2238752" y="811433"/>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8A8EC9DA-0C95-3E69-8A3B-84D81DBBC5EE}"/>
                    </a:ext>
                  </a:extLst>
                </p14:cNvPr>
                <p14:cNvContentPartPr/>
                <p14:nvPr/>
              </p14:nvContentPartPr>
              <p14:xfrm>
                <a:off x="2238752" y="811433"/>
                <a:ext cx="360" cy="360"/>
              </p14:xfrm>
            </p:contentPart>
          </mc:Choice>
          <mc:Fallback xmlns="">
            <p:pic>
              <p:nvPicPr>
                <p:cNvPr id="5" name="Ink 4">
                  <a:extLst>
                    <a:ext uri="{FF2B5EF4-FFF2-40B4-BE49-F238E27FC236}">
                      <a16:creationId xmlns:a16="http://schemas.microsoft.com/office/drawing/2014/main" id="{8A8EC9DA-0C95-3E69-8A3B-84D81DBBC5EE}"/>
                    </a:ext>
                  </a:extLst>
                </p:cNvPr>
                <p:cNvPicPr/>
                <p:nvPr/>
              </p:nvPicPr>
              <p:blipFill>
                <a:blip r:embed="rId5"/>
                <a:stretch>
                  <a:fillRect/>
                </a:stretch>
              </p:blipFill>
              <p:spPr>
                <a:xfrm>
                  <a:off x="2234432" y="807113"/>
                  <a:ext cx="9000" cy="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6" name="Ink 5">
                  <a:extLst>
                    <a:ext uri="{FF2B5EF4-FFF2-40B4-BE49-F238E27FC236}">
                      <a16:creationId xmlns:a16="http://schemas.microsoft.com/office/drawing/2014/main" id="{064AE9EE-6EC5-F635-3EBE-B3020B5D91C8}"/>
                    </a:ext>
                  </a:extLst>
                </p14:cNvPr>
                <p14:cNvContentPartPr/>
                <p14:nvPr/>
              </p14:nvContentPartPr>
              <p14:xfrm>
                <a:off x="2238752" y="811433"/>
                <a:ext cx="360" cy="360"/>
              </p14:xfrm>
            </p:contentPart>
          </mc:Choice>
          <mc:Fallback xmlns="">
            <p:pic>
              <p:nvPicPr>
                <p:cNvPr id="6" name="Ink 5">
                  <a:extLst>
                    <a:ext uri="{FF2B5EF4-FFF2-40B4-BE49-F238E27FC236}">
                      <a16:creationId xmlns:a16="http://schemas.microsoft.com/office/drawing/2014/main" id="{064AE9EE-6EC5-F635-3EBE-B3020B5D91C8}"/>
                    </a:ext>
                  </a:extLst>
                </p:cNvPr>
                <p:cNvPicPr/>
                <p:nvPr/>
              </p:nvPicPr>
              <p:blipFill>
                <a:blip r:embed="rId7"/>
                <a:stretch>
                  <a:fillRect/>
                </a:stretch>
              </p:blipFill>
              <p:spPr>
                <a:xfrm>
                  <a:off x="2234432" y="807113"/>
                  <a:ext cx="9000" cy="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558AC112-7109-A83C-08F3-C28BF08374D2}"/>
                    </a:ext>
                  </a:extLst>
                </p14:cNvPr>
                <p14:cNvContentPartPr/>
                <p14:nvPr/>
              </p14:nvContentPartPr>
              <p14:xfrm>
                <a:off x="2238752" y="811433"/>
                <a:ext cx="360" cy="360"/>
              </p14:xfrm>
            </p:contentPart>
          </mc:Choice>
          <mc:Fallback xmlns="">
            <p:pic>
              <p:nvPicPr>
                <p:cNvPr id="7" name="Ink 6">
                  <a:extLst>
                    <a:ext uri="{FF2B5EF4-FFF2-40B4-BE49-F238E27FC236}">
                      <a16:creationId xmlns:a16="http://schemas.microsoft.com/office/drawing/2014/main" id="{558AC112-7109-A83C-08F3-C28BF08374D2}"/>
                    </a:ext>
                  </a:extLst>
                </p:cNvPr>
                <p:cNvPicPr/>
                <p:nvPr/>
              </p:nvPicPr>
              <p:blipFill>
                <a:blip r:embed="rId9"/>
                <a:stretch>
                  <a:fillRect/>
                </a:stretch>
              </p:blipFill>
              <p:spPr>
                <a:xfrm>
                  <a:off x="2234432" y="807113"/>
                  <a:ext cx="9000" cy="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8" name="Ink 7">
                  <a:extLst>
                    <a:ext uri="{FF2B5EF4-FFF2-40B4-BE49-F238E27FC236}">
                      <a16:creationId xmlns:a16="http://schemas.microsoft.com/office/drawing/2014/main" id="{E4431699-149F-C092-5AD3-790C3DF6F20E}"/>
                    </a:ext>
                  </a:extLst>
                </p14:cNvPr>
                <p14:cNvContentPartPr/>
                <p14:nvPr/>
              </p14:nvContentPartPr>
              <p14:xfrm>
                <a:off x="2238752" y="811433"/>
                <a:ext cx="360" cy="360"/>
              </p14:xfrm>
            </p:contentPart>
          </mc:Choice>
          <mc:Fallback xmlns="">
            <p:pic>
              <p:nvPicPr>
                <p:cNvPr id="8" name="Ink 7">
                  <a:extLst>
                    <a:ext uri="{FF2B5EF4-FFF2-40B4-BE49-F238E27FC236}">
                      <a16:creationId xmlns:a16="http://schemas.microsoft.com/office/drawing/2014/main" id="{E4431699-149F-C092-5AD3-790C3DF6F20E}"/>
                    </a:ext>
                  </a:extLst>
                </p:cNvPr>
                <p:cNvPicPr/>
                <p:nvPr/>
              </p:nvPicPr>
              <p:blipFill>
                <a:blip r:embed="rId11"/>
                <a:stretch>
                  <a:fillRect/>
                </a:stretch>
              </p:blipFill>
              <p:spPr>
                <a:xfrm>
                  <a:off x="2234432" y="807113"/>
                  <a:ext cx="9000" cy="9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1" name="Ink 10">
                <a:extLst>
                  <a:ext uri="{FF2B5EF4-FFF2-40B4-BE49-F238E27FC236}">
                    <a16:creationId xmlns:a16="http://schemas.microsoft.com/office/drawing/2014/main" id="{FCE6481F-8A86-0FB3-19CE-2E04C4CA0F0F}"/>
                  </a:ext>
                </a:extLst>
              </p14:cNvPr>
              <p14:cNvContentPartPr/>
              <p14:nvPr/>
            </p14:nvContentPartPr>
            <p14:xfrm>
              <a:off x="-728368" y="6120713"/>
              <a:ext cx="360" cy="360"/>
            </p14:xfrm>
          </p:contentPart>
        </mc:Choice>
        <mc:Fallback xmlns="">
          <p:pic>
            <p:nvPicPr>
              <p:cNvPr id="11" name="Ink 10">
                <a:extLst>
                  <a:ext uri="{FF2B5EF4-FFF2-40B4-BE49-F238E27FC236}">
                    <a16:creationId xmlns:a16="http://schemas.microsoft.com/office/drawing/2014/main" id="{FCE6481F-8A86-0FB3-19CE-2E04C4CA0F0F}"/>
                  </a:ext>
                </a:extLst>
              </p:cNvPr>
              <p:cNvPicPr/>
              <p:nvPr/>
            </p:nvPicPr>
            <p:blipFill>
              <a:blip r:embed="rId13"/>
              <a:stretch>
                <a:fillRect/>
              </a:stretch>
            </p:blipFill>
            <p:spPr>
              <a:xfrm>
                <a:off x="-732688" y="6116393"/>
                <a:ext cx="9000" cy="9000"/>
              </a:xfrm>
              <a:prstGeom prst="rect">
                <a:avLst/>
              </a:prstGeom>
            </p:spPr>
          </p:pic>
        </mc:Fallback>
      </mc:AlternateContent>
    </p:spTree>
    <p:extLst>
      <p:ext uri="{BB962C8B-B14F-4D97-AF65-F5344CB8AC3E}">
        <p14:creationId xmlns:p14="http://schemas.microsoft.com/office/powerpoint/2010/main" val="2821146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6602-CA7B-A9ED-EB2E-7FB5A89C49F0}"/>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E4309D22-7D51-29E0-D7AA-A84170916364}"/>
              </a:ext>
            </a:extLst>
          </p:cNvPr>
          <p:cNvSpPr>
            <a:spLocks noGrp="1"/>
          </p:cNvSpPr>
          <p:nvPr>
            <p:ph idx="1"/>
          </p:nvPr>
        </p:nvSpPr>
        <p:spPr>
          <a:xfrm>
            <a:off x="913795" y="2198913"/>
            <a:ext cx="10635948" cy="3766457"/>
          </a:xfrm>
        </p:spPr>
        <p:txBody>
          <a:bodyPr>
            <a:normAutofit/>
          </a:bodyPr>
          <a:lstStyle/>
          <a:p>
            <a:pPr>
              <a:buFont typeface="Wingdings" panose="05000000000000000000" pitchFamily="2" charset="2"/>
              <a:buChar char="Ø"/>
            </a:pPr>
            <a:r>
              <a:rPr lang="en-US" sz="2200" dirty="0"/>
              <a:t>Crop yield varies from year to year making crop management difficult and affecting food Security.</a:t>
            </a:r>
          </a:p>
          <a:p>
            <a:pPr>
              <a:buFont typeface="Wingdings" panose="05000000000000000000" pitchFamily="2" charset="2"/>
              <a:buChar char="Ø"/>
            </a:pPr>
            <a:r>
              <a:rPr lang="en-US" sz="2200" dirty="0"/>
              <a:t>Also Farmers need information regarding crop yield before sowing seeds in their fields</a:t>
            </a:r>
          </a:p>
          <a:p>
            <a:pPr>
              <a:buFont typeface="Wingdings" panose="05000000000000000000" pitchFamily="2" charset="2"/>
              <a:buChar char="Ø"/>
            </a:pPr>
            <a:r>
              <a:rPr lang="en-US" sz="2200" dirty="0"/>
              <a:t>So accurate information about the history of crop yield is an important thing for making decisions related to agricultural risk management.</a:t>
            </a:r>
          </a:p>
          <a:p>
            <a:pPr marL="0" indent="0">
              <a:buNone/>
            </a:pPr>
            <a:endParaRPr lang="en-US" dirty="0"/>
          </a:p>
          <a:p>
            <a:pPr marL="457200" lvl="1" indent="0">
              <a:buNone/>
            </a:pPr>
            <a:endParaRPr lang="en-US" dirty="0"/>
          </a:p>
          <a:p>
            <a:endParaRPr lang="en-IN" dirty="0"/>
          </a:p>
        </p:txBody>
      </p:sp>
    </p:spTree>
    <p:extLst>
      <p:ext uri="{BB962C8B-B14F-4D97-AF65-F5344CB8AC3E}">
        <p14:creationId xmlns:p14="http://schemas.microsoft.com/office/powerpoint/2010/main" val="331673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AB77-13C9-CA5E-E859-D5BC509E75F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765A2AEB-9649-C6C5-5ACD-F847B6E26573}"/>
              </a:ext>
            </a:extLst>
          </p:cNvPr>
          <p:cNvSpPr>
            <a:spLocks noGrp="1"/>
          </p:cNvSpPr>
          <p:nvPr>
            <p:ph idx="1"/>
          </p:nvPr>
        </p:nvSpPr>
        <p:spPr>
          <a:xfrm>
            <a:off x="913795" y="2220686"/>
            <a:ext cx="10353762" cy="4027714"/>
          </a:xfrm>
        </p:spPr>
        <p:txBody>
          <a:bodyPr>
            <a:normAutofit/>
          </a:bodyPr>
          <a:lstStyle/>
          <a:p>
            <a:pPr>
              <a:buFont typeface="Wingdings" panose="05000000000000000000" pitchFamily="2" charset="2"/>
              <a:buChar char="v"/>
            </a:pPr>
            <a:r>
              <a:rPr lang="en-US" sz="2200" dirty="0"/>
              <a:t>   The main objective of crop yield prediction is to create accurate models that forecast the amount of crops that will likely grown in a particular area.</a:t>
            </a:r>
          </a:p>
          <a:p>
            <a:pPr>
              <a:buFont typeface="Wingdings" panose="05000000000000000000" pitchFamily="2" charset="2"/>
              <a:buChar char="v"/>
            </a:pPr>
            <a:r>
              <a:rPr lang="en-US" sz="2200" dirty="0"/>
              <a:t>   These models aim to assist farmers in making better decisions about resource management, and harvesting, ultimately optimizing agricultural practices for improved productivity and food security.</a:t>
            </a:r>
          </a:p>
          <a:p>
            <a:pPr>
              <a:buFont typeface="Wingdings" panose="05000000000000000000" pitchFamily="2" charset="2"/>
              <a:buChar char="v"/>
            </a:pPr>
            <a:r>
              <a:rPr lang="en-US" sz="2200" dirty="0"/>
              <a:t> It can help farmers and businesses predict crop yield for a particular season.</a:t>
            </a:r>
            <a:endParaRPr lang="en-IN" sz="2200" dirty="0"/>
          </a:p>
        </p:txBody>
      </p:sp>
    </p:spTree>
    <p:extLst>
      <p:ext uri="{BB962C8B-B14F-4D97-AF65-F5344CB8AC3E}">
        <p14:creationId xmlns:p14="http://schemas.microsoft.com/office/powerpoint/2010/main" val="234847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0E0E-9A89-792D-2DF9-F3AC17670279}"/>
              </a:ext>
            </a:extLst>
          </p:cNvPr>
          <p:cNvSpPr>
            <a:spLocks noGrp="1"/>
          </p:cNvSpPr>
          <p:nvPr>
            <p:ph type="title"/>
          </p:nvPr>
        </p:nvSpPr>
        <p:spPr/>
        <p:txBody>
          <a:bodyPr/>
          <a:lstStyle/>
          <a:p>
            <a:r>
              <a:rPr lang="en-US" dirty="0"/>
              <a:t>Software Used</a:t>
            </a:r>
            <a:endParaRPr lang="en-IN" dirty="0"/>
          </a:p>
        </p:txBody>
      </p:sp>
      <p:sp>
        <p:nvSpPr>
          <p:cNvPr id="3" name="Content Placeholder 2">
            <a:extLst>
              <a:ext uri="{FF2B5EF4-FFF2-40B4-BE49-F238E27FC236}">
                <a16:creationId xmlns:a16="http://schemas.microsoft.com/office/drawing/2014/main" id="{10D29D50-ADB0-66E3-DAD3-E3895CE69C6E}"/>
              </a:ext>
            </a:extLst>
          </p:cNvPr>
          <p:cNvSpPr>
            <a:spLocks noGrp="1"/>
          </p:cNvSpPr>
          <p:nvPr>
            <p:ph idx="1"/>
          </p:nvPr>
        </p:nvSpPr>
        <p:spPr/>
        <p:txBody>
          <a:bodyPr/>
          <a:lstStyle/>
          <a:p>
            <a:r>
              <a:rPr lang="en-US" sz="2200" dirty="0"/>
              <a:t>Anaconda  : Used for creating python virtual environment.</a:t>
            </a:r>
          </a:p>
          <a:p>
            <a:endParaRPr lang="en-US" dirty="0"/>
          </a:p>
          <a:p>
            <a:r>
              <a:rPr lang="en-US" sz="2200" dirty="0"/>
              <a:t>Jupyter Notebook  , VS Code : IDE</a:t>
            </a:r>
          </a:p>
          <a:p>
            <a:pPr marL="0" indent="0">
              <a:buNone/>
            </a:pPr>
            <a:endParaRPr lang="en-US" dirty="0"/>
          </a:p>
          <a:p>
            <a:r>
              <a:rPr lang="en-US" dirty="0"/>
              <a:t>Python </a:t>
            </a:r>
          </a:p>
          <a:p>
            <a:pPr lvl="1"/>
            <a:r>
              <a:rPr lang="en-US" sz="2000" dirty="0"/>
              <a:t>Modules : NumPy, Pandas, Matplotlib, Seaborn, </a:t>
            </a:r>
            <a:r>
              <a:rPr lang="en-US" sz="2000" dirty="0" err="1"/>
              <a:t>Plotly.express</a:t>
            </a:r>
            <a:r>
              <a:rPr lang="en-US" sz="2000" dirty="0"/>
              <a:t> , </a:t>
            </a:r>
            <a:r>
              <a:rPr lang="en-US" sz="2000" dirty="0" err="1"/>
              <a:t>statsmodels</a:t>
            </a:r>
            <a:r>
              <a:rPr lang="en-US" sz="2000" dirty="0"/>
              <a:t>  and Flask </a:t>
            </a:r>
            <a:endParaRPr lang="en-IN" sz="2000" dirty="0"/>
          </a:p>
        </p:txBody>
      </p:sp>
    </p:spTree>
    <p:extLst>
      <p:ext uri="{BB962C8B-B14F-4D97-AF65-F5344CB8AC3E}">
        <p14:creationId xmlns:p14="http://schemas.microsoft.com/office/powerpoint/2010/main" val="186035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27F8-7BCE-26A7-D63D-0CE0CC7A5E21}"/>
              </a:ext>
            </a:extLst>
          </p:cNvPr>
          <p:cNvSpPr>
            <a:spLocks noGrp="1"/>
          </p:cNvSpPr>
          <p:nvPr>
            <p:ph type="title"/>
          </p:nvPr>
        </p:nvSpPr>
        <p:spPr>
          <a:xfrm>
            <a:off x="913795" y="348344"/>
            <a:ext cx="10059005" cy="729342"/>
          </a:xfrm>
        </p:spPr>
        <p:txBody>
          <a:bodyPr>
            <a:normAutofit/>
          </a:bodyPr>
          <a:lstStyle/>
          <a:p>
            <a:r>
              <a:rPr lang="en-US" dirty="0"/>
              <a:t>1. Dataset</a:t>
            </a:r>
            <a:endParaRPr lang="en-IN" dirty="0"/>
          </a:p>
        </p:txBody>
      </p:sp>
      <p:pic>
        <p:nvPicPr>
          <p:cNvPr id="8" name="Content Placeholder 7">
            <a:extLst>
              <a:ext uri="{FF2B5EF4-FFF2-40B4-BE49-F238E27FC236}">
                <a16:creationId xmlns:a16="http://schemas.microsoft.com/office/drawing/2014/main" id="{CF928355-E285-6565-638F-291D3EBBF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1556656"/>
            <a:ext cx="10924645" cy="4582886"/>
          </a:xfrm>
        </p:spPr>
      </p:pic>
    </p:spTree>
    <p:extLst>
      <p:ext uri="{BB962C8B-B14F-4D97-AF65-F5344CB8AC3E}">
        <p14:creationId xmlns:p14="http://schemas.microsoft.com/office/powerpoint/2010/main" val="95178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8CCB-CC95-1D69-E3AF-023D24120911}"/>
              </a:ext>
            </a:extLst>
          </p:cNvPr>
          <p:cNvSpPr>
            <a:spLocks noGrp="1"/>
          </p:cNvSpPr>
          <p:nvPr>
            <p:ph type="title"/>
          </p:nvPr>
        </p:nvSpPr>
        <p:spPr/>
        <p:txBody>
          <a:bodyPr/>
          <a:lstStyle/>
          <a:p>
            <a:r>
              <a:rPr lang="en-US" dirty="0"/>
              <a:t>Data Processing</a:t>
            </a:r>
            <a:endParaRPr lang="en-IN" dirty="0"/>
          </a:p>
        </p:txBody>
      </p:sp>
      <p:sp>
        <p:nvSpPr>
          <p:cNvPr id="3" name="Content Placeholder 2">
            <a:extLst>
              <a:ext uri="{FF2B5EF4-FFF2-40B4-BE49-F238E27FC236}">
                <a16:creationId xmlns:a16="http://schemas.microsoft.com/office/drawing/2014/main" id="{59CDF523-DCB6-98F9-D0F0-4096DE755EDF}"/>
              </a:ext>
            </a:extLst>
          </p:cNvPr>
          <p:cNvSpPr>
            <a:spLocks noGrp="1"/>
          </p:cNvSpPr>
          <p:nvPr>
            <p:ph idx="1"/>
          </p:nvPr>
        </p:nvSpPr>
        <p:spPr>
          <a:xfrm>
            <a:off x="1098853" y="2503713"/>
            <a:ext cx="10353762" cy="3102429"/>
          </a:xfrm>
        </p:spPr>
        <p:txBody>
          <a:bodyPr>
            <a:normAutofit/>
          </a:bodyPr>
          <a:lstStyle/>
          <a:p>
            <a:pPr>
              <a:buFont typeface="Wingdings" panose="05000000000000000000" pitchFamily="2" charset="2"/>
              <a:buChar char="v"/>
            </a:pPr>
            <a:r>
              <a:rPr lang="en-US" sz="2200" dirty="0"/>
              <a:t>Check Missing values</a:t>
            </a:r>
          </a:p>
          <a:p>
            <a:pPr>
              <a:buFont typeface="Wingdings" panose="05000000000000000000" pitchFamily="2" charset="2"/>
              <a:buChar char="v"/>
            </a:pPr>
            <a:r>
              <a:rPr lang="en-US" sz="2200" dirty="0"/>
              <a:t>Check Duplicates</a:t>
            </a:r>
          </a:p>
          <a:p>
            <a:pPr>
              <a:buFont typeface="Wingdings" panose="05000000000000000000" pitchFamily="2" charset="2"/>
              <a:buChar char="v"/>
            </a:pPr>
            <a:r>
              <a:rPr lang="en-US" sz="2200" dirty="0"/>
              <a:t>Check data Type</a:t>
            </a:r>
          </a:p>
          <a:p>
            <a:pPr>
              <a:buFont typeface="Wingdings" panose="05000000000000000000" pitchFamily="2" charset="2"/>
              <a:buChar char="v"/>
            </a:pPr>
            <a:r>
              <a:rPr lang="en-US" sz="2200" dirty="0"/>
              <a:t>Check no. of Unique values in each column</a:t>
            </a:r>
          </a:p>
        </p:txBody>
      </p:sp>
    </p:spTree>
    <p:extLst>
      <p:ext uri="{BB962C8B-B14F-4D97-AF65-F5344CB8AC3E}">
        <p14:creationId xmlns:p14="http://schemas.microsoft.com/office/powerpoint/2010/main" val="392415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B107688-016A-6751-35CA-4A54451AB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46" y="304800"/>
            <a:ext cx="5795657" cy="2467916"/>
          </a:xfrm>
        </p:spPr>
      </p:pic>
      <p:pic>
        <p:nvPicPr>
          <p:cNvPr id="10" name="Picture 9">
            <a:extLst>
              <a:ext uri="{FF2B5EF4-FFF2-40B4-BE49-F238E27FC236}">
                <a16:creationId xmlns:a16="http://schemas.microsoft.com/office/drawing/2014/main" id="{3B8AD606-F9D2-AE29-445B-63C923D42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445" y="2973587"/>
            <a:ext cx="5795657" cy="3650685"/>
          </a:xfrm>
          <a:prstGeom prst="rect">
            <a:avLst/>
          </a:prstGeom>
        </p:spPr>
      </p:pic>
      <p:pic>
        <p:nvPicPr>
          <p:cNvPr id="13" name="Picture 12">
            <a:extLst>
              <a:ext uri="{FF2B5EF4-FFF2-40B4-BE49-F238E27FC236}">
                <a16:creationId xmlns:a16="http://schemas.microsoft.com/office/drawing/2014/main" id="{E7EB310A-136C-7F6D-71FC-AF6623A9A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167" y="1048999"/>
            <a:ext cx="4992560" cy="1723717"/>
          </a:xfrm>
          <a:prstGeom prst="rect">
            <a:avLst/>
          </a:prstGeom>
        </p:spPr>
      </p:pic>
      <p:pic>
        <p:nvPicPr>
          <p:cNvPr id="15" name="Picture 14">
            <a:extLst>
              <a:ext uri="{FF2B5EF4-FFF2-40B4-BE49-F238E27FC236}">
                <a16:creationId xmlns:a16="http://schemas.microsoft.com/office/drawing/2014/main" id="{D5603333-400F-5510-C562-A1BD41B022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7166" y="3073545"/>
            <a:ext cx="4992560" cy="3450771"/>
          </a:xfrm>
          <a:prstGeom prst="rect">
            <a:avLst/>
          </a:prstGeom>
        </p:spPr>
      </p:pic>
    </p:spTree>
    <p:extLst>
      <p:ext uri="{BB962C8B-B14F-4D97-AF65-F5344CB8AC3E}">
        <p14:creationId xmlns:p14="http://schemas.microsoft.com/office/powerpoint/2010/main" val="318787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7D53-6192-E4F5-8663-C73C75AB8E98}"/>
              </a:ext>
            </a:extLst>
          </p:cNvPr>
          <p:cNvSpPr>
            <a:spLocks noGrp="1"/>
          </p:cNvSpPr>
          <p:nvPr>
            <p:ph type="title"/>
          </p:nvPr>
        </p:nvSpPr>
        <p:spPr>
          <a:xfrm>
            <a:off x="913795" y="2253343"/>
            <a:ext cx="10353761" cy="1611086"/>
          </a:xfrm>
        </p:spPr>
        <p:txBody>
          <a:bodyPr/>
          <a:lstStyle/>
          <a:p>
            <a:r>
              <a:rPr lang="en-US" dirty="0"/>
              <a:t>Exploring the data</a:t>
            </a:r>
            <a:endParaRPr lang="en-IN" dirty="0"/>
          </a:p>
        </p:txBody>
      </p:sp>
      <p:sp>
        <p:nvSpPr>
          <p:cNvPr id="3" name="Content Placeholder 2">
            <a:extLst>
              <a:ext uri="{FF2B5EF4-FFF2-40B4-BE49-F238E27FC236}">
                <a16:creationId xmlns:a16="http://schemas.microsoft.com/office/drawing/2014/main" id="{4B459C8F-6CB4-5435-110E-4C5153781703}"/>
              </a:ext>
            </a:extLst>
          </p:cNvPr>
          <p:cNvSpPr>
            <a:spLocks noGrp="1"/>
          </p:cNvSpPr>
          <p:nvPr>
            <p:ph idx="1"/>
          </p:nvPr>
        </p:nvSpPr>
        <p:spPr>
          <a:xfrm>
            <a:off x="913795" y="4376056"/>
            <a:ext cx="10353762" cy="1415143"/>
          </a:xfrm>
        </p:spPr>
        <p:txBody>
          <a:bodyPr/>
          <a:lstStyle/>
          <a:p>
            <a:endParaRPr lang="en-IN" dirty="0"/>
          </a:p>
        </p:txBody>
      </p:sp>
    </p:spTree>
    <p:extLst>
      <p:ext uri="{BB962C8B-B14F-4D97-AF65-F5344CB8AC3E}">
        <p14:creationId xmlns:p14="http://schemas.microsoft.com/office/powerpoint/2010/main" val="3497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1932</TotalTime>
  <Words>514</Words>
  <Application>Microsoft Office PowerPoint</Application>
  <PresentationFormat>Widescreen</PresentationFormat>
  <Paragraphs>60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Bookman Old Style</vt:lpstr>
      <vt:lpstr>Rockwell</vt:lpstr>
      <vt:lpstr>Wingdings</vt:lpstr>
      <vt:lpstr>Damask</vt:lpstr>
      <vt:lpstr> Crop Yield   Prediction System</vt:lpstr>
      <vt:lpstr>Introduction</vt:lpstr>
      <vt:lpstr>Problem Statement: </vt:lpstr>
      <vt:lpstr>Objective</vt:lpstr>
      <vt:lpstr>Software Used</vt:lpstr>
      <vt:lpstr>1. Dataset</vt:lpstr>
      <vt:lpstr>Data Processing</vt:lpstr>
      <vt:lpstr>PowerPoint Presentation</vt:lpstr>
      <vt:lpstr>Exploring the data</vt:lpstr>
      <vt:lpstr>PowerPoint Presentation</vt:lpstr>
      <vt:lpstr>PowerPoint Presentation</vt:lpstr>
      <vt:lpstr>PowerPoint Presentation</vt:lpstr>
      <vt:lpstr>PowerPoint Presentation</vt:lpstr>
      <vt:lpstr>PowerPoint Presentation</vt:lpstr>
      <vt:lpstr>PowerPoint Presentation</vt:lpstr>
      <vt:lpstr>Seasonal Patterns of Cultivated Land Use</vt:lpstr>
      <vt:lpstr>Conclusion from EDA</vt:lpstr>
      <vt:lpstr>PowerPoint Presentation</vt:lpstr>
      <vt:lpstr>PowerPoint Presentation</vt:lpstr>
      <vt:lpstr>Splitting the Data into Train and Test set</vt:lpstr>
      <vt:lpstr>Results</vt:lpstr>
      <vt:lpstr>RESULTS</vt:lpstr>
      <vt:lpstr>Algorithm Used</vt:lpstr>
      <vt:lpstr>ACTUAL VALUE VS PREDICTED VALUE</vt:lpstr>
      <vt:lpstr>Screenshots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Mark Prediction System</dc:title>
  <dc:creator>Shashwat Panigrahi</dc:creator>
  <cp:lastModifiedBy>Ashish kumar Sahoo</cp:lastModifiedBy>
  <cp:revision>20</cp:revision>
  <dcterms:created xsi:type="dcterms:W3CDTF">2023-07-17T16:28:56Z</dcterms:created>
  <dcterms:modified xsi:type="dcterms:W3CDTF">2024-01-06T05:55:51Z</dcterms:modified>
</cp:coreProperties>
</file>