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514F-CC65-4A27-9D20-EC6C55FF588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5B44C-677A-4289-8242-E82E07DAB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27BB-AE5B-B79C-97E8-35914E34E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A8BA1-0C3E-4621-2C40-AE5AF3E3B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AF8C-E43B-451B-93B4-781AA16B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B812-30B5-43C5-BA35-D620A5A4292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BD2A-AED0-2F52-F787-D4D99FB7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C312-87FA-0D46-D6DF-A4A591F7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1FFF-6124-109E-8BCB-FC7FBEA3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CBA2-81B2-7786-ABD4-B9EBE0D0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9E53-AD0F-0478-1B0B-4156C312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D0C-AEFD-45E8-BE4B-D6E74227586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AD99-E790-7FDF-158F-14188BB9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B7A2-2C63-BEBF-62B4-D72FE082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46B8D-0299-D5D7-0510-B26B70343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38A67-E4FE-95C9-1C4B-41FBEC682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0822-1FE1-92DA-92B9-454755EF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9B1D-AEDE-426F-9479-61A88446E738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E119-19E8-96D4-9424-EADCC65A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86D6-CC8B-44FE-BFAC-4821E60E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D704-E89C-0538-5A60-C62AA717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ACC8-A23C-C530-BF01-AF2BDF78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9241-ED5D-F5E6-40D6-2FBE2748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A6DF-939A-45BA-BD17-10312849CB3C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600C-84B8-4508-DC45-B36B9D10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EA6B-DC7C-44C0-00D1-599DC232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1DAD-88C0-192A-8BB4-E6288F79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A710-CFFC-C994-C24B-F1D08BF7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CA3A-D74D-A7E6-3ABB-375E63F9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030C-CD82-45F4-A52A-B28A6D88DA1C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E3F4-58A5-BDD4-90D3-97DD34C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1FEF-1F50-A446-649A-52BDDE64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B024-F42E-1EAE-D1AB-EF701E61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A3F5-6B41-7FD7-F101-60E04C5C8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F8400-0AE1-8D7A-EE4F-79E50B7A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6E89-FA55-5D89-2895-23EC49D9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5CA2-C0CA-4AE0-9369-E68841A89BDA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5D294-A065-66D3-3B01-5712B6C2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A665-F35D-216D-0024-003A6DFF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B2C7-3FB5-C528-F237-C7F33239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CE26-4EAA-36EF-FE52-738E4E1B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C687-FD8F-05A4-F0B6-6539ED439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4373A-2C3B-39DF-BE24-ECEC5C8BF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CB3F7-485D-FB51-2842-86FDAE68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404F4-074F-0227-B94A-5B791585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17A2-6889-4B0C-AE00-6E9AA59E3D15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B54E4-0F98-3FDC-0E93-2F2E4431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6433A-9613-3B28-A8D1-6F4EC460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F05C-BEC1-9B16-B9E1-29D6B82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091DC-744E-09B1-8169-36F88832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8753-6746-46F5-909F-52CF3B561D0D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6526B-BAC3-4868-0E71-521A2B8E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485DD-B1F5-D6C1-9F6A-79C64859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61EE6-DEEF-2B46-177F-79BC2D2A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870-3278-46E6-A0C1-FF6910FB1C67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F9603-0943-936A-749F-16268ED9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5467-3381-A2A1-F36B-9C2F1E9C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5504-E07F-B355-55B4-08A4ABDF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9B6A-7C6C-7BC0-47FC-E9ECB5D3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C1C85-1CB8-34E8-E96B-2DDD97CA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5193-AFB1-933D-4A1B-8B4BA396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E8A1-29D1-4BBA-9C01-B604FA0DA6BA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A0D9-A5E1-BC0B-6F68-E4535F6E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8E77-4DA3-9FE2-8C02-B06F2315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29B-6D22-8142-8630-3A998BAC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7099F-0547-3D2B-7DB6-6766D773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28BCD-F9D9-D8DA-BA1A-AFC1C75E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64C09-3641-28BA-226B-1C465D8E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4CC2-60FA-4185-9095-504BF536B7B9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B468-3DD4-4B9C-0B6A-07C5359B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C0A2F-FAD0-933B-6860-547EF9AD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accent6">
                <a:lumMod val="5000"/>
                <a:lumOff val="95000"/>
              </a:schemeClr>
            </a:gs>
            <a:gs pos="89000">
              <a:schemeClr val="accent6">
                <a:lumMod val="45000"/>
                <a:lumOff val="55000"/>
              </a:schemeClr>
            </a:gs>
            <a:gs pos="9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AC641-25E8-D466-5246-C51D55E3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021A-A355-9573-6EB7-DF8487C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8E585-AD2A-F284-B32A-9F71D9043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207A-4440-4C2A-9C4E-66A94E2BE62D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3EFD-4033-C445-CE01-8B858E727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#SimplyProgram.Hub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4E64-8486-4099-1484-9F450B49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883E-1750-4355-9AEC-11AECEBF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F2FB-05B1-1556-348E-455B579B8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Pointer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3376-D1F6-0CCF-3245-8038F6E20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SimplyProgram.Hub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Shelke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262F7-4A74-072A-2BA7-3A7D84B0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37497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518E-C3E3-1AD2-7379-839C28D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Pointer – Potential Pitfalls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CB3E-D436-7153-EF92-2CDA3E4F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pointer is very powerful but has potential pitfalls because of developers’ lack of awareness for memory management.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pointer’s declaration doesn’t indicate whether it points to a single object or to an array.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pointer’s declaration doesn’t reveal how to destroy objects it points to.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provide how to destroy object pointed by raw pointer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mismanagement causes, memory leaks due to inappropriate object deletion or sometimes segmentation fault due to accessing memory which is already deleted/freed.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F5E1D-64E1-AC73-7902-96584675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108587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60F-3C34-2F00-F711-D697B340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7DA4-6FC2-A5CE-40D9-052F6212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 is wrapper around the raw pointer that acts like raw pointer but avoids memory leaks and segmentation faults.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pointers used to make sure that an object (dynamically allocated) is deleted. Such objects are destroyed in appropriate manner and at appropriate time.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smart pointers (#include &lt;memory&gt;)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112B-C856-213F-DFC1-E67FDC3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21992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60F-3C34-2F00-F711-D697B340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7DA4-6FC2-A5CE-40D9-052F6212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pointer is used for exclusive ownership resource management.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Non-null unique pointer always owns what it points to.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transfers ownership from source pointer to destination pointer, source pointer is set to null.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pointer is (It is move-only smart pointer)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MoveConstructible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Instance of the type can be constructed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MoveAssignable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instance of the type can be assigned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argument</a:t>
            </a:r>
          </a:p>
          <a:p>
            <a:pPr marL="457200" lvl="1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Pointer is not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CopyConstructible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Instance of the type can be copy constructed from l-value expression</a:t>
            </a: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CopyAssignable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instance of the type can be copy assigned from l-value  expression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112B-C856-213F-DFC1-E67FDC3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33755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60F-3C34-2F00-F711-D697B340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7DA4-6FC2-A5CE-40D9-052F6212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object is deleted by ‘delete’ operator 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destructor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std::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unique_ptr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&lt;T&gt;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ptr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nullptr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);</a:t>
            </a:r>
            <a:br>
              <a:rPr lang="en-US" sz="2400" dirty="0">
                <a:solidFill>
                  <a:srgbClr val="0A08FD"/>
                </a:solidFill>
                <a:latin typeface="UbuntuMono-Regular"/>
              </a:rPr>
            </a:br>
            <a:endParaRPr lang="en-US" dirty="0">
              <a:solidFill>
                <a:srgbClr val="0A08FD"/>
              </a:solidFill>
              <a:latin typeface="UbuntuMono-Regular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deletes objects using user supplied function objects (functions/lambda expressions)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A08FD"/>
                </a:solidFill>
                <a:latin typeface="UbuntuMono-Regular"/>
              </a:rPr>
              <a:t>	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std::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unique_ptr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&lt;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T,decltype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deleterFunction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)&gt;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ptr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nullptr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A08FD"/>
                </a:solidFill>
                <a:latin typeface="UbuntuMono-Regular"/>
              </a:rPr>
              <a:t>deleterFunction</a:t>
            </a:r>
            <a:r>
              <a:rPr lang="en-US" sz="2400" dirty="0">
                <a:solidFill>
                  <a:srgbClr val="0A08FD"/>
                </a:solidFill>
                <a:latin typeface="UbuntuMono-Regular"/>
              </a:rPr>
              <a:t>);</a:t>
            </a:r>
            <a:endParaRPr lang="en-US" dirty="0">
              <a:solidFill>
                <a:srgbClr val="0A08FD"/>
              </a:solidFill>
              <a:latin typeface="UbuntuMono-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112B-C856-213F-DFC1-E67FDC3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261299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CFDB-1A8A-5693-2D87-9FD59505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BE31-DABE-7B83-068A-DDAC5BD7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single object (e.g., allocated with ‘</a:t>
            </a:r>
            <a:r>
              <a:rPr lang="en-US" sz="1800" dirty="0">
                <a:solidFill>
                  <a:srgbClr val="0A08FD"/>
                </a:solidFill>
                <a:latin typeface="UbuntuMono-Regular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 </a:t>
            </a:r>
            <a:br>
              <a:rPr lang="fr-FR" sz="2400" dirty="0">
                <a:solidFill>
                  <a:srgbClr val="0A08FD"/>
                </a:solidFill>
                <a:latin typeface="UbuntuMono-Regular"/>
              </a:rPr>
            </a:b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		std::</a:t>
            </a:r>
            <a:r>
              <a:rPr lang="fr-FR" sz="2400" dirty="0" err="1">
                <a:solidFill>
                  <a:srgbClr val="0A08FD"/>
                </a:solidFill>
                <a:latin typeface="UbuntuMono-Regular"/>
              </a:rPr>
              <a:t>unique_ptr</a:t>
            </a: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&lt;T&gt; </a:t>
            </a:r>
            <a:r>
              <a:rPr lang="fr-FR" sz="2400" dirty="0" err="1">
                <a:solidFill>
                  <a:srgbClr val="0A08FD"/>
                </a:solidFill>
                <a:latin typeface="UbuntuMono-Regular"/>
              </a:rPr>
              <a:t>ptr</a:t>
            </a: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(new T);</a:t>
            </a:r>
            <a:br>
              <a:rPr lang="fr-FR" sz="2400" dirty="0">
                <a:solidFill>
                  <a:srgbClr val="0A08FD"/>
                </a:solidFill>
                <a:latin typeface="UbuntuMono-Regular"/>
              </a:rPr>
            </a:b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	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version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[].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dynamically allocated array of objects (e.g., allocated with ‘</a:t>
            </a:r>
            <a:r>
              <a:rPr lang="en-US" sz="1800" dirty="0">
                <a:solidFill>
                  <a:srgbClr val="0A08FD"/>
                </a:solidFill>
                <a:latin typeface="UbuntuMono-Regular"/>
              </a:rPr>
              <a:t>new[]’)</a:t>
            </a:r>
            <a:br>
              <a:rPr lang="en-US" sz="1800" dirty="0">
                <a:solidFill>
                  <a:srgbClr val="0A08FD"/>
                </a:solidFill>
                <a:latin typeface="UbuntuMono-Regular"/>
              </a:rPr>
            </a:br>
            <a:r>
              <a:rPr lang="en-US" sz="1800" dirty="0">
                <a:solidFill>
                  <a:srgbClr val="0A08FD"/>
                </a:solidFill>
                <a:latin typeface="UbuntuMono-Regular"/>
              </a:rPr>
              <a:t>		</a:t>
            </a: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std::</a:t>
            </a:r>
            <a:r>
              <a:rPr lang="fr-FR" sz="2400" dirty="0" err="1">
                <a:solidFill>
                  <a:srgbClr val="0A08FD"/>
                </a:solidFill>
                <a:latin typeface="UbuntuMono-Regular"/>
              </a:rPr>
              <a:t>unique_ptr</a:t>
            </a: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&lt;T[]&gt; </a:t>
            </a:r>
            <a:r>
              <a:rPr lang="fr-FR" sz="2400" dirty="0" err="1">
                <a:solidFill>
                  <a:srgbClr val="0A08FD"/>
                </a:solidFill>
                <a:latin typeface="UbuntuMono-Regular"/>
              </a:rPr>
              <a:t>ptr</a:t>
            </a:r>
            <a:r>
              <a:rPr lang="fr-FR" sz="2400" dirty="0">
                <a:solidFill>
                  <a:srgbClr val="0A08FD"/>
                </a:solidFill>
                <a:latin typeface="UbuntuMono-Regular"/>
              </a:rPr>
              <a:t>(new T[3]);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A08FD"/>
                </a:solidFill>
                <a:latin typeface="UbuntuMono-Regular"/>
                <a:cs typeface="Times New Roman" panose="02020603050405020304" pitchFamily="18" charset="0"/>
              </a:rPr>
              <a:t>	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version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and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DC74-D4EB-6EA8-60C0-A409FA4D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197107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752F-0E68-F961-C7F0-86BCCA5A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make_unique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7A20-7304-E12F-75FF-643C21B9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constructs an object of type T and wraps it in a 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	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template&lt; class T, class... 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Args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 &gt;</a:t>
            </a:r>
            <a:br>
              <a:rPr lang="en-US" sz="2800" dirty="0">
                <a:solidFill>
                  <a:srgbClr val="0A08FD"/>
                </a:solidFill>
                <a:latin typeface="UbuntuMono-Regular"/>
              </a:rPr>
            </a:b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	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unique_ptr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&lt;T&gt; 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make_unique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( 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Args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&amp;&amp;... 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args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 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is 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std::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unique_ptr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&lt;T&gt; 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ptr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 = std::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make_unique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&lt;T&gt;();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800" dirty="0">
                <a:solidFill>
                  <a:srgbClr val="0A08FD"/>
                </a:solidFill>
                <a:latin typeface="UbuntuMono-Regular"/>
              </a:rPr>
              <a:t>std::</a:t>
            </a:r>
            <a:r>
              <a:rPr lang="fr-FR" sz="2800" dirty="0" err="1">
                <a:solidFill>
                  <a:srgbClr val="0A08FD"/>
                </a:solidFill>
                <a:latin typeface="UbuntuMono-Regular"/>
              </a:rPr>
              <a:t>unique_ptr</a:t>
            </a:r>
            <a:r>
              <a:rPr lang="fr-FR" sz="2800" dirty="0">
                <a:solidFill>
                  <a:srgbClr val="0A08FD"/>
                </a:solidFill>
                <a:latin typeface="UbuntuMono-Regular"/>
              </a:rPr>
              <a:t>&lt;T[]&gt; </a:t>
            </a:r>
            <a:r>
              <a:rPr lang="fr-FR" sz="2800" dirty="0" err="1">
                <a:solidFill>
                  <a:srgbClr val="0A08FD"/>
                </a:solidFill>
                <a:latin typeface="UbuntuMono-Regular"/>
              </a:rPr>
              <a:t>ptr</a:t>
            </a:r>
            <a:r>
              <a:rPr lang="fr-FR" sz="2800" dirty="0">
                <a:solidFill>
                  <a:srgbClr val="0A08FD"/>
                </a:solidFill>
                <a:latin typeface="UbuntuMono-Regular"/>
              </a:rPr>
              <a:t> = 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std::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make_unique</a:t>
            </a:r>
            <a:r>
              <a:rPr lang="en-US" sz="2800" dirty="0">
                <a:solidFill>
                  <a:srgbClr val="0A08FD"/>
                </a:solidFill>
                <a:latin typeface="UbuntuMono-Regular"/>
              </a:rPr>
              <a:t>&lt;T[]&gt;(</a:t>
            </a:r>
            <a:r>
              <a:rPr lang="en-US" sz="2800" dirty="0" err="1">
                <a:solidFill>
                  <a:srgbClr val="0A08FD"/>
                </a:solidFill>
                <a:latin typeface="UbuntuMono-Regular"/>
              </a:rPr>
              <a:t>size_t</a:t>
            </a:r>
            <a:r>
              <a:rPr lang="en-US" sz="2800">
                <a:solidFill>
                  <a:srgbClr val="0A08FD"/>
                </a:solidFill>
                <a:latin typeface="UbuntuMono-Regular"/>
              </a:rPr>
              <a:t>);</a:t>
            </a:r>
            <a:endParaRPr lang="fr-FR" sz="2800" dirty="0">
              <a:solidFill>
                <a:srgbClr val="0A08FD"/>
              </a:solidFill>
              <a:latin typeface="UbuntuMono-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76053-C626-CF74-F86D-460A3E5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174506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7E44-6402-C526-3255-ED626629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with std::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ED6C-EFB4-5739-7181-9FFE3C5E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easily and efficiently convertible to std::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so well suited for factory function return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factory function can’t know whether caller will want to use exclusive ownership for the object or shared ownership.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can convert this factory function returned unique pointer to shared pointer.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ownership is made shared ownership, its not reversible. Though ownership count is one, it can’t claim ownership in order to mange it by unique pointer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FAD48-3397-6D92-315B-155AC602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#SimplyProgram.Hub</a:t>
            </a:r>
          </a:p>
        </p:txBody>
      </p:sp>
    </p:spTree>
    <p:extLst>
      <p:ext uri="{BB962C8B-B14F-4D97-AF65-F5344CB8AC3E}">
        <p14:creationId xmlns:p14="http://schemas.microsoft.com/office/powerpoint/2010/main" val="44526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DejaVuSansMono</vt:lpstr>
      <vt:lpstr>Times New Roman</vt:lpstr>
      <vt:lpstr>UbuntuMono-Regular</vt:lpstr>
      <vt:lpstr>Office Theme</vt:lpstr>
      <vt:lpstr>Unique Pointer Modern C++</vt:lpstr>
      <vt:lpstr>Raw Pointer – Potential Pitfalls </vt:lpstr>
      <vt:lpstr>Smart Pointer</vt:lpstr>
      <vt:lpstr>Unique Pointer</vt:lpstr>
      <vt:lpstr>Deleter</vt:lpstr>
      <vt:lpstr>Versions</vt:lpstr>
      <vt:lpstr>std::make_unique&lt;T&gt;()</vt:lpstr>
      <vt:lpstr>Relation with std::shared_ptr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Shelke Ashish Govindrao (MS/EBS7-VM)</dc:creator>
  <cp:lastModifiedBy>Shelke Ashish Govindrao (MS/EBS7-VM)</cp:lastModifiedBy>
  <cp:revision>82</cp:revision>
  <dcterms:created xsi:type="dcterms:W3CDTF">2024-11-04T13:06:04Z</dcterms:created>
  <dcterms:modified xsi:type="dcterms:W3CDTF">2024-11-07T10:21:01Z</dcterms:modified>
</cp:coreProperties>
</file>