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0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3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5079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75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588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1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01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3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5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6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3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6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5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8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5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8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6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BBD7-3646-4D6C-3845-1BAF28CB4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563" y="695593"/>
            <a:ext cx="9074872" cy="2816558"/>
          </a:xfrm>
        </p:spPr>
        <p:txBody>
          <a:bodyPr anchor="ctr"/>
          <a:lstStyle/>
          <a:p>
            <a:pPr algn="ctr"/>
            <a:r>
              <a:rPr lang="en-US" sz="4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Containers</a:t>
            </a:r>
            <a:br>
              <a:rPr lang="en-US" sz="4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C++ Standard Library A Tutorial and Reference</a:t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Author: NOCOLAI M. JOSUTTIS</a:t>
            </a:r>
            <a:endParaRPr lang="en-US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999A6-E881-7836-78C8-B2AB34273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1623" y="3823235"/>
            <a:ext cx="8188752" cy="185170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SimplyProgram.Hub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Ashish Shelke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90991-45DD-4C9C-03E2-DEE79BD238AD}"/>
              </a:ext>
            </a:extLst>
          </p:cNvPr>
          <p:cNvSpPr txBox="1"/>
          <p:nvPr/>
        </p:nvSpPr>
        <p:spPr>
          <a:xfrm>
            <a:off x="4757393" y="6353667"/>
            <a:ext cx="2677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#Simplyprogram_hub</a:t>
            </a:r>
          </a:p>
        </p:txBody>
      </p:sp>
    </p:spTree>
    <p:extLst>
      <p:ext uri="{BB962C8B-B14F-4D97-AF65-F5344CB8AC3E}">
        <p14:creationId xmlns:p14="http://schemas.microsoft.com/office/powerpoint/2010/main" val="265117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3170-F009-1169-F29F-B3AD4590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528"/>
            <a:ext cx="8596668" cy="423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Container 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88CF2-399E-4A01-5F9D-E3E502137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02" y="546098"/>
            <a:ext cx="10974196" cy="2743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containers provide value semantics rather reference semantics.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Containers copy and/or move elements internally when they are inserted rather than managing references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support reference semantics, elements must be kind of smart pointers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container type provides operations that return iterators to iterate over the elements.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STL operations are not safe in the sense that they check for every possible error. User must ensure that parameters of operations must meet requirements.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Usually, STL don’t throw exceptions by itself. If user-defined operations called by STL containers do throw, behavior differs.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56B611-3F8A-3578-EC98-FD25CC92C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261323"/>
              </p:ext>
            </p:extLst>
          </p:nvPr>
        </p:nvGraphicFramePr>
        <p:xfrm>
          <a:off x="2014219" y="3862944"/>
          <a:ext cx="7259783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8036">
                  <a:extLst>
                    <a:ext uri="{9D8B030D-6E8A-4147-A177-3AD203B41FA5}">
                      <a16:colId xmlns:a16="http://schemas.microsoft.com/office/drawing/2014/main" val="781989206"/>
                    </a:ext>
                  </a:extLst>
                </a:gridCol>
                <a:gridCol w="1771368">
                  <a:extLst>
                    <a:ext uri="{9D8B030D-6E8A-4147-A177-3AD203B41FA5}">
                      <a16:colId xmlns:a16="http://schemas.microsoft.com/office/drawing/2014/main" val="2598192034"/>
                    </a:ext>
                  </a:extLst>
                </a:gridCol>
                <a:gridCol w="4080379">
                  <a:extLst>
                    <a:ext uri="{9D8B030D-6E8A-4147-A177-3AD203B41FA5}">
                      <a16:colId xmlns:a16="http://schemas.microsoft.com/office/drawing/2014/main" val="592639914"/>
                    </a:ext>
                  </a:extLst>
                </a:gridCol>
              </a:tblGrid>
              <a:tr h="222596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670734"/>
                  </a:ext>
                </a:extLst>
              </a:tr>
              <a:tr h="22259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Size_type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integral type for size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6186"/>
                  </a:ext>
                </a:extLst>
              </a:tr>
              <a:tr h="22259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difference_type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Signed integral type for difference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71669"/>
                  </a:ext>
                </a:extLst>
              </a:tr>
              <a:tr h="22259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value_type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the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7340"/>
                  </a:ext>
                </a:extLst>
              </a:tr>
              <a:tr h="2225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element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462287"/>
                  </a:ext>
                </a:extLst>
              </a:tr>
              <a:tr h="22259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const_reference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constant element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736681"/>
                  </a:ext>
                </a:extLst>
              </a:tr>
              <a:tr h="2225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iterator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2817"/>
                  </a:ext>
                </a:extLst>
              </a:tr>
              <a:tr h="22259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const_iterator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iterators to read-only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46948"/>
                  </a:ext>
                </a:extLst>
              </a:tr>
              <a:tr h="2225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pointers to elements (Since C++11)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890773"/>
                  </a:ext>
                </a:extLst>
              </a:tr>
              <a:tr h="22259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const_pointer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pointer to read-only elements (since C++)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53443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F87AA85-DA1B-F3F3-4854-25E4F7A5C3F7}"/>
              </a:ext>
            </a:extLst>
          </p:cNvPr>
          <p:cNvSpPr txBox="1">
            <a:spLocks/>
          </p:cNvSpPr>
          <p:nvPr/>
        </p:nvSpPr>
        <p:spPr>
          <a:xfrm>
            <a:off x="677334" y="3392630"/>
            <a:ext cx="8596668" cy="4230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Types Defined for All container Classes</a:t>
            </a:r>
          </a:p>
        </p:txBody>
      </p:sp>
    </p:spTree>
    <p:extLst>
      <p:ext uri="{BB962C8B-B14F-4D97-AF65-F5344CB8AC3E}">
        <p14:creationId xmlns:p14="http://schemas.microsoft.com/office/powerpoint/2010/main" val="109509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C3346-3737-17C1-350B-3D5472AB6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BF2E-A511-3E6E-D0C0-9BEF7DD04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6" y="75702"/>
            <a:ext cx="8596668" cy="72900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Container Operations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31A655-E840-D551-2D8A-872ADB4AC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419916"/>
              </p:ext>
            </p:extLst>
          </p:nvPr>
        </p:nvGraphicFramePr>
        <p:xfrm>
          <a:off x="677336" y="564378"/>
          <a:ext cx="9944482" cy="6148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0591">
                  <a:extLst>
                    <a:ext uri="{9D8B030D-6E8A-4147-A177-3AD203B41FA5}">
                      <a16:colId xmlns:a16="http://schemas.microsoft.com/office/drawing/2014/main" val="1545898339"/>
                    </a:ext>
                  </a:extLst>
                </a:gridCol>
                <a:gridCol w="1006764">
                  <a:extLst>
                    <a:ext uri="{9D8B030D-6E8A-4147-A177-3AD203B41FA5}">
                      <a16:colId xmlns:a16="http://schemas.microsoft.com/office/drawing/2014/main" val="2390279158"/>
                    </a:ext>
                  </a:extLst>
                </a:gridCol>
                <a:gridCol w="6687127">
                  <a:extLst>
                    <a:ext uri="{9D8B030D-6E8A-4147-A177-3AD203B41FA5}">
                      <a16:colId xmlns:a16="http://schemas.microsoft.com/office/drawing/2014/main" val="1367200989"/>
                    </a:ext>
                  </a:extLst>
                </a:gridCol>
              </a:tblGrid>
              <a:tr h="3882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Requirement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453897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ContType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 Constructor, create an empty container without any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60382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ContType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c(c2) or c = 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Copy Constructor, create new container as copy of 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023551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ContType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c(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or c =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Move Constructor, Creates new container, taking contains of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rvalue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(since C++11 not for array&lt;&gt;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46505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ContType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c(beg,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Creates container and initializes it with copies of values of the all elements  of [beg, end) (not for array&lt;&gt;)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460317"/>
                  </a:ext>
                </a:extLst>
              </a:tr>
              <a:tr h="38826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ContType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c(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initlist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or c =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initlist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Creates a container and initializes it with copies of values of the initializer list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initlist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(since C++11 not for array&lt;&gt;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09110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c.~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ContType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 all elements and frees the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45183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c.empty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whether the container is empty (equivalent to size() == 0 but might be faster) – begin() == end()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230210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c.Size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the current number of elements (not for std::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forward_list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30181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c.max_size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maximum number of elements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866666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 == 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whether c1 is equal to 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3527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 != 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whether c1 is not equal to c2 (equivalent to !(c1==c2))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705665"/>
                  </a:ext>
                </a:extLst>
              </a:tr>
              <a:tr h="38826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 &lt; c2, c1 &gt; c2, c1 &lt;= c2, c&gt;=c2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Comparisons (not for unordered containers) – Lexicographical comparison is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094395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 = 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 all elements of c2 to 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484527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=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Move assign all elements of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rvalue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c (since C++11 not for array&lt;&gt;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31630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=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initlist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 all elements of the initializer list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initlist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(since C++11 not for array&lt;&gt;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855715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C1.swap(c2), swap(c1, c2)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Swaps data of c1 and 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801116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c.clear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Removes all elements (empties the container, not for array&lt;&gt;)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18540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c.begin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c.end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iterator for first element and position after the last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934509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c.cbegin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c.cend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constant iterator for first element and position after the last element (since C++)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640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48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9B1C-ACC6-8D02-2032-9B3C69911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73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Arrays – std::array&lt;&gt;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7F952-2342-EF92-4B9C-9E6B8684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6654"/>
            <a:ext cx="10837332" cy="489174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array&lt;&gt; models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staic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array, it wraps static C-style array providing the interface of an STL container.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is a sequence of elements with constant size, neither add or remove elements to change the size.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replacement of element values is possible.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#include &lt;array&gt;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namespace std{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	template &lt;</a:t>
            </a:r>
            <a:r>
              <a:rPr lang="en-US" dirty="0" err="1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 T, </a:t>
            </a:r>
            <a:r>
              <a:rPr lang="en-US" dirty="0" err="1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size_t</a:t>
            </a: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 N&gt;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	class array;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}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of an array may have any type T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template parameter specifies the number of elements the has throughout its lifetime. 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Size() always yields N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Allocator support is not provided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has best performance because memory is allocated on the stack (if possible)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provides random access. Iterators are random access iterators so you can use any algorithm of the STL.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6C73F3-6FCC-C780-66FD-5C26C4BF767D}"/>
              </a:ext>
            </a:extLst>
          </p:cNvPr>
          <p:cNvGrpSpPr/>
          <p:nvPr/>
        </p:nvGrpSpPr>
        <p:grpSpPr>
          <a:xfrm>
            <a:off x="6350392" y="2862578"/>
            <a:ext cx="4730165" cy="1132844"/>
            <a:chOff x="3389747" y="1777704"/>
            <a:chExt cx="4730165" cy="113284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AD4F96C-5B05-D9F1-82EC-901709924943}"/>
                </a:ext>
              </a:extLst>
            </p:cNvPr>
            <p:cNvGrpSpPr/>
            <p:nvPr/>
          </p:nvGrpSpPr>
          <p:grpSpPr>
            <a:xfrm>
              <a:off x="3389748" y="1777704"/>
              <a:ext cx="4730164" cy="534850"/>
              <a:chOff x="2092752" y="2408388"/>
              <a:chExt cx="1602555" cy="20739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ED6E25F-0F0A-3AC3-B51C-9F2FECA2984D}"/>
                  </a:ext>
                </a:extLst>
              </p:cNvPr>
              <p:cNvSpPr/>
              <p:nvPr/>
            </p:nvSpPr>
            <p:spPr>
              <a:xfrm>
                <a:off x="2092752" y="2408388"/>
                <a:ext cx="320511" cy="2073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5D58A2A-7453-905A-606A-B8D43FEDE007}"/>
                  </a:ext>
                </a:extLst>
              </p:cNvPr>
              <p:cNvSpPr/>
              <p:nvPr/>
            </p:nvSpPr>
            <p:spPr>
              <a:xfrm>
                <a:off x="2413263" y="2408388"/>
                <a:ext cx="320511" cy="2073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6434E9-3F37-F043-710A-DDBA1CCA8E81}"/>
                  </a:ext>
                </a:extLst>
              </p:cNvPr>
              <p:cNvSpPr/>
              <p:nvPr/>
            </p:nvSpPr>
            <p:spPr>
              <a:xfrm>
                <a:off x="2733774" y="2408388"/>
                <a:ext cx="320511" cy="2073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960BB5B-A922-1803-728F-C1347C2658FA}"/>
                  </a:ext>
                </a:extLst>
              </p:cNvPr>
              <p:cNvSpPr/>
              <p:nvPr/>
            </p:nvSpPr>
            <p:spPr>
              <a:xfrm>
                <a:off x="3054285" y="2408388"/>
                <a:ext cx="320511" cy="2073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5313306-D560-EF80-9FAC-749B4D913914}"/>
                  </a:ext>
                </a:extLst>
              </p:cNvPr>
              <p:cNvSpPr/>
              <p:nvPr/>
            </p:nvSpPr>
            <p:spPr>
              <a:xfrm>
                <a:off x="3374796" y="2408388"/>
                <a:ext cx="320511" cy="2073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F9278668-7079-BCA1-94B8-9F780E68A87C}"/>
                </a:ext>
              </a:extLst>
            </p:cNvPr>
            <p:cNvSpPr/>
            <p:nvPr/>
          </p:nvSpPr>
          <p:spPr>
            <a:xfrm rot="16200000">
              <a:off x="5573567" y="176134"/>
              <a:ext cx="362526" cy="473016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F37FB8-B0C5-9395-D779-C3CC2B02DB54}"/>
                </a:ext>
              </a:extLst>
            </p:cNvPr>
            <p:cNvSpPr txBox="1"/>
            <p:nvPr/>
          </p:nvSpPr>
          <p:spPr>
            <a:xfrm>
              <a:off x="4049355" y="2541216"/>
              <a:ext cx="3410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Fixed Number of Elements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115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259BD-AEAB-985A-D7FD-51FBF463B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8987-E520-5EAC-C34D-DF7F39F9C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73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Vectors – std::vector&lt;&gt;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EDAF1-7B2E-BAA1-C8CC-5AA983B50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6653"/>
            <a:ext cx="10837332" cy="527505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vector&lt;&gt; model dynamic array, it is an abstraction that manages its elements with dynamic C-style array.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vector copies its elements into internal dynamic array.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#include &lt;vector&gt;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namespace std{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	template &lt;</a:t>
            </a:r>
            <a:r>
              <a:rPr lang="en-US" dirty="0" err="1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 T, </a:t>
            </a:r>
            <a:r>
              <a:rPr lang="en-US" dirty="0" err="1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 Allocator = allocator&lt;T&gt;&gt;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	class vector;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}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Vectors provide good performance if you append or delete elements at the end, inserting or deleting in middle or beginning performance is worst.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allocates more memory than they need to contain all their elements.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capacity exceeds, vector has to reallocate its internal memory. Reallocation invalidates all references, pointers and iterators for elements in the vectors. Reallocations takes time.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avoid reallocation, reserve() to ensure certain capacity before you really need. Reserve saves time, which is consumed for initialization of each element (by calling default constructor)  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provides random access. Iterators are random access iterators so you can use any algorithm of the STL.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STL provides specialization of vector&lt;bool&gt; for Boolean elements. </a:t>
            </a:r>
          </a:p>
          <a:p>
            <a:pPr marL="742950" lvl="2" indent="-34290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only 1 bit for element.</a:t>
            </a:r>
          </a:p>
          <a:p>
            <a:pPr marL="742950" lvl="2" indent="-34290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Vector&lt;bool&gt;::reference is not true l-value and vector&lt;bool&gt;::iterator is not a random-access iterator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FC8A24-A30D-6E61-9F18-2AAC3FCD7321}"/>
              </a:ext>
            </a:extLst>
          </p:cNvPr>
          <p:cNvGrpSpPr/>
          <p:nvPr/>
        </p:nvGrpSpPr>
        <p:grpSpPr>
          <a:xfrm>
            <a:off x="7998691" y="2231706"/>
            <a:ext cx="3080720" cy="441096"/>
            <a:chOff x="6350393" y="2862578"/>
            <a:chExt cx="5028807" cy="53485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85E181E-9CA2-3DE3-FEBC-2B1D658BC076}"/>
                </a:ext>
              </a:extLst>
            </p:cNvPr>
            <p:cNvGrpSpPr/>
            <p:nvPr/>
          </p:nvGrpSpPr>
          <p:grpSpPr>
            <a:xfrm>
              <a:off x="6350393" y="2862578"/>
              <a:ext cx="4730164" cy="534850"/>
              <a:chOff x="2092752" y="2408388"/>
              <a:chExt cx="1602555" cy="20739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270C254-45AD-CE3E-F51B-5BAC8D132714}"/>
                  </a:ext>
                </a:extLst>
              </p:cNvPr>
              <p:cNvSpPr/>
              <p:nvPr/>
            </p:nvSpPr>
            <p:spPr>
              <a:xfrm>
                <a:off x="2092752" y="2408388"/>
                <a:ext cx="320511" cy="2073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61FC1B-660C-FEF5-DA8C-7982CF267AD8}"/>
                  </a:ext>
                </a:extLst>
              </p:cNvPr>
              <p:cNvSpPr/>
              <p:nvPr/>
            </p:nvSpPr>
            <p:spPr>
              <a:xfrm>
                <a:off x="2413263" y="2408388"/>
                <a:ext cx="320511" cy="2073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6CFC4C-E377-698B-224E-078AC168861C}"/>
                  </a:ext>
                </a:extLst>
              </p:cNvPr>
              <p:cNvSpPr/>
              <p:nvPr/>
            </p:nvSpPr>
            <p:spPr>
              <a:xfrm>
                <a:off x="2733774" y="2408388"/>
                <a:ext cx="320511" cy="2073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143B402-3E59-303B-4450-BFC2084B1FD0}"/>
                  </a:ext>
                </a:extLst>
              </p:cNvPr>
              <p:cNvSpPr/>
              <p:nvPr/>
            </p:nvSpPr>
            <p:spPr>
              <a:xfrm>
                <a:off x="3054285" y="2408388"/>
                <a:ext cx="320511" cy="2073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FE431E4-A525-293E-EC45-F97AF9672E75}"/>
                  </a:ext>
                </a:extLst>
              </p:cNvPr>
              <p:cNvSpPr/>
              <p:nvPr/>
            </p:nvSpPr>
            <p:spPr>
              <a:xfrm>
                <a:off x="3374796" y="2408388"/>
                <a:ext cx="320511" cy="2073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prstDash val="sys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07C06F2-2054-F819-9646-666D0C1957F6}"/>
                </a:ext>
              </a:extLst>
            </p:cNvPr>
            <p:cNvCxnSpPr/>
            <p:nvPr/>
          </p:nvCxnSpPr>
          <p:spPr>
            <a:xfrm>
              <a:off x="10778836" y="3121891"/>
              <a:ext cx="6003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864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1367F-EDD7-1232-C459-491FB14F8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02F8-FD03-0A63-2F69-50C212FBC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73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Lists – std::list&lt;&gt;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E8343-D3ED-407A-2BD0-3FF396D8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6653"/>
            <a:ext cx="10837332" cy="51682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list&lt;&gt; manages its elements as doubly linked list.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#include &lt;list&gt;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namespace std{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	template &lt;</a:t>
            </a:r>
            <a:r>
              <a:rPr lang="en-US" dirty="0" err="1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 T, </a:t>
            </a:r>
            <a:r>
              <a:rPr lang="en-US" dirty="0" err="1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 Allocator = allocator&lt;T&gt;&gt;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	class list;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objects itself provided two pointers, so called anchors. Each points to previous and next elements.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list does not provide random-access iterator, to access elements navigating from 1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 following chain of links. So, accessing elements is slow.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Inserting and removing elements is fast at each position.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doesn’t provide random-access iterators.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EEC7E9-4A39-BB7B-9FAB-17023E51DFE1}"/>
              </a:ext>
            </a:extLst>
          </p:cNvPr>
          <p:cNvGrpSpPr/>
          <p:nvPr/>
        </p:nvGrpSpPr>
        <p:grpSpPr>
          <a:xfrm>
            <a:off x="6982692" y="1792068"/>
            <a:ext cx="4060015" cy="410804"/>
            <a:chOff x="5498969" y="3199964"/>
            <a:chExt cx="2699906" cy="20739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EE8E5E1-CEF2-512E-457E-F5ECEDE9C2D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253917"/>
              <a:ext cx="276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ACEABD-DD87-01B5-9F40-9E7C3640D264}"/>
                </a:ext>
              </a:extLst>
            </p:cNvPr>
            <p:cNvSpPr/>
            <p:nvPr/>
          </p:nvSpPr>
          <p:spPr>
            <a:xfrm>
              <a:off x="5775489" y="3199964"/>
              <a:ext cx="320511" cy="2073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D5F6C06-D1BA-9D80-8217-39B0CF8BD9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7719" y="3344157"/>
              <a:ext cx="276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C344E08-0545-95E1-B2C8-F9F2303EFE01}"/>
                </a:ext>
              </a:extLst>
            </p:cNvPr>
            <p:cNvCxnSpPr>
              <a:cxnSpLocks/>
            </p:cNvCxnSpPr>
            <p:nvPr/>
          </p:nvCxnSpPr>
          <p:spPr>
            <a:xfrm>
              <a:off x="5527250" y="3253917"/>
              <a:ext cx="276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8BF454D-0107-778B-CDBF-7B42017112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8969" y="3344157"/>
              <a:ext cx="276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E937AB1-6343-3649-52FF-C3C4ED791FBF}"/>
                </a:ext>
              </a:extLst>
            </p:cNvPr>
            <p:cNvCxnSpPr>
              <a:cxnSpLocks/>
            </p:cNvCxnSpPr>
            <p:nvPr/>
          </p:nvCxnSpPr>
          <p:spPr>
            <a:xfrm>
              <a:off x="6705599" y="3253917"/>
              <a:ext cx="276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8838058-E356-739C-23E1-5408CD3929A5}"/>
                </a:ext>
              </a:extLst>
            </p:cNvPr>
            <p:cNvSpPr/>
            <p:nvPr/>
          </p:nvSpPr>
          <p:spPr>
            <a:xfrm>
              <a:off x="6385088" y="3199964"/>
              <a:ext cx="320511" cy="2073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CBE45F9-A1AE-11F9-22B1-4489C20F5E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7318" y="3344157"/>
              <a:ext cx="276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2923916-E89F-F070-4308-261D59BA5F22}"/>
                </a:ext>
              </a:extLst>
            </p:cNvPr>
            <p:cNvCxnSpPr>
              <a:cxnSpLocks/>
            </p:cNvCxnSpPr>
            <p:nvPr/>
          </p:nvCxnSpPr>
          <p:spPr>
            <a:xfrm>
              <a:off x="7312756" y="3253917"/>
              <a:ext cx="276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A7AE75A-0B99-762F-5C04-DE40A51AB9D5}"/>
                </a:ext>
              </a:extLst>
            </p:cNvPr>
            <p:cNvSpPr/>
            <p:nvPr/>
          </p:nvSpPr>
          <p:spPr>
            <a:xfrm>
              <a:off x="6992245" y="3199964"/>
              <a:ext cx="320511" cy="2073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F019BE5-42DD-C215-0B83-43BCC48D5B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4475" y="3344157"/>
              <a:ext cx="276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1F06550-CEE7-2FC7-BE2F-5B9B55035F8D}"/>
                </a:ext>
              </a:extLst>
            </p:cNvPr>
            <p:cNvCxnSpPr>
              <a:cxnSpLocks/>
            </p:cNvCxnSpPr>
            <p:nvPr/>
          </p:nvCxnSpPr>
          <p:spPr>
            <a:xfrm>
              <a:off x="7922355" y="3253917"/>
              <a:ext cx="276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DF9280B-499C-08A4-366B-015D722D048A}"/>
                </a:ext>
              </a:extLst>
            </p:cNvPr>
            <p:cNvSpPr/>
            <p:nvPr/>
          </p:nvSpPr>
          <p:spPr>
            <a:xfrm>
              <a:off x="7601844" y="3199964"/>
              <a:ext cx="320511" cy="2073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C09F9AC-9B8A-3801-C956-F434FBBBD7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4074" y="3344157"/>
              <a:ext cx="276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0CE07AA-1DFA-EBB1-5D8E-2CC63506ED26}"/>
              </a:ext>
            </a:extLst>
          </p:cNvPr>
          <p:cNvGrpSpPr/>
          <p:nvPr/>
        </p:nvGrpSpPr>
        <p:grpSpPr>
          <a:xfrm>
            <a:off x="9374154" y="4387629"/>
            <a:ext cx="1348509" cy="975593"/>
            <a:chOff x="1394718" y="5280508"/>
            <a:chExt cx="1348509" cy="97559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7DF509B-9C56-F31B-42D6-59A68206E9D1}"/>
                </a:ext>
              </a:extLst>
            </p:cNvPr>
            <p:cNvGrpSpPr/>
            <p:nvPr/>
          </p:nvGrpSpPr>
          <p:grpSpPr>
            <a:xfrm>
              <a:off x="1440873" y="5280508"/>
              <a:ext cx="1182254" cy="593819"/>
              <a:chOff x="1440873" y="5280508"/>
              <a:chExt cx="2199842" cy="96789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9176754-C5D0-A205-57B4-A1FD528D6EFE}"/>
                  </a:ext>
                </a:extLst>
              </p:cNvPr>
              <p:cNvSpPr/>
              <p:nvPr/>
            </p:nvSpPr>
            <p:spPr>
              <a:xfrm>
                <a:off x="1733300" y="5280508"/>
                <a:ext cx="338948" cy="27576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BAB3464-3849-C7F4-E38E-25CD5193B6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0781" y="5352250"/>
                <a:ext cx="2924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5109405-D6AC-4E6F-0F81-A3E74452FD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0873" y="5472242"/>
                <a:ext cx="2924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6EE19AA6-83C2-CF80-E8A9-494C068B8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8288" y="5352250"/>
                <a:ext cx="2924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E3E85DE-E45B-3F1B-F0A2-522F860F30C7}"/>
                  </a:ext>
                </a:extLst>
              </p:cNvPr>
              <p:cNvSpPr/>
              <p:nvPr/>
            </p:nvSpPr>
            <p:spPr>
              <a:xfrm>
                <a:off x="3009340" y="5280508"/>
                <a:ext cx="338948" cy="27576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205D1B3-DF15-0E7B-00DE-D84853D409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18381" y="5472242"/>
                <a:ext cx="2924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5DFC13-7B62-9726-802C-C6B1B0584673}"/>
                  </a:ext>
                </a:extLst>
              </p:cNvPr>
              <p:cNvSpPr/>
              <p:nvPr/>
            </p:nvSpPr>
            <p:spPr>
              <a:xfrm>
                <a:off x="2364674" y="5972633"/>
                <a:ext cx="338948" cy="27576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FB964C6-7027-F2FC-0444-3CA4BFB349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5541" y="5352250"/>
                <a:ext cx="336073" cy="6203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44E755F-AE34-908C-9E7D-0217E9DFD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15308" y="5556275"/>
                <a:ext cx="349366" cy="5938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A8A40CA7-8FF4-4234-B01A-A7F232A097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9590" y="5352250"/>
                <a:ext cx="373165" cy="6315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5B5D961-99BF-EB60-3ECA-36EA7FF567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30207" y="5548253"/>
                <a:ext cx="399272" cy="5622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90E37DD-B466-6443-0EA3-9007D6971856}"/>
                </a:ext>
              </a:extLst>
            </p:cNvPr>
            <p:cNvSpPr txBox="1"/>
            <p:nvPr/>
          </p:nvSpPr>
          <p:spPr>
            <a:xfrm>
              <a:off x="1394718" y="5994491"/>
              <a:ext cx="1348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Inserting Element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BEEE3B1-15B8-5947-EE8F-A0D82A393CBD}"/>
              </a:ext>
            </a:extLst>
          </p:cNvPr>
          <p:cNvGrpSpPr/>
          <p:nvPr/>
        </p:nvGrpSpPr>
        <p:grpSpPr>
          <a:xfrm>
            <a:off x="9005086" y="5669234"/>
            <a:ext cx="2281381" cy="855638"/>
            <a:chOff x="9005086" y="5669234"/>
            <a:chExt cx="2281381" cy="855638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5AB57F7-0DE7-3443-8343-60419F28B791}"/>
                </a:ext>
              </a:extLst>
            </p:cNvPr>
            <p:cNvCxnSpPr>
              <a:endCxn id="85" idx="1"/>
            </p:cNvCxnSpPr>
            <p:nvPr/>
          </p:nvCxnSpPr>
          <p:spPr>
            <a:xfrm>
              <a:off x="9509568" y="5892751"/>
              <a:ext cx="7573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4C08C4A1-1067-9012-DCA5-1E042EA363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18566" y="5983270"/>
              <a:ext cx="7573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683C387-9158-1BF7-1720-58C1F76A389A}"/>
                </a:ext>
              </a:extLst>
            </p:cNvPr>
            <p:cNvGrpSpPr/>
            <p:nvPr/>
          </p:nvGrpSpPr>
          <p:grpSpPr>
            <a:xfrm>
              <a:off x="9005086" y="5669234"/>
              <a:ext cx="2281381" cy="855638"/>
              <a:chOff x="4975668" y="5195704"/>
              <a:chExt cx="2281381" cy="855638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ACF25B43-C3C3-B460-F7C3-4489CC1D4CFD}"/>
                  </a:ext>
                </a:extLst>
              </p:cNvPr>
              <p:cNvGrpSpPr/>
              <p:nvPr/>
            </p:nvGrpSpPr>
            <p:grpSpPr>
              <a:xfrm>
                <a:off x="4975668" y="5195704"/>
                <a:ext cx="2281381" cy="377431"/>
                <a:chOff x="5498969" y="3031093"/>
                <a:chExt cx="2699906" cy="376261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16D12F7B-518C-45DC-5915-226774D3B998}"/>
                    </a:ext>
                  </a:extLst>
                </p:cNvPr>
                <p:cNvSpPr/>
                <p:nvPr/>
              </p:nvSpPr>
              <p:spPr>
                <a:xfrm>
                  <a:off x="5775489" y="3199964"/>
                  <a:ext cx="320511" cy="20739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1F28C32D-426E-49BB-CCDE-E5AD00C2CF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7250" y="3253917"/>
                  <a:ext cx="27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17B784FE-B9B6-A7ED-FE91-49E433FF25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98969" y="3344157"/>
                  <a:ext cx="27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D5A0131-4BC3-27F5-2C6C-A2060A99EC11}"/>
                    </a:ext>
                  </a:extLst>
                </p:cNvPr>
                <p:cNvSpPr/>
                <p:nvPr/>
              </p:nvSpPr>
              <p:spPr>
                <a:xfrm>
                  <a:off x="6383866" y="3031093"/>
                  <a:ext cx="320511" cy="20739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C66D1945-E52B-69E1-7C90-A63FDD1658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12756" y="3253917"/>
                  <a:ext cx="27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56D2E68C-A249-52D9-1D1C-FBF49D5B7F05}"/>
                    </a:ext>
                  </a:extLst>
                </p:cNvPr>
                <p:cNvSpPr/>
                <p:nvPr/>
              </p:nvSpPr>
              <p:spPr>
                <a:xfrm>
                  <a:off x="6992245" y="3199964"/>
                  <a:ext cx="320511" cy="20739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7B074E30-2C70-BD2B-F1AB-3C797BE4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84475" y="3344157"/>
                  <a:ext cx="27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12DCFCC0-528A-C9F9-E6CC-A36B623E6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2355" y="3253917"/>
                  <a:ext cx="27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1624033-AAEC-F5E5-ABED-A149340E4E76}"/>
                    </a:ext>
                  </a:extLst>
                </p:cNvPr>
                <p:cNvSpPr/>
                <p:nvPr/>
              </p:nvSpPr>
              <p:spPr>
                <a:xfrm>
                  <a:off x="7601844" y="3199964"/>
                  <a:ext cx="320511" cy="20739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3F66CAA9-0090-F49D-3514-44D216E8B0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94074" y="3344157"/>
                  <a:ext cx="27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05F3570-1BE2-212C-3011-980DEC4E7EBE}"/>
                  </a:ext>
                </a:extLst>
              </p:cNvPr>
              <p:cNvSpPr txBox="1"/>
              <p:nvPr/>
            </p:nvSpPr>
            <p:spPr>
              <a:xfrm>
                <a:off x="5421745" y="5789732"/>
                <a:ext cx="134850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Deleting Element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61949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513</TotalTime>
  <Words>1124</Words>
  <Application>Microsoft Office PowerPoint</Application>
  <PresentationFormat>Widescreen</PresentationFormat>
  <Paragraphs>152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Bahnschrift Light</vt:lpstr>
      <vt:lpstr>Times New Roman</vt:lpstr>
      <vt:lpstr>Trebuchet MS</vt:lpstr>
      <vt:lpstr>Wingdings</vt:lpstr>
      <vt:lpstr>Wingdings 3</vt:lpstr>
      <vt:lpstr>Facet</vt:lpstr>
      <vt:lpstr>STL Containers  Reference The C++ Standard Library A Tutorial and Reference Author: NOCOLAI M. JOSUTTIS</vt:lpstr>
      <vt:lpstr>Common Container Abilities</vt:lpstr>
      <vt:lpstr>Common Container Operations</vt:lpstr>
      <vt:lpstr>Arrays – std::array&lt;&gt;</vt:lpstr>
      <vt:lpstr>Vectors – std::vector&lt;&gt;</vt:lpstr>
      <vt:lpstr>Lists – std::list&lt;&gt;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Shelke</dc:creator>
  <cp:lastModifiedBy>Ashish Shelke</cp:lastModifiedBy>
  <cp:revision>92</cp:revision>
  <dcterms:created xsi:type="dcterms:W3CDTF">2025-07-25T16:57:44Z</dcterms:created>
  <dcterms:modified xsi:type="dcterms:W3CDTF">2025-08-02T15:39:22Z</dcterms:modified>
</cp:coreProperties>
</file>