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3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07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588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1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1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5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6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3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6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8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8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28BE-E1AE-46D2-B7DA-A4DEBF60E8ED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BD7-3646-4D6C-3845-1BAF28CB4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563" y="695593"/>
            <a:ext cx="9074872" cy="2816558"/>
          </a:xfrm>
        </p:spPr>
        <p:txBody>
          <a:bodyPr anchor="ctr"/>
          <a:lstStyle/>
          <a:p>
            <a:pPr algn="ctr"/>
            <a:r>
              <a:rPr lang="en-US" sz="4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Containers</a:t>
            </a:r>
            <a:br>
              <a:rPr lang="en-US" sz="4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C++ Standard Library A Tutorial and Reference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NOCOLAI M. JOSUTTIS</a:t>
            </a:r>
            <a:endParaRPr lang="en-US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999A6-E881-7836-78C8-B2AB34273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1623" y="3823235"/>
            <a:ext cx="8188752" cy="185170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SimplyProgram.Hub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 Shelke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90991-45DD-4C9C-03E2-DEE79BD238AD}"/>
              </a:ext>
            </a:extLst>
          </p:cNvPr>
          <p:cNvSpPr txBox="1"/>
          <p:nvPr/>
        </p:nvSpPr>
        <p:spPr>
          <a:xfrm>
            <a:off x="4757393" y="6353667"/>
            <a:ext cx="267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#Simplyprogram_hub</a:t>
            </a:r>
          </a:p>
        </p:txBody>
      </p:sp>
    </p:spTree>
    <p:extLst>
      <p:ext uri="{BB962C8B-B14F-4D97-AF65-F5344CB8AC3E}">
        <p14:creationId xmlns:p14="http://schemas.microsoft.com/office/powerpoint/2010/main" val="265117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3170-F009-1169-F29F-B3AD4590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528"/>
            <a:ext cx="8596668" cy="423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Container 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8CF2-399E-4A01-5F9D-E3E50213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02" y="546098"/>
            <a:ext cx="10974196" cy="2743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containers provide value semantics rather reference semantics.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 copy and/or move elements internally when they are inserted rather than managing 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support reference semantics, elements must be kind of smart pointers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container type provides operations that return iterators to iterate over the elements.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STL operations are not safe in the sense that they check for every possible error. User must ensure that parameters of operations must meet requirements.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Usually, STL don’t throw exceptions by itself. If user-defined operations called by STL containers do throw, behavior differs.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56B611-3F8A-3578-EC98-FD25CC92C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61323"/>
              </p:ext>
            </p:extLst>
          </p:nvPr>
        </p:nvGraphicFramePr>
        <p:xfrm>
          <a:off x="2014219" y="3862944"/>
          <a:ext cx="725978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8036">
                  <a:extLst>
                    <a:ext uri="{9D8B030D-6E8A-4147-A177-3AD203B41FA5}">
                      <a16:colId xmlns:a16="http://schemas.microsoft.com/office/drawing/2014/main" val="781989206"/>
                    </a:ext>
                  </a:extLst>
                </a:gridCol>
                <a:gridCol w="1771368">
                  <a:extLst>
                    <a:ext uri="{9D8B030D-6E8A-4147-A177-3AD203B41FA5}">
                      <a16:colId xmlns:a16="http://schemas.microsoft.com/office/drawing/2014/main" val="2598192034"/>
                    </a:ext>
                  </a:extLst>
                </a:gridCol>
                <a:gridCol w="4080379">
                  <a:extLst>
                    <a:ext uri="{9D8B030D-6E8A-4147-A177-3AD203B41FA5}">
                      <a16:colId xmlns:a16="http://schemas.microsoft.com/office/drawing/2014/main" val="592639914"/>
                    </a:ext>
                  </a:extLst>
                </a:gridCol>
              </a:tblGrid>
              <a:tr h="222596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70734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Size_type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integral type for size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6186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difference_type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integral type for difference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71669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value_type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the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7340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element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62287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const_reference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constant element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36681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iterator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2817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const_iterator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iterators to read-only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46948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pointers to elements (Since C++11)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90773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const_pointer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pointer to read-only elements (since C++)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53443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F87AA85-DA1B-F3F3-4854-25E4F7A5C3F7}"/>
              </a:ext>
            </a:extLst>
          </p:cNvPr>
          <p:cNvSpPr txBox="1">
            <a:spLocks/>
          </p:cNvSpPr>
          <p:nvPr/>
        </p:nvSpPr>
        <p:spPr>
          <a:xfrm>
            <a:off x="677334" y="3392630"/>
            <a:ext cx="8596668" cy="423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Types Defined for All container Classes</a:t>
            </a:r>
          </a:p>
        </p:txBody>
      </p:sp>
    </p:spTree>
    <p:extLst>
      <p:ext uri="{BB962C8B-B14F-4D97-AF65-F5344CB8AC3E}">
        <p14:creationId xmlns:p14="http://schemas.microsoft.com/office/powerpoint/2010/main" val="109509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C3346-3737-17C1-350B-3D5472AB6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BF2E-A511-3E6E-D0C0-9BEF7DD0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6" y="75702"/>
            <a:ext cx="8596668" cy="72900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Container Operations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31A655-E840-D551-2D8A-872ADB4AC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19916"/>
              </p:ext>
            </p:extLst>
          </p:nvPr>
        </p:nvGraphicFramePr>
        <p:xfrm>
          <a:off x="677336" y="564378"/>
          <a:ext cx="9944482" cy="6148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0591">
                  <a:extLst>
                    <a:ext uri="{9D8B030D-6E8A-4147-A177-3AD203B41FA5}">
                      <a16:colId xmlns:a16="http://schemas.microsoft.com/office/drawing/2014/main" val="1545898339"/>
                    </a:ext>
                  </a:extLst>
                </a:gridCol>
                <a:gridCol w="1006764">
                  <a:extLst>
                    <a:ext uri="{9D8B030D-6E8A-4147-A177-3AD203B41FA5}">
                      <a16:colId xmlns:a16="http://schemas.microsoft.com/office/drawing/2014/main" val="2390279158"/>
                    </a:ext>
                  </a:extLst>
                </a:gridCol>
                <a:gridCol w="6687127">
                  <a:extLst>
                    <a:ext uri="{9D8B030D-6E8A-4147-A177-3AD203B41FA5}">
                      <a16:colId xmlns:a16="http://schemas.microsoft.com/office/drawing/2014/main" val="1367200989"/>
                    </a:ext>
                  </a:extLst>
                </a:gridCol>
              </a:tblGrid>
              <a:tr h="3882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Requirement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53897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Constructor, create an empty container without any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60382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c(c2) or c =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Copy Constructor, create new container as copy of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023551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c(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or c =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 Constructor, Creates new container, taking contains of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rvalue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(since C++11 not for array&lt;&gt;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46505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c(beg,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container and initializes it with copies of values of the all elements  of [beg, end) (not for array&lt;&gt;)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60317"/>
                  </a:ext>
                </a:extLst>
              </a:tr>
              <a:tr h="38826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c(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initlist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or c =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initlist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container and initializes it with copies of values of the initializer list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initlist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(since C++11 not for array&lt;&gt;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09110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c.~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all elements and frees the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45183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c.empty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whether the container is empty (equivalent to size() == 0 but might be faster) – begin() == end()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30210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c.Size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the current number of elements (not for std::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forward_list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0181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c.max_size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maximum number of elements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66666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==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whether c1 is equal to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3527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!=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whether c1 is not equal to c2 (equivalent to !(c1==c2))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705665"/>
                  </a:ext>
                </a:extLst>
              </a:tr>
              <a:tr h="38826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&lt; c2, c1 &gt; c2, c1 &lt;= c2, c&gt;=c2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Comparisons (not for unordered containers) – Lexicographical comparison is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94395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=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all elements of c2 to 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84527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=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 assign all elements of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rvalue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c (since C++11 not for array&lt;&gt;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31630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=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initlist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all elements of the initializer list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initlist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(since C++11 not for array&lt;&gt;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55715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C1.swap(c2), swap(c1, c2)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Swaps data of c1 and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01116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c.clear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all elements (empties the container, not for array&lt;&gt;)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18540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c.begin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c.end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iterator for first element and position after the last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34509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c.cbegin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c.cend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constant iterator for first element and position after the last element (since C++)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40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48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9B1C-ACC6-8D02-2032-9B3C6991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73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Arrays – std::array&lt;&gt;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F952-2342-EF92-4B9C-9E6B8684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6654"/>
            <a:ext cx="10837332" cy="489174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array&lt;&gt; models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staic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array, it wraps static C-style array providing the interface of an STL container.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is a sequence of elements with constant size, neither add or remove elements to change the size.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replacement of element values is possible.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#include &lt;array&gt;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namespace std{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	template &lt;</a:t>
            </a:r>
            <a:r>
              <a:rPr lang="en-US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T, </a:t>
            </a:r>
            <a:r>
              <a:rPr lang="en-US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size_t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N&gt;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	class array;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}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an array may have any type T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template parameter specifies the number of elements the has throughout its lifetime. 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Size() always yields N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Allocator support is not provided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has best performance because memory is allocated on the stack (if possible)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provides random access. Iterators are random access iterators so you can use any algorithm of the STL.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6C73F3-6FCC-C780-66FD-5C26C4BF767D}"/>
              </a:ext>
            </a:extLst>
          </p:cNvPr>
          <p:cNvGrpSpPr/>
          <p:nvPr/>
        </p:nvGrpSpPr>
        <p:grpSpPr>
          <a:xfrm>
            <a:off x="6350392" y="2862578"/>
            <a:ext cx="4730165" cy="1132844"/>
            <a:chOff x="3389747" y="1777704"/>
            <a:chExt cx="4730165" cy="113284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D4F96C-5B05-D9F1-82EC-901709924943}"/>
                </a:ext>
              </a:extLst>
            </p:cNvPr>
            <p:cNvGrpSpPr/>
            <p:nvPr/>
          </p:nvGrpSpPr>
          <p:grpSpPr>
            <a:xfrm>
              <a:off x="3389748" y="1777704"/>
              <a:ext cx="4730164" cy="534850"/>
              <a:chOff x="2092752" y="2408388"/>
              <a:chExt cx="1602555" cy="2073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D6E25F-0F0A-3AC3-B51C-9F2FECA2984D}"/>
                  </a:ext>
                </a:extLst>
              </p:cNvPr>
              <p:cNvSpPr/>
              <p:nvPr/>
            </p:nvSpPr>
            <p:spPr>
              <a:xfrm>
                <a:off x="2092752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D58A2A-7453-905A-606A-B8D43FEDE007}"/>
                  </a:ext>
                </a:extLst>
              </p:cNvPr>
              <p:cNvSpPr/>
              <p:nvPr/>
            </p:nvSpPr>
            <p:spPr>
              <a:xfrm>
                <a:off x="2413263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6434E9-3F37-F043-710A-DDBA1CCA8E81}"/>
                  </a:ext>
                </a:extLst>
              </p:cNvPr>
              <p:cNvSpPr/>
              <p:nvPr/>
            </p:nvSpPr>
            <p:spPr>
              <a:xfrm>
                <a:off x="2733774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60BB5B-A922-1803-728F-C1347C2658FA}"/>
                  </a:ext>
                </a:extLst>
              </p:cNvPr>
              <p:cNvSpPr/>
              <p:nvPr/>
            </p:nvSpPr>
            <p:spPr>
              <a:xfrm>
                <a:off x="3054285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313306-D560-EF80-9FAC-749B4D913914}"/>
                  </a:ext>
                </a:extLst>
              </p:cNvPr>
              <p:cNvSpPr/>
              <p:nvPr/>
            </p:nvSpPr>
            <p:spPr>
              <a:xfrm>
                <a:off x="3374796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F9278668-7079-BCA1-94B8-9F780E68A87C}"/>
                </a:ext>
              </a:extLst>
            </p:cNvPr>
            <p:cNvSpPr/>
            <p:nvPr/>
          </p:nvSpPr>
          <p:spPr>
            <a:xfrm rot="16200000">
              <a:off x="5573567" y="176134"/>
              <a:ext cx="362526" cy="473016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37FB8-B0C5-9395-D779-C3CC2B02DB54}"/>
                </a:ext>
              </a:extLst>
            </p:cNvPr>
            <p:cNvSpPr txBox="1"/>
            <p:nvPr/>
          </p:nvSpPr>
          <p:spPr>
            <a:xfrm>
              <a:off x="4049355" y="2541216"/>
              <a:ext cx="3410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Number of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115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59BD-AEAB-985A-D7FD-51FBF463B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8987-E520-5EAC-C34D-DF7F39F9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73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Vectors – std::vector&lt;&gt;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DAF1-7B2E-BAA1-C8CC-5AA983B50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6653"/>
            <a:ext cx="10837332" cy="527505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vector&lt;&gt; model dynamic array, it is an abstraction that manages its elements with dynamic C-style array.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vector copies its elements into internal dynamic array.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#include &lt;vector&gt;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namespace std{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	template &lt;</a:t>
            </a:r>
            <a:r>
              <a:rPr lang="en-US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T, </a:t>
            </a:r>
            <a:r>
              <a:rPr lang="en-US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Allocator = allocator&lt;T&gt;&gt;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	class vector;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}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Vectors provide good performance if you append or delete elements at the end, inserting or deleting in middle or beginning performance is worst.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allocates more memory than they need to contain all their elements.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capacity exceeds, vector has to reallocate its internal memory. Reallocation invalidates all references, pointers and iterators for elements in the vectors. Reallocations takes time.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avoid reallocation, reserve() to ensure certain capacity before you really need. Reserve saves time, which is consumed for initialization of each element (by calling default constructor)  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provides random access. Iterators are random access iterators so you can use any algorithm of the STL.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STL provides specialization of vector&lt;bool&gt; for Boolean elements. </a:t>
            </a:r>
          </a:p>
          <a:p>
            <a:pPr marL="742950" lvl="2" indent="-3429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only 1 bit for element.</a:t>
            </a:r>
          </a:p>
          <a:p>
            <a:pPr marL="742950" lvl="2" indent="-3429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Vector&lt;bool&gt;::reference is not </a:t>
            </a:r>
            <a:r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l-value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vector&lt;bool&gt;::iterator is not a random-access iterator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FC8A24-A30D-6E61-9F18-2AAC3FCD7321}"/>
              </a:ext>
            </a:extLst>
          </p:cNvPr>
          <p:cNvGrpSpPr/>
          <p:nvPr/>
        </p:nvGrpSpPr>
        <p:grpSpPr>
          <a:xfrm>
            <a:off x="7961746" y="707706"/>
            <a:ext cx="3080720" cy="441096"/>
            <a:chOff x="6350393" y="2862578"/>
            <a:chExt cx="5028807" cy="5348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85E181E-9CA2-3DE3-FEBC-2B1D658BC076}"/>
                </a:ext>
              </a:extLst>
            </p:cNvPr>
            <p:cNvGrpSpPr/>
            <p:nvPr/>
          </p:nvGrpSpPr>
          <p:grpSpPr>
            <a:xfrm>
              <a:off x="6350393" y="2862578"/>
              <a:ext cx="4730164" cy="534850"/>
              <a:chOff x="2092752" y="2408388"/>
              <a:chExt cx="1602555" cy="2073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270C254-45AD-CE3E-F51B-5BAC8D132714}"/>
                  </a:ext>
                </a:extLst>
              </p:cNvPr>
              <p:cNvSpPr/>
              <p:nvPr/>
            </p:nvSpPr>
            <p:spPr>
              <a:xfrm>
                <a:off x="2092752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1FC1B-660C-FEF5-DA8C-7982CF267AD8}"/>
                  </a:ext>
                </a:extLst>
              </p:cNvPr>
              <p:cNvSpPr/>
              <p:nvPr/>
            </p:nvSpPr>
            <p:spPr>
              <a:xfrm>
                <a:off x="2413263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6CFC4C-E377-698B-224E-078AC168861C}"/>
                  </a:ext>
                </a:extLst>
              </p:cNvPr>
              <p:cNvSpPr/>
              <p:nvPr/>
            </p:nvSpPr>
            <p:spPr>
              <a:xfrm>
                <a:off x="2733774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43B402-3E59-303B-4450-BFC2084B1FD0}"/>
                  </a:ext>
                </a:extLst>
              </p:cNvPr>
              <p:cNvSpPr/>
              <p:nvPr/>
            </p:nvSpPr>
            <p:spPr>
              <a:xfrm>
                <a:off x="3054285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FE431E4-A525-293E-EC45-F97AF9672E75}"/>
                  </a:ext>
                </a:extLst>
              </p:cNvPr>
              <p:cNvSpPr/>
              <p:nvPr/>
            </p:nvSpPr>
            <p:spPr>
              <a:xfrm>
                <a:off x="3374796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07C06F2-2054-F819-9646-666D0C1957F6}"/>
                </a:ext>
              </a:extLst>
            </p:cNvPr>
            <p:cNvCxnSpPr/>
            <p:nvPr/>
          </p:nvCxnSpPr>
          <p:spPr>
            <a:xfrm>
              <a:off x="10778836" y="3121891"/>
              <a:ext cx="600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8646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</TotalTime>
  <Words>1015</Words>
  <Application>Microsoft Office PowerPoint</Application>
  <PresentationFormat>Widescreen</PresentationFormat>
  <Paragraphs>138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Light</vt:lpstr>
      <vt:lpstr>Times New Roman</vt:lpstr>
      <vt:lpstr>Trebuchet MS</vt:lpstr>
      <vt:lpstr>Wingdings</vt:lpstr>
      <vt:lpstr>Wingdings 3</vt:lpstr>
      <vt:lpstr>Facet</vt:lpstr>
      <vt:lpstr>STL Containers  Reference The C++ Standard Library A Tutorial and Reference Author: NOCOLAI M. JOSUTTIS</vt:lpstr>
      <vt:lpstr>Common Container Abilities</vt:lpstr>
      <vt:lpstr>Common Container Operations</vt:lpstr>
      <vt:lpstr>Arrays – std::array&lt;&gt;</vt:lpstr>
      <vt:lpstr>Vectors – std::vector&lt;&gt;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Shelke</dc:creator>
  <cp:lastModifiedBy>Ashish Shelke</cp:lastModifiedBy>
  <cp:revision>77</cp:revision>
  <dcterms:created xsi:type="dcterms:W3CDTF">2025-07-25T16:57:44Z</dcterms:created>
  <dcterms:modified xsi:type="dcterms:W3CDTF">2025-08-02T14:16:13Z</dcterms:modified>
</cp:coreProperties>
</file>