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451D3-405E-4A9B-B572-23264739C925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94C2C-2906-48CE-9D46-7FBFFB033A0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axis2.war file version is 1.6.x then dynamic web project with version</a:t>
            </a:r>
            <a:r>
              <a:rPr lang="en-US" baseline="0" dirty="0" smtClean="0"/>
              <a:t> 2.5 must be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0E6F0-B1AD-4973-ACC8-C610E84247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61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DA1C-BFAA-452A-BDCF-66753BF9DE0F}" type="datetimeFigureOut">
              <a:rPr lang="en-IN" smtClean="0"/>
              <a:t>16-10-2013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B94A-650B-45F3-92DF-BE9B1B805F5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80/ValueServic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 creating web services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Bottom Up Approach</a:t>
            </a:r>
          </a:p>
          <a:p>
            <a:pPr lvl="1"/>
            <a:r>
              <a:rPr lang="en-IN" sz="2000" dirty="0" smtClean="0"/>
              <a:t>starts with the service implementation and then build the deployable Web service component. </a:t>
            </a:r>
          </a:p>
          <a:p>
            <a:r>
              <a:rPr lang="en-US" dirty="0" smtClean="0"/>
              <a:t>Top Down Approach</a:t>
            </a:r>
          </a:p>
          <a:p>
            <a:pPr lvl="1"/>
            <a:r>
              <a:rPr lang="en-US" sz="2000" dirty="0" smtClean="0"/>
              <a:t>Start with building </a:t>
            </a:r>
            <a:r>
              <a:rPr lang="en-IN" sz="2000" dirty="0" smtClean="0"/>
              <a:t>Web service component and service definition and then implementing  the logic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i="1" dirty="0" smtClean="0"/>
              <a:t>	We will be using </a:t>
            </a:r>
            <a:r>
              <a:rPr lang="en-IN" i="1" dirty="0" smtClean="0"/>
              <a:t>Bottom Up Approach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0981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667" y="221193"/>
            <a:ext cx="5655733" cy="568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6700" y="5952382"/>
            <a:ext cx="6896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Select Generate default service.xml file and click Next. You will see some Operation in progress. 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0772" y="1828800"/>
            <a:ext cx="4943228" cy="325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76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1600" y="5794976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Click on Finish. If the server is not started, a button will be shown to start server and  you can start server from here.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8296" y="381000"/>
            <a:ext cx="5100637" cy="517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51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91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4: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7" y="1143000"/>
            <a:ext cx="8229600" cy="5418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Type </a:t>
            </a:r>
            <a:r>
              <a:rPr lang="en-US" dirty="0">
                <a:hlinkClick r:id="rId2"/>
              </a:rPr>
              <a:t>http://localhost:8080/ValueService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on the browser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137" y="1600200"/>
            <a:ext cx="84677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5943600"/>
            <a:ext cx="8229600" cy="5418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Click on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11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11" y="304799"/>
            <a:ext cx="81248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8623" y="6019800"/>
            <a:ext cx="8229600" cy="5418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Click 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9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662" y="381000"/>
            <a:ext cx="81819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8621" y="5917142"/>
            <a:ext cx="8562979" cy="5418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Copy the URL of the WSDL  in clipboard since we will be using this to create test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4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create a web service test client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dynamic web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web service 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0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Create </a:t>
            </a:r>
            <a:r>
              <a:rPr lang="en-US" dirty="0"/>
              <a:t>a dynamic web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371600"/>
            <a:ext cx="2667000" cy="3352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dynamic web application of version 2.4 and click on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729163" cy="560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72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Create a web service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9800" y="1214437"/>
            <a:ext cx="26670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Right click on the web module and click on </a:t>
            </a:r>
            <a:r>
              <a:rPr lang="en-US" dirty="0" err="1" smtClean="0"/>
              <a:t>New</a:t>
            </a:r>
            <a:r>
              <a:rPr lang="en-US" dirty="0" err="1" smtClean="0">
                <a:sym typeface="Wingdings" pitchFamily="2" charset="2"/>
              </a:rPr>
              <a:t>Others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In the dialog box, go and locate “Web Services” and select Web Service Client under it.</a:t>
            </a:r>
          </a:p>
          <a:p>
            <a:r>
              <a:rPr lang="en-US" dirty="0" smtClean="0">
                <a:sym typeface="Wingdings" pitchFamily="2" charset="2"/>
              </a:rPr>
              <a:t>Click Next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4437"/>
            <a:ext cx="50768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7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2866" y="609600"/>
            <a:ext cx="2836333" cy="556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Paste the service </a:t>
            </a:r>
            <a:r>
              <a:rPr lang="en-US" dirty="0" err="1" smtClean="0"/>
              <a:t>wsdl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in Service definition.</a:t>
            </a:r>
          </a:p>
          <a:p>
            <a:r>
              <a:rPr lang="en-US" dirty="0" smtClean="0"/>
              <a:t>Bring Slider right to the top.</a:t>
            </a:r>
          </a:p>
          <a:p>
            <a:r>
              <a:rPr lang="en-US" dirty="0" smtClean="0"/>
              <a:t>Click Next and again Next</a:t>
            </a:r>
          </a:p>
          <a:p>
            <a:r>
              <a:rPr lang="en-US" dirty="0" smtClean="0"/>
              <a:t>Some processing happens and then you are taken to the dialog that is in the next slide.</a:t>
            </a:r>
          </a:p>
          <a:p>
            <a:endParaRPr lang="en-US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99" y="931331"/>
            <a:ext cx="5000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92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3667"/>
            <a:ext cx="50577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019800" y="1371600"/>
            <a:ext cx="2667000" cy="3352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Click on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4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AXIS2  as Web Service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simple java class in a dynamic web 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service out of Java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41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Test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26750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9467" y="5909733"/>
            <a:ext cx="7620000" cy="4148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A page shows up where we can test the web service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20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933" y="152400"/>
            <a:ext cx="825817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97933" y="5706532"/>
            <a:ext cx="8165041" cy="7704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smtClean="0"/>
              <a:t>Click on the method </a:t>
            </a:r>
            <a:r>
              <a:rPr lang="en-US" dirty="0" err="1" smtClean="0"/>
              <a:t>cmValue</a:t>
            </a:r>
            <a:r>
              <a:rPr lang="en-US" dirty="0" smtClean="0"/>
              <a:t>() . </a:t>
            </a:r>
            <a:r>
              <a:rPr lang="en-US" dirty="0"/>
              <a:t>E</a:t>
            </a:r>
            <a:r>
              <a:rPr lang="en-US" dirty="0" smtClean="0"/>
              <a:t>nter some number and click on Invoke. You will find the Result displayed in the lower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Components of a WSDL</a:t>
            </a:r>
            <a:endParaRPr lang="en-I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6760"/>
            <a:ext cx="84582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Types</a:t>
            </a:r>
          </a:p>
          <a:p>
            <a:pPr lvl="1" eaLnBrk="1" hangingPunct="1">
              <a:lnSpc>
                <a:spcPct val="100000"/>
              </a:lnSpc>
            </a:pPr>
            <a:r>
              <a:rPr lang="en-IN" sz="2000" dirty="0" smtClean="0"/>
              <a:t>A container for data type definitions using XML schema.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Message</a:t>
            </a:r>
          </a:p>
          <a:p>
            <a:pPr lvl="1" eaLnBrk="1" hangingPunct="1">
              <a:lnSpc>
                <a:spcPct val="100000"/>
              </a:lnSpc>
            </a:pPr>
            <a:r>
              <a:rPr lang="en-IN" sz="2000" dirty="0" smtClean="0"/>
              <a:t>Definition of the data being communicated (input parameters and return type)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 smtClean="0"/>
              <a:t>Port type</a:t>
            </a:r>
          </a:p>
          <a:p>
            <a:pPr lvl="1" eaLnBrk="1" hangingPunct="1">
              <a:lnSpc>
                <a:spcPct val="100000"/>
              </a:lnSpc>
            </a:pPr>
            <a:r>
              <a:rPr lang="en-IN" sz="2000" dirty="0" smtClean="0"/>
              <a:t>An abstract set of one or more operations </a:t>
            </a:r>
          </a:p>
          <a:p>
            <a:pPr lvl="1" eaLnBrk="1" hangingPunct="1">
              <a:lnSpc>
                <a:spcPct val="100000"/>
              </a:lnSpc>
            </a:pPr>
            <a:r>
              <a:rPr lang="en-IN" sz="2000" dirty="0" smtClean="0"/>
              <a:t>Operation: An abstract description of an action with the input and output messages. </a:t>
            </a:r>
          </a:p>
          <a:p>
            <a:pPr eaLnBrk="1" hangingPunct="1">
              <a:lnSpc>
                <a:spcPct val="100000"/>
              </a:lnSpc>
            </a:pPr>
            <a:r>
              <a:rPr lang="en-IN" sz="2000" dirty="0" smtClean="0"/>
              <a:t>Binding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/>
              <a:t>A binding defines message format and protocol details for operations and messages defined by a particular </a:t>
            </a:r>
            <a:r>
              <a:rPr lang="en-US" sz="2000" dirty="0" err="1" smtClean="0"/>
              <a:t>portType</a:t>
            </a:r>
            <a:r>
              <a:rPr lang="en-US" sz="2000" dirty="0" smtClean="0"/>
              <a:t>. There may be any number of bindings for a given </a:t>
            </a:r>
            <a:r>
              <a:rPr lang="en-US" sz="2000" dirty="0" err="1" smtClean="0"/>
              <a:t>portType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IN" sz="2000" dirty="0" smtClean="0"/>
              <a:t>Service</a:t>
            </a:r>
          </a:p>
          <a:p>
            <a:pPr lvl="1" eaLnBrk="1" hangingPunct="1">
              <a:lnSpc>
                <a:spcPct val="100000"/>
              </a:lnSpc>
            </a:pPr>
            <a:r>
              <a:rPr lang="en-IN" sz="2000" dirty="0" smtClean="0"/>
              <a:t>A collection of related ports.</a:t>
            </a:r>
          </a:p>
        </p:txBody>
      </p:sp>
    </p:spTree>
    <p:extLst>
      <p:ext uri="{BB962C8B-B14F-4D97-AF65-F5344CB8AC3E}">
        <p14:creationId xmlns:p14="http://schemas.microsoft.com/office/powerpoint/2010/main" xmlns="" val="14714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WSDL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392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xml version="1.0" encoding="UTF-8" ?&gt;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wsdl:definitions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xmlns:wsdl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http://schemas.xmlsoap.org/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xmlns:ns1="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http://org.apache.axis2/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xsd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http://ws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xmlns:wsaw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http://www.w3.org/2006/05/addressing/wsdl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http://schemas.xmlsoap.org/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/http/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xmlns:xs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http://www.w3.org/2001/XMLSchema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xmlns:mime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http://schemas.xmlsoap.org/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/mime/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xmlns:soap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http://schemas.xmlsoap.org/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/soap/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xmlns:soap12="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http://schemas.xmlsoap.org/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/soap12/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http://ws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wsdl:documentation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Please Type your service description here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wsdl:documentation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0668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 namespace declaration for WSDL 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7" y="1600200"/>
            <a:ext cx="91355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wsdl:types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attributeFormDefault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="qualified"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elementFormDefault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="qualified"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="http://ws"&gt;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FeetValue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="0" name="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xs:double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FeetValueResponse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="0" name="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xs:double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67" y="960567"/>
            <a:ext cx="9059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 types that we need for our web service are composed of all the parameters that we send and return  in the web service methods.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2867" y="2286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Input parameter type that will be used for the </a:t>
            </a:r>
            <a:r>
              <a:rPr lang="en-US" dirty="0" err="1" smtClean="0">
                <a:solidFill>
                  <a:srgbClr val="002060"/>
                </a:solidFill>
              </a:rPr>
              <a:t>FeetValue</a:t>
            </a:r>
            <a:r>
              <a:rPr lang="en-US" dirty="0" smtClean="0">
                <a:solidFill>
                  <a:srgbClr val="002060"/>
                </a:solidFill>
              </a:rPr>
              <a:t> method.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Note that “in” is the name of the parameter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6865" y="4470400"/>
            <a:ext cx="2887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Return value that will be used for </a:t>
            </a:r>
            <a:r>
              <a:rPr lang="en-US" dirty="0" err="1" smtClean="0">
                <a:solidFill>
                  <a:srgbClr val="002060"/>
                </a:solidFill>
              </a:rPr>
              <a:t>FeetValue</a:t>
            </a:r>
            <a:r>
              <a:rPr lang="en-US" dirty="0" smtClean="0">
                <a:solidFill>
                  <a:srgbClr val="002060"/>
                </a:solidFill>
              </a:rPr>
              <a:t> method. Note that “return” is the dummy name of the parameter that is returned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6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990599"/>
            <a:ext cx="8991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CmValue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="0" name="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xs:double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CmValueResponse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="0" name="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xs:double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wsdl:types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6004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Input parameter type and return value that will be used for the </a:t>
            </a:r>
            <a:r>
              <a:rPr lang="en-US" dirty="0" err="1" smtClean="0">
                <a:solidFill>
                  <a:srgbClr val="002060"/>
                </a:solidFill>
              </a:rPr>
              <a:t>CmValue</a:t>
            </a:r>
            <a:r>
              <a:rPr lang="en-US" dirty="0" smtClean="0">
                <a:solidFill>
                  <a:srgbClr val="002060"/>
                </a:solidFill>
              </a:rPr>
              <a:t> method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3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 have specified what are the types. Now we need to specify what data-types will be used for message transfers. This is done using &lt;</a:t>
            </a:r>
            <a:r>
              <a:rPr lang="en-US" dirty="0" err="1" smtClean="0">
                <a:solidFill>
                  <a:srgbClr val="002060"/>
                </a:solidFill>
              </a:rPr>
              <a:t>wsdl:message</a:t>
            </a:r>
            <a:r>
              <a:rPr lang="en-US" dirty="0" smtClean="0">
                <a:solidFill>
                  <a:srgbClr val="002060"/>
                </a:solidFill>
              </a:rPr>
              <a:t>&gt;.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032927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CmValueRequest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wsdl:part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name="parameters" element="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ns:CmValue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CmValueResponse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wsdl:part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name="parameters" element="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ns:CmValueResponse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FeetValueRequest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wsdl:part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name="parameters" element="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ns:FeetValue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FeetValueResponse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wsdl:part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name="parameters" element="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ns:FeetValueResponse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wsdl:message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30332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These </a:t>
            </a:r>
            <a:r>
              <a:rPr lang="en-US" dirty="0">
                <a:solidFill>
                  <a:srgbClr val="002060"/>
                </a:solidFill>
              </a:rPr>
              <a:t>was created in &lt;</a:t>
            </a:r>
            <a:r>
              <a:rPr lang="en-US" dirty="0" err="1">
                <a:solidFill>
                  <a:srgbClr val="002060"/>
                </a:solidFill>
              </a:rPr>
              <a:t>wsdl:types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86600" y="2667000"/>
            <a:ext cx="304800" cy="3662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15200" y="3956530"/>
            <a:ext cx="457200" cy="5392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05300" y="3733800"/>
            <a:ext cx="2476500" cy="2227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67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49" y="1125603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Here we specify Operations with respect to the methods that we want to put as services with input and output parameters given with reference to the what was defined in &lt;</a:t>
            </a:r>
            <a:r>
              <a:rPr lang="en-US" dirty="0" err="1" smtClean="0">
                <a:solidFill>
                  <a:srgbClr val="002060"/>
                </a:solidFill>
              </a:rPr>
              <a:t>wsdl:message</a:t>
            </a:r>
            <a:r>
              <a:rPr lang="en-US" dirty="0" smtClean="0">
                <a:solidFill>
                  <a:srgbClr val="002060"/>
                </a:solidFill>
              </a:rPr>
              <a:t>&gt;  We have 2 operations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" y="2048933"/>
            <a:ext cx="88011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wsdl:portType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ValuePortType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CmValue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wsdl:input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message="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ns:CmValueRequest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wsaw:Action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urn:CmValue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wsdl:output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message="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ns:CmValueResponse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wsaw:Action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urn:CmValueResponse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20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FeetValue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wsdl:input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message="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ns:FeetValueRequest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wsaw:Action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urn:FeetValue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wsdl:output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message="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ns:FeetValueResponse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wsaw:Action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urn:FeetValueResponse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wsdl:portType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741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066" y="1032932"/>
            <a:ext cx="8449734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2060"/>
                </a:solidFill>
              </a:rPr>
              <a:t>Specifies URN names and types to be used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with respect to SOAP protocols.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066" y="1487663"/>
            <a:ext cx="8610600" cy="86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2514600"/>
            <a:ext cx="890693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wsdl:binding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name="ValueSoap11Binding" type="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ns:ValuePortType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soap:binding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transport="http://schemas.xmlsoap.org/soap/http" style="document" /&gt; 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CmValue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soap:operation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soapAction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urn:CmValue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 style="document" /&gt; 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	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wsdl:input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use="literal"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/&gt; 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wsdl:input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	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wsdl:output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use="literal"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/&gt; 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wsdl:output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FeetValue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	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soap:operation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soapAction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urn:FeetValue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 style="document" /&gt; 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wsdl:input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use="literal" /&gt;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wsdl:input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wsdl:output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use="literal" /&gt;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wsdl:output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wsdl:operation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wsdl:binding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518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054800"/>
            <a:ext cx="8305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2060"/>
                </a:solidFill>
              </a:rPr>
              <a:t>Finally service specifies the URL that will be used based on the port types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426488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name="Value"&gt;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name="ValueHttpSoap11Endpoint" binding="ns:ValueSoap11Binding"&gt;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soap:address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location="http://localhost:8080/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/services/Value.ValueHttpSoap11Endpoint/" /&gt;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name="ValueHttpSoap12Endpoint" binding="ns:ValueSoap12Binding"&gt;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&lt;soap12:address location="http://localhost:8080/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/services/Value.ValueHttpSoap12Endpoint/" /&gt;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ValueHttpEndpoint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binding="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ns:ValueHttpBinding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&lt;http:address location="http://localhost:8080/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/services/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Value.ValueHttpEndpoint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/" /&gt;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wsdl:definitions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619875"/>
            <a:ext cx="2133600" cy="238125"/>
          </a:xfrm>
        </p:spPr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1: </a:t>
            </a:r>
            <a:r>
              <a:rPr lang="en-US" dirty="0"/>
              <a:t>Set the AXIS 2  as </a:t>
            </a:r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066800"/>
            <a:ext cx="33528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Copy axis2.war (</a:t>
            </a:r>
            <a:r>
              <a:rPr lang="en-US" dirty="0" smtClean="0"/>
              <a:t>1.5.4) in a folder</a:t>
            </a:r>
          </a:p>
          <a:p>
            <a:r>
              <a:rPr lang="en-US" dirty="0" smtClean="0"/>
              <a:t>Go to Windows</a:t>
            </a:r>
            <a:r>
              <a:rPr lang="en-US" dirty="0" smtClean="0">
                <a:sym typeface="Wingdings" pitchFamily="2" charset="2"/>
              </a:rPr>
              <a:t> Preferences in Eclipse and set the location folder.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787649" cy="547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253301"/>
            <a:ext cx="6705600" cy="125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9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Create a Java Class in web application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34467" y="1295400"/>
            <a:ext cx="38100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Dynamic Web project with version 2.4.</a:t>
            </a:r>
          </a:p>
          <a:p>
            <a:r>
              <a:rPr lang="en-US" dirty="0"/>
              <a:t>Under Configuration, click on Modify</a:t>
            </a:r>
          </a:p>
          <a:p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414337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9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29992" y="762000"/>
            <a:ext cx="18209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Select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AXIS2 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Web Services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And click on OK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67" y="252413"/>
            <a:ext cx="7096125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0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611" y="344957"/>
            <a:ext cx="3421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Create a simple Java class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252898"/>
            <a:ext cx="64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Value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in){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2.45*in;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FeetValue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in){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0.834*in;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024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3: Convert java class to Web Service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72200" y="1143000"/>
            <a:ext cx="243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Right click on the java class and select Web Services 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sym typeface="Wingdings" pitchFamily="2" charset="2"/>
              </a:rPr>
              <a:t>Create Web Service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5849842" cy="559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52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574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123613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Click the link Web services runtime Apache Axis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6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1800"/>
            <a:ext cx="5943600" cy="533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" y="5952382"/>
            <a:ext cx="6896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Select Apache Axis2 and click OK and then click Next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9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1234</Words>
  <Application>Microsoft Office PowerPoint</Application>
  <PresentationFormat>On-screen Show (4:3)</PresentationFormat>
  <Paragraphs>194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Approaches to creating web services</vt:lpstr>
      <vt:lpstr>Steps</vt:lpstr>
      <vt:lpstr>Step 1: Set the AXIS 2  as preferences</vt:lpstr>
      <vt:lpstr>Step 2: Create a Java Class in web application</vt:lpstr>
      <vt:lpstr>Slide 5</vt:lpstr>
      <vt:lpstr>Slide 6</vt:lpstr>
      <vt:lpstr>Step 3: Convert java class to Web Service</vt:lpstr>
      <vt:lpstr>Slide 8</vt:lpstr>
      <vt:lpstr>Slide 9</vt:lpstr>
      <vt:lpstr>Slide 10</vt:lpstr>
      <vt:lpstr>Slide 11</vt:lpstr>
      <vt:lpstr>Step 4: Run</vt:lpstr>
      <vt:lpstr>Slide 13</vt:lpstr>
      <vt:lpstr>Slide 14</vt:lpstr>
      <vt:lpstr>Steps to create a web service test client </vt:lpstr>
      <vt:lpstr>1. Create a dynamic web application</vt:lpstr>
      <vt:lpstr>2. Create a web service client</vt:lpstr>
      <vt:lpstr>Slide 18</vt:lpstr>
      <vt:lpstr>Slide 19</vt:lpstr>
      <vt:lpstr>3. Test</vt:lpstr>
      <vt:lpstr>Slide 21</vt:lpstr>
      <vt:lpstr>Components of a WSDL</vt:lpstr>
      <vt:lpstr>Understanding WSDL</vt:lpstr>
      <vt:lpstr>Types</vt:lpstr>
      <vt:lpstr>Slide 25</vt:lpstr>
      <vt:lpstr>Messages</vt:lpstr>
      <vt:lpstr>Port type</vt:lpstr>
      <vt:lpstr>Binding</vt:lpstr>
      <vt:lpstr>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to creating web services</dc:title>
  <dc:creator>RADHA</dc:creator>
  <cp:lastModifiedBy>RADHA</cp:lastModifiedBy>
  <cp:revision>1</cp:revision>
  <dcterms:created xsi:type="dcterms:W3CDTF">2013-10-16T10:48:04Z</dcterms:created>
  <dcterms:modified xsi:type="dcterms:W3CDTF">2013-10-16T10:49:15Z</dcterms:modified>
</cp:coreProperties>
</file>