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B2732A0-3945-4ED2-B49F-B647A4BD535F}" type="datetimeFigureOut">
              <a:rPr lang="en-IN" smtClean="0"/>
              <a:t>16-10-2013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2732A0-3945-4ED2-B49F-B647A4BD535F}" type="datetimeFigureOut">
              <a:rPr lang="en-IN" smtClean="0"/>
              <a:t>16-10-2013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2732A0-3945-4ED2-B49F-B647A4BD535F}" type="datetimeFigureOut">
              <a:rPr lang="en-IN" smtClean="0"/>
              <a:t>16-10-2013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2732A0-3945-4ED2-B49F-B647A4BD535F}" type="datetimeFigureOut">
              <a:rPr lang="en-IN" smtClean="0"/>
              <a:t>16-10-2013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732A0-3945-4ED2-B49F-B647A4BD535F}" type="datetimeFigureOut">
              <a:rPr lang="en-IN" smtClean="0"/>
              <a:t>16-10-2013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B2732A0-3945-4ED2-B49F-B647A4BD535F}" type="datetimeFigureOut">
              <a:rPr lang="en-IN" smtClean="0"/>
              <a:t>16-10-2013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B2732A0-3945-4ED2-B49F-B647A4BD535F}" type="datetimeFigureOut">
              <a:rPr lang="en-IN" smtClean="0"/>
              <a:t>16-10-2013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B2732A0-3945-4ED2-B49F-B647A4BD535F}" type="datetimeFigureOut">
              <a:rPr lang="en-IN" smtClean="0"/>
              <a:t>16-10-2013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732A0-3945-4ED2-B49F-B647A4BD535F}" type="datetimeFigureOut">
              <a:rPr lang="en-IN" smtClean="0"/>
              <a:t>16-10-2013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732A0-3945-4ED2-B49F-B647A4BD535F}" type="datetimeFigureOut">
              <a:rPr lang="en-IN" smtClean="0"/>
              <a:t>16-10-2013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732A0-3945-4ED2-B49F-B647A4BD535F}" type="datetimeFigureOut">
              <a:rPr lang="en-IN" smtClean="0"/>
              <a:t>16-10-2013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AD86E-1163-453D-A096-A5EE1D9C36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732A0-3945-4ED2-B49F-B647A4BD535F}" type="datetimeFigureOut">
              <a:rPr lang="en-IN" smtClean="0"/>
              <a:t>16-10-2013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AD86E-1163-453D-A096-A5EE1D9C36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Introduction</a:t>
            </a:r>
            <a:endParaRPr lang="en-IN" smtClean="0"/>
          </a:p>
        </p:txBody>
      </p:sp>
      <p:sp>
        <p:nvSpPr>
          <p:cNvPr id="307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xmlns="" val="244314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10</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19288" y="1371600"/>
            <a:ext cx="5305425"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Content Placeholder 4"/>
          <p:cNvSpPr txBox="1">
            <a:spLocks/>
          </p:cNvSpPr>
          <p:nvPr/>
        </p:nvSpPr>
        <p:spPr>
          <a:xfrm>
            <a:off x="304800" y="381000"/>
            <a:ext cx="8458200" cy="838200"/>
          </a:xfrm>
          <a:prstGeom prst="rect">
            <a:avLst/>
          </a:prstGeom>
        </p:spPr>
        <p:txBody>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lnSpc>
                <a:spcPct val="120000"/>
              </a:lnSpc>
            </a:pPr>
            <a:r>
              <a:rPr lang="en-US" dirty="0" smtClean="0"/>
              <a:t>Select Apache Axis2 and click OK.</a:t>
            </a:r>
          </a:p>
          <a:p>
            <a:endParaRPr lang="en-US" dirty="0" smtClean="0"/>
          </a:p>
        </p:txBody>
      </p:sp>
    </p:spTree>
    <p:extLst>
      <p:ext uri="{BB962C8B-B14F-4D97-AF65-F5344CB8AC3E}">
        <p14:creationId xmlns:p14="http://schemas.microsoft.com/office/powerpoint/2010/main" xmlns="" val="1455204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11</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47625"/>
            <a:ext cx="5800725" cy="681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Content Placeholder 4"/>
          <p:cNvSpPr txBox="1">
            <a:spLocks/>
          </p:cNvSpPr>
          <p:nvPr/>
        </p:nvSpPr>
        <p:spPr>
          <a:xfrm>
            <a:off x="6162596" y="228600"/>
            <a:ext cx="2743200" cy="4876800"/>
          </a:xfrm>
          <a:prstGeom prst="rect">
            <a:avLst/>
          </a:prstGeom>
        </p:spPr>
        <p:txBody>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lnSpc>
                <a:spcPct val="120000"/>
              </a:lnSpc>
            </a:pPr>
            <a:r>
              <a:rPr lang="en-US" dirty="0" smtClean="0"/>
              <a:t>Select “Generate a client which supports both synchronous and asynchronous invocation”.</a:t>
            </a:r>
          </a:p>
          <a:p>
            <a:pPr>
              <a:lnSpc>
                <a:spcPct val="120000"/>
              </a:lnSpc>
            </a:pPr>
            <a:r>
              <a:rPr lang="en-US" dirty="0" smtClean="0"/>
              <a:t>Click Finish</a:t>
            </a:r>
          </a:p>
          <a:p>
            <a:pPr>
              <a:lnSpc>
                <a:spcPct val="120000"/>
              </a:lnSpc>
            </a:pPr>
            <a:r>
              <a:rPr lang="en-US" dirty="0" smtClean="0"/>
              <a:t>You will find 2 classes generated </a:t>
            </a:r>
          </a:p>
          <a:p>
            <a:pPr>
              <a:lnSpc>
                <a:spcPct val="120000"/>
              </a:lnSpc>
            </a:pPr>
            <a:r>
              <a:rPr lang="en-US" dirty="0" err="1" smtClean="0"/>
              <a:t>ValueStub</a:t>
            </a:r>
            <a:r>
              <a:rPr lang="en-US" dirty="0" smtClean="0"/>
              <a:t> and </a:t>
            </a:r>
            <a:r>
              <a:rPr lang="en-US" dirty="0" err="1" smtClean="0"/>
              <a:t>ValueStubCallback</a:t>
            </a:r>
            <a:endParaRPr lang="en-US" dirty="0" smtClean="0"/>
          </a:p>
        </p:txBody>
      </p:sp>
      <p:cxnSp>
        <p:nvCxnSpPr>
          <p:cNvPr id="5" name="Straight Arrow Connector 4"/>
          <p:cNvCxnSpPr/>
          <p:nvPr/>
        </p:nvCxnSpPr>
        <p:spPr>
          <a:xfrm flipH="1">
            <a:off x="3886200" y="762000"/>
            <a:ext cx="2667000" cy="1600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4593" y="4572000"/>
            <a:ext cx="2657475" cy="1914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071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052" y="0"/>
            <a:ext cx="8766747" cy="838200"/>
          </a:xfrm>
        </p:spPr>
        <p:txBody>
          <a:bodyPr>
            <a:normAutofit fontScale="90000"/>
          </a:bodyPr>
          <a:lstStyle/>
          <a:p>
            <a:r>
              <a:rPr lang="en-US" dirty="0" smtClean="0"/>
              <a:t>Accessing service -static synchronous way</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12</a:t>
            </a:fld>
            <a:endParaRPr lang="en-US"/>
          </a:p>
        </p:txBody>
      </p:sp>
      <p:sp>
        <p:nvSpPr>
          <p:cNvPr id="4" name="Rectangle 3"/>
          <p:cNvSpPr/>
          <p:nvPr/>
        </p:nvSpPr>
        <p:spPr>
          <a:xfrm>
            <a:off x="313544" y="1161737"/>
            <a:ext cx="8458200" cy="2062103"/>
          </a:xfrm>
          <a:prstGeom prst="rect">
            <a:avLst/>
          </a:prstGeom>
        </p:spPr>
        <p:txBody>
          <a:bodyPr wrap="square">
            <a:spAutoFit/>
          </a:bodyPr>
          <a:lstStyle/>
          <a:p>
            <a:pPr marL="342900" indent="-342900" eaLnBrk="0" hangingPunct="0">
              <a:lnSpc>
                <a:spcPct val="120000"/>
              </a:lnSpc>
              <a:spcBef>
                <a:spcPct val="20000"/>
              </a:spcBef>
              <a:buClr>
                <a:schemeClr val="accent2"/>
              </a:buClr>
              <a:buFont typeface="Wingdings" pitchFamily="2" charset="2"/>
              <a:buChar char="§"/>
            </a:pPr>
            <a:r>
              <a:rPr lang="en-US" sz="2000" dirty="0">
                <a:solidFill>
                  <a:srgbClr val="5F5F5F"/>
                </a:solidFill>
                <a:latin typeface="+mn-lt"/>
              </a:rPr>
              <a:t>Synchronous </a:t>
            </a:r>
            <a:r>
              <a:rPr lang="en-US" sz="2000" dirty="0" smtClean="0">
                <a:solidFill>
                  <a:srgbClr val="5F5F5F"/>
                </a:solidFill>
                <a:latin typeface="+mn-lt"/>
              </a:rPr>
              <a:t>client can be created by using instance </a:t>
            </a:r>
            <a:r>
              <a:rPr lang="en-US" sz="2000" dirty="0">
                <a:solidFill>
                  <a:srgbClr val="5F5F5F"/>
                </a:solidFill>
                <a:latin typeface="+mn-lt"/>
              </a:rPr>
              <a:t>for </a:t>
            </a:r>
            <a:r>
              <a:rPr lang="en-US" sz="2000" b="1" dirty="0" err="1">
                <a:solidFill>
                  <a:srgbClr val="5F5F5F"/>
                </a:solidFill>
                <a:latin typeface="Courier New" pitchFamily="49" charset="0"/>
                <a:cs typeface="Courier New" pitchFamily="49" charset="0"/>
              </a:rPr>
              <a:t>ValueStub</a:t>
            </a:r>
            <a:r>
              <a:rPr lang="en-US" sz="2000" dirty="0" smtClean="0">
                <a:solidFill>
                  <a:srgbClr val="5F5F5F"/>
                </a:solidFill>
                <a:latin typeface="+mn-lt"/>
              </a:rPr>
              <a:t> that got created.</a:t>
            </a:r>
          </a:p>
          <a:p>
            <a:pPr marL="342900" indent="-342900" eaLnBrk="0" hangingPunct="0">
              <a:lnSpc>
                <a:spcPct val="120000"/>
              </a:lnSpc>
              <a:spcBef>
                <a:spcPct val="20000"/>
              </a:spcBef>
              <a:buClr>
                <a:schemeClr val="accent2"/>
              </a:buClr>
              <a:buFont typeface="Wingdings" pitchFamily="2" charset="2"/>
              <a:buChar char="§"/>
            </a:pPr>
            <a:r>
              <a:rPr lang="en-US" sz="2000" dirty="0" smtClean="0">
                <a:solidFill>
                  <a:srgbClr val="5F5F5F"/>
                </a:solidFill>
                <a:latin typeface="+mn-lt"/>
              </a:rPr>
              <a:t>The</a:t>
            </a:r>
            <a:r>
              <a:rPr lang="en-US" sz="2000" dirty="0">
                <a:solidFill>
                  <a:srgbClr val="5F5F5F"/>
                </a:solidFill>
              </a:rPr>
              <a:t> </a:t>
            </a:r>
            <a:r>
              <a:rPr lang="en-US" sz="2000" b="1" dirty="0" err="1">
                <a:solidFill>
                  <a:srgbClr val="5F5F5F"/>
                </a:solidFill>
                <a:latin typeface="Courier New" pitchFamily="49" charset="0"/>
                <a:cs typeface="Courier New" pitchFamily="49" charset="0"/>
              </a:rPr>
              <a:t>ValueStub</a:t>
            </a:r>
            <a:r>
              <a:rPr lang="en-US" sz="2000" dirty="0">
                <a:solidFill>
                  <a:srgbClr val="5F5F5F"/>
                </a:solidFill>
              </a:rPr>
              <a:t> </a:t>
            </a:r>
            <a:r>
              <a:rPr lang="en-US" sz="2000" dirty="0" smtClean="0">
                <a:solidFill>
                  <a:srgbClr val="5F5F5F"/>
                </a:solidFill>
              </a:rPr>
              <a:t>has methods that acts as proxy for the actual web service operation.</a:t>
            </a:r>
            <a:endParaRPr lang="en-US" sz="2000" dirty="0" smtClean="0">
              <a:solidFill>
                <a:srgbClr val="5F5F5F"/>
              </a:solidFill>
              <a:latin typeface="+mn-lt"/>
            </a:endParaRPr>
          </a:p>
          <a:p>
            <a:pPr marL="342900" indent="-342900" eaLnBrk="0" hangingPunct="0">
              <a:lnSpc>
                <a:spcPct val="120000"/>
              </a:lnSpc>
              <a:spcBef>
                <a:spcPct val="20000"/>
              </a:spcBef>
              <a:buClr>
                <a:schemeClr val="accent2"/>
              </a:buClr>
              <a:buFont typeface="Wingdings" pitchFamily="2" charset="2"/>
              <a:buChar char="§"/>
            </a:pPr>
            <a:r>
              <a:rPr lang="en-US" sz="2000" dirty="0" smtClean="0">
                <a:solidFill>
                  <a:srgbClr val="5F5F5F"/>
                </a:solidFill>
                <a:latin typeface="+mn-lt"/>
              </a:rPr>
              <a:t>It requires us to create instances of parameter and return types. </a:t>
            </a:r>
          </a:p>
        </p:txBody>
      </p:sp>
      <p:sp>
        <p:nvSpPr>
          <p:cNvPr id="5" name="Rectangle 4"/>
          <p:cNvSpPr/>
          <p:nvPr/>
        </p:nvSpPr>
        <p:spPr>
          <a:xfrm>
            <a:off x="0" y="3593172"/>
            <a:ext cx="8771744" cy="2246769"/>
          </a:xfrm>
          <a:prstGeom prst="rect">
            <a:avLst/>
          </a:prstGeom>
        </p:spPr>
        <p:txBody>
          <a:bodyPr wrap="square">
            <a:spAutoFit/>
          </a:bodyPr>
          <a:lstStyle/>
          <a:p>
            <a:r>
              <a:rPr lang="en-US" sz="2000" b="1" dirty="0" smtClean="0">
                <a:latin typeface="Courier New" pitchFamily="49" charset="0"/>
                <a:cs typeface="Courier New" pitchFamily="49" charset="0"/>
              </a:rPr>
              <a:t>   &lt;</a:t>
            </a:r>
            <a:r>
              <a:rPr lang="en-US" sz="2000" b="1" dirty="0" err="1">
                <a:latin typeface="Courier New" pitchFamily="49" charset="0"/>
                <a:cs typeface="Courier New" pitchFamily="49" charset="0"/>
              </a:rPr>
              <a:t>jsp:useBean</a:t>
            </a:r>
            <a:r>
              <a:rPr lang="en-US" sz="2000" b="1" dirty="0">
                <a:latin typeface="Courier New" pitchFamily="49" charset="0"/>
                <a:cs typeface="Courier New" pitchFamily="49" charset="0"/>
              </a:rPr>
              <a:t> id="</a:t>
            </a:r>
            <a:r>
              <a:rPr lang="en-US" sz="2000" b="1" dirty="0" smtClean="0">
                <a:latin typeface="Courier New" pitchFamily="49" charset="0"/>
                <a:cs typeface="Courier New" pitchFamily="49" charset="0"/>
              </a:rPr>
              <a:t>p” class</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ws.ValueStub</a:t>
            </a:r>
            <a:r>
              <a:rPr lang="en-US" sz="2000" b="1" dirty="0">
                <a:latin typeface="Courier New" pitchFamily="49" charset="0"/>
                <a:cs typeface="Courier New" pitchFamily="49" charset="0"/>
              </a:rPr>
              <a:t>"/&gt;</a:t>
            </a:r>
          </a:p>
          <a:p>
            <a:pPr lvl="1"/>
            <a:r>
              <a:rPr lang="en-US" sz="2000" b="1" dirty="0">
                <a:latin typeface="Courier New" pitchFamily="49" charset="0"/>
                <a:cs typeface="Courier New" pitchFamily="49" charset="0"/>
              </a:rPr>
              <a:t>&lt;% </a:t>
            </a:r>
          </a:p>
          <a:p>
            <a:pPr lvl="1"/>
            <a:r>
              <a:rPr lang="en-US" sz="2000" b="1" dirty="0" err="1">
                <a:latin typeface="Courier New" pitchFamily="49" charset="0"/>
                <a:cs typeface="Courier New" pitchFamily="49" charset="0"/>
              </a:rPr>
              <a:t>ws.ValueStub.CmValue</a:t>
            </a:r>
            <a:r>
              <a:rPr lang="en-US" sz="2000" b="1" dirty="0">
                <a:latin typeface="Courier New" pitchFamily="49" charset="0"/>
                <a:cs typeface="Courier New" pitchFamily="49" charset="0"/>
              </a:rPr>
              <a:t> c= new </a:t>
            </a:r>
            <a:r>
              <a:rPr lang="en-US" sz="2000" b="1" dirty="0" err="1">
                <a:latin typeface="Courier New" pitchFamily="49" charset="0"/>
                <a:cs typeface="Courier New" pitchFamily="49" charset="0"/>
              </a:rPr>
              <a:t>ws.ValueStub.CmValue</a:t>
            </a:r>
            <a:r>
              <a:rPr lang="en-US" sz="2000" b="1" dirty="0">
                <a:latin typeface="Courier New" pitchFamily="49" charset="0"/>
                <a:cs typeface="Courier New" pitchFamily="49" charset="0"/>
              </a:rPr>
              <a:t>();</a:t>
            </a:r>
          </a:p>
          <a:p>
            <a:pPr lvl="1"/>
            <a:r>
              <a:rPr lang="en-US" sz="2000" b="1" dirty="0" err="1">
                <a:latin typeface="Courier New" pitchFamily="49" charset="0"/>
                <a:cs typeface="Courier New" pitchFamily="49" charset="0"/>
              </a:rPr>
              <a:t>c.setIn</a:t>
            </a:r>
            <a:r>
              <a:rPr lang="en-US" sz="2000" b="1" dirty="0">
                <a:latin typeface="Courier New" pitchFamily="49" charset="0"/>
                <a:cs typeface="Courier New" pitchFamily="49" charset="0"/>
              </a:rPr>
              <a:t>(12);</a:t>
            </a:r>
          </a:p>
          <a:p>
            <a:pPr lvl="1"/>
            <a:r>
              <a:rPr lang="en-US" sz="2000" b="1" dirty="0" err="1">
                <a:latin typeface="Courier New" pitchFamily="49" charset="0"/>
                <a:cs typeface="Courier New" pitchFamily="49" charset="0"/>
              </a:rPr>
              <a:t>ws.ValueStub.CmValueResponse</a:t>
            </a:r>
            <a:r>
              <a:rPr lang="en-US" sz="2000" b="1" dirty="0">
                <a:latin typeface="Courier New" pitchFamily="49" charset="0"/>
                <a:cs typeface="Courier New" pitchFamily="49" charset="0"/>
              </a:rPr>
              <a:t> r= </a:t>
            </a:r>
            <a:r>
              <a:rPr lang="en-US" sz="2000" b="1" dirty="0" err="1">
                <a:latin typeface="Courier New" pitchFamily="49" charset="0"/>
                <a:cs typeface="Courier New" pitchFamily="49" charset="0"/>
              </a:rPr>
              <a:t>p.cmValue</a:t>
            </a:r>
            <a:r>
              <a:rPr lang="en-US" sz="2000" b="1" dirty="0">
                <a:latin typeface="Courier New" pitchFamily="49" charset="0"/>
                <a:cs typeface="Courier New" pitchFamily="49" charset="0"/>
              </a:rPr>
              <a:t>(c);</a:t>
            </a:r>
          </a:p>
          <a:p>
            <a:pPr lvl="1"/>
            <a:r>
              <a:rPr lang="en-US" sz="2000" b="1" dirty="0">
                <a:latin typeface="Courier New" pitchFamily="49" charset="0"/>
                <a:cs typeface="Courier New" pitchFamily="49" charset="0"/>
              </a:rPr>
              <a:t>%&gt;</a:t>
            </a:r>
          </a:p>
          <a:p>
            <a:r>
              <a:rPr lang="en-US" sz="2000" b="1" dirty="0" smtClean="0">
                <a:latin typeface="Courier New" pitchFamily="49" charset="0"/>
                <a:cs typeface="Courier New" pitchFamily="49" charset="0"/>
              </a:rPr>
              <a:t>   &lt;%=</a:t>
            </a:r>
            <a:r>
              <a:rPr lang="en-US" sz="2000" b="1" dirty="0" err="1">
                <a:latin typeface="Courier New" pitchFamily="49" charset="0"/>
                <a:cs typeface="Courier New" pitchFamily="49" charset="0"/>
              </a:rPr>
              <a:t>r.get_return</a:t>
            </a:r>
            <a:r>
              <a:rPr lang="en-US" sz="2000" b="1" dirty="0">
                <a:latin typeface="Courier New" pitchFamily="49" charset="0"/>
                <a:cs typeface="Courier New" pitchFamily="49" charset="0"/>
              </a:rPr>
              <a:t>() %&gt;</a:t>
            </a:r>
          </a:p>
        </p:txBody>
      </p:sp>
      <p:sp>
        <p:nvSpPr>
          <p:cNvPr id="6" name="TextBox 5"/>
          <p:cNvSpPr txBox="1"/>
          <p:nvPr/>
        </p:nvSpPr>
        <p:spPr>
          <a:xfrm>
            <a:off x="301052" y="3223840"/>
            <a:ext cx="1197764" cy="400110"/>
          </a:xfrm>
          <a:prstGeom prst="rect">
            <a:avLst/>
          </a:prstGeom>
          <a:noFill/>
        </p:spPr>
        <p:txBody>
          <a:bodyPr wrap="none" rtlCol="0">
            <a:spAutoFit/>
          </a:bodyPr>
          <a:lstStyle/>
          <a:p>
            <a:r>
              <a:rPr lang="en-US" sz="2000" dirty="0" err="1" smtClean="0">
                <a:solidFill>
                  <a:srgbClr val="002060"/>
                </a:solidFill>
              </a:rPr>
              <a:t>index.jsp</a:t>
            </a:r>
            <a:endParaRPr lang="en-US" sz="2000" dirty="0">
              <a:solidFill>
                <a:srgbClr val="002060"/>
              </a:solidFill>
            </a:endParaRPr>
          </a:p>
        </p:txBody>
      </p:sp>
      <p:sp>
        <p:nvSpPr>
          <p:cNvPr id="8" name="TextBox 7"/>
          <p:cNvSpPr txBox="1"/>
          <p:nvPr/>
        </p:nvSpPr>
        <p:spPr>
          <a:xfrm>
            <a:off x="7086600" y="3725269"/>
            <a:ext cx="1762021" cy="369332"/>
          </a:xfrm>
          <a:prstGeom prst="rect">
            <a:avLst/>
          </a:prstGeom>
          <a:noFill/>
        </p:spPr>
        <p:txBody>
          <a:bodyPr wrap="none" rtlCol="0">
            <a:spAutoFit/>
          </a:bodyPr>
          <a:lstStyle/>
          <a:p>
            <a:r>
              <a:rPr lang="en-US" dirty="0" smtClean="0">
                <a:solidFill>
                  <a:srgbClr val="002060"/>
                </a:solidFill>
              </a:rPr>
              <a:t>Parameter type</a:t>
            </a:r>
            <a:endParaRPr lang="en-US" dirty="0">
              <a:solidFill>
                <a:srgbClr val="002060"/>
              </a:solidFill>
            </a:endParaRPr>
          </a:p>
        </p:txBody>
      </p:sp>
      <p:sp>
        <p:nvSpPr>
          <p:cNvPr id="9" name="TextBox 8"/>
          <p:cNvSpPr txBox="1"/>
          <p:nvPr/>
        </p:nvSpPr>
        <p:spPr>
          <a:xfrm>
            <a:off x="5638800" y="5465825"/>
            <a:ext cx="1377300" cy="369332"/>
          </a:xfrm>
          <a:prstGeom prst="rect">
            <a:avLst/>
          </a:prstGeom>
          <a:noFill/>
        </p:spPr>
        <p:txBody>
          <a:bodyPr wrap="none" rtlCol="0">
            <a:spAutoFit/>
          </a:bodyPr>
          <a:lstStyle/>
          <a:p>
            <a:r>
              <a:rPr lang="en-US" dirty="0" smtClean="0">
                <a:solidFill>
                  <a:srgbClr val="002060"/>
                </a:solidFill>
              </a:rPr>
              <a:t>Return type</a:t>
            </a:r>
            <a:endParaRPr lang="en-US" dirty="0">
              <a:solidFill>
                <a:srgbClr val="002060"/>
              </a:solidFill>
            </a:endParaRPr>
          </a:p>
        </p:txBody>
      </p:sp>
      <p:cxnSp>
        <p:nvCxnSpPr>
          <p:cNvPr id="11" name="Straight Arrow Connector 10"/>
          <p:cNvCxnSpPr>
            <a:stCxn id="8" idx="1"/>
          </p:cNvCxnSpPr>
          <p:nvPr/>
        </p:nvCxnSpPr>
        <p:spPr>
          <a:xfrm flipH="1">
            <a:off x="3352800" y="3909935"/>
            <a:ext cx="3733800" cy="43346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038600" y="5181600"/>
            <a:ext cx="1600200" cy="46889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5962650"/>
            <a:ext cx="3219450" cy="895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39927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190" y="950015"/>
            <a:ext cx="9056558" cy="4031873"/>
          </a:xfrm>
          <a:prstGeom prst="rect">
            <a:avLst/>
          </a:prstGeom>
        </p:spPr>
        <p:txBody>
          <a:bodyPr wrap="square">
            <a:spAutoFit/>
          </a:bodyPr>
          <a:lstStyle/>
          <a:p>
            <a:pPr marL="342900"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Asynchronous client requires us to create </a:t>
            </a:r>
            <a:r>
              <a:rPr lang="en-US" sz="2000" dirty="0">
                <a:solidFill>
                  <a:srgbClr val="5F5F5F"/>
                </a:solidFill>
                <a:latin typeface="+mn-lt"/>
              </a:rPr>
              <a:t>instance for Stub </a:t>
            </a:r>
            <a:r>
              <a:rPr lang="en-US" sz="2000" dirty="0" smtClean="0">
                <a:solidFill>
                  <a:srgbClr val="5F5F5F"/>
                </a:solidFill>
                <a:latin typeface="+mn-lt"/>
              </a:rPr>
              <a:t>class and using </a:t>
            </a:r>
            <a:r>
              <a:rPr lang="en-US" sz="2000" b="1" dirty="0" err="1" smtClean="0">
                <a:solidFill>
                  <a:srgbClr val="5F5F5F"/>
                </a:solidFill>
                <a:latin typeface="Courier New" pitchFamily="49" charset="0"/>
                <a:cs typeface="Courier New" pitchFamily="49" charset="0"/>
              </a:rPr>
              <a:t>startXXX</a:t>
            </a:r>
            <a:r>
              <a:rPr lang="en-US" sz="2000" dirty="0" smtClean="0">
                <a:solidFill>
                  <a:srgbClr val="5F5F5F"/>
                </a:solidFill>
                <a:latin typeface="+mn-lt"/>
              </a:rPr>
              <a:t> methods to invoke web service. These methods need a call back handler class to be passed apart from the parameters.</a:t>
            </a:r>
          </a:p>
          <a:p>
            <a:pPr marL="342900"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The c</a:t>
            </a:r>
            <a:r>
              <a:rPr lang="en-US" sz="2000" dirty="0" smtClean="0">
                <a:solidFill>
                  <a:srgbClr val="5F5F5F"/>
                </a:solidFill>
              </a:rPr>
              <a:t>allback </a:t>
            </a:r>
            <a:r>
              <a:rPr lang="en-US" sz="2000" dirty="0">
                <a:solidFill>
                  <a:srgbClr val="5F5F5F"/>
                </a:solidFill>
              </a:rPr>
              <a:t>handler </a:t>
            </a:r>
            <a:r>
              <a:rPr lang="en-US" sz="2000" dirty="0" smtClean="0">
                <a:solidFill>
                  <a:srgbClr val="5F5F5F"/>
                </a:solidFill>
              </a:rPr>
              <a:t>class instance will take care of the handling the return result.</a:t>
            </a:r>
            <a:endParaRPr lang="en-US" sz="2000" dirty="0">
              <a:solidFill>
                <a:srgbClr val="5F5F5F"/>
              </a:solidFill>
              <a:latin typeface="+mn-lt"/>
            </a:endParaRPr>
          </a:p>
          <a:p>
            <a:pPr marL="3429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A callback </a:t>
            </a:r>
            <a:r>
              <a:rPr lang="en-US" sz="2000" dirty="0">
                <a:solidFill>
                  <a:srgbClr val="5F5F5F"/>
                </a:solidFill>
                <a:latin typeface="+mn-lt"/>
              </a:rPr>
              <a:t>handler class by extending the callback class that was </a:t>
            </a:r>
            <a:r>
              <a:rPr lang="en-US" sz="2000" dirty="0" smtClean="0">
                <a:solidFill>
                  <a:srgbClr val="5F5F5F"/>
                </a:solidFill>
                <a:latin typeface="+mn-lt"/>
              </a:rPr>
              <a:t>generated called </a:t>
            </a:r>
            <a:r>
              <a:rPr lang="en-US" sz="2000" b="1" dirty="0" err="1">
                <a:solidFill>
                  <a:srgbClr val="5F5F5F"/>
                </a:solidFill>
                <a:latin typeface="Courier New" pitchFamily="49" charset="0"/>
                <a:cs typeface="Courier New" pitchFamily="49" charset="0"/>
              </a:rPr>
              <a:t>ValueCallbackHandler</a:t>
            </a:r>
            <a:r>
              <a:rPr lang="en-US" sz="2000" dirty="0" smtClean="0">
                <a:solidFill>
                  <a:srgbClr val="5F5F5F"/>
                </a:solidFill>
                <a:latin typeface="+mn-lt"/>
              </a:rPr>
              <a:t>. </a:t>
            </a:r>
          </a:p>
          <a:p>
            <a:pPr marL="3429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There are </a:t>
            </a:r>
            <a:r>
              <a:rPr lang="en-US" sz="2000" b="1" dirty="0" err="1">
                <a:solidFill>
                  <a:srgbClr val="5F5F5F"/>
                </a:solidFill>
                <a:latin typeface="Courier New" pitchFamily="49" charset="0"/>
                <a:cs typeface="Courier New" pitchFamily="49" charset="0"/>
              </a:rPr>
              <a:t>receiveResultXXX</a:t>
            </a:r>
            <a:r>
              <a:rPr lang="en-US" sz="2000" dirty="0" smtClean="0">
                <a:solidFill>
                  <a:srgbClr val="5F5F5F"/>
                </a:solidFill>
                <a:latin typeface="+mn-lt"/>
              </a:rPr>
              <a:t> </a:t>
            </a:r>
            <a:r>
              <a:rPr lang="en-US" sz="2000" dirty="0">
                <a:solidFill>
                  <a:srgbClr val="5F5F5F"/>
                </a:solidFill>
                <a:latin typeface="+mn-lt"/>
              </a:rPr>
              <a:t>method(s) </a:t>
            </a:r>
            <a:r>
              <a:rPr lang="en-US" sz="2000" dirty="0" smtClean="0">
                <a:solidFill>
                  <a:srgbClr val="5F5F5F"/>
                </a:solidFill>
                <a:latin typeface="+mn-lt"/>
              </a:rPr>
              <a:t>for all </a:t>
            </a:r>
            <a:r>
              <a:rPr lang="en-US" sz="2000" dirty="0">
                <a:solidFill>
                  <a:srgbClr val="5F5F5F"/>
                </a:solidFill>
                <a:latin typeface="+mn-lt"/>
              </a:rPr>
              <a:t>web service </a:t>
            </a:r>
            <a:r>
              <a:rPr lang="en-US" sz="2000" dirty="0" smtClean="0">
                <a:solidFill>
                  <a:srgbClr val="5F5F5F"/>
                </a:solidFill>
                <a:latin typeface="+mn-lt"/>
              </a:rPr>
              <a:t>methods. These do nothing. When the web service method returns, these methods are called. These methods have a parameter that carry the result. </a:t>
            </a:r>
          </a:p>
          <a:p>
            <a:pPr marL="3429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We need to override the method of our interest and handle the result the way we want.</a:t>
            </a:r>
            <a:endParaRPr lang="en-US" sz="2000" dirty="0">
              <a:solidFill>
                <a:srgbClr val="5F5F5F"/>
              </a:solidFill>
              <a:latin typeface="+mn-lt"/>
            </a:endParaRPr>
          </a:p>
        </p:txBody>
      </p:sp>
      <p:sp>
        <p:nvSpPr>
          <p:cNvPr id="5" name="Title 2"/>
          <p:cNvSpPr>
            <a:spLocks noGrp="1"/>
          </p:cNvSpPr>
          <p:nvPr>
            <p:ph type="title"/>
          </p:nvPr>
        </p:nvSpPr>
        <p:spPr>
          <a:xfrm>
            <a:off x="152400" y="0"/>
            <a:ext cx="8915399" cy="838200"/>
          </a:xfrm>
        </p:spPr>
        <p:txBody>
          <a:bodyPr>
            <a:normAutofit fontScale="90000"/>
          </a:bodyPr>
          <a:lstStyle/>
          <a:p>
            <a:r>
              <a:rPr lang="en-US" dirty="0" smtClean="0"/>
              <a:t>Accessing service -static asynchronous way</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4724400"/>
            <a:ext cx="3223198" cy="1927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13</a:t>
            </a:fld>
            <a:endParaRPr lang="en-US"/>
          </a:p>
        </p:txBody>
      </p:sp>
    </p:spTree>
    <p:extLst>
      <p:ext uri="{BB962C8B-B14F-4D97-AF65-F5344CB8AC3E}">
        <p14:creationId xmlns:p14="http://schemas.microsoft.com/office/powerpoint/2010/main" xmlns="" val="2052508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Servlet Code for </a:t>
            </a:r>
            <a:r>
              <a:rPr lang="en-US" dirty="0"/>
              <a:t>static </a:t>
            </a:r>
            <a:r>
              <a:rPr lang="en-US" dirty="0" smtClean="0"/>
              <a:t>asynchronous call </a:t>
            </a:r>
            <a:endParaRPr lang="en-US" dirty="0"/>
          </a:p>
        </p:txBody>
      </p:sp>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14</a:t>
            </a:fld>
            <a:endParaRPr lang="en-US"/>
          </a:p>
        </p:txBody>
      </p:sp>
      <p:sp>
        <p:nvSpPr>
          <p:cNvPr id="4" name="Rectangle 3"/>
          <p:cNvSpPr/>
          <p:nvPr/>
        </p:nvSpPr>
        <p:spPr>
          <a:xfrm>
            <a:off x="152400" y="990600"/>
            <a:ext cx="8693046" cy="5632311"/>
          </a:xfrm>
          <a:prstGeom prst="rect">
            <a:avLst/>
          </a:prstGeom>
        </p:spPr>
        <p:txBody>
          <a:bodyPr wrap="square">
            <a:spAutoFit/>
          </a:bodyPr>
          <a:lstStyle/>
          <a:p>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lvl="1"/>
            <a:r>
              <a:rPr lang="en-US" sz="2000" b="1" dirty="0" err="1">
                <a:solidFill>
                  <a:srgbClr val="006600"/>
                </a:solidFill>
                <a:latin typeface="Courier New" pitchFamily="49" charset="0"/>
                <a:cs typeface="Courier New" pitchFamily="49" charset="0"/>
              </a:rPr>
              <a:t>ws.ValueStub</a:t>
            </a:r>
            <a:r>
              <a:rPr lang="en-US" sz="2000" b="1" dirty="0">
                <a:solidFill>
                  <a:srgbClr val="006600"/>
                </a:solidFill>
                <a:latin typeface="Courier New" pitchFamily="49" charset="0"/>
                <a:cs typeface="Courier New" pitchFamily="49" charset="0"/>
              </a:rPr>
              <a:t> w= new </a:t>
            </a:r>
            <a:r>
              <a:rPr lang="en-US" sz="2000" b="1" dirty="0" err="1">
                <a:solidFill>
                  <a:srgbClr val="006600"/>
                </a:solidFill>
                <a:latin typeface="Courier New" pitchFamily="49" charset="0"/>
                <a:cs typeface="Courier New" pitchFamily="49" charset="0"/>
              </a:rPr>
              <a:t>ws.ValueStub</a:t>
            </a:r>
            <a:r>
              <a:rPr lang="en-US" sz="2000" b="1" dirty="0">
                <a:solidFill>
                  <a:srgbClr val="006600"/>
                </a:solidFill>
                <a:latin typeface="Courier New" pitchFamily="49" charset="0"/>
                <a:cs typeface="Courier New" pitchFamily="49" charset="0"/>
              </a:rPr>
              <a:t>();</a:t>
            </a:r>
          </a:p>
          <a:p>
            <a:pPr lvl="1"/>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a:t>
            </a:r>
            <a:r>
              <a:rPr lang="en-US" sz="2000" b="1" dirty="0" err="1">
                <a:latin typeface="Courier New" pitchFamily="49" charset="0"/>
                <a:cs typeface="Courier New" pitchFamily="49" charset="0"/>
              </a:rPr>
              <a:t>response.getWriter</a:t>
            </a:r>
            <a:r>
              <a:rPr lang="en-US" sz="2000" b="1" dirty="0">
                <a:latin typeface="Courier New" pitchFamily="49" charset="0"/>
                <a:cs typeface="Courier New" pitchFamily="49" charset="0"/>
              </a:rPr>
              <a:t>();</a:t>
            </a:r>
          </a:p>
          <a:p>
            <a:pPr lvl="1"/>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("calling service");</a:t>
            </a:r>
          </a:p>
          <a:p>
            <a:pPr lvl="1"/>
            <a:r>
              <a:rPr lang="en-US" sz="2000" b="1" dirty="0" err="1">
                <a:solidFill>
                  <a:schemeClr val="accent1">
                    <a:lumMod val="50000"/>
                  </a:schemeClr>
                </a:solidFill>
                <a:latin typeface="Courier New" pitchFamily="49" charset="0"/>
                <a:cs typeface="Courier New" pitchFamily="49" charset="0"/>
              </a:rPr>
              <a:t>ws.ValueCallbackHandler</a:t>
            </a:r>
            <a:r>
              <a:rPr lang="en-US" sz="2000" b="1" dirty="0">
                <a:solidFill>
                  <a:schemeClr val="accent1">
                    <a:lumMod val="50000"/>
                  </a:schemeClr>
                </a:solidFill>
                <a:latin typeface="Courier New" pitchFamily="49" charset="0"/>
                <a:cs typeface="Courier New" pitchFamily="49" charset="0"/>
              </a:rPr>
              <a:t> callback= new </a:t>
            </a:r>
            <a:r>
              <a:rPr lang="en-US" sz="2000" b="1" dirty="0" err="1">
                <a:solidFill>
                  <a:schemeClr val="accent1">
                    <a:lumMod val="50000"/>
                  </a:schemeClr>
                </a:solidFill>
                <a:latin typeface="Courier New" pitchFamily="49" charset="0"/>
                <a:cs typeface="Courier New" pitchFamily="49" charset="0"/>
              </a:rPr>
              <a:t>ws.ValueCallbackHandler</a:t>
            </a:r>
            <a:r>
              <a:rPr lang="en-US" sz="2000" b="1" dirty="0">
                <a:solidFill>
                  <a:schemeClr val="accent1">
                    <a:lumMod val="50000"/>
                  </a:schemeClr>
                </a:solidFill>
                <a:latin typeface="Courier New" pitchFamily="49" charset="0"/>
                <a:cs typeface="Courier New" pitchFamily="49" charset="0"/>
              </a:rPr>
              <a:t>(){</a:t>
            </a:r>
          </a:p>
          <a:p>
            <a:pPr lvl="1"/>
            <a:r>
              <a:rPr lang="en-US" sz="2000" b="1" dirty="0">
                <a:solidFill>
                  <a:schemeClr val="accent1">
                    <a:lumMod val="50000"/>
                  </a:schemeClr>
                </a:solidFill>
                <a:latin typeface="Courier New" pitchFamily="49" charset="0"/>
                <a:cs typeface="Courier New" pitchFamily="49" charset="0"/>
              </a:rPr>
              <a:t> public void </a:t>
            </a:r>
            <a:r>
              <a:rPr lang="en-US" sz="2000" b="1" dirty="0" err="1">
                <a:solidFill>
                  <a:schemeClr val="accent1">
                    <a:lumMod val="50000"/>
                  </a:schemeClr>
                </a:solidFill>
                <a:latin typeface="Courier New" pitchFamily="49" charset="0"/>
                <a:cs typeface="Courier New" pitchFamily="49" charset="0"/>
              </a:rPr>
              <a:t>receiveResultcmValue</a:t>
            </a:r>
            <a:r>
              <a:rPr lang="en-US" sz="2000" b="1" dirty="0">
                <a:solidFill>
                  <a:schemeClr val="accent1">
                    <a:lumMod val="50000"/>
                  </a:schemeClr>
                </a:solidFill>
                <a:latin typeface="Courier New" pitchFamily="49" charset="0"/>
                <a:cs typeface="Courier New" pitchFamily="49" charset="0"/>
              </a:rPr>
              <a:t>( </a:t>
            </a:r>
            <a:r>
              <a:rPr lang="en-US" sz="2000" b="1" dirty="0" err="1">
                <a:solidFill>
                  <a:schemeClr val="accent1">
                    <a:lumMod val="50000"/>
                  </a:schemeClr>
                </a:solidFill>
                <a:latin typeface="Courier New" pitchFamily="49" charset="0"/>
                <a:cs typeface="Courier New" pitchFamily="49" charset="0"/>
              </a:rPr>
              <a:t>ws.ValueStub.CmValueResponse</a:t>
            </a:r>
            <a:r>
              <a:rPr lang="en-US" sz="2000" b="1" dirty="0">
                <a:solidFill>
                  <a:schemeClr val="accent1">
                    <a:lumMod val="50000"/>
                  </a:schemeClr>
                </a:solidFill>
                <a:latin typeface="Courier New" pitchFamily="49" charset="0"/>
                <a:cs typeface="Courier New" pitchFamily="49" charset="0"/>
              </a:rPr>
              <a:t> result){</a:t>
            </a:r>
          </a:p>
          <a:p>
            <a:pPr lvl="1"/>
            <a:r>
              <a:rPr lang="en-US" sz="2000" b="1" dirty="0">
                <a:solidFill>
                  <a:schemeClr val="accent1">
                    <a:lumMod val="50000"/>
                  </a:schemeClr>
                </a:solidFill>
                <a:latin typeface="Courier New" pitchFamily="49" charset="0"/>
                <a:cs typeface="Courier New" pitchFamily="49" charset="0"/>
              </a:rPr>
              <a:t> </a:t>
            </a:r>
            <a:r>
              <a:rPr lang="en-US" sz="2000" b="1" dirty="0" err="1">
                <a:solidFill>
                  <a:schemeClr val="accent1">
                    <a:lumMod val="50000"/>
                  </a:schemeClr>
                </a:solidFill>
                <a:latin typeface="Courier New" pitchFamily="49" charset="0"/>
                <a:cs typeface="Courier New" pitchFamily="49" charset="0"/>
              </a:rPr>
              <a:t>System.out.println</a:t>
            </a:r>
            <a:r>
              <a:rPr lang="en-US" sz="2000" b="1" dirty="0">
                <a:solidFill>
                  <a:schemeClr val="accent1">
                    <a:lumMod val="50000"/>
                  </a:schemeClr>
                </a:solidFill>
                <a:latin typeface="Courier New" pitchFamily="49" charset="0"/>
                <a:cs typeface="Courier New" pitchFamily="49" charset="0"/>
              </a:rPr>
              <a:t>(</a:t>
            </a:r>
            <a:r>
              <a:rPr lang="en-US" sz="2000" b="1" dirty="0" err="1">
                <a:solidFill>
                  <a:schemeClr val="accent1">
                    <a:lumMod val="50000"/>
                  </a:schemeClr>
                </a:solidFill>
                <a:latin typeface="Courier New" pitchFamily="49" charset="0"/>
                <a:cs typeface="Courier New" pitchFamily="49" charset="0"/>
              </a:rPr>
              <a:t>result.get_return</a:t>
            </a:r>
            <a:r>
              <a:rPr lang="en-US" sz="2000" b="1" dirty="0">
                <a:solidFill>
                  <a:schemeClr val="accent1">
                    <a:lumMod val="50000"/>
                  </a:schemeClr>
                </a:solidFill>
                <a:latin typeface="Courier New" pitchFamily="49" charset="0"/>
                <a:cs typeface="Courier New" pitchFamily="49" charset="0"/>
              </a:rPr>
              <a:t>());</a:t>
            </a:r>
          </a:p>
          <a:p>
            <a:pPr lvl="1"/>
            <a:r>
              <a:rPr lang="en-US" sz="2000" b="1" dirty="0">
                <a:solidFill>
                  <a:schemeClr val="accent1">
                    <a:lumMod val="50000"/>
                  </a:schemeClr>
                </a:solidFill>
                <a:latin typeface="Courier New" pitchFamily="49" charset="0"/>
                <a:cs typeface="Courier New" pitchFamily="49" charset="0"/>
              </a:rPr>
              <a:t> }  </a:t>
            </a:r>
          </a:p>
          <a:p>
            <a:pPr lvl="1"/>
            <a:r>
              <a:rPr lang="en-US" sz="2000" b="1" dirty="0">
                <a:solidFill>
                  <a:schemeClr val="accent1">
                    <a:lumMod val="50000"/>
                  </a:schemeClr>
                </a:solidFill>
                <a:latin typeface="Courier New" pitchFamily="49" charset="0"/>
                <a:cs typeface="Courier New" pitchFamily="49" charset="0"/>
              </a:rPr>
              <a:t>};</a:t>
            </a:r>
          </a:p>
          <a:p>
            <a:pPr lvl="1"/>
            <a:r>
              <a:rPr lang="en-US" sz="2000" b="1" dirty="0" err="1">
                <a:latin typeface="Courier New" pitchFamily="49" charset="0"/>
                <a:cs typeface="Courier New" pitchFamily="49" charset="0"/>
              </a:rPr>
              <a:t>ws.ValueStub.CmValue</a:t>
            </a:r>
            <a:r>
              <a:rPr lang="en-US" sz="2000" b="1" dirty="0">
                <a:latin typeface="Courier New" pitchFamily="49" charset="0"/>
                <a:cs typeface="Courier New" pitchFamily="49" charset="0"/>
              </a:rPr>
              <a:t> c= new </a:t>
            </a:r>
            <a:r>
              <a:rPr lang="en-US" sz="2000" b="1" dirty="0" err="1">
                <a:latin typeface="Courier New" pitchFamily="49" charset="0"/>
                <a:cs typeface="Courier New" pitchFamily="49" charset="0"/>
              </a:rPr>
              <a:t>ws.ValueStub.CmValue</a:t>
            </a:r>
            <a:r>
              <a:rPr lang="en-US" sz="2000" b="1" dirty="0">
                <a:latin typeface="Courier New" pitchFamily="49" charset="0"/>
                <a:cs typeface="Courier New" pitchFamily="49" charset="0"/>
              </a:rPr>
              <a:t>();</a:t>
            </a:r>
          </a:p>
          <a:p>
            <a:pPr lvl="1"/>
            <a:r>
              <a:rPr lang="en-US" sz="2000" b="1" dirty="0" err="1">
                <a:latin typeface="Courier New" pitchFamily="49" charset="0"/>
                <a:cs typeface="Courier New" pitchFamily="49" charset="0"/>
              </a:rPr>
              <a:t>c.setIn</a:t>
            </a:r>
            <a:r>
              <a:rPr lang="en-US" sz="2000" b="1" dirty="0">
                <a:latin typeface="Courier New" pitchFamily="49" charset="0"/>
                <a:cs typeface="Courier New" pitchFamily="49" charset="0"/>
              </a:rPr>
              <a:t>(12);</a:t>
            </a:r>
          </a:p>
          <a:p>
            <a:pPr lvl="1"/>
            <a:r>
              <a:rPr lang="en-US" sz="2000" b="1" dirty="0" err="1">
                <a:solidFill>
                  <a:srgbClr val="0070C0"/>
                </a:solidFill>
                <a:latin typeface="Courier New" pitchFamily="49" charset="0"/>
                <a:cs typeface="Courier New" pitchFamily="49" charset="0"/>
              </a:rPr>
              <a:t>w.startcmValue</a:t>
            </a:r>
            <a:r>
              <a:rPr lang="en-US" sz="2000" b="1" dirty="0">
                <a:solidFill>
                  <a:srgbClr val="0070C0"/>
                </a:solidFill>
                <a:latin typeface="Courier New" pitchFamily="49" charset="0"/>
                <a:cs typeface="Courier New" pitchFamily="49" charset="0"/>
              </a:rPr>
              <a:t>(c, callback);</a:t>
            </a:r>
          </a:p>
          <a:p>
            <a:pPr lvl="1"/>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("you see this first");</a:t>
            </a:r>
          </a:p>
          <a:p>
            <a:pPr lvl="1"/>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("called service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2606567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the asynchronous call</a:t>
            </a:r>
            <a:endParaRPr lang="en-US" dirty="0"/>
          </a:p>
        </p:txBody>
      </p:sp>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15</a:t>
            </a:fld>
            <a:endParaRPr lang="en-US"/>
          </a:p>
        </p:txBody>
      </p:sp>
      <p:sp>
        <p:nvSpPr>
          <p:cNvPr id="4" name="TextBox 3"/>
          <p:cNvSpPr txBox="1"/>
          <p:nvPr/>
        </p:nvSpPr>
        <p:spPr>
          <a:xfrm>
            <a:off x="533400" y="3700949"/>
            <a:ext cx="8001000" cy="1335687"/>
          </a:xfrm>
          <a:prstGeom prst="rect">
            <a:avLst/>
          </a:prstGeom>
          <a:noFill/>
        </p:spPr>
        <p:txBody>
          <a:bodyPr wrap="square" rtlCol="0">
            <a:spAutoFit/>
          </a:bodyPr>
          <a:lstStyle/>
          <a:p>
            <a:pPr>
              <a:lnSpc>
                <a:spcPct val="140000"/>
              </a:lnSpc>
            </a:pPr>
            <a:r>
              <a:rPr lang="en-US" sz="2000" dirty="0" smtClean="0"/>
              <a:t>Though we have the statement printing  this after we have made the web service call, we will see this printed first because the servlet does not wait for the web service call to return!</a:t>
            </a:r>
            <a:endParaRPr lang="en-US" sz="2000"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828800"/>
            <a:ext cx="6088224"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533400" y="1314563"/>
            <a:ext cx="2362200" cy="400110"/>
          </a:xfrm>
          <a:prstGeom prst="rect">
            <a:avLst/>
          </a:prstGeom>
          <a:noFill/>
        </p:spPr>
        <p:txBody>
          <a:bodyPr wrap="square" rtlCol="0">
            <a:spAutoFit/>
          </a:bodyPr>
          <a:lstStyle/>
          <a:p>
            <a:r>
              <a:rPr lang="en-US" sz="2000" dirty="0" smtClean="0">
                <a:solidFill>
                  <a:srgbClr val="002060"/>
                </a:solidFill>
              </a:rPr>
              <a:t>Server console</a:t>
            </a:r>
            <a:endParaRPr lang="en-US" sz="2000" dirty="0">
              <a:solidFill>
                <a:srgbClr val="002060"/>
              </a:solidFill>
            </a:endParaRPr>
          </a:p>
        </p:txBody>
      </p:sp>
      <p:cxnSp>
        <p:nvCxnSpPr>
          <p:cNvPr id="8" name="Straight Arrow Connector 7"/>
          <p:cNvCxnSpPr/>
          <p:nvPr/>
        </p:nvCxnSpPr>
        <p:spPr>
          <a:xfrm flipH="1" flipV="1">
            <a:off x="4038600" y="2400300"/>
            <a:ext cx="1066800" cy="14097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1819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what</a:t>
            </a:r>
            <a:endParaRPr lang="en-US" dirty="0"/>
          </a:p>
        </p:txBody>
      </p:sp>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16</a:t>
            </a:fld>
            <a:endParaRPr lang="en-US"/>
          </a:p>
        </p:txBody>
      </p:sp>
      <p:sp>
        <p:nvSpPr>
          <p:cNvPr id="4" name="TextBox 3"/>
          <p:cNvSpPr txBox="1"/>
          <p:nvPr/>
        </p:nvSpPr>
        <p:spPr>
          <a:xfrm>
            <a:off x="457200" y="1447800"/>
            <a:ext cx="8153400" cy="1335687"/>
          </a:xfrm>
          <a:prstGeom prst="rect">
            <a:avLst/>
          </a:prstGeom>
          <a:noFill/>
        </p:spPr>
        <p:txBody>
          <a:bodyPr wrap="square" rtlCol="0">
            <a:spAutoFit/>
          </a:bodyPr>
          <a:lstStyle/>
          <a:p>
            <a:pPr marL="342900" indent="-342900">
              <a:lnSpc>
                <a:spcPct val="140000"/>
              </a:lnSpc>
              <a:buClr>
                <a:schemeClr val="accent6"/>
              </a:buClr>
              <a:buFont typeface="Wingdings" pitchFamily="2" charset="2"/>
              <a:buChar char="§"/>
            </a:pPr>
            <a:r>
              <a:rPr lang="en-US" sz="2000" dirty="0">
                <a:solidFill>
                  <a:srgbClr val="5F5F5F"/>
                </a:solidFill>
                <a:latin typeface="+mn-lt"/>
              </a:rPr>
              <a:t>We created a generated a test client automatically in the previous session as soon as the we created web service. What type was that?</a:t>
            </a:r>
          </a:p>
        </p:txBody>
      </p:sp>
      <p:sp>
        <p:nvSpPr>
          <p:cNvPr id="5" name="TextBox 4"/>
          <p:cNvSpPr txBox="1"/>
          <p:nvPr/>
        </p:nvSpPr>
        <p:spPr>
          <a:xfrm>
            <a:off x="457200" y="3276600"/>
            <a:ext cx="8153400" cy="1335687"/>
          </a:xfrm>
          <a:prstGeom prst="rect">
            <a:avLst/>
          </a:prstGeom>
          <a:noFill/>
        </p:spPr>
        <p:txBody>
          <a:bodyPr wrap="square" rtlCol="0">
            <a:spAutoFit/>
          </a:bodyPr>
          <a:lstStyle/>
          <a:p>
            <a:pPr marL="342900" indent="-342900">
              <a:lnSpc>
                <a:spcPct val="140000"/>
              </a:lnSpc>
              <a:buClr>
                <a:schemeClr val="accent6"/>
              </a:buClr>
              <a:buFont typeface="Wingdings" pitchFamily="2" charset="2"/>
              <a:buChar char="§"/>
            </a:pPr>
            <a:r>
              <a:rPr lang="en-US" sz="2000" dirty="0">
                <a:solidFill>
                  <a:srgbClr val="5F5F5F"/>
                </a:solidFill>
                <a:latin typeface="+mn-lt"/>
              </a:rPr>
              <a:t>We did not create AXIS2 web client. We created older AXIS client. We generated only static sub or proxy in that case. We did not generate any callback class for asynchronous call.  </a:t>
            </a:r>
          </a:p>
        </p:txBody>
      </p:sp>
    </p:spTree>
    <p:extLst>
      <p:ext uri="{BB962C8B-B14F-4D97-AF65-F5344CB8AC3E}">
        <p14:creationId xmlns:p14="http://schemas.microsoft.com/office/powerpoint/2010/main" xmlns="" val="207637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Clients</a:t>
            </a:r>
            <a:endParaRPr lang="en-US" dirty="0"/>
          </a:p>
        </p:txBody>
      </p:sp>
      <p:sp>
        <p:nvSpPr>
          <p:cNvPr id="4" name="Content Placeholder 3"/>
          <p:cNvSpPr>
            <a:spLocks noGrp="1"/>
          </p:cNvSpPr>
          <p:nvPr>
            <p:ph idx="1"/>
          </p:nvPr>
        </p:nvSpPr>
        <p:spPr/>
        <p:txBody>
          <a:bodyPr/>
          <a:lstStyle/>
          <a:p>
            <a:r>
              <a:rPr lang="en-US" dirty="0"/>
              <a:t>In case of dynamic client, the </a:t>
            </a:r>
            <a:r>
              <a:rPr lang="en-IN" dirty="0"/>
              <a:t>stub creation for a given WSDL </a:t>
            </a:r>
            <a:r>
              <a:rPr lang="en-IN" dirty="0" smtClean="0"/>
              <a:t>happens at </a:t>
            </a:r>
            <a:r>
              <a:rPr lang="en-IN" dirty="0"/>
              <a:t>runtime</a:t>
            </a:r>
            <a:r>
              <a:rPr lang="en-US" dirty="0"/>
              <a:t>.</a:t>
            </a:r>
          </a:p>
          <a:p>
            <a:r>
              <a:rPr lang="en-US" dirty="0"/>
              <a:t>No previously generated stub is required.</a:t>
            </a:r>
          </a:p>
          <a:p>
            <a:r>
              <a:rPr lang="en-US" dirty="0"/>
              <a:t>This is useful for testing web services that may change their definitions. </a:t>
            </a:r>
          </a:p>
          <a:p>
            <a:r>
              <a:rPr lang="en-US" dirty="0"/>
              <a:t>The dynamic proxy needs to be re-instantiated but not re-generated as is the case with stub. </a:t>
            </a:r>
          </a:p>
        </p:txBody>
      </p:sp>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17</a:t>
            </a:fld>
            <a:endParaRPr lang="en-US"/>
          </a:p>
        </p:txBody>
      </p:sp>
    </p:spTree>
    <p:extLst>
      <p:ext uri="{BB962C8B-B14F-4D97-AF65-F5344CB8AC3E}">
        <p14:creationId xmlns:p14="http://schemas.microsoft.com/office/powerpoint/2010/main" xmlns="" val="2707114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ServiceClient</a:t>
            </a:r>
            <a:r>
              <a:rPr lang="en-US" dirty="0"/>
              <a:t> API</a:t>
            </a:r>
          </a:p>
        </p:txBody>
      </p:sp>
      <p:sp>
        <p:nvSpPr>
          <p:cNvPr id="3" name="Content Placeholder 2"/>
          <p:cNvSpPr>
            <a:spLocks noGrp="1"/>
          </p:cNvSpPr>
          <p:nvPr>
            <p:ph idx="1"/>
          </p:nvPr>
        </p:nvSpPr>
        <p:spPr>
          <a:xfrm>
            <a:off x="381000" y="1600200"/>
            <a:ext cx="8229600" cy="4191000"/>
          </a:xfrm>
        </p:spPr>
        <p:txBody>
          <a:bodyPr>
            <a:normAutofit fontScale="85000" lnSpcReduction="10000"/>
          </a:bodyPr>
          <a:lstStyle/>
          <a:p>
            <a:r>
              <a:rPr lang="en-IN" b="1" dirty="0" err="1">
                <a:latin typeface="Courier New" pitchFamily="49" charset="0"/>
                <a:cs typeface="Courier New" pitchFamily="49" charset="0"/>
              </a:rPr>
              <a:t>ServiceClient</a:t>
            </a:r>
            <a:r>
              <a:rPr lang="en-IN" dirty="0"/>
              <a:t> API allows dynamic invocation of web services by having the client code </a:t>
            </a:r>
            <a:r>
              <a:rPr lang="en-IN" dirty="0" smtClean="0"/>
              <a:t>provide </a:t>
            </a:r>
            <a:r>
              <a:rPr lang="en-IN" dirty="0"/>
              <a:t>the </a:t>
            </a:r>
            <a:r>
              <a:rPr lang="en-IN" dirty="0" err="1"/>
              <a:t>EndPoint</a:t>
            </a:r>
            <a:r>
              <a:rPr lang="en-IN" dirty="0"/>
              <a:t> Address and the message  that need to be sent.</a:t>
            </a:r>
          </a:p>
          <a:p>
            <a:r>
              <a:rPr lang="en-US" dirty="0"/>
              <a:t>It send and receives the messages in the form of XML</a:t>
            </a:r>
            <a:r>
              <a:rPr lang="en-US" dirty="0" smtClean="0"/>
              <a:t>.</a:t>
            </a:r>
          </a:p>
          <a:p>
            <a:r>
              <a:rPr lang="en-IN" b="1" dirty="0" err="1">
                <a:latin typeface="Courier New" pitchFamily="49" charset="0"/>
                <a:cs typeface="Courier New" pitchFamily="49" charset="0"/>
              </a:rPr>
              <a:t>ServiceClient</a:t>
            </a:r>
            <a:r>
              <a:rPr lang="en-IN" dirty="0"/>
              <a:t> only accepts the payload of the SOAP message that will be sent</a:t>
            </a:r>
            <a:r>
              <a:rPr lang="en-IN" dirty="0" smtClean="0"/>
              <a:t>.</a:t>
            </a:r>
            <a:endParaRPr lang="en-US" dirty="0" smtClean="0"/>
          </a:p>
          <a:p>
            <a:r>
              <a:rPr lang="en-IN" dirty="0" smtClean="0"/>
              <a:t>Using</a:t>
            </a:r>
            <a:r>
              <a:rPr lang="en-IN" dirty="0"/>
              <a:t> </a:t>
            </a:r>
            <a:r>
              <a:rPr lang="en-IN" b="1" dirty="0" err="1">
                <a:latin typeface="Courier New" pitchFamily="49" charset="0"/>
                <a:cs typeface="Courier New" pitchFamily="49" charset="0"/>
              </a:rPr>
              <a:t>ServiceClient</a:t>
            </a:r>
            <a:r>
              <a:rPr lang="en-IN" dirty="0"/>
              <a:t>, we can invoke a service in a synchronous manner or in an asynchronous </a:t>
            </a:r>
            <a:r>
              <a:rPr lang="en-IN" dirty="0" smtClean="0"/>
              <a:t>manner.</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18</a:t>
            </a:fld>
            <a:endParaRPr lang="en-US"/>
          </a:p>
        </p:txBody>
      </p:sp>
    </p:spTree>
    <p:extLst>
      <p:ext uri="{BB962C8B-B14F-4D97-AF65-F5344CB8AC3E}">
        <p14:creationId xmlns:p14="http://schemas.microsoft.com/office/powerpoint/2010/main" xmlns="" val="2555988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838200"/>
          </a:xfrm>
        </p:spPr>
        <p:txBody>
          <a:bodyPr>
            <a:normAutofit fontScale="90000"/>
          </a:bodyPr>
          <a:lstStyle/>
          <a:p>
            <a:r>
              <a:rPr lang="en-US" dirty="0" smtClean="0"/>
              <a:t>Code to </a:t>
            </a:r>
            <a:r>
              <a:rPr lang="en-US" dirty="0"/>
              <a:t>create </a:t>
            </a:r>
            <a:r>
              <a:rPr lang="en-IN" dirty="0"/>
              <a:t>synchronous </a:t>
            </a:r>
            <a:r>
              <a:rPr lang="en-IN" dirty="0" smtClean="0"/>
              <a:t>dynamic client</a:t>
            </a:r>
            <a:endParaRPr lang="en-US" dirty="0"/>
          </a:p>
        </p:txBody>
      </p:sp>
      <p:sp>
        <p:nvSpPr>
          <p:cNvPr id="3" name="Content Placeholder 2"/>
          <p:cNvSpPr>
            <a:spLocks noGrp="1"/>
          </p:cNvSpPr>
          <p:nvPr>
            <p:ph idx="1"/>
          </p:nvPr>
        </p:nvSpPr>
        <p:spPr>
          <a:xfrm>
            <a:off x="304800" y="1143000"/>
            <a:ext cx="8534400" cy="5334000"/>
          </a:xfrm>
        </p:spPr>
        <p:txBody>
          <a:bodyPr>
            <a:normAutofit/>
          </a:bodyPr>
          <a:lstStyle/>
          <a:p>
            <a:pPr marL="514350" indent="-514350">
              <a:lnSpc>
                <a:spcPct val="120000"/>
              </a:lnSpc>
              <a:buFont typeface="+mj-lt"/>
              <a:buAutoNum type="arabicPeriod"/>
            </a:pPr>
            <a:r>
              <a:rPr lang="en-IN" sz="1800" dirty="0" smtClean="0"/>
              <a:t>Create  </a:t>
            </a:r>
            <a:r>
              <a:rPr lang="en-IN" sz="1800" dirty="0" err="1"/>
              <a:t>ServiceClient</a:t>
            </a:r>
            <a:endParaRPr lang="en-IN" sz="1800" dirty="0"/>
          </a:p>
          <a:p>
            <a:pPr lvl="1">
              <a:lnSpc>
                <a:spcPct val="120000"/>
              </a:lnSpc>
            </a:pPr>
            <a:r>
              <a:rPr lang="en-IN" sz="1800" dirty="0" err="1">
                <a:latin typeface="Courier New" pitchFamily="49" charset="0"/>
                <a:cs typeface="Courier New" pitchFamily="49" charset="0"/>
              </a:rPr>
              <a:t>ServiceClient</a:t>
            </a:r>
            <a:r>
              <a:rPr lang="en-IN" sz="1800" dirty="0">
                <a:latin typeface="Courier New" pitchFamily="49" charset="0"/>
                <a:cs typeface="Courier New" pitchFamily="49" charset="0"/>
              </a:rPr>
              <a:t> client = new </a:t>
            </a:r>
            <a:r>
              <a:rPr lang="en-IN" sz="1800" dirty="0" err="1">
                <a:latin typeface="Courier New" pitchFamily="49" charset="0"/>
                <a:cs typeface="Courier New" pitchFamily="49" charset="0"/>
              </a:rPr>
              <a:t>ServiceClient</a:t>
            </a:r>
            <a:r>
              <a:rPr lang="en-IN" sz="1800" dirty="0">
                <a:latin typeface="Courier New" pitchFamily="49" charset="0"/>
                <a:cs typeface="Courier New" pitchFamily="49" charset="0"/>
              </a:rPr>
              <a:t>();</a:t>
            </a:r>
          </a:p>
          <a:p>
            <a:pPr marL="457200" indent="-457200">
              <a:lnSpc>
                <a:spcPct val="120000"/>
              </a:lnSpc>
              <a:buFont typeface="+mj-lt"/>
              <a:buAutoNum type="arabicPeriod"/>
            </a:pPr>
            <a:r>
              <a:rPr lang="en-IN" sz="1800" dirty="0"/>
              <a:t>Create Option </a:t>
            </a:r>
            <a:r>
              <a:rPr lang="en-IN" sz="1800" dirty="0" smtClean="0"/>
              <a:t>( used to set end point and operation)</a:t>
            </a:r>
            <a:endParaRPr lang="en-IN" sz="1800" dirty="0"/>
          </a:p>
          <a:p>
            <a:pPr lvl="1">
              <a:lnSpc>
                <a:spcPct val="120000"/>
              </a:lnSpc>
            </a:pPr>
            <a:r>
              <a:rPr lang="en-IN" sz="1800" dirty="0">
                <a:latin typeface="Courier New" pitchFamily="49" charset="0"/>
                <a:cs typeface="Courier New" pitchFamily="49" charset="0"/>
              </a:rPr>
              <a:t>Options opts = new Options();</a:t>
            </a:r>
          </a:p>
          <a:p>
            <a:pPr marL="457200" indent="-457200">
              <a:lnSpc>
                <a:spcPct val="120000"/>
              </a:lnSpc>
              <a:buFont typeface="+mj-lt"/>
              <a:buAutoNum type="arabicPeriod"/>
            </a:pPr>
            <a:r>
              <a:rPr lang="en-IN" sz="1800" dirty="0"/>
              <a:t>Set endpoint address and action</a:t>
            </a:r>
          </a:p>
          <a:p>
            <a:pPr marL="457200" lvl="1" indent="0">
              <a:lnSpc>
                <a:spcPct val="120000"/>
              </a:lnSpc>
              <a:buNone/>
            </a:pPr>
            <a:r>
              <a:rPr lang="en-IN" sz="1800" dirty="0"/>
              <a:t> </a:t>
            </a:r>
            <a:r>
              <a:rPr lang="en-IN" sz="1800" dirty="0" err="1">
                <a:latin typeface="Courier New" pitchFamily="49" charset="0"/>
                <a:cs typeface="Courier New" pitchFamily="49" charset="0"/>
              </a:rPr>
              <a:t>opts.setTo</a:t>
            </a:r>
            <a:r>
              <a:rPr lang="en-IN" sz="1800" dirty="0">
                <a:latin typeface="Courier New" pitchFamily="49" charset="0"/>
                <a:cs typeface="Courier New" pitchFamily="49" charset="0"/>
              </a:rPr>
              <a:t>(new </a:t>
            </a:r>
            <a:r>
              <a:rPr lang="en-IN" sz="1800" dirty="0" err="1">
                <a:latin typeface="Courier New" pitchFamily="49" charset="0"/>
                <a:cs typeface="Courier New" pitchFamily="49" charset="0"/>
              </a:rPr>
              <a:t>EndpointReference</a:t>
            </a:r>
            <a:r>
              <a:rPr lang="en-IN" sz="1800" dirty="0" smtClean="0">
                <a:latin typeface="Courier New" pitchFamily="49" charset="0"/>
                <a:cs typeface="Courier New" pitchFamily="49" charset="0"/>
              </a:rPr>
              <a:t>("</a:t>
            </a:r>
            <a:r>
              <a:rPr lang="en-US" sz="1800" dirty="0">
                <a:latin typeface="Courier New" pitchFamily="49" charset="0"/>
                <a:cs typeface="Courier New" pitchFamily="49" charset="0"/>
              </a:rPr>
              <a:t>http://localhost:8080/ValueService/services/Value</a:t>
            </a:r>
            <a:r>
              <a:rPr lang="en-IN" sz="1800" dirty="0">
                <a:latin typeface="Courier New" pitchFamily="49" charset="0"/>
                <a:cs typeface="Courier New" pitchFamily="49" charset="0"/>
              </a:rPr>
              <a:t>");</a:t>
            </a:r>
          </a:p>
          <a:p>
            <a:pPr marL="457200" lvl="1" indent="0">
              <a:lnSpc>
                <a:spcPct val="120000"/>
              </a:lnSpc>
              <a:buNone/>
            </a:pPr>
            <a:r>
              <a:rPr lang="en-IN" sz="1800" dirty="0" err="1">
                <a:latin typeface="Courier New" pitchFamily="49" charset="0"/>
                <a:cs typeface="Courier New" pitchFamily="49" charset="0"/>
              </a:rPr>
              <a:t>opts.setAction</a:t>
            </a:r>
            <a:r>
              <a:rPr lang="en-IN" sz="1800" dirty="0" smtClean="0">
                <a:latin typeface="Courier New" pitchFamily="49" charset="0"/>
                <a:cs typeface="Courier New" pitchFamily="49" charset="0"/>
              </a:rPr>
              <a:t>("</a:t>
            </a:r>
            <a:r>
              <a:rPr lang="en-US" sz="1800" dirty="0" err="1">
                <a:latin typeface="Courier New" pitchFamily="49" charset="0"/>
                <a:cs typeface="Courier New" pitchFamily="49" charset="0"/>
              </a:rPr>
              <a:t>urn:FeetValu</a:t>
            </a:r>
            <a:r>
              <a:rPr lang="en-US" sz="1800" dirty="0" err="1"/>
              <a:t>e</a:t>
            </a:r>
            <a:r>
              <a:rPr lang="en-IN" sz="1800" dirty="0" smtClean="0">
                <a:latin typeface="Courier New" pitchFamily="49" charset="0"/>
                <a:cs typeface="Courier New" pitchFamily="49" charset="0"/>
              </a:rPr>
              <a:t>");</a:t>
            </a:r>
            <a:endParaRPr lang="en-IN" sz="1800" dirty="0">
              <a:latin typeface="Courier New" pitchFamily="49" charset="0"/>
              <a:cs typeface="Courier New" pitchFamily="49" charset="0"/>
            </a:endParaRPr>
          </a:p>
          <a:p>
            <a:pPr marL="457200" indent="-457200">
              <a:lnSpc>
                <a:spcPct val="120000"/>
              </a:lnSpc>
              <a:buFont typeface="+mj-lt"/>
              <a:buAutoNum type="arabicPeriod"/>
            </a:pPr>
            <a:r>
              <a:rPr lang="en-IN" sz="1800" dirty="0"/>
              <a:t>Set option reference to </a:t>
            </a:r>
            <a:r>
              <a:rPr lang="en-IN" sz="1800" dirty="0" err="1"/>
              <a:t>ServiceClient</a:t>
            </a:r>
            <a:endParaRPr lang="en-IN" sz="1800" dirty="0"/>
          </a:p>
          <a:p>
            <a:pPr marL="457200" lvl="1" indent="0">
              <a:lnSpc>
                <a:spcPct val="120000"/>
              </a:lnSpc>
              <a:buNone/>
            </a:pPr>
            <a:r>
              <a:rPr lang="en-IN" sz="1800" dirty="0" err="1">
                <a:latin typeface="Courier New" pitchFamily="49" charset="0"/>
                <a:cs typeface="Courier New" pitchFamily="49" charset="0"/>
              </a:rPr>
              <a:t>client.setOptions</a:t>
            </a:r>
            <a:r>
              <a:rPr lang="en-IN" sz="1800" dirty="0">
                <a:latin typeface="Courier New" pitchFamily="49" charset="0"/>
                <a:cs typeface="Courier New" pitchFamily="49" charset="0"/>
              </a:rPr>
              <a:t>(opts);</a:t>
            </a:r>
          </a:p>
          <a:p>
            <a:pPr marL="457200" indent="-457200">
              <a:lnSpc>
                <a:spcPct val="120000"/>
              </a:lnSpc>
              <a:buFont typeface="+mj-lt"/>
              <a:buAutoNum type="arabicPeriod"/>
            </a:pPr>
            <a:r>
              <a:rPr lang="en-US" sz="1800" dirty="0"/>
              <a:t>Send and receive SOAP </a:t>
            </a:r>
            <a:r>
              <a:rPr lang="en-US" sz="1800" dirty="0" smtClean="0"/>
              <a:t>message( </a:t>
            </a:r>
            <a:r>
              <a:rPr lang="en-US" sz="1800" dirty="0">
                <a:latin typeface="Courier New" pitchFamily="49" charset="0"/>
                <a:cs typeface="Courier New" pitchFamily="49" charset="0"/>
              </a:rPr>
              <a:t>OMElement</a:t>
            </a:r>
            <a:r>
              <a:rPr lang="en-US" sz="1800" dirty="0" smtClean="0"/>
              <a:t> instance)</a:t>
            </a:r>
          </a:p>
          <a:p>
            <a:pPr marL="0" indent="0">
              <a:lnSpc>
                <a:spcPct val="120000"/>
              </a:lnSpc>
              <a:buNone/>
            </a:pPr>
            <a:r>
              <a:rPr lang="en-US" sz="1800" dirty="0"/>
              <a:t> </a:t>
            </a:r>
            <a:r>
              <a:rPr lang="en-US" sz="1800" dirty="0" smtClean="0"/>
              <a:t> </a:t>
            </a:r>
            <a:r>
              <a:rPr lang="en-US" sz="1800" dirty="0">
                <a:latin typeface="Courier New" pitchFamily="49" charset="0"/>
                <a:cs typeface="Courier New" pitchFamily="49" charset="0"/>
              </a:rPr>
              <a:t>OMElement res = </a:t>
            </a:r>
            <a:r>
              <a:rPr lang="en-US" sz="1800" dirty="0" err="1">
                <a:latin typeface="Courier New" pitchFamily="49" charset="0"/>
                <a:cs typeface="Courier New" pitchFamily="49" charset="0"/>
              </a:rPr>
              <a:t>client.sendReceive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createPayLoad</a:t>
            </a:r>
            <a:r>
              <a:rPr lang="en-US" sz="1800" dirty="0">
                <a:latin typeface="Courier New" pitchFamily="49" charset="0"/>
                <a:cs typeface="Courier New" pitchFamily="49" charset="0"/>
              </a:rPr>
              <a:t>());</a:t>
            </a:r>
          </a:p>
          <a:p>
            <a:pPr marL="0" indent="0">
              <a:lnSpc>
                <a:spcPct val="120000"/>
              </a:lnSpc>
              <a:buNone/>
            </a:pPr>
            <a:r>
              <a:rPr lang="en-US" sz="1800" dirty="0"/>
              <a:t>	</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19</a:t>
            </a:fld>
            <a:endParaRPr lang="en-US"/>
          </a:p>
        </p:txBody>
      </p:sp>
    </p:spTree>
    <p:extLst>
      <p:ext uri="{BB962C8B-B14F-4D97-AF65-F5344CB8AC3E}">
        <p14:creationId xmlns:p14="http://schemas.microsoft.com/office/powerpoint/2010/main" xmlns="" val="1107605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web service clients</a:t>
            </a:r>
            <a:endParaRPr lang="en-IN" dirty="0"/>
          </a:p>
        </p:txBody>
      </p:sp>
      <p:sp>
        <p:nvSpPr>
          <p:cNvPr id="4" name="Content Placeholder 3"/>
          <p:cNvSpPr>
            <a:spLocks noGrp="1"/>
          </p:cNvSpPr>
          <p:nvPr>
            <p:ph idx="1"/>
          </p:nvPr>
        </p:nvSpPr>
        <p:spPr/>
        <p:txBody>
          <a:bodyPr/>
          <a:lstStyle/>
          <a:p>
            <a:r>
              <a:rPr lang="en-US" dirty="0" smtClean="0"/>
              <a:t>Static client</a:t>
            </a:r>
          </a:p>
          <a:p>
            <a:pPr lvl="1"/>
            <a:r>
              <a:rPr lang="en-US" sz="2000" dirty="0" smtClean="0"/>
              <a:t>synchronous</a:t>
            </a:r>
          </a:p>
          <a:p>
            <a:pPr lvl="1"/>
            <a:r>
              <a:rPr lang="en-US" sz="2000" dirty="0" smtClean="0"/>
              <a:t>asynchronous</a:t>
            </a:r>
          </a:p>
          <a:p>
            <a:pPr lvl="1">
              <a:buNone/>
            </a:pPr>
            <a:endParaRPr lang="en-US" sz="2000" dirty="0" smtClean="0"/>
          </a:p>
          <a:p>
            <a:r>
              <a:rPr lang="en-US" dirty="0" smtClean="0"/>
              <a:t>Dynamic client</a:t>
            </a:r>
          </a:p>
          <a:p>
            <a:pPr lvl="1"/>
            <a:r>
              <a:rPr lang="en-US" sz="2000" dirty="0" smtClean="0"/>
              <a:t>synchronous</a:t>
            </a:r>
          </a:p>
          <a:p>
            <a:pPr lvl="1"/>
            <a:r>
              <a:rPr lang="en-US" sz="2000" dirty="0" smtClean="0"/>
              <a:t>asynchronous</a:t>
            </a:r>
          </a:p>
          <a:p>
            <a:endParaRPr lang="en-IN" dirty="0"/>
          </a:p>
        </p:txBody>
      </p:sp>
    </p:spTree>
    <p:extLst>
      <p:ext uri="{BB962C8B-B14F-4D97-AF65-F5344CB8AC3E}">
        <p14:creationId xmlns:p14="http://schemas.microsoft.com/office/powerpoint/2010/main" xmlns="" val="517332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38200"/>
          </a:xfrm>
        </p:spPr>
        <p:txBody>
          <a:bodyPr/>
          <a:lstStyle/>
          <a:p>
            <a:r>
              <a:rPr lang="en-US" dirty="0"/>
              <a:t>Send and receive SOAP </a:t>
            </a:r>
            <a:r>
              <a:rPr lang="en-US" dirty="0" smtClean="0"/>
              <a:t>message</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IN" dirty="0" smtClean="0"/>
              <a:t>AXIOM </a:t>
            </a:r>
            <a:r>
              <a:rPr lang="en-IN" dirty="0"/>
              <a:t>is </a:t>
            </a:r>
            <a:r>
              <a:rPr lang="en-IN" i="1" dirty="0"/>
              <a:t>the</a:t>
            </a:r>
            <a:r>
              <a:rPr lang="en-IN" dirty="0"/>
              <a:t> object model for Apache Axis 2, the next generation of the Apache web services engine.</a:t>
            </a:r>
          </a:p>
          <a:p>
            <a:r>
              <a:rPr lang="en-IN" dirty="0"/>
              <a:t>AXIOM API consist of </a:t>
            </a:r>
            <a:r>
              <a:rPr lang="en-IN" b="1" dirty="0" err="1">
                <a:latin typeface="Courier New" pitchFamily="49" charset="0"/>
                <a:cs typeface="Courier New" pitchFamily="49" charset="0"/>
              </a:rPr>
              <a:t>OMElement</a:t>
            </a:r>
            <a:r>
              <a:rPr lang="en-IN" dirty="0"/>
              <a:t> which the basic building block used to create xml elements.</a:t>
            </a:r>
          </a:p>
          <a:p>
            <a:r>
              <a:rPr lang="en-US" dirty="0"/>
              <a:t>Payload that we need to create to send as part of SOAP message is created using AXIOM API</a:t>
            </a:r>
            <a:endParaRPr lang="en-IN" dirty="0"/>
          </a:p>
          <a:p>
            <a:r>
              <a:rPr lang="en-IN" b="1" dirty="0" err="1">
                <a:latin typeface="Courier New" pitchFamily="49" charset="0"/>
                <a:cs typeface="Courier New" pitchFamily="49" charset="0"/>
              </a:rPr>
              <a:t>ServiceClient’s</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sendReceive</a:t>
            </a:r>
            <a:r>
              <a:rPr lang="en-IN" b="1" dirty="0">
                <a:latin typeface="Courier New" pitchFamily="49" charset="0"/>
                <a:cs typeface="Courier New" pitchFamily="49" charset="0"/>
              </a:rPr>
              <a:t> </a:t>
            </a:r>
            <a:r>
              <a:rPr lang="en-IN" dirty="0"/>
              <a:t>method parameter and return type are both in the form of</a:t>
            </a:r>
            <a:r>
              <a:rPr lang="en-IN" b="1" dirty="0">
                <a:latin typeface="Courier New" pitchFamily="49" charset="0"/>
                <a:cs typeface="Courier New" pitchFamily="49" charset="0"/>
              </a:rPr>
              <a:t> </a:t>
            </a:r>
            <a:r>
              <a:rPr lang="en-IN" b="1" dirty="0" err="1" smtClean="0">
                <a:latin typeface="Courier New" pitchFamily="49" charset="0"/>
                <a:cs typeface="Courier New" pitchFamily="49" charset="0"/>
              </a:rPr>
              <a:t>OMElement</a:t>
            </a:r>
            <a:endParaRPr lang="en-IN" b="1" dirty="0" smtClean="0">
              <a:latin typeface="Courier New" pitchFamily="49" charset="0"/>
              <a:cs typeface="Courier New" pitchFamily="49" charset="0"/>
            </a:endParaRPr>
          </a:p>
          <a:p>
            <a:pPr marL="0" lvl="1" indent="0">
              <a:buNone/>
            </a:pPr>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OMElement</a:t>
            </a:r>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sendReceive</a:t>
            </a:r>
            <a:r>
              <a:rPr lang="en-IN" sz="2000" dirty="0" smtClean="0">
                <a:latin typeface="Courier New" pitchFamily="49" charset="0"/>
                <a:cs typeface="Courier New" pitchFamily="49" charset="0"/>
              </a:rPr>
              <a:t>(</a:t>
            </a:r>
            <a:r>
              <a:rPr lang="en-IN" sz="2000" dirty="0" err="1" smtClean="0">
                <a:latin typeface="Courier New" pitchFamily="49" charset="0"/>
                <a:cs typeface="Courier New" pitchFamily="49" charset="0"/>
              </a:rPr>
              <a:t>OMElement</a:t>
            </a:r>
            <a:r>
              <a:rPr lang="en-IN" sz="2000" dirty="0" smtClean="0">
                <a:latin typeface="Courier New" pitchFamily="49" charset="0"/>
                <a:cs typeface="Courier New" pitchFamily="49" charset="0"/>
              </a:rPr>
              <a:t> operation);</a:t>
            </a:r>
            <a:endParaRPr lang="en-IN" sz="2000" dirty="0">
              <a:latin typeface="Courier New" pitchFamily="49" charset="0"/>
              <a:cs typeface="Courier New" pitchFamily="49" charset="0"/>
            </a:endParaRPr>
          </a:p>
          <a:p>
            <a:pPr marL="0" indent="0">
              <a:buNone/>
            </a:pPr>
            <a:endParaRPr lang="en-IN" b="1"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20</a:t>
            </a:fld>
            <a:endParaRPr lang="en-US"/>
          </a:p>
        </p:txBody>
      </p:sp>
    </p:spTree>
    <p:extLst>
      <p:ext uri="{BB962C8B-B14F-4D97-AF65-F5344CB8AC3E}">
        <p14:creationId xmlns:p14="http://schemas.microsoft.com/office/powerpoint/2010/main" xmlns="" val="287033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IN" dirty="0"/>
              <a:t>synchronous dynamic client</a:t>
            </a:r>
            <a:r>
              <a:rPr lang="en-US" dirty="0" smtClean="0"/>
              <a:t> </a:t>
            </a:r>
            <a:endParaRPr lang="en-US" dirty="0"/>
          </a:p>
        </p:txBody>
      </p:sp>
      <p:sp>
        <p:nvSpPr>
          <p:cNvPr id="3" name="Content Placeholder 2"/>
          <p:cNvSpPr>
            <a:spLocks noGrp="1"/>
          </p:cNvSpPr>
          <p:nvPr>
            <p:ph idx="1"/>
          </p:nvPr>
        </p:nvSpPr>
        <p:spPr>
          <a:xfrm>
            <a:off x="321038" y="1066800"/>
            <a:ext cx="8763000" cy="1295400"/>
          </a:xfrm>
        </p:spPr>
        <p:txBody>
          <a:bodyPr>
            <a:normAutofit fontScale="70000" lnSpcReduction="20000"/>
          </a:bodyPr>
          <a:lstStyle/>
          <a:p>
            <a:r>
              <a:rPr lang="en-IN" dirty="0"/>
              <a:t>Create web application in the same way how we created for the static client in the Eclipse </a:t>
            </a:r>
            <a:r>
              <a:rPr lang="en-IN" dirty="0" smtClean="0"/>
              <a:t>WTP ( 2.4 web application with Axis 2 enabled).</a:t>
            </a:r>
          </a:p>
          <a:p>
            <a:r>
              <a:rPr lang="en-IN" dirty="0" smtClean="0"/>
              <a:t>Create a servlet.</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21</a:t>
            </a:fld>
            <a:endParaRPr lang="en-US"/>
          </a:p>
        </p:txBody>
      </p:sp>
      <p:sp>
        <p:nvSpPr>
          <p:cNvPr id="6" name="Rectangle 5"/>
          <p:cNvSpPr/>
          <p:nvPr/>
        </p:nvSpPr>
        <p:spPr>
          <a:xfrm>
            <a:off x="338527" y="2438400"/>
            <a:ext cx="8458200" cy="4147289"/>
          </a:xfrm>
          <a:prstGeom prst="rect">
            <a:avLst/>
          </a:prstGeom>
        </p:spPr>
        <p:txBody>
          <a:bodyPr wrap="square">
            <a:spAutoFit/>
          </a:bodyPr>
          <a:lstStyle/>
          <a:p>
            <a:pPr>
              <a:lnSpc>
                <a:spcPct val="110000"/>
              </a:lnSpc>
            </a:pPr>
            <a:r>
              <a:rPr lang="en-US" sz="2000" b="1" dirty="0">
                <a:solidFill>
                  <a:srgbClr val="5F5F5F"/>
                </a:solidFill>
                <a:latin typeface="Courier New" pitchFamily="49" charset="0"/>
                <a:cs typeface="Courier New" pitchFamily="49" charset="0"/>
              </a:rPr>
              <a:t>package s;</a:t>
            </a:r>
          </a:p>
          <a:p>
            <a:pPr>
              <a:lnSpc>
                <a:spcPct val="110000"/>
              </a:lnSpc>
            </a:pPr>
            <a:endParaRPr lang="en-US" sz="2000" b="1" dirty="0">
              <a:solidFill>
                <a:srgbClr val="5F5F5F"/>
              </a:solidFill>
              <a:latin typeface="Courier New" pitchFamily="49" charset="0"/>
              <a:cs typeface="Courier New" pitchFamily="49" charset="0"/>
            </a:endParaRPr>
          </a:p>
          <a:p>
            <a:pPr>
              <a:lnSpc>
                <a:spcPct val="110000"/>
              </a:lnSpc>
            </a:pPr>
            <a:r>
              <a:rPr lang="en-US" sz="2000" b="1" dirty="0">
                <a:solidFill>
                  <a:srgbClr val="5F5F5F"/>
                </a:solidFill>
                <a:latin typeface="Courier New" pitchFamily="49" charset="0"/>
                <a:cs typeface="Courier New" pitchFamily="49" charset="0"/>
              </a:rPr>
              <a:t>import java.io.*;</a:t>
            </a:r>
          </a:p>
          <a:p>
            <a:pPr>
              <a:lnSpc>
                <a:spcPct val="110000"/>
              </a:lnSpc>
            </a:pPr>
            <a:r>
              <a:rPr lang="en-US" sz="2000" b="1" dirty="0">
                <a:solidFill>
                  <a:srgbClr val="5F5F5F"/>
                </a:solidFill>
                <a:latin typeface="Courier New" pitchFamily="49" charset="0"/>
                <a:cs typeface="Courier New" pitchFamily="49" charset="0"/>
              </a:rPr>
              <a:t>import </a:t>
            </a:r>
            <a:r>
              <a:rPr lang="en-US" sz="2000" b="1" dirty="0" err="1">
                <a:solidFill>
                  <a:srgbClr val="5F5F5F"/>
                </a:solidFill>
                <a:latin typeface="Courier New" pitchFamily="49" charset="0"/>
                <a:cs typeface="Courier New" pitchFamily="49" charset="0"/>
              </a:rPr>
              <a:t>javax.servlet</a:t>
            </a:r>
            <a:r>
              <a:rPr lang="en-US" sz="2000" b="1" dirty="0">
                <a:solidFill>
                  <a:srgbClr val="5F5F5F"/>
                </a:solidFill>
                <a:latin typeface="Courier New" pitchFamily="49" charset="0"/>
                <a:cs typeface="Courier New" pitchFamily="49" charset="0"/>
              </a:rPr>
              <a:t>.*;</a:t>
            </a:r>
          </a:p>
          <a:p>
            <a:pPr>
              <a:lnSpc>
                <a:spcPct val="110000"/>
              </a:lnSpc>
            </a:pPr>
            <a:r>
              <a:rPr lang="en-US" sz="2000" b="1" dirty="0">
                <a:solidFill>
                  <a:srgbClr val="5F5F5F"/>
                </a:solidFill>
                <a:latin typeface="Courier New" pitchFamily="49" charset="0"/>
                <a:cs typeface="Courier New" pitchFamily="49" charset="0"/>
              </a:rPr>
              <a:t>import </a:t>
            </a:r>
            <a:r>
              <a:rPr lang="en-US" sz="2000" b="1" dirty="0" err="1">
                <a:solidFill>
                  <a:srgbClr val="5F5F5F"/>
                </a:solidFill>
                <a:latin typeface="Courier New" pitchFamily="49" charset="0"/>
                <a:cs typeface="Courier New" pitchFamily="49" charset="0"/>
              </a:rPr>
              <a:t>javax.servlet.http</a:t>
            </a:r>
            <a:r>
              <a:rPr lang="en-US" sz="2000" b="1" dirty="0">
                <a:solidFill>
                  <a:srgbClr val="5F5F5F"/>
                </a:solidFill>
                <a:latin typeface="Courier New" pitchFamily="49" charset="0"/>
                <a:cs typeface="Courier New" pitchFamily="49" charset="0"/>
              </a:rPr>
              <a:t>.*;</a:t>
            </a:r>
          </a:p>
          <a:p>
            <a:pPr>
              <a:lnSpc>
                <a:spcPct val="110000"/>
              </a:lnSpc>
            </a:pPr>
            <a:r>
              <a:rPr lang="en-US" sz="2000" b="1" dirty="0">
                <a:solidFill>
                  <a:srgbClr val="006600"/>
                </a:solidFill>
                <a:latin typeface="Courier New" pitchFamily="49" charset="0"/>
                <a:cs typeface="Courier New" pitchFamily="49" charset="0"/>
              </a:rPr>
              <a:t>import </a:t>
            </a:r>
            <a:r>
              <a:rPr lang="en-US" sz="2000" b="1" dirty="0" err="1">
                <a:solidFill>
                  <a:srgbClr val="006600"/>
                </a:solidFill>
                <a:latin typeface="Courier New" pitchFamily="49" charset="0"/>
                <a:cs typeface="Courier New" pitchFamily="49" charset="0"/>
              </a:rPr>
              <a:t>org.apache.axiom.om.OMAbstractFactory</a:t>
            </a:r>
            <a:r>
              <a:rPr lang="en-US" sz="2000" b="1" dirty="0">
                <a:solidFill>
                  <a:srgbClr val="006600"/>
                </a:solidFill>
                <a:latin typeface="Courier New" pitchFamily="49" charset="0"/>
                <a:cs typeface="Courier New" pitchFamily="49" charset="0"/>
              </a:rPr>
              <a:t>;</a:t>
            </a:r>
          </a:p>
          <a:p>
            <a:pPr>
              <a:lnSpc>
                <a:spcPct val="110000"/>
              </a:lnSpc>
            </a:pPr>
            <a:r>
              <a:rPr lang="en-US" sz="2000" b="1" dirty="0">
                <a:solidFill>
                  <a:srgbClr val="006600"/>
                </a:solidFill>
                <a:latin typeface="Courier New" pitchFamily="49" charset="0"/>
                <a:cs typeface="Courier New" pitchFamily="49" charset="0"/>
              </a:rPr>
              <a:t>import </a:t>
            </a:r>
            <a:r>
              <a:rPr lang="en-US" sz="2000" b="1" dirty="0" err="1">
                <a:solidFill>
                  <a:srgbClr val="006600"/>
                </a:solidFill>
                <a:latin typeface="Courier New" pitchFamily="49" charset="0"/>
                <a:cs typeface="Courier New" pitchFamily="49" charset="0"/>
              </a:rPr>
              <a:t>org.apache.axiom.om.OMElement</a:t>
            </a:r>
            <a:r>
              <a:rPr lang="en-US" sz="2000" b="1" dirty="0">
                <a:solidFill>
                  <a:srgbClr val="006600"/>
                </a:solidFill>
                <a:latin typeface="Courier New" pitchFamily="49" charset="0"/>
                <a:cs typeface="Courier New" pitchFamily="49" charset="0"/>
              </a:rPr>
              <a:t>;</a:t>
            </a:r>
          </a:p>
          <a:p>
            <a:pPr>
              <a:lnSpc>
                <a:spcPct val="110000"/>
              </a:lnSpc>
            </a:pPr>
            <a:r>
              <a:rPr lang="en-US" sz="2000" b="1" dirty="0">
                <a:solidFill>
                  <a:srgbClr val="006600"/>
                </a:solidFill>
                <a:latin typeface="Courier New" pitchFamily="49" charset="0"/>
                <a:cs typeface="Courier New" pitchFamily="49" charset="0"/>
              </a:rPr>
              <a:t>import </a:t>
            </a:r>
            <a:r>
              <a:rPr lang="en-US" sz="2000" b="1" dirty="0" err="1">
                <a:solidFill>
                  <a:srgbClr val="006600"/>
                </a:solidFill>
                <a:latin typeface="Courier New" pitchFamily="49" charset="0"/>
                <a:cs typeface="Courier New" pitchFamily="49" charset="0"/>
              </a:rPr>
              <a:t>org.apache.axiom.om.OMFactory</a:t>
            </a:r>
            <a:r>
              <a:rPr lang="en-US" sz="2000" b="1" dirty="0">
                <a:solidFill>
                  <a:srgbClr val="006600"/>
                </a:solidFill>
                <a:latin typeface="Courier New" pitchFamily="49" charset="0"/>
                <a:cs typeface="Courier New" pitchFamily="49" charset="0"/>
              </a:rPr>
              <a:t>;</a:t>
            </a:r>
          </a:p>
          <a:p>
            <a:pPr>
              <a:lnSpc>
                <a:spcPct val="110000"/>
              </a:lnSpc>
            </a:pPr>
            <a:r>
              <a:rPr lang="en-US" sz="2000" b="1" dirty="0">
                <a:solidFill>
                  <a:srgbClr val="006600"/>
                </a:solidFill>
                <a:latin typeface="Courier New" pitchFamily="49" charset="0"/>
                <a:cs typeface="Courier New" pitchFamily="49" charset="0"/>
              </a:rPr>
              <a:t>import </a:t>
            </a:r>
            <a:r>
              <a:rPr lang="en-US" sz="2000" b="1" dirty="0" err="1">
                <a:solidFill>
                  <a:srgbClr val="006600"/>
                </a:solidFill>
                <a:latin typeface="Courier New" pitchFamily="49" charset="0"/>
                <a:cs typeface="Courier New" pitchFamily="49" charset="0"/>
              </a:rPr>
              <a:t>org.apache.axiom.om.OMNamespace</a:t>
            </a:r>
            <a:r>
              <a:rPr lang="en-US" sz="2000" b="1" dirty="0">
                <a:solidFill>
                  <a:srgbClr val="006600"/>
                </a:solidFill>
                <a:latin typeface="Courier New" pitchFamily="49" charset="0"/>
                <a:cs typeface="Courier New" pitchFamily="49" charset="0"/>
              </a:rPr>
              <a:t>;</a:t>
            </a:r>
          </a:p>
          <a:p>
            <a:pPr>
              <a:lnSpc>
                <a:spcPct val="110000"/>
              </a:lnSpc>
            </a:pPr>
            <a:r>
              <a:rPr lang="en-US" sz="2000" b="1" dirty="0">
                <a:solidFill>
                  <a:srgbClr val="7030A0"/>
                </a:solidFill>
                <a:latin typeface="Courier New" pitchFamily="49" charset="0"/>
                <a:cs typeface="Courier New" pitchFamily="49" charset="0"/>
              </a:rPr>
              <a:t>import org.apache.axis2.addressing.EndpointReference;</a:t>
            </a:r>
          </a:p>
          <a:p>
            <a:pPr>
              <a:lnSpc>
                <a:spcPct val="110000"/>
              </a:lnSpc>
            </a:pPr>
            <a:r>
              <a:rPr lang="en-US" sz="2000" b="1" dirty="0">
                <a:solidFill>
                  <a:srgbClr val="7030A0"/>
                </a:solidFill>
                <a:latin typeface="Courier New" pitchFamily="49" charset="0"/>
                <a:cs typeface="Courier New" pitchFamily="49" charset="0"/>
              </a:rPr>
              <a:t>import org.apache.axis2.client.Options;</a:t>
            </a:r>
          </a:p>
          <a:p>
            <a:pPr>
              <a:lnSpc>
                <a:spcPct val="110000"/>
              </a:lnSpc>
            </a:pPr>
            <a:r>
              <a:rPr lang="en-US" sz="2000" b="1" dirty="0">
                <a:solidFill>
                  <a:srgbClr val="7030A0"/>
                </a:solidFill>
                <a:latin typeface="Courier New" pitchFamily="49" charset="0"/>
                <a:cs typeface="Courier New" pitchFamily="49" charset="0"/>
              </a:rPr>
              <a:t>import org.apache.axis2.client.ServiceClient</a:t>
            </a:r>
            <a:r>
              <a:rPr lang="en-US" b="1" dirty="0">
                <a:solidFill>
                  <a:srgbClr val="7030A0"/>
                </a:solidFill>
              </a:rPr>
              <a:t>;</a:t>
            </a:r>
            <a:endParaRPr lang="en-US" dirty="0">
              <a:solidFill>
                <a:srgbClr val="7030A0"/>
              </a:solidFill>
            </a:endParaRPr>
          </a:p>
        </p:txBody>
      </p:sp>
    </p:spTree>
    <p:extLst>
      <p:ext uri="{BB962C8B-B14F-4D97-AF65-F5344CB8AC3E}">
        <p14:creationId xmlns:p14="http://schemas.microsoft.com/office/powerpoint/2010/main" xmlns="" val="3265306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22</a:t>
            </a:fld>
            <a:endParaRPr lang="en-US"/>
          </a:p>
        </p:txBody>
      </p:sp>
      <p:sp>
        <p:nvSpPr>
          <p:cNvPr id="5" name="Rectangle 4"/>
          <p:cNvSpPr/>
          <p:nvPr/>
        </p:nvSpPr>
        <p:spPr>
          <a:xfrm>
            <a:off x="0" y="228600"/>
            <a:ext cx="8915400" cy="6247864"/>
          </a:xfrm>
          <a:prstGeom prst="rect">
            <a:avLst/>
          </a:prstGeom>
        </p:spPr>
        <p:txBody>
          <a:bodyPr wrap="square">
            <a:spAutoFit/>
          </a:bodyPr>
          <a:lstStyle/>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TestDynaServlet</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HttpServlet</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p>
          <a:p>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r>
              <a:rPr lang="en-US" sz="2000" b="1" dirty="0" smtClean="0">
                <a:latin typeface="Courier New" pitchFamily="49" charset="0"/>
                <a:cs typeface="Courier New" pitchFamily="49" charset="0"/>
              </a:rPr>
              <a:t>	</a:t>
            </a:r>
            <a:r>
              <a:rPr lang="en-US" sz="2000" b="1" dirty="0" err="1" smtClean="0">
                <a:solidFill>
                  <a:srgbClr val="006600"/>
                </a:solidFill>
                <a:latin typeface="Courier New" pitchFamily="49" charset="0"/>
                <a:cs typeface="Courier New" pitchFamily="49" charset="0"/>
              </a:rPr>
              <a:t>ServiceClient</a:t>
            </a:r>
            <a:r>
              <a:rPr lang="en-US" sz="2000" b="1" dirty="0" smtClean="0">
                <a:solidFill>
                  <a:srgbClr val="006600"/>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client = new </a:t>
            </a:r>
            <a:r>
              <a:rPr lang="en-US" sz="2000" b="1" dirty="0" err="1">
                <a:solidFill>
                  <a:srgbClr val="006600"/>
                </a:solidFill>
                <a:latin typeface="Courier New" pitchFamily="49" charset="0"/>
                <a:cs typeface="Courier New" pitchFamily="49" charset="0"/>
              </a:rPr>
              <a:t>ServiceClient</a:t>
            </a:r>
            <a:r>
              <a:rPr lang="en-US" sz="2000" b="1" dirty="0">
                <a:solidFill>
                  <a:srgbClr val="006600"/>
                </a:solidFill>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Options </a:t>
            </a:r>
            <a:r>
              <a:rPr lang="en-US" sz="2000" b="1" dirty="0">
                <a:latin typeface="Courier New" pitchFamily="49" charset="0"/>
                <a:cs typeface="Courier New" pitchFamily="49" charset="0"/>
              </a:rPr>
              <a:t>opts = new Options();</a:t>
            </a:r>
          </a:p>
          <a:p>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opts.setTo</a:t>
            </a:r>
            <a:r>
              <a:rPr lang="en-US" sz="2000" b="1" dirty="0" smtClean="0">
                <a:latin typeface="Courier New" pitchFamily="49" charset="0"/>
                <a:cs typeface="Courier New" pitchFamily="49" charset="0"/>
              </a:rPr>
              <a:t>(new </a:t>
            </a:r>
            <a:r>
              <a:rPr lang="en-US" sz="2000" b="1" dirty="0" err="1" smtClean="0">
                <a:latin typeface="Courier New" pitchFamily="49" charset="0"/>
                <a:cs typeface="Courier New" pitchFamily="49" charset="0"/>
              </a:rPr>
              <a:t>EndpointReference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http</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localhost:8080/ValueService/services/Value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opts.setAction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urn:FeetValue</a:t>
            </a:r>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client.setOptions</a:t>
            </a:r>
            <a:r>
              <a:rPr lang="en-US" sz="2000" b="1" dirty="0" smtClean="0">
                <a:latin typeface="Courier New" pitchFamily="49" charset="0"/>
                <a:cs typeface="Courier New" pitchFamily="49" charset="0"/>
              </a:rPr>
              <a:t>(opts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OMElement res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client.sendReceive</a:t>
            </a:r>
            <a:r>
              <a:rPr lang="en-US" sz="2000" b="1" dirty="0" smtClean="0">
                <a:latin typeface="Courier New" pitchFamily="49" charset="0"/>
                <a:cs typeface="Courier New" pitchFamily="49" charset="0"/>
              </a:rPr>
              <a:t>(</a:t>
            </a:r>
            <a:r>
              <a:rPr lang="en-US" sz="2000" b="1" i="1" dirty="0" err="1" smtClean="0">
                <a:latin typeface="Courier New" pitchFamily="49" charset="0"/>
                <a:cs typeface="Courier New" pitchFamily="49" charset="0"/>
              </a:rPr>
              <a:t>getPayLoad</a:t>
            </a:r>
            <a:r>
              <a:rPr lang="en-US" sz="2000" b="1" i="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PrintWriter</a:t>
            </a:r>
            <a:r>
              <a:rPr lang="en-US" sz="2000" b="1" dirty="0">
                <a:latin typeface="Courier New" pitchFamily="49" charset="0"/>
                <a:cs typeface="Courier New" pitchFamily="49" charset="0"/>
              </a:rPr>
              <a:t> out= </a:t>
            </a:r>
            <a:r>
              <a:rPr lang="en-US" sz="2000" b="1" dirty="0" err="1">
                <a:latin typeface="Courier New" pitchFamily="49" charset="0"/>
                <a:cs typeface="Courier New" pitchFamily="49" charset="0"/>
              </a:rPr>
              <a:t>response.getWriter</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out.println</a:t>
            </a:r>
            <a:r>
              <a:rPr lang="en-US" sz="2000" b="1" dirty="0" smtClean="0">
                <a:latin typeface="Courier New" pitchFamily="49" charset="0"/>
                <a:cs typeface="Courier New" pitchFamily="49" charset="0"/>
              </a:rPr>
              <a:t>(res);</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6" name="TextBox 5"/>
          <p:cNvSpPr txBox="1"/>
          <p:nvPr/>
        </p:nvSpPr>
        <p:spPr>
          <a:xfrm>
            <a:off x="1981200" y="2895600"/>
            <a:ext cx="6781800" cy="646331"/>
          </a:xfrm>
          <a:prstGeom prst="rect">
            <a:avLst/>
          </a:prstGeom>
          <a:noFill/>
        </p:spPr>
        <p:txBody>
          <a:bodyPr wrap="square" rtlCol="0">
            <a:spAutoFit/>
          </a:bodyPr>
          <a:lstStyle/>
          <a:p>
            <a:r>
              <a:rPr lang="en-US" dirty="0" err="1" smtClean="0">
                <a:solidFill>
                  <a:srgbClr val="002060"/>
                </a:solidFill>
              </a:rPr>
              <a:t>url</a:t>
            </a:r>
            <a:r>
              <a:rPr lang="en-US" dirty="0" smtClean="0">
                <a:solidFill>
                  <a:srgbClr val="002060"/>
                </a:solidFill>
              </a:rPr>
              <a:t> of the service without “?</a:t>
            </a:r>
            <a:r>
              <a:rPr lang="en-US" dirty="0" err="1" smtClean="0">
                <a:solidFill>
                  <a:srgbClr val="002060"/>
                </a:solidFill>
              </a:rPr>
              <a:t>wsdl</a:t>
            </a:r>
            <a:r>
              <a:rPr lang="en-US" dirty="0" smtClean="0">
                <a:solidFill>
                  <a:srgbClr val="002060"/>
                </a:solidFill>
              </a:rPr>
              <a:t>”. Note </a:t>
            </a:r>
            <a:r>
              <a:rPr lang="en-US" dirty="0" err="1" smtClean="0">
                <a:solidFill>
                  <a:srgbClr val="002060"/>
                </a:solidFill>
              </a:rPr>
              <a:t>thata</a:t>
            </a:r>
            <a:r>
              <a:rPr lang="en-US" dirty="0" smtClean="0">
                <a:solidFill>
                  <a:srgbClr val="002060"/>
                </a:solidFill>
              </a:rPr>
              <a:t> here URL for </a:t>
            </a:r>
            <a:r>
              <a:rPr lang="en-US" dirty="0" err="1" smtClean="0">
                <a:solidFill>
                  <a:srgbClr val="002060"/>
                </a:solidFill>
              </a:rPr>
              <a:t>wsdl</a:t>
            </a:r>
            <a:r>
              <a:rPr lang="en-US" dirty="0">
                <a:solidFill>
                  <a:srgbClr val="002060"/>
                </a:solidFill>
              </a:rPr>
              <a:t> is http://localhost:8080/ValueService/services/Value?wsdl</a:t>
            </a:r>
          </a:p>
        </p:txBody>
      </p:sp>
      <p:cxnSp>
        <p:nvCxnSpPr>
          <p:cNvPr id="8" name="Straight Arrow Connector 7"/>
          <p:cNvCxnSpPr/>
          <p:nvPr/>
        </p:nvCxnSpPr>
        <p:spPr>
          <a:xfrm flipH="1" flipV="1">
            <a:off x="4686300" y="2667000"/>
            <a:ext cx="2667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0936" y="4114800"/>
            <a:ext cx="7772400" cy="757130"/>
          </a:xfrm>
          <a:prstGeom prst="rect">
            <a:avLst/>
          </a:prstGeom>
        </p:spPr>
        <p:txBody>
          <a:bodyPr wrap="square">
            <a:spAutoFit/>
          </a:bodyPr>
          <a:lstStyle/>
          <a:p>
            <a:pPr>
              <a:lnSpc>
                <a:spcPct val="120000"/>
              </a:lnSpc>
            </a:pPr>
            <a:r>
              <a:rPr lang="en-US" dirty="0" smtClean="0">
                <a:solidFill>
                  <a:srgbClr val="002060"/>
                </a:solidFill>
              </a:rPr>
              <a:t>URN as specified in binding section </a:t>
            </a:r>
            <a:r>
              <a:rPr lang="en-US" dirty="0">
                <a:solidFill>
                  <a:srgbClr val="002060"/>
                </a:solidFill>
              </a:rPr>
              <a:t>of </a:t>
            </a:r>
            <a:r>
              <a:rPr lang="en-US" dirty="0" err="1">
                <a:solidFill>
                  <a:srgbClr val="002060"/>
                </a:solidFill>
              </a:rPr>
              <a:t>wsdl</a:t>
            </a:r>
            <a:r>
              <a:rPr lang="en-US" dirty="0">
                <a:solidFill>
                  <a:srgbClr val="002060"/>
                </a:solidFill>
              </a:rPr>
              <a:t> </a:t>
            </a:r>
            <a:r>
              <a:rPr lang="en-US" dirty="0" smtClean="0">
                <a:solidFill>
                  <a:srgbClr val="002060"/>
                </a:solidFill>
              </a:rPr>
              <a:t> </a:t>
            </a:r>
          </a:p>
          <a:p>
            <a:pPr>
              <a:lnSpc>
                <a:spcPct val="120000"/>
              </a:lnSpc>
            </a:pPr>
            <a:r>
              <a:rPr lang="en-US" dirty="0" smtClean="0">
                <a:solidFill>
                  <a:srgbClr val="002060"/>
                </a:solidFill>
              </a:rPr>
              <a:t>&lt;</a:t>
            </a:r>
            <a:r>
              <a:rPr lang="en-US" dirty="0" err="1">
                <a:solidFill>
                  <a:srgbClr val="002060"/>
                </a:solidFill>
              </a:rPr>
              <a:t>soap:operation</a:t>
            </a:r>
            <a:r>
              <a:rPr lang="en-US" dirty="0">
                <a:solidFill>
                  <a:srgbClr val="002060"/>
                </a:solidFill>
              </a:rPr>
              <a:t> </a:t>
            </a:r>
            <a:r>
              <a:rPr lang="en-US" dirty="0" err="1">
                <a:solidFill>
                  <a:srgbClr val="002060"/>
                </a:solidFill>
              </a:rPr>
              <a:t>soapAction</a:t>
            </a:r>
            <a:r>
              <a:rPr lang="en-US" dirty="0">
                <a:solidFill>
                  <a:srgbClr val="002060"/>
                </a:solidFill>
              </a:rPr>
              <a:t>="</a:t>
            </a:r>
            <a:r>
              <a:rPr lang="en-US" dirty="0" err="1">
                <a:solidFill>
                  <a:srgbClr val="002060"/>
                </a:solidFill>
              </a:rPr>
              <a:t>urn:FeetValue</a:t>
            </a:r>
            <a:r>
              <a:rPr lang="en-US" dirty="0">
                <a:solidFill>
                  <a:srgbClr val="002060"/>
                </a:solidFill>
              </a:rPr>
              <a:t>" style="document" /&gt; </a:t>
            </a:r>
          </a:p>
        </p:txBody>
      </p:sp>
      <p:cxnSp>
        <p:nvCxnSpPr>
          <p:cNvPr id="11" name="Straight Arrow Connector 10"/>
          <p:cNvCxnSpPr/>
          <p:nvPr/>
        </p:nvCxnSpPr>
        <p:spPr>
          <a:xfrm flipH="1" flipV="1">
            <a:off x="5791200" y="3962400"/>
            <a:ext cx="533400" cy="381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99452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23</a:t>
            </a:fld>
            <a:endParaRPr lang="en-US"/>
          </a:p>
        </p:txBody>
      </p:sp>
      <p:sp>
        <p:nvSpPr>
          <p:cNvPr id="3" name="Rectangle 2"/>
          <p:cNvSpPr/>
          <p:nvPr/>
        </p:nvSpPr>
        <p:spPr>
          <a:xfrm>
            <a:off x="37474" y="381000"/>
            <a:ext cx="9106526" cy="5293757"/>
          </a:xfrm>
          <a:prstGeom prst="rect">
            <a:avLst/>
          </a:prstGeom>
        </p:spPr>
        <p:txBody>
          <a:bodyPr wrap="square">
            <a:spAutoFit/>
          </a:bodyPr>
          <a:lstStyle/>
          <a:p>
            <a:r>
              <a:rPr lang="en-US" sz="2000" b="1" dirty="0">
                <a:latin typeface="Courier New" pitchFamily="49" charset="0"/>
                <a:cs typeface="Courier New" pitchFamily="49" charset="0"/>
              </a:rPr>
              <a:t>public static OMElement </a:t>
            </a:r>
            <a:r>
              <a:rPr lang="en-US" sz="2000" b="1" dirty="0" err="1">
                <a:latin typeface="Courier New" pitchFamily="49" charset="0"/>
                <a:cs typeface="Courier New" pitchFamily="49" charset="0"/>
              </a:rPr>
              <a:t>getPayLoad</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OMFactory</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fac</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OMAbstractFactory.getOMFactory</a:t>
            </a:r>
            <a:r>
              <a:rPr lang="en-US" sz="2000" b="1" dirty="0">
                <a:latin typeface="Courier New" pitchFamily="49" charset="0"/>
                <a:cs typeface="Courier New" pitchFamily="49" charset="0"/>
              </a:rPr>
              <a:t>();</a:t>
            </a:r>
          </a:p>
          <a:p>
            <a:r>
              <a:rPr lang="fr-FR" sz="2000" b="1" dirty="0">
                <a:latin typeface="Courier New" pitchFamily="49" charset="0"/>
                <a:cs typeface="Courier New" pitchFamily="49" charset="0"/>
              </a:rPr>
              <a:t>   </a:t>
            </a:r>
            <a:r>
              <a:rPr lang="fr-FR" sz="2000" b="1" dirty="0" err="1" smtClean="0">
                <a:latin typeface="Courier New" pitchFamily="49" charset="0"/>
                <a:cs typeface="Courier New" pitchFamily="49" charset="0"/>
              </a:rPr>
              <a:t>OMNamespace</a:t>
            </a:r>
            <a:r>
              <a:rPr lang="fr-FR" sz="2000" b="1" dirty="0" smtClean="0">
                <a:latin typeface="Courier New" pitchFamily="49" charset="0"/>
                <a:cs typeface="Courier New" pitchFamily="49" charset="0"/>
              </a:rPr>
              <a:t> </a:t>
            </a:r>
            <a:r>
              <a:rPr lang="fr-FR" sz="2000" b="1" dirty="0" err="1" smtClean="0">
                <a:latin typeface="Courier New" pitchFamily="49" charset="0"/>
                <a:cs typeface="Courier New" pitchFamily="49" charset="0"/>
              </a:rPr>
              <a:t>omNs</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fac.createOMNamespace</a:t>
            </a:r>
            <a:r>
              <a:rPr lang="fr-FR" sz="2000" b="1" dirty="0">
                <a:latin typeface="Courier New" pitchFamily="49" charset="0"/>
                <a:cs typeface="Courier New" pitchFamily="49" charset="0"/>
              </a:rPr>
              <a:t>("http://ws", </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ns</a:t>
            </a:r>
            <a:r>
              <a:rPr lang="fr-FR" sz="2000" b="1" dirty="0" smtClean="0">
                <a:latin typeface="Courier New" pitchFamily="49" charset="0"/>
                <a:cs typeface="Courier New" pitchFamily="49" charset="0"/>
              </a:rPr>
              <a:t>");</a:t>
            </a:r>
          </a:p>
          <a:p>
            <a:endParaRPr lang="fr-FR" sz="2000" b="1" dirty="0">
              <a:latin typeface="Courier New" pitchFamily="49" charset="0"/>
              <a:cs typeface="Courier New" pitchFamily="49" charset="0"/>
            </a:endParaRPr>
          </a:p>
          <a:p>
            <a:endParaRPr lang="fr-FR" sz="2000" b="1" dirty="0" smtClean="0">
              <a:latin typeface="Courier New" pitchFamily="49" charset="0"/>
              <a:cs typeface="Courier New" pitchFamily="49" charset="0"/>
            </a:endParaRPr>
          </a:p>
          <a:p>
            <a:endParaRPr lang="fr-FR"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OMElement </a:t>
            </a:r>
            <a:r>
              <a:rPr lang="en-US" sz="2000" b="1" dirty="0">
                <a:latin typeface="Courier New" pitchFamily="49" charset="0"/>
                <a:cs typeface="Courier New" pitchFamily="49" charset="0"/>
              </a:rPr>
              <a:t>method = </a:t>
            </a:r>
            <a:r>
              <a:rPr lang="en-US" sz="2000" b="1" dirty="0" err="1">
                <a:latin typeface="Courier New" pitchFamily="49" charset="0"/>
                <a:cs typeface="Courier New" pitchFamily="49" charset="0"/>
              </a:rPr>
              <a:t>fac.createOMElement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FeetValue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omNs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OMElement value = </a:t>
            </a:r>
            <a:r>
              <a:rPr lang="en-US" sz="2000" b="1" dirty="0" err="1">
                <a:latin typeface="Courier New" pitchFamily="49" charset="0"/>
                <a:cs typeface="Courier New" pitchFamily="49" charset="0"/>
              </a:rPr>
              <a:t>fac.createOMElement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FeetValueRequest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omNs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value.setText</a:t>
            </a:r>
            <a:r>
              <a:rPr lang="en-US" sz="2000" b="1" dirty="0">
                <a:latin typeface="Courier New" pitchFamily="49" charset="0"/>
                <a:cs typeface="Courier New" pitchFamily="49" charset="0"/>
              </a:rPr>
              <a:t>("10");</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method.addChild</a:t>
            </a:r>
            <a:r>
              <a:rPr lang="en-US" sz="2000" b="1" dirty="0">
                <a:latin typeface="Courier New" pitchFamily="49" charset="0"/>
                <a:cs typeface="Courier New" pitchFamily="49" charset="0"/>
              </a:rPr>
              <a:t>(value);</a:t>
            </a:r>
          </a:p>
          <a:p>
            <a:r>
              <a:rPr lang="en-US" sz="2000" b="1" dirty="0">
                <a:latin typeface="Courier New" pitchFamily="49" charset="0"/>
                <a:cs typeface="Courier New" pitchFamily="49" charset="0"/>
              </a:rPr>
              <a:t>        return method;</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p>
          <a:p>
            <a:r>
              <a:rPr lang="en-US" sz="2000" b="1" dirty="0">
                <a:latin typeface="Courier New" pitchFamily="49" charset="0"/>
                <a:cs typeface="Courier New" pitchFamily="49" charset="0"/>
              </a:rPr>
              <a:t>}</a:t>
            </a:r>
            <a:endParaRPr lang="en-US" sz="2000" b="1" dirty="0" smtClean="0">
              <a:latin typeface="Courier New" pitchFamily="49" charset="0"/>
              <a:cs typeface="Courier New" pitchFamily="49" charset="0"/>
            </a:endParaRPr>
          </a:p>
          <a:p>
            <a:r>
              <a:rPr lang="en-US" dirty="0">
                <a:solidFill>
                  <a:srgbClr val="002060"/>
                </a:solidFill>
              </a:rPr>
              <a:t>All the other values can be obtained from the below extract of WSDL</a:t>
            </a:r>
          </a:p>
          <a:p>
            <a:endParaRPr lang="en-US" sz="2000" b="1" dirty="0">
              <a:latin typeface="Courier New" pitchFamily="49" charset="0"/>
              <a:cs typeface="Courier New" pitchFamily="49"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480960"/>
            <a:ext cx="6781800" cy="9904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Freeform 17"/>
          <p:cNvSpPr/>
          <p:nvPr/>
        </p:nvSpPr>
        <p:spPr>
          <a:xfrm>
            <a:off x="6705601" y="1371601"/>
            <a:ext cx="609600" cy="1099846"/>
          </a:xfrm>
          <a:custGeom>
            <a:avLst/>
            <a:gdLst>
              <a:gd name="connsiteX0" fmla="*/ 0 w 839449"/>
              <a:gd name="connsiteY0" fmla="*/ 989351 h 1012869"/>
              <a:gd name="connsiteX1" fmla="*/ 629587 w 839449"/>
              <a:gd name="connsiteY1" fmla="*/ 884420 h 1012869"/>
              <a:gd name="connsiteX2" fmla="*/ 839449 w 839449"/>
              <a:gd name="connsiteY2" fmla="*/ 0 h 1012869"/>
            </a:gdLst>
            <a:ahLst/>
            <a:cxnLst>
              <a:cxn ang="0">
                <a:pos x="connsiteX0" y="connsiteY0"/>
              </a:cxn>
              <a:cxn ang="0">
                <a:pos x="connsiteX1" y="connsiteY1"/>
              </a:cxn>
              <a:cxn ang="0">
                <a:pos x="connsiteX2" y="connsiteY2"/>
              </a:cxn>
            </a:cxnLst>
            <a:rect l="l" t="t" r="r" b="b"/>
            <a:pathLst>
              <a:path w="839449" h="1012869">
                <a:moveTo>
                  <a:pt x="0" y="989351"/>
                </a:moveTo>
                <a:cubicBezTo>
                  <a:pt x="244839" y="1019331"/>
                  <a:pt x="489679" y="1049312"/>
                  <a:pt x="629587" y="884420"/>
                </a:cubicBezTo>
                <a:cubicBezTo>
                  <a:pt x="769495" y="719528"/>
                  <a:pt x="804472" y="359764"/>
                  <a:pt x="839449"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74" y="5410200"/>
            <a:ext cx="858216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61306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Execution</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24</a:t>
            </a:fld>
            <a:endParaRPr lang="en-US"/>
          </a:p>
        </p:txBody>
      </p:sp>
      <p:sp>
        <p:nvSpPr>
          <p:cNvPr id="3" name="Rectangle 2"/>
          <p:cNvSpPr/>
          <p:nvPr/>
        </p:nvSpPr>
        <p:spPr>
          <a:xfrm>
            <a:off x="549638" y="3124200"/>
            <a:ext cx="7832361" cy="2985433"/>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OMElement res = </a:t>
            </a:r>
            <a:r>
              <a:rPr lang="en-US" sz="2000" b="1" dirty="0" err="1">
                <a:latin typeface="Courier New" pitchFamily="49" charset="0"/>
                <a:cs typeface="Courier New" pitchFamily="49" charset="0"/>
              </a:rPr>
              <a:t>client.sendReceive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getPayLoad</a:t>
            </a:r>
            <a:r>
              <a:rPr lang="en-US" sz="2000" b="1" dirty="0">
                <a:latin typeface="Courier New" pitchFamily="49" charset="0"/>
                <a:cs typeface="Courier New" pitchFamily="49" charset="0"/>
              </a:rPr>
              <a:t>());</a:t>
            </a:r>
          </a:p>
          <a:p>
            <a:pPr>
              <a:lnSpc>
                <a:spcPct val="140000"/>
              </a:lnSpc>
            </a:pPr>
            <a:r>
              <a:rPr lang="en-US" sz="2000" dirty="0">
                <a:solidFill>
                  <a:srgbClr val="002060"/>
                </a:solidFill>
              </a:rPr>
              <a:t>The string value of res that is returned is </a:t>
            </a:r>
            <a:r>
              <a:rPr lang="en-US" sz="2000" dirty="0" smtClean="0">
                <a:solidFill>
                  <a:srgbClr val="002060"/>
                </a:solidFill>
              </a:rPr>
              <a:t>actually  </a:t>
            </a:r>
            <a:endParaRPr lang="en-US" sz="2000" dirty="0">
              <a:solidFill>
                <a:srgbClr val="002060"/>
              </a:solidFill>
            </a:endParaRP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ns:FeetValueResponse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xmlns:ns</a:t>
            </a:r>
            <a:r>
              <a:rPr lang="en-US" sz="2000" b="1" dirty="0">
                <a:latin typeface="Courier New" pitchFamily="49" charset="0"/>
                <a:cs typeface="Courier New" pitchFamily="49" charset="0"/>
              </a:rPr>
              <a:t>="http://ws"&gt;&lt;ns:return&gt;8.34&lt;/ns:return&gt;&lt;/ns:FeetValueResponse</a:t>
            </a:r>
            <a:r>
              <a:rPr lang="en-US" sz="2000" b="1" dirty="0" smtClean="0">
                <a:latin typeface="Courier New" pitchFamily="49" charset="0"/>
                <a:cs typeface="Courier New" pitchFamily="49" charset="0"/>
              </a:rPr>
              <a:t>&gt;</a:t>
            </a:r>
          </a:p>
          <a:p>
            <a:pPr>
              <a:lnSpc>
                <a:spcPct val="140000"/>
              </a:lnSpc>
            </a:pPr>
            <a:r>
              <a:rPr lang="en-US" sz="2000" dirty="0" smtClean="0">
                <a:solidFill>
                  <a:srgbClr val="002060"/>
                </a:solidFill>
              </a:rPr>
              <a:t>Since we are displaying this in </a:t>
            </a:r>
            <a:r>
              <a:rPr lang="en-US" sz="2000" dirty="0" err="1" smtClean="0">
                <a:solidFill>
                  <a:srgbClr val="002060"/>
                </a:solidFill>
              </a:rPr>
              <a:t>thw</a:t>
            </a:r>
            <a:r>
              <a:rPr lang="en-US" sz="2000" dirty="0" smtClean="0">
                <a:solidFill>
                  <a:srgbClr val="002060"/>
                </a:solidFill>
              </a:rPr>
              <a:t> web page the tags don’t appear! </a:t>
            </a:r>
            <a:endParaRPr lang="en-US" sz="2000" dirty="0">
              <a:solidFill>
                <a:srgbClr val="002060"/>
              </a:solidFill>
            </a:endParaRPr>
          </a:p>
          <a:p>
            <a:endParaRPr lang="en-US" sz="2000" b="1"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524000"/>
            <a:ext cx="7459579"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51005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IN" dirty="0" smtClean="0"/>
              <a:t>synchronous dynamic client</a:t>
            </a:r>
            <a:endParaRPr lang="en-US" dirty="0"/>
          </a:p>
        </p:txBody>
      </p:sp>
      <p:sp>
        <p:nvSpPr>
          <p:cNvPr id="4" name="Content Placeholder 3"/>
          <p:cNvSpPr>
            <a:spLocks noGrp="1"/>
          </p:cNvSpPr>
          <p:nvPr>
            <p:ph idx="1"/>
          </p:nvPr>
        </p:nvSpPr>
        <p:spPr/>
        <p:txBody>
          <a:bodyPr>
            <a:normAutofit lnSpcReduction="10000"/>
          </a:bodyPr>
          <a:lstStyle/>
          <a:p>
            <a:r>
              <a:rPr lang="en-US" dirty="0"/>
              <a:t>The first four </a:t>
            </a:r>
            <a:r>
              <a:rPr lang="en-US" dirty="0" smtClean="0"/>
              <a:t>code statements to </a:t>
            </a:r>
            <a:r>
              <a:rPr lang="en-US" dirty="0"/>
              <a:t>create a</a:t>
            </a:r>
            <a:r>
              <a:rPr lang="en-IN" dirty="0"/>
              <a:t>synchronous client is same as synchronous client.</a:t>
            </a:r>
          </a:p>
          <a:p>
            <a:r>
              <a:rPr lang="en-US" dirty="0"/>
              <a:t>While calling, we need to use </a:t>
            </a:r>
            <a:r>
              <a:rPr lang="en-IN" b="1" dirty="0" err="1">
                <a:latin typeface="Courier New" pitchFamily="49" charset="0"/>
                <a:cs typeface="Courier New" pitchFamily="49" charset="0"/>
              </a:rPr>
              <a:t>sendReceiveNonBlocking</a:t>
            </a:r>
            <a:r>
              <a:rPr lang="en-IN" dirty="0"/>
              <a:t> and pass payload </a:t>
            </a:r>
            <a:r>
              <a:rPr lang="en-IN" b="1" dirty="0" err="1">
                <a:latin typeface="Courier New" pitchFamily="49" charset="0"/>
                <a:cs typeface="Courier New" pitchFamily="49" charset="0"/>
              </a:rPr>
              <a:t>OMElement</a:t>
            </a:r>
            <a:r>
              <a:rPr lang="en-IN" dirty="0"/>
              <a:t> reference and </a:t>
            </a:r>
            <a:r>
              <a:rPr lang="en-IN" b="1" dirty="0" err="1">
                <a:latin typeface="Courier New" pitchFamily="49" charset="0"/>
                <a:cs typeface="Courier New" pitchFamily="49" charset="0"/>
              </a:rPr>
              <a:t>AxisCallback</a:t>
            </a:r>
            <a:r>
              <a:rPr lang="en-IN" dirty="0"/>
              <a:t> reference.</a:t>
            </a:r>
          </a:p>
          <a:p>
            <a:r>
              <a:rPr lang="en-IN" dirty="0" err="1" smtClean="0">
                <a:latin typeface="Courier New" pitchFamily="49" charset="0"/>
                <a:cs typeface="Courier New" pitchFamily="49" charset="0"/>
              </a:rPr>
              <a:t>client.sendReceiveNonBlocking</a:t>
            </a:r>
            <a:r>
              <a:rPr lang="en-IN" dirty="0" smtClean="0">
                <a:latin typeface="Courier New" pitchFamily="49" charset="0"/>
                <a:cs typeface="Courier New" pitchFamily="49" charset="0"/>
              </a:rPr>
              <a:t>(</a:t>
            </a:r>
            <a:r>
              <a:rPr lang="en-IN" dirty="0" err="1" smtClean="0">
                <a:latin typeface="Courier New" pitchFamily="49" charset="0"/>
                <a:cs typeface="Courier New" pitchFamily="49" charset="0"/>
              </a:rPr>
              <a:t>getPayLoad</a:t>
            </a:r>
            <a:r>
              <a:rPr lang="en-IN" dirty="0">
                <a:latin typeface="Courier New" pitchFamily="49" charset="0"/>
                <a:cs typeface="Courier New" pitchFamily="49" charset="0"/>
              </a:rPr>
              <a:t>(), </a:t>
            </a:r>
            <a:r>
              <a:rPr lang="en-IN" dirty="0" err="1">
                <a:latin typeface="Courier New" pitchFamily="49" charset="0"/>
                <a:cs typeface="Courier New" pitchFamily="49" charset="0"/>
              </a:rPr>
              <a:t>callback</a:t>
            </a:r>
            <a:r>
              <a:rPr lang="en-IN" dirty="0">
                <a:latin typeface="Courier New" pitchFamily="49" charset="0"/>
                <a:cs typeface="Courier New" pitchFamily="49" charset="0"/>
              </a:rPr>
              <a:t>);</a:t>
            </a:r>
          </a:p>
          <a:p>
            <a:pPr marL="0" indent="0">
              <a:buNone/>
            </a:pPr>
            <a:endParaRPr lang="en-US" dirty="0"/>
          </a:p>
        </p:txBody>
      </p:sp>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25</a:t>
            </a:fld>
            <a:endParaRPr lang="en-US"/>
          </a:p>
        </p:txBody>
      </p:sp>
    </p:spTree>
    <p:extLst>
      <p:ext uri="{BB962C8B-B14F-4D97-AF65-F5344CB8AC3E}">
        <p14:creationId xmlns:p14="http://schemas.microsoft.com/office/powerpoint/2010/main" xmlns="" val="564026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AxisCallback</a:t>
            </a:r>
            <a:endParaRPr lang="en-US" dirty="0"/>
          </a:p>
        </p:txBody>
      </p:sp>
      <p:sp>
        <p:nvSpPr>
          <p:cNvPr id="3" name="Content Placeholder 2"/>
          <p:cNvSpPr>
            <a:spLocks noGrp="1"/>
          </p:cNvSpPr>
          <p:nvPr>
            <p:ph idx="1"/>
          </p:nvPr>
        </p:nvSpPr>
        <p:spPr>
          <a:xfrm>
            <a:off x="304800" y="1143000"/>
            <a:ext cx="8305800" cy="5181600"/>
          </a:xfrm>
        </p:spPr>
        <p:txBody>
          <a:bodyPr>
            <a:normAutofit lnSpcReduction="10000"/>
          </a:bodyPr>
          <a:lstStyle/>
          <a:p>
            <a:r>
              <a:rPr lang="en-US" b="1" dirty="0" err="1">
                <a:latin typeface="Courier New" pitchFamily="49" charset="0"/>
                <a:cs typeface="Courier New" pitchFamily="49" charset="0"/>
              </a:rPr>
              <a:t>AxisCallback</a:t>
            </a:r>
            <a:r>
              <a:rPr lang="en-US" b="1" dirty="0">
                <a:latin typeface="Courier New" pitchFamily="49" charset="0"/>
                <a:cs typeface="Courier New" pitchFamily="49" charset="0"/>
              </a:rPr>
              <a:t> </a:t>
            </a:r>
            <a:r>
              <a:rPr lang="en-US" dirty="0"/>
              <a:t>interface must be </a:t>
            </a:r>
            <a:r>
              <a:rPr lang="en-IN" dirty="0"/>
              <a:t>implemented  and passed as parameter to </a:t>
            </a:r>
            <a:r>
              <a:rPr lang="en-IN" b="1" dirty="0" err="1">
                <a:latin typeface="Courier New" pitchFamily="49" charset="0"/>
                <a:cs typeface="Courier New" pitchFamily="49" charset="0"/>
              </a:rPr>
              <a:t>sendReceiveNonBlocking</a:t>
            </a:r>
            <a:r>
              <a:rPr lang="en-IN" b="1" dirty="0">
                <a:latin typeface="Courier New" pitchFamily="49" charset="0"/>
                <a:cs typeface="Courier New" pitchFamily="49" charset="0"/>
              </a:rPr>
              <a:t>().</a:t>
            </a:r>
          </a:p>
          <a:p>
            <a:r>
              <a:rPr lang="en-US" dirty="0"/>
              <a:t>There are four methods that needs to be overridden </a:t>
            </a:r>
          </a:p>
          <a:p>
            <a:pPr lvl="1"/>
            <a:r>
              <a:rPr lang="en-IN" sz="2000" b="1" dirty="0" err="1">
                <a:latin typeface="Courier New" pitchFamily="49" charset="0"/>
                <a:cs typeface="Courier New" pitchFamily="49" charset="0"/>
              </a:rPr>
              <a:t>onMessage</a:t>
            </a:r>
            <a:r>
              <a:rPr lang="en-IN" sz="2000" dirty="0"/>
              <a:t> – This is invoked when a message is received</a:t>
            </a:r>
          </a:p>
          <a:p>
            <a:pPr lvl="1"/>
            <a:r>
              <a:rPr lang="en-IN" sz="2000" b="1" dirty="0" err="1">
                <a:latin typeface="Courier New" pitchFamily="49" charset="0"/>
                <a:cs typeface="Courier New" pitchFamily="49" charset="0"/>
              </a:rPr>
              <a:t>onFault</a:t>
            </a:r>
            <a:r>
              <a:rPr lang="en-IN" sz="2000" dirty="0"/>
              <a:t> – Sometimes you may receive fault as part of the service invocation, and the user might be interested in that. This method helps to achieve that.</a:t>
            </a:r>
          </a:p>
          <a:p>
            <a:pPr lvl="1"/>
            <a:r>
              <a:rPr lang="en-IN" sz="2000" b="1" dirty="0" err="1">
                <a:latin typeface="Courier New" pitchFamily="49" charset="0"/>
                <a:cs typeface="Courier New" pitchFamily="49" charset="0"/>
              </a:rPr>
              <a:t>onError</a:t>
            </a:r>
            <a:r>
              <a:rPr lang="en-IN" sz="2000" dirty="0"/>
              <a:t> – This  is invoked when something goes wrong on the client side during service invocation.</a:t>
            </a:r>
          </a:p>
          <a:p>
            <a:pPr lvl="1"/>
            <a:r>
              <a:rPr lang="en-IN" sz="2000" b="1" dirty="0" err="1">
                <a:latin typeface="Courier New" pitchFamily="49" charset="0"/>
                <a:cs typeface="Courier New" pitchFamily="49" charset="0"/>
              </a:rPr>
              <a:t>onComplete</a:t>
            </a:r>
            <a:r>
              <a:rPr lang="en-IN" sz="2000" dirty="0"/>
              <a:t> – This is invoked to notify when the message exchange pattern (MEP) is complete. </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26</a:t>
            </a:fld>
            <a:endParaRPr lang="en-US"/>
          </a:p>
        </p:txBody>
      </p:sp>
    </p:spTree>
    <p:extLst>
      <p:ext uri="{BB962C8B-B14F-4D97-AF65-F5344CB8AC3E}">
        <p14:creationId xmlns:p14="http://schemas.microsoft.com/office/powerpoint/2010/main" xmlns="" val="2233135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27</a:t>
            </a:fld>
            <a:endParaRPr lang="en-US"/>
          </a:p>
        </p:txBody>
      </p:sp>
      <p:sp>
        <p:nvSpPr>
          <p:cNvPr id="5" name="Rectangle 4"/>
          <p:cNvSpPr/>
          <p:nvPr/>
        </p:nvSpPr>
        <p:spPr>
          <a:xfrm>
            <a:off x="152400" y="1295400"/>
            <a:ext cx="8534400" cy="4955203"/>
          </a:xfrm>
          <a:prstGeom prst="rect">
            <a:avLst/>
          </a:prstGeom>
        </p:spPr>
        <p:txBody>
          <a:bodyPr wrap="square">
            <a:spAutoFit/>
          </a:bodyPr>
          <a:lstStyle/>
          <a:p>
            <a:r>
              <a:rPr lang="en-US" sz="2000" b="1" dirty="0" smtClean="0">
                <a:latin typeface="Courier New" pitchFamily="49" charset="0"/>
                <a:cs typeface="Courier New" pitchFamily="49" charset="0"/>
              </a:rPr>
              <a:t>// same imports as the previous example</a:t>
            </a:r>
          </a:p>
          <a:p>
            <a:r>
              <a:rPr lang="en-US" sz="2000" b="1" dirty="0" smtClean="0">
                <a:latin typeface="Courier New" pitchFamily="49" charset="0"/>
                <a:cs typeface="Courier New" pitchFamily="49" charset="0"/>
              </a:rPr>
              <a:t>/* new imports */</a:t>
            </a:r>
          </a:p>
          <a:p>
            <a:r>
              <a:rPr lang="en-US" sz="2000" b="1" dirty="0" smtClean="0">
                <a:latin typeface="Courier New" pitchFamily="49" charset="0"/>
                <a:cs typeface="Courier New" pitchFamily="49" charset="0"/>
              </a:rPr>
              <a:t>import </a:t>
            </a:r>
            <a:r>
              <a:rPr lang="en-US" sz="2000" b="1" dirty="0">
                <a:latin typeface="Courier New" pitchFamily="49" charset="0"/>
                <a:cs typeface="Courier New" pitchFamily="49" charset="0"/>
              </a:rPr>
              <a:t>org.apache.axis2.client.async.AxisCallback;</a:t>
            </a:r>
          </a:p>
          <a:p>
            <a:r>
              <a:rPr lang="en-US" sz="2000" b="1" dirty="0">
                <a:latin typeface="Courier New" pitchFamily="49" charset="0"/>
                <a:cs typeface="Courier New" pitchFamily="49" charset="0"/>
              </a:rPr>
              <a:t>import org.apache.axis2.context.MessageContext</a:t>
            </a:r>
            <a:r>
              <a:rPr lang="en-US" b="1" dirty="0" smtClean="0"/>
              <a:t>;</a:t>
            </a:r>
          </a:p>
          <a:p>
            <a:endParaRPr lang="en-US" b="1" dirty="0" smtClean="0"/>
          </a:p>
          <a:p>
            <a:endParaRPr lang="en-US" b="1" dirty="0"/>
          </a:p>
          <a:p>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ServiceClient</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client = new </a:t>
            </a:r>
            <a:r>
              <a:rPr lang="en-US" sz="2000" b="1" dirty="0" err="1">
                <a:latin typeface="Courier New" pitchFamily="49" charset="0"/>
                <a:cs typeface="Courier New" pitchFamily="49" charset="0"/>
              </a:rPr>
              <a:t>ServiceClient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Options opts = new Options();</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opts.setTo</a:t>
            </a:r>
            <a:r>
              <a:rPr lang="en-US" sz="2000" b="1" dirty="0">
                <a:latin typeface="Courier New" pitchFamily="49" charset="0"/>
                <a:cs typeface="Courier New" pitchFamily="49" charset="0"/>
              </a:rPr>
              <a:t>(new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EndpointReference</a:t>
            </a:r>
            <a:r>
              <a:rPr lang="en-US" sz="2000" b="1" dirty="0">
                <a:latin typeface="Courier New" pitchFamily="49" charset="0"/>
                <a:cs typeface="Courier New" pitchFamily="49" charset="0"/>
              </a:rPr>
              <a:t>("http://</a:t>
            </a:r>
            <a:r>
              <a:rPr lang="en-US" sz="2000" b="1" dirty="0" smtClean="0">
                <a:latin typeface="Courier New" pitchFamily="49" charset="0"/>
                <a:cs typeface="Courier New" pitchFamily="49" charset="0"/>
              </a:rPr>
              <a:t>localhost:8080/</a:t>
            </a:r>
            <a:r>
              <a:rPr lang="en-US" sz="2000" b="1" dirty="0" err="1" smtClean="0">
                <a:latin typeface="Courier New" pitchFamily="49" charset="0"/>
                <a:cs typeface="Courier New" pitchFamily="49" charset="0"/>
              </a:rPr>
              <a:t>ValueSe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rvice</a:t>
            </a:r>
            <a:r>
              <a:rPr lang="en-US" sz="2000" b="1" dirty="0" smtClean="0">
                <a:latin typeface="Courier New" pitchFamily="49" charset="0"/>
                <a:cs typeface="Courier New" pitchFamily="49" charset="0"/>
              </a:rPr>
              <a:t>/services/Value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opts.setAction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urn:FeetValue</a:t>
            </a:r>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client.setOptions</a:t>
            </a:r>
            <a:r>
              <a:rPr lang="en-US" sz="2000" b="1" dirty="0" smtClean="0">
                <a:latin typeface="Courier New" pitchFamily="49" charset="0"/>
                <a:cs typeface="Courier New" pitchFamily="49" charset="0"/>
              </a:rPr>
              <a:t>(opts);</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288133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28</a:t>
            </a:fld>
            <a:endParaRPr lang="en-US"/>
          </a:p>
        </p:txBody>
      </p:sp>
      <p:sp>
        <p:nvSpPr>
          <p:cNvPr id="5" name="Rectangle 4"/>
          <p:cNvSpPr/>
          <p:nvPr/>
        </p:nvSpPr>
        <p:spPr>
          <a:xfrm>
            <a:off x="304800" y="381000"/>
            <a:ext cx="8839200" cy="5940088"/>
          </a:xfrm>
          <a:prstGeom prst="rect">
            <a:avLst/>
          </a:prstGeom>
        </p:spPr>
        <p:txBody>
          <a:bodyPr wrap="square">
            <a:spAutoFit/>
          </a:bodyPr>
          <a:lstStyle/>
          <a:p>
            <a:r>
              <a:rPr lang="en-US" sz="2000" b="1" dirty="0" err="1" smtClean="0">
                <a:solidFill>
                  <a:srgbClr val="006600"/>
                </a:solidFill>
                <a:latin typeface="Courier New" pitchFamily="49" charset="0"/>
                <a:cs typeface="Courier New" pitchFamily="49" charset="0"/>
              </a:rPr>
              <a:t>AxisCallback</a:t>
            </a:r>
            <a:r>
              <a:rPr lang="en-US" sz="2000" b="1" dirty="0" smtClean="0">
                <a:solidFill>
                  <a:srgbClr val="006600"/>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callback = new </a:t>
            </a:r>
            <a:r>
              <a:rPr lang="en-US" sz="2000" b="1" dirty="0" err="1">
                <a:solidFill>
                  <a:srgbClr val="006600"/>
                </a:solidFill>
                <a:latin typeface="Courier New" pitchFamily="49" charset="0"/>
                <a:cs typeface="Courier New" pitchFamily="49" charset="0"/>
              </a:rPr>
              <a:t>AxisCallback</a:t>
            </a: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a:t>
            </a:r>
          </a:p>
          <a:p>
            <a:endParaRPr lang="en-US" sz="2000" b="1" dirty="0">
              <a:solidFill>
                <a:srgbClr val="006600"/>
              </a:solidFill>
              <a:latin typeface="Courier New" pitchFamily="49" charset="0"/>
              <a:cs typeface="Courier New" pitchFamily="49" charset="0"/>
            </a:endParaRPr>
          </a:p>
          <a:p>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public void </a:t>
            </a:r>
            <a:r>
              <a:rPr lang="en-US" sz="2000" b="1" dirty="0" err="1">
                <a:solidFill>
                  <a:srgbClr val="006600"/>
                </a:solidFill>
                <a:latin typeface="Courier New" pitchFamily="49" charset="0"/>
                <a:cs typeface="Courier New" pitchFamily="49" charset="0"/>
              </a:rPr>
              <a:t>onError</a:t>
            </a:r>
            <a:r>
              <a:rPr lang="en-US" sz="2000" b="1" dirty="0">
                <a:solidFill>
                  <a:srgbClr val="006600"/>
                </a:solidFill>
                <a:latin typeface="Courier New" pitchFamily="49" charset="0"/>
                <a:cs typeface="Courier New" pitchFamily="49" charset="0"/>
              </a:rPr>
              <a:t>(Exception e) {  </a:t>
            </a:r>
            <a:r>
              <a:rPr lang="en-US" sz="2000" b="1" dirty="0" smtClean="0">
                <a:solidFill>
                  <a:srgbClr val="006600"/>
                </a:solidFill>
                <a:latin typeface="Courier New" pitchFamily="49" charset="0"/>
                <a:cs typeface="Courier New" pitchFamily="49" charset="0"/>
              </a:rPr>
              <a:t>	</a:t>
            </a:r>
            <a:r>
              <a:rPr lang="en-US" sz="2000" b="1" dirty="0" err="1" smtClean="0">
                <a:solidFill>
                  <a:srgbClr val="006600"/>
                </a:solidFill>
                <a:latin typeface="Courier New" pitchFamily="49" charset="0"/>
                <a:cs typeface="Courier New" pitchFamily="49" charset="0"/>
              </a:rPr>
              <a:t>e.printStackTrace</a:t>
            </a: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a:t>
            </a:r>
          </a:p>
          <a:p>
            <a:endParaRPr lang="en-US" sz="2000" b="1" dirty="0">
              <a:solidFill>
                <a:srgbClr val="006600"/>
              </a:solidFill>
              <a:latin typeface="Courier New" pitchFamily="49" charset="0"/>
              <a:cs typeface="Courier New" pitchFamily="49" charset="0"/>
            </a:endParaRPr>
          </a:p>
          <a:p>
            <a:r>
              <a:rPr lang="en-US" sz="2000" b="1" dirty="0" smtClean="0">
                <a:solidFill>
                  <a:srgbClr val="006600"/>
                </a:solidFill>
                <a:latin typeface="Courier New" pitchFamily="49" charset="0"/>
                <a:cs typeface="Courier New" pitchFamily="49" charset="0"/>
              </a:rPr>
              <a:t>	public </a:t>
            </a:r>
            <a:r>
              <a:rPr lang="en-US" sz="2000" b="1" dirty="0">
                <a:solidFill>
                  <a:srgbClr val="006600"/>
                </a:solidFill>
                <a:latin typeface="Courier New" pitchFamily="49" charset="0"/>
                <a:cs typeface="Courier New" pitchFamily="49" charset="0"/>
              </a:rPr>
              <a:t>void </a:t>
            </a:r>
            <a:r>
              <a:rPr lang="en-US" sz="2000" b="1" dirty="0" err="1">
                <a:solidFill>
                  <a:srgbClr val="006600"/>
                </a:solidFill>
                <a:latin typeface="Courier New" pitchFamily="49" charset="0"/>
                <a:cs typeface="Courier New" pitchFamily="49" charset="0"/>
              </a:rPr>
              <a:t>onComplete</a:t>
            </a:r>
            <a:r>
              <a:rPr lang="en-US" sz="2000" b="1" dirty="0">
                <a:solidFill>
                  <a:srgbClr val="006600"/>
                </a:solidFill>
                <a:latin typeface="Courier New" pitchFamily="49" charset="0"/>
                <a:cs typeface="Courier New" pitchFamily="49" charset="0"/>
              </a:rPr>
              <a:t>() {</a:t>
            </a:r>
          </a:p>
          <a:p>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	</a:t>
            </a:r>
            <a:r>
              <a:rPr lang="en-US" sz="2000" b="1" dirty="0" err="1" smtClean="0">
                <a:solidFill>
                  <a:srgbClr val="006600"/>
                </a:solidFill>
                <a:latin typeface="Courier New" pitchFamily="49" charset="0"/>
                <a:cs typeface="Courier New" pitchFamily="49" charset="0"/>
              </a:rPr>
              <a:t>System.out.println</a:t>
            </a:r>
            <a:r>
              <a:rPr lang="en-US" sz="2000" b="1" dirty="0">
                <a:solidFill>
                  <a:srgbClr val="006600"/>
                </a:solidFill>
                <a:latin typeface="Courier New" pitchFamily="49" charset="0"/>
                <a:cs typeface="Courier New" pitchFamily="49" charset="0"/>
              </a:rPr>
              <a:t>("completed");</a:t>
            </a:r>
          </a:p>
          <a:p>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	}</a:t>
            </a:r>
            <a:endParaRPr lang="en-US" sz="2000" b="1" dirty="0">
              <a:solidFill>
                <a:srgbClr val="006600"/>
              </a:solidFill>
              <a:latin typeface="Courier New" pitchFamily="49" charset="0"/>
              <a:cs typeface="Courier New" pitchFamily="49" charset="0"/>
            </a:endParaRPr>
          </a:p>
          <a:p>
            <a:r>
              <a:rPr lang="en-US" sz="2000" b="1" dirty="0" smtClean="0">
                <a:solidFill>
                  <a:srgbClr val="006600"/>
                </a:solidFill>
                <a:latin typeface="Courier New" pitchFamily="49" charset="0"/>
                <a:cs typeface="Courier New" pitchFamily="49" charset="0"/>
              </a:rPr>
              <a:t>	public </a:t>
            </a:r>
            <a:r>
              <a:rPr lang="en-US" sz="2000" b="1" dirty="0">
                <a:solidFill>
                  <a:srgbClr val="006600"/>
                </a:solidFill>
                <a:latin typeface="Courier New" pitchFamily="49" charset="0"/>
                <a:cs typeface="Courier New" pitchFamily="49" charset="0"/>
              </a:rPr>
              <a:t>void </a:t>
            </a:r>
            <a:r>
              <a:rPr lang="en-US" sz="2000" b="1" dirty="0" err="1">
                <a:solidFill>
                  <a:srgbClr val="006600"/>
                </a:solidFill>
                <a:latin typeface="Courier New" pitchFamily="49" charset="0"/>
                <a:cs typeface="Courier New" pitchFamily="49" charset="0"/>
              </a:rPr>
              <a:t>onFault</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MessageContext</a:t>
            </a:r>
            <a:r>
              <a:rPr lang="en-US" sz="2000" b="1" dirty="0">
                <a:solidFill>
                  <a:srgbClr val="006600"/>
                </a:solidFill>
                <a:latin typeface="Courier New" pitchFamily="49" charset="0"/>
                <a:cs typeface="Courier New" pitchFamily="49" charset="0"/>
              </a:rPr>
              <a:t> arg0) { </a:t>
            </a:r>
            <a:r>
              <a:rPr lang="en-US" sz="2000" b="1" dirty="0" smtClean="0">
                <a:solidFill>
                  <a:srgbClr val="006600"/>
                </a:solidFill>
                <a:latin typeface="Courier New" pitchFamily="49" charset="0"/>
                <a:cs typeface="Courier New" pitchFamily="49" charset="0"/>
              </a:rPr>
              <a:t>	arg0.getFailureReason</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printStackTrace</a:t>
            </a:r>
            <a:r>
              <a:rPr lang="en-US" sz="2000" b="1" dirty="0">
                <a:solidFill>
                  <a:srgbClr val="006600"/>
                </a:solidFill>
                <a:latin typeface="Courier New" pitchFamily="49" charset="0"/>
                <a:cs typeface="Courier New" pitchFamily="49" charset="0"/>
              </a:rPr>
              <a:t>();}</a:t>
            </a:r>
          </a:p>
          <a:p>
            <a:endParaRPr lang="en-US" sz="2000" b="1" dirty="0">
              <a:solidFill>
                <a:srgbClr val="006600"/>
              </a:solidFill>
              <a:latin typeface="Courier New" pitchFamily="49" charset="0"/>
              <a:cs typeface="Courier New" pitchFamily="49" charset="0"/>
            </a:endParaRPr>
          </a:p>
          <a:p>
            <a:r>
              <a:rPr lang="en-US" sz="2000" b="1" dirty="0" smtClean="0">
                <a:solidFill>
                  <a:srgbClr val="006600"/>
                </a:solidFill>
                <a:latin typeface="Courier New" pitchFamily="49" charset="0"/>
                <a:cs typeface="Courier New" pitchFamily="49" charset="0"/>
              </a:rPr>
              <a:t>	public </a:t>
            </a:r>
            <a:r>
              <a:rPr lang="en-US" sz="2000" b="1" dirty="0">
                <a:solidFill>
                  <a:srgbClr val="006600"/>
                </a:solidFill>
                <a:latin typeface="Courier New" pitchFamily="49" charset="0"/>
                <a:cs typeface="Courier New" pitchFamily="49" charset="0"/>
              </a:rPr>
              <a:t>void </a:t>
            </a:r>
            <a:r>
              <a:rPr lang="en-US" sz="2000" b="1" dirty="0" err="1">
                <a:solidFill>
                  <a:srgbClr val="006600"/>
                </a:solidFill>
                <a:latin typeface="Courier New" pitchFamily="49" charset="0"/>
                <a:cs typeface="Courier New" pitchFamily="49" charset="0"/>
              </a:rPr>
              <a:t>onMessage</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MessageContext</a:t>
            </a:r>
            <a:r>
              <a:rPr lang="en-US" sz="2000" b="1" dirty="0">
                <a:solidFill>
                  <a:srgbClr val="006600"/>
                </a:solidFill>
                <a:latin typeface="Courier New" pitchFamily="49" charset="0"/>
                <a:cs typeface="Courier New" pitchFamily="49" charset="0"/>
              </a:rPr>
              <a:t> arg0) {</a:t>
            </a:r>
          </a:p>
          <a:p>
            <a:r>
              <a:rPr lang="en-US" sz="2000" b="1" dirty="0" smtClean="0">
                <a:solidFill>
                  <a:srgbClr val="006600"/>
                </a:solidFill>
                <a:latin typeface="Courier New" pitchFamily="49" charset="0"/>
                <a:cs typeface="Courier New" pitchFamily="49" charset="0"/>
              </a:rPr>
              <a:t>	</a:t>
            </a:r>
            <a:r>
              <a:rPr lang="en-US" sz="2000" b="1" dirty="0" err="1" smtClean="0">
                <a:solidFill>
                  <a:srgbClr val="006600"/>
                </a:solidFill>
                <a:latin typeface="Courier New" pitchFamily="49" charset="0"/>
                <a:cs typeface="Courier New" pitchFamily="49" charset="0"/>
              </a:rPr>
              <a:t>System.out.println</a:t>
            </a:r>
            <a:r>
              <a:rPr lang="en-US" sz="2000" b="1" dirty="0" smtClean="0">
                <a:solidFill>
                  <a:srgbClr val="006600"/>
                </a:solidFill>
                <a:latin typeface="Courier New" pitchFamily="49" charset="0"/>
                <a:cs typeface="Courier New" pitchFamily="49" charset="0"/>
              </a:rPr>
              <a:t>(arg0.getEnvelope</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getBody</a:t>
            </a:r>
            <a:r>
              <a:rPr lang="en-US" sz="2000" b="1" dirty="0" smtClean="0">
                <a:solidFill>
                  <a:srgbClr val="006600"/>
                </a:solidFill>
                <a:latin typeface="Courier New" pitchFamily="49" charset="0"/>
                <a:cs typeface="Courier New" pitchFamily="49" charset="0"/>
              </a:rPr>
              <a:t>()	); </a:t>
            </a:r>
            <a:endParaRPr lang="en-US" sz="2000" b="1" dirty="0">
              <a:solidFill>
                <a:srgbClr val="006600"/>
              </a:solidFill>
              <a:latin typeface="Courier New" pitchFamily="49" charset="0"/>
              <a:cs typeface="Courier New" pitchFamily="49" charset="0"/>
            </a:endParaRPr>
          </a:p>
          <a:p>
            <a:r>
              <a:rPr lang="en-US" sz="2000" b="1" dirty="0">
                <a:solidFill>
                  <a:srgbClr val="006600"/>
                </a:solidFill>
                <a:latin typeface="Courier New" pitchFamily="49" charset="0"/>
                <a:cs typeface="Courier New" pitchFamily="49" charset="0"/>
              </a:rPr>
              <a:t>}</a:t>
            </a:r>
          </a:p>
          <a:p>
            <a:r>
              <a:rPr lang="en-US" sz="2000" b="1" dirty="0">
                <a:solidFill>
                  <a:srgbClr val="006600"/>
                </a:solidFill>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solidFill>
                  <a:srgbClr val="7030A0"/>
                </a:solidFill>
                <a:latin typeface="Courier New" pitchFamily="49" charset="0"/>
                <a:cs typeface="Courier New" pitchFamily="49" charset="0"/>
              </a:rPr>
              <a:t>client.sendReceiveNonBlocking</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getPayLoad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a:solidFill>
                  <a:srgbClr val="7030A0"/>
                </a:solidFill>
                <a:latin typeface="Courier New" pitchFamily="49" charset="0"/>
                <a:cs typeface="Courier New" pitchFamily="49" charset="0"/>
              </a:rPr>
              <a:t>callback</a:t>
            </a:r>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a:latin typeface="Courier New" pitchFamily="49" charset="0"/>
                <a:cs typeface="Courier New" pitchFamily="49" charset="0"/>
              </a:rPr>
              <a:t>("Done</a:t>
            </a: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a:t>
            </a:r>
            <a:endParaRPr lang="en-US" sz="2000" dirty="0"/>
          </a:p>
        </p:txBody>
      </p:sp>
      <p:sp>
        <p:nvSpPr>
          <p:cNvPr id="6" name="TextBox 5"/>
          <p:cNvSpPr txBox="1"/>
          <p:nvPr/>
        </p:nvSpPr>
        <p:spPr>
          <a:xfrm>
            <a:off x="5410200" y="6003264"/>
            <a:ext cx="3372787" cy="646331"/>
          </a:xfrm>
          <a:prstGeom prst="rect">
            <a:avLst/>
          </a:prstGeom>
          <a:noFill/>
        </p:spPr>
        <p:txBody>
          <a:bodyPr wrap="square" rtlCol="0">
            <a:spAutoFit/>
          </a:bodyPr>
          <a:lstStyle/>
          <a:p>
            <a:r>
              <a:rPr lang="en-US" dirty="0" smtClean="0">
                <a:solidFill>
                  <a:srgbClr val="002060"/>
                </a:solidFill>
              </a:rPr>
              <a:t>This will be printed first since it is an asynchronous call</a:t>
            </a:r>
            <a:endParaRPr lang="en-US" dirty="0">
              <a:solidFill>
                <a:srgbClr val="002060"/>
              </a:solidFill>
            </a:endParaRPr>
          </a:p>
        </p:txBody>
      </p:sp>
      <p:cxnSp>
        <p:nvCxnSpPr>
          <p:cNvPr id="8" name="Straight Arrow Connector 7"/>
          <p:cNvCxnSpPr/>
          <p:nvPr/>
        </p:nvCxnSpPr>
        <p:spPr>
          <a:xfrm flipH="1" flipV="1">
            <a:off x="4953000" y="6248400"/>
            <a:ext cx="457200" cy="7802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42062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29</a:t>
            </a:fld>
            <a:endParaRPr lang="en-US"/>
          </a:p>
        </p:txBody>
      </p:sp>
      <p:sp>
        <p:nvSpPr>
          <p:cNvPr id="3" name="Rectangle 2"/>
          <p:cNvSpPr/>
          <p:nvPr/>
        </p:nvSpPr>
        <p:spPr>
          <a:xfrm>
            <a:off x="228600" y="228600"/>
            <a:ext cx="8686800" cy="4401205"/>
          </a:xfrm>
          <a:prstGeom prst="rect">
            <a:avLst/>
          </a:prstGeom>
        </p:spPr>
        <p:txBody>
          <a:bodyPr wrap="square">
            <a:spAutoFit/>
          </a:bodyPr>
          <a:lstStyle/>
          <a:p>
            <a:r>
              <a:rPr lang="en-US" sz="2000" b="1" dirty="0">
                <a:latin typeface="Courier New" pitchFamily="49" charset="0"/>
                <a:cs typeface="Courier New" pitchFamily="49" charset="0"/>
              </a:rPr>
              <a:t>public static OMElement </a:t>
            </a:r>
            <a:r>
              <a:rPr lang="en-US" sz="2000" b="1" dirty="0" err="1" smtClean="0">
                <a:latin typeface="Courier New" pitchFamily="49" charset="0"/>
                <a:cs typeface="Courier New" pitchFamily="49" charset="0"/>
              </a:rPr>
              <a:t>getPayLoad</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OMFactory</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fac</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OMAbstractFactory.getOMFactory</a:t>
            </a:r>
            <a:r>
              <a:rPr lang="en-US" sz="2000" b="1" dirty="0">
                <a:latin typeface="Courier New" pitchFamily="49" charset="0"/>
                <a:cs typeface="Courier New" pitchFamily="49" charset="0"/>
              </a:rPr>
              <a:t>();</a:t>
            </a:r>
          </a:p>
          <a:p>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OMNamespace</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omNs</a:t>
            </a:r>
            <a:r>
              <a:rPr lang="fr-FR" sz="2000" b="1" dirty="0">
                <a:latin typeface="Courier New" pitchFamily="49" charset="0"/>
                <a:cs typeface="Courier New" pitchFamily="49" charset="0"/>
              </a:rPr>
              <a:t> = </a:t>
            </a:r>
            <a:r>
              <a:rPr lang="fr-FR" sz="2000" b="1" dirty="0" err="1">
                <a:latin typeface="Courier New" pitchFamily="49" charset="0"/>
                <a:cs typeface="Courier New" pitchFamily="49" charset="0"/>
              </a:rPr>
              <a:t>fac.createOMNamespace</a:t>
            </a:r>
            <a:r>
              <a:rPr lang="fr-FR" sz="2000" b="1" dirty="0">
                <a:latin typeface="Courier New" pitchFamily="49" charset="0"/>
                <a:cs typeface="Courier New" pitchFamily="49" charset="0"/>
              </a:rPr>
              <a:t>("http://ws", "ns");</a:t>
            </a:r>
          </a:p>
          <a:p>
            <a:r>
              <a:rPr lang="en-US" sz="2000" b="1" dirty="0">
                <a:latin typeface="Courier New" pitchFamily="49" charset="0"/>
                <a:cs typeface="Courier New" pitchFamily="49" charset="0"/>
              </a:rPr>
              <a:t>       OMElement method = </a:t>
            </a:r>
            <a:r>
              <a:rPr lang="en-US" sz="2000" b="1" dirty="0" err="1">
                <a:latin typeface="Courier New" pitchFamily="49" charset="0"/>
                <a:cs typeface="Courier New" pitchFamily="49" charset="0"/>
              </a:rPr>
              <a:t>fac.createOMElement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FeetValue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omNs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OMElement value = </a:t>
            </a:r>
            <a:r>
              <a:rPr lang="en-US" sz="2000" b="1" dirty="0" err="1">
                <a:latin typeface="Courier New" pitchFamily="49" charset="0"/>
                <a:cs typeface="Courier New" pitchFamily="49" charset="0"/>
              </a:rPr>
              <a:t>fac.createOMElement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FeetValueRequest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omNs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value.setText</a:t>
            </a:r>
            <a:r>
              <a:rPr lang="en-US" sz="2000" b="1" dirty="0">
                <a:latin typeface="Courier New" pitchFamily="49" charset="0"/>
                <a:cs typeface="Courier New" pitchFamily="49" charset="0"/>
              </a:rPr>
              <a:t>("10");</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method.addChild</a:t>
            </a:r>
            <a:r>
              <a:rPr lang="en-US" sz="2000" b="1" dirty="0">
                <a:latin typeface="Courier New" pitchFamily="49" charset="0"/>
                <a:cs typeface="Courier New" pitchFamily="49" charset="0"/>
              </a:rPr>
              <a:t>(value);</a:t>
            </a:r>
          </a:p>
          <a:p>
            <a:r>
              <a:rPr lang="en-US" sz="2000" b="1" dirty="0">
                <a:latin typeface="Courier New" pitchFamily="49" charset="0"/>
                <a:cs typeface="Courier New" pitchFamily="49" charset="0"/>
              </a:rPr>
              <a:t>       return method;</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p>
          <a:p>
            <a:r>
              <a:rPr lang="en-US" sz="2000" b="1" dirty="0">
                <a:latin typeface="Courier New" pitchFamily="49" charset="0"/>
                <a:cs typeface="Courier New" pitchFamily="49" charset="0"/>
              </a:rPr>
              <a:t>}</a:t>
            </a:r>
          </a:p>
        </p:txBody>
      </p:sp>
      <p:sp>
        <p:nvSpPr>
          <p:cNvPr id="4" name="TextBox 3"/>
          <p:cNvSpPr txBox="1"/>
          <p:nvPr/>
        </p:nvSpPr>
        <p:spPr>
          <a:xfrm>
            <a:off x="5791200" y="3429000"/>
            <a:ext cx="2133600" cy="369332"/>
          </a:xfrm>
          <a:prstGeom prst="rect">
            <a:avLst/>
          </a:prstGeom>
          <a:noFill/>
        </p:spPr>
        <p:txBody>
          <a:bodyPr wrap="square" rtlCol="0">
            <a:spAutoFit/>
          </a:bodyPr>
          <a:lstStyle/>
          <a:p>
            <a:r>
              <a:rPr lang="en-US" dirty="0" smtClean="0">
                <a:solidFill>
                  <a:srgbClr val="002060"/>
                </a:solidFill>
              </a:rPr>
              <a:t>No change here</a:t>
            </a:r>
            <a:endParaRPr lang="en-US" dirty="0">
              <a:solidFill>
                <a:srgbClr val="002060"/>
              </a:solidFill>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4912173"/>
            <a:ext cx="8676807" cy="955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27122" y="4542841"/>
            <a:ext cx="1723549" cy="369332"/>
          </a:xfrm>
          <a:prstGeom prst="rect">
            <a:avLst/>
          </a:prstGeom>
          <a:noFill/>
        </p:spPr>
        <p:txBody>
          <a:bodyPr wrap="none" rtlCol="0">
            <a:spAutoFit/>
          </a:bodyPr>
          <a:lstStyle/>
          <a:p>
            <a:r>
              <a:rPr lang="en-US" dirty="0" smtClean="0"/>
              <a:t>Server console</a:t>
            </a:r>
            <a:endParaRPr lang="en-US" dirty="0"/>
          </a:p>
        </p:txBody>
      </p:sp>
    </p:spTree>
    <p:extLst>
      <p:ext uri="{BB962C8B-B14F-4D97-AF65-F5344CB8AC3E}">
        <p14:creationId xmlns:p14="http://schemas.microsoft.com/office/powerpoint/2010/main" xmlns="" val="369723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pPr lvl="1" rtl="0">
              <a:spcBef>
                <a:spcPct val="0"/>
              </a:spcBef>
            </a:pPr>
            <a:r>
              <a:rPr lang="en-US" dirty="0">
                <a:latin typeface="+mj-lt"/>
                <a:ea typeface="+mj-ea"/>
                <a:cs typeface="+mj-cs"/>
              </a:rPr>
              <a:t>Synchronous and asynchronous </a:t>
            </a:r>
            <a:br>
              <a:rPr lang="en-US" dirty="0">
                <a:latin typeface="+mj-lt"/>
                <a:ea typeface="+mj-ea"/>
                <a:cs typeface="+mj-cs"/>
              </a:rPr>
            </a:br>
            <a:endParaRPr lang="en-IN" dirty="0">
              <a:latin typeface="+mj-lt"/>
              <a:ea typeface="+mj-ea"/>
              <a:cs typeface="+mj-cs"/>
            </a:endParaRPr>
          </a:p>
        </p:txBody>
      </p:sp>
      <p:sp>
        <p:nvSpPr>
          <p:cNvPr id="4" name="Rectangle 3"/>
          <p:cNvSpPr/>
          <p:nvPr/>
        </p:nvSpPr>
        <p:spPr>
          <a:xfrm>
            <a:off x="119921" y="1700199"/>
            <a:ext cx="1447800" cy="441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accent2">
                    <a:lumMod val="75000"/>
                  </a:schemeClr>
                </a:solidFill>
              </a:rPr>
              <a:t>Client Application</a:t>
            </a:r>
            <a:endParaRPr lang="en-IN" sz="2000" dirty="0">
              <a:solidFill>
                <a:schemeClr val="accent2">
                  <a:lumMod val="75000"/>
                </a:schemeClr>
              </a:solidFill>
            </a:endParaRPr>
          </a:p>
        </p:txBody>
      </p:sp>
      <p:sp>
        <p:nvSpPr>
          <p:cNvPr id="5" name="8-Point Star 4"/>
          <p:cNvSpPr/>
          <p:nvPr/>
        </p:nvSpPr>
        <p:spPr>
          <a:xfrm>
            <a:off x="2786921" y="2233599"/>
            <a:ext cx="1676400" cy="1905000"/>
          </a:xfrm>
          <a:prstGeom prst="star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rgbClr val="C00000"/>
                </a:solidFill>
              </a:rPr>
              <a:t>Web service</a:t>
            </a:r>
            <a:endParaRPr lang="en-IN" sz="2000" dirty="0">
              <a:solidFill>
                <a:srgbClr val="C00000"/>
              </a:solidFill>
            </a:endParaRPr>
          </a:p>
        </p:txBody>
      </p:sp>
      <p:cxnSp>
        <p:nvCxnSpPr>
          <p:cNvPr id="7" name="Straight Arrow Connector 6"/>
          <p:cNvCxnSpPr>
            <a:endCxn id="5" idx="5"/>
          </p:cNvCxnSpPr>
          <p:nvPr/>
        </p:nvCxnSpPr>
        <p:spPr>
          <a:xfrm flipV="1">
            <a:off x="1567721" y="2512580"/>
            <a:ext cx="1464703" cy="71161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1567721" y="3224199"/>
            <a:ext cx="144780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01121" y="2614599"/>
            <a:ext cx="900439" cy="369332"/>
          </a:xfrm>
          <a:prstGeom prst="rect">
            <a:avLst/>
          </a:prstGeom>
          <a:noFill/>
        </p:spPr>
        <p:txBody>
          <a:bodyPr wrap="none" rtlCol="0">
            <a:spAutoFit/>
          </a:bodyPr>
          <a:lstStyle/>
          <a:p>
            <a:r>
              <a:rPr lang="en-US" dirty="0" smtClean="0"/>
              <a:t>request</a:t>
            </a:r>
            <a:endParaRPr lang="en-IN" dirty="0"/>
          </a:p>
        </p:txBody>
      </p:sp>
      <p:sp>
        <p:nvSpPr>
          <p:cNvPr id="11" name="TextBox 10"/>
          <p:cNvSpPr txBox="1"/>
          <p:nvPr/>
        </p:nvSpPr>
        <p:spPr>
          <a:xfrm>
            <a:off x="2024921" y="3757599"/>
            <a:ext cx="1090555" cy="369332"/>
          </a:xfrm>
          <a:prstGeom prst="rect">
            <a:avLst/>
          </a:prstGeom>
          <a:noFill/>
        </p:spPr>
        <p:txBody>
          <a:bodyPr wrap="none" rtlCol="0">
            <a:spAutoFit/>
          </a:bodyPr>
          <a:lstStyle/>
          <a:p>
            <a:r>
              <a:rPr lang="en-US" dirty="0" smtClean="0"/>
              <a:t>response </a:t>
            </a:r>
            <a:endParaRPr lang="en-IN" dirty="0"/>
          </a:p>
        </p:txBody>
      </p:sp>
      <p:sp>
        <p:nvSpPr>
          <p:cNvPr id="17" name="Rectangle 16"/>
          <p:cNvSpPr/>
          <p:nvPr/>
        </p:nvSpPr>
        <p:spPr>
          <a:xfrm>
            <a:off x="4768121" y="1700199"/>
            <a:ext cx="1447800" cy="441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2">
                    <a:lumMod val="75000"/>
                  </a:schemeClr>
                </a:solidFill>
              </a:rPr>
              <a:t>Client Application</a:t>
            </a:r>
            <a:endParaRPr lang="en-IN" sz="2000" dirty="0">
              <a:solidFill>
                <a:schemeClr val="accent2">
                  <a:lumMod val="75000"/>
                </a:schemeClr>
              </a:solidFill>
            </a:endParaRPr>
          </a:p>
        </p:txBody>
      </p:sp>
      <p:sp>
        <p:nvSpPr>
          <p:cNvPr id="18" name="8-Point Star 17"/>
          <p:cNvSpPr/>
          <p:nvPr/>
        </p:nvSpPr>
        <p:spPr>
          <a:xfrm>
            <a:off x="7435121" y="2233599"/>
            <a:ext cx="1676400" cy="1905000"/>
          </a:xfrm>
          <a:prstGeom prst="star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rgbClr val="C00000"/>
                </a:solidFill>
              </a:rPr>
              <a:t>Web service</a:t>
            </a:r>
            <a:endParaRPr lang="en-IN" sz="2000" dirty="0">
              <a:solidFill>
                <a:srgbClr val="C00000"/>
              </a:solidFill>
            </a:endParaRPr>
          </a:p>
        </p:txBody>
      </p:sp>
      <p:cxnSp>
        <p:nvCxnSpPr>
          <p:cNvPr id="19" name="Straight Arrow Connector 18"/>
          <p:cNvCxnSpPr/>
          <p:nvPr/>
        </p:nvCxnSpPr>
        <p:spPr>
          <a:xfrm>
            <a:off x="6215921" y="2614599"/>
            <a:ext cx="14478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6215921" y="3833799"/>
            <a:ext cx="1447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49321" y="2309799"/>
            <a:ext cx="900439" cy="369332"/>
          </a:xfrm>
          <a:prstGeom prst="rect">
            <a:avLst/>
          </a:prstGeom>
          <a:noFill/>
        </p:spPr>
        <p:txBody>
          <a:bodyPr wrap="none" rtlCol="0">
            <a:spAutoFit/>
          </a:bodyPr>
          <a:lstStyle/>
          <a:p>
            <a:r>
              <a:rPr lang="en-US" dirty="0" smtClean="0"/>
              <a:t>request</a:t>
            </a:r>
            <a:endParaRPr lang="en-IN" dirty="0"/>
          </a:p>
        </p:txBody>
      </p:sp>
      <p:sp>
        <p:nvSpPr>
          <p:cNvPr id="22" name="TextBox 21"/>
          <p:cNvSpPr txBox="1"/>
          <p:nvPr/>
        </p:nvSpPr>
        <p:spPr>
          <a:xfrm>
            <a:off x="6215921" y="4214799"/>
            <a:ext cx="2209195" cy="369332"/>
          </a:xfrm>
          <a:prstGeom prst="rect">
            <a:avLst/>
          </a:prstGeom>
          <a:noFill/>
        </p:spPr>
        <p:txBody>
          <a:bodyPr wrap="none" rtlCol="0">
            <a:spAutoFit/>
          </a:bodyPr>
          <a:lstStyle/>
          <a:p>
            <a:r>
              <a:rPr lang="en-US" dirty="0" smtClean="0"/>
              <a:t>Response notification</a:t>
            </a:r>
            <a:endParaRPr lang="en-IN" dirty="0"/>
          </a:p>
        </p:txBody>
      </p:sp>
      <p:cxnSp>
        <p:nvCxnSpPr>
          <p:cNvPr id="24" name="Straight Arrow Connector 23"/>
          <p:cNvCxnSpPr/>
          <p:nvPr/>
        </p:nvCxnSpPr>
        <p:spPr>
          <a:xfrm rot="10800000">
            <a:off x="6180490" y="2773655"/>
            <a:ext cx="14478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 y="1257933"/>
            <a:ext cx="2209800" cy="369332"/>
          </a:xfrm>
          <a:prstGeom prst="rect">
            <a:avLst/>
          </a:prstGeom>
          <a:noFill/>
        </p:spPr>
        <p:txBody>
          <a:bodyPr wrap="square" rtlCol="0">
            <a:spAutoFit/>
          </a:bodyPr>
          <a:lstStyle/>
          <a:p>
            <a:r>
              <a:rPr lang="en-US" dirty="0" smtClean="0"/>
              <a:t>Synchronous</a:t>
            </a:r>
            <a:endParaRPr lang="en-US" dirty="0"/>
          </a:p>
        </p:txBody>
      </p:sp>
      <p:sp>
        <p:nvSpPr>
          <p:cNvPr id="23" name="TextBox 22"/>
          <p:cNvSpPr txBox="1"/>
          <p:nvPr/>
        </p:nvSpPr>
        <p:spPr>
          <a:xfrm>
            <a:off x="4669606" y="1267380"/>
            <a:ext cx="2209800" cy="369332"/>
          </a:xfrm>
          <a:prstGeom prst="rect">
            <a:avLst/>
          </a:prstGeom>
          <a:noFill/>
        </p:spPr>
        <p:txBody>
          <a:bodyPr wrap="square" rtlCol="0">
            <a:spAutoFit/>
          </a:bodyPr>
          <a:lstStyle/>
          <a:p>
            <a:r>
              <a:rPr lang="en-US" dirty="0" smtClean="0"/>
              <a:t>Asynchronous</a:t>
            </a:r>
            <a:endParaRPr lang="en-US" dirty="0"/>
          </a:p>
        </p:txBody>
      </p:sp>
    </p:spTree>
    <p:extLst>
      <p:ext uri="{BB962C8B-B14F-4D97-AF65-F5344CB8AC3E}">
        <p14:creationId xmlns:p14="http://schemas.microsoft.com/office/powerpoint/2010/main" xmlns="" val="328066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client </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eaLnBrk="1" hangingPunct="1"/>
            <a:r>
              <a:rPr lang="en-US" dirty="0" smtClean="0">
                <a:latin typeface="Arial" pitchFamily="34" charset="0"/>
                <a:cs typeface="Arial" pitchFamily="34" charset="0"/>
              </a:rPr>
              <a:t>Stub or proxy </a:t>
            </a:r>
            <a:r>
              <a:rPr lang="en-US" dirty="0">
                <a:latin typeface="Arial" pitchFamily="34" charset="0"/>
                <a:cs typeface="Arial" pitchFamily="34" charset="0"/>
              </a:rPr>
              <a:t>is required at the client end to make invocation.</a:t>
            </a:r>
          </a:p>
          <a:p>
            <a:pPr marL="609600" indent="-609600" eaLnBrk="1" hangingPunct="1"/>
            <a:r>
              <a:rPr lang="en-US" dirty="0">
                <a:latin typeface="Arial" pitchFamily="34" charset="0"/>
                <a:cs typeface="Arial" pitchFamily="34" charset="0"/>
              </a:rPr>
              <a:t>The invocation can be compared to RMI invocation.</a:t>
            </a:r>
          </a:p>
          <a:p>
            <a:pPr marL="609600" indent="-609600" eaLnBrk="1" hangingPunct="1"/>
            <a:r>
              <a:rPr lang="en-US" dirty="0">
                <a:latin typeface="Arial" pitchFamily="34" charset="0"/>
                <a:cs typeface="Arial" pitchFamily="34" charset="0"/>
              </a:rPr>
              <a:t>The Static </a:t>
            </a:r>
            <a:r>
              <a:rPr lang="en-US" dirty="0" smtClean="0">
                <a:latin typeface="Arial" pitchFamily="34" charset="0"/>
                <a:cs typeface="Arial" pitchFamily="34" charset="0"/>
              </a:rPr>
              <a:t>Proxy client </a:t>
            </a:r>
            <a:r>
              <a:rPr lang="en-US" dirty="0">
                <a:latin typeface="Arial" pitchFamily="34" charset="0"/>
                <a:cs typeface="Arial" pitchFamily="34" charset="0"/>
              </a:rPr>
              <a:t>can invoke methods of a web service directly via the </a:t>
            </a:r>
            <a:r>
              <a:rPr lang="en-US" dirty="0" smtClean="0">
                <a:latin typeface="Arial" pitchFamily="34" charset="0"/>
                <a:cs typeface="Arial" pitchFamily="34" charset="0"/>
              </a:rPr>
              <a:t>proxy.</a:t>
            </a:r>
            <a:endParaRPr lang="en-US" dirty="0">
              <a:latin typeface="Arial" pitchFamily="34" charset="0"/>
              <a:cs typeface="Arial" pitchFamily="34" charset="0"/>
            </a:endParaRPr>
          </a:p>
          <a:p>
            <a:pPr marL="609600" indent="-609600" eaLnBrk="1" hangingPunct="1"/>
            <a:r>
              <a:rPr lang="en-US" dirty="0">
                <a:latin typeface="Arial" pitchFamily="34" charset="0"/>
                <a:cs typeface="Arial" pitchFamily="34" charset="0"/>
              </a:rPr>
              <a:t>This stub defines all the methods that the service endpoint interface defines. </a:t>
            </a:r>
          </a:p>
          <a:p>
            <a:pPr marL="609600" indent="-609600" eaLnBrk="1" hangingPunct="1"/>
            <a:r>
              <a:rPr lang="en-US" dirty="0">
                <a:latin typeface="Arial" pitchFamily="34" charset="0"/>
                <a:cs typeface="Arial" pitchFamily="34" charset="0"/>
              </a:rPr>
              <a:t>If the web service is going to be stable then this technique could be used.</a:t>
            </a:r>
            <a:endParaRPr lang="en-IN"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4</a:t>
            </a:fld>
            <a:endParaRPr lang="en-US"/>
          </a:p>
        </p:txBody>
      </p:sp>
    </p:spTree>
    <p:extLst>
      <p:ext uri="{BB962C8B-B14F-4D97-AF65-F5344CB8AC3E}">
        <p14:creationId xmlns:p14="http://schemas.microsoft.com/office/powerpoint/2010/main" xmlns="" val="4248109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p>
        </p:txBody>
      </p:sp>
      <p:sp>
        <p:nvSpPr>
          <p:cNvPr id="3" name="Content Placeholder 2"/>
          <p:cNvSpPr>
            <a:spLocks noGrp="1"/>
          </p:cNvSpPr>
          <p:nvPr>
            <p:ph idx="1"/>
          </p:nvPr>
        </p:nvSpPr>
        <p:spPr/>
        <p:txBody>
          <a:bodyPr>
            <a:normAutofit lnSpcReduction="10000"/>
          </a:bodyPr>
          <a:lstStyle/>
          <a:p>
            <a:pPr marL="609600" indent="-609600"/>
            <a:r>
              <a:rPr lang="en-US" dirty="0">
                <a:latin typeface="Arial" pitchFamily="34" charset="0"/>
                <a:cs typeface="Arial" pitchFamily="34" charset="0"/>
              </a:rPr>
              <a:t>The advantage of this is that it is simple and easy to code. </a:t>
            </a:r>
          </a:p>
          <a:p>
            <a:pPr marL="609600" indent="-609600"/>
            <a:r>
              <a:rPr lang="en-US" dirty="0">
                <a:latin typeface="Arial" pitchFamily="34" charset="0"/>
                <a:cs typeface="Arial" pitchFamily="34" charset="0"/>
              </a:rPr>
              <a:t>The disadvantage is that since the Static Stub</a:t>
            </a:r>
            <a:r>
              <a:rPr lang="en-IN" dirty="0">
                <a:latin typeface="Arial" pitchFamily="34" charset="0"/>
                <a:cs typeface="Arial" pitchFamily="34" charset="0"/>
              </a:rPr>
              <a:t> client is a</a:t>
            </a:r>
            <a:r>
              <a:rPr lang="en-US" dirty="0">
                <a:latin typeface="Arial" pitchFamily="34" charset="0"/>
                <a:cs typeface="Arial" pitchFamily="34" charset="0"/>
              </a:rPr>
              <a:t> class that is statically bound to a service endpoint interface. Any change in web service definition will lead to the stub being discarded. A new stub must be regenerated and transported to the client.</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a:t>
            </a:fld>
            <a:endParaRPr lang="en-US"/>
          </a:p>
        </p:txBody>
      </p:sp>
    </p:spTree>
    <p:extLst>
      <p:ext uri="{BB962C8B-B14F-4D97-AF65-F5344CB8AC3E}">
        <p14:creationId xmlns:p14="http://schemas.microsoft.com/office/powerpoint/2010/main" xmlns="" val="2733164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stub types</a:t>
            </a:r>
            <a:endParaRPr lang="en-US" dirty="0"/>
          </a:p>
        </p:txBody>
      </p:sp>
      <p:sp>
        <p:nvSpPr>
          <p:cNvPr id="3" name="Content Placeholder 2"/>
          <p:cNvSpPr>
            <a:spLocks noGrp="1"/>
          </p:cNvSpPr>
          <p:nvPr>
            <p:ph idx="1"/>
          </p:nvPr>
        </p:nvSpPr>
        <p:spPr>
          <a:xfrm>
            <a:off x="228600" y="1342869"/>
            <a:ext cx="8763000" cy="5486400"/>
          </a:xfrm>
        </p:spPr>
        <p:txBody>
          <a:bodyPr/>
          <a:lstStyle/>
          <a:p>
            <a:r>
              <a:rPr lang="en-US" dirty="0"/>
              <a:t>Blocking/</a:t>
            </a:r>
            <a:r>
              <a:rPr lang="en-IN" dirty="0"/>
              <a:t>synchronous </a:t>
            </a:r>
            <a:endParaRPr lang="en-US" dirty="0"/>
          </a:p>
          <a:p>
            <a:pPr lvl="1"/>
            <a:r>
              <a:rPr lang="en-IN" sz="2000" dirty="0" smtClean="0"/>
              <a:t>The client </a:t>
            </a:r>
            <a:r>
              <a:rPr lang="en-IN" sz="2000" dirty="0"/>
              <a:t>application waits till the operation </a:t>
            </a:r>
            <a:r>
              <a:rPr lang="en-IN" sz="2000" dirty="0" smtClean="0"/>
              <a:t>is completed.</a:t>
            </a:r>
            <a:endParaRPr lang="en-IN" sz="2000" dirty="0"/>
          </a:p>
          <a:p>
            <a:pPr lvl="1"/>
            <a:r>
              <a:rPr lang="en-IN" sz="2000" dirty="0"/>
              <a:t>Simple and common </a:t>
            </a:r>
            <a:r>
              <a:rPr lang="en-IN" sz="2000" dirty="0" smtClean="0"/>
              <a:t>way</a:t>
            </a:r>
            <a:endParaRPr lang="en-US" sz="2000" dirty="0" smtClean="0"/>
          </a:p>
          <a:p>
            <a:r>
              <a:rPr lang="en-US" dirty="0" smtClean="0"/>
              <a:t>Non </a:t>
            </a:r>
            <a:r>
              <a:rPr lang="en-US" dirty="0"/>
              <a:t>Blocking/ a</a:t>
            </a:r>
            <a:r>
              <a:rPr lang="en-IN" dirty="0"/>
              <a:t>synchronous </a:t>
            </a:r>
            <a:endParaRPr lang="en-US" dirty="0"/>
          </a:p>
          <a:p>
            <a:pPr lvl="1"/>
            <a:r>
              <a:rPr lang="en-IN" sz="2000" dirty="0" smtClean="0"/>
              <a:t>Client </a:t>
            </a:r>
            <a:r>
              <a:rPr lang="en-IN" sz="2000" dirty="0"/>
              <a:t>application immediately </a:t>
            </a:r>
            <a:r>
              <a:rPr lang="en-IN" sz="2000" dirty="0" smtClean="0"/>
              <a:t>gets the control back without waiting fro web service to return. The </a:t>
            </a:r>
            <a:r>
              <a:rPr lang="en-IN" sz="2000" dirty="0"/>
              <a:t>response is retrieved using the </a:t>
            </a:r>
            <a:r>
              <a:rPr lang="en-IN" sz="2000" dirty="0" err="1" smtClean="0"/>
              <a:t>Callback</a:t>
            </a:r>
            <a:r>
              <a:rPr lang="en-IN" sz="2000" dirty="0" smtClean="0"/>
              <a:t> object. </a:t>
            </a:r>
            <a:endParaRPr lang="en-IN" sz="2000" dirty="0"/>
          </a:p>
          <a:p>
            <a:pPr lvl="1"/>
            <a:r>
              <a:rPr lang="en-IN" sz="2000" dirty="0"/>
              <a:t>Advantage of this approach is that this allows the client application to invoke several web services simultaneously without needing to wait for the response of previous operations.</a:t>
            </a:r>
            <a:endParaRPr lang="en-US" sz="2000"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6</a:t>
            </a:fld>
            <a:endParaRPr lang="en-US"/>
          </a:p>
        </p:txBody>
      </p:sp>
    </p:spTree>
    <p:extLst>
      <p:ext uri="{BB962C8B-B14F-4D97-AF65-F5344CB8AC3E}">
        <p14:creationId xmlns:p14="http://schemas.microsoft.com/office/powerpoint/2010/main" xmlns="" val="2822582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classes for static stub</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7</a:t>
            </a:fld>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2819400"/>
            <a:ext cx="6652956"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ontent Placeholder 4"/>
          <p:cNvSpPr>
            <a:spLocks noGrp="1"/>
          </p:cNvSpPr>
          <p:nvPr>
            <p:ph idx="1"/>
          </p:nvPr>
        </p:nvSpPr>
        <p:spPr>
          <a:xfrm>
            <a:off x="152400" y="1023078"/>
            <a:ext cx="8763000" cy="1872521"/>
          </a:xfrm>
        </p:spPr>
        <p:txBody>
          <a:bodyPr>
            <a:normAutofit fontScale="70000" lnSpcReduction="20000"/>
          </a:bodyPr>
          <a:lstStyle/>
          <a:p>
            <a:pPr>
              <a:lnSpc>
                <a:spcPct val="120000"/>
              </a:lnSpc>
            </a:pPr>
            <a:r>
              <a:rPr lang="en-US" dirty="0" smtClean="0"/>
              <a:t>Create a web project in the same way as we created web service application.</a:t>
            </a:r>
          </a:p>
          <a:p>
            <a:pPr>
              <a:lnSpc>
                <a:spcPct val="120000"/>
              </a:lnSpc>
            </a:pPr>
            <a:r>
              <a:rPr lang="en-US" dirty="0" smtClean="0"/>
              <a:t>Create a Dynamic Web project with version 2.4.</a:t>
            </a:r>
          </a:p>
          <a:p>
            <a:pPr>
              <a:lnSpc>
                <a:spcPct val="120000"/>
              </a:lnSpc>
            </a:pPr>
            <a:r>
              <a:rPr lang="en-US" dirty="0"/>
              <a:t>Under Configuration, click on </a:t>
            </a:r>
            <a:r>
              <a:rPr lang="en-US" dirty="0" smtClean="0"/>
              <a:t>Modify and select Axis2 Web services</a:t>
            </a:r>
            <a:endParaRPr lang="en-US" dirty="0"/>
          </a:p>
          <a:p>
            <a:pPr marL="0" indent="0">
              <a:buNone/>
            </a:pPr>
            <a:endParaRPr lang="en-US" dirty="0" smtClean="0"/>
          </a:p>
        </p:txBody>
      </p:sp>
    </p:spTree>
    <p:extLst>
      <p:ext uri="{BB962C8B-B14F-4D97-AF65-F5344CB8AC3E}">
        <p14:creationId xmlns:p14="http://schemas.microsoft.com/office/powerpoint/2010/main" xmlns="" val="3105501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8</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0400" y="1981200"/>
            <a:ext cx="4943475" cy="445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ontent Placeholder 4"/>
          <p:cNvSpPr>
            <a:spLocks noGrp="1"/>
          </p:cNvSpPr>
          <p:nvPr>
            <p:ph idx="1"/>
          </p:nvPr>
        </p:nvSpPr>
        <p:spPr>
          <a:xfrm>
            <a:off x="304800" y="381000"/>
            <a:ext cx="8458200" cy="1219200"/>
          </a:xfrm>
        </p:spPr>
        <p:txBody>
          <a:bodyPr>
            <a:normAutofit fontScale="47500" lnSpcReduction="20000"/>
          </a:bodyPr>
          <a:lstStyle/>
          <a:p>
            <a:pPr>
              <a:lnSpc>
                <a:spcPct val="120000"/>
              </a:lnSpc>
            </a:pPr>
            <a:r>
              <a:rPr lang="en-US" dirty="0" smtClean="0"/>
              <a:t>Create a web service client </a:t>
            </a:r>
            <a:r>
              <a:rPr lang="en-US" dirty="0"/>
              <a:t>by </a:t>
            </a:r>
            <a:r>
              <a:rPr lang="en-US" dirty="0" smtClean="0"/>
              <a:t>right </a:t>
            </a:r>
            <a:r>
              <a:rPr lang="en-US" dirty="0"/>
              <a:t>click on the web module and click on </a:t>
            </a:r>
            <a:r>
              <a:rPr lang="en-US" dirty="0" err="1"/>
              <a:t>New</a:t>
            </a:r>
            <a:r>
              <a:rPr lang="en-US" dirty="0" err="1">
                <a:sym typeface="Wingdings" pitchFamily="2" charset="2"/>
              </a:rPr>
              <a:t>Others</a:t>
            </a:r>
            <a:endParaRPr lang="en-US" dirty="0">
              <a:sym typeface="Wingdings" pitchFamily="2" charset="2"/>
            </a:endParaRPr>
          </a:p>
          <a:p>
            <a:pPr>
              <a:lnSpc>
                <a:spcPct val="120000"/>
              </a:lnSpc>
            </a:pPr>
            <a:r>
              <a:rPr lang="en-US" dirty="0">
                <a:sym typeface="Wingdings" pitchFamily="2" charset="2"/>
              </a:rPr>
              <a:t>In the dialog box, go and locate “Web Services” and select Web Service Client under it.</a:t>
            </a:r>
          </a:p>
          <a:p>
            <a:pPr>
              <a:lnSpc>
                <a:spcPct val="120000"/>
              </a:lnSpc>
            </a:pPr>
            <a:r>
              <a:rPr lang="en-US" dirty="0">
                <a:sym typeface="Wingdings" pitchFamily="2" charset="2"/>
              </a:rPr>
              <a:t>Click Next</a:t>
            </a:r>
            <a:endParaRPr lang="en-US" dirty="0"/>
          </a:p>
          <a:p>
            <a:endParaRPr lang="en-US" dirty="0" smtClean="0"/>
          </a:p>
        </p:txBody>
      </p:sp>
    </p:spTree>
    <p:extLst>
      <p:ext uri="{BB962C8B-B14F-4D97-AF65-F5344CB8AC3E}">
        <p14:creationId xmlns:p14="http://schemas.microsoft.com/office/powerpoint/2010/main" xmlns="" val="2598665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9</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8321" y="1447800"/>
            <a:ext cx="4905375" cy="440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ontent Placeholder 4"/>
          <p:cNvSpPr txBox="1">
            <a:spLocks/>
          </p:cNvSpPr>
          <p:nvPr/>
        </p:nvSpPr>
        <p:spPr>
          <a:xfrm>
            <a:off x="304800" y="381000"/>
            <a:ext cx="8458200" cy="838200"/>
          </a:xfrm>
          <a:prstGeom prst="rect">
            <a:avLst/>
          </a:prstGeom>
        </p:spPr>
        <p:txBody>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lnSpc>
                <a:spcPct val="120000"/>
              </a:lnSpc>
            </a:pPr>
            <a:r>
              <a:rPr lang="en-US" dirty="0" smtClean="0"/>
              <a:t>Type the service definition URL and then select Web Service runtime Apache Axis.</a:t>
            </a:r>
          </a:p>
          <a:p>
            <a:endParaRPr lang="en-US" dirty="0" smtClean="0"/>
          </a:p>
        </p:txBody>
      </p:sp>
    </p:spTree>
    <p:extLst>
      <p:ext uri="{BB962C8B-B14F-4D97-AF65-F5344CB8AC3E}">
        <p14:creationId xmlns:p14="http://schemas.microsoft.com/office/powerpoint/2010/main" xmlns="" val="237636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1227</Words>
  <Application>Microsoft Office PowerPoint</Application>
  <PresentationFormat>On-screen Show (4:3)</PresentationFormat>
  <Paragraphs>252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Introduction</vt:lpstr>
      <vt:lpstr>Types of web service clients</vt:lpstr>
      <vt:lpstr>Synchronous and asynchronous  </vt:lpstr>
      <vt:lpstr>Static client </vt:lpstr>
      <vt:lpstr>Pros and cons</vt:lpstr>
      <vt:lpstr>Static stub types</vt:lpstr>
      <vt:lpstr>Generating classes for static stub</vt:lpstr>
      <vt:lpstr>Slide 8</vt:lpstr>
      <vt:lpstr>Slide 9</vt:lpstr>
      <vt:lpstr>Slide 10</vt:lpstr>
      <vt:lpstr>Slide 11</vt:lpstr>
      <vt:lpstr>Accessing service -static synchronous way</vt:lpstr>
      <vt:lpstr>Accessing service -static asynchronous way</vt:lpstr>
      <vt:lpstr>Servlet Code for static asynchronous call </vt:lpstr>
      <vt:lpstr>Result of the asynchronous call</vt:lpstr>
      <vt:lpstr>Tell me what</vt:lpstr>
      <vt:lpstr>Dynamic Clients</vt:lpstr>
      <vt:lpstr>ServiceClient API</vt:lpstr>
      <vt:lpstr>Code to create synchronous dynamic client</vt:lpstr>
      <vt:lpstr>Send and receive SOAP message</vt:lpstr>
      <vt:lpstr>Example: synchronous dynamic client </vt:lpstr>
      <vt:lpstr>Slide 22</vt:lpstr>
      <vt:lpstr>Slide 23</vt:lpstr>
      <vt:lpstr>Execution</vt:lpstr>
      <vt:lpstr>Asynchronous dynamic client</vt:lpstr>
      <vt:lpstr>AxisCallback</vt:lpstr>
      <vt:lpstr>Example</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RADHA</dc:creator>
  <cp:lastModifiedBy>RADHA</cp:lastModifiedBy>
  <cp:revision>1</cp:revision>
  <dcterms:created xsi:type="dcterms:W3CDTF">2013-10-16T10:51:25Z</dcterms:created>
  <dcterms:modified xsi:type="dcterms:W3CDTF">2013-10-16T10:52:07Z</dcterms:modified>
</cp:coreProperties>
</file>