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75" r:id="rId3"/>
    <p:sldId id="276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930838-7243-4066-844B-2B3E2D5C0EBC}" type="doc">
      <dgm:prSet loTypeId="urn:microsoft.com/office/officeart/2005/8/layout/cycle7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7CD2B-8D5A-48C3-8066-79CE444F002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Service Broker</a:t>
          </a:r>
        </a:p>
      </dgm:t>
    </dgm:pt>
    <dgm:pt modelId="{FF2A7700-C5E9-4DD6-8E28-6C7E0D66CCBD}" type="parTrans" cxnId="{52E09AE8-8C5C-4F1C-8906-D3CB7D9D1F83}">
      <dgm:prSet/>
      <dgm:spPr/>
      <dgm:t>
        <a:bodyPr/>
        <a:lstStyle/>
        <a:p>
          <a:endParaRPr lang="en-US"/>
        </a:p>
      </dgm:t>
    </dgm:pt>
    <dgm:pt modelId="{9A5A6D72-9BC0-4BF6-A104-693D5A2143D6}" type="sibTrans" cxnId="{52E09AE8-8C5C-4F1C-8906-D3CB7D9D1F83}">
      <dgm:prSet/>
      <dgm:spPr/>
      <dgm:t>
        <a:bodyPr/>
        <a:lstStyle/>
        <a:p>
          <a:endParaRPr lang="en-US"/>
        </a:p>
      </dgm:t>
    </dgm:pt>
    <dgm:pt modelId="{3E53F0C0-D0B7-4F20-B048-BC9562F4051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Service Provider</a:t>
          </a:r>
        </a:p>
      </dgm:t>
    </dgm:pt>
    <dgm:pt modelId="{2B932056-431F-4AEB-8E2E-D48B18AA7348}" type="parTrans" cxnId="{D605A573-107E-40A8-B450-60E16EE76BC7}">
      <dgm:prSet/>
      <dgm:spPr/>
      <dgm:t>
        <a:bodyPr/>
        <a:lstStyle/>
        <a:p>
          <a:endParaRPr lang="en-US"/>
        </a:p>
      </dgm:t>
    </dgm:pt>
    <dgm:pt modelId="{D03709B6-252B-4975-AB8A-E6A1EC9FA63E}" type="sibTrans" cxnId="{D605A573-107E-40A8-B450-60E16EE76BC7}">
      <dgm:prSet/>
      <dgm:spPr/>
      <dgm:t>
        <a:bodyPr/>
        <a:lstStyle/>
        <a:p>
          <a:endParaRPr lang="en-US"/>
        </a:p>
      </dgm:t>
    </dgm:pt>
    <dgm:pt modelId="{2AB3074C-42B8-4935-8863-A18FBA322A2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Service Requester</a:t>
          </a:r>
        </a:p>
      </dgm:t>
    </dgm:pt>
    <dgm:pt modelId="{7F200714-64E6-4F30-9819-0C28F9CE41FE}" type="parTrans" cxnId="{6028EF6A-29DC-4076-9959-21C40AABF825}">
      <dgm:prSet/>
      <dgm:spPr/>
      <dgm:t>
        <a:bodyPr/>
        <a:lstStyle/>
        <a:p>
          <a:endParaRPr lang="en-US"/>
        </a:p>
      </dgm:t>
    </dgm:pt>
    <dgm:pt modelId="{5A4B7E8B-93CD-43D1-816F-1979DB0066AE}" type="sibTrans" cxnId="{6028EF6A-29DC-4076-9959-21C40AABF825}">
      <dgm:prSet/>
      <dgm:spPr/>
      <dgm:t>
        <a:bodyPr/>
        <a:lstStyle/>
        <a:p>
          <a:endParaRPr lang="en-US"/>
        </a:p>
      </dgm:t>
    </dgm:pt>
    <dgm:pt modelId="{97071079-3CD8-4E25-AD37-122C98A28966}" type="pres">
      <dgm:prSet presAssocID="{9C930838-7243-4066-844B-2B3E2D5C0EBC}" presName="Name0" presStyleCnt="0">
        <dgm:presLayoutVars>
          <dgm:dir/>
          <dgm:resizeHandles val="exact"/>
        </dgm:presLayoutVars>
      </dgm:prSet>
      <dgm:spPr/>
    </dgm:pt>
    <dgm:pt modelId="{62C684D0-B214-4D4B-869D-BBDBBEED7399}" type="pres">
      <dgm:prSet presAssocID="{F907CD2B-8D5A-48C3-8066-79CE444F0028}" presName="node" presStyleLbl="node1" presStyleIdx="0" presStyleCnt="3">
        <dgm:presLayoutVars>
          <dgm:bulletEnabled val="1"/>
        </dgm:presLayoutVars>
      </dgm:prSet>
      <dgm:spPr/>
    </dgm:pt>
    <dgm:pt modelId="{7E6C3DAE-0DD6-4726-9AF1-78B7F677A2BE}" type="pres">
      <dgm:prSet presAssocID="{9A5A6D72-9BC0-4BF6-A104-693D5A2143D6}" presName="sibTrans" presStyleLbl="sibTrans2D1" presStyleIdx="0" presStyleCnt="3" custScaleX="59665" custScaleY="101931" custLinFactY="-49550" custLinFactNeighborX="-11186" custLinFactNeighborY="-100000"/>
      <dgm:spPr/>
    </dgm:pt>
    <dgm:pt modelId="{07999D46-7550-4D62-A15C-690B422112C9}" type="pres">
      <dgm:prSet presAssocID="{9A5A6D72-9BC0-4BF6-A104-693D5A2143D6}" presName="connectorText" presStyleLbl="sibTrans2D1" presStyleIdx="0" presStyleCnt="3"/>
      <dgm:spPr/>
    </dgm:pt>
    <dgm:pt modelId="{2BFE7D65-E038-4118-B6F9-3B2AC7A10532}" type="pres">
      <dgm:prSet presAssocID="{3E53F0C0-D0B7-4F20-B048-BC9562F40519}" presName="node" presStyleLbl="node1" presStyleIdx="1" presStyleCnt="3">
        <dgm:presLayoutVars>
          <dgm:bulletEnabled val="1"/>
        </dgm:presLayoutVars>
      </dgm:prSet>
      <dgm:spPr/>
    </dgm:pt>
    <dgm:pt modelId="{C8B02ECC-BC33-4C2F-8BCE-102AE901151E}" type="pres">
      <dgm:prSet presAssocID="{D03709B6-252B-4975-AB8A-E6A1EC9FA63E}" presName="sibTrans" presStyleLbl="sibTrans2D1" presStyleIdx="1" presStyleCnt="3" custAng="3322055" custScaleX="59665" custScaleY="101931" custLinFactX="32029" custLinFactY="-100000" custLinFactNeighborX="100000" custLinFactNeighborY="-137906"/>
      <dgm:spPr/>
    </dgm:pt>
    <dgm:pt modelId="{7B894B32-482B-402C-9644-653E60212240}" type="pres">
      <dgm:prSet presAssocID="{D03709B6-252B-4975-AB8A-E6A1EC9FA63E}" presName="connectorText" presStyleLbl="sibTrans2D1" presStyleIdx="1" presStyleCnt="3"/>
      <dgm:spPr/>
    </dgm:pt>
    <dgm:pt modelId="{34C0B737-07FE-4559-A26F-F0539A9877B1}" type="pres">
      <dgm:prSet presAssocID="{2AB3074C-42B8-4935-8863-A18FBA322A22}" presName="node" presStyleLbl="node1" presStyleIdx="2" presStyleCnt="3">
        <dgm:presLayoutVars>
          <dgm:bulletEnabled val="1"/>
        </dgm:presLayoutVars>
      </dgm:prSet>
      <dgm:spPr/>
    </dgm:pt>
    <dgm:pt modelId="{987D0B1D-5E82-44B5-8E64-903EBFA2B4D2}" type="pres">
      <dgm:prSet presAssocID="{5A4B7E8B-93CD-43D1-816F-1979DB0066AE}" presName="sibTrans" presStyleLbl="sibTrans2D1" presStyleIdx="2" presStyleCnt="3" custScaleX="59665" custScaleY="101931" custLinFactY="-52104" custLinFactNeighborX="38011" custLinFactNeighborY="-100000"/>
      <dgm:spPr/>
    </dgm:pt>
    <dgm:pt modelId="{430BCD69-B593-41BB-911A-8ABBD1ED456B}" type="pres">
      <dgm:prSet presAssocID="{5A4B7E8B-93CD-43D1-816F-1979DB0066AE}" presName="connectorText" presStyleLbl="sibTrans2D1" presStyleIdx="2" presStyleCnt="3"/>
      <dgm:spPr/>
    </dgm:pt>
  </dgm:ptLst>
  <dgm:cxnLst>
    <dgm:cxn modelId="{29046404-6ED7-478C-A593-85B75A6BF37A}" type="presOf" srcId="{D03709B6-252B-4975-AB8A-E6A1EC9FA63E}" destId="{7B894B32-482B-402C-9644-653E60212240}" srcOrd="1" destOrd="0" presId="urn:microsoft.com/office/officeart/2005/8/layout/cycle7"/>
    <dgm:cxn modelId="{C557B319-AB9C-443D-9567-79828BC59AF7}" type="presOf" srcId="{5A4B7E8B-93CD-43D1-816F-1979DB0066AE}" destId="{987D0B1D-5E82-44B5-8E64-903EBFA2B4D2}" srcOrd="0" destOrd="0" presId="urn:microsoft.com/office/officeart/2005/8/layout/cycle7"/>
    <dgm:cxn modelId="{554BB234-1A0D-4D4A-B919-07818AAC3824}" type="presOf" srcId="{3E53F0C0-D0B7-4F20-B048-BC9562F40519}" destId="{2BFE7D65-E038-4118-B6F9-3B2AC7A10532}" srcOrd="0" destOrd="0" presId="urn:microsoft.com/office/officeart/2005/8/layout/cycle7"/>
    <dgm:cxn modelId="{468D5664-9ECA-44FA-AF66-4F0CAC9CA152}" type="presOf" srcId="{D03709B6-252B-4975-AB8A-E6A1EC9FA63E}" destId="{C8B02ECC-BC33-4C2F-8BCE-102AE901151E}" srcOrd="0" destOrd="0" presId="urn:microsoft.com/office/officeart/2005/8/layout/cycle7"/>
    <dgm:cxn modelId="{6028EF6A-29DC-4076-9959-21C40AABF825}" srcId="{9C930838-7243-4066-844B-2B3E2D5C0EBC}" destId="{2AB3074C-42B8-4935-8863-A18FBA322A22}" srcOrd="2" destOrd="0" parTransId="{7F200714-64E6-4F30-9819-0C28F9CE41FE}" sibTransId="{5A4B7E8B-93CD-43D1-816F-1979DB0066AE}"/>
    <dgm:cxn modelId="{D605A573-107E-40A8-B450-60E16EE76BC7}" srcId="{9C930838-7243-4066-844B-2B3E2D5C0EBC}" destId="{3E53F0C0-D0B7-4F20-B048-BC9562F40519}" srcOrd="1" destOrd="0" parTransId="{2B932056-431F-4AEB-8E2E-D48B18AA7348}" sibTransId="{D03709B6-252B-4975-AB8A-E6A1EC9FA63E}"/>
    <dgm:cxn modelId="{34565177-2B1C-43BB-9782-86827523447F}" type="presOf" srcId="{F907CD2B-8D5A-48C3-8066-79CE444F0028}" destId="{62C684D0-B214-4D4B-869D-BBDBBEED7399}" srcOrd="0" destOrd="0" presId="urn:microsoft.com/office/officeart/2005/8/layout/cycle7"/>
    <dgm:cxn modelId="{9F081386-C772-47A2-A13C-70D463F79D8E}" type="presOf" srcId="{9C930838-7243-4066-844B-2B3E2D5C0EBC}" destId="{97071079-3CD8-4E25-AD37-122C98A28966}" srcOrd="0" destOrd="0" presId="urn:microsoft.com/office/officeart/2005/8/layout/cycle7"/>
    <dgm:cxn modelId="{23ED208D-A03C-4216-B218-174E9A69E2ED}" type="presOf" srcId="{2AB3074C-42B8-4935-8863-A18FBA322A22}" destId="{34C0B737-07FE-4559-A26F-F0539A9877B1}" srcOrd="0" destOrd="0" presId="urn:microsoft.com/office/officeart/2005/8/layout/cycle7"/>
    <dgm:cxn modelId="{CBB180DC-6DB3-4446-AFBD-E23860E9629A}" type="presOf" srcId="{9A5A6D72-9BC0-4BF6-A104-693D5A2143D6}" destId="{7E6C3DAE-0DD6-4726-9AF1-78B7F677A2BE}" srcOrd="0" destOrd="0" presId="urn:microsoft.com/office/officeart/2005/8/layout/cycle7"/>
    <dgm:cxn modelId="{52E09AE8-8C5C-4F1C-8906-D3CB7D9D1F83}" srcId="{9C930838-7243-4066-844B-2B3E2D5C0EBC}" destId="{F907CD2B-8D5A-48C3-8066-79CE444F0028}" srcOrd="0" destOrd="0" parTransId="{FF2A7700-C5E9-4DD6-8E28-6C7E0D66CCBD}" sibTransId="{9A5A6D72-9BC0-4BF6-A104-693D5A2143D6}"/>
    <dgm:cxn modelId="{D66C39ED-E338-42E2-92D2-19F1EDDA0233}" type="presOf" srcId="{9A5A6D72-9BC0-4BF6-A104-693D5A2143D6}" destId="{07999D46-7550-4D62-A15C-690B422112C9}" srcOrd="1" destOrd="0" presId="urn:microsoft.com/office/officeart/2005/8/layout/cycle7"/>
    <dgm:cxn modelId="{6AAA02F1-8621-424D-B321-22AA2950CB7D}" type="presOf" srcId="{5A4B7E8B-93CD-43D1-816F-1979DB0066AE}" destId="{430BCD69-B593-41BB-911A-8ABBD1ED456B}" srcOrd="1" destOrd="0" presId="urn:microsoft.com/office/officeart/2005/8/layout/cycle7"/>
    <dgm:cxn modelId="{F687DDE4-046E-41DE-9C8B-4C9393EF22BE}" type="presParOf" srcId="{97071079-3CD8-4E25-AD37-122C98A28966}" destId="{62C684D0-B214-4D4B-869D-BBDBBEED7399}" srcOrd="0" destOrd="0" presId="urn:microsoft.com/office/officeart/2005/8/layout/cycle7"/>
    <dgm:cxn modelId="{A8F6DE7A-07F6-47A6-A991-1B7C70556705}" type="presParOf" srcId="{97071079-3CD8-4E25-AD37-122C98A28966}" destId="{7E6C3DAE-0DD6-4726-9AF1-78B7F677A2BE}" srcOrd="1" destOrd="0" presId="urn:microsoft.com/office/officeart/2005/8/layout/cycle7"/>
    <dgm:cxn modelId="{95A3F4CA-2B7C-4A84-8DB8-8F4E189C6FE7}" type="presParOf" srcId="{7E6C3DAE-0DD6-4726-9AF1-78B7F677A2BE}" destId="{07999D46-7550-4D62-A15C-690B422112C9}" srcOrd="0" destOrd="0" presId="urn:microsoft.com/office/officeart/2005/8/layout/cycle7"/>
    <dgm:cxn modelId="{AA54569F-33F3-44E8-8E87-498668CCAB8A}" type="presParOf" srcId="{97071079-3CD8-4E25-AD37-122C98A28966}" destId="{2BFE7D65-E038-4118-B6F9-3B2AC7A10532}" srcOrd="2" destOrd="0" presId="urn:microsoft.com/office/officeart/2005/8/layout/cycle7"/>
    <dgm:cxn modelId="{18FD75D5-E6CD-42B2-BCAF-ED4EAADA8800}" type="presParOf" srcId="{97071079-3CD8-4E25-AD37-122C98A28966}" destId="{C8B02ECC-BC33-4C2F-8BCE-102AE901151E}" srcOrd="3" destOrd="0" presId="urn:microsoft.com/office/officeart/2005/8/layout/cycle7"/>
    <dgm:cxn modelId="{B548960D-29CB-43C1-8B21-A4129CE2BDF1}" type="presParOf" srcId="{C8B02ECC-BC33-4C2F-8BCE-102AE901151E}" destId="{7B894B32-482B-402C-9644-653E60212240}" srcOrd="0" destOrd="0" presId="urn:microsoft.com/office/officeart/2005/8/layout/cycle7"/>
    <dgm:cxn modelId="{953B4B68-F7EA-4379-A0EE-78B2454FC35A}" type="presParOf" srcId="{97071079-3CD8-4E25-AD37-122C98A28966}" destId="{34C0B737-07FE-4559-A26F-F0539A9877B1}" srcOrd="4" destOrd="0" presId="urn:microsoft.com/office/officeart/2005/8/layout/cycle7"/>
    <dgm:cxn modelId="{5FEABF66-A53E-4FB2-807A-F39572DED85F}" type="presParOf" srcId="{97071079-3CD8-4E25-AD37-122C98A28966}" destId="{987D0B1D-5E82-44B5-8E64-903EBFA2B4D2}" srcOrd="5" destOrd="0" presId="urn:microsoft.com/office/officeart/2005/8/layout/cycle7"/>
    <dgm:cxn modelId="{8CB43263-F60D-4312-9A1D-044058588151}" type="presParOf" srcId="{987D0B1D-5E82-44B5-8E64-903EBFA2B4D2}" destId="{430BCD69-B593-41BB-911A-8ABBD1ED456B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6FF87C-7D7C-4D62-830B-C2EE8FDECED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011128-D401-4C97-9C76-951FF4FA4EA9}">
      <dgm:prSet phldrT="[Text]" custT="1"/>
      <dgm:spPr/>
      <dgm:t>
        <a:bodyPr/>
        <a:lstStyle/>
        <a:p>
          <a:r>
            <a:rPr lang="en-US" sz="2800" dirty="0" err="1">
              <a:solidFill>
                <a:srgbClr val="002060"/>
              </a:solidFill>
            </a:rPr>
            <a:t>soap:Env</a:t>
          </a:r>
          <a:r>
            <a:rPr lang="en-US" sz="2400" dirty="0" err="1">
              <a:solidFill>
                <a:srgbClr val="002060"/>
              </a:solidFill>
            </a:rPr>
            <a:t>elope</a:t>
          </a:r>
          <a:endParaRPr lang="en-US" sz="2400" dirty="0">
            <a:solidFill>
              <a:srgbClr val="002060"/>
            </a:solidFill>
          </a:endParaRPr>
        </a:p>
      </dgm:t>
    </dgm:pt>
    <dgm:pt modelId="{5C0633ED-4617-4C63-B090-7C374AD07E55}" type="parTrans" cxnId="{E204198A-0C44-48A1-A103-68CB0E30CEB1}">
      <dgm:prSet/>
      <dgm:spPr/>
      <dgm:t>
        <a:bodyPr/>
        <a:lstStyle/>
        <a:p>
          <a:endParaRPr lang="en-US"/>
        </a:p>
      </dgm:t>
    </dgm:pt>
    <dgm:pt modelId="{37996D24-CE90-49CE-BA0D-96A70950839C}" type="sibTrans" cxnId="{E204198A-0C44-48A1-A103-68CB0E30CEB1}">
      <dgm:prSet/>
      <dgm:spPr/>
      <dgm:t>
        <a:bodyPr/>
        <a:lstStyle/>
        <a:p>
          <a:endParaRPr lang="en-US"/>
        </a:p>
      </dgm:t>
    </dgm:pt>
    <dgm:pt modelId="{92F6E9E3-4775-4128-A9CF-796F234AC225}">
      <dgm:prSet phldrT="[Text]" custT="1"/>
      <dgm:spPr/>
      <dgm:t>
        <a:bodyPr/>
        <a:lstStyle/>
        <a:p>
          <a:r>
            <a:rPr lang="en-US" sz="2400" dirty="0" err="1">
              <a:solidFill>
                <a:srgbClr val="002060"/>
              </a:solidFill>
            </a:rPr>
            <a:t>soap:Header</a:t>
          </a:r>
          <a:endParaRPr lang="en-US" sz="2400" dirty="0">
            <a:solidFill>
              <a:srgbClr val="002060"/>
            </a:solidFill>
          </a:endParaRPr>
        </a:p>
      </dgm:t>
    </dgm:pt>
    <dgm:pt modelId="{4E54FDFF-5C50-45D8-969C-BA3D6582F90E}" type="parTrans" cxnId="{2EF07D44-41F2-465D-834C-83B1FB989C56}">
      <dgm:prSet/>
      <dgm:spPr/>
      <dgm:t>
        <a:bodyPr/>
        <a:lstStyle/>
        <a:p>
          <a:endParaRPr lang="en-US"/>
        </a:p>
      </dgm:t>
    </dgm:pt>
    <dgm:pt modelId="{45B3D39D-CE97-432A-96BF-4788E5F9627D}" type="sibTrans" cxnId="{2EF07D44-41F2-465D-834C-83B1FB989C56}">
      <dgm:prSet/>
      <dgm:spPr/>
      <dgm:t>
        <a:bodyPr/>
        <a:lstStyle/>
        <a:p>
          <a:endParaRPr lang="en-US"/>
        </a:p>
      </dgm:t>
    </dgm:pt>
    <dgm:pt modelId="{9DEDC59E-1503-4CFF-AC12-DC2F48760F27}">
      <dgm:prSet phldrT="[Text]" custT="1"/>
      <dgm:spPr/>
      <dgm:t>
        <a:bodyPr/>
        <a:lstStyle/>
        <a:p>
          <a:r>
            <a:rPr lang="en-US" sz="2400" dirty="0" err="1">
              <a:solidFill>
                <a:srgbClr val="002060"/>
              </a:solidFill>
            </a:rPr>
            <a:t>soap:Body</a:t>
          </a:r>
          <a:endParaRPr lang="en-US" sz="2400" dirty="0">
            <a:solidFill>
              <a:srgbClr val="002060"/>
            </a:solidFill>
          </a:endParaRPr>
        </a:p>
      </dgm:t>
    </dgm:pt>
    <dgm:pt modelId="{3D5BEB49-7852-4045-B7E7-FA77CA507DE2}" type="parTrans" cxnId="{39A929EF-7BB0-442D-9B15-B32A1D023117}">
      <dgm:prSet/>
      <dgm:spPr/>
      <dgm:t>
        <a:bodyPr/>
        <a:lstStyle/>
        <a:p>
          <a:endParaRPr lang="en-US"/>
        </a:p>
      </dgm:t>
    </dgm:pt>
    <dgm:pt modelId="{2D38AF10-8C92-4723-BEBB-150E23A34924}" type="sibTrans" cxnId="{39A929EF-7BB0-442D-9B15-B32A1D023117}">
      <dgm:prSet/>
      <dgm:spPr/>
      <dgm:t>
        <a:bodyPr/>
        <a:lstStyle/>
        <a:p>
          <a:endParaRPr lang="en-US"/>
        </a:p>
      </dgm:t>
    </dgm:pt>
    <dgm:pt modelId="{1AF96729-A678-4732-AA8B-17E3A5AAFF04}">
      <dgm:prSet phldrT="[Text]" custT="1"/>
      <dgm:spPr/>
      <dgm:t>
        <a:bodyPr/>
        <a:lstStyle/>
        <a:p>
          <a:r>
            <a:rPr lang="en-US" sz="2400" dirty="0" err="1">
              <a:solidFill>
                <a:srgbClr val="002060"/>
              </a:solidFill>
            </a:rPr>
            <a:t>soap:Fault</a:t>
          </a:r>
          <a:endParaRPr lang="en-US" sz="2400" dirty="0">
            <a:solidFill>
              <a:srgbClr val="002060"/>
            </a:solidFill>
          </a:endParaRPr>
        </a:p>
      </dgm:t>
    </dgm:pt>
    <dgm:pt modelId="{E9E97382-6148-495C-9127-7F544361754A}" type="parTrans" cxnId="{88C5C872-674D-42A7-B8A2-730F084075B1}">
      <dgm:prSet/>
      <dgm:spPr/>
      <dgm:t>
        <a:bodyPr/>
        <a:lstStyle/>
        <a:p>
          <a:endParaRPr lang="en-US"/>
        </a:p>
      </dgm:t>
    </dgm:pt>
    <dgm:pt modelId="{8F4E124D-7EB1-43B5-901F-0AC4BE9DE7A2}" type="sibTrans" cxnId="{88C5C872-674D-42A7-B8A2-730F084075B1}">
      <dgm:prSet/>
      <dgm:spPr/>
      <dgm:t>
        <a:bodyPr/>
        <a:lstStyle/>
        <a:p>
          <a:endParaRPr lang="en-US"/>
        </a:p>
      </dgm:t>
    </dgm:pt>
    <dgm:pt modelId="{3477387A-0357-4CB6-90AE-E1173F3B0711}" type="pres">
      <dgm:prSet presAssocID="{A96FF87C-7D7C-4D62-830B-C2EE8FDECED5}" presName="theList" presStyleCnt="0">
        <dgm:presLayoutVars>
          <dgm:dir/>
          <dgm:animLvl val="lvl"/>
          <dgm:resizeHandles val="exact"/>
        </dgm:presLayoutVars>
      </dgm:prSet>
      <dgm:spPr/>
    </dgm:pt>
    <dgm:pt modelId="{3327E250-DA5B-48E9-895E-7920CD70DB3C}" type="pres">
      <dgm:prSet presAssocID="{2A011128-D401-4C97-9C76-951FF4FA4EA9}" presName="compNode" presStyleCnt="0"/>
      <dgm:spPr/>
    </dgm:pt>
    <dgm:pt modelId="{8DBA5757-2F9A-4F9E-96CE-6BEA85C7B1DB}" type="pres">
      <dgm:prSet presAssocID="{2A011128-D401-4C97-9C76-951FF4FA4EA9}" presName="aNode" presStyleLbl="bgShp" presStyleIdx="0" presStyleCnt="1" custLinFactNeighborX="463" custLinFactNeighborY="-35439"/>
      <dgm:spPr/>
    </dgm:pt>
    <dgm:pt modelId="{BC403407-0F83-462C-94BA-F1BBEDC7292F}" type="pres">
      <dgm:prSet presAssocID="{2A011128-D401-4C97-9C76-951FF4FA4EA9}" presName="textNode" presStyleLbl="bgShp" presStyleIdx="0" presStyleCnt="1"/>
      <dgm:spPr/>
    </dgm:pt>
    <dgm:pt modelId="{04A53CA4-2CAF-4020-8C4C-D2017675F893}" type="pres">
      <dgm:prSet presAssocID="{2A011128-D401-4C97-9C76-951FF4FA4EA9}" presName="compChildNode" presStyleCnt="0"/>
      <dgm:spPr/>
    </dgm:pt>
    <dgm:pt modelId="{5511C4BD-145D-4010-B40A-032DD740F14A}" type="pres">
      <dgm:prSet presAssocID="{2A011128-D401-4C97-9C76-951FF4FA4EA9}" presName="theInnerList" presStyleCnt="0"/>
      <dgm:spPr/>
    </dgm:pt>
    <dgm:pt modelId="{340AE3CF-5171-41DD-BA6A-3931BBC9AE0E}" type="pres">
      <dgm:prSet presAssocID="{92F6E9E3-4775-4128-A9CF-796F234AC225}" presName="childNode" presStyleLbl="node1" presStyleIdx="0" presStyleCnt="3">
        <dgm:presLayoutVars>
          <dgm:bulletEnabled val="1"/>
        </dgm:presLayoutVars>
      </dgm:prSet>
      <dgm:spPr/>
    </dgm:pt>
    <dgm:pt modelId="{410A610B-9BE8-48CB-A06F-4F8E9D298D3A}" type="pres">
      <dgm:prSet presAssocID="{92F6E9E3-4775-4128-A9CF-796F234AC225}" presName="aSpace2" presStyleCnt="0"/>
      <dgm:spPr/>
    </dgm:pt>
    <dgm:pt modelId="{413CDEC1-C0D1-43FC-8827-0A48B4BE68D2}" type="pres">
      <dgm:prSet presAssocID="{9DEDC59E-1503-4CFF-AC12-DC2F48760F27}" presName="childNode" presStyleLbl="node1" presStyleIdx="1" presStyleCnt="3">
        <dgm:presLayoutVars>
          <dgm:bulletEnabled val="1"/>
        </dgm:presLayoutVars>
      </dgm:prSet>
      <dgm:spPr/>
    </dgm:pt>
    <dgm:pt modelId="{942FB6E4-5420-4E9B-AB21-88B79BA71B3F}" type="pres">
      <dgm:prSet presAssocID="{9DEDC59E-1503-4CFF-AC12-DC2F48760F27}" presName="aSpace2" presStyleCnt="0"/>
      <dgm:spPr/>
    </dgm:pt>
    <dgm:pt modelId="{CA12AD1E-6DCA-40F0-95FE-1242214E3A55}" type="pres">
      <dgm:prSet presAssocID="{1AF96729-A678-4732-AA8B-17E3A5AAFF04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71C3C909-D7D5-4DAC-B7BF-DD20EF166F76}" type="presOf" srcId="{2A011128-D401-4C97-9C76-951FF4FA4EA9}" destId="{8DBA5757-2F9A-4F9E-96CE-6BEA85C7B1DB}" srcOrd="0" destOrd="0" presId="urn:microsoft.com/office/officeart/2005/8/layout/lProcess2"/>
    <dgm:cxn modelId="{A9C41E60-B9CB-4CB7-9A33-5805237D58BA}" type="presOf" srcId="{1AF96729-A678-4732-AA8B-17E3A5AAFF04}" destId="{CA12AD1E-6DCA-40F0-95FE-1242214E3A55}" srcOrd="0" destOrd="0" presId="urn:microsoft.com/office/officeart/2005/8/layout/lProcess2"/>
    <dgm:cxn modelId="{2EF07D44-41F2-465D-834C-83B1FB989C56}" srcId="{2A011128-D401-4C97-9C76-951FF4FA4EA9}" destId="{92F6E9E3-4775-4128-A9CF-796F234AC225}" srcOrd="0" destOrd="0" parTransId="{4E54FDFF-5C50-45D8-969C-BA3D6582F90E}" sibTransId="{45B3D39D-CE97-432A-96BF-4788E5F9627D}"/>
    <dgm:cxn modelId="{D3827547-4C53-4FBB-9CC4-A3F423584632}" type="presOf" srcId="{92F6E9E3-4775-4128-A9CF-796F234AC225}" destId="{340AE3CF-5171-41DD-BA6A-3931BBC9AE0E}" srcOrd="0" destOrd="0" presId="urn:microsoft.com/office/officeart/2005/8/layout/lProcess2"/>
    <dgm:cxn modelId="{0DA5F870-8557-45A9-B309-976437D4F8EC}" type="presOf" srcId="{9DEDC59E-1503-4CFF-AC12-DC2F48760F27}" destId="{413CDEC1-C0D1-43FC-8827-0A48B4BE68D2}" srcOrd="0" destOrd="0" presId="urn:microsoft.com/office/officeart/2005/8/layout/lProcess2"/>
    <dgm:cxn modelId="{88C5C872-674D-42A7-B8A2-730F084075B1}" srcId="{2A011128-D401-4C97-9C76-951FF4FA4EA9}" destId="{1AF96729-A678-4732-AA8B-17E3A5AAFF04}" srcOrd="2" destOrd="0" parTransId="{E9E97382-6148-495C-9127-7F544361754A}" sibTransId="{8F4E124D-7EB1-43B5-901F-0AC4BE9DE7A2}"/>
    <dgm:cxn modelId="{E204198A-0C44-48A1-A103-68CB0E30CEB1}" srcId="{A96FF87C-7D7C-4D62-830B-C2EE8FDECED5}" destId="{2A011128-D401-4C97-9C76-951FF4FA4EA9}" srcOrd="0" destOrd="0" parTransId="{5C0633ED-4617-4C63-B090-7C374AD07E55}" sibTransId="{37996D24-CE90-49CE-BA0D-96A70950839C}"/>
    <dgm:cxn modelId="{C9055FA6-3D56-44C9-B512-52C5451FE56A}" type="presOf" srcId="{2A011128-D401-4C97-9C76-951FF4FA4EA9}" destId="{BC403407-0F83-462C-94BA-F1BBEDC7292F}" srcOrd="1" destOrd="0" presId="urn:microsoft.com/office/officeart/2005/8/layout/lProcess2"/>
    <dgm:cxn modelId="{C31D94CA-3088-47F9-A598-F996AB0205C4}" type="presOf" srcId="{A96FF87C-7D7C-4D62-830B-C2EE8FDECED5}" destId="{3477387A-0357-4CB6-90AE-E1173F3B0711}" srcOrd="0" destOrd="0" presId="urn:microsoft.com/office/officeart/2005/8/layout/lProcess2"/>
    <dgm:cxn modelId="{39A929EF-7BB0-442D-9B15-B32A1D023117}" srcId="{2A011128-D401-4C97-9C76-951FF4FA4EA9}" destId="{9DEDC59E-1503-4CFF-AC12-DC2F48760F27}" srcOrd="1" destOrd="0" parTransId="{3D5BEB49-7852-4045-B7E7-FA77CA507DE2}" sibTransId="{2D38AF10-8C92-4723-BEBB-150E23A34924}"/>
    <dgm:cxn modelId="{3323C1A5-ADDA-4379-8BA3-D54AF85A37E3}" type="presParOf" srcId="{3477387A-0357-4CB6-90AE-E1173F3B0711}" destId="{3327E250-DA5B-48E9-895E-7920CD70DB3C}" srcOrd="0" destOrd="0" presId="urn:microsoft.com/office/officeart/2005/8/layout/lProcess2"/>
    <dgm:cxn modelId="{373091CF-6892-46B0-9CE3-158DC9A1A813}" type="presParOf" srcId="{3327E250-DA5B-48E9-895E-7920CD70DB3C}" destId="{8DBA5757-2F9A-4F9E-96CE-6BEA85C7B1DB}" srcOrd="0" destOrd="0" presId="urn:microsoft.com/office/officeart/2005/8/layout/lProcess2"/>
    <dgm:cxn modelId="{A26F00E2-503D-4E0B-867B-84553BDC7AA8}" type="presParOf" srcId="{3327E250-DA5B-48E9-895E-7920CD70DB3C}" destId="{BC403407-0F83-462C-94BA-F1BBEDC7292F}" srcOrd="1" destOrd="0" presId="urn:microsoft.com/office/officeart/2005/8/layout/lProcess2"/>
    <dgm:cxn modelId="{626B8A1F-8DD6-4165-AE48-43F2F70A56DD}" type="presParOf" srcId="{3327E250-DA5B-48E9-895E-7920CD70DB3C}" destId="{04A53CA4-2CAF-4020-8C4C-D2017675F893}" srcOrd="2" destOrd="0" presId="urn:microsoft.com/office/officeart/2005/8/layout/lProcess2"/>
    <dgm:cxn modelId="{A575EA75-63B1-4133-9C54-7A7099F2A83A}" type="presParOf" srcId="{04A53CA4-2CAF-4020-8C4C-D2017675F893}" destId="{5511C4BD-145D-4010-B40A-032DD740F14A}" srcOrd="0" destOrd="0" presId="urn:microsoft.com/office/officeart/2005/8/layout/lProcess2"/>
    <dgm:cxn modelId="{BCAC605C-24BA-4C40-96FB-DBBEC8E56DCF}" type="presParOf" srcId="{5511C4BD-145D-4010-B40A-032DD740F14A}" destId="{340AE3CF-5171-41DD-BA6A-3931BBC9AE0E}" srcOrd="0" destOrd="0" presId="urn:microsoft.com/office/officeart/2005/8/layout/lProcess2"/>
    <dgm:cxn modelId="{C41A2853-49CB-40CC-981C-5413BD87F94B}" type="presParOf" srcId="{5511C4BD-145D-4010-B40A-032DD740F14A}" destId="{410A610B-9BE8-48CB-A06F-4F8E9D298D3A}" srcOrd="1" destOrd="0" presId="urn:microsoft.com/office/officeart/2005/8/layout/lProcess2"/>
    <dgm:cxn modelId="{84C567A5-6A65-456E-B808-1FE98BB74D26}" type="presParOf" srcId="{5511C4BD-145D-4010-B40A-032DD740F14A}" destId="{413CDEC1-C0D1-43FC-8827-0A48B4BE68D2}" srcOrd="2" destOrd="0" presId="urn:microsoft.com/office/officeart/2005/8/layout/lProcess2"/>
    <dgm:cxn modelId="{78ACB2FF-D456-4C37-B6D5-D4FD7CB2A56E}" type="presParOf" srcId="{5511C4BD-145D-4010-B40A-032DD740F14A}" destId="{942FB6E4-5420-4E9B-AB21-88B79BA71B3F}" srcOrd="3" destOrd="0" presId="urn:microsoft.com/office/officeart/2005/8/layout/lProcess2"/>
    <dgm:cxn modelId="{82FAD190-19B9-46A4-9FA2-0D5B317508E3}" type="presParOf" srcId="{5511C4BD-145D-4010-B40A-032DD740F14A}" destId="{CA12AD1E-6DCA-40F0-95FE-1242214E3A5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0EFC32-799D-4801-B5E1-F8853CD47EE8}" type="doc">
      <dgm:prSet loTypeId="urn:microsoft.com/office/officeart/2005/8/layout/cycle7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28B95-75DC-4A01-BEDE-848CDA7996D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Service Broker</a:t>
          </a:r>
        </a:p>
      </dgm:t>
    </dgm:pt>
    <dgm:pt modelId="{E44CA9A1-156C-4B77-A546-9AA9EE894B2D}" type="parTrans" cxnId="{9D60AF31-288A-41A3-BD39-E153933DE69A}">
      <dgm:prSet/>
      <dgm:spPr/>
      <dgm:t>
        <a:bodyPr/>
        <a:lstStyle/>
        <a:p>
          <a:endParaRPr lang="en-US"/>
        </a:p>
      </dgm:t>
    </dgm:pt>
    <dgm:pt modelId="{53E1BF85-AFCF-47A3-B259-14CCEC556A90}" type="sibTrans" cxnId="{9D60AF31-288A-41A3-BD39-E153933DE69A}">
      <dgm:prSet/>
      <dgm:spPr/>
      <dgm:t>
        <a:bodyPr/>
        <a:lstStyle/>
        <a:p>
          <a:endParaRPr lang="en-US"/>
        </a:p>
      </dgm:t>
    </dgm:pt>
    <dgm:pt modelId="{80F74F54-C050-4EBB-9811-300F8A48B1D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Service Requester</a:t>
          </a:r>
        </a:p>
      </dgm:t>
    </dgm:pt>
    <dgm:pt modelId="{1FCA2254-8A6A-45D2-B46E-C503355352D9}" type="parTrans" cxnId="{452C7B85-AB1E-40A4-94FC-6BFD211E5550}">
      <dgm:prSet/>
      <dgm:spPr/>
      <dgm:t>
        <a:bodyPr/>
        <a:lstStyle/>
        <a:p>
          <a:endParaRPr lang="en-US"/>
        </a:p>
      </dgm:t>
    </dgm:pt>
    <dgm:pt modelId="{B1F5E357-D7F3-4F2F-96F5-76C047CCF589}" type="sibTrans" cxnId="{452C7B85-AB1E-40A4-94FC-6BFD211E5550}">
      <dgm:prSet/>
      <dgm:spPr/>
      <dgm:t>
        <a:bodyPr/>
        <a:lstStyle/>
        <a:p>
          <a:endParaRPr lang="en-US"/>
        </a:p>
      </dgm:t>
    </dgm:pt>
    <dgm:pt modelId="{0125ADF1-9A7A-4382-B4A9-72C06FA9249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Service Provider</a:t>
          </a:r>
        </a:p>
      </dgm:t>
    </dgm:pt>
    <dgm:pt modelId="{9FCFF65E-643F-4FEE-B4F9-658C6A45390A}" type="parTrans" cxnId="{B8E80671-B023-4147-A23D-F44DF08AB10F}">
      <dgm:prSet/>
      <dgm:spPr/>
      <dgm:t>
        <a:bodyPr/>
        <a:lstStyle/>
        <a:p>
          <a:endParaRPr lang="en-US"/>
        </a:p>
      </dgm:t>
    </dgm:pt>
    <dgm:pt modelId="{617C4B1E-99FF-4EDB-9CBB-86A60C346DAA}" type="sibTrans" cxnId="{B8E80671-B023-4147-A23D-F44DF08AB10F}">
      <dgm:prSet/>
      <dgm:spPr/>
      <dgm:t>
        <a:bodyPr/>
        <a:lstStyle/>
        <a:p>
          <a:endParaRPr lang="en-US"/>
        </a:p>
      </dgm:t>
    </dgm:pt>
    <dgm:pt modelId="{A6130564-84A0-4F0D-9D7F-9322B3EC100E}" type="pres">
      <dgm:prSet presAssocID="{A10EFC32-799D-4801-B5E1-F8853CD47EE8}" presName="Name0" presStyleCnt="0">
        <dgm:presLayoutVars>
          <dgm:dir/>
          <dgm:resizeHandles val="exact"/>
        </dgm:presLayoutVars>
      </dgm:prSet>
      <dgm:spPr/>
    </dgm:pt>
    <dgm:pt modelId="{742E117A-9B2B-4DF1-97F8-F35144AF189B}" type="pres">
      <dgm:prSet presAssocID="{A6428B95-75DC-4A01-BEDE-848CDA7996D3}" presName="node" presStyleLbl="node1" presStyleIdx="0" presStyleCnt="3">
        <dgm:presLayoutVars>
          <dgm:bulletEnabled val="1"/>
        </dgm:presLayoutVars>
      </dgm:prSet>
      <dgm:spPr/>
    </dgm:pt>
    <dgm:pt modelId="{888A5D21-FF41-4DE2-8185-05C05CDA0C82}" type="pres">
      <dgm:prSet presAssocID="{53E1BF85-AFCF-47A3-B259-14CCEC556A90}" presName="sibTrans" presStyleLbl="sibTrans2D1" presStyleIdx="0" presStyleCnt="3" custScaleX="164748" custScaleY="95634"/>
      <dgm:spPr>
        <a:prstGeom prst="leftArrow">
          <a:avLst/>
        </a:prstGeom>
      </dgm:spPr>
    </dgm:pt>
    <dgm:pt modelId="{27A2A6AC-7B0B-40A8-92D8-8C1C9810F5A4}" type="pres">
      <dgm:prSet presAssocID="{53E1BF85-AFCF-47A3-B259-14CCEC556A90}" presName="connectorText" presStyleLbl="sibTrans2D1" presStyleIdx="0" presStyleCnt="3"/>
      <dgm:spPr/>
    </dgm:pt>
    <dgm:pt modelId="{6839B9C2-9094-474E-81E5-7BE7432EA695}" type="pres">
      <dgm:prSet presAssocID="{80F74F54-C050-4EBB-9811-300F8A48B1DA}" presName="node" presStyleLbl="node1" presStyleIdx="1" presStyleCnt="3">
        <dgm:presLayoutVars>
          <dgm:bulletEnabled val="1"/>
        </dgm:presLayoutVars>
      </dgm:prSet>
      <dgm:spPr/>
    </dgm:pt>
    <dgm:pt modelId="{8E1ED143-CE02-4F29-B1DE-79BD2571DE83}" type="pres">
      <dgm:prSet presAssocID="{B1F5E357-D7F3-4F2F-96F5-76C047CCF589}" presName="sibTrans" presStyleLbl="sibTrans2D1" presStyleIdx="1" presStyleCnt="3"/>
      <dgm:spPr>
        <a:prstGeom prst="rightArrow">
          <a:avLst/>
        </a:prstGeom>
      </dgm:spPr>
    </dgm:pt>
    <dgm:pt modelId="{2AAD7B4A-164B-478A-B3EE-B39D8B557054}" type="pres">
      <dgm:prSet presAssocID="{B1F5E357-D7F3-4F2F-96F5-76C047CCF589}" presName="connectorText" presStyleLbl="sibTrans2D1" presStyleIdx="1" presStyleCnt="3"/>
      <dgm:spPr/>
    </dgm:pt>
    <dgm:pt modelId="{692C9747-88EC-44D4-89E4-2E931F370B55}" type="pres">
      <dgm:prSet presAssocID="{0125ADF1-9A7A-4382-B4A9-72C06FA92491}" presName="node" presStyleLbl="node1" presStyleIdx="2" presStyleCnt="3">
        <dgm:presLayoutVars>
          <dgm:bulletEnabled val="1"/>
        </dgm:presLayoutVars>
      </dgm:prSet>
      <dgm:spPr/>
    </dgm:pt>
    <dgm:pt modelId="{401CEE17-14E7-4051-B0B7-F9C010C21048}" type="pres">
      <dgm:prSet presAssocID="{617C4B1E-99FF-4EDB-9CBB-86A60C346DAA}" presName="sibTrans" presStyleLbl="sibTrans2D1" presStyleIdx="2" presStyleCnt="3" custScaleX="164506" custScaleY="96015"/>
      <dgm:spPr>
        <a:prstGeom prst="rightArrow">
          <a:avLst/>
        </a:prstGeom>
      </dgm:spPr>
    </dgm:pt>
    <dgm:pt modelId="{1210CF92-91D2-4EE4-81C8-6C05B1909159}" type="pres">
      <dgm:prSet presAssocID="{617C4B1E-99FF-4EDB-9CBB-86A60C346DAA}" presName="connectorText" presStyleLbl="sibTrans2D1" presStyleIdx="2" presStyleCnt="3"/>
      <dgm:spPr/>
    </dgm:pt>
  </dgm:ptLst>
  <dgm:cxnLst>
    <dgm:cxn modelId="{BA278B07-9D0A-4BA9-8DD0-D3CBEEBD7FAE}" type="presOf" srcId="{A10EFC32-799D-4801-B5E1-F8853CD47EE8}" destId="{A6130564-84A0-4F0D-9D7F-9322B3EC100E}" srcOrd="0" destOrd="0" presId="urn:microsoft.com/office/officeart/2005/8/layout/cycle7"/>
    <dgm:cxn modelId="{9D60AF31-288A-41A3-BD39-E153933DE69A}" srcId="{A10EFC32-799D-4801-B5E1-F8853CD47EE8}" destId="{A6428B95-75DC-4A01-BEDE-848CDA7996D3}" srcOrd="0" destOrd="0" parTransId="{E44CA9A1-156C-4B77-A546-9AA9EE894B2D}" sibTransId="{53E1BF85-AFCF-47A3-B259-14CCEC556A90}"/>
    <dgm:cxn modelId="{680BB43A-2E3F-461E-BEC5-299C5F59A907}" type="presOf" srcId="{617C4B1E-99FF-4EDB-9CBB-86A60C346DAA}" destId="{1210CF92-91D2-4EE4-81C8-6C05B1909159}" srcOrd="1" destOrd="0" presId="urn:microsoft.com/office/officeart/2005/8/layout/cycle7"/>
    <dgm:cxn modelId="{6015E75E-18EA-41C2-8F6A-67E80E87400A}" type="presOf" srcId="{80F74F54-C050-4EBB-9811-300F8A48B1DA}" destId="{6839B9C2-9094-474E-81E5-7BE7432EA695}" srcOrd="0" destOrd="0" presId="urn:microsoft.com/office/officeart/2005/8/layout/cycle7"/>
    <dgm:cxn modelId="{B8E80671-B023-4147-A23D-F44DF08AB10F}" srcId="{A10EFC32-799D-4801-B5E1-F8853CD47EE8}" destId="{0125ADF1-9A7A-4382-B4A9-72C06FA92491}" srcOrd="2" destOrd="0" parTransId="{9FCFF65E-643F-4FEE-B4F9-658C6A45390A}" sibTransId="{617C4B1E-99FF-4EDB-9CBB-86A60C346DAA}"/>
    <dgm:cxn modelId="{C2FF3F76-0609-4373-B086-19127E4DF7B9}" type="presOf" srcId="{A6428B95-75DC-4A01-BEDE-848CDA7996D3}" destId="{742E117A-9B2B-4DF1-97F8-F35144AF189B}" srcOrd="0" destOrd="0" presId="urn:microsoft.com/office/officeart/2005/8/layout/cycle7"/>
    <dgm:cxn modelId="{58648976-AC7F-43D2-9664-65F32082D9DE}" type="presOf" srcId="{0125ADF1-9A7A-4382-B4A9-72C06FA92491}" destId="{692C9747-88EC-44D4-89E4-2E931F370B55}" srcOrd="0" destOrd="0" presId="urn:microsoft.com/office/officeart/2005/8/layout/cycle7"/>
    <dgm:cxn modelId="{452C7B85-AB1E-40A4-94FC-6BFD211E5550}" srcId="{A10EFC32-799D-4801-B5E1-F8853CD47EE8}" destId="{80F74F54-C050-4EBB-9811-300F8A48B1DA}" srcOrd="1" destOrd="0" parTransId="{1FCA2254-8A6A-45D2-B46E-C503355352D9}" sibTransId="{B1F5E357-D7F3-4F2F-96F5-76C047CCF589}"/>
    <dgm:cxn modelId="{FF74E7A2-CD11-47CD-A530-24F58DC4C0A1}" type="presOf" srcId="{53E1BF85-AFCF-47A3-B259-14CCEC556A90}" destId="{27A2A6AC-7B0B-40A8-92D8-8C1C9810F5A4}" srcOrd="1" destOrd="0" presId="urn:microsoft.com/office/officeart/2005/8/layout/cycle7"/>
    <dgm:cxn modelId="{348A82B6-0D1C-47CF-B89E-6DE22CA9CE21}" type="presOf" srcId="{53E1BF85-AFCF-47A3-B259-14CCEC556A90}" destId="{888A5D21-FF41-4DE2-8185-05C05CDA0C82}" srcOrd="0" destOrd="0" presId="urn:microsoft.com/office/officeart/2005/8/layout/cycle7"/>
    <dgm:cxn modelId="{814FA8C3-817F-4531-B55D-975AD9911A77}" type="presOf" srcId="{B1F5E357-D7F3-4F2F-96F5-76C047CCF589}" destId="{2AAD7B4A-164B-478A-B3EE-B39D8B557054}" srcOrd="1" destOrd="0" presId="urn:microsoft.com/office/officeart/2005/8/layout/cycle7"/>
    <dgm:cxn modelId="{8019FEE2-99AF-47FB-AEFD-D5BB122F5F80}" type="presOf" srcId="{B1F5E357-D7F3-4F2F-96F5-76C047CCF589}" destId="{8E1ED143-CE02-4F29-B1DE-79BD2571DE83}" srcOrd="0" destOrd="0" presId="urn:microsoft.com/office/officeart/2005/8/layout/cycle7"/>
    <dgm:cxn modelId="{CF28F4FA-6529-4328-9255-378FF50B447A}" type="presOf" srcId="{617C4B1E-99FF-4EDB-9CBB-86A60C346DAA}" destId="{401CEE17-14E7-4051-B0B7-F9C010C21048}" srcOrd="0" destOrd="0" presId="urn:microsoft.com/office/officeart/2005/8/layout/cycle7"/>
    <dgm:cxn modelId="{5F5E28B1-461B-45B6-9BA4-D133BA8131C5}" type="presParOf" srcId="{A6130564-84A0-4F0D-9D7F-9322B3EC100E}" destId="{742E117A-9B2B-4DF1-97F8-F35144AF189B}" srcOrd="0" destOrd="0" presId="urn:microsoft.com/office/officeart/2005/8/layout/cycle7"/>
    <dgm:cxn modelId="{D673552B-6A62-4440-9624-262880EB132E}" type="presParOf" srcId="{A6130564-84A0-4F0D-9D7F-9322B3EC100E}" destId="{888A5D21-FF41-4DE2-8185-05C05CDA0C82}" srcOrd="1" destOrd="0" presId="urn:microsoft.com/office/officeart/2005/8/layout/cycle7"/>
    <dgm:cxn modelId="{B73B280A-7A75-4AF6-A5F6-5ED0DEFB8338}" type="presParOf" srcId="{888A5D21-FF41-4DE2-8185-05C05CDA0C82}" destId="{27A2A6AC-7B0B-40A8-92D8-8C1C9810F5A4}" srcOrd="0" destOrd="0" presId="urn:microsoft.com/office/officeart/2005/8/layout/cycle7"/>
    <dgm:cxn modelId="{8755F629-5BB9-4FDA-8E2F-6E2C4389E9C4}" type="presParOf" srcId="{A6130564-84A0-4F0D-9D7F-9322B3EC100E}" destId="{6839B9C2-9094-474E-81E5-7BE7432EA695}" srcOrd="2" destOrd="0" presId="urn:microsoft.com/office/officeart/2005/8/layout/cycle7"/>
    <dgm:cxn modelId="{129CFAB1-6381-4183-BD61-69775E293FA4}" type="presParOf" srcId="{A6130564-84A0-4F0D-9D7F-9322B3EC100E}" destId="{8E1ED143-CE02-4F29-B1DE-79BD2571DE83}" srcOrd="3" destOrd="0" presId="urn:microsoft.com/office/officeart/2005/8/layout/cycle7"/>
    <dgm:cxn modelId="{66C02D61-1AC3-4F40-8646-DA4C51B9113E}" type="presParOf" srcId="{8E1ED143-CE02-4F29-B1DE-79BD2571DE83}" destId="{2AAD7B4A-164B-478A-B3EE-B39D8B557054}" srcOrd="0" destOrd="0" presId="urn:microsoft.com/office/officeart/2005/8/layout/cycle7"/>
    <dgm:cxn modelId="{DBB5BDA0-C937-4705-BECC-AFA4A4DBEA43}" type="presParOf" srcId="{A6130564-84A0-4F0D-9D7F-9322B3EC100E}" destId="{692C9747-88EC-44D4-89E4-2E931F370B55}" srcOrd="4" destOrd="0" presId="urn:microsoft.com/office/officeart/2005/8/layout/cycle7"/>
    <dgm:cxn modelId="{D41A0860-1F31-4E0E-A458-F82745B1E51B}" type="presParOf" srcId="{A6130564-84A0-4F0D-9D7F-9322B3EC100E}" destId="{401CEE17-14E7-4051-B0B7-F9C010C21048}" srcOrd="5" destOrd="0" presId="urn:microsoft.com/office/officeart/2005/8/layout/cycle7"/>
    <dgm:cxn modelId="{B8413B11-6A66-4697-A540-C8705581B657}" type="presParOf" srcId="{401CEE17-14E7-4051-B0B7-F9C010C21048}" destId="{1210CF92-91D2-4EE4-81C8-6C05B190915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684D0-B214-4D4B-869D-BBDBBEED7399}">
      <dsp:nvSpPr>
        <dsp:cNvPr id="0" name=""/>
        <dsp:cNvSpPr/>
      </dsp:nvSpPr>
      <dsp:spPr>
        <a:xfrm>
          <a:off x="2026625" y="43"/>
          <a:ext cx="2050467" cy="1025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Service Broker</a:t>
          </a:r>
        </a:p>
      </dsp:txBody>
      <dsp:txXfrm>
        <a:off x="2056653" y="30071"/>
        <a:ext cx="1990411" cy="965177"/>
      </dsp:txXfrm>
    </dsp:sp>
    <dsp:sp modelId="{7E6C3DAE-0DD6-4726-9AF1-78B7F677A2BE}">
      <dsp:nvSpPr>
        <dsp:cNvPr id="0" name=""/>
        <dsp:cNvSpPr/>
      </dsp:nvSpPr>
      <dsp:spPr>
        <a:xfrm rot="3600000">
          <a:off x="3459681" y="1261686"/>
          <a:ext cx="640076" cy="36576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569409" y="1334838"/>
        <a:ext cx="420620" cy="219456"/>
      </dsp:txXfrm>
    </dsp:sp>
    <dsp:sp modelId="{2BFE7D65-E038-4118-B6F9-3B2AC7A10532}">
      <dsp:nvSpPr>
        <dsp:cNvPr id="0" name=""/>
        <dsp:cNvSpPr/>
      </dsp:nvSpPr>
      <dsp:spPr>
        <a:xfrm>
          <a:off x="3722348" y="2937122"/>
          <a:ext cx="2050467" cy="1025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Service Provider</a:t>
          </a:r>
        </a:p>
      </dsp:txBody>
      <dsp:txXfrm>
        <a:off x="3752376" y="2967150"/>
        <a:ext cx="1990411" cy="965177"/>
      </dsp:txXfrm>
    </dsp:sp>
    <dsp:sp modelId="{C8B02ECC-BC33-4C2F-8BCE-102AE901151E}">
      <dsp:nvSpPr>
        <dsp:cNvPr id="0" name=""/>
        <dsp:cNvSpPr/>
      </dsp:nvSpPr>
      <dsp:spPr>
        <a:xfrm rot="14122055">
          <a:off x="4148205" y="2413176"/>
          <a:ext cx="640076" cy="36576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257933" y="2486328"/>
        <a:ext cx="420620" cy="219456"/>
      </dsp:txXfrm>
    </dsp:sp>
    <dsp:sp modelId="{34C0B737-07FE-4559-A26F-F0539A9877B1}">
      <dsp:nvSpPr>
        <dsp:cNvPr id="0" name=""/>
        <dsp:cNvSpPr/>
      </dsp:nvSpPr>
      <dsp:spPr>
        <a:xfrm>
          <a:off x="330901" y="2937122"/>
          <a:ext cx="2050467" cy="1025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Service Requester</a:t>
          </a:r>
        </a:p>
      </dsp:txBody>
      <dsp:txXfrm>
        <a:off x="360929" y="2967150"/>
        <a:ext cx="1990411" cy="965177"/>
      </dsp:txXfrm>
    </dsp:sp>
    <dsp:sp modelId="{987D0B1D-5E82-44B5-8E64-903EBFA2B4D2}">
      <dsp:nvSpPr>
        <dsp:cNvPr id="0" name=""/>
        <dsp:cNvSpPr/>
      </dsp:nvSpPr>
      <dsp:spPr>
        <a:xfrm rot="18000000">
          <a:off x="2291734" y="1252521"/>
          <a:ext cx="640076" cy="36576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401462" y="1325673"/>
        <a:ext cx="420620" cy="219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A5757-2F9A-4F9E-96CE-6BEA85C7B1DB}">
      <dsp:nvSpPr>
        <dsp:cNvPr id="0" name=""/>
        <dsp:cNvSpPr/>
      </dsp:nvSpPr>
      <dsp:spPr>
        <a:xfrm>
          <a:off x="6697" y="0"/>
          <a:ext cx="6851301" cy="2286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rgbClr val="002060"/>
              </a:solidFill>
            </a:rPr>
            <a:t>soap:Env</a:t>
          </a:r>
          <a:r>
            <a:rPr lang="en-US" sz="2400" kern="1200" dirty="0" err="1">
              <a:solidFill>
                <a:srgbClr val="002060"/>
              </a:solidFill>
            </a:rPr>
            <a:t>elope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6697" y="0"/>
        <a:ext cx="6851301" cy="685800"/>
      </dsp:txXfrm>
    </dsp:sp>
    <dsp:sp modelId="{340AE3CF-5171-41DD-BA6A-3931BBC9AE0E}">
      <dsp:nvSpPr>
        <dsp:cNvPr id="0" name=""/>
        <dsp:cNvSpPr/>
      </dsp:nvSpPr>
      <dsp:spPr>
        <a:xfrm>
          <a:off x="688478" y="685995"/>
          <a:ext cx="5481041" cy="449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rgbClr val="002060"/>
              </a:solidFill>
            </a:rPr>
            <a:t>soap:Header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701632" y="699149"/>
        <a:ext cx="5454733" cy="422799"/>
      </dsp:txXfrm>
    </dsp:sp>
    <dsp:sp modelId="{413CDEC1-C0D1-43FC-8827-0A48B4BE68D2}">
      <dsp:nvSpPr>
        <dsp:cNvPr id="0" name=""/>
        <dsp:cNvSpPr/>
      </dsp:nvSpPr>
      <dsp:spPr>
        <a:xfrm>
          <a:off x="688478" y="1204196"/>
          <a:ext cx="5481041" cy="449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rgbClr val="002060"/>
              </a:solidFill>
            </a:rPr>
            <a:t>soap:Body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701632" y="1217350"/>
        <a:ext cx="5454733" cy="422799"/>
      </dsp:txXfrm>
    </dsp:sp>
    <dsp:sp modelId="{CA12AD1E-6DCA-40F0-95FE-1242214E3A55}">
      <dsp:nvSpPr>
        <dsp:cNvPr id="0" name=""/>
        <dsp:cNvSpPr/>
      </dsp:nvSpPr>
      <dsp:spPr>
        <a:xfrm>
          <a:off x="688478" y="1722397"/>
          <a:ext cx="5481041" cy="449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rgbClr val="002060"/>
              </a:solidFill>
            </a:rPr>
            <a:t>soap:Fault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701632" y="1735551"/>
        <a:ext cx="5454733" cy="422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E117A-9B2B-4DF1-97F8-F35144AF189B}">
      <dsp:nvSpPr>
        <dsp:cNvPr id="0" name=""/>
        <dsp:cNvSpPr/>
      </dsp:nvSpPr>
      <dsp:spPr>
        <a:xfrm>
          <a:off x="2096876" y="1166"/>
          <a:ext cx="2130846" cy="1065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Service Broker</a:t>
          </a:r>
        </a:p>
      </dsp:txBody>
      <dsp:txXfrm>
        <a:off x="2128081" y="32371"/>
        <a:ext cx="2068436" cy="1003013"/>
      </dsp:txXfrm>
    </dsp:sp>
    <dsp:sp modelId="{888A5D21-FF41-4DE2-8185-05C05CDA0C82}">
      <dsp:nvSpPr>
        <dsp:cNvPr id="0" name=""/>
        <dsp:cNvSpPr/>
      </dsp:nvSpPr>
      <dsp:spPr>
        <a:xfrm rot="3600000">
          <a:off x="3127503" y="1879091"/>
          <a:ext cx="1828804" cy="356617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234488" y="1950414"/>
        <a:ext cx="1614834" cy="213971"/>
      </dsp:txXfrm>
    </dsp:sp>
    <dsp:sp modelId="{6839B9C2-9094-474E-81E5-7BE7432EA695}">
      <dsp:nvSpPr>
        <dsp:cNvPr id="0" name=""/>
        <dsp:cNvSpPr/>
      </dsp:nvSpPr>
      <dsp:spPr>
        <a:xfrm>
          <a:off x="3856088" y="3048210"/>
          <a:ext cx="2130846" cy="1065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Service Requester</a:t>
          </a:r>
        </a:p>
      </dsp:txBody>
      <dsp:txXfrm>
        <a:off x="3887293" y="3079415"/>
        <a:ext cx="2068436" cy="1003013"/>
      </dsp:txXfrm>
    </dsp:sp>
    <dsp:sp modelId="{8E1ED143-CE02-4F29-B1DE-79BD2571DE83}">
      <dsp:nvSpPr>
        <dsp:cNvPr id="0" name=""/>
        <dsp:cNvSpPr/>
      </dsp:nvSpPr>
      <dsp:spPr>
        <a:xfrm rot="10800000">
          <a:off x="2607269" y="3394473"/>
          <a:ext cx="1110061" cy="372898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719138" y="3469053"/>
        <a:ext cx="886323" cy="223738"/>
      </dsp:txXfrm>
    </dsp:sp>
    <dsp:sp modelId="{692C9747-88EC-44D4-89E4-2E931F370B55}">
      <dsp:nvSpPr>
        <dsp:cNvPr id="0" name=""/>
        <dsp:cNvSpPr/>
      </dsp:nvSpPr>
      <dsp:spPr>
        <a:xfrm>
          <a:off x="337664" y="3048210"/>
          <a:ext cx="2130846" cy="1065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Service Provider</a:t>
          </a:r>
        </a:p>
      </dsp:txBody>
      <dsp:txXfrm>
        <a:off x="368869" y="3079415"/>
        <a:ext cx="2068436" cy="1003013"/>
      </dsp:txXfrm>
    </dsp:sp>
    <dsp:sp modelId="{401CEE17-14E7-4051-B0B7-F9C010C21048}">
      <dsp:nvSpPr>
        <dsp:cNvPr id="0" name=""/>
        <dsp:cNvSpPr/>
      </dsp:nvSpPr>
      <dsp:spPr>
        <a:xfrm rot="18000000">
          <a:off x="1369634" y="1878380"/>
          <a:ext cx="1826118" cy="358038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477045" y="1949988"/>
        <a:ext cx="1611296" cy="214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EA9A4-4CD1-4E15-9A09-2583D84FDAE1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42729-53F1-4E60-83CA-CB1039A104B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BD7359-589A-4561-912D-390B9280F575}" type="slidenum">
              <a:rPr lang="en-IN" smtClean="0"/>
              <a:pPr eaLnBrk="1" hangingPunct="1"/>
              <a:t>6</a:t>
            </a:fld>
            <a:endParaRPr lang="en-I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0E3C82-4869-427B-9E52-56B362054E84}" type="slidenum">
              <a:rPr lang="en-IN" smtClean="0"/>
              <a:pPr eaLnBrk="1" hangingPunct="1"/>
              <a:t>10</a:t>
            </a:fld>
            <a:endParaRPr lang="en-I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IN" dirty="0"/>
          </a:p>
          <a:p>
            <a:pPr marL="228600" indent="-228600" eaLnBrk="1" hangingPunct="1"/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B88EA3-0420-4302-8F15-054C98818EE3}" type="slidenum">
              <a:rPr lang="en-IN" smtClean="0"/>
              <a:pPr eaLnBrk="1" hangingPunct="1"/>
              <a:t>18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425-9656-4790-890C-6C1E28AF8F7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6E98-7EDA-466A-97C8-08A86EFDF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425-9656-4790-890C-6C1E28AF8F7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6E98-7EDA-466A-97C8-08A86EFDF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425-9656-4790-890C-6C1E28AF8F7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6E98-7EDA-466A-97C8-08A86EFDF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425-9656-4790-890C-6C1E28AF8F7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6E98-7EDA-466A-97C8-08A86EFDF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425-9656-4790-890C-6C1E28AF8F7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6E98-7EDA-466A-97C8-08A86EFDF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425-9656-4790-890C-6C1E28AF8F7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6E98-7EDA-466A-97C8-08A86EFDF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425-9656-4790-890C-6C1E28AF8F7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6E98-7EDA-466A-97C8-08A86EFDF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425-9656-4790-890C-6C1E28AF8F7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6E98-7EDA-466A-97C8-08A86EFDF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425-9656-4790-890C-6C1E28AF8F7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6E98-7EDA-466A-97C8-08A86EFDF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425-9656-4790-890C-6C1E28AF8F7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6E98-7EDA-466A-97C8-08A86EFDF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2425-9656-4790-890C-6C1E28AF8F7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6E98-7EDA-466A-97C8-08A86EFDF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42425-9656-4790-890C-6C1E28AF8F7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46E98-7EDA-466A-97C8-08A86EFDF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  <a:endParaRPr lang="en-I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4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15416"/>
            <a:ext cx="8301806" cy="108059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SOAP(Simple Object Access Protocol)</a:t>
            </a:r>
            <a:endParaRPr lang="en-I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10600" cy="5181600"/>
          </a:xfrm>
        </p:spPr>
        <p:txBody>
          <a:bodyPr>
            <a:normAutofit fontScale="85000" lnSpcReduction="20000"/>
          </a:bodyPr>
          <a:lstStyle/>
          <a:p>
            <a:pPr marL="609600" indent="-609600" eaLnBrk="1" hangingPunct="1"/>
            <a:r>
              <a:rPr lang="en-US" dirty="0"/>
              <a:t>It is a communication protocol used by the applications</a:t>
            </a:r>
            <a:r>
              <a:rPr lang="en-IN" dirty="0"/>
              <a:t> describing the </a:t>
            </a:r>
            <a:r>
              <a:rPr lang="en-US" dirty="0"/>
              <a:t>format for sending messages.</a:t>
            </a:r>
          </a:p>
          <a:p>
            <a:pPr marL="609600" indent="-609600" eaLnBrk="1" hangingPunct="1"/>
            <a:r>
              <a:rPr lang="en-US" dirty="0"/>
              <a:t>It is platform independent  since it uses XML, simple and extensible.</a:t>
            </a:r>
          </a:p>
          <a:p>
            <a:pPr marL="609600" indent="-609600" eaLnBrk="1" hangingPunct="1"/>
            <a:r>
              <a:rPr lang="en-US" dirty="0"/>
              <a:t>Built on top of HTTP and others. SOAP over HTTP most common</a:t>
            </a:r>
            <a:r>
              <a:rPr lang="en-IN" dirty="0"/>
              <a:t> </a:t>
            </a:r>
            <a:endParaRPr lang="en-US" dirty="0"/>
          </a:p>
          <a:p>
            <a:pPr marL="609600" indent="-609600" eaLnBrk="1" hangingPunct="1"/>
            <a:r>
              <a:rPr lang="en-IN" dirty="0"/>
              <a:t>The SOAP specification defines the envelope structure, encoding rules, and conventions for representing remote procedure calls and responses.</a:t>
            </a:r>
          </a:p>
          <a:p>
            <a:pPr marL="609600" indent="-609600" eaLnBrk="1" hangingPunct="1"/>
            <a:r>
              <a:rPr lang="en-US" dirty="0"/>
              <a:t>SOAP Engines embedded in J2EE Application Servers. For example the Apache Axis is a soap engine embedded in application severs like Tomcat, </a:t>
            </a:r>
            <a:r>
              <a:rPr lang="en-US" dirty="0" err="1"/>
              <a:t>Jboss</a:t>
            </a:r>
            <a:r>
              <a:rPr lang="en-US" dirty="0"/>
              <a:t>, IBM </a:t>
            </a:r>
            <a:r>
              <a:rPr lang="en-US" dirty="0" err="1"/>
              <a:t>Websphere</a:t>
            </a:r>
            <a:r>
              <a:rPr lang="en-US" dirty="0"/>
              <a:t> has its own SOAP engine.</a:t>
            </a:r>
          </a:p>
          <a:p>
            <a:pPr marL="609600" indent="-609600" eaLnBrk="1" hangingPunct="1"/>
            <a:r>
              <a:rPr lang="en-US" dirty="0"/>
              <a:t>SOAP 1.1 and 1.2 versions</a:t>
            </a:r>
          </a:p>
        </p:txBody>
      </p:sp>
    </p:spTree>
    <p:extLst>
      <p:ext uri="{BB962C8B-B14F-4D97-AF65-F5344CB8AC3E}">
        <p14:creationId xmlns:p14="http://schemas.microsoft.com/office/powerpoint/2010/main" val="422732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message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493712"/>
              </p:ext>
            </p:extLst>
          </p:nvPr>
        </p:nvGraphicFramePr>
        <p:xfrm>
          <a:off x="1066800" y="1143000"/>
          <a:ext cx="6857999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33" y="3566279"/>
            <a:ext cx="8703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SOAP Envelope is the root element of a SOAP message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>
                <a:solidFill>
                  <a:srgbClr val="5F5F5F"/>
                </a:solidFill>
                <a:latin typeface="+mn-lt"/>
              </a:rPr>
              <a:t>Optional SOAP Header </a:t>
            </a:r>
            <a:r>
              <a:rPr lang="en-US" sz="2000" dirty="0">
                <a:solidFill>
                  <a:srgbClr val="5F5F5F"/>
                </a:solidFill>
                <a:latin typeface="+mn-lt"/>
              </a:rPr>
              <a:t>contains application-specific information like authentication etc. Attributes defined in the SOAP Header defines how a recipient should process the SOAP message.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The required SOAP Body element contains the actual SOAP message intended for the ultimate endpoint of the message.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The optional SOAP Fault element is used to indicate error messages.</a:t>
            </a:r>
            <a:endParaRPr lang="en-IN" sz="2000" dirty="0">
              <a:solidFill>
                <a:srgbClr val="5F5F5F"/>
              </a:solidFill>
              <a:latin typeface="+mn-lt"/>
            </a:endParaRPr>
          </a:p>
          <a:p>
            <a:pPr marL="609600" indent="-609600" eaLnBrk="1" hangingPunct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46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SOAP Request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6200" y="1066800"/>
            <a:ext cx="90678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POST /ws1/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index.jsp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HTTP/1.1</a:t>
            </a:r>
          </a:p>
          <a:p>
            <a:pPr>
              <a:lnSpc>
                <a:spcPct val="11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Host: www.xyz.com</a:t>
            </a:r>
          </a:p>
          <a:p>
            <a:pPr>
              <a:lnSpc>
                <a:spcPct val="11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Content-Type: text/xml; charset="utf-8"</a:t>
            </a:r>
          </a:p>
          <a:p>
            <a:pPr>
              <a:lnSpc>
                <a:spcPct val="11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Content-Length: xxx</a:t>
            </a:r>
          </a:p>
          <a:p>
            <a:pPr>
              <a:lnSpc>
                <a:spcPct val="11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SOAPAction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: ""</a:t>
            </a:r>
          </a:p>
          <a:p>
            <a:pPr>
              <a:lnSpc>
                <a:spcPct val="11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soap:Envelope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xmlns:soap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="http://www.w3.org/2003/05/soap-envelope"&gt;</a:t>
            </a:r>
          </a:p>
          <a:p>
            <a:pPr>
              <a:lnSpc>
                <a:spcPct val="11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soap:Header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&lt;/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soap:Header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&lt;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soap:Body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m:SayHello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xmlns:m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="http://www.hello.org"&gt;</a:t>
            </a:r>
          </a:p>
          <a:p>
            <a:pPr>
              <a:lnSpc>
                <a:spcPct val="11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    &lt;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m:Name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&gt;Sam&lt;/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m:Name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  &lt;/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m:GetStockPrice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&lt;/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soap:Body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soap:Envelope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892566" y="3792239"/>
            <a:ext cx="191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message name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723265" y="5469467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parameter value</a:t>
            </a:r>
          </a:p>
        </p:txBody>
      </p:sp>
      <p:sp>
        <p:nvSpPr>
          <p:cNvPr id="9" name="Freeform 8"/>
          <p:cNvSpPr/>
          <p:nvPr/>
        </p:nvSpPr>
        <p:spPr>
          <a:xfrm>
            <a:off x="2286000" y="4024256"/>
            <a:ext cx="2590800" cy="513877"/>
          </a:xfrm>
          <a:custGeom>
            <a:avLst/>
            <a:gdLst>
              <a:gd name="connsiteX0" fmla="*/ 0 w 2590800"/>
              <a:gd name="connsiteY0" fmla="*/ 513877 h 513877"/>
              <a:gd name="connsiteX1" fmla="*/ 508000 w 2590800"/>
              <a:gd name="connsiteY1" fmla="*/ 259877 h 513877"/>
              <a:gd name="connsiteX2" fmla="*/ 1371600 w 2590800"/>
              <a:gd name="connsiteY2" fmla="*/ 22811 h 513877"/>
              <a:gd name="connsiteX3" fmla="*/ 2590800 w 2590800"/>
              <a:gd name="connsiteY3" fmla="*/ 22811 h 51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513877">
                <a:moveTo>
                  <a:pt x="0" y="513877"/>
                </a:moveTo>
                <a:cubicBezTo>
                  <a:pt x="139700" y="427799"/>
                  <a:pt x="279400" y="341721"/>
                  <a:pt x="508000" y="259877"/>
                </a:cubicBezTo>
                <a:cubicBezTo>
                  <a:pt x="736600" y="178033"/>
                  <a:pt x="1024467" y="62322"/>
                  <a:pt x="1371600" y="22811"/>
                </a:cubicBezTo>
                <a:cubicBezTo>
                  <a:pt x="1718733" y="-16700"/>
                  <a:pt x="2154766" y="3055"/>
                  <a:pt x="2590800" y="2281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20516" y="4886236"/>
            <a:ext cx="206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parameter name</a:t>
            </a:r>
          </a:p>
        </p:txBody>
      </p:sp>
      <p:sp>
        <p:nvSpPr>
          <p:cNvPr id="12" name="Freeform 11"/>
          <p:cNvSpPr/>
          <p:nvPr/>
        </p:nvSpPr>
        <p:spPr>
          <a:xfrm>
            <a:off x="2726267" y="5063067"/>
            <a:ext cx="1713960" cy="423333"/>
          </a:xfrm>
          <a:custGeom>
            <a:avLst/>
            <a:gdLst>
              <a:gd name="connsiteX0" fmla="*/ 0 w 1713960"/>
              <a:gd name="connsiteY0" fmla="*/ 0 h 423333"/>
              <a:gd name="connsiteX1" fmla="*/ 694266 w 1713960"/>
              <a:gd name="connsiteY1" fmla="*/ 118533 h 423333"/>
              <a:gd name="connsiteX2" fmla="*/ 1557866 w 1713960"/>
              <a:gd name="connsiteY2" fmla="*/ 169333 h 423333"/>
              <a:gd name="connsiteX3" fmla="*/ 1710266 w 1713960"/>
              <a:gd name="connsiteY3" fmla="*/ 423333 h 4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3960" h="423333">
                <a:moveTo>
                  <a:pt x="0" y="0"/>
                </a:moveTo>
                <a:cubicBezTo>
                  <a:pt x="217311" y="45155"/>
                  <a:pt x="434622" y="90311"/>
                  <a:pt x="694266" y="118533"/>
                </a:cubicBezTo>
                <a:cubicBezTo>
                  <a:pt x="953910" y="146755"/>
                  <a:pt x="1388533" y="118533"/>
                  <a:pt x="1557866" y="169333"/>
                </a:cubicBezTo>
                <a:cubicBezTo>
                  <a:pt x="1727199" y="220133"/>
                  <a:pt x="1718732" y="321733"/>
                  <a:pt x="1710266" y="42333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606800" y="4818948"/>
            <a:ext cx="1337733" cy="176385"/>
          </a:xfrm>
          <a:custGeom>
            <a:avLst/>
            <a:gdLst>
              <a:gd name="connsiteX0" fmla="*/ 0 w 1337733"/>
              <a:gd name="connsiteY0" fmla="*/ 91719 h 176385"/>
              <a:gd name="connsiteX1" fmla="*/ 270933 w 1337733"/>
              <a:gd name="connsiteY1" fmla="*/ 7052 h 176385"/>
              <a:gd name="connsiteX2" fmla="*/ 897467 w 1337733"/>
              <a:gd name="connsiteY2" fmla="*/ 23985 h 176385"/>
              <a:gd name="connsiteX3" fmla="*/ 1337733 w 1337733"/>
              <a:gd name="connsiteY3" fmla="*/ 176385 h 17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733" h="176385">
                <a:moveTo>
                  <a:pt x="0" y="91719"/>
                </a:moveTo>
                <a:cubicBezTo>
                  <a:pt x="60677" y="55030"/>
                  <a:pt x="121355" y="18341"/>
                  <a:pt x="270933" y="7052"/>
                </a:cubicBezTo>
                <a:cubicBezTo>
                  <a:pt x="420511" y="-4237"/>
                  <a:pt x="719667" y="-4237"/>
                  <a:pt x="897467" y="23985"/>
                </a:cubicBezTo>
                <a:cubicBezTo>
                  <a:pt x="1075267" y="52207"/>
                  <a:pt x="1206500" y="114296"/>
                  <a:pt x="1337733" y="17638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IN" dirty="0"/>
              <a:t>A </a:t>
            </a:r>
            <a:r>
              <a:rPr lang="en-IN" i="1" dirty="0"/>
              <a:t>unified resource name </a:t>
            </a:r>
            <a:r>
              <a:rPr lang="en-IN" dirty="0"/>
              <a:t>(URN) uniquely identifies the service to clients. It must be unique among all services deployed in a single SOAP server, which is</a:t>
            </a:r>
          </a:p>
          <a:p>
            <a:pPr eaLnBrk="1" hangingPunct="1"/>
            <a:r>
              <a:rPr lang="en-IN" dirty="0"/>
              <a:t>identified by a certain network address. A URN is encoded as a </a:t>
            </a:r>
            <a:r>
              <a:rPr lang="en-IN" i="1" dirty="0"/>
              <a:t>universal resource identifier </a:t>
            </a:r>
            <a:r>
              <a:rPr lang="en-IN" dirty="0"/>
              <a:t>(URI). We commonly use the format </a:t>
            </a:r>
            <a:r>
              <a:rPr lang="en-IN" dirty="0" err="1"/>
              <a:t>urn:UniqueServiceID</a:t>
            </a:r>
            <a:r>
              <a:rPr lang="en-IN" dirty="0"/>
              <a:t>.</a:t>
            </a:r>
          </a:p>
          <a:p>
            <a:pPr eaLnBrk="1" hangingPunct="1"/>
            <a:r>
              <a:rPr lang="en-IN" dirty="0"/>
              <a:t>In the previous example the URN for the  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urn:Hello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1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229600" cy="7064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 sample SOAP Response Packet</a:t>
            </a:r>
            <a:endParaRPr lang="en-IN" dirty="0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52400" y="1066800"/>
            <a:ext cx="8991600" cy="5509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HTTP/1.1 200 OK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Content-Type: text/xml; charset="utf-8"</a:t>
            </a:r>
          </a:p>
          <a:p>
            <a:pPr>
              <a:lnSpc>
                <a:spcPct val="12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Content-Length: xxx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soap:Envelope</a:t>
            </a:r>
            <a:b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xmlns:soap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="http://www.w3.org/2001/12/soap-envelope"</a:t>
            </a:r>
            <a:b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soap:encodingStyle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="http://www.w3.org/2001/12/soap-encoding"&gt;</a:t>
            </a:r>
            <a:b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</a:br>
            <a:b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soap:Body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xmlns:m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http://www.hello.org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"&gt;</a:t>
            </a:r>
            <a:b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 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m:SayHelloResponse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b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   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m:Message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&gt;Hello Sam&lt;/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m:Message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b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  &lt;/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m:SayHelloResponse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b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soap:Body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b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</a:br>
            <a:b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&lt;/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soap:Envelope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</a:p>
          <a:p>
            <a:br>
              <a:rPr lang="en-US" sz="2000" dirty="0"/>
            </a:b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98871" y="5164667"/>
            <a:ext cx="153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return value</a:t>
            </a:r>
          </a:p>
        </p:txBody>
      </p:sp>
      <p:sp>
        <p:nvSpPr>
          <p:cNvPr id="10" name="Freeform 9"/>
          <p:cNvSpPr/>
          <p:nvPr/>
        </p:nvSpPr>
        <p:spPr>
          <a:xfrm>
            <a:off x="3810000" y="4622800"/>
            <a:ext cx="372533" cy="626533"/>
          </a:xfrm>
          <a:custGeom>
            <a:avLst/>
            <a:gdLst>
              <a:gd name="connsiteX0" fmla="*/ 0 w 372533"/>
              <a:gd name="connsiteY0" fmla="*/ 0 h 626533"/>
              <a:gd name="connsiteX1" fmla="*/ 220133 w 372533"/>
              <a:gd name="connsiteY1" fmla="*/ 287867 h 626533"/>
              <a:gd name="connsiteX2" fmla="*/ 372533 w 372533"/>
              <a:gd name="connsiteY2" fmla="*/ 626533 h 626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533" h="626533">
                <a:moveTo>
                  <a:pt x="0" y="0"/>
                </a:moveTo>
                <a:cubicBezTo>
                  <a:pt x="79022" y="91722"/>
                  <a:pt x="158044" y="183445"/>
                  <a:pt x="220133" y="287867"/>
                </a:cubicBezTo>
                <a:cubicBezTo>
                  <a:pt x="282222" y="392289"/>
                  <a:pt x="327377" y="509411"/>
                  <a:pt x="372533" y="62653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4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WSDL</a:t>
            </a:r>
            <a:endParaRPr lang="en-I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 eaLnBrk="1" hangingPunct="1"/>
            <a:r>
              <a:rPr lang="en-US" sz="2800" dirty="0"/>
              <a:t>Web Services Description Language</a:t>
            </a:r>
          </a:p>
          <a:p>
            <a:pPr marL="609600" indent="-609600" eaLnBrk="1" hangingPunct="1"/>
            <a:r>
              <a:rPr lang="en-US" sz="2800" dirty="0"/>
              <a:t>It is XML based.</a:t>
            </a:r>
          </a:p>
          <a:p>
            <a:pPr marL="609600" indent="-609600" eaLnBrk="1" hangingPunct="1"/>
            <a:r>
              <a:rPr lang="en-US" sz="2800" dirty="0"/>
              <a:t>Enables application to communicate with each other in an automated way.</a:t>
            </a:r>
          </a:p>
          <a:p>
            <a:pPr marL="609600" indent="-609600" eaLnBrk="1" hangingPunct="1"/>
            <a:r>
              <a:rPr lang="en-US" sz="2800" dirty="0"/>
              <a:t>WSDL describes the network services offered by the provider (an endpoint).</a:t>
            </a:r>
          </a:p>
          <a:p>
            <a:pPr marL="609600" indent="-609600" eaLnBrk="1" hangingPunct="1"/>
            <a:r>
              <a:rPr lang="en-US" sz="2800" dirty="0"/>
              <a:t>Used to describe the interface of the Web Service and where an implementation is running </a:t>
            </a:r>
          </a:p>
          <a:p>
            <a:pPr marL="609600" indent="-609600" eaLnBrk="1" hangingPunct="1"/>
            <a:r>
              <a:rPr lang="en-US" sz="2800" dirty="0"/>
              <a:t>Used to locate web services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984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Roles</a:t>
            </a:r>
            <a:endParaRPr lang="en-I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00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solidFill>
                  <a:srgbClr val="006600"/>
                </a:solidFill>
              </a:rPr>
              <a:t>Web Services provider </a:t>
            </a:r>
            <a:r>
              <a:rPr lang="en-US" dirty="0"/>
              <a:t>creates the Web Service and installs it on an application server.</a:t>
            </a:r>
          </a:p>
          <a:p>
            <a:pPr eaLnBrk="1" hangingPunct="1"/>
            <a:r>
              <a:rPr lang="en-US" dirty="0"/>
              <a:t>The </a:t>
            </a:r>
            <a:r>
              <a:rPr lang="en-US" dirty="0">
                <a:solidFill>
                  <a:srgbClr val="006600"/>
                </a:solidFill>
              </a:rPr>
              <a:t>Web Services requestor </a:t>
            </a:r>
            <a:r>
              <a:rPr lang="en-US" dirty="0"/>
              <a:t>writes the client application that invokes the Web Service. </a:t>
            </a:r>
          </a:p>
          <a:p>
            <a:pPr eaLnBrk="1" hangingPunct="1"/>
            <a:r>
              <a:rPr lang="en-US" dirty="0"/>
              <a:t>The </a:t>
            </a:r>
            <a:r>
              <a:rPr lang="en-US" dirty="0">
                <a:solidFill>
                  <a:srgbClr val="006600"/>
                </a:solidFill>
              </a:rPr>
              <a:t>Web Services broker </a:t>
            </a:r>
            <a:r>
              <a:rPr lang="en-US" dirty="0"/>
              <a:t>runs a UDDI Registry where providers publish their Web Services and requestors find the Web Services.</a:t>
            </a:r>
          </a:p>
          <a:p>
            <a:pPr eaLnBrk="1" hangingPunct="1"/>
            <a:r>
              <a:rPr lang="en-US" dirty="0">
                <a:solidFill>
                  <a:srgbClr val="006600"/>
                </a:solidFill>
              </a:rPr>
              <a:t>SOAP</a:t>
            </a:r>
            <a:r>
              <a:rPr lang="en-US" dirty="0">
                <a:solidFill>
                  <a:srgbClr val="C81E1E"/>
                </a:solidFill>
              </a:rPr>
              <a:t> </a:t>
            </a:r>
            <a:r>
              <a:rPr lang="en-US" dirty="0"/>
              <a:t>is the protocol to invoke a Web Services, and it is also a protocol that can be used to publish and locate Web Services in the UDDI Registry. The registry can also be accessed from a Web browser.</a:t>
            </a:r>
            <a:endParaRPr lang="en-IN" dirty="0"/>
          </a:p>
          <a:p>
            <a:pPr eaLnBrk="1" hangingPunct="1">
              <a:lnSpc>
                <a:spcPct val="80000"/>
              </a:lnSpc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2758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6010603" y="4872859"/>
            <a:ext cx="3024352" cy="1143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 Application</a:t>
            </a:r>
          </a:p>
        </p:txBody>
      </p:sp>
      <p:sp>
        <p:nvSpPr>
          <p:cNvPr id="11" name="8-Point Star 10"/>
          <p:cNvSpPr/>
          <p:nvPr/>
        </p:nvSpPr>
        <p:spPr>
          <a:xfrm>
            <a:off x="0" y="4972171"/>
            <a:ext cx="2286000" cy="1752600"/>
          </a:xfrm>
          <a:prstGeom prst="star8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Web services</a:t>
            </a:r>
          </a:p>
        </p:txBody>
      </p:sp>
      <p:sp>
        <p:nvSpPr>
          <p:cNvPr id="10" name="Hexagon 9"/>
          <p:cNvSpPr/>
          <p:nvPr/>
        </p:nvSpPr>
        <p:spPr>
          <a:xfrm>
            <a:off x="4953000" y="1728952"/>
            <a:ext cx="1676400" cy="914400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UDDI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55920872"/>
              </p:ext>
            </p:extLst>
          </p:nvPr>
        </p:nvGraphicFramePr>
        <p:xfrm>
          <a:off x="762000" y="1329559"/>
          <a:ext cx="6324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362200" y="3212067"/>
            <a:ext cx="320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D60093"/>
                </a:solidFill>
              </a:rPr>
              <a:t>SOAP Browser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3054135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Publish web service using WSDL</a:t>
            </a:r>
          </a:p>
          <a:p>
            <a:pPr algn="ctr"/>
            <a:r>
              <a:rPr lang="en-US" b="1" dirty="0">
                <a:solidFill>
                  <a:srgbClr val="006600"/>
                </a:solidFill>
              </a:rPr>
              <a:t>JAXR API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21014" y="3093189"/>
            <a:ext cx="2469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Locate web service using WSDL</a:t>
            </a:r>
          </a:p>
          <a:p>
            <a:pPr algn="ctr"/>
            <a:r>
              <a:rPr lang="en-US" b="1" dirty="0">
                <a:solidFill>
                  <a:srgbClr val="006600"/>
                </a:solidFill>
              </a:rPr>
              <a:t>JAXR API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2518" y="5094464"/>
            <a:ext cx="1807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6600"/>
                </a:solidFill>
              </a:rPr>
              <a:t>Invoke</a:t>
            </a:r>
          </a:p>
          <a:p>
            <a:pPr algn="ctr"/>
            <a:r>
              <a:rPr lang="en-US" b="1" dirty="0">
                <a:solidFill>
                  <a:srgbClr val="006600"/>
                </a:solidFill>
              </a:rPr>
              <a:t>JAX-RPC API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cxnSp>
        <p:nvCxnSpPr>
          <p:cNvPr id="19" name="Straight Arrow Connector 18"/>
          <p:cNvCxnSpPr>
            <a:stCxn id="13" idx="3"/>
            <a:endCxn id="11" idx="0"/>
          </p:cNvCxnSpPr>
          <p:nvPr/>
        </p:nvCxnSpPr>
        <p:spPr>
          <a:xfrm flipH="1">
            <a:off x="2286000" y="5848471"/>
            <a:ext cx="4167509" cy="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90826" y="5848471"/>
            <a:ext cx="1311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D60093"/>
                </a:solidFill>
              </a:rPr>
              <a:t>SOAP</a:t>
            </a:r>
          </a:p>
        </p:txBody>
      </p:sp>
    </p:spTree>
    <p:extLst>
      <p:ext uri="{BB962C8B-B14F-4D97-AF65-F5344CB8AC3E}">
        <p14:creationId xmlns:p14="http://schemas.microsoft.com/office/powerpoint/2010/main" val="117241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838200"/>
          </a:xfrm>
        </p:spPr>
        <p:txBody>
          <a:bodyPr/>
          <a:lstStyle/>
          <a:p>
            <a:r>
              <a:rPr lang="en-US" dirty="0"/>
              <a:t>Axis 2</a:t>
            </a:r>
            <a:endParaRPr lang="en-IN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80400" cy="484822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Apache Axis2™ is a Web Services / SOAP / WSDL engine, the successor to the widely used Apache Axis SOAP stack.  </a:t>
            </a:r>
          </a:p>
          <a:p>
            <a:r>
              <a:rPr lang="en-IN" dirty="0"/>
              <a:t>In other words, it is an engine for working with Web services. It provides the capability to add Web services interfaces to Web applications.</a:t>
            </a:r>
          </a:p>
          <a:p>
            <a:r>
              <a:rPr lang="en-IN" dirty="0"/>
              <a:t>It is available in Java and C.</a:t>
            </a:r>
          </a:p>
          <a:p>
            <a:r>
              <a:rPr lang="en-IN" dirty="0"/>
              <a:t>It can also be used as a standalone server application.</a:t>
            </a:r>
          </a:p>
          <a:p>
            <a:r>
              <a:rPr lang="en-IN" dirty="0"/>
              <a:t>Apache Axis2 not only supports SOAP 1.1 and SOAP 1.2, but it also has integrated support for the widely popular REST style of Web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871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kern="1200" dirty="0"/>
              <a:t>Speed</a:t>
            </a:r>
          </a:p>
          <a:p>
            <a:pPr lvl="1"/>
            <a:r>
              <a:rPr lang="en-IN" sz="2000" kern="1200" dirty="0">
                <a:ea typeface="+mn-ea"/>
                <a:cs typeface="+mn-cs"/>
              </a:rPr>
              <a:t>Axis2 uses its own object model and </a:t>
            </a:r>
            <a:r>
              <a:rPr lang="en-IN" sz="2000" kern="1200" dirty="0" err="1">
                <a:ea typeface="+mn-ea"/>
                <a:cs typeface="+mn-cs"/>
              </a:rPr>
              <a:t>StAX</a:t>
            </a:r>
            <a:r>
              <a:rPr lang="en-IN" sz="2000" kern="1200" dirty="0">
                <a:ea typeface="+mn-ea"/>
                <a:cs typeface="+mn-cs"/>
              </a:rPr>
              <a:t> (Streaming API for XML) thereby making parsing is faster and efficient.</a:t>
            </a:r>
          </a:p>
          <a:p>
            <a:r>
              <a:rPr lang="en-IN" kern="1200" dirty="0"/>
              <a:t>Low memory foot print</a:t>
            </a:r>
          </a:p>
          <a:p>
            <a:pPr lvl="1"/>
            <a:r>
              <a:rPr lang="en-IN" sz="2000" kern="1200" dirty="0">
                <a:ea typeface="+mn-ea"/>
                <a:cs typeface="+mn-cs"/>
              </a:rPr>
              <a:t>Designed to use less memory and use of </a:t>
            </a:r>
            <a:r>
              <a:rPr lang="en-IN" sz="2000" kern="1200" dirty="0" err="1">
                <a:ea typeface="+mn-ea"/>
                <a:cs typeface="+mn-cs"/>
              </a:rPr>
              <a:t>StAX</a:t>
            </a:r>
            <a:r>
              <a:rPr lang="en-IN" sz="2000" kern="1200" dirty="0">
                <a:ea typeface="+mn-ea"/>
                <a:cs typeface="+mn-cs"/>
              </a:rPr>
              <a:t> overall results in low memory footprint.</a:t>
            </a:r>
          </a:p>
          <a:p>
            <a:r>
              <a:rPr lang="en-IN" kern="1200" dirty="0"/>
              <a:t>AXIOM -</a:t>
            </a:r>
          </a:p>
          <a:p>
            <a:pPr lvl="1"/>
            <a:r>
              <a:rPr lang="en-IN" sz="2000" kern="1200" dirty="0">
                <a:ea typeface="+mn-ea"/>
                <a:cs typeface="+mn-cs"/>
              </a:rPr>
              <a:t>Axis2 light-weight object model, AXIOM, for message processing which is extensible, highly performance and is developer convenient.</a:t>
            </a:r>
          </a:p>
          <a:p>
            <a:endParaRPr lang="en-IN" kern="1200" dirty="0"/>
          </a:p>
          <a:p>
            <a:pPr lvl="1"/>
            <a:endParaRPr lang="en-US" sz="2000" kern="1200" dirty="0">
              <a:ea typeface="+mn-ea"/>
              <a:cs typeface="+mn-cs"/>
            </a:endParaRPr>
          </a:p>
          <a:p>
            <a:pPr lvl="1"/>
            <a:endParaRPr lang="en-US" sz="2000" kern="1200" dirty="0">
              <a:ea typeface="+mn-ea"/>
              <a:cs typeface="+mn-cs"/>
            </a:endParaRPr>
          </a:p>
          <a:p>
            <a:pPr lvl="1"/>
            <a:endParaRPr lang="en-US" sz="2000" kern="12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3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olithic Architecture pattern">
            <a:extLst>
              <a:ext uri="{FF2B5EF4-FFF2-40B4-BE49-F238E27FC236}">
                <a16:creationId xmlns:a16="http://schemas.microsoft.com/office/drawing/2014/main" id="{DF6DCF0C-53C2-45B1-976D-28C319328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25" y="908720"/>
            <a:ext cx="7013727" cy="484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38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019800"/>
          </a:xfrm>
        </p:spPr>
        <p:txBody>
          <a:bodyPr/>
          <a:lstStyle/>
          <a:p>
            <a:r>
              <a:rPr lang="en-IN" kern="1200" dirty="0"/>
              <a:t>Hot Deployment -</a:t>
            </a:r>
          </a:p>
          <a:p>
            <a:pPr lvl="1"/>
            <a:r>
              <a:rPr lang="en-IN" sz="2000" kern="1200" dirty="0">
                <a:ea typeface="+mn-ea"/>
                <a:cs typeface="+mn-cs"/>
              </a:rPr>
              <a:t>Axis2 is equipped with the capability of deploying Web services and handlers while the system is up and running. </a:t>
            </a:r>
          </a:p>
          <a:p>
            <a:r>
              <a:rPr lang="en-IN" dirty="0"/>
              <a:t>Asynchronous Web services </a:t>
            </a:r>
          </a:p>
          <a:p>
            <a:pPr lvl="1"/>
            <a:r>
              <a:rPr lang="en-IN" sz="2000" dirty="0"/>
              <a:t> Axis2 now supports asynchronous Web services and asynchronous Web services invocation using non-blocking clients and transports.</a:t>
            </a:r>
          </a:p>
          <a:p>
            <a:pPr>
              <a:defRPr/>
            </a:pPr>
            <a:r>
              <a:rPr lang="en-IN" kern="1200" dirty="0"/>
              <a:t>Flexibility and Stability </a:t>
            </a:r>
          </a:p>
          <a:p>
            <a:pPr lvl="1">
              <a:defRPr/>
            </a:pPr>
            <a:r>
              <a:rPr lang="en-IN" sz="2000" dirty="0">
                <a:ea typeface="+mn-ea"/>
                <a:cs typeface="+mn-cs"/>
              </a:rPr>
              <a:t>Easier to extend AXIS thereby making it flexible and has  a set of published interfaces which makes the whole thing more stable</a:t>
            </a:r>
          </a:p>
          <a:p>
            <a:r>
              <a:rPr lang="en-IN" dirty="0"/>
              <a:t>WSDL support </a:t>
            </a:r>
          </a:p>
          <a:p>
            <a:pPr lvl="1"/>
            <a:r>
              <a:rPr lang="en-IN" sz="2000" dirty="0"/>
              <a:t>WSDL 1.1 and 2.0 allows to build stubs to access remote services</a:t>
            </a:r>
          </a:p>
          <a:p>
            <a:pPr lvl="1"/>
            <a:endParaRPr lang="en-IN" dirty="0"/>
          </a:p>
          <a:p>
            <a:pPr lvl="1"/>
            <a:endParaRPr lang="en-US" sz="2000" kern="12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Technologies</a:t>
            </a:r>
            <a:endParaRPr lang="en-IN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95274" y="990600"/>
            <a:ext cx="8848725" cy="1981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Tools/ technologies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ea typeface="+mn-ea"/>
                <a:cs typeface="+mn-cs"/>
              </a:rPr>
              <a:t>Axis 2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ea typeface="+mn-ea"/>
                <a:cs typeface="+mn-cs"/>
              </a:rPr>
              <a:t>Tomcat 7.0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ea typeface="+mn-ea"/>
                <a:cs typeface="+mn-cs"/>
              </a:rPr>
              <a:t>Eclipse Java EE IDE for Web Developers, Version: Helios Release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ea typeface="+mn-ea"/>
                <a:cs typeface="+mn-cs"/>
              </a:rPr>
              <a:t>This release comes with AXIS 2 installed.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2000" dirty="0"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54868"/>
            <a:ext cx="7263342" cy="346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2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rvice-oriented architecture (SOA) | Hands-On Microservices - Monitoring  and Testing">
            <a:extLst>
              <a:ext uri="{FF2B5EF4-FFF2-40B4-BE49-F238E27FC236}">
                <a16:creationId xmlns:a16="http://schemas.microsoft.com/office/drawing/2014/main" id="{A00EF6F6-2399-448B-8C42-CFA47CEFB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0490"/>
            <a:ext cx="7128792" cy="567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00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B24689-CE41-4A10-8A08-241FB7D6982A}"/>
              </a:ext>
            </a:extLst>
          </p:cNvPr>
          <p:cNvSpPr txBox="1"/>
          <p:nvPr/>
        </p:nvSpPr>
        <p:spPr>
          <a:xfrm>
            <a:off x="539552" y="1556792"/>
            <a:ext cx="83884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525252"/>
                </a:solidFill>
                <a:effectLst/>
                <a:latin typeface="IBM Plex Sans"/>
              </a:rPr>
              <a:t>SOA, or service-oriented architecture, defines a way to make software components reusable via service interfaces. These interfaces utilize common communication standards in such a way that they can be rapidly incorporated into new applications without having to perform deep integration each time.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3C574-5DC2-49FC-8107-99FCE2E1EFF9}"/>
              </a:ext>
            </a:extLst>
          </p:cNvPr>
          <p:cNvSpPr txBox="1"/>
          <p:nvPr/>
        </p:nvSpPr>
        <p:spPr>
          <a:xfrm>
            <a:off x="827584" y="620688"/>
            <a:ext cx="741682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SOA – SERVICE ORIENTED ARCHITECTURE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4005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are web services?</a:t>
            </a:r>
            <a:endParaRPr lang="en-I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743200"/>
            <a:ext cx="8229600" cy="355362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Clr>
                <a:schemeClr val="accent6"/>
              </a:buClr>
            </a:pPr>
            <a:r>
              <a:rPr lang="en-US" dirty="0"/>
              <a:t>They are self-contained, self describing application components which can be used by other applications over the internet.</a:t>
            </a:r>
          </a:p>
          <a:p>
            <a:pPr eaLnBrk="1" hangingPunct="1">
              <a:buClr>
                <a:schemeClr val="accent6"/>
              </a:buClr>
            </a:pPr>
            <a:r>
              <a:rPr lang="en-US" dirty="0"/>
              <a:t>They are discovered using UDDI (Universal descriptor, discovery and integration)</a:t>
            </a:r>
            <a:endParaRPr lang="en-IN" dirty="0"/>
          </a:p>
          <a:p>
            <a:pPr eaLnBrk="1" hangingPunct="1">
              <a:buClr>
                <a:schemeClr val="accent6"/>
              </a:buClr>
            </a:pPr>
            <a:r>
              <a:rPr lang="en-US" dirty="0"/>
              <a:t>They communicate using open protocols SOAP (Simple Object Access Protocol)</a:t>
            </a:r>
          </a:p>
          <a:p>
            <a:pPr eaLnBrk="1" hangingPunct="1">
              <a:buClr>
                <a:schemeClr val="accent6"/>
              </a:buClr>
            </a:pPr>
            <a:r>
              <a:rPr lang="en-US" dirty="0"/>
              <a:t>The basic web services platform is XML + HTTP.</a:t>
            </a:r>
            <a:endParaRPr lang="en-IN" dirty="0"/>
          </a:p>
          <a:p>
            <a:pPr marL="609600" indent="-609600" eaLnBrk="1" hangingPunct="1">
              <a:buClr>
                <a:schemeClr val="tx2"/>
              </a:buClr>
            </a:pPr>
            <a:endParaRPr lang="en-IN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6800" y="1639540"/>
            <a:ext cx="7056438" cy="904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chemeClr val="tx2"/>
                </a:solidFill>
              </a:rPr>
              <a:t>A software system designed to support interoperable Machine to Machine interaction over a network</a:t>
            </a:r>
            <a:r>
              <a:rPr lang="en-IN" sz="2000" dirty="0"/>
              <a:t>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52450" y="1204280"/>
            <a:ext cx="167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 dirty="0">
                <a:solidFill>
                  <a:schemeClr val="tx2"/>
                </a:solidFill>
              </a:rPr>
              <a:t>W3C definition</a:t>
            </a:r>
            <a:endParaRPr lang="en-IN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8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web services?</a:t>
            </a:r>
            <a:endParaRPr lang="en-I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105400"/>
          </a:xfrm>
        </p:spPr>
        <p:txBody>
          <a:bodyPr/>
          <a:lstStyle/>
          <a:p>
            <a:pPr marL="609600" indent="-609600" eaLnBrk="1" hangingPunct="1"/>
            <a:r>
              <a:rPr lang="en-US" dirty="0"/>
              <a:t>Interoperability </a:t>
            </a:r>
          </a:p>
          <a:p>
            <a:pPr marL="1009650" lvl="1" indent="-609600" eaLnBrk="1" hangingPunct="1"/>
            <a:r>
              <a:rPr lang="en-US" sz="2000" dirty="0">
                <a:ea typeface="+mn-ea"/>
                <a:cs typeface="+mn-cs"/>
              </a:rPr>
              <a:t>Allows heterogeneous applications to work together as if they are one.</a:t>
            </a:r>
          </a:p>
          <a:p>
            <a:pPr marL="1009650" lvl="1" indent="-609600" eaLnBrk="1" hangingPunct="1"/>
            <a:r>
              <a:rPr lang="en-US" sz="2000" dirty="0">
                <a:ea typeface="+mn-ea"/>
                <a:cs typeface="+mn-cs"/>
              </a:rPr>
              <a:t>For instance, .NET and JEE application can work together by exposing services via web service interface</a:t>
            </a:r>
          </a:p>
          <a:p>
            <a:pPr marL="609600" indent="-609600" eaLnBrk="1" hangingPunct="1"/>
            <a:r>
              <a:rPr lang="en-US" dirty="0"/>
              <a:t>Reuse existing application</a:t>
            </a:r>
          </a:p>
          <a:p>
            <a:pPr marL="1009650" lvl="1" indent="-609600" eaLnBrk="1" hangingPunct="1"/>
            <a:r>
              <a:rPr lang="en-US" sz="2000" dirty="0">
                <a:ea typeface="+mn-ea"/>
                <a:cs typeface="+mn-cs"/>
              </a:rPr>
              <a:t>Already existing components of applications can be reused by making them as services available over net that can be called upon by any other application.</a:t>
            </a:r>
          </a:p>
          <a:p>
            <a:pPr marL="1009650" lvl="1" indent="-609600" eaLnBrk="1" hangingPunct="1"/>
            <a:r>
              <a:rPr lang="en-US" sz="2000" dirty="0">
                <a:ea typeface="+mn-ea"/>
                <a:cs typeface="+mn-cs"/>
              </a:rPr>
              <a:t>For instance Microsoft has made w</a:t>
            </a:r>
            <a:r>
              <a:rPr lang="en-US" sz="2000" dirty="0"/>
              <a:t>eb services available in SharePoint Online that can be used by the developer.</a:t>
            </a:r>
            <a:endParaRPr lang="en-US" sz="2000" dirty="0">
              <a:ea typeface="+mn-ea"/>
              <a:cs typeface="+mn-cs"/>
            </a:endParaRPr>
          </a:p>
          <a:p>
            <a:pPr marL="609600" indent="-609600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8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(Service oriented architecture)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388100"/>
            <a:ext cx="7452164" cy="897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b="1" kern="1200">
                <a:solidFill>
                  <a:schemeClr val="tx2"/>
                </a:solidFill>
                <a:latin typeface="Arial" pitchFamily="34" charset="0"/>
              </a:rPr>
              <a:t>Set of components which can be invoked and whose interface descriptions can be published and discovered.</a:t>
            </a:r>
            <a:endParaRPr lang="en-IN" b="1" kern="1200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8600" y="981982"/>
            <a:ext cx="1685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 dirty="0">
                <a:solidFill>
                  <a:schemeClr val="tx2"/>
                </a:solidFill>
              </a:rPr>
              <a:t>W3C definition</a:t>
            </a:r>
            <a:endParaRPr lang="en-IN" i="1" dirty="0">
              <a:solidFill>
                <a:schemeClr val="tx2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72691120"/>
              </p:ext>
            </p:extLst>
          </p:nvPr>
        </p:nvGraphicFramePr>
        <p:xfrm>
          <a:off x="1447800" y="2438400"/>
          <a:ext cx="6103718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loud 7"/>
          <p:cNvSpPr/>
          <p:nvPr/>
        </p:nvSpPr>
        <p:spPr>
          <a:xfrm>
            <a:off x="3531476" y="4191000"/>
            <a:ext cx="2286000" cy="762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internet</a:t>
            </a:r>
          </a:p>
        </p:txBody>
      </p:sp>
      <p:grpSp>
        <p:nvGrpSpPr>
          <p:cNvPr id="3" name="Group 11"/>
          <p:cNvGrpSpPr/>
          <p:nvPr/>
        </p:nvGrpSpPr>
        <p:grpSpPr>
          <a:xfrm>
            <a:off x="2994397" y="4730123"/>
            <a:ext cx="365760" cy="640076"/>
            <a:chOff x="2428892" y="1115363"/>
            <a:chExt cx="365760" cy="640076"/>
          </a:xfrm>
        </p:grpSpPr>
        <p:sp>
          <p:nvSpPr>
            <p:cNvPr id="13" name="Left-Right Arrow 12"/>
            <p:cNvSpPr/>
            <p:nvPr/>
          </p:nvSpPr>
          <p:spPr>
            <a:xfrm rot="18000000">
              <a:off x="2291734" y="1252521"/>
              <a:ext cx="640076" cy="365760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-Right Arrow 4"/>
            <p:cNvSpPr/>
            <p:nvPr/>
          </p:nvSpPr>
          <p:spPr>
            <a:xfrm rot="18000000">
              <a:off x="2401462" y="1325673"/>
              <a:ext cx="420620" cy="2194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H="1" flipV="1">
            <a:off x="5486400" y="5034455"/>
            <a:ext cx="228600" cy="2927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95675" y="4969287"/>
            <a:ext cx="221243" cy="3741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19800" y="468082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 Register service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8773" y="4692288"/>
            <a:ext cx="179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Find service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06296" y="5034455"/>
            <a:ext cx="112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invoke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2330" y="5049431"/>
            <a:ext cx="9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</a:t>
            </a:r>
          </a:p>
        </p:txBody>
      </p:sp>
    </p:spTree>
    <p:extLst>
      <p:ext uri="{BB962C8B-B14F-4D97-AF65-F5344CB8AC3E}">
        <p14:creationId xmlns:p14="http://schemas.microsoft.com/office/powerpoint/2010/main" val="15445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SOA and their problems</a:t>
            </a:r>
            <a:endParaRPr lang="en-IN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eaLnBrk="1" hangingPunct="1"/>
            <a:r>
              <a:rPr lang="en-IN" dirty="0"/>
              <a:t>RMI: Requires Java</a:t>
            </a:r>
          </a:p>
          <a:p>
            <a:pPr marL="609600" indent="-609600" eaLnBrk="1" hangingPunct="1"/>
            <a:r>
              <a:rPr lang="en-IN" dirty="0"/>
              <a:t>CORBA: Requires compatible ORBs</a:t>
            </a:r>
          </a:p>
          <a:p>
            <a:pPr marL="609600" indent="-609600" eaLnBrk="1" hangingPunct="1"/>
            <a:r>
              <a:rPr lang="en-IN" dirty="0"/>
              <a:t>DCOM: Requires Windows</a:t>
            </a:r>
            <a:endParaRPr lang="en-US" dirty="0"/>
          </a:p>
          <a:p>
            <a:pPr marL="609600" indent="-609600" eaLnBrk="1" hangingPunct="1"/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Advantage of web service </a:t>
            </a:r>
          </a:p>
          <a:p>
            <a:pPr marL="609600" indent="-609600" eaLnBrk="1" hangingPunct="1"/>
            <a:r>
              <a:rPr lang="en-US" dirty="0"/>
              <a:t>Apart from platform-independence, web services provide richer specification and also provide more complete set of protocols for security, transaction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73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UDDI</a:t>
            </a:r>
            <a:endParaRPr lang="en-I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417638"/>
            <a:ext cx="8229600" cy="5035550"/>
          </a:xfrm>
        </p:spPr>
        <p:txBody>
          <a:bodyPr/>
          <a:lstStyle/>
          <a:p>
            <a:pPr marL="609600" indent="-609600" eaLnBrk="1" hangingPunct="1"/>
            <a:r>
              <a:rPr lang="en-US" dirty="0"/>
              <a:t>Universal Descriptor, Discovery and Integration</a:t>
            </a:r>
          </a:p>
          <a:p>
            <a:pPr marL="609600" indent="-609600" eaLnBrk="1" hangingPunct="1"/>
            <a:r>
              <a:rPr lang="en-US" dirty="0"/>
              <a:t>Provides facilities to publish and find Web Services.</a:t>
            </a:r>
          </a:p>
          <a:p>
            <a:pPr marL="609600" indent="-609600" eaLnBrk="1" hangingPunct="1"/>
            <a:r>
              <a:rPr lang="en-US" dirty="0"/>
              <a:t>A directory for storing information about web services. It acts like a service broker, enabling service requester to find a suitable service provider.</a:t>
            </a:r>
          </a:p>
          <a:p>
            <a:pPr marL="609600" indent="-609600" eaLnBrk="1" hangingPunct="1"/>
            <a:r>
              <a:rPr lang="en-US" dirty="0"/>
              <a:t>UDDI communicates via SOAP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43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1337</Words>
  <Application>Microsoft Office PowerPoint</Application>
  <PresentationFormat>On-screen Show (4:3)</PresentationFormat>
  <Paragraphs>152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IBM Plex Sans</vt:lpstr>
      <vt:lpstr>Wingdings</vt:lpstr>
      <vt:lpstr>Office Theme</vt:lpstr>
      <vt:lpstr>Introduction</vt:lpstr>
      <vt:lpstr>PowerPoint Presentation</vt:lpstr>
      <vt:lpstr>PowerPoint Presentation</vt:lpstr>
      <vt:lpstr>PowerPoint Presentation</vt:lpstr>
      <vt:lpstr>What are web services?</vt:lpstr>
      <vt:lpstr>Why web services?</vt:lpstr>
      <vt:lpstr>SOA (Service oriented architecture)</vt:lpstr>
      <vt:lpstr>Other SOA and their problems</vt:lpstr>
      <vt:lpstr>UDDI</vt:lpstr>
      <vt:lpstr>SOAP(Simple Object Access Protocol)</vt:lpstr>
      <vt:lpstr>SOAP message structure</vt:lpstr>
      <vt:lpstr>A sample SOAP Request Packet</vt:lpstr>
      <vt:lpstr>URN</vt:lpstr>
      <vt:lpstr>A sample SOAP Response Packet</vt:lpstr>
      <vt:lpstr>WSDL</vt:lpstr>
      <vt:lpstr>Roles</vt:lpstr>
      <vt:lpstr>Components</vt:lpstr>
      <vt:lpstr>Axis 2</vt:lpstr>
      <vt:lpstr>Important Features</vt:lpstr>
      <vt:lpstr>PowerPoint Presentation</vt:lpstr>
      <vt:lpstr>Tools and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RADHA</dc:creator>
  <cp:lastModifiedBy>Radha V krishna</cp:lastModifiedBy>
  <cp:revision>3</cp:revision>
  <dcterms:created xsi:type="dcterms:W3CDTF">2013-10-16T10:45:31Z</dcterms:created>
  <dcterms:modified xsi:type="dcterms:W3CDTF">2021-07-26T04:23:15Z</dcterms:modified>
</cp:coreProperties>
</file>