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-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5B86-2D35-4E6C-BE16-794CC49CAE4D}" type="datetimeFigureOut">
              <a:rPr lang="en-IN" smtClean="0"/>
              <a:t>29-01-2020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32284EC-B35D-405C-A4D2-A42A5C141B0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33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5B86-2D35-4E6C-BE16-794CC49CAE4D}" type="datetimeFigureOut">
              <a:rPr lang="en-IN" smtClean="0"/>
              <a:t>29-01-2020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84EC-B35D-405C-A4D2-A42A5C141B0F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82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5B86-2D35-4E6C-BE16-794CC49CAE4D}" type="datetimeFigureOut">
              <a:rPr lang="en-IN" smtClean="0"/>
              <a:t>29-01-2020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84EC-B35D-405C-A4D2-A42A5C141B0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10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5B86-2D35-4E6C-BE16-794CC49CAE4D}" type="datetimeFigureOut">
              <a:rPr lang="en-IN" smtClean="0"/>
              <a:t>29-01-2020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84EC-B35D-405C-A4D2-A42A5C141B0F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61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5B86-2D35-4E6C-BE16-794CC49CAE4D}" type="datetimeFigureOut">
              <a:rPr lang="en-IN" smtClean="0"/>
              <a:t>29-01-2020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84EC-B35D-405C-A4D2-A42A5C141B0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17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5B86-2D35-4E6C-BE16-794CC49CAE4D}" type="datetimeFigureOut">
              <a:rPr lang="en-IN" smtClean="0"/>
              <a:t>29-01-2020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84EC-B35D-405C-A4D2-A42A5C141B0F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53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5B86-2D35-4E6C-BE16-794CC49CAE4D}" type="datetimeFigureOut">
              <a:rPr lang="en-IN" smtClean="0"/>
              <a:t>29-01-2020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84EC-B35D-405C-A4D2-A42A5C141B0F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0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5B86-2D35-4E6C-BE16-794CC49CAE4D}" type="datetimeFigureOut">
              <a:rPr lang="en-IN" smtClean="0"/>
              <a:t>29-01-2020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84EC-B35D-405C-A4D2-A42A5C141B0F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63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5B86-2D35-4E6C-BE16-794CC49CAE4D}" type="datetimeFigureOut">
              <a:rPr lang="en-IN" smtClean="0"/>
              <a:t>29-01-2020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84EC-B35D-405C-A4D2-A42A5C141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17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5B86-2D35-4E6C-BE16-794CC49CAE4D}" type="datetimeFigureOut">
              <a:rPr lang="en-IN" smtClean="0"/>
              <a:t>29-01-2020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84EC-B35D-405C-A4D2-A42A5C141B0F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84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BB35B86-2D35-4E6C-BE16-794CC49CAE4D}" type="datetimeFigureOut">
              <a:rPr lang="en-IN" smtClean="0"/>
              <a:t>29-01-2020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84EC-B35D-405C-A4D2-A42A5C141B0F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32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35B86-2D35-4E6C-BE16-794CC49CAE4D}" type="datetimeFigureOut">
              <a:rPr lang="en-IN" smtClean="0"/>
              <a:t>29-01-2020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32284EC-B35D-405C-A4D2-A42A5C141B0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5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data/jpa/docs/current/api/org/springframework/data/jpa/repository/JpaRepository.htm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data/jpa/docs/1.6.0.RELEASE/reference/html/jpa.repositories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03AE-54AB-4000-9DB8-C964D51EDE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Connect Spring Boot application to DB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C8A82-66E1-4264-9D41-CB8570EC59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97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3476-EEC3-461D-8EC4-3CE0CED9B1A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2383"/>
            <a:ext cx="9671050" cy="461962"/>
          </a:xfrm>
        </p:spPr>
        <p:txBody>
          <a:bodyPr>
            <a:normAutofit fontScale="90000"/>
          </a:bodyPr>
          <a:lstStyle/>
          <a:p>
            <a:r>
              <a:rPr lang="en-IN" dirty="0"/>
              <a:t>Dependencies  -- STEP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87331E-6265-4497-A6CE-D2BE54EC0563}"/>
              </a:ext>
            </a:extLst>
          </p:cNvPr>
          <p:cNvSpPr/>
          <p:nvPr/>
        </p:nvSpPr>
        <p:spPr>
          <a:xfrm>
            <a:off x="0" y="474345"/>
            <a:ext cx="11811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spring-boot-starter-data-</a:t>
            </a:r>
            <a:r>
              <a:rPr lang="en-I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jpa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spring-boot-starter-web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spring-boot-</a:t>
            </a:r>
            <a:r>
              <a:rPr lang="en-I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devtools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runtime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optional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optional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mysql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mysql</a:t>
            </a:r>
            <a:r>
              <a:rPr lang="en-IN" u="sng" dirty="0">
                <a:solidFill>
                  <a:srgbClr val="000000"/>
                </a:solidFill>
                <a:latin typeface="Consolas" panose="020B0609020204030204" pitchFamily="49" charset="0"/>
              </a:rPr>
              <a:t>-connector-java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runtime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159A36-B200-48E7-B44C-61769826C50D}"/>
              </a:ext>
            </a:extLst>
          </p:cNvPr>
          <p:cNvSpPr/>
          <p:nvPr/>
        </p:nvSpPr>
        <p:spPr>
          <a:xfrm>
            <a:off x="7486650" y="195167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3F5FBF"/>
                </a:solidFill>
                <a:latin typeface="Consolas" panose="020B0609020204030204" pitchFamily="49" charset="0"/>
              </a:rPr>
              <a:t>//for In memory </a:t>
            </a:r>
            <a:r>
              <a:rPr lang="en-IN" dirty="0" err="1">
                <a:solidFill>
                  <a:srgbClr val="3F5FBF"/>
                </a:solidFill>
                <a:latin typeface="Consolas" panose="020B0609020204030204" pitchFamily="49" charset="0"/>
              </a:rPr>
              <a:t>db</a:t>
            </a:r>
            <a:endParaRPr lang="en-IN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rgbClr val="3F5FBF"/>
                </a:solidFill>
                <a:latin typeface="Consolas" panose="020B0609020204030204" pitchFamily="49" charset="0"/>
              </a:rPr>
              <a:t>&lt;dependency&gt;</a:t>
            </a:r>
          </a:p>
          <a:p>
            <a:r>
              <a:rPr lang="en-IN" dirty="0">
                <a:solidFill>
                  <a:srgbClr val="3F5FBF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5FB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3F5FBF"/>
                </a:solidFill>
                <a:latin typeface="Consolas" panose="020B0609020204030204" pitchFamily="49" charset="0"/>
              </a:rPr>
              <a:t>&gt;com.h2database&lt;/</a:t>
            </a:r>
            <a:r>
              <a:rPr lang="en-IN" dirty="0" err="1">
                <a:solidFill>
                  <a:srgbClr val="3F5FB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3F5F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3F5FBF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5FBF"/>
                </a:solidFill>
                <a:latin typeface="Consolas" panose="020B0609020204030204" pitchFamily="49" charset="0"/>
              </a:rPr>
              <a:t>artifactId</a:t>
            </a:r>
            <a:r>
              <a:rPr lang="en-IN" dirty="0">
                <a:solidFill>
                  <a:srgbClr val="3F5FBF"/>
                </a:solidFill>
                <a:latin typeface="Consolas" panose="020B0609020204030204" pitchFamily="49" charset="0"/>
              </a:rPr>
              <a:t>&gt;h2&lt;/</a:t>
            </a:r>
            <a:r>
              <a:rPr lang="en-IN" dirty="0" err="1">
                <a:solidFill>
                  <a:srgbClr val="3F5FBF"/>
                </a:solidFill>
                <a:latin typeface="Consolas" panose="020B0609020204030204" pitchFamily="49" charset="0"/>
              </a:rPr>
              <a:t>artifactId</a:t>
            </a:r>
            <a:r>
              <a:rPr lang="en-IN" dirty="0">
                <a:solidFill>
                  <a:srgbClr val="3F5F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3F5FBF"/>
                </a:solidFill>
                <a:latin typeface="Consolas" panose="020B0609020204030204" pitchFamily="49" charset="0"/>
              </a:rPr>
              <a:t>&lt;scope&gt;runtime&lt;/scope&gt;</a:t>
            </a:r>
          </a:p>
          <a:p>
            <a:r>
              <a:rPr lang="en-IN" dirty="0">
                <a:solidFill>
                  <a:srgbClr val="3F5FBF"/>
                </a:solidFill>
                <a:latin typeface="Consolas" panose="020B0609020204030204" pitchFamily="49" charset="0"/>
              </a:rPr>
              <a:t>&lt;/dependency&gt;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934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DE2FEA-3A2F-46C8-87C2-7BF0341D21B4}"/>
              </a:ext>
            </a:extLst>
          </p:cNvPr>
          <p:cNvSpPr/>
          <p:nvPr/>
        </p:nvSpPr>
        <p:spPr>
          <a:xfrm>
            <a:off x="704849" y="770990"/>
            <a:ext cx="95916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//MySQL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spring.jpa.show-sql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spring.datasource.url=</a:t>
            </a:r>
            <a:r>
              <a:rPr lang="en-IN" dirty="0" err="1">
                <a:solidFill>
                  <a:srgbClr val="2A00FF"/>
                </a:solidFill>
                <a:latin typeface="Consolas" panose="020B0609020204030204" pitchFamily="49" charset="0"/>
              </a:rPr>
              <a:t>jdbc:mysql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://localhost:3306/training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spring.datasource.username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root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spring.datasource.password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root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spring.datasource.driver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-class-name=</a:t>
            </a:r>
            <a:r>
              <a:rPr lang="en-IN" dirty="0" err="1">
                <a:solidFill>
                  <a:srgbClr val="2A00FF"/>
                </a:solidFill>
                <a:latin typeface="Consolas" panose="020B0609020204030204" pitchFamily="49" charset="0"/>
              </a:rPr>
              <a:t>com.mysql.jdbc.Driver</a:t>
            </a:r>
            <a:endParaRPr lang="en-IN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spring.jpa.properties.hibernate.dialect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org.hibernate.dialect.MySQL5Dialect</a:t>
            </a:r>
          </a:p>
          <a:p>
            <a:r>
              <a:rPr lang="en-IN" dirty="0" err="1">
                <a:latin typeface="Consolas" panose="020B0609020204030204" pitchFamily="49" charset="0"/>
              </a:rPr>
              <a:t>spring.jpa.show-sql</a:t>
            </a:r>
            <a:r>
              <a:rPr lang="en-IN" dirty="0">
                <a:latin typeface="Consolas" panose="020B0609020204030204" pitchFamily="49" charset="0"/>
              </a:rPr>
              <a:t>=true</a:t>
            </a:r>
            <a:endParaRPr lang="en-IN" dirty="0">
              <a:solidFill>
                <a:srgbClr val="2A00FF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9EB5D0-813F-42E4-901E-C6BFAF81CD14}"/>
              </a:ext>
            </a:extLst>
          </p:cNvPr>
          <p:cNvSpPr/>
          <p:nvPr/>
        </p:nvSpPr>
        <p:spPr>
          <a:xfrm>
            <a:off x="704849" y="335631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3F7F5F"/>
                </a:solidFill>
                <a:latin typeface="Consolas" panose="020B0609020204030204" pitchFamily="49" charset="0"/>
              </a:rPr>
              <a:t>//H2 Database (In Memory)</a:t>
            </a:r>
          </a:p>
          <a:p>
            <a:r>
              <a:rPr lang="en-IN" dirty="0">
                <a:solidFill>
                  <a:srgbClr val="3F7F5F"/>
                </a:solidFill>
                <a:latin typeface="Consolas" panose="020B0609020204030204" pitchFamily="49" charset="0"/>
              </a:rPr>
              <a:t>spring.datasource.url=jdbc:h2:mem:testdb</a:t>
            </a:r>
          </a:p>
          <a:p>
            <a:r>
              <a:rPr lang="en-IN" dirty="0" err="1">
                <a:solidFill>
                  <a:srgbClr val="3F7F5F"/>
                </a:solidFill>
                <a:latin typeface="Consolas" panose="020B0609020204030204" pitchFamily="49" charset="0"/>
              </a:rPr>
              <a:t>spring.datasource.driverClassName</a:t>
            </a:r>
            <a:r>
              <a:rPr lang="en-IN" dirty="0">
                <a:solidFill>
                  <a:srgbClr val="3F7F5F"/>
                </a:solidFill>
                <a:latin typeface="Consolas" panose="020B0609020204030204" pitchFamily="49" charset="0"/>
              </a:rPr>
              <a:t>=org.h2.Driver</a:t>
            </a:r>
          </a:p>
          <a:p>
            <a:r>
              <a:rPr lang="en-IN" dirty="0" err="1">
                <a:solidFill>
                  <a:srgbClr val="3F7F5F"/>
                </a:solidFill>
                <a:latin typeface="Consolas" panose="020B0609020204030204" pitchFamily="49" charset="0"/>
              </a:rPr>
              <a:t>spring.datasource.username</a:t>
            </a:r>
            <a:r>
              <a:rPr lang="en-IN" dirty="0">
                <a:solidFill>
                  <a:srgbClr val="3F7F5F"/>
                </a:solidFill>
                <a:latin typeface="Consolas" panose="020B0609020204030204" pitchFamily="49" charset="0"/>
              </a:rPr>
              <a:t>=</a:t>
            </a:r>
            <a:r>
              <a:rPr lang="en-IN" dirty="0" err="1">
                <a:solidFill>
                  <a:srgbClr val="3F7F5F"/>
                </a:solidFill>
                <a:latin typeface="Consolas" panose="020B0609020204030204" pitchFamily="49" charset="0"/>
              </a:rPr>
              <a:t>sa</a:t>
            </a:r>
            <a:endParaRPr lang="en-I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3F7F5F"/>
                </a:solidFill>
                <a:latin typeface="Consolas" panose="020B0609020204030204" pitchFamily="49" charset="0"/>
              </a:rPr>
              <a:t>spring.datasource.password</a:t>
            </a:r>
            <a:r>
              <a:rPr lang="en-IN" dirty="0">
                <a:solidFill>
                  <a:srgbClr val="3F7F5F"/>
                </a:solidFill>
                <a:latin typeface="Consolas" panose="020B0609020204030204" pitchFamily="49" charset="0"/>
              </a:rPr>
              <a:t>=password</a:t>
            </a:r>
          </a:p>
          <a:p>
            <a:r>
              <a:rPr lang="en-IN" dirty="0" err="1">
                <a:solidFill>
                  <a:srgbClr val="3F7F5F"/>
                </a:solidFill>
                <a:latin typeface="Consolas" panose="020B0609020204030204" pitchFamily="49" charset="0"/>
              </a:rPr>
              <a:t>spring.jpa.database</a:t>
            </a:r>
            <a:r>
              <a:rPr lang="en-IN" dirty="0">
                <a:solidFill>
                  <a:srgbClr val="3F7F5F"/>
                </a:solidFill>
                <a:latin typeface="Consolas" panose="020B0609020204030204" pitchFamily="49" charset="0"/>
              </a:rPr>
              <a:t>-platform=org.hibernate.dialect.H2Dialect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C34629-9B5F-4E44-9A81-A6165A22E197}"/>
              </a:ext>
            </a:extLst>
          </p:cNvPr>
          <p:cNvSpPr/>
          <p:nvPr/>
        </p:nvSpPr>
        <p:spPr>
          <a:xfrm>
            <a:off x="933450" y="180975"/>
            <a:ext cx="4819650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application.properties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1F02D7-1C82-4BA0-95BD-1E34EE844952}"/>
              </a:ext>
            </a:extLst>
          </p:cNvPr>
          <p:cNvSpPr/>
          <p:nvPr/>
        </p:nvSpPr>
        <p:spPr>
          <a:xfrm>
            <a:off x="6096000" y="247650"/>
            <a:ext cx="1685925" cy="419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Step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6706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D6693B-F600-49E0-BA8E-2C778EBAD4A0}"/>
              </a:ext>
            </a:extLst>
          </p:cNvPr>
          <p:cNvSpPr/>
          <p:nvPr/>
        </p:nvSpPr>
        <p:spPr>
          <a:xfrm>
            <a:off x="276225" y="29081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@Repository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SampleRepo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JpaRepository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&lt;Sample, String&gt;{</a:t>
            </a:r>
          </a:p>
          <a:p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………….</a:t>
            </a:r>
          </a:p>
          <a:p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701531-79C1-45AA-9A3E-5C4FFF285369}"/>
              </a:ext>
            </a:extLst>
          </p:cNvPr>
          <p:cNvSpPr/>
          <p:nvPr/>
        </p:nvSpPr>
        <p:spPr>
          <a:xfrm>
            <a:off x="4533900" y="2543949"/>
            <a:ext cx="2124075" cy="8850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DB Mapped Entity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29C6AB-36D5-428F-906C-18A7A4EAC9BF}"/>
              </a:ext>
            </a:extLst>
          </p:cNvPr>
          <p:cNvSpPr/>
          <p:nvPr/>
        </p:nvSpPr>
        <p:spPr>
          <a:xfrm>
            <a:off x="4533900" y="1325612"/>
            <a:ext cx="2266950" cy="8850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Primary Key Type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425D73-C813-4624-A623-19B0A02B98CB}"/>
              </a:ext>
            </a:extLst>
          </p:cNvPr>
          <p:cNvCxnSpPr>
            <a:cxnSpLocks/>
          </p:cNvCxnSpPr>
          <p:nvPr/>
        </p:nvCxnSpPr>
        <p:spPr>
          <a:xfrm>
            <a:off x="3429000" y="1190625"/>
            <a:ext cx="1104900" cy="50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7ACE47-AF48-416C-9545-CA33F0D58C63}"/>
              </a:ext>
            </a:extLst>
          </p:cNvPr>
          <p:cNvCxnSpPr/>
          <p:nvPr/>
        </p:nvCxnSpPr>
        <p:spPr>
          <a:xfrm>
            <a:off x="2419350" y="1190625"/>
            <a:ext cx="2047875" cy="169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F5601A-CAF4-4C2A-A6FE-6A65E05AC82F}"/>
              </a:ext>
            </a:extLst>
          </p:cNvPr>
          <p:cNvSpPr/>
          <p:nvPr/>
        </p:nvSpPr>
        <p:spPr>
          <a:xfrm>
            <a:off x="4657725" y="142876"/>
            <a:ext cx="2143125" cy="4069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Step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590AFF-741A-4F70-B24D-C8C6946C599D}"/>
              </a:ext>
            </a:extLst>
          </p:cNvPr>
          <p:cNvSpPr/>
          <p:nvPr/>
        </p:nvSpPr>
        <p:spPr>
          <a:xfrm>
            <a:off x="395287" y="3920877"/>
            <a:ext cx="80343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https://docs.spring.io/spring-data/jpa/docs/current/api/org/springframework/data/jpa/repository/JpaRepository.html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454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CF7F40-D91B-4BBF-A2BB-7F2899FF1995}"/>
              </a:ext>
            </a:extLst>
          </p:cNvPr>
          <p:cNvSpPr/>
          <p:nvPr/>
        </p:nvSpPr>
        <p:spPr>
          <a:xfrm>
            <a:off x="695324" y="236488"/>
            <a:ext cx="103536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Declare query at the query method using @Query</a:t>
            </a:r>
          </a:p>
          <a:p>
            <a:endParaRPr lang="en-IN" dirty="0"/>
          </a:p>
          <a:p>
            <a:r>
              <a:rPr lang="en-IN" dirty="0"/>
              <a:t>public interface </a:t>
            </a:r>
            <a:r>
              <a:rPr lang="en-IN" dirty="0" err="1"/>
              <a:t>UserRepository</a:t>
            </a:r>
            <a:r>
              <a:rPr lang="en-IN" dirty="0"/>
              <a:t> extends </a:t>
            </a:r>
            <a:r>
              <a:rPr lang="en-IN" dirty="0" err="1"/>
              <a:t>JpaRepository</a:t>
            </a:r>
            <a:r>
              <a:rPr lang="en-IN" dirty="0"/>
              <a:t>&lt;User, Long&gt; {</a:t>
            </a:r>
          </a:p>
          <a:p>
            <a:endParaRPr lang="en-IN" dirty="0"/>
          </a:p>
          <a:p>
            <a:r>
              <a:rPr lang="en-IN" dirty="0"/>
              <a:t>  @Query("select u from User u where </a:t>
            </a:r>
            <a:r>
              <a:rPr lang="en-IN" dirty="0" err="1"/>
              <a:t>u.emailAddress</a:t>
            </a:r>
            <a:r>
              <a:rPr lang="en-IN" dirty="0"/>
              <a:t> = ?1")</a:t>
            </a:r>
          </a:p>
          <a:p>
            <a:r>
              <a:rPr lang="en-IN" dirty="0"/>
              <a:t>  User </a:t>
            </a:r>
            <a:r>
              <a:rPr lang="en-IN" dirty="0" err="1"/>
              <a:t>findByEmailAddress</a:t>
            </a:r>
            <a:r>
              <a:rPr lang="en-IN" dirty="0"/>
              <a:t>(String </a:t>
            </a:r>
            <a:r>
              <a:rPr lang="en-IN" dirty="0" err="1"/>
              <a:t>emailAddress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/>
              <a:t>@Query("select u from User u where </a:t>
            </a:r>
            <a:r>
              <a:rPr lang="en-IN" dirty="0" err="1"/>
              <a:t>u.firstname</a:t>
            </a:r>
            <a:r>
              <a:rPr lang="en-IN" dirty="0"/>
              <a:t> like %?1")</a:t>
            </a:r>
          </a:p>
          <a:p>
            <a:r>
              <a:rPr lang="en-IN" dirty="0"/>
              <a:t>  List&lt;User&gt; </a:t>
            </a:r>
            <a:r>
              <a:rPr lang="en-IN" dirty="0" err="1"/>
              <a:t>findByFirstnameEndsWith</a:t>
            </a:r>
            <a:r>
              <a:rPr lang="en-IN" dirty="0"/>
              <a:t>(String </a:t>
            </a:r>
            <a:r>
              <a:rPr lang="en-IN" dirty="0" err="1"/>
              <a:t>firstname</a:t>
            </a:r>
            <a:r>
              <a:rPr lang="en-IN" dirty="0"/>
              <a:t>);</a:t>
            </a:r>
          </a:p>
          <a:p>
            <a:r>
              <a:rPr lang="en-IN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2A4555-2C2B-45E8-A199-EAFAC2E5EB48}"/>
              </a:ext>
            </a:extLst>
          </p:cNvPr>
          <p:cNvSpPr/>
          <p:nvPr/>
        </p:nvSpPr>
        <p:spPr>
          <a:xfrm>
            <a:off x="600074" y="3098810"/>
            <a:ext cx="115919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Using named parameters</a:t>
            </a:r>
          </a:p>
          <a:p>
            <a:endParaRPr lang="en-IN" dirty="0"/>
          </a:p>
          <a:p>
            <a:r>
              <a:rPr lang="en-IN" dirty="0"/>
              <a:t>public interface </a:t>
            </a:r>
            <a:r>
              <a:rPr lang="en-IN" dirty="0" err="1"/>
              <a:t>UserRepository</a:t>
            </a:r>
            <a:r>
              <a:rPr lang="en-IN" dirty="0"/>
              <a:t> extends </a:t>
            </a:r>
            <a:r>
              <a:rPr lang="en-IN" dirty="0" err="1"/>
              <a:t>JpaRepository</a:t>
            </a:r>
            <a:r>
              <a:rPr lang="en-IN" dirty="0"/>
              <a:t>&lt;User, Long&gt; {</a:t>
            </a:r>
          </a:p>
          <a:p>
            <a:endParaRPr lang="en-IN" dirty="0"/>
          </a:p>
          <a:p>
            <a:r>
              <a:rPr lang="en-IN" dirty="0"/>
              <a:t>  @Query("select u from User u where </a:t>
            </a:r>
            <a:r>
              <a:rPr lang="en-IN" dirty="0" err="1"/>
              <a:t>u.firstname</a:t>
            </a:r>
            <a:r>
              <a:rPr lang="en-IN" dirty="0"/>
              <a:t> = :</a:t>
            </a:r>
            <a:r>
              <a:rPr lang="en-IN" dirty="0" err="1"/>
              <a:t>firstname</a:t>
            </a:r>
            <a:r>
              <a:rPr lang="en-IN" dirty="0"/>
              <a:t> or </a:t>
            </a:r>
            <a:r>
              <a:rPr lang="en-IN" dirty="0" err="1"/>
              <a:t>u.lastname</a:t>
            </a:r>
            <a:r>
              <a:rPr lang="en-IN" dirty="0"/>
              <a:t> = :</a:t>
            </a:r>
            <a:r>
              <a:rPr lang="en-IN" dirty="0" err="1"/>
              <a:t>lastname</a:t>
            </a:r>
            <a:r>
              <a:rPr lang="en-IN" dirty="0"/>
              <a:t>")</a:t>
            </a:r>
          </a:p>
          <a:p>
            <a:r>
              <a:rPr lang="en-IN" dirty="0"/>
              <a:t>  User </a:t>
            </a:r>
            <a:r>
              <a:rPr lang="en-IN" dirty="0" err="1"/>
              <a:t>findByLastnameOrFirstname</a:t>
            </a:r>
            <a:r>
              <a:rPr lang="en-IN" dirty="0"/>
              <a:t>(@Param("</a:t>
            </a:r>
            <a:r>
              <a:rPr lang="en-IN" dirty="0" err="1"/>
              <a:t>lastname</a:t>
            </a:r>
            <a:r>
              <a:rPr lang="en-IN" dirty="0"/>
              <a:t>") String </a:t>
            </a:r>
            <a:r>
              <a:rPr lang="en-IN" dirty="0" err="1"/>
              <a:t>lastname</a:t>
            </a:r>
            <a:r>
              <a:rPr lang="en-IN" dirty="0"/>
              <a:t>,</a:t>
            </a:r>
          </a:p>
          <a:p>
            <a:r>
              <a:rPr lang="en-IN" dirty="0"/>
              <a:t>                                 @Param("</a:t>
            </a:r>
            <a:r>
              <a:rPr lang="en-IN" dirty="0" err="1"/>
              <a:t>firstname</a:t>
            </a:r>
            <a:r>
              <a:rPr lang="en-IN" dirty="0"/>
              <a:t>") String </a:t>
            </a:r>
            <a:r>
              <a:rPr lang="en-IN" dirty="0" err="1"/>
              <a:t>firstname</a:t>
            </a:r>
            <a:r>
              <a:rPr lang="en-IN" dirty="0"/>
              <a:t>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622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B3D4E4-D215-4C34-B7B6-E5E990E3DA79}"/>
              </a:ext>
            </a:extLst>
          </p:cNvPr>
          <p:cNvSpPr/>
          <p:nvPr/>
        </p:nvSpPr>
        <p:spPr>
          <a:xfrm>
            <a:off x="533399" y="323762"/>
            <a:ext cx="84105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@Modifying</a:t>
            </a:r>
          </a:p>
          <a:p>
            <a:r>
              <a:rPr lang="en-IN" dirty="0"/>
              <a:t>@Query("update User u set </a:t>
            </a:r>
            <a:r>
              <a:rPr lang="en-IN" dirty="0" err="1"/>
              <a:t>u.firstname</a:t>
            </a:r>
            <a:r>
              <a:rPr lang="en-IN" dirty="0"/>
              <a:t> = ?1 where </a:t>
            </a:r>
            <a:r>
              <a:rPr lang="en-IN" dirty="0" err="1"/>
              <a:t>u.lastname</a:t>
            </a:r>
            <a:r>
              <a:rPr lang="en-IN" dirty="0"/>
              <a:t> = ?2")</a:t>
            </a:r>
          </a:p>
          <a:p>
            <a:r>
              <a:rPr lang="en-IN" dirty="0"/>
              <a:t>int </a:t>
            </a:r>
            <a:r>
              <a:rPr lang="en-IN" dirty="0" err="1"/>
              <a:t>setFixedFirstnameFor</a:t>
            </a:r>
            <a:r>
              <a:rPr lang="en-IN" dirty="0"/>
              <a:t>(String </a:t>
            </a:r>
            <a:r>
              <a:rPr lang="en-IN" dirty="0" err="1"/>
              <a:t>firstname</a:t>
            </a:r>
            <a:r>
              <a:rPr lang="en-IN" dirty="0"/>
              <a:t>, String </a:t>
            </a:r>
            <a:r>
              <a:rPr lang="en-IN" dirty="0" err="1"/>
              <a:t>lastname</a:t>
            </a: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7625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73A61C-BD74-4C26-BF28-0AFBEA018297}"/>
              </a:ext>
            </a:extLst>
          </p:cNvPr>
          <p:cNvSpPr/>
          <p:nvPr/>
        </p:nvSpPr>
        <p:spPr>
          <a:xfrm>
            <a:off x="1028700" y="27176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hlinkClick r:id="rId2"/>
              </a:rPr>
              <a:t>https://docs.spring.io/spring-data/jpa/docs/1.6.0.RELEASE/reference/html/jpa.repositories.html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87591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8625</TotalTime>
  <Words>541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Consolas</vt:lpstr>
      <vt:lpstr>Gill Sans MT</vt:lpstr>
      <vt:lpstr>Gallery</vt:lpstr>
      <vt:lpstr>Connect Spring Boot application to DB </vt:lpstr>
      <vt:lpstr>Dependencies  -- STEP 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Spring Boot application to DB</dc:title>
  <dc:creator>Radha V Krishna</dc:creator>
  <cp:lastModifiedBy>Radha V Krishna</cp:lastModifiedBy>
  <cp:revision>11</cp:revision>
  <dcterms:created xsi:type="dcterms:W3CDTF">2020-01-29T06:19:37Z</dcterms:created>
  <dcterms:modified xsi:type="dcterms:W3CDTF">2020-02-04T06:04:49Z</dcterms:modified>
</cp:coreProperties>
</file>