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7" r:id="rId10"/>
    <p:sldId id="263" r:id="rId11"/>
    <p:sldId id="264"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8259C8-0940-464D-B70E-EB4D64C54508}" type="datetimeFigureOut">
              <a:rPr lang="en-IN" smtClean="0"/>
              <a:t>03-09-2021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81634B8-3353-41A9-98D3-C629539B5EE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36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259C8-0940-464D-B70E-EB4D64C5450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1634B8-3353-41A9-98D3-C629539B5EE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453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259C8-0940-464D-B70E-EB4D64C5450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1634B8-3353-41A9-98D3-C629539B5EE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27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8259C8-0940-464D-B70E-EB4D64C5450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1634B8-3353-41A9-98D3-C629539B5EE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64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8259C8-0940-464D-B70E-EB4D64C5450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1634B8-3353-41A9-98D3-C629539B5EE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527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8259C8-0940-464D-B70E-EB4D64C54508}" type="datetimeFigureOut">
              <a:rPr lang="en-IN" smtClean="0"/>
              <a:t>03-09-2021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1634B8-3353-41A9-98D3-C629539B5EE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592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8259C8-0940-464D-B70E-EB4D64C54508}" type="datetimeFigureOut">
              <a:rPr lang="en-IN" smtClean="0"/>
              <a:t>03-09-2021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1634B8-3353-41A9-98D3-C629539B5EE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005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8259C8-0940-464D-B70E-EB4D64C54508}" type="datetimeFigureOut">
              <a:rPr lang="en-IN" smtClean="0"/>
              <a:t>03-09-2021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1634B8-3353-41A9-98D3-C629539B5EE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557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259C8-0940-464D-B70E-EB4D64C54508}" type="datetimeFigureOut">
              <a:rPr lang="en-IN" smtClean="0"/>
              <a:t>03-09-2021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1634B8-3353-41A9-98D3-C629539B5EED}" type="slidenum">
              <a:rPr lang="en-IN" smtClean="0"/>
              <a:t>‹#›</a:t>
            </a:fld>
            <a:endParaRPr lang="en-IN"/>
          </a:p>
        </p:txBody>
      </p:sp>
    </p:spTree>
    <p:extLst>
      <p:ext uri="{BB962C8B-B14F-4D97-AF65-F5344CB8AC3E}">
        <p14:creationId xmlns:p14="http://schemas.microsoft.com/office/powerpoint/2010/main" val="82152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8259C8-0940-464D-B70E-EB4D64C54508}" type="datetimeFigureOut">
              <a:rPr lang="en-IN" smtClean="0"/>
              <a:t>03-09-2021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1634B8-3353-41A9-98D3-C629539B5EE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087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78259C8-0940-464D-B70E-EB4D64C54508}" type="datetimeFigureOut">
              <a:rPr lang="en-IN" smtClean="0"/>
              <a:t>03-09-2021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81634B8-3353-41A9-98D3-C629539B5EE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90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78259C8-0940-464D-B70E-EB4D64C54508}" type="datetimeFigureOut">
              <a:rPr lang="en-IN" smtClean="0"/>
              <a:t>03-09-2021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81634B8-3353-41A9-98D3-C629539B5EE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627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searchsecurity.techtarget.com/definition/authentication" TargetMode="External"/><Relationship Id="rId2" Type="http://schemas.openxmlformats.org/officeDocument/2006/relationships/hyperlink" Target="https://whatis.techtarget.com/definition/token" TargetMode="External"/><Relationship Id="rId1" Type="http://schemas.openxmlformats.org/officeDocument/2006/relationships/slideLayout" Target="../slideLayouts/slideLayout7.xml"/><Relationship Id="rId4" Type="http://schemas.openxmlformats.org/officeDocument/2006/relationships/hyperlink" Target="https://searchsoftwarequality.techtarget.com/definition/authorization"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tools.ietf.org/html/rfc7519"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38FC-96EB-4F97-AA33-9435D4F325DC}"/>
              </a:ext>
            </a:extLst>
          </p:cNvPr>
          <p:cNvSpPr>
            <a:spLocks noGrp="1"/>
          </p:cNvSpPr>
          <p:nvPr>
            <p:ph type="ctrTitle" idx="4294967295"/>
          </p:nvPr>
        </p:nvSpPr>
        <p:spPr>
          <a:xfrm>
            <a:off x="3554413" y="801688"/>
            <a:ext cx="8637587" cy="2541587"/>
          </a:xfrm>
        </p:spPr>
        <p:txBody>
          <a:bodyPr/>
          <a:lstStyle/>
          <a:p>
            <a:r>
              <a:rPr lang="en-IN" dirty="0" err="1"/>
              <a:t>SpringBoot</a:t>
            </a:r>
            <a:r>
              <a:rPr lang="en-IN" dirty="0"/>
              <a:t> Security</a:t>
            </a:r>
          </a:p>
        </p:txBody>
      </p:sp>
    </p:spTree>
    <p:extLst>
      <p:ext uri="{BB962C8B-B14F-4D97-AF65-F5344CB8AC3E}">
        <p14:creationId xmlns:p14="http://schemas.microsoft.com/office/powerpoint/2010/main" val="563545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93F49C-6D8A-4111-ACD9-9D13F4F2E83A}"/>
              </a:ext>
            </a:extLst>
          </p:cNvPr>
          <p:cNvSpPr/>
          <p:nvPr/>
        </p:nvSpPr>
        <p:spPr>
          <a:xfrm>
            <a:off x="1950720" y="375920"/>
            <a:ext cx="7091680" cy="822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Method Level Security</a:t>
            </a:r>
          </a:p>
        </p:txBody>
      </p:sp>
      <p:sp>
        <p:nvSpPr>
          <p:cNvPr id="3" name="Rectangle 2">
            <a:extLst>
              <a:ext uri="{FF2B5EF4-FFF2-40B4-BE49-F238E27FC236}">
                <a16:creationId xmlns:a16="http://schemas.microsoft.com/office/drawing/2014/main" id="{6CD1B695-C320-4F69-8F9C-D29A7860B149}"/>
              </a:ext>
            </a:extLst>
          </p:cNvPr>
          <p:cNvSpPr/>
          <p:nvPr/>
        </p:nvSpPr>
        <p:spPr>
          <a:xfrm>
            <a:off x="589280" y="1039565"/>
            <a:ext cx="6441440" cy="5632311"/>
          </a:xfrm>
          <a:prstGeom prst="rect">
            <a:avLst/>
          </a:prstGeom>
        </p:spPr>
        <p:txBody>
          <a:bodyPr wrap="square">
            <a:spAutoFit/>
          </a:bodyPr>
          <a:lstStyle/>
          <a:p>
            <a:r>
              <a:rPr lang="en-IN" dirty="0">
                <a:solidFill>
                  <a:srgbClr val="646464"/>
                </a:solidFill>
                <a:latin typeface="Consolas" panose="020B0609020204030204" pitchFamily="49" charset="0"/>
              </a:rPr>
              <a:t>@Controller</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Securitycontroller</a:t>
            </a:r>
            <a:r>
              <a:rPr lang="en-IN" b="1" dirty="0">
                <a:solidFill>
                  <a:srgbClr val="000000"/>
                </a:solidFill>
                <a:latin typeface="Consolas" panose="020B0609020204030204" pitchFamily="49" charset="0"/>
              </a:rPr>
              <a:t> {</a:t>
            </a:r>
          </a:p>
          <a:p>
            <a:endParaRPr lang="en-IN" dirty="0">
              <a:latin typeface="Consolas" panose="020B0609020204030204" pitchFamily="49" charset="0"/>
            </a:endParaRP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PreAuthorize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hasRole</a:t>
            </a:r>
            <a:r>
              <a:rPr lang="en-IN" dirty="0">
                <a:solidFill>
                  <a:srgbClr val="2A00FF"/>
                </a:solidFill>
                <a:latin typeface="Consolas" panose="020B0609020204030204" pitchFamily="49" charset="0"/>
              </a:rPr>
              <a:t>('ROLE_ADMIN')"</a:t>
            </a:r>
            <a:r>
              <a:rPr lang="en-IN" dirty="0">
                <a:solidFill>
                  <a:srgbClr val="000000"/>
                </a:solidFill>
                <a:latin typeface="Consolas" panose="020B0609020204030204" pitchFamily="49" charset="0"/>
              </a:rPr>
              <a:t>)</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GetMapping</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"/access"</a:t>
            </a:r>
            <a:r>
              <a:rPr lang="en-IN" dirty="0">
                <a:solidFill>
                  <a:srgbClr val="000000"/>
                </a:solidFill>
                <a:latin typeface="Consolas" panose="020B0609020204030204" pitchFamily="49" charset="0"/>
              </a:rPr>
              <a:t>)</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ResponseBody</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String </a:t>
            </a:r>
            <a:r>
              <a:rPr lang="en-IN" b="1" dirty="0" err="1">
                <a:solidFill>
                  <a:srgbClr val="000000"/>
                </a:solidFill>
                <a:latin typeface="Consolas" panose="020B0609020204030204" pitchFamily="49" charset="0"/>
              </a:rPr>
              <a:t>getAccess</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2A00FF"/>
                </a:solidFill>
                <a:latin typeface="Consolas" panose="020B0609020204030204" pitchFamily="49" charset="0"/>
              </a:rPr>
              <a:t>"Restricted method"</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PreAuthorize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hasRole</a:t>
            </a:r>
            <a:r>
              <a:rPr lang="en-IN" dirty="0">
                <a:solidFill>
                  <a:srgbClr val="2A00FF"/>
                </a:solidFill>
                <a:latin typeface="Consolas" panose="020B0609020204030204" pitchFamily="49" charset="0"/>
              </a:rPr>
              <a:t>('ROLE_USER')"</a:t>
            </a:r>
            <a:r>
              <a:rPr lang="en-IN" dirty="0">
                <a:solidFill>
                  <a:srgbClr val="000000"/>
                </a:solidFill>
                <a:latin typeface="Consolas" panose="020B0609020204030204" pitchFamily="49" charset="0"/>
              </a:rPr>
              <a:t>)</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GetMapping</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"/home"</a:t>
            </a:r>
            <a:r>
              <a:rPr lang="en-IN" dirty="0">
                <a:solidFill>
                  <a:srgbClr val="000000"/>
                </a:solidFill>
                <a:latin typeface="Consolas" panose="020B0609020204030204" pitchFamily="49" charset="0"/>
              </a:rPr>
              <a:t>)</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ResponseBody</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String </a:t>
            </a:r>
            <a:r>
              <a:rPr lang="en-IN" b="1" dirty="0" err="1">
                <a:solidFill>
                  <a:srgbClr val="000000"/>
                </a:solidFill>
                <a:latin typeface="Consolas" panose="020B0609020204030204" pitchFamily="49" charset="0"/>
              </a:rPr>
              <a:t>getAccessUser</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return</a:t>
            </a:r>
            <a:r>
              <a:rPr lang="en-IN" b="1" dirty="0">
                <a:solidFill>
                  <a:srgbClr val="000000"/>
                </a:solidFill>
                <a:latin typeface="Consolas" panose="020B0609020204030204" pitchFamily="49" charset="0"/>
              </a:rPr>
              <a:t>  </a:t>
            </a:r>
            <a:r>
              <a:rPr lang="en-IN" b="1" dirty="0">
                <a:solidFill>
                  <a:srgbClr val="2A00FF"/>
                </a:solidFill>
                <a:latin typeface="Consolas" panose="020B0609020204030204" pitchFamily="49" charset="0"/>
              </a:rPr>
              <a:t>"Home method"</a:t>
            </a:r>
            <a:r>
              <a:rPr lang="en-IN" b="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15006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F8D83F-69A8-427B-926C-77EF67CAFC19}"/>
              </a:ext>
            </a:extLst>
          </p:cNvPr>
          <p:cNvSpPr/>
          <p:nvPr/>
        </p:nvSpPr>
        <p:spPr>
          <a:xfrm>
            <a:off x="172720" y="94179"/>
            <a:ext cx="6096000" cy="2585323"/>
          </a:xfrm>
          <a:prstGeom prst="rect">
            <a:avLst/>
          </a:prstGeom>
        </p:spPr>
        <p:txBody>
          <a:bodyPr>
            <a:spAutoFit/>
          </a:bodyPr>
          <a:lstStyle/>
          <a:p>
            <a:r>
              <a:rPr lang="en-IN" dirty="0">
                <a:solidFill>
                  <a:srgbClr val="6C6C6C"/>
                </a:solidFill>
                <a:latin typeface="Arial" panose="020B0604020202020204" pitchFamily="34" charset="0"/>
              </a:rPr>
              <a:t>OAuth (Open Authorization) is an open standard for </a:t>
            </a:r>
            <a:r>
              <a:rPr lang="en-IN" u="sng" dirty="0">
                <a:solidFill>
                  <a:srgbClr val="00B3AC"/>
                </a:solidFill>
                <a:latin typeface="Arial" panose="020B0604020202020204" pitchFamily="34" charset="0"/>
                <a:hlinkClick r:id="rId2"/>
              </a:rPr>
              <a:t>token</a:t>
            </a:r>
            <a:r>
              <a:rPr lang="en-IN" dirty="0">
                <a:solidFill>
                  <a:srgbClr val="6C6C6C"/>
                </a:solidFill>
                <a:latin typeface="Arial" panose="020B0604020202020204" pitchFamily="34" charset="0"/>
              </a:rPr>
              <a:t>-based </a:t>
            </a:r>
            <a:r>
              <a:rPr lang="en-IN" u="sng" dirty="0">
                <a:solidFill>
                  <a:srgbClr val="00B3AC"/>
                </a:solidFill>
                <a:latin typeface="Arial" panose="020B0604020202020204" pitchFamily="34" charset="0"/>
                <a:hlinkClick r:id="rId3"/>
              </a:rPr>
              <a:t>authentication</a:t>
            </a:r>
            <a:r>
              <a:rPr lang="en-IN" dirty="0">
                <a:solidFill>
                  <a:srgbClr val="6C6C6C"/>
                </a:solidFill>
                <a:latin typeface="Arial" panose="020B0604020202020204" pitchFamily="34" charset="0"/>
              </a:rPr>
              <a:t> and </a:t>
            </a:r>
            <a:r>
              <a:rPr lang="en-IN" u="sng" dirty="0">
                <a:solidFill>
                  <a:srgbClr val="00B3AC"/>
                </a:solidFill>
                <a:latin typeface="Arial" panose="020B0604020202020204" pitchFamily="34" charset="0"/>
                <a:hlinkClick r:id="rId4"/>
              </a:rPr>
              <a:t>authorization</a:t>
            </a:r>
            <a:r>
              <a:rPr lang="en-IN" dirty="0">
                <a:solidFill>
                  <a:srgbClr val="6C6C6C"/>
                </a:solidFill>
                <a:latin typeface="Arial" panose="020B0604020202020204" pitchFamily="34" charset="0"/>
              </a:rPr>
              <a:t> on the Internet.</a:t>
            </a:r>
          </a:p>
          <a:p>
            <a:r>
              <a:rPr lang="en-IN" dirty="0">
                <a:solidFill>
                  <a:srgbClr val="6C6C6C"/>
                </a:solidFill>
                <a:latin typeface="Arial" panose="020B0604020202020204" pitchFamily="34" charset="0"/>
              </a:rPr>
              <a:t>OAuth, which is pronounced "oh-auth," allows an end user's account information to be used by third-party services, such as Facebook, without exposing the user's password. OAuth acts as an intermediary on behalf of the end user, providing the service with an access </a:t>
            </a:r>
            <a:r>
              <a:rPr lang="en-IN" u="sng" dirty="0">
                <a:solidFill>
                  <a:srgbClr val="00B3AC"/>
                </a:solidFill>
                <a:latin typeface="Arial" panose="020B0604020202020204" pitchFamily="34" charset="0"/>
                <a:hlinkClick r:id="rId2"/>
              </a:rPr>
              <a:t>token</a:t>
            </a:r>
            <a:r>
              <a:rPr lang="en-IN" dirty="0">
                <a:solidFill>
                  <a:srgbClr val="6C6C6C"/>
                </a:solidFill>
                <a:latin typeface="Arial" panose="020B0604020202020204" pitchFamily="34" charset="0"/>
              </a:rPr>
              <a:t> that authorizes specific account information to be shared. The process for obtaining the token is called a </a:t>
            </a:r>
            <a:r>
              <a:rPr lang="en-IN" i="1" dirty="0">
                <a:solidFill>
                  <a:srgbClr val="6C6C6C"/>
                </a:solidFill>
                <a:latin typeface="Arial" panose="020B0604020202020204" pitchFamily="34" charset="0"/>
              </a:rPr>
              <a:t>flow.</a:t>
            </a:r>
            <a:endParaRPr lang="en-IN" b="0" i="0" dirty="0">
              <a:solidFill>
                <a:srgbClr val="6C6C6C"/>
              </a:solidFill>
              <a:effectLst/>
              <a:latin typeface="Arial" panose="020B0604020202020204" pitchFamily="34" charset="0"/>
            </a:endParaRPr>
          </a:p>
        </p:txBody>
      </p:sp>
      <p:sp>
        <p:nvSpPr>
          <p:cNvPr id="3" name="Rectangle 2">
            <a:extLst>
              <a:ext uri="{FF2B5EF4-FFF2-40B4-BE49-F238E27FC236}">
                <a16:creationId xmlns:a16="http://schemas.microsoft.com/office/drawing/2014/main" id="{A312B1D0-93C6-40CF-B36A-313FC047DB41}"/>
              </a:ext>
            </a:extLst>
          </p:cNvPr>
          <p:cNvSpPr/>
          <p:nvPr/>
        </p:nvSpPr>
        <p:spPr>
          <a:xfrm>
            <a:off x="873760" y="3167856"/>
            <a:ext cx="6096000" cy="1477328"/>
          </a:xfrm>
          <a:prstGeom prst="rect">
            <a:avLst/>
          </a:prstGeom>
        </p:spPr>
        <p:txBody>
          <a:bodyPr>
            <a:spAutoFit/>
          </a:bodyPr>
          <a:lstStyle/>
          <a:p>
            <a:r>
              <a:rPr lang="en-IN" dirty="0">
                <a:solidFill>
                  <a:srgbClr val="212234"/>
                </a:solidFill>
                <a:latin typeface="proxima-nova"/>
              </a:rPr>
              <a:t>OAuth doesn’t share password data but instead uses authorization tokens to prove an identity between consumers and service providers. OAuth is an authentication protocol that allows you to approve one application interacting with another on your behalf without giving away your password.</a:t>
            </a:r>
            <a:endParaRPr lang="en-IN" dirty="0"/>
          </a:p>
        </p:txBody>
      </p:sp>
    </p:spTree>
    <p:extLst>
      <p:ext uri="{BB962C8B-B14F-4D97-AF65-F5344CB8AC3E}">
        <p14:creationId xmlns:p14="http://schemas.microsoft.com/office/powerpoint/2010/main" val="120206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33C2-A33A-434C-B23C-7E23D432C465}"/>
              </a:ext>
            </a:extLst>
          </p:cNvPr>
          <p:cNvSpPr>
            <a:spLocks noGrp="1"/>
          </p:cNvSpPr>
          <p:nvPr>
            <p:ph type="title"/>
          </p:nvPr>
        </p:nvSpPr>
        <p:spPr/>
        <p:txBody>
          <a:bodyPr/>
          <a:lstStyle/>
          <a:p>
            <a:r>
              <a:rPr lang="en-US" dirty="0" err="1"/>
              <a:t>JWt</a:t>
            </a:r>
            <a:r>
              <a:rPr lang="en-US" dirty="0"/>
              <a:t> – Json Web token</a:t>
            </a:r>
            <a:endParaRPr lang="en-IN" dirty="0"/>
          </a:p>
        </p:txBody>
      </p:sp>
      <p:sp>
        <p:nvSpPr>
          <p:cNvPr id="4" name="TextBox 3">
            <a:extLst>
              <a:ext uri="{FF2B5EF4-FFF2-40B4-BE49-F238E27FC236}">
                <a16:creationId xmlns:a16="http://schemas.microsoft.com/office/drawing/2014/main" id="{5524BB68-D25A-4E1C-A46E-87B8659BDBD2}"/>
              </a:ext>
            </a:extLst>
          </p:cNvPr>
          <p:cNvSpPr txBox="1"/>
          <p:nvPr/>
        </p:nvSpPr>
        <p:spPr>
          <a:xfrm>
            <a:off x="1451579" y="2238375"/>
            <a:ext cx="7892446" cy="1938992"/>
          </a:xfrm>
          <a:prstGeom prst="rect">
            <a:avLst/>
          </a:prstGeom>
          <a:noFill/>
        </p:spPr>
        <p:txBody>
          <a:bodyPr wrap="square">
            <a:spAutoFit/>
          </a:bodyPr>
          <a:lstStyle/>
          <a:p>
            <a:r>
              <a:rPr lang="en-US" sz="2000" b="0" i="0" dirty="0">
                <a:solidFill>
                  <a:srgbClr val="5C666F"/>
                </a:solidFill>
                <a:effectLst/>
                <a:latin typeface="Bell MT" panose="02020503060305020303" pitchFamily="18" charset="0"/>
              </a:rPr>
              <a:t>JSON Web Token (JWT) is an open standard (</a:t>
            </a:r>
            <a:r>
              <a:rPr lang="en-US" sz="2000" b="0" i="0" u="none" strike="noStrike" dirty="0">
                <a:solidFill>
                  <a:srgbClr val="0094C1"/>
                </a:solidFill>
                <a:effectLst/>
                <a:latin typeface="Bell MT" panose="02020503060305020303" pitchFamily="18" charset="0"/>
                <a:hlinkClick r:id="rId2"/>
              </a:rPr>
              <a:t>RFC 7519</a:t>
            </a:r>
            <a:r>
              <a:rPr lang="en-US" sz="2000" b="0" i="0" dirty="0">
                <a:solidFill>
                  <a:srgbClr val="5C666F"/>
                </a:solidFill>
                <a:effectLst/>
                <a:latin typeface="Bell MT" panose="02020503060305020303" pitchFamily="18" charset="0"/>
              </a:rPr>
              <a:t>) that defines a compact and self-contained way for securely transmitting information between parties as a JSON object. This information can be verified and trusted because it is digitally signed. JWTs can be signed using a secret (with the </a:t>
            </a:r>
            <a:r>
              <a:rPr lang="en-US" sz="2000" b="1" i="0" dirty="0">
                <a:solidFill>
                  <a:srgbClr val="333333"/>
                </a:solidFill>
                <a:effectLst/>
                <a:latin typeface="Bell MT" panose="02020503060305020303" pitchFamily="18" charset="0"/>
              </a:rPr>
              <a:t>HMAC</a:t>
            </a:r>
            <a:r>
              <a:rPr lang="en-US" sz="2000" b="0" i="0" dirty="0">
                <a:solidFill>
                  <a:srgbClr val="5C666F"/>
                </a:solidFill>
                <a:effectLst/>
                <a:latin typeface="Bell MT" panose="02020503060305020303" pitchFamily="18" charset="0"/>
              </a:rPr>
              <a:t> algorithm) or a public/private key pair using </a:t>
            </a:r>
            <a:r>
              <a:rPr lang="en-US" sz="2000" b="1" i="0" dirty="0">
                <a:solidFill>
                  <a:srgbClr val="333333"/>
                </a:solidFill>
                <a:effectLst/>
                <a:latin typeface="Bell MT" panose="02020503060305020303" pitchFamily="18" charset="0"/>
              </a:rPr>
              <a:t>RSA</a:t>
            </a:r>
            <a:r>
              <a:rPr lang="en-US" sz="2000" b="0" i="0" dirty="0">
                <a:solidFill>
                  <a:srgbClr val="5C666F"/>
                </a:solidFill>
                <a:effectLst/>
                <a:latin typeface="Bell MT" panose="02020503060305020303" pitchFamily="18" charset="0"/>
              </a:rPr>
              <a:t> or </a:t>
            </a:r>
            <a:r>
              <a:rPr lang="en-US" sz="2000" b="1" i="0" dirty="0">
                <a:solidFill>
                  <a:srgbClr val="333333"/>
                </a:solidFill>
                <a:effectLst/>
                <a:latin typeface="Bell MT" panose="02020503060305020303" pitchFamily="18" charset="0"/>
              </a:rPr>
              <a:t>ECDSA</a:t>
            </a:r>
            <a:r>
              <a:rPr lang="en-US" sz="2000" b="0" i="0" dirty="0">
                <a:solidFill>
                  <a:srgbClr val="5C666F"/>
                </a:solidFill>
                <a:effectLst/>
                <a:latin typeface="Bell MT" panose="02020503060305020303" pitchFamily="18" charset="0"/>
              </a:rPr>
              <a:t>.</a:t>
            </a:r>
            <a:endParaRPr lang="en-IN" sz="2000" dirty="0">
              <a:latin typeface="Bell MT" panose="02020503060305020303" pitchFamily="18" charset="0"/>
            </a:endParaRPr>
          </a:p>
        </p:txBody>
      </p:sp>
    </p:spTree>
    <p:extLst>
      <p:ext uri="{BB962C8B-B14F-4D97-AF65-F5344CB8AC3E}">
        <p14:creationId xmlns:p14="http://schemas.microsoft.com/office/powerpoint/2010/main" val="96900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F97E00-5D3C-431E-8E27-88E797EA3465}"/>
              </a:ext>
            </a:extLst>
          </p:cNvPr>
          <p:cNvSpPr/>
          <p:nvPr/>
        </p:nvSpPr>
        <p:spPr>
          <a:xfrm>
            <a:off x="8248650" y="142875"/>
            <a:ext cx="3248025" cy="5705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A8AC198E-0196-4E0C-BCF1-30C3030E7469}"/>
              </a:ext>
            </a:extLst>
          </p:cNvPr>
          <p:cNvSpPr/>
          <p:nvPr/>
        </p:nvSpPr>
        <p:spPr>
          <a:xfrm>
            <a:off x="8753475" y="1114425"/>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authenticate/</a:t>
            </a:r>
            <a:r>
              <a:rPr lang="en-US" dirty="0" err="1"/>
              <a:t>api</a:t>
            </a:r>
            <a:endParaRPr lang="en-IN" dirty="0"/>
          </a:p>
        </p:txBody>
      </p:sp>
      <p:sp>
        <p:nvSpPr>
          <p:cNvPr id="5" name="Rectangle 4">
            <a:extLst>
              <a:ext uri="{FF2B5EF4-FFF2-40B4-BE49-F238E27FC236}">
                <a16:creationId xmlns:a16="http://schemas.microsoft.com/office/drawing/2014/main" id="{4DB4A87B-945A-4D2F-94FE-5F0559E48CB7}"/>
              </a:ext>
            </a:extLst>
          </p:cNvPr>
          <p:cNvSpPr/>
          <p:nvPr/>
        </p:nvSpPr>
        <p:spPr>
          <a:xfrm>
            <a:off x="8753475" y="2328862"/>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a:t>
            </a:r>
            <a:r>
              <a:rPr lang="en-US" dirty="0" err="1"/>
              <a:t>api</a:t>
            </a:r>
            <a:endParaRPr lang="en-IN" dirty="0"/>
          </a:p>
        </p:txBody>
      </p:sp>
      <p:sp>
        <p:nvSpPr>
          <p:cNvPr id="6" name="Rectangle 5">
            <a:extLst>
              <a:ext uri="{FF2B5EF4-FFF2-40B4-BE49-F238E27FC236}">
                <a16:creationId xmlns:a16="http://schemas.microsoft.com/office/drawing/2014/main" id="{ABB93BAC-0462-4AA6-8467-C4E3C29BC5D5}"/>
              </a:ext>
            </a:extLst>
          </p:cNvPr>
          <p:cNvSpPr/>
          <p:nvPr/>
        </p:nvSpPr>
        <p:spPr>
          <a:xfrm>
            <a:off x="8753475" y="3640931"/>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buy/</a:t>
            </a:r>
            <a:r>
              <a:rPr lang="en-US" dirty="0" err="1"/>
              <a:t>api</a:t>
            </a:r>
            <a:endParaRPr lang="en-IN" dirty="0"/>
          </a:p>
        </p:txBody>
      </p:sp>
      <p:sp>
        <p:nvSpPr>
          <p:cNvPr id="7" name="Rectangle 6">
            <a:extLst>
              <a:ext uri="{FF2B5EF4-FFF2-40B4-BE49-F238E27FC236}">
                <a16:creationId xmlns:a16="http://schemas.microsoft.com/office/drawing/2014/main" id="{D1C59DFD-7FB2-4DF7-BD04-F626A6B453CB}"/>
              </a:ext>
            </a:extLst>
          </p:cNvPr>
          <p:cNvSpPr/>
          <p:nvPr/>
        </p:nvSpPr>
        <p:spPr>
          <a:xfrm>
            <a:off x="628650" y="800099"/>
            <a:ext cx="2600325" cy="92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 login</a:t>
            </a:r>
          </a:p>
          <a:p>
            <a:pPr algn="ctr"/>
            <a:r>
              <a:rPr lang="en-US" dirty="0"/>
              <a:t>(sends username &amp; password</a:t>
            </a:r>
            <a:endParaRPr lang="en-IN" dirty="0"/>
          </a:p>
        </p:txBody>
      </p:sp>
      <p:cxnSp>
        <p:nvCxnSpPr>
          <p:cNvPr id="9" name="Straight Arrow Connector 8">
            <a:extLst>
              <a:ext uri="{FF2B5EF4-FFF2-40B4-BE49-F238E27FC236}">
                <a16:creationId xmlns:a16="http://schemas.microsoft.com/office/drawing/2014/main" id="{C188DAF9-D4CA-42D3-A183-A4470D0CD931}"/>
              </a:ext>
            </a:extLst>
          </p:cNvPr>
          <p:cNvCxnSpPr>
            <a:cxnSpLocks/>
            <a:stCxn id="7" idx="3"/>
          </p:cNvCxnSpPr>
          <p:nvPr/>
        </p:nvCxnSpPr>
        <p:spPr>
          <a:xfrm>
            <a:off x="3228975" y="1262062"/>
            <a:ext cx="5448300"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8A21967-99C0-4B21-AE50-9444753426AA}"/>
              </a:ext>
            </a:extLst>
          </p:cNvPr>
          <p:cNvSpPr/>
          <p:nvPr/>
        </p:nvSpPr>
        <p:spPr>
          <a:xfrm>
            <a:off x="704849" y="3938587"/>
            <a:ext cx="2600325" cy="92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-buy</a:t>
            </a:r>
          </a:p>
          <a:p>
            <a:pPr algn="ctr"/>
            <a:r>
              <a:rPr lang="en-US" dirty="0"/>
              <a:t>(sends username &amp; password</a:t>
            </a:r>
            <a:endParaRPr lang="en-IN" dirty="0"/>
          </a:p>
        </p:txBody>
      </p:sp>
      <p:cxnSp>
        <p:nvCxnSpPr>
          <p:cNvPr id="13" name="Straight Arrow Connector 12">
            <a:extLst>
              <a:ext uri="{FF2B5EF4-FFF2-40B4-BE49-F238E27FC236}">
                <a16:creationId xmlns:a16="http://schemas.microsoft.com/office/drawing/2014/main" id="{44B62562-4805-4E08-BD66-88EA768F0FBB}"/>
              </a:ext>
            </a:extLst>
          </p:cNvPr>
          <p:cNvCxnSpPr>
            <a:stCxn id="11" idx="3"/>
          </p:cNvCxnSpPr>
          <p:nvPr/>
        </p:nvCxnSpPr>
        <p:spPr>
          <a:xfrm flipV="1">
            <a:off x="3305174" y="4329113"/>
            <a:ext cx="5448301" cy="7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C25B9C9-E600-4F23-8A8D-7FBFDCFC754F}"/>
              </a:ext>
            </a:extLst>
          </p:cNvPr>
          <p:cNvSpPr/>
          <p:nvPr/>
        </p:nvSpPr>
        <p:spPr>
          <a:xfrm>
            <a:off x="628651" y="2412207"/>
            <a:ext cx="2600324" cy="1050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-browse</a:t>
            </a:r>
          </a:p>
          <a:p>
            <a:pPr algn="ctr"/>
            <a:r>
              <a:rPr lang="en-US" dirty="0"/>
              <a:t>(sends username &amp; password</a:t>
            </a:r>
            <a:endParaRPr lang="en-IN" dirty="0"/>
          </a:p>
        </p:txBody>
      </p:sp>
      <p:cxnSp>
        <p:nvCxnSpPr>
          <p:cNvPr id="16" name="Straight Arrow Connector 15">
            <a:extLst>
              <a:ext uri="{FF2B5EF4-FFF2-40B4-BE49-F238E27FC236}">
                <a16:creationId xmlns:a16="http://schemas.microsoft.com/office/drawing/2014/main" id="{3F72BB4F-F535-400F-B99B-D97F8F52BB08}"/>
              </a:ext>
            </a:extLst>
          </p:cNvPr>
          <p:cNvCxnSpPr>
            <a:cxnSpLocks/>
            <a:stCxn id="14" idx="3"/>
          </p:cNvCxnSpPr>
          <p:nvPr/>
        </p:nvCxnSpPr>
        <p:spPr>
          <a:xfrm flipV="1">
            <a:off x="3228975" y="2647950"/>
            <a:ext cx="5448300" cy="28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3FB1533-6DEE-4D41-99AB-F48B9E52650F}"/>
              </a:ext>
            </a:extLst>
          </p:cNvPr>
          <p:cNvSpPr/>
          <p:nvPr/>
        </p:nvSpPr>
        <p:spPr>
          <a:xfrm>
            <a:off x="8677275" y="347664"/>
            <a:ext cx="2381250" cy="669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Spring App (Server app)</a:t>
            </a:r>
            <a:endParaRPr lang="en-IN" dirty="0"/>
          </a:p>
        </p:txBody>
      </p:sp>
    </p:spTree>
    <p:extLst>
      <p:ext uri="{BB962C8B-B14F-4D97-AF65-F5344CB8AC3E}">
        <p14:creationId xmlns:p14="http://schemas.microsoft.com/office/powerpoint/2010/main" val="2679214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D5208-FB23-4A85-B327-0FC753E422E8}"/>
              </a:ext>
            </a:extLst>
          </p:cNvPr>
          <p:cNvSpPr txBox="1"/>
          <p:nvPr/>
        </p:nvSpPr>
        <p:spPr>
          <a:xfrm>
            <a:off x="228600" y="428625"/>
            <a:ext cx="4145755" cy="369332"/>
          </a:xfrm>
          <a:prstGeom prst="rect">
            <a:avLst/>
          </a:prstGeom>
          <a:noFill/>
        </p:spPr>
        <p:txBody>
          <a:bodyPr wrap="square" rtlCol="0">
            <a:spAutoFit/>
          </a:bodyPr>
          <a:lstStyle/>
          <a:p>
            <a:r>
              <a:rPr lang="en-US" dirty="0"/>
              <a:t>Browser</a:t>
            </a:r>
            <a:endParaRPr lang="en-IN" dirty="0"/>
          </a:p>
        </p:txBody>
      </p:sp>
      <p:sp>
        <p:nvSpPr>
          <p:cNvPr id="3" name="Rectangle 2">
            <a:extLst>
              <a:ext uri="{FF2B5EF4-FFF2-40B4-BE49-F238E27FC236}">
                <a16:creationId xmlns:a16="http://schemas.microsoft.com/office/drawing/2014/main" id="{84F97E00-5D3C-431E-8E27-88E797EA3465}"/>
              </a:ext>
            </a:extLst>
          </p:cNvPr>
          <p:cNvSpPr/>
          <p:nvPr/>
        </p:nvSpPr>
        <p:spPr>
          <a:xfrm>
            <a:off x="8248650" y="142875"/>
            <a:ext cx="3248025" cy="57054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A8AC198E-0196-4E0C-BCF1-30C3030E7469}"/>
              </a:ext>
            </a:extLst>
          </p:cNvPr>
          <p:cNvSpPr/>
          <p:nvPr/>
        </p:nvSpPr>
        <p:spPr>
          <a:xfrm>
            <a:off x="8791575" y="828674"/>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authenticate/</a:t>
            </a:r>
            <a:r>
              <a:rPr lang="en-US" dirty="0" err="1"/>
              <a:t>api</a:t>
            </a:r>
            <a:endParaRPr lang="en-IN" dirty="0"/>
          </a:p>
        </p:txBody>
      </p:sp>
      <p:sp>
        <p:nvSpPr>
          <p:cNvPr id="5" name="Rectangle 4">
            <a:extLst>
              <a:ext uri="{FF2B5EF4-FFF2-40B4-BE49-F238E27FC236}">
                <a16:creationId xmlns:a16="http://schemas.microsoft.com/office/drawing/2014/main" id="{4DB4A87B-945A-4D2F-94FE-5F0559E48CB7}"/>
              </a:ext>
            </a:extLst>
          </p:cNvPr>
          <p:cNvSpPr/>
          <p:nvPr/>
        </p:nvSpPr>
        <p:spPr>
          <a:xfrm>
            <a:off x="8753475" y="2328862"/>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a:t>
            </a:r>
            <a:r>
              <a:rPr lang="en-US" dirty="0" err="1"/>
              <a:t>api</a:t>
            </a:r>
            <a:endParaRPr lang="en-IN" dirty="0"/>
          </a:p>
        </p:txBody>
      </p:sp>
      <p:sp>
        <p:nvSpPr>
          <p:cNvPr id="6" name="Rectangle 5">
            <a:extLst>
              <a:ext uri="{FF2B5EF4-FFF2-40B4-BE49-F238E27FC236}">
                <a16:creationId xmlns:a16="http://schemas.microsoft.com/office/drawing/2014/main" id="{ABB93BAC-0462-4AA6-8467-C4E3C29BC5D5}"/>
              </a:ext>
            </a:extLst>
          </p:cNvPr>
          <p:cNvSpPr/>
          <p:nvPr/>
        </p:nvSpPr>
        <p:spPr>
          <a:xfrm>
            <a:off x="8753475" y="3640931"/>
            <a:ext cx="2343150" cy="895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buy/</a:t>
            </a:r>
            <a:r>
              <a:rPr lang="en-US" dirty="0" err="1"/>
              <a:t>api</a:t>
            </a:r>
            <a:endParaRPr lang="en-IN" dirty="0"/>
          </a:p>
        </p:txBody>
      </p:sp>
      <p:sp>
        <p:nvSpPr>
          <p:cNvPr id="7" name="Rectangle 6">
            <a:extLst>
              <a:ext uri="{FF2B5EF4-FFF2-40B4-BE49-F238E27FC236}">
                <a16:creationId xmlns:a16="http://schemas.microsoft.com/office/drawing/2014/main" id="{D1C59DFD-7FB2-4DF7-BD04-F626A6B453CB}"/>
              </a:ext>
            </a:extLst>
          </p:cNvPr>
          <p:cNvSpPr/>
          <p:nvPr/>
        </p:nvSpPr>
        <p:spPr>
          <a:xfrm>
            <a:off x="628650" y="800099"/>
            <a:ext cx="2600325" cy="92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 login</a:t>
            </a:r>
          </a:p>
          <a:p>
            <a:pPr algn="ctr"/>
            <a:r>
              <a:rPr lang="en-US" dirty="0"/>
              <a:t>(sends username &amp; password</a:t>
            </a:r>
            <a:endParaRPr lang="en-IN" dirty="0"/>
          </a:p>
        </p:txBody>
      </p:sp>
      <p:cxnSp>
        <p:nvCxnSpPr>
          <p:cNvPr id="9" name="Straight Arrow Connector 8">
            <a:extLst>
              <a:ext uri="{FF2B5EF4-FFF2-40B4-BE49-F238E27FC236}">
                <a16:creationId xmlns:a16="http://schemas.microsoft.com/office/drawing/2014/main" id="{C188DAF9-D4CA-42D3-A183-A4470D0CD931}"/>
              </a:ext>
            </a:extLst>
          </p:cNvPr>
          <p:cNvCxnSpPr>
            <a:cxnSpLocks/>
          </p:cNvCxnSpPr>
          <p:nvPr/>
        </p:nvCxnSpPr>
        <p:spPr>
          <a:xfrm flipV="1">
            <a:off x="3267075" y="1025128"/>
            <a:ext cx="5486399" cy="8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8A21967-99C0-4B21-AE50-9444753426AA}"/>
              </a:ext>
            </a:extLst>
          </p:cNvPr>
          <p:cNvSpPr/>
          <p:nvPr/>
        </p:nvSpPr>
        <p:spPr>
          <a:xfrm>
            <a:off x="704849" y="3938587"/>
            <a:ext cx="2600325" cy="923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-buy</a:t>
            </a:r>
          </a:p>
          <a:p>
            <a:pPr algn="ctr"/>
            <a:r>
              <a:rPr lang="en-US" dirty="0"/>
              <a:t>(sends username &amp; password</a:t>
            </a:r>
            <a:endParaRPr lang="en-IN" dirty="0"/>
          </a:p>
        </p:txBody>
      </p:sp>
      <p:cxnSp>
        <p:nvCxnSpPr>
          <p:cNvPr id="13" name="Straight Arrow Connector 12">
            <a:extLst>
              <a:ext uri="{FF2B5EF4-FFF2-40B4-BE49-F238E27FC236}">
                <a16:creationId xmlns:a16="http://schemas.microsoft.com/office/drawing/2014/main" id="{44B62562-4805-4E08-BD66-88EA768F0FBB}"/>
              </a:ext>
            </a:extLst>
          </p:cNvPr>
          <p:cNvCxnSpPr>
            <a:stCxn id="11" idx="3"/>
          </p:cNvCxnSpPr>
          <p:nvPr/>
        </p:nvCxnSpPr>
        <p:spPr>
          <a:xfrm flipV="1">
            <a:off x="3305174" y="4329113"/>
            <a:ext cx="5448301" cy="7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C25B9C9-E600-4F23-8A8D-7FBFDCFC754F}"/>
              </a:ext>
            </a:extLst>
          </p:cNvPr>
          <p:cNvSpPr/>
          <p:nvPr/>
        </p:nvSpPr>
        <p:spPr>
          <a:xfrm>
            <a:off x="604837" y="2251472"/>
            <a:ext cx="2600324" cy="1050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Request -browse</a:t>
            </a:r>
          </a:p>
          <a:p>
            <a:pPr algn="ctr"/>
            <a:r>
              <a:rPr lang="en-US" dirty="0"/>
              <a:t>(sends JWT token)</a:t>
            </a:r>
            <a:endParaRPr lang="en-IN" dirty="0"/>
          </a:p>
        </p:txBody>
      </p:sp>
      <p:cxnSp>
        <p:nvCxnSpPr>
          <p:cNvPr id="16" name="Straight Arrow Connector 15">
            <a:extLst>
              <a:ext uri="{FF2B5EF4-FFF2-40B4-BE49-F238E27FC236}">
                <a16:creationId xmlns:a16="http://schemas.microsoft.com/office/drawing/2014/main" id="{3F72BB4F-F535-400F-B99B-D97F8F52BB08}"/>
              </a:ext>
            </a:extLst>
          </p:cNvPr>
          <p:cNvCxnSpPr>
            <a:cxnSpLocks/>
            <a:stCxn id="14" idx="3"/>
          </p:cNvCxnSpPr>
          <p:nvPr/>
        </p:nvCxnSpPr>
        <p:spPr>
          <a:xfrm flipV="1">
            <a:off x="3205161" y="2745553"/>
            <a:ext cx="5548313" cy="30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3FB1533-6DEE-4D41-99AB-F48B9E52650F}"/>
              </a:ext>
            </a:extLst>
          </p:cNvPr>
          <p:cNvSpPr/>
          <p:nvPr/>
        </p:nvSpPr>
        <p:spPr>
          <a:xfrm>
            <a:off x="8515350" y="347664"/>
            <a:ext cx="2543175" cy="319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Spring App (Server app)</a:t>
            </a:r>
            <a:endParaRPr lang="en-IN" dirty="0"/>
          </a:p>
        </p:txBody>
      </p:sp>
      <p:cxnSp>
        <p:nvCxnSpPr>
          <p:cNvPr id="8" name="Straight Arrow Connector 7">
            <a:extLst>
              <a:ext uri="{FF2B5EF4-FFF2-40B4-BE49-F238E27FC236}">
                <a16:creationId xmlns:a16="http://schemas.microsoft.com/office/drawing/2014/main" id="{85F96306-3926-4069-99F8-9329057BFF9D}"/>
              </a:ext>
            </a:extLst>
          </p:cNvPr>
          <p:cNvCxnSpPr>
            <a:cxnSpLocks/>
          </p:cNvCxnSpPr>
          <p:nvPr/>
        </p:nvCxnSpPr>
        <p:spPr>
          <a:xfrm flipH="1" flipV="1">
            <a:off x="3228975" y="1476376"/>
            <a:ext cx="5562600" cy="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CA2345-A0A5-47C8-B28D-6A9BCB0ACBEB}"/>
              </a:ext>
            </a:extLst>
          </p:cNvPr>
          <p:cNvSpPr txBox="1"/>
          <p:nvPr/>
        </p:nvSpPr>
        <p:spPr>
          <a:xfrm>
            <a:off x="4938712" y="1152615"/>
            <a:ext cx="1781175" cy="369332"/>
          </a:xfrm>
          <a:prstGeom prst="rect">
            <a:avLst/>
          </a:prstGeom>
          <a:noFill/>
        </p:spPr>
        <p:txBody>
          <a:bodyPr wrap="square" rtlCol="0">
            <a:spAutoFit/>
          </a:bodyPr>
          <a:lstStyle/>
          <a:p>
            <a:r>
              <a:rPr lang="en-US" dirty="0"/>
              <a:t>Token </a:t>
            </a:r>
            <a:endParaRPr lang="en-IN" dirty="0"/>
          </a:p>
        </p:txBody>
      </p:sp>
      <p:sp>
        <p:nvSpPr>
          <p:cNvPr id="18" name="TextBox 17">
            <a:extLst>
              <a:ext uri="{FF2B5EF4-FFF2-40B4-BE49-F238E27FC236}">
                <a16:creationId xmlns:a16="http://schemas.microsoft.com/office/drawing/2014/main" id="{7B1ACF5B-7C34-4C2A-AA3D-740F3921D148}"/>
              </a:ext>
            </a:extLst>
          </p:cNvPr>
          <p:cNvSpPr txBox="1"/>
          <p:nvPr/>
        </p:nvSpPr>
        <p:spPr>
          <a:xfrm>
            <a:off x="4812506" y="3998001"/>
            <a:ext cx="1781175" cy="369332"/>
          </a:xfrm>
          <a:prstGeom prst="rect">
            <a:avLst/>
          </a:prstGeom>
          <a:noFill/>
        </p:spPr>
        <p:txBody>
          <a:bodyPr wrap="square" rtlCol="0">
            <a:spAutoFit/>
          </a:bodyPr>
          <a:lstStyle/>
          <a:p>
            <a:r>
              <a:rPr lang="en-US" dirty="0"/>
              <a:t>Token </a:t>
            </a:r>
            <a:endParaRPr lang="en-IN" dirty="0"/>
          </a:p>
        </p:txBody>
      </p:sp>
      <p:sp>
        <p:nvSpPr>
          <p:cNvPr id="19" name="TextBox 18">
            <a:extLst>
              <a:ext uri="{FF2B5EF4-FFF2-40B4-BE49-F238E27FC236}">
                <a16:creationId xmlns:a16="http://schemas.microsoft.com/office/drawing/2014/main" id="{CFC7C56A-3068-4CE3-B1CE-EF907384FC09}"/>
              </a:ext>
            </a:extLst>
          </p:cNvPr>
          <p:cNvSpPr txBox="1"/>
          <p:nvPr/>
        </p:nvSpPr>
        <p:spPr>
          <a:xfrm>
            <a:off x="4812505" y="2441735"/>
            <a:ext cx="1781175" cy="369332"/>
          </a:xfrm>
          <a:prstGeom prst="rect">
            <a:avLst/>
          </a:prstGeom>
          <a:noFill/>
        </p:spPr>
        <p:txBody>
          <a:bodyPr wrap="square" rtlCol="0">
            <a:spAutoFit/>
          </a:bodyPr>
          <a:lstStyle/>
          <a:p>
            <a:r>
              <a:rPr lang="en-US" dirty="0"/>
              <a:t>Token </a:t>
            </a:r>
            <a:endParaRPr lang="en-IN" dirty="0"/>
          </a:p>
        </p:txBody>
      </p:sp>
    </p:spTree>
    <p:extLst>
      <p:ext uri="{BB962C8B-B14F-4D97-AF65-F5344CB8AC3E}">
        <p14:creationId xmlns:p14="http://schemas.microsoft.com/office/powerpoint/2010/main" val="1423635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C61E54-8686-4F6D-B415-C2A1CD84F560}"/>
              </a:ext>
            </a:extLst>
          </p:cNvPr>
          <p:cNvPicPr>
            <a:picLocks noChangeAspect="1"/>
          </p:cNvPicPr>
          <p:nvPr/>
        </p:nvPicPr>
        <p:blipFill>
          <a:blip r:embed="rId2"/>
          <a:stretch>
            <a:fillRect/>
          </a:stretch>
        </p:blipFill>
        <p:spPr>
          <a:xfrm>
            <a:off x="7153276" y="59788"/>
            <a:ext cx="2762250" cy="1411267"/>
          </a:xfrm>
          <a:prstGeom prst="rect">
            <a:avLst/>
          </a:prstGeom>
        </p:spPr>
      </p:pic>
      <p:pic>
        <p:nvPicPr>
          <p:cNvPr id="5" name="Picture 4">
            <a:extLst>
              <a:ext uri="{FF2B5EF4-FFF2-40B4-BE49-F238E27FC236}">
                <a16:creationId xmlns:a16="http://schemas.microsoft.com/office/drawing/2014/main" id="{888210F6-8312-4430-82AA-7710AD95088F}"/>
              </a:ext>
            </a:extLst>
          </p:cNvPr>
          <p:cNvPicPr>
            <a:picLocks noChangeAspect="1"/>
          </p:cNvPicPr>
          <p:nvPr/>
        </p:nvPicPr>
        <p:blipFill>
          <a:blip r:embed="rId3"/>
          <a:stretch>
            <a:fillRect/>
          </a:stretch>
        </p:blipFill>
        <p:spPr>
          <a:xfrm>
            <a:off x="7153275" y="1471055"/>
            <a:ext cx="2381250" cy="1685949"/>
          </a:xfrm>
          <a:prstGeom prst="rect">
            <a:avLst/>
          </a:prstGeom>
        </p:spPr>
      </p:pic>
      <p:pic>
        <p:nvPicPr>
          <p:cNvPr id="7" name="Picture 6">
            <a:extLst>
              <a:ext uri="{FF2B5EF4-FFF2-40B4-BE49-F238E27FC236}">
                <a16:creationId xmlns:a16="http://schemas.microsoft.com/office/drawing/2014/main" id="{0602F00F-974E-416C-ADDD-674869CB0113}"/>
              </a:ext>
            </a:extLst>
          </p:cNvPr>
          <p:cNvPicPr>
            <a:picLocks noChangeAspect="1"/>
          </p:cNvPicPr>
          <p:nvPr/>
        </p:nvPicPr>
        <p:blipFill>
          <a:blip r:embed="rId4"/>
          <a:stretch>
            <a:fillRect/>
          </a:stretch>
        </p:blipFill>
        <p:spPr>
          <a:xfrm>
            <a:off x="7153276" y="3157005"/>
            <a:ext cx="3571874" cy="2596096"/>
          </a:xfrm>
          <a:prstGeom prst="rect">
            <a:avLst/>
          </a:prstGeom>
        </p:spPr>
      </p:pic>
      <p:pic>
        <p:nvPicPr>
          <p:cNvPr id="9" name="Picture 8">
            <a:extLst>
              <a:ext uri="{FF2B5EF4-FFF2-40B4-BE49-F238E27FC236}">
                <a16:creationId xmlns:a16="http://schemas.microsoft.com/office/drawing/2014/main" id="{5467168D-90F2-4C8A-BC33-B8F67D714D2A}"/>
              </a:ext>
            </a:extLst>
          </p:cNvPr>
          <p:cNvPicPr>
            <a:picLocks noChangeAspect="1"/>
          </p:cNvPicPr>
          <p:nvPr/>
        </p:nvPicPr>
        <p:blipFill>
          <a:blip r:embed="rId5"/>
          <a:stretch>
            <a:fillRect/>
          </a:stretch>
        </p:blipFill>
        <p:spPr>
          <a:xfrm>
            <a:off x="1" y="342900"/>
            <a:ext cx="6578592" cy="3019425"/>
          </a:xfrm>
          <a:prstGeom prst="rect">
            <a:avLst/>
          </a:prstGeom>
        </p:spPr>
      </p:pic>
    </p:spTree>
    <p:extLst>
      <p:ext uri="{BB962C8B-B14F-4D97-AF65-F5344CB8AC3E}">
        <p14:creationId xmlns:p14="http://schemas.microsoft.com/office/powerpoint/2010/main" val="162296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138B1C-049E-4A6D-B304-832291C003F6}"/>
              </a:ext>
            </a:extLst>
          </p:cNvPr>
          <p:cNvSpPr/>
          <p:nvPr/>
        </p:nvSpPr>
        <p:spPr>
          <a:xfrm>
            <a:off x="428625" y="428625"/>
            <a:ext cx="3124200" cy="7334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a:solidFill>
                  <a:srgbClr val="000000"/>
                </a:solidFill>
                <a:latin typeface="Consolas" panose="020B0609020204030204" pitchFamily="49" charset="0"/>
              </a:rPr>
              <a:t>JwtAuthDemoApplication</a:t>
            </a:r>
            <a:endParaRPr lang="en-IN"/>
          </a:p>
        </p:txBody>
      </p:sp>
    </p:spTree>
    <p:extLst>
      <p:ext uri="{BB962C8B-B14F-4D97-AF65-F5344CB8AC3E}">
        <p14:creationId xmlns:p14="http://schemas.microsoft.com/office/powerpoint/2010/main" val="73443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05F23-3A4B-43F0-B9A0-BE73AAB2BFCF}"/>
              </a:ext>
            </a:extLst>
          </p:cNvPr>
          <p:cNvSpPr>
            <a:spLocks noGrp="1"/>
          </p:cNvSpPr>
          <p:nvPr>
            <p:ph idx="4294967295"/>
          </p:nvPr>
        </p:nvSpPr>
        <p:spPr>
          <a:xfrm>
            <a:off x="0" y="171450"/>
            <a:ext cx="10855325" cy="5294313"/>
          </a:xfrm>
        </p:spPr>
        <p:txBody>
          <a:bodyPr>
            <a:normAutofit lnSpcReduction="10000"/>
          </a:bodyPr>
          <a:lstStyle/>
          <a:p>
            <a:r>
              <a:rPr lang="en-IN" dirty="0"/>
              <a:t>Default Security </a:t>
            </a:r>
            <a:r>
              <a:rPr lang="en-IN" dirty="0" err="1"/>
              <a:t>SetUp</a:t>
            </a:r>
            <a:endParaRPr lang="en-IN" dirty="0"/>
          </a:p>
          <a:p>
            <a:pPr marL="0" indent="0">
              <a:buNone/>
            </a:pPr>
            <a:endParaRPr lang="en-IN" dirty="0"/>
          </a:p>
          <a:p>
            <a:pPr marL="0" indent="0">
              <a:buNone/>
            </a:pPr>
            <a:r>
              <a:rPr lang="en-IN" dirty="0"/>
              <a:t>&lt;dependency&gt;</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pPr marL="0" indent="0">
              <a:buNone/>
            </a:pPr>
            <a:r>
              <a:rPr lang="en-IN" dirty="0"/>
              <a:t>    &lt;</a:t>
            </a:r>
            <a:r>
              <a:rPr lang="en-IN" dirty="0" err="1"/>
              <a:t>artifactId</a:t>
            </a:r>
            <a:r>
              <a:rPr lang="en-IN" dirty="0"/>
              <a:t>&gt;spring-boot-starter-security&lt;/</a:t>
            </a:r>
            <a:r>
              <a:rPr lang="en-IN" dirty="0" err="1"/>
              <a:t>artifactId</a:t>
            </a:r>
            <a:r>
              <a:rPr lang="en-IN" dirty="0"/>
              <a:t>&gt;</a:t>
            </a:r>
          </a:p>
          <a:p>
            <a:pPr marL="0" indent="0">
              <a:buNone/>
            </a:pPr>
            <a:r>
              <a:rPr lang="en-IN" dirty="0"/>
              <a:t>&lt;/dependency&gt;</a:t>
            </a:r>
          </a:p>
          <a:p>
            <a:pPr marL="0" indent="0">
              <a:buNone/>
            </a:pPr>
            <a:endParaRPr lang="en-IN" dirty="0"/>
          </a:p>
          <a:p>
            <a:pPr marL="0" indent="0">
              <a:buNone/>
            </a:pPr>
            <a:r>
              <a:rPr lang="en-IN" dirty="0"/>
              <a:t>a default password is randomly generated and printed in the console log:</a:t>
            </a:r>
          </a:p>
          <a:p>
            <a:pPr marL="0" indent="0">
              <a:buNone/>
            </a:pPr>
            <a:endParaRPr lang="en-IN" dirty="0"/>
          </a:p>
          <a:p>
            <a:pPr marL="0" indent="0">
              <a:buNone/>
            </a:pPr>
            <a:r>
              <a:rPr lang="en-IN" dirty="0"/>
              <a:t>Using default security password: c8be15de-4488-4490-9dc6-fab3f91435c6</a:t>
            </a:r>
          </a:p>
          <a:p>
            <a:pPr marL="0" indent="0">
              <a:buNone/>
            </a:pPr>
            <a:r>
              <a:rPr lang="en-IN" dirty="0"/>
              <a:t>Username is user</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01503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F2D728-1EA3-4FF6-A2CD-8D6075E2AC5E}"/>
              </a:ext>
            </a:extLst>
          </p:cNvPr>
          <p:cNvSpPr/>
          <p:nvPr/>
        </p:nvSpPr>
        <p:spPr>
          <a:xfrm>
            <a:off x="552449" y="429310"/>
            <a:ext cx="6010275" cy="1200329"/>
          </a:xfrm>
          <a:prstGeom prst="rect">
            <a:avLst/>
          </a:prstGeom>
        </p:spPr>
        <p:txBody>
          <a:bodyPr wrap="square">
            <a:spAutoFit/>
          </a:bodyPr>
          <a:lstStyle/>
          <a:p>
            <a:r>
              <a:rPr lang="en-IN" dirty="0"/>
              <a:t>In </a:t>
            </a:r>
            <a:r>
              <a:rPr lang="en-IN" dirty="0" err="1"/>
              <a:t>application.properties</a:t>
            </a:r>
            <a:r>
              <a:rPr lang="en-IN" dirty="0"/>
              <a:t> username and password can be set.</a:t>
            </a:r>
          </a:p>
          <a:p>
            <a:endParaRPr lang="en-IN" dirty="0"/>
          </a:p>
          <a:p>
            <a:r>
              <a:rPr lang="en-IN" dirty="0"/>
              <a:t>spring.security.user.name</a:t>
            </a:r>
          </a:p>
          <a:p>
            <a:r>
              <a:rPr lang="en-IN" dirty="0" err="1"/>
              <a:t>spring.security.user.password</a:t>
            </a:r>
            <a:endParaRPr lang="en-IN" dirty="0"/>
          </a:p>
        </p:txBody>
      </p:sp>
      <p:sp>
        <p:nvSpPr>
          <p:cNvPr id="6" name="Rectangle 5">
            <a:extLst>
              <a:ext uri="{FF2B5EF4-FFF2-40B4-BE49-F238E27FC236}">
                <a16:creationId xmlns:a16="http://schemas.microsoft.com/office/drawing/2014/main" id="{8F36A0DC-B4F7-4420-A683-236B8AFAD684}"/>
              </a:ext>
            </a:extLst>
          </p:cNvPr>
          <p:cNvSpPr/>
          <p:nvPr/>
        </p:nvSpPr>
        <p:spPr>
          <a:xfrm>
            <a:off x="552448" y="1888690"/>
            <a:ext cx="9315451" cy="2045136"/>
          </a:xfrm>
          <a:prstGeom prst="rect">
            <a:avLst/>
          </a:prstGeom>
        </p:spPr>
        <p:txBody>
          <a:bodyPr wrap="square">
            <a:spAutoFit/>
          </a:bodyPr>
          <a:lstStyle/>
          <a:p>
            <a:r>
              <a:rPr lang="en-IN" dirty="0"/>
              <a:t>@</a:t>
            </a:r>
            <a:r>
              <a:rPr lang="en-IN" dirty="0" err="1"/>
              <a:t>SpringBootApplication</a:t>
            </a:r>
            <a:r>
              <a:rPr lang="en-IN" dirty="0"/>
              <a:t>(exclude = { </a:t>
            </a:r>
            <a:r>
              <a:rPr lang="en-IN" dirty="0" err="1"/>
              <a:t>SecurityAutoConfiguration.class</a:t>
            </a:r>
            <a:r>
              <a:rPr lang="en-IN" dirty="0"/>
              <a:t> })</a:t>
            </a:r>
          </a:p>
          <a:p>
            <a:r>
              <a:rPr lang="en-IN" dirty="0"/>
              <a:t>public class </a:t>
            </a:r>
            <a:r>
              <a:rPr lang="en-IN" dirty="0" err="1"/>
              <a:t>SpringBootSecurityApplication</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SpringBootSecurityApplication.class</a:t>
            </a:r>
            <a:r>
              <a:rPr lang="en-IN" dirty="0"/>
              <a:t>, </a:t>
            </a:r>
            <a:r>
              <a:rPr lang="en-IN" dirty="0" err="1"/>
              <a:t>args</a:t>
            </a:r>
            <a:r>
              <a:rPr lang="en-IN" dirty="0"/>
              <a:t>);</a:t>
            </a:r>
          </a:p>
          <a:p>
            <a:r>
              <a:rPr lang="en-IN" dirty="0"/>
              <a:t>    }</a:t>
            </a:r>
          </a:p>
          <a:p>
            <a:r>
              <a:rPr lang="en-IN" dirty="0"/>
              <a:t>}</a:t>
            </a:r>
          </a:p>
        </p:txBody>
      </p:sp>
      <p:sp>
        <p:nvSpPr>
          <p:cNvPr id="7" name="Rectangle 6">
            <a:extLst>
              <a:ext uri="{FF2B5EF4-FFF2-40B4-BE49-F238E27FC236}">
                <a16:creationId xmlns:a16="http://schemas.microsoft.com/office/drawing/2014/main" id="{6A19C3A3-F31B-4FF8-8913-E844AE0F1D58}"/>
              </a:ext>
            </a:extLst>
          </p:cNvPr>
          <p:cNvSpPr/>
          <p:nvPr/>
        </p:nvSpPr>
        <p:spPr>
          <a:xfrm>
            <a:off x="7658100" y="1629639"/>
            <a:ext cx="3838575" cy="8182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Disables the auto configuration</a:t>
            </a:r>
          </a:p>
        </p:txBody>
      </p:sp>
      <p:sp>
        <p:nvSpPr>
          <p:cNvPr id="8" name="Rectangle 7">
            <a:extLst>
              <a:ext uri="{FF2B5EF4-FFF2-40B4-BE49-F238E27FC236}">
                <a16:creationId xmlns:a16="http://schemas.microsoft.com/office/drawing/2014/main" id="{5DE241AE-78AE-4034-B293-748DD76141E8}"/>
              </a:ext>
            </a:extLst>
          </p:cNvPr>
          <p:cNvSpPr/>
          <p:nvPr/>
        </p:nvSpPr>
        <p:spPr>
          <a:xfrm>
            <a:off x="3390900" y="4132335"/>
            <a:ext cx="8420100" cy="646331"/>
          </a:xfrm>
          <a:prstGeom prst="rect">
            <a:avLst/>
          </a:prstGeom>
        </p:spPr>
        <p:txBody>
          <a:bodyPr wrap="square">
            <a:spAutoFit/>
          </a:bodyPr>
          <a:lstStyle/>
          <a:p>
            <a:r>
              <a:rPr lang="en-IN" dirty="0" err="1">
                <a:solidFill>
                  <a:srgbClr val="3F7F5F"/>
                </a:solidFill>
                <a:latin typeface="Consolas" panose="020B0609020204030204" pitchFamily="49" charset="0"/>
              </a:rPr>
              <a:t>spring.autoconfigure.exclude</a:t>
            </a:r>
            <a:r>
              <a:rPr lang="en-IN" dirty="0">
                <a:solidFill>
                  <a:srgbClr val="3F7F5F"/>
                </a:solidFill>
                <a:latin typeface="Consolas" panose="020B0609020204030204" pitchFamily="49" charset="0"/>
              </a:rPr>
              <a:t>=org.springframework.boot.autoconfigure.security.SecurityAutoConfiguration</a:t>
            </a:r>
          </a:p>
        </p:txBody>
      </p:sp>
      <p:cxnSp>
        <p:nvCxnSpPr>
          <p:cNvPr id="12" name="Straight Arrow Connector 11">
            <a:extLst>
              <a:ext uri="{FF2B5EF4-FFF2-40B4-BE49-F238E27FC236}">
                <a16:creationId xmlns:a16="http://schemas.microsoft.com/office/drawing/2014/main" id="{409D23D9-1B8A-4279-91C3-4A7ADB02DB7D}"/>
              </a:ext>
            </a:extLst>
          </p:cNvPr>
          <p:cNvCxnSpPr/>
          <p:nvPr/>
        </p:nvCxnSpPr>
        <p:spPr>
          <a:xfrm flipV="1">
            <a:off x="8712200" y="2447925"/>
            <a:ext cx="169333" cy="168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D8FF7DF-162D-4F0E-8DA3-22593EFD4183}"/>
              </a:ext>
            </a:extLst>
          </p:cNvPr>
          <p:cNvCxnSpPr/>
          <p:nvPr/>
        </p:nvCxnSpPr>
        <p:spPr>
          <a:xfrm>
            <a:off x="6256867" y="2252133"/>
            <a:ext cx="1401233"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90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920648-55EF-4519-ADAC-00FC7934B948}"/>
              </a:ext>
            </a:extLst>
          </p:cNvPr>
          <p:cNvSpPr/>
          <p:nvPr/>
        </p:nvSpPr>
        <p:spPr>
          <a:xfrm>
            <a:off x="1990725" y="696010"/>
            <a:ext cx="6096000" cy="1754326"/>
          </a:xfrm>
          <a:prstGeom prst="rect">
            <a:avLst/>
          </a:prstGeom>
        </p:spPr>
        <p:txBody>
          <a:bodyPr>
            <a:spAutoFit/>
          </a:bodyPr>
          <a:lstStyle/>
          <a:p>
            <a:endParaRPr lang="en-IN" dirty="0">
              <a:solidFill>
                <a:srgbClr val="000000"/>
              </a:solidFill>
              <a:latin typeface="Consolas" panose="020B0609020204030204" pitchFamily="49" charset="0"/>
            </a:endParaRPr>
          </a:p>
          <a:p>
            <a:r>
              <a:rPr lang="en-IN" dirty="0" err="1">
                <a:solidFill>
                  <a:srgbClr val="000000"/>
                </a:solidFill>
                <a:latin typeface="Consolas" panose="020B0609020204030204" pitchFamily="49" charset="0"/>
              </a:rPr>
              <a:t>Userdefined</a:t>
            </a:r>
            <a:r>
              <a:rPr lang="en-IN" dirty="0">
                <a:solidFill>
                  <a:srgbClr val="000000"/>
                </a:solidFill>
                <a:latin typeface="Consolas" panose="020B0609020204030204" pitchFamily="49" charset="0"/>
              </a:rPr>
              <a:t> credentials can be set in </a:t>
            </a:r>
            <a:r>
              <a:rPr lang="en-IN" dirty="0" err="1">
                <a:solidFill>
                  <a:srgbClr val="000000"/>
                </a:solidFill>
                <a:latin typeface="Consolas" panose="020B0609020204030204" pitchFamily="49" charset="0"/>
              </a:rPr>
              <a:t>application.properties</a:t>
            </a:r>
            <a:r>
              <a:rPr lang="en-IN" dirty="0">
                <a:solidFill>
                  <a:srgbClr val="000000"/>
                </a:solidFill>
                <a:latin typeface="Consolas" panose="020B0609020204030204" pitchFamily="49" charset="0"/>
              </a:rPr>
              <a:t>.</a:t>
            </a:r>
          </a:p>
          <a:p>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spring.security.user.name=</a:t>
            </a:r>
            <a:r>
              <a:rPr lang="en-IN" dirty="0">
                <a:solidFill>
                  <a:srgbClr val="2A00FF"/>
                </a:solidFill>
                <a:latin typeface="Consolas" panose="020B0609020204030204" pitchFamily="49" charset="0"/>
              </a:rPr>
              <a:t>user1</a:t>
            </a:r>
          </a:p>
          <a:p>
            <a:r>
              <a:rPr lang="en-IN" dirty="0" err="1">
                <a:solidFill>
                  <a:srgbClr val="000000"/>
                </a:solidFill>
                <a:latin typeface="Consolas" panose="020B0609020204030204" pitchFamily="49" charset="0"/>
              </a:rPr>
              <a:t>spring.security.user.password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password</a:t>
            </a:r>
            <a:endParaRPr lang="en-IN" dirty="0"/>
          </a:p>
        </p:txBody>
      </p:sp>
    </p:spTree>
    <p:extLst>
      <p:ext uri="{BB962C8B-B14F-4D97-AF65-F5344CB8AC3E}">
        <p14:creationId xmlns:p14="http://schemas.microsoft.com/office/powerpoint/2010/main" val="34458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83BDEC-9426-4B85-BDDE-E4B0DF4C2516}"/>
              </a:ext>
            </a:extLst>
          </p:cNvPr>
          <p:cNvSpPr/>
          <p:nvPr/>
        </p:nvSpPr>
        <p:spPr>
          <a:xfrm>
            <a:off x="304799" y="137370"/>
            <a:ext cx="7572375" cy="5078313"/>
          </a:xfrm>
          <a:prstGeom prst="rect">
            <a:avLst/>
          </a:prstGeom>
        </p:spPr>
        <p:txBody>
          <a:bodyPr wrap="square">
            <a:spAutoFit/>
          </a:bodyPr>
          <a:lstStyle/>
          <a:p>
            <a:r>
              <a:rPr lang="en-IN" dirty="0">
                <a:solidFill>
                  <a:srgbClr val="646464"/>
                </a:solidFill>
                <a:latin typeface="Consolas" panose="020B0609020204030204" pitchFamily="49" charset="0"/>
              </a:rPr>
              <a:t>@Configuration</a:t>
            </a:r>
          </a:p>
          <a:p>
            <a:r>
              <a:rPr lang="en-IN" dirty="0">
                <a:solidFill>
                  <a:srgbClr val="646464"/>
                </a:solidFill>
                <a:latin typeface="Consolas" panose="020B0609020204030204" pitchFamily="49" charset="0"/>
              </a:rPr>
              <a:t>@</a:t>
            </a:r>
            <a:r>
              <a:rPr lang="en-IN" dirty="0" err="1">
                <a:solidFill>
                  <a:srgbClr val="646464"/>
                </a:solidFill>
                <a:latin typeface="Consolas" panose="020B0609020204030204" pitchFamily="49" charset="0"/>
              </a:rPr>
              <a:t>EnableWebSecurity</a:t>
            </a:r>
            <a:endParaRPr lang="en-IN" dirty="0">
              <a:solidFill>
                <a:srgbClr val="646464"/>
              </a:solidFill>
              <a:latin typeface="Consolas" panose="020B0609020204030204" pitchFamily="49" charset="0"/>
            </a:endParaRP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MySecurityConfiguration</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extends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WebSecurityConfigurerAdapter</a:t>
            </a:r>
            <a:r>
              <a:rPr lang="en-IN" b="1"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646464"/>
                </a:solidFill>
                <a:latin typeface="Consolas" panose="020B0609020204030204" pitchFamily="49" charset="0"/>
              </a:rPr>
              <a:t>@Override</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err="1">
                <a:solidFill>
                  <a:srgbClr val="6A3E3E"/>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httpSecurity</a:t>
            </a:r>
            <a:endParaRPr lang="en-IN" dirty="0">
              <a:solidFill>
                <a:srgbClr val="6A3E3E"/>
              </a:solidFill>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authorizeRequests</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anyRequest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.authenticated()</a:t>
            </a:r>
          </a:p>
          <a:p>
            <a:r>
              <a:rPr lang="en-IN" dirty="0">
                <a:solidFill>
                  <a:srgbClr val="000000"/>
                </a:solidFill>
                <a:latin typeface="Consolas" panose="020B0609020204030204" pitchFamily="49" charset="0"/>
              </a:rPr>
              <a:t>.and()</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formLogin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CDD51835-7E34-4FDC-9CC3-7A17814116BB}"/>
              </a:ext>
            </a:extLst>
          </p:cNvPr>
          <p:cNvSpPr/>
          <p:nvPr/>
        </p:nvSpPr>
        <p:spPr>
          <a:xfrm>
            <a:off x="4686301" y="2457450"/>
            <a:ext cx="4533900" cy="800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Authenticates for any </a:t>
            </a:r>
            <a:r>
              <a:rPr lang="en-IN" dirty="0" err="1"/>
              <a:t>url</a:t>
            </a:r>
            <a:r>
              <a:rPr lang="en-IN" dirty="0"/>
              <a:t> and for any use with form based authentication.</a:t>
            </a:r>
          </a:p>
        </p:txBody>
      </p:sp>
      <p:cxnSp>
        <p:nvCxnSpPr>
          <p:cNvPr id="5" name="Straight Arrow Connector 4">
            <a:extLst>
              <a:ext uri="{FF2B5EF4-FFF2-40B4-BE49-F238E27FC236}">
                <a16:creationId xmlns:a16="http://schemas.microsoft.com/office/drawing/2014/main" id="{52AA2717-954D-4679-8FB3-5690F3351761}"/>
              </a:ext>
            </a:extLst>
          </p:cNvPr>
          <p:cNvCxnSpPr>
            <a:cxnSpLocks/>
          </p:cNvCxnSpPr>
          <p:nvPr/>
        </p:nvCxnSpPr>
        <p:spPr>
          <a:xfrm flipV="1">
            <a:off x="2381250" y="2857501"/>
            <a:ext cx="2286000" cy="57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56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B903F-54F2-42AA-B46B-0CA5AE987DFD}"/>
              </a:ext>
            </a:extLst>
          </p:cNvPr>
          <p:cNvSpPr/>
          <p:nvPr/>
        </p:nvSpPr>
        <p:spPr>
          <a:xfrm>
            <a:off x="371475" y="73253"/>
            <a:ext cx="4638675" cy="5536971"/>
          </a:xfrm>
          <a:prstGeom prst="rect">
            <a:avLst/>
          </a:prstGeom>
        </p:spPr>
        <p:txBody>
          <a:bodyPr wrap="square">
            <a:spAutoFit/>
          </a:bodyPr>
          <a:lstStyle/>
          <a:p>
            <a:r>
              <a:rPr lang="en-IN" dirty="0">
                <a:solidFill>
                  <a:srgbClr val="646464"/>
                </a:solidFill>
                <a:latin typeface="Consolas" panose="020B0609020204030204" pitchFamily="49" charset="0"/>
              </a:rPr>
              <a:t>@Override</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err="1">
                <a:solidFill>
                  <a:srgbClr val="6A3E3E"/>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httpSecurity</a:t>
            </a:r>
            <a:endParaRPr lang="en-IN" dirty="0">
              <a:solidFill>
                <a:srgbClr val="6A3E3E"/>
              </a:solidFill>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authorizeRequests</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antMatchers</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"/hello/user"</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hasRole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"USER"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antMatchers</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hasRole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anyRequest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.authenticated()</a:t>
            </a:r>
          </a:p>
          <a:p>
            <a:r>
              <a:rPr lang="en-IN" dirty="0">
                <a:solidFill>
                  <a:srgbClr val="000000"/>
                </a:solidFill>
                <a:latin typeface="Consolas" panose="020B0609020204030204" pitchFamily="49" charset="0"/>
              </a:rPr>
              <a:t>.and()</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formLogin</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err="1">
                <a:solidFill>
                  <a:srgbClr val="6A3E3E"/>
                </a:solidFill>
                <a:latin typeface="Consolas" panose="020B0609020204030204" pitchFamily="49" charset="0"/>
              </a:rPr>
              <a:t>httpSecurity</a:t>
            </a:r>
            <a:r>
              <a:rPr lang="en-IN" dirty="0" err="1">
                <a:solidFill>
                  <a:srgbClr val="000000"/>
                </a:solidFill>
                <a:latin typeface="Consolas" panose="020B0609020204030204" pitchFamily="49" charset="0"/>
              </a:rPr>
              <a:t>.csrf</a:t>
            </a:r>
            <a:r>
              <a:rPr lang="en-IN" dirty="0">
                <a:solidFill>
                  <a:srgbClr val="000000"/>
                </a:solidFill>
                <a:latin typeface="Consolas" panose="020B0609020204030204" pitchFamily="49" charset="0"/>
              </a:rPr>
              <a:t>().disable();</a:t>
            </a:r>
          </a:p>
          <a:p>
            <a:r>
              <a:rPr lang="en-IN" dirty="0">
                <a:solidFill>
                  <a:srgbClr val="000000"/>
                </a:solidFill>
                <a:latin typeface="Consolas" panose="020B0609020204030204" pitchFamily="49" charset="0"/>
              </a:rPr>
              <a:t>}</a:t>
            </a:r>
          </a:p>
          <a:p>
            <a:endParaRPr lang="en-IN" dirty="0">
              <a:latin typeface="Consolas" panose="020B0609020204030204" pitchFamily="49" charset="0"/>
            </a:endParaRPr>
          </a:p>
        </p:txBody>
      </p:sp>
      <p:sp>
        <p:nvSpPr>
          <p:cNvPr id="3" name="Rectangle 2">
            <a:extLst>
              <a:ext uri="{FF2B5EF4-FFF2-40B4-BE49-F238E27FC236}">
                <a16:creationId xmlns:a16="http://schemas.microsoft.com/office/drawing/2014/main" id="{DA504AFB-FD64-49DC-BE23-2F93D5B42D1A}"/>
              </a:ext>
            </a:extLst>
          </p:cNvPr>
          <p:cNvSpPr/>
          <p:nvPr/>
        </p:nvSpPr>
        <p:spPr>
          <a:xfrm>
            <a:off x="5400675" y="471518"/>
            <a:ext cx="6096000" cy="4524315"/>
          </a:xfrm>
          <a:prstGeom prst="rect">
            <a:avLst/>
          </a:prstGeom>
        </p:spPr>
        <p:txBody>
          <a:bodyPr>
            <a:spAutoFit/>
          </a:bodyPr>
          <a:lstStyle/>
          <a:p>
            <a:r>
              <a:rPr lang="en-IN" dirty="0">
                <a:solidFill>
                  <a:srgbClr val="646464"/>
                </a:solidFill>
                <a:latin typeface="Consolas" panose="020B0609020204030204" pitchFamily="49" charset="0"/>
              </a:rPr>
              <a:t>@Override</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AuthenticationManagerBuilder</a:t>
            </a:r>
            <a:r>
              <a:rPr lang="en-IN" b="1" dirty="0">
                <a:solidFill>
                  <a:srgbClr val="000000"/>
                </a:solidFill>
                <a:latin typeface="Consolas" panose="020B0609020204030204" pitchFamily="49" charset="0"/>
              </a:rPr>
              <a:t> </a:t>
            </a:r>
            <a:r>
              <a:rPr lang="en-IN" b="1" dirty="0">
                <a:solidFill>
                  <a:srgbClr val="6A3E3E"/>
                </a:solidFill>
                <a:latin typeface="Consolas" panose="020B0609020204030204" pitchFamily="49" charset="0"/>
              </a:rPr>
              <a:t>auth</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a:solidFill>
                  <a:srgbClr val="6A3E3E"/>
                </a:solidFill>
                <a:latin typeface="Consolas" panose="020B0609020204030204" pitchFamily="49" charset="0"/>
              </a:rPr>
              <a:t>auth</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inMemoryAuthentication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withUser</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"user1"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.password(</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noop</a:t>
            </a:r>
            <a:r>
              <a:rPr lang="en-IN" dirty="0">
                <a:solidFill>
                  <a:srgbClr val="2A00FF"/>
                </a:solidFill>
                <a:latin typeface="Consolas" panose="020B0609020204030204" pitchFamily="49" charset="0"/>
              </a:rPr>
              <a:t>}user1"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.roles(</a:t>
            </a:r>
            <a:r>
              <a:rPr lang="en-IN" dirty="0">
                <a:solidFill>
                  <a:srgbClr val="2A00FF"/>
                </a:solidFill>
                <a:latin typeface="Consolas" panose="020B0609020204030204" pitchFamily="49" charset="0"/>
              </a:rPr>
              <a:t>"USER"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.and()</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withUser</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.password(</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noop</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.roles(</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7050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6D0E1D-9737-40F0-A2C0-A036201BF9AD}"/>
              </a:ext>
            </a:extLst>
          </p:cNvPr>
          <p:cNvSpPr/>
          <p:nvPr/>
        </p:nvSpPr>
        <p:spPr>
          <a:xfrm>
            <a:off x="895350" y="256818"/>
            <a:ext cx="6096000" cy="5078313"/>
          </a:xfrm>
          <a:prstGeom prst="rect">
            <a:avLst/>
          </a:prstGeom>
        </p:spPr>
        <p:txBody>
          <a:bodyPr>
            <a:spAutoFit/>
          </a:bodyPr>
          <a:lstStyle/>
          <a:p>
            <a:r>
              <a:rPr lang="en-IN" b="1" dirty="0">
                <a:solidFill>
                  <a:srgbClr val="7F0055"/>
                </a:solidFill>
                <a:latin typeface="Consolas" panose="020B0609020204030204" pitchFamily="49" charset="0"/>
              </a:rPr>
              <a:t>//Example 2</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err="1">
                <a:solidFill>
                  <a:srgbClr val="6A3E3E"/>
                </a:solidFill>
                <a:latin typeface="Consolas" panose="020B0609020204030204" pitchFamily="49" charset="0"/>
              </a:rPr>
              <a:t>httpSecurity</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err="1">
                <a:solidFill>
                  <a:srgbClr val="6A3E3E"/>
                </a:solidFill>
                <a:latin typeface="Consolas" panose="020B0609020204030204" pitchFamily="49" charset="0"/>
              </a:rPr>
              <a:t>httpSecurity</a:t>
            </a:r>
            <a:endParaRPr lang="en-IN" dirty="0">
              <a:solidFill>
                <a:srgbClr val="6A3E3E"/>
              </a:solidFill>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authorizeRequests</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antMatchers</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"/hello/user"</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hasAnyRole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"USER"</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antMatchers</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"/hello/admin"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hasRole</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anyRequest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.authenticated()</a:t>
            </a:r>
          </a:p>
          <a:p>
            <a:r>
              <a:rPr lang="en-IN" dirty="0">
                <a:solidFill>
                  <a:srgbClr val="000000"/>
                </a:solidFill>
                <a:latin typeface="Consolas" panose="020B0609020204030204" pitchFamily="49" charset="0"/>
              </a:rPr>
              <a:t>.and()</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formLogin</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err="1">
                <a:solidFill>
                  <a:srgbClr val="6A3E3E"/>
                </a:solidFill>
                <a:latin typeface="Consolas" panose="020B0609020204030204" pitchFamily="49" charset="0"/>
              </a:rPr>
              <a:t>httpSecurity</a:t>
            </a:r>
            <a:r>
              <a:rPr lang="en-IN" dirty="0" err="1">
                <a:solidFill>
                  <a:srgbClr val="000000"/>
                </a:solidFill>
                <a:latin typeface="Consolas" panose="020B0609020204030204" pitchFamily="49" charset="0"/>
              </a:rPr>
              <a:t>.csrf</a:t>
            </a:r>
            <a:r>
              <a:rPr lang="en-IN" dirty="0">
                <a:solidFill>
                  <a:srgbClr val="000000"/>
                </a:solidFill>
                <a:latin typeface="Consolas" panose="020B0609020204030204" pitchFamily="49" charset="0"/>
              </a:rPr>
              <a:t>().disable();</a:t>
            </a:r>
          </a:p>
          <a:p>
            <a:r>
              <a:rPr lang="en-IN"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62979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0A1318-30BD-4BEF-88BB-1466DB8B4D05}"/>
              </a:ext>
            </a:extLst>
          </p:cNvPr>
          <p:cNvSpPr/>
          <p:nvPr/>
        </p:nvSpPr>
        <p:spPr>
          <a:xfrm>
            <a:off x="1581150" y="85725"/>
            <a:ext cx="5257800" cy="514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Authentication using </a:t>
            </a:r>
            <a:r>
              <a:rPr lang="en-IN" dirty="0" err="1"/>
              <a:t>Jdbc</a:t>
            </a:r>
            <a:r>
              <a:rPr lang="en-IN" dirty="0"/>
              <a:t> (h2 database)</a:t>
            </a:r>
          </a:p>
        </p:txBody>
      </p:sp>
      <p:sp>
        <p:nvSpPr>
          <p:cNvPr id="3" name="Rectangle 2">
            <a:extLst>
              <a:ext uri="{FF2B5EF4-FFF2-40B4-BE49-F238E27FC236}">
                <a16:creationId xmlns:a16="http://schemas.microsoft.com/office/drawing/2014/main" id="{CFBD8524-7E91-433A-95EA-173A4DB78BC6}"/>
              </a:ext>
            </a:extLst>
          </p:cNvPr>
          <p:cNvSpPr/>
          <p:nvPr/>
        </p:nvSpPr>
        <p:spPr>
          <a:xfrm>
            <a:off x="419100" y="600076"/>
            <a:ext cx="6191251" cy="6186309"/>
          </a:xfrm>
          <a:prstGeom prst="rect">
            <a:avLst/>
          </a:prstGeom>
        </p:spPr>
        <p:txBody>
          <a:bodyPr wrap="square">
            <a:spAutoFit/>
          </a:bodyPr>
          <a:lstStyle/>
          <a:p>
            <a:r>
              <a:rPr lang="en-IN" dirty="0"/>
              <a:t>@</a:t>
            </a:r>
            <a:r>
              <a:rPr lang="en-IN" dirty="0" err="1"/>
              <a:t>Autowired</a:t>
            </a:r>
            <a:endParaRPr lang="en-IN" dirty="0"/>
          </a:p>
          <a:p>
            <a:r>
              <a:rPr lang="en-IN" b="1" dirty="0"/>
              <a:t>private </a:t>
            </a:r>
            <a:r>
              <a:rPr lang="en-IN" b="1" dirty="0" err="1"/>
              <a:t>DataSource</a:t>
            </a:r>
            <a:r>
              <a:rPr lang="en-IN" b="1" dirty="0"/>
              <a:t> </a:t>
            </a:r>
            <a:r>
              <a:rPr lang="en-IN" b="1" dirty="0" err="1"/>
              <a:t>dataSource</a:t>
            </a:r>
            <a:r>
              <a:rPr lang="en-IN" b="1" dirty="0"/>
              <a:t>; //jdbc:h2:mem:testdb</a:t>
            </a:r>
          </a:p>
          <a:p>
            <a:endParaRPr lang="en-IN" dirty="0">
              <a:solidFill>
                <a:srgbClr val="646464"/>
              </a:solidFill>
              <a:latin typeface="Consolas" panose="020B0609020204030204" pitchFamily="49" charset="0"/>
            </a:endParaRPr>
          </a:p>
          <a:p>
            <a:r>
              <a:rPr lang="en-IN" dirty="0">
                <a:solidFill>
                  <a:srgbClr val="646464"/>
                </a:solidFill>
                <a:latin typeface="Consolas" panose="020B0609020204030204" pitchFamily="49" charset="0"/>
              </a:rPr>
              <a:t>@Override</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void</a:t>
            </a:r>
            <a:r>
              <a:rPr lang="en-IN" b="1" dirty="0">
                <a:solidFill>
                  <a:srgbClr val="000000"/>
                </a:solidFill>
                <a:latin typeface="Consolas" panose="020B0609020204030204" pitchFamily="49" charset="0"/>
              </a:rPr>
              <a:t> configure(</a:t>
            </a:r>
            <a:r>
              <a:rPr lang="en-IN" b="1" dirty="0" err="1">
                <a:solidFill>
                  <a:srgbClr val="000000"/>
                </a:solidFill>
                <a:latin typeface="Consolas" panose="020B0609020204030204" pitchFamily="49" charset="0"/>
              </a:rPr>
              <a:t>AuthenticationManagerBuilder</a:t>
            </a:r>
            <a:r>
              <a:rPr lang="en-IN" b="1" dirty="0">
                <a:solidFill>
                  <a:srgbClr val="000000"/>
                </a:solidFill>
                <a:latin typeface="Consolas" panose="020B0609020204030204" pitchFamily="49" charset="0"/>
              </a:rPr>
              <a:t> </a:t>
            </a:r>
            <a:r>
              <a:rPr lang="en-IN" b="1" dirty="0">
                <a:solidFill>
                  <a:srgbClr val="6A3E3E"/>
                </a:solidFill>
                <a:latin typeface="Consolas" panose="020B0609020204030204" pitchFamily="49" charset="0"/>
              </a:rPr>
              <a:t>auth</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throws</a:t>
            </a:r>
            <a:r>
              <a:rPr lang="en-IN" b="1" dirty="0">
                <a:solidFill>
                  <a:srgbClr val="000000"/>
                </a:solidFill>
                <a:latin typeface="Consolas" panose="020B0609020204030204" pitchFamily="49" charset="0"/>
              </a:rPr>
              <a:t> Exception</a:t>
            </a:r>
          </a:p>
          <a:p>
            <a:r>
              <a:rPr lang="en-IN" dirty="0">
                <a:solidFill>
                  <a:srgbClr val="000000"/>
                </a:solidFill>
                <a:latin typeface="Consolas" panose="020B0609020204030204" pitchFamily="49" charset="0"/>
              </a:rPr>
              <a:t>{</a:t>
            </a:r>
          </a:p>
          <a:p>
            <a:r>
              <a:rPr lang="en-IN" dirty="0">
                <a:solidFill>
                  <a:srgbClr val="6A3E3E"/>
                </a:solidFill>
                <a:latin typeface="Consolas" panose="020B0609020204030204" pitchFamily="49" charset="0"/>
              </a:rPr>
              <a:t>auth</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jdbcAuthentication</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dataSource</a:t>
            </a:r>
            <a:r>
              <a:rPr lang="en-IN" dirty="0">
                <a:solidFill>
                  <a:srgbClr val="000000"/>
                </a:solidFill>
                <a:latin typeface="Consolas" panose="020B0609020204030204" pitchFamily="49" charset="0"/>
              </a:rPr>
              <a:t>(</a:t>
            </a:r>
            <a:r>
              <a:rPr lang="en-IN" dirty="0" err="1">
                <a:solidFill>
                  <a:srgbClr val="0000C0"/>
                </a:solidFill>
                <a:latin typeface="Consolas" panose="020B0609020204030204" pitchFamily="49" charset="0"/>
              </a:rPr>
              <a:t>dataSource</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withDefaultSchema</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withUser</a:t>
            </a:r>
            <a:r>
              <a:rPr lang="en-IN" dirty="0">
                <a:solidFill>
                  <a:srgbClr val="000000"/>
                </a:solidFill>
                <a:latin typeface="Consolas" panose="020B0609020204030204" pitchFamily="49" charset="0"/>
              </a:rPr>
              <a:t>(</a:t>
            </a:r>
          </a:p>
          <a:p>
            <a:r>
              <a:rPr lang="en-IN" dirty="0" err="1">
                <a:solidFill>
                  <a:srgbClr val="000000"/>
                </a:solidFill>
                <a:latin typeface="Consolas" panose="020B0609020204030204" pitchFamily="49" charset="0"/>
              </a:rPr>
              <a:t>User.</a:t>
            </a:r>
            <a:r>
              <a:rPr lang="en-IN" i="1" dirty="0" err="1">
                <a:solidFill>
                  <a:srgbClr val="000000"/>
                </a:solidFill>
                <a:latin typeface="Consolas" panose="020B0609020204030204" pitchFamily="49" charset="0"/>
              </a:rPr>
              <a:t>withUsername</a:t>
            </a:r>
            <a:r>
              <a:rPr lang="en-IN" i="1"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"user2"</a:t>
            </a:r>
            <a:r>
              <a:rPr lang="en-IN" i="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.password(</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noop</a:t>
            </a:r>
            <a:r>
              <a:rPr lang="en-IN" dirty="0">
                <a:solidFill>
                  <a:srgbClr val="2A00FF"/>
                </a:solidFill>
                <a:latin typeface="Consolas" panose="020B0609020204030204" pitchFamily="49" charset="0"/>
              </a:rPr>
              <a:t>}user2"</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.roles(</a:t>
            </a:r>
            <a:r>
              <a:rPr lang="en-IN" dirty="0">
                <a:solidFill>
                  <a:srgbClr val="2A00FF"/>
                </a:solidFill>
                <a:latin typeface="Consolas" panose="020B0609020204030204" pitchFamily="49" charset="0"/>
              </a:rPr>
              <a:t>"USER"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withUser</a:t>
            </a:r>
            <a:r>
              <a:rPr lang="en-IN" dirty="0">
                <a:solidFill>
                  <a:srgbClr val="000000"/>
                </a:solidFill>
                <a:latin typeface="Consolas" panose="020B0609020204030204" pitchFamily="49" charset="0"/>
              </a:rPr>
              <a:t>(</a:t>
            </a:r>
            <a:r>
              <a:rPr lang="en-IN" dirty="0" err="1">
                <a:solidFill>
                  <a:srgbClr val="000000"/>
                </a:solidFill>
                <a:latin typeface="Consolas" panose="020B0609020204030204" pitchFamily="49" charset="0"/>
              </a:rPr>
              <a:t>User.</a:t>
            </a:r>
            <a:r>
              <a:rPr lang="en-IN" i="1" dirty="0" err="1">
                <a:solidFill>
                  <a:srgbClr val="000000"/>
                </a:solidFill>
                <a:latin typeface="Consolas" panose="020B0609020204030204" pitchFamily="49" charset="0"/>
              </a:rPr>
              <a:t>withUsername</a:t>
            </a:r>
            <a:r>
              <a:rPr lang="en-IN" i="1"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"admin1"</a:t>
            </a:r>
            <a:r>
              <a:rPr lang="en-IN" i="1"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.password(</a:t>
            </a:r>
            <a:r>
              <a:rPr lang="en-IN" dirty="0">
                <a:solidFill>
                  <a:srgbClr val="2A00FF"/>
                </a:solidFill>
                <a:latin typeface="Consolas" panose="020B0609020204030204" pitchFamily="49" charset="0"/>
              </a:rPr>
              <a:t>"{</a:t>
            </a:r>
            <a:r>
              <a:rPr lang="en-IN" dirty="0" err="1">
                <a:solidFill>
                  <a:srgbClr val="2A00FF"/>
                </a:solidFill>
                <a:latin typeface="Consolas" panose="020B0609020204030204" pitchFamily="49" charset="0"/>
              </a:rPr>
              <a:t>noop</a:t>
            </a:r>
            <a:r>
              <a:rPr lang="en-IN" dirty="0">
                <a:solidFill>
                  <a:srgbClr val="2A00FF"/>
                </a:solidFill>
                <a:latin typeface="Consolas" panose="020B0609020204030204" pitchFamily="49" charset="0"/>
              </a:rPr>
              <a:t>}admin1"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.roles(</a:t>
            </a:r>
            <a:r>
              <a:rPr lang="en-IN" dirty="0">
                <a:solidFill>
                  <a:srgbClr val="2A00FF"/>
                </a:solidFill>
                <a:latin typeface="Consolas" panose="020B0609020204030204" pitchFamily="49" charset="0"/>
              </a:rPr>
              <a:t>"ADMIN"</a:t>
            </a:r>
            <a:r>
              <a:rPr lang="en-IN" dirty="0">
                <a:solidFill>
                  <a:srgbClr val="000000"/>
                </a:solidFill>
                <a:latin typeface="Consolas" panose="020B0609020204030204" pitchFamily="49" charset="0"/>
              </a:rPr>
              <a:t>));</a:t>
            </a:r>
          </a:p>
          <a:p>
            <a:endParaRPr lang="en-IN" dirty="0">
              <a:latin typeface="Consolas" panose="020B0609020204030204" pitchFamily="49" charset="0"/>
            </a:endParaRPr>
          </a:p>
          <a:p>
            <a:r>
              <a:rPr lang="en-IN" dirty="0">
                <a:solidFill>
                  <a:srgbClr val="000000"/>
                </a:solidFill>
                <a:latin typeface="Consolas" panose="020B0609020204030204" pitchFamily="49" charset="0"/>
              </a:rPr>
              <a:t>}</a:t>
            </a:r>
            <a:endParaRPr lang="en-IN" dirty="0"/>
          </a:p>
        </p:txBody>
      </p:sp>
      <p:sp>
        <p:nvSpPr>
          <p:cNvPr id="4" name="Rectangle 3">
            <a:extLst>
              <a:ext uri="{FF2B5EF4-FFF2-40B4-BE49-F238E27FC236}">
                <a16:creationId xmlns:a16="http://schemas.microsoft.com/office/drawing/2014/main" id="{631ECED0-97C9-4222-87AA-DCB157720CBE}"/>
              </a:ext>
            </a:extLst>
          </p:cNvPr>
          <p:cNvSpPr/>
          <p:nvPr/>
        </p:nvSpPr>
        <p:spPr>
          <a:xfrm>
            <a:off x="6448425" y="1611690"/>
            <a:ext cx="6477000" cy="3139321"/>
          </a:xfrm>
          <a:prstGeom prst="rect">
            <a:avLst/>
          </a:prstGeom>
        </p:spPr>
        <p:txBody>
          <a:bodyPr wrap="square">
            <a:spAutoFit/>
          </a:bodyPr>
          <a:lstStyle/>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dependency</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err="1">
                <a:solidFill>
                  <a:srgbClr val="3F7F7F"/>
                </a:solidFill>
                <a:latin typeface="Consolas" panose="020B0609020204030204" pitchFamily="49" charset="0"/>
              </a:rPr>
              <a:t>groupId</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com.h2database</a:t>
            </a:r>
            <a:r>
              <a:rPr lang="en-IN" dirty="0">
                <a:solidFill>
                  <a:srgbClr val="008080"/>
                </a:solidFill>
                <a:latin typeface="Consolas" panose="020B0609020204030204" pitchFamily="49" charset="0"/>
              </a:rPr>
              <a:t>&lt;/</a:t>
            </a:r>
            <a:r>
              <a:rPr lang="en-IN" dirty="0" err="1">
                <a:solidFill>
                  <a:srgbClr val="3F7F7F"/>
                </a:solidFill>
                <a:latin typeface="Consolas" panose="020B0609020204030204" pitchFamily="49" charset="0"/>
              </a:rPr>
              <a:t>groupId</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err="1">
                <a:solidFill>
                  <a:srgbClr val="3F7F7F"/>
                </a:solidFill>
                <a:latin typeface="Consolas" panose="020B0609020204030204" pitchFamily="49" charset="0"/>
              </a:rPr>
              <a:t>artifactId</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h2</a:t>
            </a:r>
            <a:r>
              <a:rPr lang="en-IN" dirty="0">
                <a:solidFill>
                  <a:srgbClr val="008080"/>
                </a:solidFill>
                <a:latin typeface="Consolas" panose="020B0609020204030204" pitchFamily="49" charset="0"/>
              </a:rPr>
              <a:t>&lt;/</a:t>
            </a:r>
            <a:r>
              <a:rPr lang="en-IN" dirty="0" err="1">
                <a:solidFill>
                  <a:srgbClr val="3F7F7F"/>
                </a:solidFill>
                <a:latin typeface="Consolas" panose="020B0609020204030204" pitchFamily="49" charset="0"/>
              </a:rPr>
              <a:t>artifactId</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scope</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runtime</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scope</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dependency</a:t>
            </a:r>
            <a:r>
              <a:rPr lang="en-IN" dirty="0">
                <a:solidFill>
                  <a:srgbClr val="008080"/>
                </a:solidFill>
                <a:latin typeface="Consolas" panose="020B0609020204030204" pitchFamily="49" charset="0"/>
              </a:rPr>
              <a:t>&gt;</a:t>
            </a:r>
          </a:p>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dependency</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err="1">
                <a:solidFill>
                  <a:srgbClr val="3F7F7F"/>
                </a:solidFill>
                <a:latin typeface="Consolas" panose="020B0609020204030204" pitchFamily="49" charset="0"/>
              </a:rPr>
              <a:t>groupId</a:t>
            </a:r>
            <a:r>
              <a:rPr lang="en-IN" dirty="0">
                <a:solidFill>
                  <a:srgbClr val="008080"/>
                </a:solidFill>
                <a:latin typeface="Consolas" panose="020B0609020204030204" pitchFamily="49" charset="0"/>
              </a:rPr>
              <a:t>&gt;</a:t>
            </a:r>
            <a:r>
              <a:rPr lang="en-IN" dirty="0" err="1">
                <a:solidFill>
                  <a:srgbClr val="000000"/>
                </a:solidFill>
                <a:latin typeface="Consolas" panose="020B0609020204030204" pitchFamily="49" charset="0"/>
              </a:rPr>
              <a:t>org.springframework.boot</a:t>
            </a:r>
            <a:r>
              <a:rPr lang="en-IN" dirty="0">
                <a:solidFill>
                  <a:srgbClr val="008080"/>
                </a:solidFill>
                <a:latin typeface="Consolas" panose="020B0609020204030204" pitchFamily="49" charset="0"/>
              </a:rPr>
              <a:t>&lt;/</a:t>
            </a:r>
            <a:r>
              <a:rPr lang="en-IN" dirty="0" err="1">
                <a:solidFill>
                  <a:srgbClr val="3F7F7F"/>
                </a:solidFill>
                <a:latin typeface="Consolas" panose="020B0609020204030204" pitchFamily="49" charset="0"/>
              </a:rPr>
              <a:t>groupId</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err="1">
                <a:solidFill>
                  <a:srgbClr val="3F7F7F"/>
                </a:solidFill>
                <a:latin typeface="Consolas" panose="020B0609020204030204" pitchFamily="49" charset="0"/>
              </a:rPr>
              <a:t>artifactId</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spring-boot-starter-</a:t>
            </a:r>
            <a:r>
              <a:rPr lang="en-IN" u="sng" dirty="0" err="1">
                <a:solidFill>
                  <a:srgbClr val="000000"/>
                </a:solidFill>
                <a:latin typeface="Consolas" panose="020B0609020204030204" pitchFamily="49" charset="0"/>
              </a:rPr>
              <a:t>jdbc</a:t>
            </a:r>
            <a:r>
              <a:rPr lang="en-IN" u="sng" dirty="0">
                <a:solidFill>
                  <a:srgbClr val="008080"/>
                </a:solidFill>
                <a:latin typeface="Consolas" panose="020B0609020204030204" pitchFamily="49" charset="0"/>
              </a:rPr>
              <a:t>&lt;/</a:t>
            </a:r>
            <a:r>
              <a:rPr lang="en-IN" u="sng" dirty="0" err="1">
                <a:solidFill>
                  <a:srgbClr val="3F7F7F"/>
                </a:solidFill>
                <a:latin typeface="Consolas" panose="020B0609020204030204" pitchFamily="49" charset="0"/>
              </a:rPr>
              <a:t>artifactId</a:t>
            </a:r>
            <a:r>
              <a:rPr lang="en-IN" u="sng"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dependency</a:t>
            </a:r>
            <a:r>
              <a:rPr lang="en-IN"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371095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A76AED-8E70-4E3B-AAA8-B0DA798090AB}"/>
              </a:ext>
            </a:extLst>
          </p:cNvPr>
          <p:cNvSpPr/>
          <p:nvPr/>
        </p:nvSpPr>
        <p:spPr>
          <a:xfrm>
            <a:off x="600075" y="889843"/>
            <a:ext cx="6096000" cy="5078313"/>
          </a:xfrm>
          <a:prstGeom prst="rect">
            <a:avLst/>
          </a:prstGeom>
        </p:spPr>
        <p:txBody>
          <a:bodyPr>
            <a:spAutoFit/>
          </a:bodyPr>
          <a:lstStyle/>
          <a:p>
            <a:r>
              <a:rPr lang="en-IN" dirty="0">
                <a:latin typeface="Consolas" panose="020B0609020204030204" pitchFamily="49" charset="0"/>
              </a:rPr>
              <a:t>//create </a:t>
            </a:r>
            <a:r>
              <a:rPr lang="en-IN" dirty="0" err="1">
                <a:latin typeface="Consolas" panose="020B0609020204030204" pitchFamily="49" charset="0"/>
              </a:rPr>
              <a:t>schema.sql</a:t>
            </a:r>
            <a:r>
              <a:rPr lang="en-IN" dirty="0">
                <a:latin typeface="Consolas" panose="020B0609020204030204" pitchFamily="49" charset="0"/>
              </a:rPr>
              <a:t> with the following code</a:t>
            </a:r>
          </a:p>
          <a:p>
            <a:endParaRPr lang="en-IN" dirty="0">
              <a:latin typeface="Consolas" panose="020B0609020204030204" pitchFamily="49" charset="0"/>
            </a:endParaRPr>
          </a:p>
          <a:p>
            <a:r>
              <a:rPr lang="en-IN" dirty="0">
                <a:latin typeface="Consolas" panose="020B0609020204030204" pitchFamily="49" charset="0"/>
              </a:rPr>
              <a:t>CREATE TABLE users (</a:t>
            </a:r>
          </a:p>
          <a:p>
            <a:r>
              <a:rPr lang="en-IN" dirty="0">
                <a:latin typeface="Consolas" panose="020B0609020204030204" pitchFamily="49" charset="0"/>
              </a:rPr>
              <a:t>  </a:t>
            </a:r>
            <a:r>
              <a:rPr lang="en-IN" u="sng" dirty="0">
                <a:solidFill>
                  <a:srgbClr val="000000"/>
                </a:solidFill>
                <a:latin typeface="Consolas" panose="020B0609020204030204" pitchFamily="49" charset="0"/>
              </a:rPr>
              <a:t>username VARCHAR(50) NOT NULL,</a:t>
            </a:r>
          </a:p>
          <a:p>
            <a:r>
              <a:rPr lang="en-IN" dirty="0">
                <a:latin typeface="Consolas" panose="020B0609020204030204" pitchFamily="49" charset="0"/>
              </a:rPr>
              <a:t>  password VARCHAR(100) NOT NULL,</a:t>
            </a:r>
          </a:p>
          <a:p>
            <a:r>
              <a:rPr lang="en-IN" dirty="0">
                <a:latin typeface="Consolas" panose="020B0609020204030204" pitchFamily="49" charset="0"/>
              </a:rPr>
              <a:t>  enabled TINYINT NOT NULL DEFAULT 1,</a:t>
            </a:r>
          </a:p>
          <a:p>
            <a:r>
              <a:rPr lang="en-IN" dirty="0">
                <a:latin typeface="Consolas" panose="020B0609020204030204" pitchFamily="49" charset="0"/>
              </a:rPr>
              <a:t>  PRIMARY KEY (</a:t>
            </a:r>
            <a:r>
              <a:rPr lang="en-IN" u="sng" dirty="0">
                <a:solidFill>
                  <a:srgbClr val="000000"/>
                </a:solidFill>
                <a:latin typeface="Consolas" panose="020B0609020204030204" pitchFamily="49" charset="0"/>
              </a:rPr>
              <a:t>username)</a:t>
            </a:r>
          </a:p>
          <a:p>
            <a:r>
              <a:rPr lang="en-IN" dirty="0">
                <a:latin typeface="Consolas" panose="020B0609020204030204" pitchFamily="49" charset="0"/>
              </a:rPr>
              <a:t>);</a:t>
            </a:r>
          </a:p>
          <a:p>
            <a:r>
              <a:rPr lang="en-IN" dirty="0">
                <a:latin typeface="Consolas" panose="020B0609020204030204" pitchFamily="49" charset="0"/>
              </a:rPr>
              <a:t>   </a:t>
            </a:r>
          </a:p>
          <a:p>
            <a:r>
              <a:rPr lang="en-IN" dirty="0">
                <a:latin typeface="Consolas" panose="020B0609020204030204" pitchFamily="49" charset="0"/>
              </a:rPr>
              <a:t>CREATE TABLE authorities (</a:t>
            </a:r>
          </a:p>
          <a:p>
            <a:r>
              <a:rPr lang="en-IN" dirty="0">
                <a:latin typeface="Consolas" panose="020B0609020204030204" pitchFamily="49" charset="0"/>
              </a:rPr>
              <a:t>  </a:t>
            </a:r>
            <a:r>
              <a:rPr lang="en-IN" u="sng" dirty="0">
                <a:solidFill>
                  <a:srgbClr val="000000"/>
                </a:solidFill>
                <a:latin typeface="Consolas" panose="020B0609020204030204" pitchFamily="49" charset="0"/>
              </a:rPr>
              <a:t>username VARCHAR(50) NOT NULL,</a:t>
            </a:r>
          </a:p>
          <a:p>
            <a:r>
              <a:rPr lang="en-IN" dirty="0">
                <a:latin typeface="Consolas" panose="020B0609020204030204" pitchFamily="49" charset="0"/>
              </a:rPr>
              <a:t>  authority VARCHAR(50) NOT NULL,</a:t>
            </a:r>
          </a:p>
          <a:p>
            <a:r>
              <a:rPr lang="en-IN" dirty="0">
                <a:latin typeface="Consolas" panose="020B0609020204030204" pitchFamily="49" charset="0"/>
              </a:rPr>
              <a:t>  FOREIGN KEY (</a:t>
            </a:r>
            <a:r>
              <a:rPr lang="en-IN" u="sng" dirty="0">
                <a:solidFill>
                  <a:srgbClr val="000000"/>
                </a:solidFill>
                <a:latin typeface="Consolas" panose="020B0609020204030204" pitchFamily="49" charset="0"/>
              </a:rPr>
              <a:t>username) REFERENCES users(username)</a:t>
            </a:r>
          </a:p>
          <a:p>
            <a:r>
              <a:rPr lang="en-IN" dirty="0">
                <a:latin typeface="Consolas" panose="020B0609020204030204" pitchFamily="49" charset="0"/>
              </a:rPr>
              <a:t>);</a:t>
            </a:r>
          </a:p>
          <a:p>
            <a:r>
              <a:rPr lang="en-IN" dirty="0">
                <a:latin typeface="Consolas" panose="020B0609020204030204" pitchFamily="49" charset="0"/>
              </a:rPr>
              <a:t> </a:t>
            </a:r>
          </a:p>
          <a:p>
            <a:r>
              <a:rPr lang="en-IN" dirty="0">
                <a:latin typeface="Consolas" panose="020B0609020204030204" pitchFamily="49" charset="0"/>
              </a:rPr>
              <a:t>CREATE UNIQUE INDEX </a:t>
            </a:r>
            <a:r>
              <a:rPr lang="en-IN" dirty="0" err="1">
                <a:latin typeface="Consolas" panose="020B0609020204030204" pitchFamily="49" charset="0"/>
              </a:rPr>
              <a:t>ix_auth_username</a:t>
            </a:r>
            <a:endParaRPr lang="en-IN" dirty="0">
              <a:latin typeface="Consolas" panose="020B0609020204030204" pitchFamily="49" charset="0"/>
            </a:endParaRPr>
          </a:p>
          <a:p>
            <a:r>
              <a:rPr lang="en-IN" dirty="0">
                <a:latin typeface="Consolas" panose="020B0609020204030204" pitchFamily="49" charset="0"/>
              </a:rPr>
              <a:t>  on authorities (</a:t>
            </a:r>
            <a:r>
              <a:rPr lang="en-IN" u="sng" dirty="0" err="1">
                <a:solidFill>
                  <a:srgbClr val="000000"/>
                </a:solidFill>
                <a:latin typeface="Consolas" panose="020B0609020204030204" pitchFamily="49" charset="0"/>
              </a:rPr>
              <a:t>username,authority</a:t>
            </a:r>
            <a:r>
              <a:rPr lang="en-IN" u="sng" dirty="0">
                <a:solidFill>
                  <a:srgbClr val="000000"/>
                </a:solidFill>
                <a:latin typeface="Consolas" panose="020B0609020204030204" pitchFamily="49" charset="0"/>
              </a:rPr>
              <a:t>);</a:t>
            </a:r>
            <a:endParaRPr lang="en-IN" dirty="0"/>
          </a:p>
        </p:txBody>
      </p:sp>
      <p:sp>
        <p:nvSpPr>
          <p:cNvPr id="3" name="Rectangle 2">
            <a:extLst>
              <a:ext uri="{FF2B5EF4-FFF2-40B4-BE49-F238E27FC236}">
                <a16:creationId xmlns:a16="http://schemas.microsoft.com/office/drawing/2014/main" id="{89EEA29E-B550-44B8-8C23-864ADDA4ECAF}"/>
              </a:ext>
            </a:extLst>
          </p:cNvPr>
          <p:cNvSpPr/>
          <p:nvPr/>
        </p:nvSpPr>
        <p:spPr>
          <a:xfrm>
            <a:off x="904875" y="161925"/>
            <a:ext cx="7277100" cy="6667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Using </a:t>
            </a:r>
            <a:r>
              <a:rPr lang="en-IN" dirty="0" err="1"/>
              <a:t>MySql</a:t>
            </a:r>
            <a:r>
              <a:rPr lang="en-IN" dirty="0"/>
              <a:t> </a:t>
            </a:r>
            <a:r>
              <a:rPr lang="en-IN" dirty="0" err="1"/>
              <a:t>db</a:t>
            </a:r>
            <a:r>
              <a:rPr lang="en-IN" dirty="0"/>
              <a:t> and user defined schema.</a:t>
            </a:r>
          </a:p>
        </p:txBody>
      </p:sp>
    </p:spTree>
    <p:extLst>
      <p:ext uri="{BB962C8B-B14F-4D97-AF65-F5344CB8AC3E}">
        <p14:creationId xmlns:p14="http://schemas.microsoft.com/office/powerpoint/2010/main" val="40180965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7504</TotalTime>
  <Words>1000</Words>
  <Application>Microsoft Office PowerPoint</Application>
  <PresentationFormat>Widescreen</PresentationFormat>
  <Paragraphs>195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Bell MT</vt:lpstr>
      <vt:lpstr>Consolas</vt:lpstr>
      <vt:lpstr>Gill Sans MT</vt:lpstr>
      <vt:lpstr>proxima-nova</vt:lpstr>
      <vt:lpstr>Gallery</vt:lpstr>
      <vt:lpstr>SpringBoot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JWt – Json Web token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 Security</dc:title>
  <dc:creator>Radha V Krishna</dc:creator>
  <cp:lastModifiedBy>Radha V krishna</cp:lastModifiedBy>
  <cp:revision>22</cp:revision>
  <dcterms:created xsi:type="dcterms:W3CDTF">2019-09-19T13:41:30Z</dcterms:created>
  <dcterms:modified xsi:type="dcterms:W3CDTF">2021-09-03T10:35:07Z</dcterms:modified>
</cp:coreProperties>
</file>