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5"/>
  </p:notesMasterIdLst>
  <p:sldIdLst>
    <p:sldId id="268" r:id="rId2"/>
    <p:sldId id="257" r:id="rId3"/>
    <p:sldId id="260" r:id="rId4"/>
    <p:sldId id="279" r:id="rId5"/>
    <p:sldId id="264" r:id="rId6"/>
    <p:sldId id="269" r:id="rId7"/>
    <p:sldId id="272" r:id="rId8"/>
    <p:sldId id="271" r:id="rId9"/>
    <p:sldId id="270" r:id="rId10"/>
    <p:sldId id="275" r:id="rId11"/>
    <p:sldId id="273" r:id="rId12"/>
    <p:sldId id="274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1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1B8072-866B-4D08-B5BF-08D4FA256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DED2F-FDEF-44EA-A3ED-8E4630EA2F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E4B94-D7B4-4F65-97D9-69921A8300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36BCE-107B-417F-9DF2-31141317F9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5F5E5-E3D2-447F-B175-D281AD8408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CEDEA-2864-458E-97AD-E6B006FBE3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C800E-CC96-4A22-9659-CAA2BE4C85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DCA3C-1F01-49BE-8F47-324C129828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02500-F74D-489B-8585-8E83548684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BE2B-4B1C-4F0A-B01A-B9762B085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273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BE2B-4B1C-4F0A-B01A-B9762B085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4318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BE2B-4B1C-4F0A-B01A-B9762B085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921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BE2B-4B1C-4F0A-B01A-B9762B085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58485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BE2B-4B1C-4F0A-B01A-B9762B085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1156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1AF6C-85A9-436D-A1E5-8D3D49CD4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8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62C79-5545-43CF-831B-A1F358643A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E008F-A163-4ADF-B454-EF166809CD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CD666-EADE-46E5-8B18-DDC5A5B45E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528E9-DDDB-4C61-B35A-DCFB469F3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14998-E232-450A-9E6E-2B2930A162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BD785-08E5-4197-9A67-97ED965A9E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4406E-8BEA-40E9-9BD2-C660BE4B8C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8D54-735E-498D-B076-41E123163A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070C3-0AC9-4D6D-AA9D-8426B38B1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RVK.............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1DEBE2B-4B1C-4F0A-B01A-B9762B085A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Introduction to java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041626E-2620-4029-AC3E-9512BB00BE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Demo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/* Every Java program contains at least one class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specification. A class is where all actions take place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within a Java program. All Java applications begin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execution at main method.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*/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public class </a:t>
            </a:r>
            <a:r>
              <a:rPr lang="en-US" sz="2800" dirty="0" err="1">
                <a:latin typeface="Courier" charset="0"/>
              </a:rPr>
              <a:t>HelloWorld</a:t>
            </a:r>
            <a:r>
              <a:rPr lang="en-US" sz="2800" dirty="0">
                <a:latin typeface="Courier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public static void main(String </a:t>
            </a:r>
            <a:r>
              <a:rPr lang="en-US" sz="2800" dirty="0" err="1">
                <a:latin typeface="Courier" charset="0"/>
              </a:rPr>
              <a:t>args</a:t>
            </a:r>
            <a:r>
              <a:rPr lang="en-US" sz="2800" dirty="0">
                <a:latin typeface="Courier" charset="0"/>
              </a:rPr>
              <a:t>[]){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err="1">
                <a:latin typeface="Courier" charset="0"/>
              </a:rPr>
              <a:t>System.out.println</a:t>
            </a:r>
            <a:r>
              <a:rPr lang="en-US" sz="2800" dirty="0">
                <a:latin typeface="Courier" charset="0"/>
              </a:rPr>
              <a:t>("Hello, World!");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Courier" charset="0"/>
              </a:rPr>
              <a:t>}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8A40D5-6691-41DC-A9B9-3824319B992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Command line arguments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/>
              <a:t>Java Sample 45 67 78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45 67 78 are stored in form of array of Strings.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String is a builtin class.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args[0]  -- 45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args[1] -- 67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args[2]  -- 78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args.length ----size of array  which is 3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To get the numerical value..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Eg: int n=Integer.parseInt(args[0]).</a:t>
            </a:r>
          </a:p>
          <a:p>
            <a:pPr eaLnBrk="1" hangingPunct="1">
              <a:buFont typeface="Arial" pitchFamily="34" charset="0"/>
              <a:buNone/>
            </a:pPr>
            <a:endParaRPr lang="en-US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DDB6072-6341-4482-862F-60DA6684D7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/>
              <a:t>Note: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main is static so that it gets called directly with the class name without any object.</a:t>
            </a:r>
          </a:p>
          <a:p>
            <a:pPr eaLnBrk="1" hangingPunct="1">
              <a:buFont typeface="Arial" pitchFamily="34" charset="0"/>
              <a:buNone/>
            </a:pPr>
            <a:r>
              <a:rPr lang="en-US"/>
              <a:t>It can access only static members of the class directly.</a:t>
            </a:r>
          </a:p>
          <a:p>
            <a:pPr eaLnBrk="1" hangingPunct="1">
              <a:buFont typeface="Arial" pitchFamily="34" charset="0"/>
              <a:buNone/>
            </a:pPr>
            <a:endParaRPr lang="en-US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1AC841-3824-4089-8602-75A497E4F2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javadoc</a:t>
            </a:r>
          </a:p>
        </p:txBody>
      </p:sp>
      <p:sp>
        <p:nvSpPr>
          <p:cNvPr id="58371" name="Content Placeholder 3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r>
              <a:rPr lang="en-US" dirty="0"/>
              <a:t>Tool that is used to produce HTML pages by parsing through the documentation comment in java source code.</a:t>
            </a:r>
          </a:p>
          <a:p>
            <a:r>
              <a:rPr lang="en-US" dirty="0"/>
              <a:t>Produces documentation for public and </a:t>
            </a:r>
            <a:r>
              <a:rPr lang="en-US" dirty="0">
                <a:solidFill>
                  <a:srgbClr val="C00000"/>
                </a:solidFill>
              </a:rPr>
              <a:t>protected</a:t>
            </a:r>
            <a:r>
              <a:rPr lang="en-US" dirty="0"/>
              <a:t> classes/members.</a:t>
            </a:r>
          </a:p>
          <a:p>
            <a:r>
              <a:rPr lang="en-US" dirty="0"/>
              <a:t>Works on entire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or a single source file</a:t>
            </a:r>
          </a:p>
          <a:p>
            <a:r>
              <a:rPr lang="en-US" dirty="0"/>
              <a:t>Usage on source file</a:t>
            </a:r>
          </a:p>
          <a:p>
            <a:pPr lvl="1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javadoc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sourcefilename.java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79D2939-4061-4C3B-A97E-D791BED61F13}" type="slidenum">
              <a:rPr lang="en-US" smtClean="0">
                <a:solidFill>
                  <a:schemeClr val="bg2"/>
                </a:solidFill>
              </a:rPr>
              <a:pPr eaLnBrk="1" hangingPunct="1">
                <a:defRPr/>
              </a:pPr>
              <a:t>13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79" y="3444653"/>
            <a:ext cx="4033838" cy="241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5167655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javadoc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College.java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685800"/>
            <a:ext cx="7848601" cy="5867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TE1A3BC88t00" charset="0"/>
              </a:rPr>
              <a:t>Introduction: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Java is an object oriented programming language.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It has syntax similar to C and C++ hence simple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It is platform independent. 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Robust in Construction </a:t>
            </a:r>
          </a:p>
          <a:p>
            <a:pPr eaLnBrk="1" hangingPunct="1"/>
            <a:r>
              <a:rPr lang="en-US" sz="2800" dirty="0">
                <a:latin typeface="TTE1A311C8t00" charset="0"/>
              </a:rPr>
              <a:t>Used for development of Standalone and Distributed applications</a:t>
            </a:r>
          </a:p>
          <a:p>
            <a:pPr eaLnBrk="1" hangingPunct="1">
              <a:buNone/>
            </a:pPr>
            <a:r>
              <a:rPr lang="en-US" sz="2800" dirty="0">
                <a:latin typeface="TTE1A311C8t00" charset="0"/>
              </a:rPr>
              <a:t>.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50707C-D238-4D73-82EA-3423EAE055B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172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010.WA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63000" y="647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4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7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History of Java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TTE1A311C8t00" charset="0"/>
              </a:rPr>
              <a:t>• The original name of Java was Oak, and it was developed as a part of the Green project at Sun Microsystems.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TTE1A311C8t00" charset="0"/>
              </a:rPr>
              <a:t>• Java was conceived by James Gosling, Patrick </a:t>
            </a:r>
            <a:r>
              <a:rPr lang="en-US" sz="2400" dirty="0" err="1">
                <a:latin typeface="TTE1A311C8t00" charset="0"/>
              </a:rPr>
              <a:t>Naughton</a:t>
            </a:r>
            <a:r>
              <a:rPr lang="en-US" sz="2400" dirty="0">
                <a:latin typeface="TTE1A311C8t00" charset="0"/>
              </a:rPr>
              <a:t>, Chris </a:t>
            </a:r>
            <a:r>
              <a:rPr lang="en-US" sz="2400" dirty="0" err="1">
                <a:latin typeface="TTE1A311C8t00" charset="0"/>
              </a:rPr>
              <a:t>Warth</a:t>
            </a:r>
            <a:r>
              <a:rPr lang="en-US" sz="2400" dirty="0">
                <a:latin typeface="TTE1A311C8t00" charset="0"/>
              </a:rPr>
              <a:t>, </a:t>
            </a:r>
            <a:r>
              <a:rPr lang="en-US" sz="2400" dirty="0" err="1">
                <a:latin typeface="TTE1A311C8t00" charset="0"/>
              </a:rPr>
              <a:t>EdFrank</a:t>
            </a:r>
            <a:r>
              <a:rPr lang="en-US" sz="2400" dirty="0">
                <a:latin typeface="TTE1A311C8t00" charset="0"/>
              </a:rPr>
              <a:t>, and Mike </a:t>
            </a:r>
            <a:r>
              <a:rPr lang="en-US" sz="2400" dirty="0" err="1">
                <a:latin typeface="TTE1A311C8t00" charset="0"/>
              </a:rPr>
              <a:t>Sheridon</a:t>
            </a:r>
            <a:r>
              <a:rPr lang="en-US" sz="2400" dirty="0">
                <a:latin typeface="TTE1A311C8t00" charset="0"/>
              </a:rPr>
              <a:t> at Sun Microsystems in 1991.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TTE1A311C8t00" charset="0"/>
              </a:rPr>
              <a:t>• Java was devised to have a programming language that is platform and architecture independent and also supports creation of distributed applications.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151D419-1AB1-46FA-ADD3-FBB31B93AD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565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JDK- Java Development Kit</a:t>
            </a:r>
            <a:endParaRPr lang="en-IN" dirty="0"/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6500113" cy="41910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dirty="0"/>
              <a:t>Consists of</a:t>
            </a:r>
          </a:p>
          <a:p>
            <a:pPr>
              <a:buFont typeface="Wingdings 3" pitchFamily="18" charset="2"/>
              <a:buNone/>
            </a:pPr>
            <a:endParaRPr lang="en-US" dirty="0"/>
          </a:p>
          <a:p>
            <a:r>
              <a:rPr lang="en-US" dirty="0"/>
              <a:t>Compiler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Doc development tool</a:t>
            </a:r>
          </a:p>
          <a:p>
            <a:r>
              <a:rPr lang="en-US" dirty="0"/>
              <a:t>Policy tool</a:t>
            </a:r>
          </a:p>
          <a:p>
            <a:r>
              <a:rPr lang="en-US" dirty="0"/>
              <a:t>JRE</a:t>
            </a:r>
          </a:p>
          <a:p>
            <a:r>
              <a:rPr lang="en-US" dirty="0"/>
              <a:t>Jar</a:t>
            </a:r>
          </a:p>
          <a:p>
            <a:r>
              <a:rPr lang="en-US" dirty="0"/>
              <a:t>Etc…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EF8D95-AAD0-4EEC-B368-E032484CF3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 V 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924800" cy="5187288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>
                <a:latin typeface="TTE1A311C8t00" charset="0"/>
              </a:rPr>
              <a:t>Java Virtual Machine (JVM) specification defines the JVM as an imaginary (virtual) machine that is implemented by emulating it in software on a real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    machine.</a:t>
            </a:r>
          </a:p>
          <a:p>
            <a:pPr marL="566928" indent="-457200">
              <a:lnSpc>
                <a:spcPct val="90000"/>
              </a:lnSpc>
              <a:defRPr/>
            </a:pPr>
            <a:r>
              <a:rPr lang="en-US" sz="2800" dirty="0">
                <a:latin typeface="TTE1A311C8t00" charset="0"/>
              </a:rPr>
              <a:t> Code for the JVM is stored in </a:t>
            </a:r>
            <a:r>
              <a:rPr lang="en-US" sz="2800" dirty="0">
                <a:latin typeface="Courier" charset="0"/>
              </a:rPr>
              <a:t>.class </a:t>
            </a:r>
            <a:r>
              <a:rPr lang="en-US" sz="2800" dirty="0">
                <a:latin typeface="TTE1A311C8t00" charset="0"/>
              </a:rPr>
              <a:t>files, each of which contains code for at most one public class.</a:t>
            </a:r>
          </a:p>
          <a:p>
            <a:pPr marL="566928" indent="-457200">
              <a:lnSpc>
                <a:spcPct val="90000"/>
              </a:lnSpc>
              <a:defRPr/>
            </a:pPr>
            <a:r>
              <a:rPr lang="en-US" sz="2800" dirty="0">
                <a:latin typeface="TTE1A311C8t00" charset="0"/>
              </a:rPr>
              <a:t>• This specification enables the Java software to be platform independent.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484541-9C20-4A2E-B1CB-F01C1DE0B4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Compilation and execution of java program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672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/>
              <a:t>Compilation: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err="1"/>
              <a:t>javac</a:t>
            </a:r>
            <a:r>
              <a:rPr lang="en-US" dirty="0"/>
              <a:t>  &lt;source file&gt;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javac</a:t>
            </a:r>
            <a:r>
              <a:rPr lang="en-US" dirty="0"/>
              <a:t>  Sample.java</a:t>
            </a:r>
          </a:p>
          <a:p>
            <a:pPr eaLnBrk="1" hangingPunct="1">
              <a:buFont typeface="Arial" pitchFamily="34" charset="0"/>
              <a:buNone/>
            </a:pPr>
            <a:endParaRPr lang="en-US" dirty="0"/>
          </a:p>
          <a:p>
            <a:pPr eaLnBrk="1" hangingPunct="1">
              <a:buFont typeface="Arial" pitchFamily="34" charset="0"/>
              <a:buNone/>
            </a:pPr>
            <a:r>
              <a:rPr lang="en-US" dirty="0"/>
              <a:t>Execution: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/>
              <a:t>java  &lt;class name&gt; &lt;</a:t>
            </a:r>
            <a:r>
              <a:rPr lang="en-US" dirty="0" err="1"/>
              <a:t>cmd</a:t>
            </a:r>
            <a:r>
              <a:rPr lang="en-US" dirty="0"/>
              <a:t> line </a:t>
            </a:r>
            <a:r>
              <a:rPr lang="en-US" dirty="0" err="1"/>
              <a:t>args</a:t>
            </a:r>
            <a:r>
              <a:rPr lang="en-US" dirty="0"/>
              <a:t> 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/>
              <a:t>java 	Sample  23 34 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D200E4-E77E-4F81-B08B-C138999A733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58" name="Content Placeholder 3" descr="java-program-execu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2318" y="2160588"/>
            <a:ext cx="4202976" cy="3881437"/>
          </a:xfrm>
        </p:spPr>
      </p:pic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29C838-97F1-475A-9A0F-63C45764E3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 of JVM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5105400"/>
          </a:xfrm>
        </p:spPr>
        <p:txBody>
          <a:bodyPr rtlCol="0"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 err="1">
                <a:latin typeface="TTE1A3BC88t00" charset="0"/>
              </a:rPr>
              <a:t>Bytecodes</a:t>
            </a:r>
            <a:r>
              <a:rPr lang="en-US" sz="2800" dirty="0">
                <a:latin typeface="TTE1A3BC88t00" charset="0"/>
              </a:rPr>
              <a:t>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</a:t>
            </a:r>
            <a:r>
              <a:rPr lang="en-US" sz="2800" dirty="0" err="1">
                <a:latin typeface="TTE1A311C8t00" charset="0"/>
              </a:rPr>
              <a:t>Bytecode</a:t>
            </a:r>
            <a:r>
              <a:rPr lang="en-US" sz="2800" dirty="0">
                <a:latin typeface="TTE1A311C8t00" charset="0"/>
              </a:rPr>
              <a:t> is a highly optimized set of instructions designed to be executed by the JVM.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key that allows Java to solve both the security and the portability problems is the output of a Java compiler, which is not an executable code rather it is the </a:t>
            </a:r>
            <a:r>
              <a:rPr lang="en-US" sz="2800" dirty="0" err="1">
                <a:latin typeface="TTE1A311C8t00" charset="0"/>
              </a:rPr>
              <a:t>bytecode</a:t>
            </a:r>
            <a:r>
              <a:rPr lang="en-US" sz="2800" dirty="0">
                <a:latin typeface="TTE1A311C8t00" charset="0"/>
              </a:rPr>
              <a:t>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JVM is ported to different platforms to provide hardware and operating system independence, which is an environment independent of hardware and operating system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JVM needs to be implemented for each platform.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852DD0-11DF-45C3-881F-1F4F691A3B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TTE1A311C8t00" charset="0"/>
              </a:rPr>
              <a:t>J2SE Runtime Environment (JRE)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924800" cy="5187288"/>
          </a:xfrm>
        </p:spPr>
        <p:txBody>
          <a:bodyPr rtlCol="0"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J2SE stands for Java2 Standard Edition.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JRE provides the libraries, JVM, Java Interpreter, and other components necessary  to run applications written in Java.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JRE is responsible for loading, verifying, and executing the </a:t>
            </a:r>
            <a:r>
              <a:rPr lang="en-US" sz="2800" dirty="0" err="1">
                <a:latin typeface="TTE1A311C8t00" charset="0"/>
              </a:rPr>
              <a:t>bytecodes</a:t>
            </a:r>
            <a:r>
              <a:rPr lang="en-US" sz="2800" dirty="0">
                <a:latin typeface="TTE1A311C8t00" charset="0"/>
              </a:rPr>
              <a:t>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TTE1A311C8t00" charset="0"/>
              </a:rPr>
              <a:t>• The JDK includes the JRE.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RVK.............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283A78-F5EB-46F6-9E26-DA1DC4EBFA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644</Words>
  <Application>Microsoft Office PowerPoint</Application>
  <PresentationFormat>On-screen Show (4:3)</PresentationFormat>
  <Paragraphs>110</Paragraphs>
  <Slides>13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</vt:lpstr>
      <vt:lpstr>Courier New</vt:lpstr>
      <vt:lpstr>Times New Roman</vt:lpstr>
      <vt:lpstr>Trebuchet MS</vt:lpstr>
      <vt:lpstr>TTE1A311C8t00</vt:lpstr>
      <vt:lpstr>TTE1A3BC88t00</vt:lpstr>
      <vt:lpstr>Wingdings 3</vt:lpstr>
      <vt:lpstr>Facet</vt:lpstr>
      <vt:lpstr>Introduction to java</vt:lpstr>
      <vt:lpstr>PowerPoint Presentation</vt:lpstr>
      <vt:lpstr>History of Java</vt:lpstr>
      <vt:lpstr>JDK- Java Development Kit</vt:lpstr>
      <vt:lpstr>J V M</vt:lpstr>
      <vt:lpstr>Compilation and execution of java program</vt:lpstr>
      <vt:lpstr>PowerPoint Presentation</vt:lpstr>
      <vt:lpstr>Overview of JVM</vt:lpstr>
      <vt:lpstr>J2SE Runtime Environment (JRE)</vt:lpstr>
      <vt:lpstr>Demo</vt:lpstr>
      <vt:lpstr>Command line arguments</vt:lpstr>
      <vt:lpstr>PowerPoint Presentation</vt:lpstr>
      <vt:lpstr>javadoc</vt:lpstr>
    </vt:vector>
  </TitlesOfParts>
  <Company>saankhya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radha</dc:creator>
  <cp:lastModifiedBy>Radha V Krishna</cp:lastModifiedBy>
  <cp:revision>41</cp:revision>
  <dcterms:created xsi:type="dcterms:W3CDTF">2008-08-20T06:55:33Z</dcterms:created>
  <dcterms:modified xsi:type="dcterms:W3CDTF">2019-07-09T06:19:02Z</dcterms:modified>
</cp:coreProperties>
</file>