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3"/>
  </p:notesMasterIdLst>
  <p:sldIdLst>
    <p:sldId id="276" r:id="rId2"/>
    <p:sldId id="277" r:id="rId3"/>
    <p:sldId id="288" r:id="rId4"/>
    <p:sldId id="289" r:id="rId5"/>
    <p:sldId id="290" r:id="rId6"/>
    <p:sldId id="291" r:id="rId7"/>
    <p:sldId id="272" r:id="rId8"/>
    <p:sldId id="273" r:id="rId9"/>
    <p:sldId id="274" r:id="rId10"/>
    <p:sldId id="292" r:id="rId11"/>
    <p:sldId id="259"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3" r:id="rId42"/>
    <p:sldId id="324" r:id="rId43"/>
    <p:sldId id="325" r:id="rId44"/>
    <p:sldId id="279" r:id="rId45"/>
    <p:sldId id="280" r:id="rId46"/>
    <p:sldId id="281" r:id="rId47"/>
    <p:sldId id="287" r:id="rId48"/>
    <p:sldId id="283" r:id="rId49"/>
    <p:sldId id="284" r:id="rId50"/>
    <p:sldId id="285" r:id="rId51"/>
    <p:sldId id="28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90847" autoAdjust="0"/>
  </p:normalViewPr>
  <p:slideViewPr>
    <p:cSldViewPr>
      <p:cViewPr varScale="1">
        <p:scale>
          <a:sx n="68" d="100"/>
          <a:sy n="68" d="100"/>
        </p:scale>
        <p:origin x="812" y="34"/>
      </p:cViewPr>
      <p:guideLst>
        <p:guide orient="horz" pos="2160"/>
        <p:guide pos="2880"/>
      </p:guideLst>
    </p:cSldViewPr>
  </p:slideViewPr>
  <p:outlineViewPr>
    <p:cViewPr>
      <p:scale>
        <a:sx n="33" d="100"/>
        <a:sy n="33" d="100"/>
      </p:scale>
      <p:origin x="0" y="168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A84D9BD-F212-400B-A55E-4AE541C7AF4A}" type="datetimeFigureOut">
              <a:rPr lang="en-IN"/>
              <a:pPr>
                <a:defRPr/>
              </a:pPr>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3A25590-E7FC-46B3-BBD7-042AFADC184F}"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a:t>
            </a:r>
            <a:r>
              <a:rPr lang="en-US" sz="1000" baseline="0" dirty="0"/>
              <a:t> that char is </a:t>
            </a:r>
            <a:r>
              <a:rPr lang="en-US" sz="1000" dirty="0"/>
              <a:t>16 bit Unicode</a:t>
            </a:r>
            <a:r>
              <a:rPr lang="en-US" sz="1000" baseline="0" dirty="0"/>
              <a:t> character. Also, there no unsigned char in java.</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3</a:t>
            </a:fld>
            <a:endParaRPr lang="en-US"/>
          </a:p>
        </p:txBody>
      </p:sp>
    </p:spTree>
    <p:extLst>
      <p:ext uri="{BB962C8B-B14F-4D97-AF65-F5344CB8AC3E}">
        <p14:creationId xmlns:p14="http://schemas.microsoft.com/office/powerpoint/2010/main" val="100935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C2583C70-EFCC-4EA4-80E4-9EAF5B00901D}" type="slidenum">
              <a:rPr lang="en-US" smtClean="0">
                <a:latin typeface="Arial" charset="0"/>
              </a:rPr>
              <a:pPr>
                <a:defRPr/>
              </a:pPr>
              <a:t>17</a:t>
            </a:fld>
            <a:endParaRPr lang="en-US">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I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66279FAE-EFD2-44D8-9636-9DDEAA88D376}" type="slidenum">
              <a:rPr lang="en-US" smtClean="0">
                <a:latin typeface="Arial" charset="0"/>
              </a:rPr>
              <a:pPr>
                <a:defRPr/>
              </a:pPr>
              <a:t>18</a:t>
            </a:fld>
            <a:endParaRPr lang="en-US">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2060"/>
              </a:buClr>
            </a:pPr>
            <a:r>
              <a:rPr lang="en-US" sz="1000" b="0" dirty="0">
                <a:solidFill>
                  <a:srgbClr val="000000"/>
                </a:solidFill>
                <a:latin typeface="Arial" pitchFamily="34" charset="0"/>
                <a:cs typeface="Arial" pitchFamily="34" charset="0"/>
              </a:rPr>
              <a:t>How </a:t>
            </a:r>
            <a:r>
              <a:rPr lang="en-US" sz="1000" b="0" baseline="0" dirty="0">
                <a:solidFill>
                  <a:srgbClr val="000000"/>
                </a:solidFill>
                <a:latin typeface="Arial" pitchFamily="34" charset="0"/>
                <a:cs typeface="Arial" pitchFamily="34" charset="0"/>
              </a:rPr>
              <a:t>are the short circuit operators “optimized”?</a:t>
            </a:r>
          </a:p>
          <a:p>
            <a:pPr eaLnBrk="1" hangingPunct="1">
              <a:buClr>
                <a:srgbClr val="002060"/>
              </a:buClr>
            </a:pPr>
            <a:endParaRPr lang="en-US" sz="1000" b="0" baseline="0" dirty="0">
              <a:solidFill>
                <a:srgbClr val="000000"/>
              </a:solidFill>
              <a:latin typeface="Arial" pitchFamily="34" charset="0"/>
              <a:cs typeface="Arial" pitchFamily="34" charset="0"/>
            </a:endParaRPr>
          </a:p>
          <a:p>
            <a:pPr eaLnBrk="1" hangingPunct="1">
              <a:buClr>
                <a:srgbClr val="002060"/>
              </a:buClr>
            </a:pPr>
            <a:r>
              <a:rPr lang="en-US" sz="1000" b="0" dirty="0">
                <a:solidFill>
                  <a:srgbClr val="000000"/>
                </a:solidFill>
                <a:latin typeface="Arial" pitchFamily="34" charset="0"/>
                <a:cs typeface="Arial" pitchFamily="34" charset="0"/>
              </a:rPr>
              <a:t>&amp;&amp;</a:t>
            </a:r>
            <a:r>
              <a:rPr lang="en-US" sz="1000" b="0" dirty="0">
                <a:latin typeface="Arial" pitchFamily="34" charset="0"/>
                <a:cs typeface="Arial" pitchFamily="34" charset="0"/>
              </a:rPr>
              <a:t> checks if the first condition is false. If it is so, then it doesn't evaluate the second condition.</a:t>
            </a:r>
          </a:p>
          <a:p>
            <a:pPr eaLnBrk="1" hangingPunct="1">
              <a:buClr>
                <a:srgbClr val="002060"/>
              </a:buClr>
            </a:pPr>
            <a:r>
              <a:rPr lang="en-US" sz="1000" b="0" dirty="0">
                <a:solidFill>
                  <a:srgbClr val="000000"/>
                </a:solidFill>
                <a:latin typeface="Arial" pitchFamily="34" charset="0"/>
                <a:cs typeface="Arial" pitchFamily="34" charset="0"/>
              </a:rPr>
              <a:t>||</a:t>
            </a:r>
            <a:r>
              <a:rPr lang="en-US" sz="1000" b="0" dirty="0">
                <a:latin typeface="Arial" pitchFamily="34" charset="0"/>
                <a:cs typeface="Arial" pitchFamily="34" charset="0"/>
              </a:rPr>
              <a:t> checks if the first condition is true. If it is so, then it doesn't evaluate the second condition.</a:t>
            </a:r>
          </a:p>
          <a:p>
            <a:pPr eaLnBrk="1" hangingPunct="1"/>
            <a:endParaRPr lang="en-US"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4583C699-6C2A-426F-8B75-2445D4C382D8}" type="slidenum">
              <a:rPr lang="en-US" smtClean="0">
                <a:latin typeface="Arial" charset="0"/>
              </a:rPr>
              <a:pPr>
                <a:defRPr/>
              </a:pPr>
              <a:t>20</a:t>
            </a:fld>
            <a:endParaRPr lang="en-US">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BBE6CBD5-142A-469C-89C7-112ECA0B8D09}" type="slidenum">
              <a:rPr lang="en-US" smtClean="0">
                <a:latin typeface="Arial" charset="0"/>
              </a:rPr>
              <a:pPr>
                <a:defRPr/>
              </a:pPr>
              <a:t>21</a:t>
            </a:fld>
            <a:endParaRPr lang="en-US">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dirty="0">
                <a:latin typeface="Arial" charset="0"/>
              </a:rPr>
              <a:t>Note</a:t>
            </a:r>
            <a:r>
              <a:rPr lang="en-US" sz="1000" baseline="0" dirty="0">
                <a:latin typeface="Arial" charset="0"/>
              </a:rPr>
              <a:t> that a=</a:t>
            </a:r>
            <a:r>
              <a:rPr lang="en-US" sz="1000" baseline="0" dirty="0" err="1">
                <a:latin typeface="Arial" charset="0"/>
              </a:rPr>
              <a:t>a+b</a:t>
            </a:r>
            <a:r>
              <a:rPr lang="en-US" sz="1000" baseline="0" dirty="0">
                <a:latin typeface="Arial" charset="0"/>
              </a:rPr>
              <a:t>; and a+=b; are not exact equivalents. The later involves a cast operator. We will look into this in greater detail after we have looked at cast.</a:t>
            </a:r>
            <a:endParaRPr lang="en-US" sz="1000"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defRPr/>
            </a:pPr>
            <a:r>
              <a:rPr lang="en-US" sz="1000" dirty="0"/>
              <a:t>In case of </a:t>
            </a:r>
            <a:r>
              <a:rPr lang="en-IN" sz="1000" dirty="0"/>
              <a:t>right shift there is always a debate whether the left bits that get vacant during the shift must retain the sign of the original number or not.</a:t>
            </a:r>
            <a:r>
              <a:rPr lang="en-US" sz="1000" dirty="0"/>
              <a:t>Some people believe that the sign must be retained </a:t>
            </a:r>
            <a:r>
              <a:rPr lang="en-US" sz="1000" dirty="0">
                <a:sym typeface="Wingdings" pitchFamily="2" charset="2"/>
              </a:rPr>
              <a:t> Arithmetic Shift. Others believe it must not be retained  Logical Shift</a:t>
            </a:r>
          </a:p>
          <a:p>
            <a:pPr>
              <a:lnSpc>
                <a:spcPct val="120000"/>
              </a:lnSpc>
              <a:defRPr/>
            </a:pPr>
            <a:r>
              <a:rPr lang="en-US" sz="1000" dirty="0">
                <a:sym typeface="Wingdings" pitchFamily="2" charset="2"/>
              </a:rPr>
              <a:t>That is the reason why Java came up with two shift operators &gt;&gt; for Arithmetic Shift and &gt;&gt;&gt; for Logical Shift. (</a:t>
            </a:r>
            <a:r>
              <a:rPr lang="en-US" sz="1000" i="1" dirty="0"/>
              <a:t>Recall the non-portability feature of Java)</a:t>
            </a:r>
            <a:endParaRPr lang="en-IN" sz="1000" dirty="0">
              <a:latin typeface="Arial" charset="0"/>
            </a:endParaRPr>
          </a:p>
        </p:txBody>
      </p:sp>
      <p:sp>
        <p:nvSpPr>
          <p:cNvPr id="99332" name="Slide Number Placeholder 3"/>
          <p:cNvSpPr>
            <a:spLocks noGrp="1"/>
          </p:cNvSpPr>
          <p:nvPr>
            <p:ph type="sldNum" sz="quarter" idx="5"/>
          </p:nvPr>
        </p:nvSpPr>
        <p:spPr/>
        <p:txBody>
          <a:bodyPr/>
          <a:lstStyle/>
          <a:p>
            <a:pPr>
              <a:defRPr/>
            </a:pPr>
            <a:fld id="{19C7E238-C298-4014-B6E5-D5B7A57F04F7}" type="slidenum">
              <a:rPr lang="en-US" smtClean="0">
                <a:latin typeface="Arial" charset="0"/>
              </a:rPr>
              <a:pPr>
                <a:defRPr/>
              </a:pPr>
              <a:t>22</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AD757148-BABC-4574-A280-26E631DBEC81}" type="slidenum">
              <a:rPr lang="en-US" smtClean="0">
                <a:latin typeface="Arial" charset="0"/>
              </a:rPr>
              <a:pPr>
                <a:defRPr/>
              </a:pPr>
              <a:t>24</a:t>
            </a:fld>
            <a:endParaRPr lang="en-US">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90BEC78E-C43C-4865-AE79-F9B890F35CEE}" type="slidenum">
              <a:rPr lang="en-US" smtClean="0">
                <a:latin typeface="Arial" charset="0"/>
              </a:rPr>
              <a:pPr>
                <a:defRPr/>
              </a:pPr>
              <a:t>25</a:t>
            </a:fld>
            <a:endParaRPr lang="en-US">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F8BFD94E-683A-4A60-B6FF-C5B88779FD6D}" type="slidenum">
              <a:rPr lang="en-US" smtClean="0">
                <a:latin typeface="Arial" charset="0"/>
              </a:rPr>
              <a:pPr>
                <a:defRPr/>
              </a:pPr>
              <a:t>26</a:t>
            </a:fld>
            <a:endParaRPr lang="en-US">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latin typeface="Arial" charset="0"/>
              </a:rPr>
              <a:t>Since adding 2 bytes or </a:t>
            </a:r>
            <a:r>
              <a:rPr lang="en-US" sz="1000" kern="1200" dirty="0">
                <a:solidFill>
                  <a:schemeClr val="tx1"/>
                </a:solidFill>
                <a:latin typeface="Arial" pitchFamily="34" charset="0"/>
                <a:ea typeface="+mn-ea"/>
                <a:cs typeface="+mn-cs"/>
              </a:rPr>
              <a:t>two integers of any type </a:t>
            </a:r>
            <a:r>
              <a:rPr lang="en-US" sz="1000" dirty="0">
                <a:latin typeface="Arial" charset="0"/>
              </a:rPr>
              <a:t>except long results in </a:t>
            </a:r>
            <a:r>
              <a:rPr lang="en-US" sz="1000" dirty="0" err="1">
                <a:latin typeface="Arial" charset="0"/>
              </a:rPr>
              <a:t>int</a:t>
            </a:r>
            <a:r>
              <a:rPr lang="en-US" sz="1000" dirty="0">
                <a:latin typeface="Arial" charset="0"/>
              </a:rPr>
              <a:t>, the</a:t>
            </a:r>
            <a:r>
              <a:rPr lang="en-US" sz="1000" baseline="0" dirty="0">
                <a:latin typeface="Arial" charset="0"/>
              </a:rPr>
              <a:t> value can be stored only in </a:t>
            </a:r>
            <a:r>
              <a:rPr lang="en-US" sz="1000" baseline="0" dirty="0" err="1">
                <a:latin typeface="Arial" charset="0"/>
              </a:rPr>
              <a:t>int</a:t>
            </a:r>
            <a:r>
              <a:rPr lang="en-US" sz="1000" baseline="0" dirty="0">
                <a:latin typeface="Arial" charset="0"/>
              </a:rPr>
              <a:t> or long. Java does not allow </a:t>
            </a:r>
            <a:r>
              <a:rPr lang="en-US" sz="1000" baseline="0" dirty="0" err="1">
                <a:latin typeface="Arial" charset="0"/>
              </a:rPr>
              <a:t>ints</a:t>
            </a:r>
            <a:r>
              <a:rPr lang="en-US" sz="1000" baseline="0" dirty="0">
                <a:latin typeface="Arial" charset="0"/>
              </a:rPr>
              <a:t> to be automatically truncated into lower integral types like byte or short. If we desire such conversion we must explicitly request for it through cast.</a:t>
            </a:r>
            <a:endParaRPr lang="en-US" sz="1000" dirty="0">
              <a:latin typeface="Arial" charset="0"/>
            </a:endParaRPr>
          </a:p>
        </p:txBody>
      </p:sp>
      <p:sp>
        <p:nvSpPr>
          <p:cNvPr id="103428" name="Slide Number Placeholder 3"/>
          <p:cNvSpPr>
            <a:spLocks noGrp="1"/>
          </p:cNvSpPr>
          <p:nvPr>
            <p:ph type="sldNum" sz="quarter" idx="5"/>
          </p:nvPr>
        </p:nvSpPr>
        <p:spPr/>
        <p:txBody>
          <a:bodyPr/>
          <a:lstStyle/>
          <a:p>
            <a:pPr>
              <a:defRPr/>
            </a:pPr>
            <a:fld id="{E7C933C4-6BD5-4A3C-8ACC-0085209103D6}" type="slidenum">
              <a:rPr lang="en-US" smtClean="0">
                <a:latin typeface="Arial" charset="0"/>
              </a:rPr>
              <a:pPr>
                <a:defRPr/>
              </a:pPr>
              <a:t>28</a:t>
            </a:fld>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float results in double and so, only</a:t>
            </a:r>
            <a:r>
              <a:rPr lang="en-US" sz="1000" baseline="0" dirty="0"/>
              <a:t> double variable can be used to store the result. </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30</a:t>
            </a:fld>
            <a:endParaRPr lang="en-US"/>
          </a:p>
        </p:txBody>
      </p:sp>
    </p:spTree>
    <p:extLst>
      <p:ext uri="{BB962C8B-B14F-4D97-AF65-F5344CB8AC3E}">
        <p14:creationId xmlns:p14="http://schemas.microsoft.com/office/powerpoint/2010/main" val="216830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56FA3E56-E8B8-4366-9562-B7006BEEDF7F}" type="slidenum">
              <a:rPr lang="en-US" smtClean="0">
                <a:latin typeface="Arial" charset="0"/>
              </a:rPr>
              <a:pPr>
                <a:defRPr/>
              </a:pPr>
              <a:t>4</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buClr>
                <a:schemeClr val="accent2"/>
              </a:buClr>
              <a:buFont typeface="Wingdings" pitchFamily="2" charset="2"/>
              <a:buNone/>
            </a:pPr>
            <a:r>
              <a:rPr lang="en-US" sz="1000" dirty="0">
                <a:latin typeface="Arial" charset="0"/>
              </a:rPr>
              <a:t>Why Unicode? </a:t>
            </a:r>
            <a:r>
              <a:rPr lang="en-US" sz="1000" b="0" i="0" dirty="0"/>
              <a:t>Unicode is used</a:t>
            </a:r>
            <a:r>
              <a:rPr lang="en-US" sz="1000" b="0" i="0" baseline="0" dirty="0"/>
              <a:t> to </a:t>
            </a:r>
            <a:r>
              <a:rPr lang="en-US" sz="1000" b="0" i="0" dirty="0"/>
              <a:t>overcome the limitation of ASCII/Extended ASCII</a:t>
            </a:r>
            <a:r>
              <a:rPr lang="en-US" sz="1000" b="0" i="0" baseline="0" dirty="0"/>
              <a:t> as ASCII has l</a:t>
            </a:r>
            <a:r>
              <a:rPr lang="en-US" sz="1000" b="0" i="0" dirty="0"/>
              <a:t>imited number of bits therefore does not have capability to represent</a:t>
            </a:r>
            <a:r>
              <a:rPr lang="en-US" sz="1000" b="0" i="0" baseline="0" dirty="0"/>
              <a:t> </a:t>
            </a:r>
            <a:r>
              <a:rPr lang="en-US" sz="1000" b="0" i="0" dirty="0"/>
              <a:t>multi-lingual characters. </a:t>
            </a:r>
            <a:r>
              <a:rPr lang="en-US" sz="1000" dirty="0"/>
              <a:t>Unicode has 16 bits</a:t>
            </a:r>
            <a:r>
              <a:rPr lang="en-US" sz="1000" baseline="0" dirty="0"/>
              <a:t> and therefore, </a:t>
            </a:r>
            <a:r>
              <a:rPr lang="en-US" sz="1000" dirty="0"/>
              <a:t>has ability to represent  multi-lingual characters.</a:t>
            </a:r>
            <a:r>
              <a:rPr lang="en-US" sz="1000" baseline="0" dirty="0"/>
              <a:t> It has become an i</a:t>
            </a:r>
            <a:r>
              <a:rPr lang="en-US" sz="1000" dirty="0"/>
              <a:t>ndustry standard and is used for Internationalization. </a:t>
            </a:r>
            <a:r>
              <a:rPr lang="en-US" sz="1000" i="1" dirty="0"/>
              <a:t>Unicode transformation format </a:t>
            </a:r>
            <a:r>
              <a:rPr lang="en-US" sz="1000" dirty="0"/>
              <a:t> is character encoding form that assigns each Unicode scalar value to a unique code unit sequence. The Unicode Standard defines three Unicode encoding forms: UTF 8, UTF 16,UTF 32 . Java 6  char supports UTF 16.</a:t>
            </a:r>
          </a:p>
          <a:p>
            <a:endParaRPr lang="en-US" sz="10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pPr>
              <a:defRPr/>
            </a:pPr>
            <a:fld id="{AF242094-0AE0-470A-8AD7-3AE8ACBE1CBD}" type="slidenum">
              <a:rPr lang="en-US" smtClean="0">
                <a:latin typeface="Arial" charset="0"/>
              </a:rPr>
              <a:pPr>
                <a:defRPr/>
              </a:pPr>
              <a:t>31</a:t>
            </a:fld>
            <a:endParaRPr lang="en-US">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119A3E7E-487C-4EBA-9DFD-E2327AB16912}" type="slidenum">
              <a:rPr lang="en-US" smtClean="0">
                <a:latin typeface="Arial" charset="0"/>
              </a:rPr>
              <a:pPr>
                <a:defRPr/>
              </a:pPr>
              <a:t>32</a:t>
            </a:fld>
            <a:endParaRPr lang="en-US">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chemeClr val="accent2"/>
              </a:buClr>
              <a:buFont typeface="Wingdings" pitchFamily="2" charset="2"/>
              <a:buNone/>
            </a:pPr>
            <a:r>
              <a:rPr lang="en-US" sz="1000" dirty="0">
                <a:latin typeface="Arial" charset="0"/>
              </a:rPr>
              <a:t>128 is 10000000. Since 8</a:t>
            </a:r>
            <a:r>
              <a:rPr lang="en-US" sz="1000" baseline="30000" dirty="0">
                <a:latin typeface="Arial" charset="0"/>
              </a:rPr>
              <a:t>th</a:t>
            </a:r>
            <a:r>
              <a:rPr lang="en-US" sz="1000" dirty="0">
                <a:latin typeface="Arial" charset="0"/>
              </a:rPr>
              <a:t> bit for a byte represents a –</a:t>
            </a:r>
            <a:r>
              <a:rPr lang="en-US" sz="1000" dirty="0" err="1">
                <a:latin typeface="Arial" charset="0"/>
              </a:rPr>
              <a:t>ve</a:t>
            </a:r>
            <a:r>
              <a:rPr lang="en-US" sz="1000" dirty="0">
                <a:latin typeface="Arial" charset="0"/>
              </a:rPr>
              <a:t> number, 10000000 is –</a:t>
            </a:r>
            <a:r>
              <a:rPr lang="en-US" sz="1000" dirty="0" err="1">
                <a:latin typeface="Arial" charset="0"/>
              </a:rPr>
              <a:t>ve</a:t>
            </a:r>
            <a:r>
              <a:rPr lang="en-US" sz="1000" dirty="0">
                <a:latin typeface="Arial" charset="0"/>
              </a:rPr>
              <a:t>.</a:t>
            </a:r>
          </a:p>
          <a:p>
            <a:pPr eaLnBrk="1" hangingPunct="1">
              <a:lnSpc>
                <a:spcPct val="90000"/>
              </a:lnSpc>
              <a:spcBef>
                <a:spcPct val="50000"/>
              </a:spcBef>
              <a:buClr>
                <a:schemeClr val="accent2"/>
              </a:buClr>
              <a:buFont typeface="Wingdings" pitchFamily="2" charset="2"/>
              <a:buNone/>
            </a:pPr>
            <a:r>
              <a:rPr lang="en-US" sz="1000" dirty="0">
                <a:latin typeface="Arial" charset="0"/>
              </a:rPr>
              <a:t>To get the value of – </a:t>
            </a:r>
            <a:r>
              <a:rPr lang="en-US" sz="1000" dirty="0" err="1">
                <a:latin typeface="Arial" charset="0"/>
              </a:rPr>
              <a:t>ve</a:t>
            </a:r>
            <a:r>
              <a:rPr lang="en-US" sz="1000" dirty="0">
                <a:latin typeface="Arial" charset="0"/>
              </a:rPr>
              <a:t> number find its 2’s complement (1’s </a:t>
            </a:r>
            <a:r>
              <a:rPr lang="en-US" sz="1000" kern="1200" dirty="0">
                <a:solidFill>
                  <a:schemeClr val="tx1"/>
                </a:solidFill>
                <a:latin typeface="Arial" pitchFamily="34" charset="0"/>
                <a:ea typeface="+mn-ea"/>
                <a:cs typeface="+mn-cs"/>
              </a:rPr>
              <a:t>complement</a:t>
            </a:r>
            <a:r>
              <a:rPr lang="en-US" sz="1000" dirty="0">
                <a:latin typeface="Arial" charset="0"/>
              </a:rPr>
              <a:t>+1)</a:t>
            </a:r>
          </a:p>
          <a:p>
            <a:pPr eaLnBrk="1" hangingPunct="1">
              <a:lnSpc>
                <a:spcPct val="90000"/>
              </a:lnSpc>
              <a:spcBef>
                <a:spcPct val="50000"/>
              </a:spcBef>
              <a:buClr>
                <a:schemeClr val="accent2"/>
              </a:buClr>
              <a:buFont typeface="Wingdings" pitchFamily="2" charset="2"/>
              <a:buNone/>
            </a:pPr>
            <a:r>
              <a:rPr lang="en-US" sz="1000" dirty="0">
                <a:latin typeface="Arial" charset="0"/>
              </a:rPr>
              <a:t>1’s </a:t>
            </a:r>
            <a:r>
              <a:rPr lang="en-US" sz="1000" kern="1200" dirty="0">
                <a:solidFill>
                  <a:schemeClr val="tx1"/>
                </a:solidFill>
                <a:latin typeface="Arial" pitchFamily="34" charset="0"/>
                <a:ea typeface="+mn-ea"/>
                <a:cs typeface="+mn-cs"/>
              </a:rPr>
              <a:t>complement </a:t>
            </a:r>
            <a:r>
              <a:rPr lang="en-US" sz="1000" dirty="0">
                <a:latin typeface="Arial" charset="0"/>
              </a:rPr>
              <a:t>of 128 is 01111111 </a:t>
            </a:r>
          </a:p>
          <a:p>
            <a:pPr eaLnBrk="1" hangingPunct="1">
              <a:lnSpc>
                <a:spcPct val="90000"/>
              </a:lnSpc>
              <a:spcBef>
                <a:spcPct val="50000"/>
              </a:spcBef>
              <a:buClr>
                <a:schemeClr val="accent2"/>
              </a:buClr>
              <a:buFont typeface="Wingdings" pitchFamily="2" charset="2"/>
              <a:buNone/>
            </a:pPr>
            <a:r>
              <a:rPr lang="en-US" sz="1000" dirty="0">
                <a:latin typeface="Arial" charset="0"/>
              </a:rPr>
              <a:t>+1  is 10000000 which is 128. </a:t>
            </a:r>
          </a:p>
          <a:p>
            <a:pPr eaLnBrk="1" hangingPunct="1">
              <a:lnSpc>
                <a:spcPct val="90000"/>
              </a:lnSpc>
              <a:spcBef>
                <a:spcPct val="50000"/>
              </a:spcBef>
              <a:buClr>
                <a:schemeClr val="accent2"/>
              </a:buClr>
              <a:buFont typeface="Wingdings" pitchFamily="2" charset="2"/>
              <a:buNone/>
            </a:pPr>
            <a:r>
              <a:rPr lang="en-US" sz="1000" dirty="0">
                <a:latin typeface="Arial" charset="0"/>
              </a:rPr>
              <a:t>Since the number is a –</a:t>
            </a:r>
            <a:r>
              <a:rPr lang="en-US" sz="1000" dirty="0" err="1">
                <a:latin typeface="Arial" charset="0"/>
              </a:rPr>
              <a:t>ve</a:t>
            </a:r>
            <a:r>
              <a:rPr lang="en-US" sz="1000" dirty="0">
                <a:latin typeface="Arial" charset="0"/>
              </a:rPr>
              <a:t> number the result is -128.</a:t>
            </a:r>
          </a:p>
          <a:p>
            <a:pPr eaLnBrk="1" hangingPunct="1">
              <a:lnSpc>
                <a:spcPct val="90000"/>
              </a:lnSpc>
              <a:spcBef>
                <a:spcPct val="50000"/>
              </a:spcBef>
              <a:buClr>
                <a:schemeClr val="accent2"/>
              </a:buClr>
              <a:buFont typeface="Wingdings" pitchFamily="2" charset="2"/>
              <a:buNone/>
            </a:pPr>
            <a:endParaRPr lang="en-US"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41094DED-F7D5-4FD4-A134-5755F5BFE9F4}" type="slidenum">
              <a:rPr lang="en-US" smtClean="0">
                <a:latin typeface="Arial" charset="0"/>
              </a:rPr>
              <a:pPr>
                <a:defRPr/>
              </a:pPr>
              <a:t>33</a:t>
            </a:fld>
            <a:endParaRPr lang="en-US">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pPr>
              <a:spcBef>
                <a:spcPts val="500"/>
              </a:spcBef>
              <a:buClr>
                <a:srgbClr val="002060"/>
              </a:buClr>
              <a:buFont typeface="Wingdings" pitchFamily="2" charset="2"/>
              <a:buNone/>
            </a:pPr>
            <a:r>
              <a:rPr lang="en-US" sz="1000" b="1" dirty="0">
                <a:solidFill>
                  <a:srgbClr val="000000"/>
                </a:solidFill>
                <a:latin typeface="Arial" pitchFamily="34" charset="0"/>
                <a:cs typeface="Arial" pitchFamily="34" charset="0"/>
              </a:rPr>
              <a:t>if</a:t>
            </a:r>
            <a:r>
              <a:rPr lang="en-US" sz="1000" b="1" baseline="0" dirty="0">
                <a:solidFill>
                  <a:srgbClr val="000000"/>
                </a:solidFill>
                <a:latin typeface="Arial" pitchFamily="34" charset="0"/>
                <a:cs typeface="Arial" pitchFamily="34" charset="0"/>
              </a:rPr>
              <a:t> statement syntax:</a:t>
            </a:r>
            <a:endParaRPr lang="en-US" sz="1000" b="1" dirty="0">
              <a:solidFill>
                <a:srgbClr val="000000"/>
              </a:solidFill>
              <a:latin typeface="Arial" pitchFamily="34" charset="0"/>
              <a:cs typeface="Arial" pitchFamily="34" charset="0"/>
            </a:endParaRPr>
          </a:p>
          <a:p>
            <a:pPr>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if (</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[else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spcBef>
                <a:spcPts val="500"/>
              </a:spcBef>
              <a:buClr>
                <a:srgbClr val="002060"/>
              </a:buClr>
            </a:pPr>
            <a:r>
              <a:rPr lang="en-US" sz="1000" b="0" dirty="0">
                <a:solidFill>
                  <a:srgbClr val="000000"/>
                </a:solidFill>
                <a:latin typeface="Arial" pitchFamily="34" charset="0"/>
                <a:cs typeface="Arial" pitchFamily="34" charset="0"/>
              </a:rPr>
              <a:t>if </a:t>
            </a:r>
            <a:r>
              <a:rPr lang="en-US" sz="1000" b="0" dirty="0">
                <a:latin typeface="Arial" pitchFamily="34" charset="0"/>
                <a:cs typeface="Arial" pitchFamily="34" charset="0"/>
              </a:rPr>
              <a:t>statement is same as that in C except that the condition must always evaluate to a </a:t>
            </a:r>
            <a:r>
              <a:rPr lang="en-US" sz="1000" b="0" dirty="0" err="1">
                <a:solidFill>
                  <a:srgbClr val="000000"/>
                </a:solidFill>
                <a:latin typeface="Arial" pitchFamily="34" charset="0"/>
                <a:cs typeface="Arial" pitchFamily="34" charset="0"/>
              </a:rPr>
              <a:t>boolean</a:t>
            </a:r>
            <a:r>
              <a:rPr lang="en-US" sz="1000" b="0" dirty="0">
                <a:latin typeface="Arial" pitchFamily="34" charset="0"/>
                <a:cs typeface="Arial" pitchFamily="34" charset="0"/>
              </a:rPr>
              <a:t> value.</a:t>
            </a:r>
          </a:p>
          <a:p>
            <a:pPr>
              <a:defRPr/>
            </a:pPr>
            <a:r>
              <a:rPr lang="en-US" sz="1000" b="0" dirty="0">
                <a:latin typeface="Arial" pitchFamily="34" charset="0"/>
                <a:cs typeface="Arial" pitchFamily="34" charset="0"/>
              </a:rPr>
              <a:t>Examples:</a:t>
            </a:r>
          </a:p>
          <a:p>
            <a:pPr>
              <a:defRPr/>
            </a:pPr>
            <a:r>
              <a:rPr lang="en-US" sz="1000" b="0" dirty="0">
                <a:solidFill>
                  <a:schemeClr val="tx1"/>
                </a:solidFill>
                <a:latin typeface="Arial" pitchFamily="34" charset="0"/>
                <a:cs typeface="Arial" pitchFamily="34" charset="0"/>
              </a:rPr>
              <a:t>if(x==y) x++;</a:t>
            </a:r>
          </a:p>
          <a:p>
            <a:pPr>
              <a:defRPr/>
            </a:pPr>
            <a:r>
              <a:rPr lang="en-US" sz="1000" b="0" dirty="0">
                <a:solidFill>
                  <a:schemeClr val="tx1"/>
                </a:solidFill>
                <a:latin typeface="Arial" pitchFamily="34" charset="0"/>
                <a:cs typeface="Arial" pitchFamily="34" charset="0"/>
              </a:rPr>
              <a:t>if (x&gt;y) y++;</a:t>
            </a:r>
          </a:p>
          <a:p>
            <a:pPr>
              <a:buFont typeface="Wingdings" pitchFamily="2" charset="2"/>
              <a:buNone/>
              <a:defRPr/>
            </a:pPr>
            <a:r>
              <a:rPr lang="en-US" sz="1000" b="0" dirty="0">
                <a:solidFill>
                  <a:schemeClr val="tx1"/>
                </a:solidFill>
                <a:latin typeface="Arial" pitchFamily="34" charset="0"/>
                <a:cs typeface="Arial" pitchFamily="34" charset="0"/>
              </a:rPr>
              <a:t>  else x++;</a:t>
            </a:r>
          </a:p>
          <a:p>
            <a:pPr>
              <a:defRPr/>
            </a:pPr>
            <a:r>
              <a:rPr lang="en-US" sz="1000" b="0" dirty="0">
                <a:solidFill>
                  <a:schemeClr val="tx1"/>
                </a:solidFill>
                <a:latin typeface="Arial" pitchFamily="34" charset="0"/>
                <a:cs typeface="Arial" pitchFamily="34" charset="0"/>
              </a:rPr>
              <a:t>if(true) {	y++;</a:t>
            </a:r>
          </a:p>
          <a:p>
            <a:pPr>
              <a:buFont typeface="Wingdings" pitchFamily="2" charset="2"/>
              <a:buNone/>
              <a:defRPr/>
            </a:pPr>
            <a:r>
              <a:rPr lang="en-US" sz="1000" b="0" baseline="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System.out.println</a:t>
            </a:r>
            <a:r>
              <a:rPr lang="en-US" sz="1000" b="0" dirty="0">
                <a:solidFill>
                  <a:schemeClr val="tx1"/>
                </a:solidFill>
                <a:latin typeface="Arial" pitchFamily="34" charset="0"/>
                <a:cs typeface="Arial" pitchFamily="34" charset="0"/>
              </a:rPr>
              <a:t>(“OK”);</a:t>
            </a:r>
          </a:p>
          <a:p>
            <a:pPr>
              <a:buFont typeface="Wingdings" pitchFamily="2" charset="2"/>
              <a:buNone/>
              <a:defRPr/>
            </a:pPr>
            <a:r>
              <a:rPr lang="en-US" sz="1000" b="0" baseline="0" dirty="0">
                <a:solidFill>
                  <a:schemeClr val="tx1"/>
                </a:solidFill>
                <a:latin typeface="Arial" pitchFamily="34" charset="0"/>
                <a:cs typeface="Arial" pitchFamily="34" charset="0"/>
              </a:rPr>
              <a:t>   </a:t>
            </a:r>
            <a:r>
              <a:rPr lang="en-US" sz="1000" b="0" dirty="0">
                <a:solidFill>
                  <a:schemeClr val="tx1"/>
                </a:solidFill>
                <a:latin typeface="Arial" pitchFamily="34" charset="0"/>
                <a:cs typeface="Arial" pitchFamily="34" charset="0"/>
              </a:rPr>
              <a:t>}</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1" dirty="0">
                <a:latin typeface="Arial" pitchFamily="34" charset="0"/>
                <a:cs typeface="Arial" pitchFamily="34" charset="0"/>
              </a:rPr>
              <a:t>Switch statement:</a:t>
            </a:r>
          </a:p>
          <a:p>
            <a:pPr>
              <a:lnSpc>
                <a:spcPct val="100000"/>
              </a:lnSpc>
              <a:spcBef>
                <a:spcPts val="500"/>
              </a:spcBef>
              <a:buClr>
                <a:srgbClr val="002060"/>
              </a:buClr>
            </a:pPr>
            <a:r>
              <a:rPr lang="en-US" sz="1000" b="0" dirty="0">
                <a:solidFill>
                  <a:srgbClr val="000000"/>
                </a:solidFill>
                <a:latin typeface="Arial" pitchFamily="34" charset="0"/>
                <a:cs typeface="Arial" pitchFamily="34" charset="0"/>
              </a:rPr>
              <a:t>Syntax:</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switch (</a:t>
            </a:r>
            <a:r>
              <a:rPr lang="en-US" sz="1000" b="0" i="1" dirty="0">
                <a:solidFill>
                  <a:srgbClr val="000000"/>
                </a:solidFill>
                <a:latin typeface="Arial" pitchFamily="34" charset="0"/>
                <a:cs typeface="Arial" pitchFamily="34" charset="0"/>
              </a:rPr>
              <a:t>expression</a:t>
            </a:r>
            <a:r>
              <a:rPr lang="en-US" sz="1000" b="0" dirty="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[case </a:t>
            </a:r>
            <a:r>
              <a:rPr lang="en-US" sz="1000" b="0" i="1" dirty="0">
                <a:solidFill>
                  <a:srgbClr val="000000"/>
                </a:solidFill>
                <a:latin typeface="Arial" pitchFamily="34" charset="0"/>
                <a:cs typeface="Arial" pitchFamily="34" charset="0"/>
              </a:rPr>
              <a:t>expression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[default: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a:t>
            </a:r>
          </a:p>
          <a:p>
            <a:pPr>
              <a:spcBef>
                <a:spcPts val="500"/>
              </a:spcBef>
              <a:buClr>
                <a:srgbClr val="002060"/>
              </a:buClr>
            </a:pPr>
            <a:r>
              <a:rPr lang="en-US" sz="1000" b="0" dirty="0">
                <a:solidFill>
                  <a:srgbClr val="000000"/>
                </a:solidFill>
                <a:latin typeface="Arial" pitchFamily="34" charset="0"/>
                <a:cs typeface="Arial" pitchFamily="34" charset="0"/>
              </a:rPr>
              <a:t>switch </a:t>
            </a:r>
            <a:r>
              <a:rPr lang="en-US" sz="1000" b="0" dirty="0">
                <a:latin typeface="Arial" pitchFamily="34" charset="0"/>
                <a:cs typeface="Arial" pitchFamily="34" charset="0"/>
              </a:rPr>
              <a:t>statement is also very similar to the one in C</a:t>
            </a:r>
          </a:p>
          <a:p>
            <a:pPr>
              <a:spcBef>
                <a:spcPts val="500"/>
              </a:spcBef>
              <a:buClr>
                <a:srgbClr val="002060"/>
              </a:buClr>
            </a:pPr>
            <a:r>
              <a:rPr lang="en-US" sz="1000" b="0" dirty="0">
                <a:solidFill>
                  <a:srgbClr val="000000"/>
                </a:solidFill>
                <a:latin typeface="Arial" pitchFamily="34" charset="0"/>
                <a:cs typeface="Arial" pitchFamily="34" charset="0"/>
              </a:rPr>
              <a:t>switch</a:t>
            </a:r>
            <a:r>
              <a:rPr lang="en-US" sz="1000" b="0" dirty="0">
                <a:latin typeface="Arial" pitchFamily="34" charset="0"/>
                <a:cs typeface="Arial" pitchFamily="34" charset="0"/>
              </a:rPr>
              <a:t> expression must be either integer value (not long) or char. In Java SE  and later, </a:t>
            </a:r>
            <a:r>
              <a:rPr lang="en-US" sz="1000" b="0" dirty="0">
                <a:solidFill>
                  <a:srgbClr val="000000"/>
                </a:solidFill>
                <a:latin typeface="Arial" pitchFamily="34" charset="0"/>
                <a:cs typeface="Arial" pitchFamily="34" charset="0"/>
              </a:rPr>
              <a:t>String </a:t>
            </a:r>
            <a:r>
              <a:rPr lang="en-US" sz="1000" b="0" dirty="0">
                <a:latin typeface="Arial" pitchFamily="34" charset="0"/>
                <a:cs typeface="Arial" pitchFamily="34" charset="0"/>
              </a:rPr>
              <a:t>can also be  used in </a:t>
            </a:r>
            <a:r>
              <a:rPr lang="en-US" sz="1000" b="0" dirty="0">
                <a:solidFill>
                  <a:srgbClr val="000000"/>
                </a:solidFill>
                <a:latin typeface="Arial" pitchFamily="34" charset="0"/>
                <a:cs typeface="Arial" pitchFamily="34" charset="0"/>
              </a:rPr>
              <a:t>switch</a:t>
            </a:r>
            <a:r>
              <a:rPr lang="en-US" sz="1000" b="0" dirty="0">
                <a:latin typeface="Arial" pitchFamily="34" charset="0"/>
                <a:cs typeface="Arial" pitchFamily="34" charset="0"/>
              </a:rPr>
              <a:t> statement's expression</a:t>
            </a:r>
          </a:p>
          <a:p>
            <a:pPr>
              <a:spcBef>
                <a:spcPts val="500"/>
              </a:spcBef>
              <a:buClr>
                <a:srgbClr val="002060"/>
              </a:buClr>
            </a:pPr>
            <a:r>
              <a:rPr lang="en-US" sz="1000" b="0" dirty="0">
                <a:solidFill>
                  <a:srgbClr val="000000"/>
                </a:solidFill>
                <a:latin typeface="Arial" pitchFamily="34" charset="0"/>
                <a:cs typeface="Arial" pitchFamily="34" charset="0"/>
              </a:rPr>
              <a:t>case</a:t>
            </a:r>
            <a:r>
              <a:rPr lang="en-US" sz="1000" b="0" dirty="0">
                <a:latin typeface="Arial" pitchFamily="34" charset="0"/>
                <a:cs typeface="Arial" pitchFamily="34" charset="0"/>
              </a:rPr>
              <a:t> expression must evaluate to a  constant/final value.</a:t>
            </a:r>
          </a:p>
          <a:p>
            <a:pPr>
              <a:spcBef>
                <a:spcPts val="500"/>
              </a:spcBef>
              <a:buClr>
                <a:srgbClr val="002060"/>
              </a:buClr>
            </a:pPr>
            <a:r>
              <a:rPr lang="en-US" sz="1000" b="0" dirty="0">
                <a:solidFill>
                  <a:srgbClr val="000000"/>
                </a:solidFill>
                <a:latin typeface="Arial" pitchFamily="34" charset="0"/>
                <a:cs typeface="Arial" pitchFamily="34" charset="0"/>
              </a:rPr>
              <a:t>break</a:t>
            </a:r>
            <a:r>
              <a:rPr lang="en-US" sz="1000" b="0" dirty="0">
                <a:latin typeface="Arial" pitchFamily="34" charset="0"/>
                <a:cs typeface="Arial" pitchFamily="34" charset="0"/>
              </a:rPr>
              <a:t> statement after every set of case statements will prevent fall-through.</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0" dirty="0">
                <a:latin typeface="Arial" pitchFamily="34" charset="0"/>
                <a:cs typeface="Arial" pitchFamily="34" charset="0"/>
              </a:rPr>
              <a:t>for</a:t>
            </a:r>
            <a:r>
              <a:rPr lang="en-US" sz="1000" b="0" baseline="0" dirty="0">
                <a:latin typeface="Arial" pitchFamily="34" charset="0"/>
                <a:cs typeface="Arial" pitchFamily="34" charset="0"/>
              </a:rPr>
              <a:t> loop:</a:t>
            </a:r>
          </a:p>
          <a:p>
            <a:pPr>
              <a:defRPr/>
            </a:pPr>
            <a:r>
              <a:rPr lang="en-US" sz="1000" b="0" dirty="0">
                <a:latin typeface="Arial" pitchFamily="34" charset="0"/>
                <a:cs typeface="Arial" pitchFamily="34" charset="0"/>
              </a:rPr>
              <a:t>Syntax</a:t>
            </a:r>
          </a:p>
          <a:p>
            <a:pPr lvl="1">
              <a:buFont typeface="Wingdings" pitchFamily="2" charset="2"/>
              <a:buNone/>
              <a:defRPr/>
            </a:pPr>
            <a:r>
              <a:rPr lang="en-US" sz="1000" b="0" dirty="0">
                <a:solidFill>
                  <a:srgbClr val="000000"/>
                </a:solidFill>
                <a:latin typeface="Arial" pitchFamily="34" charset="0"/>
                <a:cs typeface="Arial" pitchFamily="34" charset="0"/>
              </a:rPr>
              <a:t>for(</a:t>
            </a:r>
            <a:r>
              <a:rPr lang="en-US" sz="1000" b="0" i="1" dirty="0" err="1">
                <a:solidFill>
                  <a:srgbClr val="000000"/>
                </a:solidFill>
                <a:latin typeface="Arial" pitchFamily="34" charset="0"/>
                <a:cs typeface="Arial" pitchFamily="34" charset="0"/>
              </a:rPr>
              <a:t>initialization</a:t>
            </a:r>
            <a:r>
              <a:rPr lang="en-US" sz="1000" b="0" dirty="0" err="1">
                <a:solidFill>
                  <a:srgbClr val="000000"/>
                </a:solidFill>
                <a:latin typeface="Arial" pitchFamily="34" charset="0"/>
                <a:cs typeface="Arial" pitchFamily="34" charset="0"/>
              </a:rPr>
              <a:t>;</a:t>
            </a:r>
            <a:r>
              <a:rPr lang="en-US" sz="1000" b="0" i="1" dirty="0" err="1">
                <a:solidFill>
                  <a:srgbClr val="000000"/>
                </a:solidFill>
                <a:latin typeface="Arial" pitchFamily="34" charset="0"/>
                <a:cs typeface="Arial" pitchFamily="34" charset="0"/>
              </a:rPr>
              <a:t>condition</a:t>
            </a:r>
            <a:r>
              <a:rPr lang="en-US" sz="1000" b="0" dirty="0" err="1">
                <a:solidFill>
                  <a:srgbClr val="000000"/>
                </a:solidFill>
                <a:latin typeface="Arial" pitchFamily="34" charset="0"/>
                <a:cs typeface="Arial" pitchFamily="34" charset="0"/>
              </a:rPr>
              <a:t>;</a:t>
            </a:r>
            <a:r>
              <a:rPr lang="en-US" sz="1000" b="0" i="1" dirty="0" err="1">
                <a:solidFill>
                  <a:srgbClr val="000000"/>
                </a:solidFill>
                <a:latin typeface="Arial" pitchFamily="34" charset="0"/>
                <a:cs typeface="Arial" pitchFamily="34" charset="0"/>
              </a:rPr>
              <a:t>iteration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defRPr/>
            </a:pPr>
            <a:r>
              <a:rPr lang="en-US" sz="1000" b="0" dirty="0">
                <a:solidFill>
                  <a:srgbClr val="000000"/>
                </a:solidFill>
                <a:latin typeface="Arial" pitchFamily="34" charset="0"/>
                <a:cs typeface="Arial" pitchFamily="34" charset="0"/>
              </a:rPr>
              <a:t>for</a:t>
            </a:r>
            <a:r>
              <a:rPr lang="en-US" sz="1000" b="0" dirty="0">
                <a:latin typeface="Arial" pitchFamily="34" charset="0"/>
                <a:cs typeface="Arial" pitchFamily="34" charset="0"/>
              </a:rPr>
              <a:t> statement (like in C) is used to iterate through a set of statements over a range of values specified and computed by the </a:t>
            </a:r>
            <a:r>
              <a:rPr lang="en-US" sz="1000" b="0" dirty="0">
                <a:solidFill>
                  <a:srgbClr val="000000"/>
                </a:solidFill>
                <a:latin typeface="Arial" pitchFamily="34" charset="0"/>
                <a:cs typeface="Arial" pitchFamily="34" charset="0"/>
              </a:rPr>
              <a:t>for</a:t>
            </a:r>
            <a:r>
              <a:rPr lang="en-US" sz="1000" b="0" dirty="0">
                <a:latin typeface="Arial" pitchFamily="34" charset="0"/>
                <a:cs typeface="Arial" pitchFamily="34" charset="0"/>
              </a:rPr>
              <a:t> loop itself.</a:t>
            </a:r>
          </a:p>
          <a:p>
            <a:pPr>
              <a:defRPr/>
            </a:pPr>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initialization</a:t>
            </a:r>
            <a:r>
              <a:rPr lang="en-US" sz="1000" b="0" dirty="0">
                <a:latin typeface="Arial" pitchFamily="34" charset="0"/>
                <a:cs typeface="Arial" pitchFamily="34" charset="0"/>
              </a:rPr>
              <a:t> expression is</a:t>
            </a:r>
          </a:p>
          <a:p>
            <a:pPr lvl="1">
              <a:defRPr/>
            </a:pPr>
            <a:r>
              <a:rPr lang="en-US" sz="1000" b="0" dirty="0">
                <a:latin typeface="Arial" pitchFamily="34" charset="0"/>
                <a:cs typeface="Arial" pitchFamily="34" charset="0"/>
              </a:rPr>
              <a:t> used to </a:t>
            </a:r>
            <a:r>
              <a:rPr lang="en-US" sz="1000" b="0" dirty="0">
                <a:latin typeface="Arial" pitchFamily="34" charset="0"/>
                <a:ea typeface="+mn-ea"/>
                <a:cs typeface="Arial" pitchFamily="34" charset="0"/>
              </a:rPr>
              <a:t>initialize variable(s) </a:t>
            </a:r>
          </a:p>
          <a:p>
            <a:pPr lvl="2">
              <a:defRPr/>
            </a:pPr>
            <a:r>
              <a:rPr lang="en-US" sz="1000" b="0" dirty="0">
                <a:latin typeface="Arial" pitchFamily="34" charset="0"/>
                <a:ea typeface="+mn-ea"/>
                <a:cs typeface="Arial" pitchFamily="34" charset="0"/>
              </a:rPr>
              <a:t>more than one variable initialization is separated by commas)</a:t>
            </a:r>
          </a:p>
          <a:p>
            <a:pPr lvl="2">
              <a:defRPr/>
            </a:pPr>
            <a:r>
              <a:rPr lang="en-US" sz="1000" b="0" dirty="0">
                <a:latin typeface="Arial" pitchFamily="34" charset="0"/>
                <a:ea typeface="+mn-ea"/>
                <a:cs typeface="Arial" pitchFamily="34" charset="0"/>
              </a:rPr>
              <a:t>can also include initialization with declaration</a:t>
            </a:r>
          </a:p>
          <a:p>
            <a:pPr lvl="1">
              <a:defRPr/>
            </a:pPr>
            <a:r>
              <a:rPr lang="en-US" sz="1000" b="0" dirty="0">
                <a:latin typeface="Arial" pitchFamily="34" charset="0"/>
                <a:ea typeface="+mn-ea"/>
                <a:cs typeface="Arial" pitchFamily="34" charset="0"/>
              </a:rPr>
              <a:t> executed only once when the loop begins.</a:t>
            </a:r>
          </a:p>
          <a:p>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condition </a:t>
            </a:r>
            <a:r>
              <a:rPr lang="en-US" sz="1000" b="0" dirty="0">
                <a:latin typeface="Arial" pitchFamily="34" charset="0"/>
                <a:cs typeface="Arial" pitchFamily="34" charset="0"/>
              </a:rPr>
              <a:t>expression</a:t>
            </a:r>
          </a:p>
          <a:p>
            <a:pPr lvl="1"/>
            <a:r>
              <a:rPr lang="en-US" sz="1000" b="0" dirty="0">
                <a:latin typeface="Arial" pitchFamily="34" charset="0"/>
                <a:cs typeface="Arial" pitchFamily="34" charset="0"/>
              </a:rPr>
              <a:t>Must evaluate to a </a:t>
            </a:r>
            <a:r>
              <a:rPr lang="en-US" sz="1000" b="0" dirty="0" err="1">
                <a:solidFill>
                  <a:schemeClr val="tx1"/>
                </a:solidFill>
                <a:latin typeface="Arial" pitchFamily="34" charset="0"/>
                <a:cs typeface="Arial" pitchFamily="34" charset="0"/>
              </a:rPr>
              <a:t>boolean</a:t>
            </a:r>
            <a:r>
              <a:rPr lang="en-US" sz="1000" b="0" dirty="0">
                <a:latin typeface="Arial" pitchFamily="34" charset="0"/>
                <a:cs typeface="Arial" pitchFamily="34" charset="0"/>
              </a:rPr>
              <a:t> value</a:t>
            </a:r>
          </a:p>
          <a:p>
            <a:pPr lvl="1"/>
            <a:r>
              <a:rPr lang="en-US" sz="1000" b="0" dirty="0">
                <a:latin typeface="Arial" pitchFamily="34" charset="0"/>
                <a:cs typeface="Arial" pitchFamily="34" charset="0"/>
              </a:rPr>
              <a:t>Loop iterates till the condition is </a:t>
            </a:r>
            <a:r>
              <a:rPr lang="en-US" sz="1000" b="0" dirty="0">
                <a:solidFill>
                  <a:schemeClr val="tx1"/>
                </a:solidFill>
                <a:latin typeface="Arial" pitchFamily="34" charset="0"/>
                <a:cs typeface="Arial" pitchFamily="34" charset="0"/>
              </a:rPr>
              <a:t>true </a:t>
            </a:r>
          </a:p>
          <a:p>
            <a:pPr lvl="1"/>
            <a:r>
              <a:rPr lang="en-US" sz="1000" b="0" dirty="0">
                <a:latin typeface="Arial" pitchFamily="34" charset="0"/>
                <a:cs typeface="Arial" pitchFamily="34" charset="0"/>
              </a:rPr>
              <a:t> Only one condition can be specified; multiple conditions can be combined using logical operators</a:t>
            </a:r>
          </a:p>
          <a:p>
            <a:pPr lvl="1"/>
            <a:r>
              <a:rPr lang="en-US" sz="1000" b="0" dirty="0">
                <a:latin typeface="Arial" pitchFamily="34" charset="0"/>
                <a:cs typeface="Arial" pitchFamily="34" charset="0"/>
              </a:rPr>
              <a:t>is evaluated at the beginning of each loop</a:t>
            </a:r>
          </a:p>
          <a:p>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iteration</a:t>
            </a:r>
            <a:r>
              <a:rPr lang="en-US" sz="1000" b="0" i="1" dirty="0">
                <a:latin typeface="Arial" pitchFamily="34" charset="0"/>
                <a:cs typeface="Arial" pitchFamily="34" charset="0"/>
              </a:rPr>
              <a:t> </a:t>
            </a:r>
            <a:r>
              <a:rPr lang="en-US" sz="1000" b="0" dirty="0">
                <a:latin typeface="Arial" pitchFamily="34" charset="0"/>
                <a:cs typeface="Arial" pitchFamily="34" charset="0"/>
              </a:rPr>
              <a:t>expression </a:t>
            </a:r>
          </a:p>
          <a:p>
            <a:pPr lvl="1"/>
            <a:r>
              <a:rPr lang="en-US" sz="1000" b="0" dirty="0">
                <a:latin typeface="Arial" pitchFamily="34" charset="0"/>
                <a:cs typeface="Arial" pitchFamily="34" charset="0"/>
              </a:rPr>
              <a:t>is usually an increment or decrement expression of the variable initialized in the initialization expression</a:t>
            </a:r>
          </a:p>
          <a:p>
            <a:pPr lvl="1"/>
            <a:r>
              <a:rPr lang="en-US" sz="1000" b="0" dirty="0">
                <a:latin typeface="Arial" pitchFamily="34" charset="0"/>
                <a:cs typeface="Arial" pitchFamily="34" charset="0"/>
              </a:rPr>
              <a:t>is evaluated at the beginning of each loop</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1" dirty="0">
                <a:latin typeface="Arial" pitchFamily="34" charset="0"/>
                <a:cs typeface="Arial" pitchFamily="34" charset="0"/>
              </a:rPr>
              <a:t>while and do-while:</a:t>
            </a:r>
          </a:p>
          <a:p>
            <a:pPr>
              <a:spcBef>
                <a:spcPct val="50000"/>
              </a:spcBef>
              <a:buClr>
                <a:srgbClr val="002060"/>
              </a:buClr>
              <a:buFontTx/>
              <a:buNone/>
            </a:pPr>
            <a:r>
              <a:rPr lang="en-US" sz="1000" b="0" dirty="0">
                <a:solidFill>
                  <a:srgbClr val="000000"/>
                </a:solidFill>
                <a:latin typeface="Arial" pitchFamily="34" charset="0"/>
                <a:cs typeface="Arial" pitchFamily="34" charset="0"/>
              </a:rPr>
              <a:t>while(</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spcBef>
                <a:spcPct val="50000"/>
              </a:spcBef>
              <a:buClr>
                <a:srgbClr val="002060"/>
              </a:buClr>
              <a:buFontTx/>
              <a:buNone/>
            </a:pPr>
            <a:r>
              <a:rPr lang="en-US" sz="1000" b="0" dirty="0">
                <a:solidFill>
                  <a:srgbClr val="000000"/>
                </a:solidFill>
                <a:latin typeface="Arial" pitchFamily="34" charset="0"/>
                <a:cs typeface="Arial" pitchFamily="34" charset="0"/>
              </a:rPr>
              <a:t>do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while(</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a:t>
            </a:r>
          </a:p>
          <a:p>
            <a:pPr>
              <a:defRPr/>
            </a:pPr>
            <a:r>
              <a:rPr lang="en-US" sz="1000" b="0" dirty="0">
                <a:latin typeface="Arial" pitchFamily="34" charset="0"/>
                <a:cs typeface="Arial" pitchFamily="34" charset="0"/>
              </a:rPr>
              <a:t>Like in C, </a:t>
            </a:r>
            <a:r>
              <a:rPr lang="en-US" sz="1000" b="0" kern="1200" dirty="0">
                <a:solidFill>
                  <a:srgbClr val="000000"/>
                </a:solidFill>
                <a:latin typeface="Arial" pitchFamily="34" charset="0"/>
                <a:cs typeface="Arial" pitchFamily="34" charset="0"/>
              </a:rPr>
              <a:t>while</a:t>
            </a:r>
            <a:r>
              <a:rPr lang="en-US" sz="1000" b="0" dirty="0">
                <a:latin typeface="Arial" pitchFamily="34" charset="0"/>
                <a:cs typeface="Arial" pitchFamily="34" charset="0"/>
              </a:rPr>
              <a:t> and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statement are used to iterate through a set of statements till the condition remains true.</a:t>
            </a:r>
          </a:p>
          <a:p>
            <a:pPr>
              <a:defRPr/>
            </a:pPr>
            <a:r>
              <a:rPr lang="en-US" sz="1000" b="0" kern="1200" dirty="0">
                <a:solidFill>
                  <a:srgbClr val="000000"/>
                </a:solidFill>
                <a:latin typeface="Arial" pitchFamily="34" charset="0"/>
                <a:cs typeface="Arial" pitchFamily="34" charset="0"/>
              </a:rPr>
              <a:t>while</a:t>
            </a:r>
            <a:r>
              <a:rPr lang="en-US" sz="1000" b="0" dirty="0">
                <a:latin typeface="Arial" pitchFamily="34" charset="0"/>
                <a:cs typeface="Arial" pitchFamily="34" charset="0"/>
              </a:rPr>
              <a:t> evaluates the condition before at the beginning of each iteration whereas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evaluates condition only at the end of each iteration.</a:t>
            </a:r>
          </a:p>
          <a:p>
            <a:pPr>
              <a:defRPr/>
            </a:pPr>
            <a:r>
              <a:rPr lang="en-US" sz="1000" b="0" dirty="0">
                <a:latin typeface="Arial" pitchFamily="34" charset="0"/>
                <a:cs typeface="Arial" pitchFamily="34" charset="0"/>
              </a:rPr>
              <a:t>Therefore,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guarantees that the loop statements are executed at least once.</a:t>
            </a:r>
          </a:p>
          <a:p>
            <a:pPr>
              <a:buFont typeface="Wingdings" pitchFamily="2" charset="2"/>
              <a:buNone/>
              <a:defRPr/>
            </a:pPr>
            <a:r>
              <a:rPr lang="en-US" sz="1000" b="0" i="1" dirty="0">
                <a:solidFill>
                  <a:schemeClr val="tx1"/>
                </a:solidFill>
                <a:latin typeface="Arial" pitchFamily="34" charset="0"/>
                <a:cs typeface="Arial" pitchFamily="34" charset="0"/>
              </a:rPr>
              <a:t>Condition expression must result in ___________</a:t>
            </a:r>
          </a:p>
          <a:p>
            <a:pPr>
              <a:buFont typeface="Wingdings" pitchFamily="2" charset="2"/>
              <a:buNone/>
              <a:defRPr/>
            </a:pPr>
            <a:r>
              <a:rPr lang="en-US" sz="1000" b="0" i="1" dirty="0">
                <a:solidFill>
                  <a:schemeClr val="tx1"/>
                </a:solidFill>
                <a:latin typeface="Arial" pitchFamily="34" charset="0"/>
                <a:cs typeface="Arial" pitchFamily="34" charset="0"/>
              </a:rPr>
              <a:t>Can you think of a situation where you would prefer </a:t>
            </a:r>
            <a:r>
              <a:rPr lang="en-US" sz="1000" b="0" kern="1200" dirty="0">
                <a:solidFill>
                  <a:srgbClr val="000000"/>
                </a:solidFill>
                <a:latin typeface="Arial" pitchFamily="34" charset="0"/>
                <a:cs typeface="Arial" pitchFamily="34" charset="0"/>
              </a:rPr>
              <a:t>do-while</a:t>
            </a:r>
            <a:r>
              <a:rPr lang="en-US" sz="1000" b="0" i="1" dirty="0">
                <a:solidFill>
                  <a:schemeClr val="tx1"/>
                </a:solidFill>
                <a:latin typeface="Arial" pitchFamily="34" charset="0"/>
                <a:cs typeface="Arial" pitchFamily="34" charset="0"/>
              </a:rPr>
              <a:t> instead of </a:t>
            </a:r>
            <a:r>
              <a:rPr lang="en-US" sz="1000" b="0" kern="1200" dirty="0">
                <a:solidFill>
                  <a:srgbClr val="000000"/>
                </a:solidFill>
                <a:latin typeface="Arial" pitchFamily="34" charset="0"/>
                <a:cs typeface="Arial" pitchFamily="34" charset="0"/>
              </a:rPr>
              <a:t>while</a:t>
            </a:r>
            <a:r>
              <a:rPr lang="en-US" sz="1000" b="0" i="1" dirty="0">
                <a:solidFill>
                  <a:schemeClr val="tx1"/>
                </a:solidFill>
                <a:latin typeface="Arial" pitchFamily="34" charset="0"/>
                <a:cs typeface="Arial" pitchFamily="34" charset="0"/>
              </a:rPr>
              <a:t>?</a:t>
            </a:r>
          </a:p>
          <a:p>
            <a:pPr>
              <a:spcBef>
                <a:spcPct val="50000"/>
              </a:spcBef>
              <a:buClr>
                <a:srgbClr val="002060"/>
              </a:buClr>
              <a:buFontTx/>
              <a:buNone/>
            </a:pPr>
            <a:endParaRPr lang="en-US" sz="1000" b="0" dirty="0">
              <a:latin typeface="Arial" pitchFamily="34" charset="0"/>
              <a:cs typeface="Arial" pitchFamily="34" charset="0"/>
              <a:sym typeface="Wingdings" pitchFamily="2" charset="2"/>
            </a:endParaRPr>
          </a:p>
          <a:p>
            <a:pPr>
              <a:spcBef>
                <a:spcPts val="500"/>
              </a:spcBef>
              <a:buClr>
                <a:srgbClr val="002060"/>
              </a:buClr>
            </a:pP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dirty="0">
                <a:latin typeface="Courier New" pitchFamily="49" charset="0"/>
                <a:cs typeface="Courier New" pitchFamily="49" charset="0"/>
              </a:rPr>
              <a:t>f1=f2;</a:t>
            </a:r>
          </a:p>
          <a:p>
            <a:endParaRPr lang="en-US" dirty="0">
              <a:latin typeface="Arial" charset="0"/>
            </a:endParaRPr>
          </a:p>
        </p:txBody>
      </p:sp>
      <p:sp>
        <p:nvSpPr>
          <p:cNvPr id="108548" name="Slide Number Placeholder 3"/>
          <p:cNvSpPr>
            <a:spLocks noGrp="1"/>
          </p:cNvSpPr>
          <p:nvPr>
            <p:ph type="sldNum" sz="quarter" idx="5"/>
          </p:nvPr>
        </p:nvSpPr>
        <p:spPr/>
        <p:txBody>
          <a:bodyPr/>
          <a:lstStyle/>
          <a:p>
            <a:pPr>
              <a:defRPr/>
            </a:pPr>
            <a:fld id="{CAC52A02-E40E-4B72-A636-78C36D65EC69}" type="slidenum">
              <a:rPr lang="en-US" smtClean="0">
                <a:latin typeface="Arial" charset="0"/>
              </a:rPr>
              <a:pPr>
                <a:defRPr/>
              </a:pPr>
              <a:t>39</a:t>
            </a:fld>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6C4EE28E-337D-4A50-A604-D0FDAE1328F2}" type="slidenum">
              <a:rPr lang="en-US" smtClean="0">
                <a:latin typeface="Arial" charset="0"/>
              </a:rPr>
              <a:pPr>
                <a:defRPr/>
              </a:pPr>
              <a:t>42</a:t>
            </a:fld>
            <a:endParaRPr lang="en-US">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chemeClr val="accent2"/>
              </a:buClr>
              <a:buFont typeface="Wingdings" pitchFamily="2" charset="2"/>
              <a:buNone/>
            </a:pPr>
            <a:endParaRPr lang="en-US" sz="24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6D125D70-9902-4750-A4CE-EB70D91A2096}" type="slidenum">
              <a:rPr lang="en-US" smtClean="0">
                <a:latin typeface="Arial" charset="0"/>
              </a:rPr>
              <a:pPr>
                <a:defRPr/>
              </a:pPr>
              <a:t>5</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a:latin typeface="Arial" charset="0"/>
              </a:rPr>
              <a:t>http://download.oracle.com/javase/tutorial/java/nutsandbolts/variables.html</a:t>
            </a:r>
          </a:p>
          <a:p>
            <a:endParaRPr lang="en-US" dirty="0">
              <a:latin typeface="Arial" charset="0"/>
            </a:endParaRPr>
          </a:p>
        </p:txBody>
      </p:sp>
      <p:sp>
        <p:nvSpPr>
          <p:cNvPr id="75780" name="Slide Number Placeholder 3"/>
          <p:cNvSpPr>
            <a:spLocks noGrp="1"/>
          </p:cNvSpPr>
          <p:nvPr>
            <p:ph type="sldNum" sz="quarter" idx="5"/>
          </p:nvPr>
        </p:nvSpPr>
        <p:spPr/>
        <p:txBody>
          <a:bodyPr/>
          <a:lstStyle/>
          <a:p>
            <a:pPr>
              <a:defRPr/>
            </a:pPr>
            <a:fld id="{96A5369C-70DF-448E-88CE-37940CA1A8CF}" type="slidenum">
              <a:rPr lang="en-US" smtClean="0">
                <a:latin typeface="Arial" charset="0"/>
              </a:rPr>
              <a:pPr>
                <a:defRPr/>
              </a:pPr>
              <a:t>6</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Arial" pitchFamily="34" charset="0"/>
                <a:cs typeface="Arial" pitchFamily="34" charset="0"/>
              </a:rPr>
              <a:t>Like</a:t>
            </a:r>
            <a:r>
              <a:rPr lang="en-US" sz="1000" b="0" baseline="0" dirty="0">
                <a:latin typeface="Arial" pitchFamily="34" charset="0"/>
                <a:cs typeface="Arial" pitchFamily="34" charset="0"/>
              </a:rPr>
              <a:t> </a:t>
            </a:r>
            <a:r>
              <a:rPr lang="en-US" sz="1000" b="0" baseline="0" dirty="0" err="1">
                <a:latin typeface="Arial" pitchFamily="34" charset="0"/>
                <a:cs typeface="Arial" pitchFamily="34" charset="0"/>
              </a:rPr>
              <a:t>System.out.print</a:t>
            </a:r>
            <a:r>
              <a:rPr lang="en-US" sz="1000" b="0" baseline="0" dirty="0">
                <a:latin typeface="Arial" pitchFamily="34" charset="0"/>
                <a:cs typeface="Arial" pitchFamily="34" charset="0"/>
              </a:rPr>
              <a:t>, Java provides </a:t>
            </a:r>
            <a:r>
              <a:rPr lang="en-US" sz="1000" b="0" baseline="0" dirty="0" err="1">
                <a:latin typeface="Arial" pitchFamily="34" charset="0"/>
                <a:cs typeface="Arial" pitchFamily="34" charset="0"/>
              </a:rPr>
              <a:t>System.in.read</a:t>
            </a:r>
            <a:r>
              <a:rPr lang="en-US" sz="1000" b="0" baseline="0" dirty="0">
                <a:latin typeface="Arial" pitchFamily="34" charset="0"/>
                <a:cs typeface="Arial" pitchFamily="34" charset="0"/>
              </a:rPr>
              <a:t>. But, it returns int. That is, it reads byte by byte. Since it is difficult for us to work with this, Java provides another friendly class called Scanner class. The full name for this class is </a:t>
            </a:r>
            <a:r>
              <a:rPr lang="en-US" sz="1000" b="0" dirty="0" err="1">
                <a:solidFill>
                  <a:srgbClr val="000000"/>
                </a:solidFill>
                <a:latin typeface="Arial" pitchFamily="34" charset="0"/>
                <a:cs typeface="Arial" pitchFamily="34" charset="0"/>
              </a:rPr>
              <a:t>java.util.Scanner</a:t>
            </a:r>
            <a:r>
              <a:rPr lang="en-US" sz="1000" b="0" dirty="0">
                <a:solidFill>
                  <a:srgbClr val="000000"/>
                </a:solidFill>
                <a:latin typeface="Arial" pitchFamily="34" charset="0"/>
                <a:cs typeface="Arial" pitchFamily="34" charset="0"/>
              </a:rPr>
              <a:t>.</a:t>
            </a:r>
          </a:p>
          <a:p>
            <a:r>
              <a:rPr lang="en-US" sz="1000" b="0" dirty="0">
                <a:solidFill>
                  <a:srgbClr val="000000"/>
                </a:solidFill>
                <a:latin typeface="Arial" pitchFamily="34" charset="0"/>
                <a:cs typeface="Arial" pitchFamily="34" charset="0"/>
              </a:rPr>
              <a:t>The functions</a:t>
            </a:r>
            <a:r>
              <a:rPr lang="en-US" sz="1000" b="0" baseline="0" dirty="0">
                <a:solidFill>
                  <a:srgbClr val="000000"/>
                </a:solidFill>
                <a:latin typeface="Arial" pitchFamily="34" charset="0"/>
                <a:cs typeface="Arial" pitchFamily="34" charset="0"/>
              </a:rPr>
              <a:t> like </a:t>
            </a:r>
            <a:r>
              <a:rPr lang="en-US" sz="1000" b="0" dirty="0" err="1">
                <a:solidFill>
                  <a:srgbClr val="000000"/>
                </a:solidFill>
                <a:latin typeface="Arial" pitchFamily="34" charset="0"/>
                <a:cs typeface="Arial" pitchFamily="34" charset="0"/>
              </a:rPr>
              <a:t>java.util.Scanner.nextInt</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java.util.Scanner.nextByte</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java.util.Scanner.nextDouble</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java.util.Scanner.nextFloat</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java.util.Scanner.nextBoolean</a:t>
            </a:r>
            <a:r>
              <a:rPr lang="en-US" sz="1000" b="0" dirty="0">
                <a:solidFill>
                  <a:srgbClr val="000000"/>
                </a:solidFill>
                <a:latin typeface="Arial" pitchFamily="34" charset="0"/>
                <a:cs typeface="Arial" pitchFamily="34" charset="0"/>
              </a:rPr>
              <a:t>() is used to read respective </a:t>
            </a:r>
            <a:r>
              <a:rPr lang="en-US" sz="1000" b="0" dirty="0" err="1">
                <a:solidFill>
                  <a:srgbClr val="000000"/>
                </a:solidFill>
                <a:latin typeface="Arial" pitchFamily="34" charset="0"/>
                <a:cs typeface="Arial" pitchFamily="34" charset="0"/>
              </a:rPr>
              <a:t>datatypes</a:t>
            </a:r>
            <a:r>
              <a:rPr lang="en-US" sz="1000" b="0" dirty="0">
                <a:solidFill>
                  <a:srgbClr val="000000"/>
                </a:solidFill>
                <a:latin typeface="Arial" pitchFamily="34" charset="0"/>
                <a:cs typeface="Arial" pitchFamily="34" charset="0"/>
              </a:rPr>
              <a:t>.</a:t>
            </a:r>
          </a:p>
          <a:p>
            <a:r>
              <a:rPr lang="en-US" sz="1000" b="0" dirty="0">
                <a:solidFill>
                  <a:srgbClr val="000000"/>
                </a:solidFill>
                <a:latin typeface="Arial" pitchFamily="34" charset="0"/>
                <a:cs typeface="Arial" pitchFamily="34" charset="0"/>
              </a:rPr>
              <a:t>The</a:t>
            </a:r>
            <a:r>
              <a:rPr lang="en-US" sz="1000" b="0" baseline="0" dirty="0">
                <a:solidFill>
                  <a:srgbClr val="000000"/>
                </a:solidFill>
                <a:latin typeface="Arial" pitchFamily="34" charset="0"/>
                <a:cs typeface="Arial" pitchFamily="34" charset="0"/>
              </a:rPr>
              <a:t> import statement above helps in reducing the typing effort of using full name of the class.</a:t>
            </a:r>
            <a:endParaRPr lang="en-US" sz="1000" b="0" dirty="0">
              <a:latin typeface="Arial" pitchFamily="34" charset="0"/>
              <a:cs typeface="Arial" pitchFamily="34" charset="0"/>
            </a:endParaRPr>
          </a:p>
          <a:p>
            <a:r>
              <a:rPr lang="en-US" sz="1000" b="0" dirty="0">
                <a:latin typeface="Arial" pitchFamily="34" charset="0"/>
                <a:cs typeface="Arial" pitchFamily="34" charset="0"/>
              </a:rPr>
              <a:t>Reading using Scanner</a:t>
            </a:r>
            <a:r>
              <a:rPr lang="en-US" sz="1000" b="0" baseline="0" dirty="0">
                <a:latin typeface="Arial" pitchFamily="34" charset="0"/>
                <a:cs typeface="Arial" pitchFamily="34" charset="0"/>
              </a:rPr>
              <a:t> class </a:t>
            </a:r>
            <a:r>
              <a:rPr lang="en-US" sz="1000" b="0" dirty="0">
                <a:latin typeface="Arial" pitchFamily="34" charset="0"/>
                <a:cs typeface="Arial" pitchFamily="34" charset="0"/>
              </a:rPr>
              <a:t>involves 3 steps:</a:t>
            </a:r>
          </a:p>
          <a:p>
            <a:pPr lvl="1"/>
            <a:r>
              <a:rPr lang="en-US" sz="1000" b="0" dirty="0">
                <a:latin typeface="Arial" pitchFamily="34" charset="0"/>
                <a:ea typeface="+mn-ea"/>
                <a:cs typeface="Arial" pitchFamily="34" charset="0"/>
              </a:rPr>
              <a:t>Step 1 (optional): include an import statement, so that we don’t have to type the full name of Scanner every time.</a:t>
            </a:r>
          </a:p>
          <a:p>
            <a:pPr lvl="1"/>
            <a:r>
              <a:rPr lang="en-US" sz="1000" b="0" dirty="0">
                <a:latin typeface="Arial" pitchFamily="34" charset="0"/>
                <a:ea typeface="+mn-ea"/>
                <a:cs typeface="Arial" pitchFamily="34" charset="0"/>
              </a:rPr>
              <a:t>Step 2: Create a Scanner object</a:t>
            </a:r>
          </a:p>
          <a:p>
            <a:pPr lvl="1"/>
            <a:r>
              <a:rPr lang="en-US" sz="1000" b="0" dirty="0">
                <a:latin typeface="Arial" pitchFamily="34" charset="0"/>
                <a:ea typeface="+mn-ea"/>
                <a:cs typeface="Arial" pitchFamily="34" charset="0"/>
              </a:rPr>
              <a:t>Step3: call functions to read() data from console. </a:t>
            </a:r>
          </a:p>
          <a:p>
            <a:endParaRPr lang="en-US" sz="1000" b="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10</a:t>
            </a:fld>
            <a:endParaRPr lang="en-US"/>
          </a:p>
        </p:txBody>
      </p:sp>
    </p:spTree>
    <p:extLst>
      <p:ext uri="{BB962C8B-B14F-4D97-AF65-F5344CB8AC3E}">
        <p14:creationId xmlns:p14="http://schemas.microsoft.com/office/powerpoint/2010/main" val="150074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B02EDF38-6184-4518-B75B-53556F3FC268}" type="slidenum">
              <a:rPr lang="en-US" smtClean="0">
                <a:latin typeface="Arial" charset="0"/>
              </a:rPr>
              <a:pPr>
                <a:defRPr/>
              </a:pPr>
              <a:t>12</a:t>
            </a:fld>
            <a:endParaRPr lang="en-US">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defRPr/>
            </a:pPr>
            <a:r>
              <a:rPr lang="en-US" sz="1000" b="0" dirty="0">
                <a:latin typeface="Arial" pitchFamily="34" charset="0"/>
                <a:cs typeface="Arial" pitchFamily="34" charset="0"/>
              </a:rPr>
              <a:t>Example</a:t>
            </a:r>
            <a:r>
              <a:rPr lang="en-US" sz="1000" b="0" baseline="0" dirty="0">
                <a:latin typeface="Arial" pitchFamily="34" charset="0"/>
                <a:cs typeface="Arial" pitchFamily="34" charset="0"/>
              </a:rPr>
              <a:t> 1:</a:t>
            </a:r>
            <a:endParaRPr lang="en-US" sz="1000" b="0" dirty="0">
              <a:solidFill>
                <a:schemeClr val="tx1"/>
              </a:solidFill>
              <a:latin typeface="Arial" pitchFamily="34" charset="0"/>
              <a:cs typeface="Arial" pitchFamily="34" charset="0"/>
            </a:endParaRPr>
          </a:p>
          <a:p>
            <a:pPr eaLnBrk="1" hangingPunct="1">
              <a:lnSpc>
                <a:spcPct val="100000"/>
              </a:lnSpc>
              <a:buFont typeface="Wingdings" pitchFamily="2" charset="2"/>
              <a:buNone/>
              <a:defRPr/>
            </a:pPr>
            <a:r>
              <a:rPr lang="en-US" sz="1000" b="0" dirty="0" err="1">
                <a:solidFill>
                  <a:schemeClr val="tx1"/>
                </a:solidFill>
                <a:latin typeface="Arial" pitchFamily="34" charset="0"/>
                <a:cs typeface="Arial" pitchFamily="34" charset="0"/>
              </a:rPr>
              <a:t>int</a:t>
            </a:r>
            <a:r>
              <a:rPr lang="en-US" sz="1000" b="0" dirty="0">
                <a:solidFill>
                  <a:schemeClr val="tx1"/>
                </a:solidFill>
                <a:latin typeface="Arial" pitchFamily="34" charset="0"/>
                <a:cs typeface="Arial" pitchFamily="34" charset="0"/>
              </a:rPr>
              <a:t> k=10;</a:t>
            </a:r>
          </a:p>
          <a:p>
            <a:pPr eaLnBrk="1" hangingPunct="1">
              <a:lnSpc>
                <a:spcPct val="100000"/>
              </a:lnSpc>
              <a:buFont typeface="Wingdings" pitchFamily="2" charset="2"/>
              <a:buNone/>
              <a:defRPr/>
            </a:pPr>
            <a:r>
              <a:rPr lang="en-US" sz="1000" b="0" dirty="0">
                <a:solidFill>
                  <a:schemeClr val="tx1"/>
                </a:solidFill>
                <a:latin typeface="Arial" pitchFamily="34" charset="0"/>
                <a:cs typeface="Arial" pitchFamily="34" charset="0"/>
              </a:rPr>
              <a:t>k++; //value becomes 11</a:t>
            </a:r>
          </a:p>
          <a:p>
            <a:pPr eaLnBrk="1" hangingPunct="1">
              <a:lnSpc>
                <a:spcPct val="100000"/>
              </a:lnSpc>
              <a:buFont typeface="Wingdings" pitchFamily="2" charset="2"/>
              <a:buNone/>
              <a:defRPr/>
            </a:pPr>
            <a:r>
              <a:rPr lang="en-US" sz="1000" b="0" dirty="0">
                <a:solidFill>
                  <a:srgbClr val="000000"/>
                </a:solidFill>
                <a:latin typeface="Arial" pitchFamily="34" charset="0"/>
                <a:cs typeface="Arial" pitchFamily="34" charset="0"/>
              </a:rPr>
              <a:t>char </a:t>
            </a: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=‘X’;</a:t>
            </a:r>
          </a:p>
          <a:p>
            <a:pPr eaLnBrk="1" hangingPunct="1">
              <a:lnSpc>
                <a:spcPct val="100000"/>
              </a:lnSpc>
              <a:buFontTx/>
              <a:buNone/>
              <a:defRPr/>
            </a:pP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a:t>
            </a:r>
            <a:r>
              <a:rPr lang="en-US" sz="1000" b="0" dirty="0">
                <a:solidFill>
                  <a:srgbClr val="000000"/>
                </a:solidFill>
                <a:latin typeface="Arial" pitchFamily="34" charset="0"/>
                <a:cs typeface="Arial" pitchFamily="34" charset="0"/>
                <a:sym typeface="Wingdings" pitchFamily="2" charset="2"/>
              </a:rPr>
              <a:t>  // (</a:t>
            </a: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 = ‘Y’)</a:t>
            </a:r>
          </a:p>
          <a:p>
            <a:pPr eaLnBrk="1" hangingPunct="1">
              <a:buFontTx/>
              <a:buNone/>
              <a:defRPr/>
            </a:pPr>
            <a:r>
              <a:rPr lang="en-US" sz="1000" b="0" dirty="0">
                <a:latin typeface="Arial" pitchFamily="34" charset="0"/>
                <a:cs typeface="Arial" pitchFamily="34" charset="0"/>
              </a:rPr>
              <a:t>Example 2:</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a = 5; </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b = 2; </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c = a + b;</a:t>
            </a:r>
          </a:p>
          <a:p>
            <a:pPr eaLnBrk="1" hangingPunct="1">
              <a:buFontTx/>
              <a:buNone/>
              <a:defRPr/>
            </a:pPr>
            <a:r>
              <a:rPr lang="en-US" sz="1000" b="0" dirty="0" err="1">
                <a:solidFill>
                  <a:srgbClr val="000000"/>
                </a:solidFill>
                <a:latin typeface="Arial" pitchFamily="34" charset="0"/>
                <a:cs typeface="Arial" pitchFamily="34" charset="0"/>
              </a:rPr>
              <a:t>System.out.println</a:t>
            </a:r>
            <a:r>
              <a:rPr lang="en-US" sz="1000" b="0" dirty="0">
                <a:solidFill>
                  <a:srgbClr val="000000"/>
                </a:solidFill>
                <a:latin typeface="Arial" pitchFamily="34" charset="0"/>
                <a:cs typeface="Arial" pitchFamily="34" charset="0"/>
              </a:rPr>
              <a:t>(5%2); </a:t>
            </a:r>
            <a:r>
              <a:rPr lang="en-US" sz="1000" b="0" dirty="0">
                <a:solidFill>
                  <a:schemeClr val="tx1"/>
                </a:solidFill>
                <a:latin typeface="Arial" pitchFamily="34" charset="0"/>
                <a:cs typeface="Arial" pitchFamily="34" charset="0"/>
              </a:rPr>
              <a:t>// output is 1</a:t>
            </a:r>
          </a:p>
          <a:p>
            <a:pPr marL="228600" indent="-228600" eaLnBrk="1" hangingPunct="1"/>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24AC4AC0-909C-4409-8C79-964AA5359AF5}" type="slidenum">
              <a:rPr lang="en-US" smtClean="0">
                <a:latin typeface="Arial" charset="0"/>
              </a:rPr>
              <a:pPr>
                <a:defRPr/>
              </a:pPr>
              <a:t>13</a:t>
            </a:fld>
            <a:endParaRPr lang="en-US">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3C90896B-AD51-4C3B-BE59-494CF7A693C3}" type="slidenum">
              <a:rPr lang="en-US" smtClean="0">
                <a:latin typeface="Arial" charset="0"/>
              </a:rPr>
              <a:pPr>
                <a:defRPr/>
              </a:pPr>
              <a:t>15</a:t>
            </a:fld>
            <a:endParaRPr lang="en-US">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spcBef>
                <a:spcPct val="20000"/>
              </a:spcBef>
              <a:buClr>
                <a:schemeClr val="accent2"/>
              </a:buClr>
              <a:buFont typeface="Wingdings" pitchFamily="2" charset="2"/>
              <a:buNone/>
            </a:pPr>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4E14ABCC-0218-46C8-9DB2-931FDE2C672C}" type="slidenum">
              <a:rPr lang="en-US" smtClean="0">
                <a:latin typeface="Arial" charset="0"/>
              </a:rPr>
              <a:pPr>
                <a:defRPr/>
              </a:pPr>
              <a:t>16</a:t>
            </a:fld>
            <a:endParaRPr lang="en-US">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06ABBFA3-837B-4D5B-ADEE-0B75251E563A}" type="slidenum">
              <a:rPr lang="en-US" smtClean="0"/>
              <a:pPr>
                <a:defRPr/>
              </a:pPr>
              <a:t>‹#›</a:t>
            </a:fld>
            <a:endParaRPr lang="en-US"/>
          </a:p>
        </p:txBody>
      </p:sp>
    </p:spTree>
    <p:extLst>
      <p:ext uri="{BB962C8B-B14F-4D97-AF65-F5344CB8AC3E}">
        <p14:creationId xmlns:p14="http://schemas.microsoft.com/office/powerpoint/2010/main" val="155019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959D0E25-B2D3-4F6C-B1DD-BCC62AB94A39}" type="slidenum">
              <a:rPr lang="en-US" smtClean="0"/>
              <a:pPr>
                <a:defRPr/>
              </a:pPr>
              <a:t>‹#›</a:t>
            </a:fld>
            <a:endParaRPr lang="en-US"/>
          </a:p>
        </p:txBody>
      </p:sp>
    </p:spTree>
    <p:extLst>
      <p:ext uri="{BB962C8B-B14F-4D97-AF65-F5344CB8AC3E}">
        <p14:creationId xmlns:p14="http://schemas.microsoft.com/office/powerpoint/2010/main" val="32219104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959D0E25-B2D3-4F6C-B1DD-BCC62AB94A39}"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837502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959D0E25-B2D3-4F6C-B1DD-BCC62AB94A39}" type="slidenum">
              <a:rPr lang="en-US" smtClean="0"/>
              <a:pPr>
                <a:defRPr/>
              </a:pPr>
              <a:t>‹#›</a:t>
            </a:fld>
            <a:endParaRPr lang="en-US"/>
          </a:p>
        </p:txBody>
      </p:sp>
    </p:spTree>
    <p:extLst>
      <p:ext uri="{BB962C8B-B14F-4D97-AF65-F5344CB8AC3E}">
        <p14:creationId xmlns:p14="http://schemas.microsoft.com/office/powerpoint/2010/main" val="334675135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959D0E25-B2D3-4F6C-B1DD-BCC62AB94A39}"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174994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959D0E25-B2D3-4F6C-B1DD-BCC62AB94A39}" type="slidenum">
              <a:rPr lang="en-US" smtClean="0"/>
              <a:pPr>
                <a:defRPr/>
              </a:pPr>
              <a:t>‹#›</a:t>
            </a:fld>
            <a:endParaRPr lang="en-US"/>
          </a:p>
        </p:txBody>
      </p:sp>
    </p:spTree>
    <p:extLst>
      <p:ext uri="{BB962C8B-B14F-4D97-AF65-F5344CB8AC3E}">
        <p14:creationId xmlns:p14="http://schemas.microsoft.com/office/powerpoint/2010/main" val="385009506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1195E46B-7CFB-4589-9007-980AFDD49150}" type="slidenum">
              <a:rPr lang="en-US" smtClean="0"/>
              <a:pPr>
                <a:defRPr/>
              </a:pPr>
              <a:t>‹#›</a:t>
            </a:fld>
            <a:endParaRPr lang="en-US"/>
          </a:p>
        </p:txBody>
      </p:sp>
    </p:spTree>
    <p:extLst>
      <p:ext uri="{BB962C8B-B14F-4D97-AF65-F5344CB8AC3E}">
        <p14:creationId xmlns:p14="http://schemas.microsoft.com/office/powerpoint/2010/main" val="3518758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E1B052C1-1B87-4E93-8FFD-7B5B7FB1CB2E}" type="slidenum">
              <a:rPr lang="en-US" smtClean="0"/>
              <a:pPr>
                <a:defRPr/>
              </a:pPr>
              <a:t>‹#›</a:t>
            </a:fld>
            <a:endParaRPr lang="en-US"/>
          </a:p>
        </p:txBody>
      </p:sp>
    </p:spTree>
    <p:extLst>
      <p:ext uri="{BB962C8B-B14F-4D97-AF65-F5344CB8AC3E}">
        <p14:creationId xmlns:p14="http://schemas.microsoft.com/office/powerpoint/2010/main" val="100052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25A45D86-D024-4D99-B777-30EC80E495DB}" type="slidenum">
              <a:rPr lang="en-US" smtClean="0"/>
              <a:pPr>
                <a:defRPr/>
              </a:pPr>
              <a:t>‹#›</a:t>
            </a:fld>
            <a:endParaRPr lang="en-US"/>
          </a:p>
        </p:txBody>
      </p:sp>
    </p:spTree>
    <p:extLst>
      <p:ext uri="{BB962C8B-B14F-4D97-AF65-F5344CB8AC3E}">
        <p14:creationId xmlns:p14="http://schemas.microsoft.com/office/powerpoint/2010/main" val="50161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71F20352-D698-466F-9B5D-88A67EF121F7}" type="slidenum">
              <a:rPr lang="en-US" smtClean="0"/>
              <a:pPr>
                <a:defRPr/>
              </a:pPr>
              <a:t>‹#›</a:t>
            </a:fld>
            <a:endParaRPr lang="en-US"/>
          </a:p>
        </p:txBody>
      </p:sp>
    </p:spTree>
    <p:extLst>
      <p:ext uri="{BB962C8B-B14F-4D97-AF65-F5344CB8AC3E}">
        <p14:creationId xmlns:p14="http://schemas.microsoft.com/office/powerpoint/2010/main" val="283558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B88C5F4B-215D-49A2-9B6C-4DF030CCAEBD}" type="slidenum">
              <a:rPr lang="en-US" smtClean="0"/>
              <a:pPr>
                <a:defRPr/>
              </a:pPr>
              <a:t>‹#›</a:t>
            </a:fld>
            <a:endParaRPr lang="en-US"/>
          </a:p>
        </p:txBody>
      </p:sp>
    </p:spTree>
    <p:extLst>
      <p:ext uri="{BB962C8B-B14F-4D97-AF65-F5344CB8AC3E}">
        <p14:creationId xmlns:p14="http://schemas.microsoft.com/office/powerpoint/2010/main" val="44572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rvk</a:t>
            </a:r>
          </a:p>
        </p:txBody>
      </p:sp>
      <p:sp>
        <p:nvSpPr>
          <p:cNvPr id="9" name="Slide Number Placeholder 8"/>
          <p:cNvSpPr>
            <a:spLocks noGrp="1"/>
          </p:cNvSpPr>
          <p:nvPr>
            <p:ph type="sldNum" sz="quarter" idx="12"/>
          </p:nvPr>
        </p:nvSpPr>
        <p:spPr/>
        <p:txBody>
          <a:bodyPr/>
          <a:lstStyle/>
          <a:p>
            <a:pPr>
              <a:defRPr/>
            </a:pPr>
            <a:fld id="{254361F4-F455-4CB1-820D-9F193C10A539}" type="slidenum">
              <a:rPr lang="en-US" smtClean="0"/>
              <a:pPr>
                <a:defRPr/>
              </a:pPr>
              <a:t>‹#›</a:t>
            </a:fld>
            <a:endParaRPr lang="en-US"/>
          </a:p>
        </p:txBody>
      </p:sp>
    </p:spTree>
    <p:extLst>
      <p:ext uri="{BB962C8B-B14F-4D97-AF65-F5344CB8AC3E}">
        <p14:creationId xmlns:p14="http://schemas.microsoft.com/office/powerpoint/2010/main" val="23069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02312958-2AE2-4B67-96A8-D0BCA4A749BE}" type="slidenum">
              <a:rPr lang="en-US" smtClean="0"/>
              <a:pPr>
                <a:defRPr/>
              </a:pPr>
              <a:t>‹#›</a:t>
            </a:fld>
            <a:endParaRPr lang="en-US"/>
          </a:p>
        </p:txBody>
      </p:sp>
    </p:spTree>
    <p:extLst>
      <p:ext uri="{BB962C8B-B14F-4D97-AF65-F5344CB8AC3E}">
        <p14:creationId xmlns:p14="http://schemas.microsoft.com/office/powerpoint/2010/main" val="20642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rvk</a:t>
            </a:r>
          </a:p>
        </p:txBody>
      </p:sp>
      <p:sp>
        <p:nvSpPr>
          <p:cNvPr id="4" name="Slide Number Placeholder 3"/>
          <p:cNvSpPr>
            <a:spLocks noGrp="1"/>
          </p:cNvSpPr>
          <p:nvPr>
            <p:ph type="sldNum" sz="quarter" idx="12"/>
          </p:nvPr>
        </p:nvSpPr>
        <p:spPr/>
        <p:txBody>
          <a:bodyPr/>
          <a:lstStyle/>
          <a:p>
            <a:pPr>
              <a:defRPr/>
            </a:pPr>
            <a:fld id="{94C24178-9AC5-4EA9-8626-18A2DD140BF8}" type="slidenum">
              <a:rPr lang="en-US" smtClean="0"/>
              <a:pPr>
                <a:defRPr/>
              </a:pPr>
              <a:t>‹#›</a:t>
            </a:fld>
            <a:endParaRPr lang="en-US"/>
          </a:p>
        </p:txBody>
      </p:sp>
    </p:spTree>
    <p:extLst>
      <p:ext uri="{BB962C8B-B14F-4D97-AF65-F5344CB8AC3E}">
        <p14:creationId xmlns:p14="http://schemas.microsoft.com/office/powerpoint/2010/main" val="352615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418E4CC0-8DA0-4C59-B9AB-F3AE9FB61F4A}" type="slidenum">
              <a:rPr lang="en-US" smtClean="0"/>
              <a:pPr>
                <a:defRPr/>
              </a:pPr>
              <a:t>‹#›</a:t>
            </a:fld>
            <a:endParaRPr lang="en-US"/>
          </a:p>
        </p:txBody>
      </p:sp>
    </p:spTree>
    <p:extLst>
      <p:ext uri="{BB962C8B-B14F-4D97-AF65-F5344CB8AC3E}">
        <p14:creationId xmlns:p14="http://schemas.microsoft.com/office/powerpoint/2010/main" val="8893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9C163FFF-6C3B-4BA0-A2C0-EB1FF76E10D6}" type="slidenum">
              <a:rPr lang="en-US" smtClean="0"/>
              <a:pPr>
                <a:defRPr/>
              </a:pPr>
              <a:t>‹#›</a:t>
            </a:fld>
            <a:endParaRPr lang="en-US"/>
          </a:p>
        </p:txBody>
      </p:sp>
    </p:spTree>
    <p:extLst>
      <p:ext uri="{BB962C8B-B14F-4D97-AF65-F5344CB8AC3E}">
        <p14:creationId xmlns:p14="http://schemas.microsoft.com/office/powerpoint/2010/main" val="182164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rvk</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59D0E25-B2D3-4F6C-B1DD-BCC62AB94A39}" type="slidenum">
              <a:rPr lang="en-US" smtClean="0"/>
              <a:pPr>
                <a:defRPr/>
              </a:pPr>
              <a:t>‹#›</a:t>
            </a:fld>
            <a:endParaRPr lang="en-US"/>
          </a:p>
        </p:txBody>
      </p:sp>
    </p:spTree>
    <p:extLst>
      <p:ext uri="{BB962C8B-B14F-4D97-AF65-F5344CB8AC3E}">
        <p14:creationId xmlns:p14="http://schemas.microsoft.com/office/powerpoint/2010/main" val="92913617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t>Java Language Constructs</a:t>
            </a:r>
            <a:endParaRPr lang="en-IN" dirty="0"/>
          </a:p>
        </p:txBody>
      </p:sp>
      <p:sp>
        <p:nvSpPr>
          <p:cNvPr id="9219" name="Subtitle 2"/>
          <p:cNvSpPr>
            <a:spLocks noGrp="1"/>
          </p:cNvSpPr>
          <p:nvPr>
            <p:ph type="subTitle" idx="1"/>
          </p:nvPr>
        </p:nvSpPr>
        <p:spPr/>
        <p:txBody>
          <a:bodyPr/>
          <a:lstStyle/>
          <a:p>
            <a:pPr marR="0"/>
            <a:endParaRPr lang="en-IN"/>
          </a:p>
        </p:txBody>
      </p:sp>
      <p:sp>
        <p:nvSpPr>
          <p:cNvPr id="5" name="Footer Placeholder 4"/>
          <p:cNvSpPr>
            <a:spLocks noGrp="1"/>
          </p:cNvSpPr>
          <p:nvPr>
            <p:ph type="ftr" sz="quarter" idx="11"/>
          </p:nvPr>
        </p:nvSpPr>
        <p:spPr/>
        <p:txBody>
          <a:bodyPr/>
          <a:lstStyle/>
          <a:p>
            <a:pPr>
              <a:defRPr/>
            </a:pPr>
            <a:r>
              <a:rPr lang="en-US"/>
              <a:t>rvk</a:t>
            </a:r>
          </a:p>
        </p:txBody>
      </p:sp>
      <p:sp>
        <p:nvSpPr>
          <p:cNvPr id="922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2591D64-2DC0-4033-A77C-746E3714E41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input from console</a:t>
            </a:r>
          </a:p>
        </p:txBody>
      </p:sp>
      <p:sp>
        <p:nvSpPr>
          <p:cNvPr id="3" name="Content Placeholder 2"/>
          <p:cNvSpPr>
            <a:spLocks noGrp="1"/>
          </p:cNvSpPr>
          <p:nvPr>
            <p:ph idx="1"/>
          </p:nvPr>
        </p:nvSpPr>
        <p:spPr>
          <a:xfrm>
            <a:off x="304800" y="1143000"/>
            <a:ext cx="8229600" cy="838200"/>
          </a:xfrm>
        </p:spPr>
        <p:txBody>
          <a:bodyPr>
            <a:normAutofit/>
          </a:bodyPr>
          <a:lstStyle/>
          <a:p>
            <a:r>
              <a:rPr lang="en-US" dirty="0"/>
              <a:t>To read input from the console, JDK provides a friendly class called </a:t>
            </a:r>
            <a:r>
              <a:rPr lang="en-US" b="1" dirty="0" err="1">
                <a:solidFill>
                  <a:srgbClr val="000000"/>
                </a:solidFill>
                <a:latin typeface="Courier New" pitchFamily="49" charset="0"/>
                <a:cs typeface="Courier New" pitchFamily="49" charset="0"/>
              </a:rPr>
              <a:t>java.util.Scanner</a:t>
            </a:r>
            <a:r>
              <a:rPr lang="en-US" b="1" dirty="0">
                <a:solidFill>
                  <a:srgbClr val="000000"/>
                </a:solidFill>
                <a:latin typeface="Courier New" pitchFamily="49" charset="0"/>
                <a:cs typeface="Courier New" pitchFamily="49" charset="0"/>
              </a:rPr>
              <a:t>.</a:t>
            </a:r>
          </a:p>
        </p:txBody>
      </p:sp>
      <p:sp>
        <p:nvSpPr>
          <p:cNvPr id="5" name="Rectangle 4"/>
          <p:cNvSpPr/>
          <p:nvPr/>
        </p:nvSpPr>
        <p:spPr>
          <a:xfrm>
            <a:off x="651641" y="2097794"/>
            <a:ext cx="8153400" cy="3031599"/>
          </a:xfrm>
          <a:prstGeom prst="rect">
            <a:avLst/>
          </a:prstGeom>
        </p:spPr>
        <p:txBody>
          <a:bodyPr wrap="square">
            <a:spAutoFit/>
          </a:bodyPr>
          <a:lstStyle/>
          <a:p>
            <a:pPr>
              <a:lnSpc>
                <a:spcPct val="120000"/>
              </a:lnSpc>
            </a:pPr>
            <a:r>
              <a:rPr lang="en-US" sz="2000" b="1" dirty="0">
                <a:solidFill>
                  <a:srgbClr val="993366"/>
                </a:solidFill>
                <a:latin typeface="Courier New" pitchFamily="49" charset="0"/>
                <a:cs typeface="Courier New" pitchFamily="49" charset="0"/>
              </a:rPr>
              <a:t>import </a:t>
            </a:r>
            <a:r>
              <a:rPr lang="en-US" sz="2000" b="1" dirty="0" err="1">
                <a:solidFill>
                  <a:srgbClr val="993366"/>
                </a:solidFill>
                <a:latin typeface="Courier New" pitchFamily="49" charset="0"/>
                <a:cs typeface="Courier New" pitchFamily="49" charset="0"/>
              </a:rPr>
              <a:t>java.util.Scanner</a:t>
            </a:r>
            <a:r>
              <a:rPr lang="en-US" sz="2000" b="1" dirty="0">
                <a:solidFill>
                  <a:srgbClr val="993366"/>
                </a:solidFill>
                <a:latin typeface="Courier New" pitchFamily="49" charset="0"/>
                <a:cs typeface="Courier New" pitchFamily="49" charset="0"/>
              </a:rPr>
              <a:t>;</a:t>
            </a:r>
          </a:p>
          <a:p>
            <a:pPr>
              <a:lnSpc>
                <a:spcPct val="120000"/>
              </a:lnSpc>
            </a:pPr>
            <a:r>
              <a:rPr lang="en-US" sz="2000" b="1" dirty="0">
                <a:solidFill>
                  <a:srgbClr val="000000"/>
                </a:solidFill>
                <a:latin typeface="Courier New" pitchFamily="49" charset="0"/>
                <a:cs typeface="Courier New" pitchFamily="49" charset="0"/>
              </a:rPr>
              <a:t>class A{</a:t>
            </a:r>
          </a:p>
          <a:p>
            <a:pPr>
              <a:lnSpc>
                <a:spcPct val="120000"/>
              </a:lnSpc>
            </a:pPr>
            <a:r>
              <a:rPr lang="en-US" sz="2000" b="1" dirty="0">
                <a:solidFill>
                  <a:srgbClr val="000000"/>
                </a:solidFill>
                <a:latin typeface="Courier New" pitchFamily="49" charset="0"/>
                <a:cs typeface="Courier New" pitchFamily="49" charset="0"/>
              </a:rPr>
              <a:t>public static void main(String[] </a:t>
            </a:r>
            <a:r>
              <a:rPr lang="en-US" sz="2000" b="1" dirty="0" err="1">
                <a:solidFill>
                  <a:srgbClr val="000000"/>
                </a:solidFill>
                <a:latin typeface="Courier New" pitchFamily="49" charset="0"/>
                <a:cs typeface="Courier New" pitchFamily="49" charset="0"/>
              </a:rPr>
              <a:t>args</a:t>
            </a:r>
            <a:r>
              <a:rPr lang="en-US" sz="2000" b="1" dirty="0">
                <a:solidFill>
                  <a:srgbClr val="000000"/>
                </a:solidFill>
                <a:latin typeface="Courier New" pitchFamily="49" charset="0"/>
                <a:cs typeface="Courier New" pitchFamily="49" charset="0"/>
              </a:rPr>
              <a:t>) {</a:t>
            </a:r>
          </a:p>
          <a:p>
            <a:pPr>
              <a:lnSpc>
                <a:spcPct val="120000"/>
              </a:lnSpc>
            </a:pPr>
            <a:r>
              <a:rPr lang="en-US" sz="2000" b="1" dirty="0">
                <a:solidFill>
                  <a:srgbClr val="000000"/>
                </a:solidFill>
                <a:latin typeface="Courier New" pitchFamily="49" charset="0"/>
                <a:cs typeface="Courier New" pitchFamily="49" charset="0"/>
              </a:rPr>
              <a:t>Scanner </a:t>
            </a:r>
            <a:r>
              <a:rPr lang="en-US" sz="2000" b="1" dirty="0" err="1">
                <a:solidFill>
                  <a:srgbClr val="000000"/>
                </a:solidFill>
                <a:latin typeface="Courier New" pitchFamily="49" charset="0"/>
                <a:cs typeface="Courier New" pitchFamily="49" charset="0"/>
              </a:rPr>
              <a:t>sc</a:t>
            </a:r>
            <a:r>
              <a:rPr lang="en-US" sz="2000" b="1" dirty="0">
                <a:solidFill>
                  <a:srgbClr val="000000"/>
                </a:solidFill>
                <a:latin typeface="Courier New" pitchFamily="49" charset="0"/>
                <a:cs typeface="Courier New" pitchFamily="49" charset="0"/>
              </a:rPr>
              <a:t> = new Scanner(System.in); </a:t>
            </a:r>
          </a:p>
          <a:p>
            <a:pPr>
              <a:lnSpc>
                <a:spcPct val="120000"/>
              </a:lnSpc>
            </a:pP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err="1">
                <a:solidFill>
                  <a:srgbClr val="000000"/>
                </a:solidFill>
                <a:latin typeface="Courier New" pitchFamily="49" charset="0"/>
                <a:cs typeface="Courier New" pitchFamily="49" charset="0"/>
              </a:rPr>
              <a:t>sc.nextInt</a:t>
            </a:r>
            <a:r>
              <a:rPr lang="en-US" sz="2000" b="1" dirty="0">
                <a:solidFill>
                  <a:srgbClr val="000000"/>
                </a:solidFill>
                <a:latin typeface="Courier New" pitchFamily="49" charset="0"/>
                <a:cs typeface="Courier New" pitchFamily="49" charset="0"/>
              </a:rPr>
              <a:t>(); </a:t>
            </a:r>
          </a:p>
          <a:p>
            <a:pPr>
              <a:lnSpc>
                <a:spcPct val="120000"/>
              </a:lnSpc>
            </a:pPr>
            <a:r>
              <a:rPr lang="en-US" sz="2000" b="1" dirty="0" err="1">
                <a:solidFill>
                  <a:srgbClr val="000000"/>
                </a:solidFill>
                <a:latin typeface="Courier New" pitchFamily="49" charset="0"/>
                <a:cs typeface="Courier New" pitchFamily="49" charset="0"/>
              </a:rPr>
              <a:t>System.out.println</a:t>
            </a:r>
            <a:r>
              <a:rPr lang="en-US" sz="2000" b="1" dirty="0">
                <a:solidFill>
                  <a:srgbClr val="000000"/>
                </a:solidFill>
                <a:latin typeface="Courier New" pitchFamily="49" charset="0"/>
                <a:cs typeface="Courier New" pitchFamily="49" charset="0"/>
              </a:rPr>
              <a:t>(i);</a:t>
            </a:r>
          </a:p>
          <a:p>
            <a:pPr>
              <a:lnSpc>
                <a:spcPct val="120000"/>
              </a:lnSpc>
            </a:pPr>
            <a:r>
              <a:rPr lang="en-US" sz="2000" b="1" dirty="0">
                <a:solidFill>
                  <a:srgbClr val="000000"/>
                </a:solidFill>
                <a:latin typeface="Courier New" pitchFamily="49" charset="0"/>
                <a:cs typeface="Courier New" pitchFamily="49" charset="0"/>
              </a:rPr>
              <a:t>}</a:t>
            </a:r>
          </a:p>
          <a:p>
            <a:pPr>
              <a:lnSpc>
                <a:spcPct val="120000"/>
              </a:lnSpc>
            </a:pPr>
            <a:r>
              <a:rPr lang="en-US" sz="2000" b="1" dirty="0">
                <a:solidFill>
                  <a:srgbClr val="000000"/>
                </a:solidFill>
                <a:latin typeface="Courier New" pitchFamily="49" charset="0"/>
                <a:cs typeface="Courier New" pitchFamily="49" charset="0"/>
              </a:rPr>
              <a:t>}</a:t>
            </a:r>
          </a:p>
        </p:txBody>
      </p:sp>
      <p:sp>
        <p:nvSpPr>
          <p:cNvPr id="6" name="TextBox 5"/>
          <p:cNvSpPr txBox="1"/>
          <p:nvPr/>
        </p:nvSpPr>
        <p:spPr>
          <a:xfrm>
            <a:off x="4419600" y="2438400"/>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1</a:t>
            </a:r>
          </a:p>
        </p:txBody>
      </p:sp>
      <p:sp>
        <p:nvSpPr>
          <p:cNvPr id="7" name="TextBox 6"/>
          <p:cNvSpPr txBox="1"/>
          <p:nvPr/>
        </p:nvSpPr>
        <p:spPr>
          <a:xfrm>
            <a:off x="6144611" y="3530468"/>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2</a:t>
            </a:r>
          </a:p>
        </p:txBody>
      </p:sp>
      <p:sp>
        <p:nvSpPr>
          <p:cNvPr id="8" name="TextBox 7"/>
          <p:cNvSpPr txBox="1"/>
          <p:nvPr/>
        </p:nvSpPr>
        <p:spPr>
          <a:xfrm>
            <a:off x="3729201" y="3903473"/>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3</a:t>
            </a:r>
          </a:p>
        </p:txBody>
      </p:sp>
      <p:sp>
        <p:nvSpPr>
          <p:cNvPr id="9" name="TextBox 8"/>
          <p:cNvSpPr txBox="1"/>
          <p:nvPr/>
        </p:nvSpPr>
        <p:spPr>
          <a:xfrm>
            <a:off x="491358" y="5455159"/>
            <a:ext cx="8473966" cy="1015663"/>
          </a:xfrm>
          <a:prstGeom prst="rect">
            <a:avLst/>
          </a:prstGeom>
          <a:noFill/>
        </p:spPr>
        <p:txBody>
          <a:bodyPr wrap="square" rtlCol="0">
            <a:spAutoFit/>
          </a:bodyPr>
          <a:lstStyle/>
          <a:p>
            <a:r>
              <a:rPr lang="en-US" sz="2000" dirty="0">
                <a:solidFill>
                  <a:srgbClr val="5F5F5F"/>
                </a:solidFill>
                <a:latin typeface="+mn-lt"/>
                <a:cs typeface="+mn-cs"/>
              </a:rPr>
              <a:t>To read any primitive types, replace </a:t>
            </a:r>
            <a:r>
              <a:rPr lang="en-US" sz="2000" b="1" dirty="0">
                <a:solidFill>
                  <a:srgbClr val="000000"/>
                </a:solidFill>
                <a:latin typeface="Courier New" pitchFamily="49" charset="0"/>
                <a:cs typeface="Courier New" pitchFamily="49" charset="0"/>
              </a:rPr>
              <a:t>XXX</a:t>
            </a:r>
            <a:r>
              <a:rPr lang="en-US" sz="2000" dirty="0">
                <a:solidFill>
                  <a:srgbClr val="5F5F5F"/>
                </a:solidFill>
                <a:latin typeface="+mn-lt"/>
                <a:cs typeface="+mn-cs"/>
              </a:rPr>
              <a:t> in </a:t>
            </a:r>
            <a:r>
              <a:rPr lang="en-US" sz="2000" b="1" dirty="0" err="1">
                <a:solidFill>
                  <a:srgbClr val="000000"/>
                </a:solidFill>
                <a:latin typeface="Courier New" pitchFamily="49" charset="0"/>
                <a:cs typeface="Courier New" pitchFamily="49" charset="0"/>
              </a:rPr>
              <a:t>nextXXX</a:t>
            </a:r>
            <a:r>
              <a:rPr lang="en-US" sz="2000" b="1" dirty="0">
                <a:solidFill>
                  <a:srgbClr val="000000"/>
                </a:solidFill>
                <a:latin typeface="Courier New" pitchFamily="49" charset="0"/>
                <a:cs typeface="Courier New" pitchFamily="49" charset="0"/>
              </a:rPr>
              <a:t>(</a:t>
            </a:r>
            <a:r>
              <a:rPr lang="en-US" sz="2000" dirty="0">
                <a:solidFill>
                  <a:srgbClr val="5F5F5F"/>
                </a:solidFill>
                <a:latin typeface="+mn-lt"/>
                <a:cs typeface="+mn-cs"/>
              </a:rPr>
              <a:t>) with  the primitive type.</a:t>
            </a:r>
          </a:p>
          <a:p>
            <a:r>
              <a:rPr lang="en-US" sz="2000" dirty="0">
                <a:solidFill>
                  <a:srgbClr val="5F5F5F"/>
                </a:solidFill>
                <a:latin typeface="+mn-lt"/>
                <a:cs typeface="+mn-cs"/>
              </a:rPr>
              <a:t>To read a string use </a:t>
            </a:r>
            <a:r>
              <a:rPr lang="en-US" sz="2000" b="1" dirty="0">
                <a:solidFill>
                  <a:srgbClr val="000000"/>
                </a:solidFill>
                <a:latin typeface="Courier New" pitchFamily="49" charset="0"/>
                <a:cs typeface="Courier New" pitchFamily="49" charset="0"/>
              </a:rPr>
              <a:t>next()</a:t>
            </a:r>
          </a:p>
        </p:txBody>
      </p:sp>
      <p:cxnSp>
        <p:nvCxnSpPr>
          <p:cNvPr id="11" name="Straight Arrow Connector 10"/>
          <p:cNvCxnSpPr/>
          <p:nvPr/>
        </p:nvCxnSpPr>
        <p:spPr>
          <a:xfrm flipH="1" flipV="1">
            <a:off x="3908534" y="4272805"/>
            <a:ext cx="1376200" cy="118235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a:t>
            </a:fld>
            <a:endParaRPr lang="en-US" sz="1200" dirty="0">
              <a:solidFill>
                <a:schemeClr val="bg1">
                  <a:lumMod val="50000"/>
                </a:schemeClr>
              </a:solidFill>
            </a:endParaRPr>
          </a:p>
        </p:txBody>
      </p:sp>
    </p:spTree>
    <p:extLst>
      <p:ext uri="{BB962C8B-B14F-4D97-AF65-F5344CB8AC3E}">
        <p14:creationId xmlns:p14="http://schemas.microsoft.com/office/powerpoint/2010/main" val="35516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t>Operators</a:t>
            </a:r>
          </a:p>
        </p:txBody>
      </p:sp>
      <p:sp>
        <p:nvSpPr>
          <p:cNvPr id="6147" name="Rectangle 3"/>
          <p:cNvSpPr>
            <a:spLocks noGrp="1" noChangeArrowheads="1"/>
          </p:cNvSpPr>
          <p:nvPr>
            <p:ph idx="1"/>
          </p:nvPr>
        </p:nvSpPr>
        <p:spPr>
          <a:xfrm>
            <a:off x="685800" y="1600200"/>
            <a:ext cx="7924800" cy="5257800"/>
          </a:xfrm>
        </p:spPr>
        <p:txBody>
          <a:bodyPr rtlCol="0">
            <a:normAutofit/>
          </a:bodyPr>
          <a:lstStyle/>
          <a:p>
            <a:pPr marL="365760" indent="-256032" eaLnBrk="1" fontAlgn="auto" hangingPunct="1">
              <a:lnSpc>
                <a:spcPct val="90000"/>
              </a:lnSpc>
              <a:spcAft>
                <a:spcPts val="0"/>
              </a:spcAft>
              <a:buFontTx/>
              <a:buNone/>
              <a:defRPr/>
            </a:pPr>
            <a:r>
              <a:rPr lang="en-US" sz="2400" dirty="0">
                <a:latin typeface="TTE207A398t00" charset="0"/>
              </a:rPr>
              <a:t>• An operator performs a function on one, two, or three operands.</a:t>
            </a:r>
          </a:p>
          <a:p>
            <a:pPr marL="365760" indent="-256032" eaLnBrk="1" fontAlgn="auto" hangingPunct="1">
              <a:lnSpc>
                <a:spcPct val="90000"/>
              </a:lnSpc>
              <a:spcAft>
                <a:spcPts val="0"/>
              </a:spcAft>
              <a:buFontTx/>
              <a:buNone/>
              <a:defRPr/>
            </a:pPr>
            <a:r>
              <a:rPr lang="en-US" sz="2400" dirty="0">
                <a:latin typeface="TTE207A398t00" charset="0"/>
              </a:rPr>
              <a:t>• Operators are divided into the following categories:</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Arithmetic operators: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Relational and conditional operators: </a:t>
            </a:r>
            <a:r>
              <a:rPr lang="en-US" sz="2400" dirty="0">
                <a:latin typeface="Courier" charset="0"/>
              </a:rPr>
              <a:t>&lt;</a:t>
            </a:r>
            <a:r>
              <a:rPr lang="en-US" sz="2400" dirty="0">
                <a:latin typeface="TTE207A398t00" charset="0"/>
              </a:rPr>
              <a:t>, </a:t>
            </a:r>
            <a:r>
              <a:rPr lang="en-US" sz="2400" dirty="0">
                <a:latin typeface="Courier" charset="0"/>
              </a:rPr>
              <a:t>&gt;</a:t>
            </a:r>
            <a:r>
              <a:rPr lang="en-US" sz="2400" dirty="0">
                <a:latin typeface="TTE207A398t00" charset="0"/>
              </a:rPr>
              <a:t>, </a:t>
            </a:r>
            <a:r>
              <a:rPr lang="en-US" sz="2400" dirty="0">
                <a:latin typeface="Courier" charset="0"/>
              </a:rPr>
              <a:t>&lt;=</a:t>
            </a:r>
            <a:r>
              <a:rPr lang="en-US" sz="2400" dirty="0">
                <a:latin typeface="TTE207A398t00" charset="0"/>
              </a:rPr>
              <a:t>, </a:t>
            </a:r>
            <a:r>
              <a:rPr lang="en-US" sz="2400" dirty="0">
                <a:latin typeface="Courier" charset="0"/>
              </a:rPr>
              <a:t>&gt;=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Shift and bitwise operators: </a:t>
            </a:r>
            <a:r>
              <a:rPr lang="en-US" sz="2400" dirty="0">
                <a:latin typeface="Courier" charset="0"/>
              </a:rPr>
              <a:t>&lt;&lt;</a:t>
            </a:r>
            <a:r>
              <a:rPr lang="en-US" sz="2400" dirty="0">
                <a:latin typeface="TTE207A398t00" charset="0"/>
              </a:rPr>
              <a:t>, </a:t>
            </a:r>
            <a:r>
              <a:rPr lang="en-US" sz="2400" dirty="0">
                <a:latin typeface="Courier" charset="0"/>
              </a:rPr>
              <a:t>&gt;&gt;</a:t>
            </a:r>
            <a:r>
              <a:rPr lang="en-US" sz="2400" dirty="0">
                <a:latin typeface="TTE207A398t00" charset="0"/>
              </a:rPr>
              <a:t>, </a:t>
            </a:r>
            <a:r>
              <a:rPr lang="en-US" sz="2400" dirty="0">
                <a:latin typeface="Courier" charset="0"/>
              </a:rPr>
              <a:t>&gt;&gt;&gt;</a:t>
            </a:r>
            <a:r>
              <a:rPr lang="en-US" sz="2400" dirty="0">
                <a:latin typeface="TTE207A398t00" charset="0"/>
              </a:rPr>
              <a:t>, </a:t>
            </a:r>
            <a:r>
              <a:rPr lang="en-US" sz="2400" dirty="0">
                <a:latin typeface="Courier" charset="0"/>
              </a:rPr>
              <a:t>&amp;</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Increment and decrement operators: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Assignment operators: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 </a:t>
            </a:r>
            <a:r>
              <a:rPr lang="en-US" sz="2400" dirty="0">
                <a:latin typeface="TTE207A398t00" charset="0"/>
              </a:rPr>
              <a:t>(shortcut assignment operators)</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Logical operators: </a:t>
            </a:r>
            <a:r>
              <a:rPr lang="en-US" sz="2400" dirty="0">
                <a:latin typeface="Courier" charset="0"/>
              </a:rPr>
              <a:t>&amp;&amp;</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Other operators: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new, </a:t>
            </a:r>
            <a:r>
              <a:rPr lang="en-US" sz="2400" dirty="0" err="1">
                <a:latin typeface="TTE207A398t00" charset="0"/>
              </a:rPr>
              <a:t>instanceof</a:t>
            </a:r>
            <a:endParaRPr lang="en-US" sz="2400" dirty="0">
              <a:latin typeface="TTE207A398t00" charset="0"/>
            </a:endParaRPr>
          </a:p>
        </p:txBody>
      </p:sp>
      <p:sp>
        <p:nvSpPr>
          <p:cNvPr id="1741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74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373B311-A823-45B1-9268-D11732DF673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152400"/>
            <a:ext cx="7378700" cy="579438"/>
          </a:xfrm>
        </p:spPr>
        <p:txBody>
          <a:bodyPr>
            <a:normAutofit fontScale="90000"/>
          </a:bodyPr>
          <a:lstStyle/>
          <a:p>
            <a:pPr eaLnBrk="1" hangingPunct="1"/>
            <a:r>
              <a:rPr lang="en-US" kern="1200" dirty="0"/>
              <a:t>Arithmetic Operators</a:t>
            </a:r>
          </a:p>
        </p:txBody>
      </p:sp>
      <p:sp>
        <p:nvSpPr>
          <p:cNvPr id="265219" name="Rectangle 3"/>
          <p:cNvSpPr>
            <a:spLocks noGrp="1" noChangeArrowheads="1"/>
          </p:cNvSpPr>
          <p:nvPr>
            <p:ph idx="1"/>
          </p:nvPr>
        </p:nvSpPr>
        <p:spPr>
          <a:xfrm>
            <a:off x="152400" y="1066800"/>
            <a:ext cx="8686800" cy="5410200"/>
          </a:xfrm>
        </p:spPr>
        <p:txBody>
          <a:bodyPr/>
          <a:lstStyle/>
          <a:p>
            <a:pPr eaLnBrk="1" hangingPunct="1">
              <a:buFontTx/>
              <a:buNone/>
              <a:defRPr/>
            </a:pPr>
            <a:r>
              <a:rPr lang="en-US" b="1" kern="1200" dirty="0"/>
              <a:t>Unary</a:t>
            </a:r>
            <a:r>
              <a:rPr lang="en-US" kern="1200" dirty="0"/>
              <a:t>: </a:t>
            </a:r>
            <a:r>
              <a:rPr lang="en-US" dirty="0"/>
              <a:t>   </a:t>
            </a:r>
            <a:r>
              <a:rPr lang="en-US" b="1" kern="1200" dirty="0">
                <a:solidFill>
                  <a:srgbClr val="000000"/>
                </a:solidFill>
                <a:latin typeface="Courier New" pitchFamily="49" charset="0"/>
              </a:rPr>
              <a:t>+  -   ++   -- </a:t>
            </a:r>
          </a:p>
          <a:p>
            <a:pPr eaLnBrk="1" hangingPunct="1">
              <a:buFontTx/>
              <a:buNone/>
              <a:defRPr/>
            </a:pPr>
            <a:r>
              <a:rPr lang="en-US" dirty="0"/>
              <a:t>Examples:</a:t>
            </a:r>
            <a:r>
              <a:rPr lang="en-US" dirty="0">
                <a:latin typeface="Times New Roman" pitchFamily="18" charset="0"/>
              </a:rPr>
              <a:t> </a:t>
            </a:r>
            <a:r>
              <a:rPr lang="en-US" b="1" kern="1200" dirty="0">
                <a:solidFill>
                  <a:srgbClr val="000000"/>
                </a:solidFill>
                <a:latin typeface="Courier New" pitchFamily="49" charset="0"/>
              </a:rPr>
              <a:t>	–5, +5</a:t>
            </a:r>
          </a:p>
          <a:p>
            <a:pPr eaLnBrk="1" hangingPunct="1">
              <a:buFont typeface="Wingdings" pitchFamily="2" charset="2"/>
              <a:buNone/>
              <a:defRPr/>
            </a:pPr>
            <a:r>
              <a:rPr lang="en-US" b="1" dirty="0">
                <a:solidFill>
                  <a:srgbClr val="000000"/>
                </a:solidFill>
                <a:latin typeface="Courier New" pitchFamily="49" charset="0"/>
              </a:rPr>
              <a:t>			char </a:t>
            </a:r>
            <a:r>
              <a:rPr lang="en-US" b="1" dirty="0" err="1">
                <a:solidFill>
                  <a:srgbClr val="000000"/>
                </a:solidFill>
                <a:latin typeface="Courier New" pitchFamily="49" charset="0"/>
              </a:rPr>
              <a:t>ch</a:t>
            </a:r>
            <a:r>
              <a:rPr lang="en-US" b="1" dirty="0">
                <a:solidFill>
                  <a:srgbClr val="000000"/>
                </a:solidFill>
                <a:latin typeface="Courier New" pitchFamily="49" charset="0"/>
              </a:rPr>
              <a:t>=‘X’;</a:t>
            </a:r>
          </a:p>
          <a:p>
            <a:pPr eaLnBrk="1" hangingPunct="1">
              <a:buFontTx/>
              <a:buNone/>
              <a:defRPr/>
            </a:pPr>
            <a:r>
              <a:rPr lang="en-US" b="1" dirty="0">
                <a:solidFill>
                  <a:srgbClr val="000000"/>
                </a:solidFill>
                <a:latin typeface="Courier New" pitchFamily="49" charset="0"/>
              </a:rPr>
              <a:t>			</a:t>
            </a:r>
            <a:r>
              <a:rPr lang="en-US" b="1" dirty="0" err="1">
                <a:solidFill>
                  <a:srgbClr val="000000"/>
                </a:solidFill>
                <a:latin typeface="Courier New" pitchFamily="49" charset="0"/>
              </a:rPr>
              <a:t>ch</a:t>
            </a:r>
            <a:r>
              <a:rPr lang="en-US" b="1" dirty="0">
                <a:solidFill>
                  <a:srgbClr val="000000"/>
                </a:solidFill>
                <a:latin typeface="Courier New" pitchFamily="49" charset="0"/>
              </a:rPr>
              <a:t>++;</a:t>
            </a:r>
            <a:r>
              <a:rPr lang="en-US" b="1" dirty="0">
                <a:solidFill>
                  <a:srgbClr val="000000"/>
                </a:solidFill>
                <a:latin typeface="Courier New" pitchFamily="49" charset="0"/>
                <a:sym typeface="Wingdings" pitchFamily="2" charset="2"/>
              </a:rPr>
              <a:t>  // (</a:t>
            </a:r>
            <a:r>
              <a:rPr lang="en-US" b="1" dirty="0" err="1">
                <a:solidFill>
                  <a:srgbClr val="000000"/>
                </a:solidFill>
                <a:latin typeface="Courier New" pitchFamily="49" charset="0"/>
              </a:rPr>
              <a:t>ch</a:t>
            </a:r>
            <a:r>
              <a:rPr lang="en-US" b="1" dirty="0">
                <a:solidFill>
                  <a:srgbClr val="000000"/>
                </a:solidFill>
                <a:latin typeface="Courier New" pitchFamily="49" charset="0"/>
              </a:rPr>
              <a:t> = ‘Y’)</a:t>
            </a:r>
          </a:p>
          <a:p>
            <a:pPr eaLnBrk="1" hangingPunct="1">
              <a:buNone/>
              <a:defRPr/>
            </a:pPr>
            <a:r>
              <a:rPr lang="en-US" sz="2800" dirty="0"/>
              <a:t> </a:t>
            </a:r>
            <a:r>
              <a:rPr lang="en-US" b="1" kern="1200" dirty="0"/>
              <a:t>Binary</a:t>
            </a:r>
            <a:r>
              <a:rPr lang="en-US" dirty="0"/>
              <a:t> :  </a:t>
            </a:r>
            <a:r>
              <a:rPr lang="en-US" b="1" kern="1200" dirty="0">
                <a:solidFill>
                  <a:srgbClr val="000000"/>
                </a:solidFill>
                <a:latin typeface="Courier New" pitchFamily="49" charset="0"/>
              </a:rPr>
              <a:t>+   -   *    /    %</a:t>
            </a:r>
          </a:p>
          <a:p>
            <a:pPr eaLnBrk="1" hangingPunct="1">
              <a:buNone/>
              <a:defRPr/>
            </a:pPr>
            <a:r>
              <a:rPr lang="en-US" dirty="0"/>
              <a:t> Examples:</a:t>
            </a:r>
            <a:r>
              <a:rPr lang="en-US" dirty="0">
                <a:latin typeface="Times New Roman" pitchFamily="18" charset="0"/>
              </a:rPr>
              <a:t> </a:t>
            </a:r>
            <a:r>
              <a:rPr lang="en-US" b="1" kern="1200" dirty="0">
                <a:solidFill>
                  <a:srgbClr val="000000"/>
                </a:solidFill>
                <a:latin typeface="Courier New" pitchFamily="49" charset="0"/>
              </a:rPr>
              <a:t> int i= j+5;</a:t>
            </a:r>
            <a:endParaRPr lang="en-US" dirty="0"/>
          </a:p>
        </p:txBody>
      </p:sp>
      <p:sp>
        <p:nvSpPr>
          <p:cNvPr id="2" name="Rectangle 1"/>
          <p:cNvSpPr/>
          <p:nvPr/>
        </p:nvSpPr>
        <p:spPr>
          <a:xfrm>
            <a:off x="635000" y="4542156"/>
            <a:ext cx="3399971" cy="923330"/>
          </a:xfrm>
          <a:prstGeom prst="rect">
            <a:avLst/>
          </a:prstGeom>
        </p:spPr>
        <p:txBody>
          <a:bodyPr wrap="square">
            <a:spAutoFit/>
          </a:bodyPr>
          <a:lstStyle/>
          <a:p>
            <a:pPr eaLnBrk="1" hangingPunct="1">
              <a:lnSpc>
                <a:spcPct val="100000"/>
              </a:lnSpc>
              <a:buFont typeface="Wingdings" pitchFamily="2" charset="2"/>
              <a:buNone/>
              <a:defRPr/>
            </a:pPr>
            <a:r>
              <a:rPr lang="en-US" b="1" dirty="0">
                <a:solidFill>
                  <a:srgbClr val="993366"/>
                </a:solidFill>
                <a:latin typeface="Courier New" pitchFamily="49" charset="0"/>
              </a:rPr>
              <a:t>int i=-10;</a:t>
            </a:r>
          </a:p>
          <a:p>
            <a:pPr eaLnBrk="1" hangingPunct="1">
              <a:lnSpc>
                <a:spcPct val="100000"/>
              </a:lnSpc>
              <a:buFont typeface="Wingdings" pitchFamily="2" charset="2"/>
              <a:buNone/>
              <a:defRPr/>
            </a:pPr>
            <a:r>
              <a:rPr lang="en-US" b="1" dirty="0">
                <a:solidFill>
                  <a:srgbClr val="993366"/>
                </a:solidFill>
                <a:latin typeface="Courier New" pitchFamily="49" charset="0"/>
              </a:rPr>
              <a:t>int k=i++;</a:t>
            </a:r>
          </a:p>
          <a:p>
            <a:pPr eaLnBrk="1" hangingPunct="1">
              <a:lnSpc>
                <a:spcPct val="100000"/>
              </a:lnSpc>
              <a:buFont typeface="Wingdings" pitchFamily="2" charset="2"/>
              <a:buNone/>
              <a:defRPr/>
            </a:pPr>
            <a:r>
              <a:rPr lang="en-US" i="1" dirty="0">
                <a:solidFill>
                  <a:srgbClr val="993366"/>
                </a:solidFill>
              </a:rPr>
              <a:t>What will the value of k be?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53" y="45219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92410" y="4680655"/>
            <a:ext cx="3768980" cy="646331"/>
          </a:xfrm>
          <a:prstGeom prst="rect">
            <a:avLst/>
          </a:prstGeom>
        </p:spPr>
        <p:txBody>
          <a:bodyPr wrap="none">
            <a:spAutoFit/>
          </a:bodyPr>
          <a:lstStyle/>
          <a:p>
            <a:r>
              <a:rPr lang="en-US" b="1" dirty="0" err="1">
                <a:solidFill>
                  <a:srgbClr val="993366"/>
                </a:solidFill>
                <a:latin typeface="Courier New" pitchFamily="49" charset="0"/>
              </a:rPr>
              <a:t>System.out.println</a:t>
            </a:r>
            <a:r>
              <a:rPr lang="en-US" b="1" dirty="0">
                <a:solidFill>
                  <a:srgbClr val="993366"/>
                </a:solidFill>
                <a:latin typeface="Courier New" pitchFamily="49" charset="0"/>
              </a:rPr>
              <a:t>(.4%.2);</a:t>
            </a:r>
          </a:p>
          <a:p>
            <a:r>
              <a:rPr lang="en-US" i="1" dirty="0">
                <a:solidFill>
                  <a:srgbClr val="993366"/>
                </a:solidFill>
              </a:rPr>
              <a:t>What will the code print?</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828" y="463590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12</a:t>
            </a:fld>
            <a:endParaRPr lang="en-US" sz="1200" dirty="0">
              <a:solidFill>
                <a:schemeClr val="bg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295400"/>
            <a:ext cx="8534400" cy="39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en-US" sz="2800" dirty="0"/>
              <a:t> </a:t>
            </a:r>
            <a:r>
              <a:rPr lang="en-US" sz="2000" b="1" dirty="0">
                <a:solidFill>
                  <a:srgbClr val="000000"/>
                </a:solidFill>
                <a:latin typeface="Courier New" pitchFamily="49" charset="0"/>
              </a:rPr>
              <a:t>&lt;  &gt;   &gt;=   &lt;=  ==  != </a:t>
            </a:r>
          </a:p>
          <a:p>
            <a:pPr>
              <a:lnSpc>
                <a:spcPct val="90000"/>
              </a:lnSpc>
              <a:spcBef>
                <a:spcPct val="50000"/>
              </a:spcBef>
            </a:pPr>
            <a:endParaRPr lang="en-US" sz="2000" dirty="0"/>
          </a:p>
          <a:p>
            <a:pPr>
              <a:lnSpc>
                <a:spcPct val="90000"/>
              </a:lnSpc>
              <a:spcBef>
                <a:spcPct val="50000"/>
              </a:spcBef>
            </a:pPr>
            <a:r>
              <a:rPr lang="en-US" sz="2000" dirty="0">
                <a:solidFill>
                  <a:srgbClr val="5F5F5F"/>
                </a:solidFill>
              </a:rPr>
              <a:t>Returns</a:t>
            </a:r>
            <a:r>
              <a:rPr lang="en-US" sz="2000" b="1" dirty="0">
                <a:solidFill>
                  <a:srgbClr val="000000"/>
                </a:solidFill>
                <a:latin typeface="Courier New" pitchFamily="49" charset="0"/>
                <a:cs typeface="+mn-cs"/>
              </a:rPr>
              <a:t> true</a:t>
            </a:r>
            <a:r>
              <a:rPr lang="en-US" sz="2000" dirty="0"/>
              <a:t> or </a:t>
            </a:r>
            <a:r>
              <a:rPr lang="en-US" sz="2000" b="1" dirty="0">
                <a:solidFill>
                  <a:srgbClr val="000000"/>
                </a:solidFill>
                <a:latin typeface="Courier New" pitchFamily="49" charset="0"/>
                <a:cs typeface="+mn-cs"/>
              </a:rPr>
              <a:t>false</a:t>
            </a:r>
          </a:p>
          <a:p>
            <a:pPr>
              <a:lnSpc>
                <a:spcPct val="90000"/>
              </a:lnSpc>
              <a:spcBef>
                <a:spcPct val="50000"/>
              </a:spcBef>
            </a:pPr>
            <a:r>
              <a:rPr lang="en-US" sz="2000" dirty="0">
                <a:solidFill>
                  <a:srgbClr val="5F5F5F"/>
                </a:solidFill>
              </a:rPr>
              <a:t>Example:</a:t>
            </a:r>
          </a:p>
          <a:p>
            <a:pPr>
              <a:lnSpc>
                <a:spcPct val="90000"/>
              </a:lnSpc>
              <a:spcBef>
                <a:spcPct val="50000"/>
              </a:spcBef>
            </a:pPr>
            <a:r>
              <a:rPr lang="en-US" sz="2000" dirty="0">
                <a:latin typeface="Times New Roman" pitchFamily="18" charset="0"/>
              </a:rPr>
              <a:t>	</a:t>
            </a:r>
            <a:r>
              <a:rPr lang="en-US" sz="2000" b="1" dirty="0">
                <a:solidFill>
                  <a:srgbClr val="000000"/>
                </a:solidFill>
                <a:latin typeface="Courier New" pitchFamily="49" charset="0"/>
              </a:rPr>
              <a:t>int i=10;</a:t>
            </a:r>
          </a:p>
          <a:p>
            <a:pPr>
              <a:lnSpc>
                <a:spcPct val="90000"/>
              </a:lnSpc>
              <a:spcBef>
                <a:spcPct val="50000"/>
              </a:spcBef>
            </a:pPr>
            <a:r>
              <a:rPr lang="en-US" sz="2000" b="1" dirty="0">
                <a:solidFill>
                  <a:srgbClr val="000000"/>
                </a:solidFill>
                <a:latin typeface="Courier New" pitchFamily="49" charset="0"/>
              </a:rPr>
              <a:t>	int j=20;</a:t>
            </a:r>
          </a:p>
          <a:p>
            <a:pPr>
              <a:lnSpc>
                <a:spcPct val="90000"/>
              </a:lnSpc>
              <a:spcBef>
                <a:spcPct val="2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i&gt;j );</a:t>
            </a:r>
          </a:p>
          <a:p>
            <a:pPr>
              <a:lnSpc>
                <a:spcPct val="90000"/>
              </a:lnSpc>
              <a:spcBef>
                <a:spcPct val="20000"/>
              </a:spcBef>
            </a:pPr>
            <a:r>
              <a:rPr lang="en-US" sz="2000" b="1" dirty="0">
                <a:latin typeface="Courier New" pitchFamily="49" charset="0"/>
              </a:rPr>
              <a:t>				 // output is false</a:t>
            </a:r>
          </a:p>
          <a:p>
            <a:pPr>
              <a:lnSpc>
                <a:spcPct val="90000"/>
              </a:lnSpc>
              <a:spcBef>
                <a:spcPct val="20000"/>
              </a:spcBef>
            </a:pPr>
            <a:r>
              <a:rPr lang="en-US" sz="2000" b="1" dirty="0">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(i==10);</a:t>
            </a:r>
          </a:p>
          <a:p>
            <a:pPr>
              <a:lnSpc>
                <a:spcPct val="90000"/>
              </a:lnSpc>
              <a:spcBef>
                <a:spcPct val="20000"/>
              </a:spcBef>
            </a:pPr>
            <a:r>
              <a:rPr lang="en-US" sz="2000" b="1" dirty="0">
                <a:latin typeface="Courier New" pitchFamily="49" charset="0"/>
              </a:rPr>
              <a:t>				 // output is true</a:t>
            </a:r>
          </a:p>
        </p:txBody>
      </p:sp>
      <p:sp>
        <p:nvSpPr>
          <p:cNvPr id="269315" name="Rectangle 3"/>
          <p:cNvSpPr>
            <a:spLocks noChangeArrowheads="1"/>
          </p:cNvSpPr>
          <p:nvPr/>
        </p:nvSpPr>
        <p:spPr bwMode="auto">
          <a:xfrm>
            <a:off x="293914" y="152400"/>
            <a:ext cx="7378700" cy="579438"/>
          </a:xfrm>
          <a:prstGeom prst="rect">
            <a:avLst/>
          </a:prstGeom>
          <a:noFill/>
          <a:ln w="9525">
            <a:noFill/>
            <a:miter lim="800000"/>
            <a:headEnd/>
            <a:tailEnd/>
          </a:ln>
          <a:effectLst/>
        </p:spPr>
        <p:txBody>
          <a:bodyPr anchor="ctr"/>
          <a:lstStyle/>
          <a:p>
            <a:pPr>
              <a:defRPr/>
            </a:pPr>
            <a:r>
              <a:rPr lang="en-US" sz="3200" b="1" dirty="0">
                <a:solidFill>
                  <a:schemeClr val="bg1"/>
                </a:solidFill>
                <a:latin typeface="+mj-lt"/>
                <a:ea typeface="+mj-ea"/>
                <a:cs typeface="+mj-cs"/>
              </a:rPr>
              <a:t>Relational Operators</a:t>
            </a:r>
          </a:p>
        </p:txBody>
      </p: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13</a:t>
            </a:fld>
            <a:endParaRPr lang="en-US" sz="1200"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295400"/>
            <a:ext cx="8229600" cy="4525963"/>
          </a:xfrm>
        </p:spPr>
        <p:txBody>
          <a:bodyPr/>
          <a:lstStyle/>
          <a:p>
            <a:pPr>
              <a:buNone/>
            </a:pPr>
            <a:r>
              <a:rPr lang="en-US" i="1" dirty="0"/>
              <a:t>Write a program to do the following,</a:t>
            </a:r>
          </a:p>
          <a:p>
            <a:pPr marL="457200" indent="-457200">
              <a:buFont typeface="+mj-lt"/>
              <a:buAutoNum type="alphaLcParenR"/>
            </a:pPr>
            <a:endParaRPr lang="en-US" i="1" dirty="0"/>
          </a:p>
          <a:p>
            <a:pPr marL="457200" indent="-457200">
              <a:buFont typeface="+mj-lt"/>
              <a:buAutoNum type="alphaLcParenR"/>
            </a:pPr>
            <a:r>
              <a:rPr lang="en-US" i="1" dirty="0"/>
              <a:t>Get two numbers as input from the user through console and swap the values of two numbers without using a temporary variable and display the same. (15 Mins)</a:t>
            </a:r>
          </a:p>
          <a:p>
            <a:pPr marL="457200" indent="-457200">
              <a:buFont typeface="+mj-lt"/>
              <a:buAutoNum type="alphaLcParenR"/>
            </a:pPr>
            <a:r>
              <a:rPr lang="en-US" i="1" dirty="0"/>
              <a:t>Determine whether the given year is leap year or not (Read the input through console ). (15 Mins)</a:t>
            </a:r>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14</a:t>
            </a:fld>
            <a:endParaRPr lang="en-US" sz="1200" dirty="0">
              <a:solidFill>
                <a:schemeClr val="bg1">
                  <a:lumMod val="50000"/>
                </a:schemeClr>
              </a:solidFill>
            </a:endParaRPr>
          </a:p>
        </p:txBody>
      </p:sp>
    </p:spTree>
    <p:extLst>
      <p:ext uri="{BB962C8B-B14F-4D97-AF65-F5344CB8AC3E}">
        <p14:creationId xmlns:p14="http://schemas.microsoft.com/office/powerpoint/2010/main" val="427433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152400" y="79829"/>
            <a:ext cx="7772400" cy="609600"/>
          </a:xfrm>
          <a:prstGeom prst="rect">
            <a:avLst/>
          </a:prstGeom>
          <a:noFill/>
          <a:ln w="9525">
            <a:noFill/>
            <a:miter lim="800000"/>
            <a:headEnd/>
            <a:tailEnd/>
          </a:ln>
          <a:effectLst/>
        </p:spPr>
        <p:txBody>
          <a:bodyPr anchor="ctr"/>
          <a:lstStyle/>
          <a:p>
            <a:pPr>
              <a:lnSpc>
                <a:spcPct val="85000"/>
              </a:lnSpc>
              <a:defRPr/>
            </a:pPr>
            <a:r>
              <a:rPr lang="en-US" sz="3200" b="1" dirty="0">
                <a:solidFill>
                  <a:schemeClr val="bg1"/>
                </a:solidFill>
                <a:latin typeface="+mj-lt"/>
                <a:ea typeface="+mj-ea"/>
                <a:cs typeface="+mj-cs"/>
              </a:rPr>
              <a:t>Integer Bitwise Operators</a:t>
            </a:r>
          </a:p>
        </p:txBody>
      </p:sp>
      <p:sp>
        <p:nvSpPr>
          <p:cNvPr id="40963" name="Rectangle 3"/>
          <p:cNvSpPr>
            <a:spLocks noChangeArrowheads="1"/>
          </p:cNvSpPr>
          <p:nvPr/>
        </p:nvSpPr>
        <p:spPr bwMode="auto">
          <a:xfrm>
            <a:off x="448129" y="1103086"/>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dirty="0">
                <a:solidFill>
                  <a:srgbClr val="000000"/>
                </a:solidFill>
                <a:latin typeface="Courier New" pitchFamily="49" charset="0"/>
                <a:cs typeface="Courier New" pitchFamily="49" charset="0"/>
              </a:rPr>
              <a:t>~  &amp;  |  ^  </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9" y="1951924"/>
            <a:ext cx="6667500" cy="27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304800" y="4456112"/>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90000"/>
              </a:lnSpc>
              <a:spcBef>
                <a:spcPct val="20000"/>
              </a:spcBef>
              <a:buClr>
                <a:schemeClr val="accent2"/>
              </a:buClr>
              <a:buFont typeface="Wingdings" pitchFamily="2" charset="2"/>
              <a:buChar char="§"/>
            </a:pPr>
            <a:r>
              <a:rPr lang="en-US" sz="2000" dirty="0">
                <a:solidFill>
                  <a:srgbClr val="5F5F5F"/>
                </a:solidFill>
              </a:rPr>
              <a:t>They convert the integral data types into their binary form and then perform operations according the table. </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15</a:t>
            </a:fld>
            <a:endParaRPr lang="en-US" sz="1200" dirty="0">
              <a:solidFill>
                <a:schemeClr val="bg1">
                  <a:lumMod val="50000"/>
                </a:schemeClr>
              </a:solidFill>
            </a:endParaRPr>
          </a:p>
        </p:txBody>
      </p:sp>
    </p:spTree>
    <p:extLst>
      <p:ext uri="{BB962C8B-B14F-4D97-AF65-F5344CB8AC3E}">
        <p14:creationId xmlns:p14="http://schemas.microsoft.com/office/powerpoint/2010/main" val="243674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1150938"/>
            <a:ext cx="82296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AndOrNotEx</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x=1; </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y=3; </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x&amp;y</a:t>
            </a:r>
            <a:r>
              <a:rPr lang="en-US" sz="2000" b="1" dirty="0">
                <a:solidFill>
                  <a:srgbClr val="000000"/>
                </a:solidFill>
                <a:latin typeface="Courier New" pitchFamily="49" charset="0"/>
              </a:rPr>
              <a:t>); // prints 1</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3</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2</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(~x); // prints -2</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a:t>
            </a:r>
            <a:endParaRPr lang="en-US" sz="2000" b="1" dirty="0">
              <a:solidFill>
                <a:srgbClr val="000000"/>
              </a:solidFill>
              <a:latin typeface="Times New Roman" pitchFamily="18" charset="0"/>
            </a:endParaRPr>
          </a:p>
        </p:txBody>
      </p:sp>
      <p:sp>
        <p:nvSpPr>
          <p:cNvPr id="41987" name="Rectangle 3"/>
          <p:cNvSpPr>
            <a:spLocks noChangeArrowheads="1"/>
          </p:cNvSpPr>
          <p:nvPr/>
        </p:nvSpPr>
        <p:spPr bwMode="auto">
          <a:xfrm>
            <a:off x="914400" y="5122580"/>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1" dirty="0">
                <a:solidFill>
                  <a:srgbClr val="993366"/>
                </a:solidFill>
              </a:rPr>
              <a:t>Can you arrive at all of these without executing the code?</a:t>
            </a:r>
          </a:p>
          <a:p>
            <a:endParaRPr lang="en-US" b="1" i="1" dirty="0">
              <a:solidFill>
                <a:srgbClr val="993366"/>
              </a:solidFill>
            </a:endParaRPr>
          </a:p>
          <a:p>
            <a:r>
              <a:rPr lang="en-US" b="1" i="1" dirty="0">
                <a:solidFill>
                  <a:srgbClr val="993366"/>
                </a:solidFill>
              </a:rPr>
              <a:t>What will happen  if you change  byte to double?</a:t>
            </a:r>
            <a:endParaRPr lang="en-US" dirty="0">
              <a:solidFill>
                <a:srgbClr val="993366"/>
              </a:solidFill>
            </a:endParaRPr>
          </a:p>
        </p:txBody>
      </p:sp>
      <p:sp>
        <p:nvSpPr>
          <p:cNvPr id="41988" name="Title 1"/>
          <p:cNvSpPr>
            <a:spLocks noGrp="1"/>
          </p:cNvSpPr>
          <p:nvPr>
            <p:ph type="title"/>
          </p:nvPr>
        </p:nvSpPr>
        <p:spPr>
          <a:xfrm>
            <a:off x="838200" y="274638"/>
            <a:ext cx="7848600" cy="639762"/>
          </a:xfrm>
        </p:spPr>
        <p:txBody>
          <a:bodyPr>
            <a:normAutofit fontScale="90000"/>
          </a:bodyPr>
          <a:lstStyle/>
          <a:p>
            <a:r>
              <a:rPr lang="en-US" dirty="0"/>
              <a:t>Example : Integer Bitwise Operators</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12258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16</a:t>
            </a:fld>
            <a:endParaRPr lang="en-US" sz="1200" dirty="0">
              <a:solidFill>
                <a:schemeClr val="bg1">
                  <a:lumMod val="50000"/>
                </a:schemeClr>
              </a:solidFill>
            </a:endParaRPr>
          </a:p>
        </p:txBody>
      </p:sp>
    </p:spTree>
    <p:extLst>
      <p:ext uri="{BB962C8B-B14F-4D97-AF65-F5344CB8AC3E}">
        <p14:creationId xmlns:p14="http://schemas.microsoft.com/office/powerpoint/2010/main" val="29777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52400" y="152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latin typeface="+mj-lt"/>
                <a:ea typeface="+mj-ea"/>
                <a:cs typeface="+mj-cs"/>
              </a:rPr>
              <a:t>Logical  Operators</a:t>
            </a:r>
          </a:p>
        </p:txBody>
      </p:sp>
      <p:sp>
        <p:nvSpPr>
          <p:cNvPr id="44035" name="Rectangle 3"/>
          <p:cNvSpPr>
            <a:spLocks noChangeArrowheads="1"/>
          </p:cNvSpPr>
          <p:nvPr/>
        </p:nvSpPr>
        <p:spPr bwMode="auto">
          <a:xfrm>
            <a:off x="457200" y="1524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a:solidFill>
                  <a:srgbClr val="000000"/>
                </a:solidFill>
                <a:latin typeface="Courier New" pitchFamily="49" charset="0"/>
              </a:rPr>
              <a:t>&amp;  |  ^  </a:t>
            </a:r>
          </a:p>
        </p:txBody>
      </p:sp>
      <p:graphicFrame>
        <p:nvGraphicFramePr>
          <p:cNvPr id="44036" name="Object 8"/>
          <p:cNvGraphicFramePr>
            <a:graphicFrameLocks noChangeAspect="1"/>
          </p:cNvGraphicFramePr>
          <p:nvPr/>
        </p:nvGraphicFramePr>
        <p:xfrm>
          <a:off x="304800" y="2228850"/>
          <a:ext cx="8458200" cy="2400300"/>
        </p:xfrm>
        <a:graphic>
          <a:graphicData uri="http://schemas.openxmlformats.org/presentationml/2006/ole">
            <mc:AlternateContent xmlns:mc="http://schemas.openxmlformats.org/markup-compatibility/2006">
              <mc:Choice xmlns:v="urn:schemas-microsoft-com:vml" Requires="v">
                <p:oleObj spid="_x0000_s1029" name="Bitmap Image" r:id="rId4" imgW="9104762" imgH="2400635" progId="PBrush">
                  <p:embed/>
                </p:oleObj>
              </mc:Choice>
              <mc:Fallback>
                <p:oleObj name="Bitmap Image" r:id="rId4" imgW="9104762" imgH="2400635"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8850"/>
                        <a:ext cx="845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670364" y="5181600"/>
            <a:ext cx="7924800" cy="10156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228600" indent="-228600">
              <a:defRPr/>
            </a:pPr>
            <a:r>
              <a:rPr lang="en-IN" sz="2000" i="1" dirty="0">
                <a:solidFill>
                  <a:srgbClr val="993366"/>
                </a:solidFill>
              </a:rPr>
              <a:t>What will happen when you compile the following statement? </a:t>
            </a:r>
            <a:endParaRPr lang="en-IN" sz="2000" b="1" dirty="0">
              <a:solidFill>
                <a:srgbClr val="993366"/>
              </a:solidFill>
              <a:latin typeface="Courier New" pitchFamily="49" charset="0"/>
              <a:cs typeface="Courier New" pitchFamily="49" charset="0"/>
            </a:endParaRPr>
          </a:p>
          <a:p>
            <a:pPr marL="228600" indent="-228600">
              <a:defRPr/>
            </a:pPr>
            <a:r>
              <a:rPr lang="en-IN" sz="2000" b="1" dirty="0">
                <a:solidFill>
                  <a:srgbClr val="993366"/>
                </a:solidFill>
                <a:latin typeface="Courier New" pitchFamily="49" charset="0"/>
                <a:cs typeface="Courier New" pitchFamily="49" charset="0"/>
              </a:rPr>
              <a:t>if(~(1&gt;2)) </a:t>
            </a:r>
          </a:p>
          <a:p>
            <a:pPr marL="228600" indent="-228600">
              <a:defRPr/>
            </a:pPr>
            <a:r>
              <a:rPr lang="en-IN" sz="2000" b="1" dirty="0" err="1">
                <a:solidFill>
                  <a:srgbClr val="993366"/>
                </a:solidFill>
                <a:latin typeface="Courier New" pitchFamily="49" charset="0"/>
                <a:cs typeface="Courier New" pitchFamily="49" charset="0"/>
              </a:rPr>
              <a:t>System.out.println</a:t>
            </a:r>
            <a:r>
              <a:rPr lang="en-IN" sz="2000" b="1" dirty="0">
                <a:solidFill>
                  <a:srgbClr val="993366"/>
                </a:solidFill>
                <a:latin typeface="Courier New" pitchFamily="49" charset="0"/>
                <a:cs typeface="Courier New" pitchFamily="49" charset="0"/>
              </a:rPr>
              <a:t>(“OK");</a:t>
            </a:r>
          </a:p>
        </p:txBody>
      </p:sp>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2" y="5119722"/>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17</a:t>
            </a:fld>
            <a:endParaRPr lang="en-US" sz="1200" dirty="0">
              <a:solidFill>
                <a:schemeClr val="bg1">
                  <a:lumMod val="50000"/>
                </a:schemeClr>
              </a:solidFill>
            </a:endParaRPr>
          </a:p>
        </p:txBody>
      </p:sp>
    </p:spTree>
    <p:extLst>
      <p:ext uri="{BB962C8B-B14F-4D97-AF65-F5344CB8AC3E}">
        <p14:creationId xmlns:p14="http://schemas.microsoft.com/office/powerpoint/2010/main" val="361851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55600" y="0"/>
            <a:ext cx="8229600" cy="792163"/>
          </a:xfrm>
        </p:spPr>
        <p:txBody>
          <a:bodyPr/>
          <a:lstStyle/>
          <a:p>
            <a:pPr eaLnBrk="1" hangingPunct="1"/>
            <a:r>
              <a:rPr lang="en-US" dirty="0"/>
              <a:t>Conditional Logical Operators </a:t>
            </a:r>
          </a:p>
        </p:txBody>
      </p:sp>
      <p:sp>
        <p:nvSpPr>
          <p:cNvPr id="271363" name="Rectangle 3"/>
          <p:cNvSpPr>
            <a:spLocks noGrp="1" noChangeArrowheads="1"/>
          </p:cNvSpPr>
          <p:nvPr>
            <p:ph idx="1"/>
          </p:nvPr>
        </p:nvSpPr>
        <p:spPr>
          <a:xfrm>
            <a:off x="381000" y="1143000"/>
            <a:ext cx="8763000" cy="533400"/>
          </a:xfrm>
        </p:spPr>
        <p:txBody>
          <a:bodyPr/>
          <a:lstStyle/>
          <a:p>
            <a:pPr eaLnBrk="1" hangingPunct="1">
              <a:lnSpc>
                <a:spcPct val="90000"/>
              </a:lnSpc>
              <a:spcBef>
                <a:spcPct val="50000"/>
              </a:spcBef>
              <a:buFont typeface="Wingdings" pitchFamily="2" charset="2"/>
              <a:buNone/>
              <a:defRPr/>
            </a:pPr>
            <a:r>
              <a:rPr lang="en-US" dirty="0"/>
              <a:t> </a:t>
            </a:r>
            <a:r>
              <a:rPr lang="en-US" b="1" kern="1200" dirty="0">
                <a:solidFill>
                  <a:srgbClr val="000000"/>
                </a:solidFill>
                <a:latin typeface="Courier New" pitchFamily="49" charset="0"/>
              </a:rPr>
              <a:t>&amp;&amp;   ||   !  ?:</a:t>
            </a:r>
          </a:p>
        </p:txBody>
      </p:sp>
      <p:graphicFrame>
        <p:nvGraphicFramePr>
          <p:cNvPr id="36868" name="Object 8"/>
          <p:cNvGraphicFramePr>
            <a:graphicFrameLocks noChangeAspect="1"/>
          </p:cNvGraphicFramePr>
          <p:nvPr>
            <p:extLst>
              <p:ext uri="{D42A27DB-BD31-4B8C-83A1-F6EECF244321}">
                <p14:modId xmlns:p14="http://schemas.microsoft.com/office/powerpoint/2010/main" val="3725802165"/>
              </p:ext>
            </p:extLst>
          </p:nvPr>
        </p:nvGraphicFramePr>
        <p:xfrm>
          <a:off x="381000" y="1909081"/>
          <a:ext cx="7239000" cy="1984375"/>
        </p:xfrm>
        <a:graphic>
          <a:graphicData uri="http://schemas.openxmlformats.org/presentationml/2006/ole">
            <mc:AlternateContent xmlns:mc="http://schemas.openxmlformats.org/markup-compatibility/2006">
              <mc:Choice xmlns:v="urn:schemas-microsoft-com:vml" Requires="v">
                <p:oleObj spid="_x0000_s2053" name="Bitmap Image" r:id="rId4" imgW="9078592" imgH="2381582" progId="PBrush">
                  <p:embed/>
                </p:oleObj>
              </mc:Choice>
              <mc:Fallback>
                <p:oleObj name="Bitmap Image" r:id="rId4" imgW="9078592" imgH="2381582"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09081"/>
                        <a:ext cx="7239000"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Rectangle 7"/>
          <p:cNvSpPr>
            <a:spLocks noChangeArrowheads="1"/>
          </p:cNvSpPr>
          <p:nvPr/>
        </p:nvSpPr>
        <p:spPr bwMode="auto">
          <a:xfrm>
            <a:off x="381000" y="41910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2060"/>
              </a:buClr>
            </a:pPr>
            <a:r>
              <a:rPr lang="en-US" sz="2000" dirty="0">
                <a:solidFill>
                  <a:srgbClr val="5F5F5F"/>
                </a:solidFill>
              </a:rPr>
              <a:t>Logical operators are binary operators that require </a:t>
            </a:r>
            <a:r>
              <a:rPr lang="en-US" sz="2000" b="1" dirty="0" err="1">
                <a:solidFill>
                  <a:srgbClr val="000000"/>
                </a:solidFill>
                <a:latin typeface="Courier New" pitchFamily="49" charset="0"/>
              </a:rPr>
              <a:t>boolean</a:t>
            </a:r>
            <a:r>
              <a:rPr lang="en-US" sz="2000" dirty="0">
                <a:solidFill>
                  <a:srgbClr val="5F5F5F"/>
                </a:solidFill>
              </a:rPr>
              <a:t> values as operands. </a:t>
            </a:r>
          </a:p>
          <a:p>
            <a:pPr>
              <a:buClr>
                <a:srgbClr val="002060"/>
              </a:buClr>
            </a:pPr>
            <a:r>
              <a:rPr lang="en-US" sz="2000" b="1" dirty="0">
                <a:solidFill>
                  <a:srgbClr val="000000"/>
                </a:solidFill>
                <a:latin typeface="Courier New" pitchFamily="49" charset="0"/>
              </a:rPr>
              <a:t>&amp;&amp;</a:t>
            </a:r>
            <a:r>
              <a:rPr lang="en-US" sz="2000" dirty="0"/>
              <a:t> </a:t>
            </a:r>
            <a:r>
              <a:rPr lang="en-US" sz="2000" dirty="0">
                <a:solidFill>
                  <a:srgbClr val="5F5F5F"/>
                </a:solidFill>
              </a:rPr>
              <a:t>and</a:t>
            </a:r>
            <a:r>
              <a:rPr lang="en-US" sz="2000" dirty="0"/>
              <a:t> </a:t>
            </a:r>
            <a:r>
              <a:rPr lang="en-US" sz="2000" b="1" dirty="0">
                <a:solidFill>
                  <a:srgbClr val="000000"/>
                </a:solidFill>
                <a:latin typeface="Courier New" pitchFamily="49" charset="0"/>
              </a:rPr>
              <a:t>||</a:t>
            </a:r>
            <a:r>
              <a:rPr lang="en-US" sz="2000" dirty="0"/>
              <a:t> </a:t>
            </a:r>
            <a:r>
              <a:rPr lang="en-US" sz="2000" dirty="0">
                <a:solidFill>
                  <a:srgbClr val="5F5F5F"/>
                </a:solidFill>
              </a:rPr>
              <a:t>are also called short circuit operators because  they are optimized.</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18</a:t>
            </a:fld>
            <a:endParaRPr lang="en-US" sz="1200" dirty="0">
              <a:solidFill>
                <a:schemeClr val="bg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26276"/>
            <a:ext cx="8229600" cy="685800"/>
          </a:xfrm>
        </p:spPr>
        <p:txBody>
          <a:bodyPr>
            <a:normAutofit/>
          </a:bodyPr>
          <a:lstStyle/>
          <a:p>
            <a:pPr eaLnBrk="1" hangingPunct="1"/>
            <a:r>
              <a:rPr lang="en-US" dirty="0"/>
              <a:t>Activity</a:t>
            </a:r>
            <a:endParaRPr lang="en-IN" dirty="0"/>
          </a:p>
        </p:txBody>
      </p:sp>
      <p:sp>
        <p:nvSpPr>
          <p:cNvPr id="2" name="Content Placeholder 1"/>
          <p:cNvSpPr>
            <a:spLocks noGrp="1"/>
          </p:cNvSpPr>
          <p:nvPr>
            <p:ph idx="1"/>
          </p:nvPr>
        </p:nvSpPr>
        <p:spPr>
          <a:xfrm>
            <a:off x="228600" y="1066800"/>
            <a:ext cx="8686800" cy="838200"/>
          </a:xfrm>
        </p:spPr>
        <p:txBody>
          <a:bodyPr>
            <a:normAutofit/>
          </a:bodyPr>
          <a:lstStyle/>
          <a:p>
            <a:r>
              <a:rPr lang="en-US" dirty="0"/>
              <a:t>Type this code and find out the difference between &amp;&amp; and &amp; operators?</a:t>
            </a:r>
          </a:p>
        </p:txBody>
      </p:sp>
      <p:sp>
        <p:nvSpPr>
          <p:cNvPr id="7" name="Rectangle 3"/>
          <p:cNvSpPr>
            <a:spLocks noChangeArrowheads="1"/>
          </p:cNvSpPr>
          <p:nvPr/>
        </p:nvSpPr>
        <p:spPr bwMode="auto">
          <a:xfrm>
            <a:off x="304800" y="1905000"/>
            <a:ext cx="8534400" cy="43704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40000"/>
              </a:lnSpc>
              <a:defRPr/>
            </a:pPr>
            <a:r>
              <a:rPr lang="en-US" sz="2000" b="1" dirty="0">
                <a:solidFill>
                  <a:srgbClr val="000000"/>
                </a:solidFill>
                <a:latin typeface="Courier New" pitchFamily="49" charset="0"/>
              </a:rPr>
              <a:t>public class Example{</a:t>
            </a:r>
          </a:p>
          <a:p>
            <a:pPr>
              <a:lnSpc>
                <a:spcPct val="140000"/>
              </a:lnSpc>
              <a:defRPr/>
            </a:pPr>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a:lnSpc>
                <a:spcPct val="140000"/>
              </a:lnSpc>
              <a:defRPr/>
            </a:pPr>
            <a:r>
              <a:rPr lang="en-US" sz="2000" b="1" dirty="0">
                <a:solidFill>
                  <a:srgbClr val="000000"/>
                </a:solidFill>
                <a:latin typeface="Courier New" pitchFamily="49" charset="0"/>
              </a:rPr>
              <a:t> int i=0;</a:t>
            </a:r>
          </a:p>
          <a:p>
            <a:pPr>
              <a:lnSpc>
                <a:spcPct val="140000"/>
              </a:lnSpc>
              <a:defRPr/>
            </a:pPr>
            <a:r>
              <a:rPr lang="en-US" sz="2000" b="1" dirty="0">
                <a:solidFill>
                  <a:srgbClr val="000000"/>
                </a:solidFill>
                <a:latin typeface="Courier New" pitchFamily="49" charset="0"/>
              </a:rPr>
              <a:t> int j=2;</a:t>
            </a:r>
          </a:p>
          <a:p>
            <a:pPr>
              <a:lnSpc>
                <a:spcPct val="140000"/>
              </a:lnSpc>
              <a:defRPr/>
            </a:pPr>
            <a:r>
              <a:rPr lang="en-US" sz="2000" b="1" dirty="0">
                <a:solidFill>
                  <a:srgbClr val="000000"/>
                </a:solidFill>
                <a:latin typeface="Courier New" pitchFamily="49" charset="0"/>
              </a:rPr>
              <a:t> boolean b= (i&gt;j) &amp;&amp;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b= (i&gt;j) &amp;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a:t>
            </a:r>
          </a:p>
          <a:p>
            <a:pPr>
              <a:lnSpc>
                <a:spcPct val="140000"/>
              </a:lnSpc>
              <a:defRPr/>
            </a:pPr>
            <a:r>
              <a:rPr lang="en-US" sz="2000" b="1" dirty="0">
                <a:solidFill>
                  <a:srgbClr val="000000"/>
                </a:solidFill>
                <a:latin typeface="Courier New" pitchFamily="49" charset="0"/>
              </a:rPr>
              <a:t>}</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19</a:t>
            </a:fld>
            <a:endParaRPr lang="en-US" sz="1200" dirty="0">
              <a:solidFill>
                <a:schemeClr val="bg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types</a:t>
            </a:r>
            <a:endParaRPr lang="en-IN" dirty="0"/>
          </a:p>
        </p:txBody>
      </p:sp>
      <p:sp>
        <p:nvSpPr>
          <p:cNvPr id="2" name="Content Placeholder 1"/>
          <p:cNvSpPr>
            <a:spLocks noGrp="1"/>
          </p:cNvSpPr>
          <p:nvPr>
            <p:ph idx="1"/>
          </p:nvPr>
        </p:nvSpPr>
        <p:spPr>
          <a:xfrm>
            <a:off x="609599" y="1524000"/>
            <a:ext cx="6347714" cy="4517363"/>
          </a:xfrm>
        </p:spPr>
        <p:txBody>
          <a:bodyPr/>
          <a:lstStyle/>
          <a:p>
            <a:r>
              <a:rPr lang="en-US" dirty="0"/>
              <a:t>Java supports two categories of </a:t>
            </a:r>
            <a:r>
              <a:rPr lang="en-US" dirty="0" err="1"/>
              <a:t>datatypes</a:t>
            </a:r>
            <a:r>
              <a:rPr lang="en-US" dirty="0"/>
              <a:t>.</a:t>
            </a:r>
          </a:p>
          <a:p>
            <a:pPr>
              <a:buNone/>
            </a:pPr>
            <a:endParaRPr lang="en-US" dirty="0"/>
          </a:p>
          <a:p>
            <a:r>
              <a:rPr lang="en-US" dirty="0"/>
              <a:t>				</a:t>
            </a:r>
            <a:r>
              <a:rPr lang="en-US" sz="2400" dirty="0"/>
              <a:t>Primitive types</a:t>
            </a:r>
          </a:p>
          <a:p>
            <a:r>
              <a:rPr lang="en-US" sz="2700" dirty="0"/>
              <a:t>              	</a:t>
            </a:r>
            <a:r>
              <a:rPr lang="en-US" sz="2400" dirty="0"/>
              <a:t>Reference Types</a:t>
            </a:r>
            <a:endParaRPr lang="en-IN" sz="2400"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457200" y="1066800"/>
            <a:ext cx="8305800" cy="3385542"/>
          </a:xfrm>
          <a:prstGeom prst="rect">
            <a:avLst/>
          </a:prstGeom>
          <a:noFill/>
          <a:ln w="9525">
            <a:noFill/>
            <a:miter lim="800000"/>
            <a:headEnd/>
            <a:tailEnd/>
          </a:ln>
        </p:spPr>
        <p:txBody>
          <a:bodyPr>
            <a:spAutoFit/>
          </a:bodyPr>
          <a:lstStyle/>
          <a:p>
            <a:pPr>
              <a:lnSpc>
                <a:spcPct val="90000"/>
              </a:lnSpc>
              <a:spcBef>
                <a:spcPct val="20000"/>
              </a:spcBef>
              <a:defRPr/>
            </a:pPr>
            <a:r>
              <a:rPr lang="en-US" sz="2000" dirty="0">
                <a:solidFill>
                  <a:srgbClr val="5F5F5F"/>
                </a:solidFill>
                <a:latin typeface="+mn-lt"/>
                <a:cs typeface="+mn-cs"/>
              </a:rPr>
              <a:t>Syntax of </a:t>
            </a:r>
            <a:r>
              <a:rPr lang="en-US" sz="2000" b="1" dirty="0">
                <a:solidFill>
                  <a:srgbClr val="000000"/>
                </a:solidFill>
                <a:latin typeface="Courier New" pitchFamily="49" charset="0"/>
                <a:cs typeface="+mn-cs"/>
              </a:rPr>
              <a:t>?:</a:t>
            </a:r>
            <a:r>
              <a:rPr lang="en-US" sz="2000" dirty="0">
                <a:cs typeface="+mn-cs"/>
              </a:rPr>
              <a:t> </a:t>
            </a:r>
          </a:p>
          <a:p>
            <a:pPr>
              <a:lnSpc>
                <a:spcPct val="90000"/>
              </a:lnSpc>
              <a:spcBef>
                <a:spcPct val="20000"/>
              </a:spcBef>
              <a:defRPr/>
            </a:pPr>
            <a:r>
              <a:rPr lang="en-US" sz="2000" b="1" dirty="0">
                <a:solidFill>
                  <a:srgbClr val="000000"/>
                </a:solidFill>
                <a:latin typeface="Courier New" pitchFamily="49" charset="0"/>
                <a:cs typeface="+mn-cs"/>
              </a:rPr>
              <a:t>&lt;variable&gt; = (boolean expression) ? &lt;value to assign if true&gt; : &lt;value to assign if false&gt;</a:t>
            </a:r>
          </a:p>
          <a:p>
            <a:pPr>
              <a:lnSpc>
                <a:spcPct val="90000"/>
              </a:lnSpc>
              <a:spcBef>
                <a:spcPct val="20000"/>
              </a:spcBef>
              <a:defRPr/>
            </a:pPr>
            <a:endParaRPr lang="en-US" sz="2000" dirty="0">
              <a:latin typeface="Times New Roman" pitchFamily="18" charset="0"/>
              <a:cs typeface="+mn-cs"/>
            </a:endParaRPr>
          </a:p>
          <a:p>
            <a:pPr>
              <a:lnSpc>
                <a:spcPct val="90000"/>
              </a:lnSpc>
              <a:spcBef>
                <a:spcPct val="20000"/>
              </a:spcBef>
              <a:defRPr/>
            </a:pPr>
            <a:r>
              <a:rPr lang="en-US" sz="2000" dirty="0">
                <a:solidFill>
                  <a:srgbClr val="5F5F5F"/>
                </a:solidFill>
                <a:latin typeface="+mn-lt"/>
                <a:cs typeface="+mn-cs"/>
              </a:rPr>
              <a:t>Example</a:t>
            </a:r>
            <a:r>
              <a:rPr lang="en-US" sz="2000" dirty="0">
                <a:cs typeface="+mn-cs"/>
              </a:rPr>
              <a:t>   :-</a:t>
            </a:r>
          </a:p>
          <a:p>
            <a:pPr>
              <a:lnSpc>
                <a:spcPct val="90000"/>
              </a:lnSpc>
              <a:spcBef>
                <a:spcPct val="50000"/>
              </a:spcBef>
              <a:defRPr/>
            </a:pPr>
            <a:r>
              <a:rPr lang="en-US" sz="2000" b="1" dirty="0">
                <a:solidFill>
                  <a:srgbClr val="000000"/>
                </a:solidFill>
                <a:latin typeface="Courier New" pitchFamily="49" charset="0"/>
                <a:cs typeface="+mn-cs"/>
              </a:rPr>
              <a:t>int i=10;	</a:t>
            </a:r>
          </a:p>
          <a:p>
            <a:pPr>
              <a:lnSpc>
                <a:spcPct val="90000"/>
              </a:lnSpc>
              <a:spcBef>
                <a:spcPct val="50000"/>
              </a:spcBef>
              <a:defRPr/>
            </a:pPr>
            <a:r>
              <a:rPr lang="en-US" sz="2000" b="1" dirty="0">
                <a:solidFill>
                  <a:srgbClr val="000000"/>
                </a:solidFill>
                <a:latin typeface="Courier New" pitchFamily="49" charset="0"/>
                <a:cs typeface="+mn-cs"/>
              </a:rPr>
              <a:t>double j=10.1;</a:t>
            </a:r>
          </a:p>
          <a:p>
            <a:pPr>
              <a:lnSpc>
                <a:spcPct val="90000"/>
              </a:lnSpc>
              <a:spcBef>
                <a:spcPct val="50000"/>
              </a:spcBef>
              <a:defRPr/>
            </a:pPr>
            <a:r>
              <a:rPr lang="en-US" sz="2000" b="1" dirty="0">
                <a:solidFill>
                  <a:srgbClr val="000000"/>
                </a:solidFill>
                <a:latin typeface="Courier New" pitchFamily="49" charset="0"/>
                <a:cs typeface="+mn-cs"/>
              </a:rPr>
              <a:t>int k=(i&gt;j)?10:20;</a:t>
            </a:r>
          </a:p>
          <a:p>
            <a:pPr>
              <a:lnSpc>
                <a:spcPct val="90000"/>
              </a:lnSpc>
              <a:spcBef>
                <a:spcPct val="50000"/>
              </a:spcBef>
              <a:defRPr/>
            </a:pP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(k);</a:t>
            </a:r>
            <a:r>
              <a:rPr lang="en-US" sz="2000" b="1" dirty="0">
                <a:latin typeface="Courier New" pitchFamily="49" charset="0"/>
                <a:cs typeface="+mn-cs"/>
              </a:rPr>
              <a:t> // outputs 20</a:t>
            </a:r>
            <a:r>
              <a:rPr lang="en-US" sz="2000" dirty="0">
                <a:latin typeface="Times New Roman" pitchFamily="18" charset="0"/>
                <a:cs typeface="+mn-cs"/>
              </a:rPr>
              <a:t> </a:t>
            </a:r>
          </a:p>
        </p:txBody>
      </p:sp>
      <p:sp>
        <p:nvSpPr>
          <p:cNvPr id="279555" name="Rectangle 3"/>
          <p:cNvSpPr>
            <a:spLocks noChangeArrowheads="1"/>
          </p:cNvSpPr>
          <p:nvPr/>
        </p:nvSpPr>
        <p:spPr bwMode="auto">
          <a:xfrm>
            <a:off x="152400" y="304800"/>
            <a:ext cx="7620000" cy="304800"/>
          </a:xfrm>
          <a:prstGeom prst="rect">
            <a:avLst/>
          </a:prstGeom>
          <a:noFill/>
          <a:ln w="9525">
            <a:noFill/>
            <a:miter lim="800000"/>
            <a:headEnd/>
            <a:tailEnd/>
          </a:ln>
          <a:effectLst/>
        </p:spPr>
        <p:txBody>
          <a:bodyPr anchor="ctr"/>
          <a:lstStyle/>
          <a:p>
            <a:pPr>
              <a:defRPr/>
            </a:pPr>
            <a:r>
              <a:rPr lang="en-IN" sz="3200" b="1" dirty="0">
                <a:solidFill>
                  <a:schemeClr val="bg1"/>
                </a:solidFill>
                <a:latin typeface="+mj-lt"/>
                <a:ea typeface="+mj-ea"/>
                <a:cs typeface="+mj-cs"/>
              </a:rPr>
              <a:t>Ternary operator</a:t>
            </a:r>
          </a:p>
        </p:txBody>
      </p:sp>
      <p:sp>
        <p:nvSpPr>
          <p:cNvPr id="39940" name="Rectangle 4"/>
          <p:cNvSpPr>
            <a:spLocks noChangeArrowheads="1"/>
          </p:cNvSpPr>
          <p:nvPr/>
        </p:nvSpPr>
        <p:spPr bwMode="auto">
          <a:xfrm>
            <a:off x="990600" y="502920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i="1" dirty="0">
                <a:solidFill>
                  <a:srgbClr val="993366"/>
                </a:solidFill>
              </a:rPr>
              <a:t>What is the problem with the code below assuming i, j  and k are declared as in the example above?</a:t>
            </a:r>
            <a:endParaRPr lang="en-US" b="1" i="1" dirty="0">
              <a:solidFill>
                <a:srgbClr val="993366"/>
              </a:solidFill>
            </a:endParaRPr>
          </a:p>
          <a:p>
            <a:r>
              <a:rPr lang="en-US" b="1" dirty="0">
                <a:solidFill>
                  <a:srgbClr val="993366"/>
                </a:solidFill>
                <a:latin typeface="Courier New" pitchFamily="49" charset="0"/>
              </a:rPr>
              <a:t>int k=(j=i)?10:20;</a:t>
            </a:r>
          </a:p>
          <a:p>
            <a:r>
              <a:rPr lang="en-US" b="1" i="1" dirty="0"/>
              <a:t>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9" y="50291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20</a:t>
            </a:fld>
            <a:endParaRPr lang="en-US" sz="1200" dirty="0">
              <a:solidFill>
                <a:schemeClr val="bg1">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2476"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latin typeface="+mj-lt"/>
                <a:ea typeface="+mj-ea"/>
                <a:cs typeface="+mj-cs"/>
              </a:rPr>
              <a:t>Compound Operators</a:t>
            </a:r>
            <a:endParaRPr lang="en-US" sz="4000" b="1" dirty="0">
              <a:solidFill>
                <a:schemeClr val="bg1"/>
              </a:solidFill>
              <a:latin typeface="Times New Roman" pitchFamily="18" charset="0"/>
            </a:endParaRPr>
          </a:p>
        </p:txBody>
      </p:sp>
      <p:sp>
        <p:nvSpPr>
          <p:cNvPr id="31748" name="Rectangle 3"/>
          <p:cNvSpPr>
            <a:spLocks noChangeArrowheads="1"/>
          </p:cNvSpPr>
          <p:nvPr/>
        </p:nvSpPr>
        <p:spPr bwMode="auto">
          <a:xfrm>
            <a:off x="304800" y="1295400"/>
            <a:ext cx="8153400" cy="3733800"/>
          </a:xfrm>
          <a:prstGeom prst="rect">
            <a:avLst/>
          </a:prstGeom>
          <a:noFill/>
          <a:ln w="9525">
            <a:noFill/>
            <a:miter lim="800000"/>
            <a:headEnd/>
            <a:tailEnd/>
          </a:ln>
        </p:spPr>
        <p:txBody>
          <a:bodyPr/>
          <a:lstStyle/>
          <a:p>
            <a:pPr marL="609600" indent="-609600">
              <a:lnSpc>
                <a:spcPct val="90000"/>
              </a:lnSpc>
              <a:spcBef>
                <a:spcPct val="20000"/>
              </a:spcBef>
              <a:buClr>
                <a:srgbClr val="002060"/>
              </a:buClr>
              <a:defRPr/>
            </a:pPr>
            <a:r>
              <a:rPr lang="en-US" sz="2000" b="1" dirty="0">
                <a:solidFill>
                  <a:srgbClr val="000000"/>
                </a:solidFill>
                <a:latin typeface="Courier New" pitchFamily="49" charset="0"/>
                <a:cs typeface="+mn-cs"/>
              </a:rPr>
              <a:t>+=  -=  *=  /=  %=   &amp;=  |= ^=</a:t>
            </a:r>
          </a:p>
          <a:p>
            <a:pPr marL="609600" indent="-609600">
              <a:lnSpc>
                <a:spcPct val="90000"/>
              </a:lnSpc>
              <a:spcBef>
                <a:spcPct val="20000"/>
              </a:spcBef>
              <a:buClr>
                <a:srgbClr val="C81E1E"/>
              </a:buClr>
              <a:defRPr/>
            </a:pPr>
            <a:r>
              <a:rPr lang="en-US" sz="2800" b="1" dirty="0">
                <a:solidFill>
                  <a:srgbClr val="000000"/>
                </a:solidFill>
                <a:latin typeface="Courier New" pitchFamily="49" charset="0"/>
                <a:cs typeface="+mn-cs"/>
              </a:rPr>
              <a:t> </a:t>
            </a:r>
            <a:endParaRPr lang="en-US" sz="2000" dirty="0">
              <a:cs typeface="+mn-cs"/>
            </a:endParaRPr>
          </a:p>
          <a:p>
            <a:pPr marL="609600" indent="-609600">
              <a:lnSpc>
                <a:spcPct val="90000"/>
              </a:lnSpc>
              <a:spcBef>
                <a:spcPct val="20000"/>
              </a:spcBef>
              <a:buClr>
                <a:schemeClr val="accent2"/>
              </a:buClr>
              <a:buFont typeface="Wingdings" pitchFamily="2" charset="2"/>
              <a:buNone/>
              <a:defRPr/>
            </a:pPr>
            <a:r>
              <a:rPr lang="en-US" sz="2000" dirty="0">
                <a:solidFill>
                  <a:srgbClr val="5F5F5F"/>
                </a:solidFill>
                <a:latin typeface="+mn-lt"/>
                <a:cs typeface="+mn-cs"/>
              </a:rPr>
              <a:t>Example</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a = 10;</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b=2;</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a+=b; </a:t>
            </a:r>
            <a:r>
              <a:rPr lang="en-US" sz="2000" b="1" dirty="0">
                <a:latin typeface="Courier New" pitchFamily="49" charset="0"/>
                <a:cs typeface="+mn-cs"/>
              </a:rPr>
              <a:t>//  means a=(int)(</a:t>
            </a:r>
            <a:r>
              <a:rPr lang="en-US" sz="2000" b="1" dirty="0" err="1">
                <a:latin typeface="Courier New" pitchFamily="49" charset="0"/>
                <a:cs typeface="+mn-cs"/>
              </a:rPr>
              <a:t>a+b</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endParaRPr lang="en-US" sz="2000" b="1" dirty="0">
              <a:solidFill>
                <a:srgbClr val="C81E1E"/>
              </a:solidFill>
              <a:latin typeface="Courier New" pitchFamily="49" charset="0"/>
              <a:cs typeface="+mn-cs"/>
            </a:endParaRP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double d=45.3;</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d/=1.2;</a:t>
            </a:r>
          </a:p>
          <a:p>
            <a:pPr marL="609600" indent="-609600">
              <a:lnSpc>
                <a:spcPct val="90000"/>
              </a:lnSpc>
              <a:spcBef>
                <a:spcPct val="20000"/>
              </a:spcBef>
              <a:buClr>
                <a:schemeClr val="accent2"/>
              </a:buClr>
              <a:buFont typeface="Wingdings" pitchFamily="2" charset="2"/>
              <a:buNone/>
              <a:defRPr/>
            </a:pPr>
            <a:endParaRPr lang="en-US" sz="2400" b="1" dirty="0">
              <a:latin typeface="Courier New" pitchFamily="49" charset="0"/>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21</a:t>
            </a:fld>
            <a:endParaRPr lang="en-US" sz="1200" dirty="0">
              <a:solidFill>
                <a:schemeClr val="bg1">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p:cNvSpPr>
          <p:nvPr>
            <p:ph type="title"/>
          </p:nvPr>
        </p:nvSpPr>
        <p:spPr>
          <a:xfrm>
            <a:off x="457200" y="0"/>
            <a:ext cx="8229600" cy="762000"/>
          </a:xfrm>
        </p:spPr>
        <p:txBody>
          <a:bodyPr/>
          <a:lstStyle/>
          <a:p>
            <a:pPr eaLnBrk="1" hangingPunct="1"/>
            <a:r>
              <a:rPr lang="en-US" kern="1200" dirty="0"/>
              <a:t>Shift operators</a:t>
            </a:r>
            <a:endParaRPr lang="en-IN" kern="1200" dirty="0"/>
          </a:p>
        </p:txBody>
      </p:sp>
      <p:sp>
        <p:nvSpPr>
          <p:cNvPr id="4" name="Content Placeholder 3"/>
          <p:cNvSpPr>
            <a:spLocks noGrp="1"/>
          </p:cNvSpPr>
          <p:nvPr>
            <p:ph idx="1"/>
          </p:nvPr>
        </p:nvSpPr>
        <p:spPr>
          <a:xfrm>
            <a:off x="304800" y="1143000"/>
            <a:ext cx="8382000" cy="4495800"/>
          </a:xfrm>
        </p:spPr>
        <p:txBody>
          <a:bodyPr/>
          <a:lstStyle/>
          <a:p>
            <a:pPr eaLnBrk="1" hangingPunct="1">
              <a:defRPr/>
            </a:pPr>
            <a:r>
              <a:rPr lang="en-IN" b="1" kern="1200" dirty="0">
                <a:solidFill>
                  <a:srgbClr val="000000"/>
                </a:solidFill>
                <a:latin typeface="Courier New" pitchFamily="49" charset="0"/>
              </a:rPr>
              <a:t>&gt;&gt;</a:t>
            </a:r>
            <a:r>
              <a:rPr lang="en-IN" b="1" dirty="0"/>
              <a:t> </a:t>
            </a:r>
            <a:r>
              <a:rPr lang="en-IN" dirty="0"/>
              <a:t>the SHIFT RIGHT operator (</a:t>
            </a:r>
            <a:r>
              <a:rPr lang="en-US" dirty="0">
                <a:sym typeface="Wingdings" pitchFamily="2" charset="2"/>
              </a:rPr>
              <a:t>Arithmetic Shift)</a:t>
            </a:r>
            <a:endParaRPr lang="en-IN" dirty="0"/>
          </a:p>
          <a:p>
            <a:pPr eaLnBrk="1" hangingPunct="1">
              <a:defRPr/>
            </a:pPr>
            <a:r>
              <a:rPr lang="en-IN" b="1" kern="1200" dirty="0">
                <a:solidFill>
                  <a:srgbClr val="000000"/>
                </a:solidFill>
                <a:latin typeface="Courier New" pitchFamily="49" charset="0"/>
              </a:rPr>
              <a:t>&lt;&lt;</a:t>
            </a:r>
            <a:r>
              <a:rPr lang="en-IN" b="1" dirty="0"/>
              <a:t> </a:t>
            </a:r>
            <a:r>
              <a:rPr lang="en-IN" dirty="0"/>
              <a:t>the SHIFT LEFT operator</a:t>
            </a:r>
          </a:p>
          <a:p>
            <a:pPr eaLnBrk="1" hangingPunct="1">
              <a:defRPr/>
            </a:pPr>
            <a:r>
              <a:rPr lang="en-IN" b="1" kern="1200" dirty="0">
                <a:solidFill>
                  <a:srgbClr val="000000"/>
                </a:solidFill>
                <a:latin typeface="Courier New" pitchFamily="49" charset="0"/>
              </a:rPr>
              <a:t>&gt;&gt;&gt;</a:t>
            </a:r>
            <a:r>
              <a:rPr lang="en-IN" b="1" dirty="0"/>
              <a:t> </a:t>
            </a:r>
            <a:r>
              <a:rPr lang="en-IN" dirty="0"/>
              <a:t>the UNSIGNED SHIFT RIGHT operator (</a:t>
            </a:r>
            <a:r>
              <a:rPr lang="en-US" dirty="0">
                <a:sym typeface="Wingdings" pitchFamily="2" charset="2"/>
              </a:rPr>
              <a:t>Logical Shift)</a:t>
            </a:r>
          </a:p>
          <a:p>
            <a:pPr eaLnBrk="1" hangingPunct="1">
              <a:defRPr/>
            </a:pPr>
            <a:endParaRPr lang="en-IN" dirty="0"/>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(2&lt;&lt;1); // prints 4</a:t>
            </a:r>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(-1&gt;&gt;2); // prints -1</a:t>
            </a:r>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(-1&gt;&gt;&gt;2); // prints 1073741823</a:t>
            </a:r>
          </a:p>
          <a:p>
            <a:pPr>
              <a:defRPr/>
            </a:pPr>
            <a:endParaRPr lang="en-IN" b="1" dirty="0">
              <a:solidFill>
                <a:srgbClr val="000000"/>
              </a:solidFill>
              <a:latin typeface="Courier New" pitchFamily="49" charset="0"/>
            </a:endParaRPr>
          </a:p>
          <a:p>
            <a:pPr eaLnBrk="1" hangingPunct="1">
              <a:lnSpc>
                <a:spcPct val="120000"/>
              </a:lnSpc>
              <a:buFont typeface="Wingdings" pitchFamily="2" charset="2"/>
              <a:buNone/>
              <a:defRPr/>
            </a:pPr>
            <a:endParaRPr lang="en-IN"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22</a:t>
            </a:fld>
            <a:endParaRPr lang="en-US" sz="12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p:txBody>
          <a:bodyPr/>
          <a:lstStyle/>
          <a:p>
            <a:r>
              <a:rPr lang="en-US" kern="1200" dirty="0"/>
              <a:t>Activity</a:t>
            </a:r>
          </a:p>
        </p:txBody>
      </p:sp>
      <p:sp>
        <p:nvSpPr>
          <p:cNvPr id="48131" name="Content Placeholder 3"/>
          <p:cNvSpPr>
            <a:spLocks noGrp="1"/>
          </p:cNvSpPr>
          <p:nvPr>
            <p:ph idx="1"/>
          </p:nvPr>
        </p:nvSpPr>
        <p:spPr/>
        <p:txBody>
          <a:bodyPr/>
          <a:lstStyle/>
          <a:p>
            <a:r>
              <a:rPr lang="en-US" dirty="0"/>
              <a:t>Find out what happens if you try to shift more than the number of bits in an int ?</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(2&lt;&lt;32);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(2&gt;&gt;&gt;32);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(2&lt;&lt;33);</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(2&gt;&gt;33);</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(2&gt;&gt;&gt;33);</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184238"/>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23</a:t>
            </a:fld>
            <a:endParaRPr lang="en-US" sz="1200" dirty="0">
              <a:solidFill>
                <a:schemeClr val="bg1">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86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rPr>
              <a:t>Precedence</a:t>
            </a:r>
          </a:p>
        </p:txBody>
      </p:sp>
      <p:sp>
        <p:nvSpPr>
          <p:cNvPr id="49155" name="Rectangle 3"/>
          <p:cNvSpPr>
            <a:spLocks noChangeArrowheads="1"/>
          </p:cNvSpPr>
          <p:nvPr/>
        </p:nvSpPr>
        <p:spPr bwMode="auto">
          <a:xfrm>
            <a:off x="228600" y="9906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2"/>
              </a:buClr>
              <a:buFont typeface="Wingdings" pitchFamily="2" charset="2"/>
              <a:buNone/>
            </a:pPr>
            <a:r>
              <a:rPr lang="en-US" sz="2000" b="1">
                <a:latin typeface="Courier New" pitchFamily="49" charset="0"/>
              </a:rPr>
              <a:t>Operators					      Associativity</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 . () methodCall()				left to right</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 ~ ++ -- - + new (cast)			right to left</a:t>
            </a:r>
          </a:p>
          <a:p>
            <a:pPr marL="342900" indent="-342900">
              <a:lnSpc>
                <a:spcPct val="90000"/>
              </a:lnSpc>
              <a:spcBef>
                <a:spcPct val="20000"/>
              </a:spcBef>
              <a:buClr>
                <a:schemeClr val="accent2"/>
              </a:buClr>
            </a:pPr>
            <a:r>
              <a:rPr lang="en-US" sz="2000" b="1">
                <a:latin typeface="Courier New" pitchFamily="49" charset="0"/>
              </a:rPr>
              <a:t>* / %							left to right</a:t>
            </a:r>
          </a:p>
          <a:p>
            <a:pPr marL="342900" indent="-342900">
              <a:lnSpc>
                <a:spcPct val="90000"/>
              </a:lnSpc>
              <a:spcBef>
                <a:spcPct val="20000"/>
              </a:spcBef>
              <a:buClr>
                <a:schemeClr val="accent2"/>
              </a:buClr>
            </a:pPr>
            <a:r>
              <a:rPr lang="en-US" sz="2000" b="1">
                <a:latin typeface="Courier New" pitchFamily="49" charset="0"/>
              </a:rPr>
              <a:t>+ -							left to right</a:t>
            </a:r>
          </a:p>
          <a:p>
            <a:pPr marL="342900" indent="-342900">
              <a:lnSpc>
                <a:spcPct val="90000"/>
              </a:lnSpc>
              <a:spcBef>
                <a:spcPct val="20000"/>
              </a:spcBef>
              <a:buClr>
                <a:schemeClr val="accent2"/>
              </a:buClr>
            </a:pPr>
            <a:r>
              <a:rPr lang="en-US" sz="2000" b="1">
                <a:latin typeface="Courier New" pitchFamily="49" charset="0"/>
              </a:rPr>
              <a:t>&gt;&gt; &gt;&gt;&gt; &lt;&lt;						left to right</a:t>
            </a:r>
          </a:p>
          <a:p>
            <a:pPr marL="342900" indent="-342900">
              <a:lnSpc>
                <a:spcPct val="90000"/>
              </a:lnSpc>
              <a:spcBef>
                <a:spcPct val="20000"/>
              </a:spcBef>
              <a:buClr>
                <a:schemeClr val="accent2"/>
              </a:buClr>
            </a:pPr>
            <a:r>
              <a:rPr lang="en-US" sz="2000" b="1">
                <a:latin typeface="Courier New" pitchFamily="49" charset="0"/>
              </a:rPr>
              <a:t>&lt; &gt; &lt;= &gt;= instanceof				left to right</a:t>
            </a:r>
          </a:p>
          <a:p>
            <a:pPr marL="342900" indent="-342900">
              <a:lnSpc>
                <a:spcPct val="90000"/>
              </a:lnSpc>
              <a:spcBef>
                <a:spcPct val="20000"/>
              </a:spcBef>
              <a:buClr>
                <a:schemeClr val="accent2"/>
              </a:buClr>
            </a:pPr>
            <a:r>
              <a:rPr lang="en-US" sz="2000" b="1">
                <a:latin typeface="Courier New" pitchFamily="49" charset="0"/>
              </a:rPr>
              <a:t>== !=							left to right</a:t>
            </a:r>
          </a:p>
          <a:p>
            <a:pPr marL="342900" indent="-342900">
              <a:lnSpc>
                <a:spcPct val="90000"/>
              </a:lnSpc>
              <a:spcBef>
                <a:spcPct val="20000"/>
              </a:spcBef>
              <a:buClr>
                <a:schemeClr val="accent2"/>
              </a:buClr>
            </a:pPr>
            <a:r>
              <a:rPr lang="en-US" sz="2000" b="1">
                <a:latin typeface="Courier New" pitchFamily="49" charset="0"/>
              </a:rPr>
              <a:t>&amp;								left to right</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&amp;&amp;								left to right</a:t>
            </a:r>
          </a:p>
          <a:p>
            <a:pPr marL="342900" indent="-342900">
              <a:lnSpc>
                <a:spcPct val="90000"/>
              </a:lnSpc>
              <a:spcBef>
                <a:spcPct val="20000"/>
              </a:spcBef>
              <a:buClr>
                <a:schemeClr val="accent2"/>
              </a:buClr>
            </a:pPr>
            <a:r>
              <a:rPr lang="en-US" sz="2000" b="1">
                <a:latin typeface="Courier New" pitchFamily="49" charset="0"/>
              </a:rPr>
              <a:t>||								left to right </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 += -= *= /= &gt;&gt;= &lt;&lt;= &gt;&gt;&gt;= &amp;= ^= |= 	left to right	</a:t>
            </a:r>
            <a:r>
              <a:rPr lang="en-US" b="1">
                <a:latin typeface="Courier New" pitchFamily="49" charset="0"/>
              </a:rPr>
              <a:t>		</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24</a:t>
            </a:fld>
            <a:endParaRPr lang="en-US" sz="12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9034" y="152400"/>
            <a:ext cx="7812088" cy="579438"/>
          </a:xfrm>
        </p:spPr>
        <p:txBody>
          <a:bodyPr>
            <a:normAutofit fontScale="90000"/>
          </a:bodyPr>
          <a:lstStyle/>
          <a:p>
            <a:pPr eaLnBrk="1" hangingPunct="1"/>
            <a:r>
              <a:rPr lang="en-US" kern="1200" dirty="0">
                <a:latin typeface="Arial" charset="0"/>
                <a:ea typeface="+mn-ea"/>
                <a:cs typeface="Arial" charset="0"/>
              </a:rPr>
              <a:t>Conversions</a:t>
            </a:r>
          </a:p>
        </p:txBody>
      </p:sp>
      <p:sp>
        <p:nvSpPr>
          <p:cNvPr id="50179" name="Rectangle 3"/>
          <p:cNvSpPr>
            <a:spLocks noGrp="1" noChangeArrowheads="1"/>
          </p:cNvSpPr>
          <p:nvPr>
            <p:ph idx="1"/>
          </p:nvPr>
        </p:nvSpPr>
        <p:spPr>
          <a:xfrm>
            <a:off x="289034" y="914400"/>
            <a:ext cx="8702566" cy="5181600"/>
          </a:xfrm>
        </p:spPr>
        <p:txBody>
          <a:bodyPr/>
          <a:lstStyle/>
          <a:p>
            <a:pPr marL="609600" indent="-609600" defTabSz="314325" eaLnBrk="1" hangingPunct="1">
              <a:lnSpc>
                <a:spcPct val="90000"/>
              </a:lnSpc>
              <a:buFont typeface="Wingdings" pitchFamily="2" charset="2"/>
              <a:buNone/>
            </a:pPr>
            <a:endParaRPr lang="en-US" sz="2400" dirty="0">
              <a:latin typeface="Times New Roman" pitchFamily="18" charset="0"/>
            </a:endParaRPr>
          </a:p>
          <a:p>
            <a:pPr marL="609600" indent="-609600" defTabSz="314325" eaLnBrk="1" hangingPunct="1">
              <a:lnSpc>
                <a:spcPct val="90000"/>
              </a:lnSpc>
              <a:buFontTx/>
              <a:buAutoNum type="alphaUcPeriod"/>
            </a:pPr>
            <a:r>
              <a:rPr lang="en-US" dirty="0"/>
              <a:t>Widening Conversions (achieved by automatic or implicit conversion)</a:t>
            </a:r>
          </a:p>
          <a:p>
            <a:pPr marL="609600" indent="-609600" defTabSz="314325" eaLnBrk="1" hangingPunct="1">
              <a:lnSpc>
                <a:spcPct val="90000"/>
              </a:lnSpc>
              <a:buFontTx/>
              <a:buAutoNum type="alphaUcPeriod"/>
            </a:pPr>
            <a:r>
              <a:rPr lang="en-US" dirty="0"/>
              <a:t> long l=10</a:t>
            </a:r>
          </a:p>
          <a:p>
            <a:pPr marL="609600" indent="-609600" defTabSz="314325" eaLnBrk="1" hangingPunct="1">
              <a:lnSpc>
                <a:spcPct val="90000"/>
              </a:lnSpc>
              <a:buFontTx/>
              <a:buAutoNum type="alphaUcPeriod"/>
            </a:pPr>
            <a:r>
              <a:rPr lang="en-US" dirty="0"/>
              <a:t>float f=100;</a:t>
            </a: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r>
              <a:rPr lang="en-US" dirty="0"/>
              <a:t>Narrowing Conversions (achieved by casting or explicit conversion)</a:t>
            </a:r>
          </a:p>
          <a:p>
            <a:pPr marL="609600" indent="-609600" defTabSz="314325" eaLnBrk="1" hangingPunct="1">
              <a:lnSpc>
                <a:spcPct val="90000"/>
              </a:lnSpc>
              <a:buFontTx/>
              <a:buAutoNum type="alphaUcPeriod"/>
            </a:pPr>
            <a:r>
              <a:rPr lang="en-US" dirty="0"/>
              <a:t>float f=100f;</a:t>
            </a:r>
          </a:p>
          <a:p>
            <a:pPr marL="609600" indent="-609600" defTabSz="314325" eaLnBrk="1" hangingPunct="1">
              <a:lnSpc>
                <a:spcPct val="90000"/>
              </a:lnSpc>
              <a:buFontTx/>
              <a:buAutoNum type="alphaUcPeriod"/>
            </a:pPr>
            <a:r>
              <a:rPr lang="en-US" dirty="0"/>
              <a:t>float z=10/(float)2;</a:t>
            </a:r>
          </a:p>
          <a:p>
            <a:pPr marL="609600" indent="-609600" defTabSz="314325" eaLnBrk="1" hangingPunct="1">
              <a:lnSpc>
                <a:spcPct val="90000"/>
              </a:lnSpc>
              <a:buFontTx/>
              <a:buAutoNum type="alphaUcPeriod"/>
            </a:pPr>
            <a:endParaRPr lang="en-US" dirty="0"/>
          </a:p>
        </p:txBody>
      </p:sp>
      <p:sp>
        <p:nvSpPr>
          <p:cNvPr id="50180" name="Line 4"/>
          <p:cNvSpPr>
            <a:spLocks noChangeShapeType="1"/>
          </p:cNvSpPr>
          <p:nvPr/>
        </p:nvSpPr>
        <p:spPr bwMode="auto">
          <a:xfrm>
            <a:off x="2743200" y="3233738"/>
            <a:ext cx="0" cy="576262"/>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Rectangle 6"/>
          <p:cNvSpPr/>
          <p:nvPr/>
        </p:nvSpPr>
        <p:spPr>
          <a:xfrm>
            <a:off x="289034" y="5543550"/>
            <a:ext cx="8229600" cy="400050"/>
          </a:xfrm>
          <a:prstGeom prst="rect">
            <a:avLst/>
          </a:prstGeom>
        </p:spPr>
        <p:txBody>
          <a:bodyPr>
            <a:spAutoFit/>
          </a:bodyPr>
          <a:lstStyle/>
          <a:p>
            <a:pPr>
              <a:defRPr/>
            </a:pPr>
            <a:r>
              <a:rPr lang="en-US" sz="2000" dirty="0">
                <a:latin typeface="Arial" pitchFamily="34" charset="0"/>
                <a:cs typeface="+mn-cs"/>
              </a:rPr>
              <a:t>All primitives are convertible to each other except for </a:t>
            </a:r>
            <a:r>
              <a:rPr lang="en-US" sz="2000" b="1" dirty="0">
                <a:solidFill>
                  <a:srgbClr val="000000"/>
                </a:solidFill>
                <a:latin typeface="Courier New" pitchFamily="49" charset="0"/>
                <a:cs typeface="Courier New" pitchFamily="49" charset="0"/>
                <a:sym typeface="Wingdings" pitchFamily="2" charset="2"/>
              </a:rPr>
              <a:t>boolean.</a:t>
            </a:r>
            <a:r>
              <a:rPr lang="en-US" sz="2000" dirty="0">
                <a:latin typeface="Arial" pitchFamily="34" charset="0"/>
                <a:cs typeface="+mn-cs"/>
              </a:rPr>
              <a:t> </a:t>
            </a:r>
            <a:r>
              <a:rPr lang="en-US" sz="2000" dirty="0">
                <a:latin typeface="+mn-lt"/>
                <a:cs typeface="+mn-cs"/>
              </a:rPr>
              <a:t> </a:t>
            </a:r>
            <a:endParaRPr lang="en-IN" sz="2000" dirty="0">
              <a:latin typeface="+mn-lt"/>
              <a:cs typeface="+mn-cs"/>
            </a:endParaRPr>
          </a:p>
        </p:txBody>
      </p: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25</a:t>
            </a:fld>
            <a:endParaRPr lang="en-US" sz="1200" dirty="0">
              <a:solidFill>
                <a:schemeClr val="bg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26276"/>
            <a:ext cx="8229600" cy="864476"/>
          </a:xfrm>
        </p:spPr>
        <p:txBody>
          <a:bodyPr/>
          <a:lstStyle/>
          <a:p>
            <a:pPr eaLnBrk="1" hangingPunct="1"/>
            <a:r>
              <a:rPr lang="en-US" dirty="0"/>
              <a:t>Automatic or implicit conversion</a:t>
            </a:r>
          </a:p>
        </p:txBody>
      </p:sp>
      <p:sp>
        <p:nvSpPr>
          <p:cNvPr id="9" name="Rectangle 3"/>
          <p:cNvSpPr txBox="1">
            <a:spLocks noChangeArrowheads="1"/>
          </p:cNvSpPr>
          <p:nvPr/>
        </p:nvSpPr>
        <p:spPr bwMode="auto">
          <a:xfrm>
            <a:off x="381000" y="1066800"/>
            <a:ext cx="8382000" cy="5410200"/>
          </a:xfrm>
          <a:prstGeom prst="rect">
            <a:avLst/>
          </a:prstGeom>
          <a:noFill/>
          <a:ln w="9525">
            <a:noFill/>
            <a:miter lim="800000"/>
            <a:headEnd/>
            <a:tailEnd/>
          </a:ln>
        </p:spPr>
        <p:txBody>
          <a:bodyPr/>
          <a:lstStyle/>
          <a:p>
            <a:pPr>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   The conversion in the direction indicated happens automatically.</a:t>
            </a:r>
          </a:p>
          <a:p>
            <a:pPr>
              <a:lnSpc>
                <a:spcPct val="110000"/>
              </a:lnSpc>
              <a:spcBef>
                <a:spcPct val="20000"/>
              </a:spcBef>
              <a:buClr>
                <a:schemeClr val="accent2"/>
              </a:buClr>
              <a:defRPr/>
            </a:pPr>
            <a:r>
              <a:rPr lang="en-US" sz="2000" b="1" kern="0" dirty="0" err="1">
                <a:solidFill>
                  <a:srgbClr val="000000"/>
                </a:solidFill>
                <a:latin typeface="Courier New" pitchFamily="49" charset="0"/>
                <a:cs typeface="Courier New" pitchFamily="49" charset="0"/>
              </a:rPr>
              <a:t>byte</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short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int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long</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float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double</a:t>
            </a:r>
            <a:endParaRPr lang="en-US" sz="2000" b="1" kern="0" dirty="0">
              <a:solidFill>
                <a:srgbClr val="000000"/>
              </a:solidFill>
              <a:latin typeface="Courier New" pitchFamily="49" charset="0"/>
              <a:cs typeface="Courier New" pitchFamily="49" charset="0"/>
            </a:endParaRPr>
          </a:p>
          <a:p>
            <a:pPr>
              <a:lnSpc>
                <a:spcPct val="110000"/>
              </a:lnSpc>
              <a:spcBef>
                <a:spcPct val="20000"/>
              </a:spcBef>
              <a:buClr>
                <a:schemeClr val="accent2"/>
              </a:buClr>
              <a:defRPr/>
            </a:pPr>
            <a:r>
              <a:rPr lang="en-US" sz="2000" b="1" kern="0" dirty="0">
                <a:solidFill>
                  <a:srgbClr val="000000"/>
                </a:solidFill>
                <a:latin typeface="Courier New" pitchFamily="49" charset="0"/>
                <a:cs typeface="Courier New" pitchFamily="49" charset="0"/>
              </a:rPr>
              <a:t>       char</a:t>
            </a:r>
            <a:endParaRPr lang="en-US" sz="2000" kern="0" dirty="0">
              <a:solidFill>
                <a:srgbClr val="5F5F5F"/>
              </a:solidFill>
              <a:latin typeface="+mn-lt"/>
              <a:cs typeface="+mn-cs"/>
            </a:endParaRP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When an arithmetic operation happens between different numeric types, the result of the operation is always of the higher numeric data type.</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When the integer literals are within the range of the specified integer data types, the conversion automatically happens. In case the literal is beyond range, the compiler flags an error.</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an arithmetic operation happens between any integer type except </a:t>
            </a:r>
            <a:r>
              <a:rPr lang="en-US" sz="2000" b="1" kern="0" dirty="0">
                <a:solidFill>
                  <a:srgbClr val="000000"/>
                </a:solidFill>
                <a:latin typeface="Courier New" pitchFamily="49" charset="0"/>
                <a:cs typeface="Courier New" pitchFamily="49" charset="0"/>
              </a:rPr>
              <a:t>long</a:t>
            </a:r>
            <a:r>
              <a:rPr lang="en-US" sz="2000" kern="0" dirty="0">
                <a:solidFill>
                  <a:srgbClr val="5F5F5F"/>
                </a:solidFill>
                <a:latin typeface="+mn-lt"/>
                <a:cs typeface="+mn-cs"/>
              </a:rPr>
              <a:t>, the result is an </a:t>
            </a:r>
            <a:r>
              <a:rPr lang="en-US" sz="2000" b="1" kern="0" dirty="0">
                <a:solidFill>
                  <a:srgbClr val="000000"/>
                </a:solidFill>
                <a:latin typeface="Courier New" pitchFamily="49" charset="0"/>
                <a:cs typeface="Courier New" pitchFamily="49" charset="0"/>
              </a:rPr>
              <a:t>int</a:t>
            </a:r>
            <a:r>
              <a:rPr lang="en-US" sz="2000" kern="0" dirty="0">
                <a:solidFill>
                  <a:srgbClr val="5F5F5F"/>
                </a:solidFill>
                <a:latin typeface="+mn-lt"/>
                <a:cs typeface="+mn-cs"/>
              </a:rPr>
              <a:t>. </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Similarly when arithmetic operation happens between floating points, the result is </a:t>
            </a:r>
            <a:r>
              <a:rPr lang="en-US" sz="2000" b="1" kern="0" dirty="0">
                <a:solidFill>
                  <a:srgbClr val="000000"/>
                </a:solidFill>
                <a:latin typeface="Courier New" pitchFamily="49" charset="0"/>
                <a:cs typeface="Courier New" pitchFamily="49" charset="0"/>
              </a:rPr>
              <a:t>double</a:t>
            </a:r>
            <a:r>
              <a:rPr lang="en-US" sz="2000" kern="0" dirty="0">
                <a:solidFill>
                  <a:srgbClr val="5F5F5F"/>
                </a:solidFill>
                <a:latin typeface="+mn-lt"/>
                <a:cs typeface="+mn-cs"/>
              </a:rPr>
              <a:t>.</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Compound  assignment operator and pre/post increment/ decrement operator does the conversions required.</a:t>
            </a:r>
          </a:p>
          <a:p>
            <a:pPr>
              <a:lnSpc>
                <a:spcPct val="110000"/>
              </a:lnSpc>
              <a:spcBef>
                <a:spcPct val="20000"/>
              </a:spcBef>
              <a:buClr>
                <a:schemeClr val="accent2"/>
              </a:buClr>
              <a:defRPr/>
            </a:pPr>
            <a:endParaRPr lang="en-US" sz="2000" kern="0" dirty="0">
              <a:solidFill>
                <a:srgbClr val="5F5F5F"/>
              </a:solidFill>
              <a:latin typeface="+mn-lt"/>
              <a:cs typeface="+mn-cs"/>
            </a:endParaRPr>
          </a:p>
        </p:txBody>
      </p:sp>
      <p:cxnSp>
        <p:nvCxnSpPr>
          <p:cNvPr id="11" name="Straight Arrow Connector 10"/>
          <p:cNvCxnSpPr/>
          <p:nvPr/>
        </p:nvCxnSpPr>
        <p:spPr>
          <a:xfrm flipV="1">
            <a:off x="2324100" y="1734207"/>
            <a:ext cx="228600" cy="1524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26</a:t>
            </a:fld>
            <a:endParaRPr lang="en-US" sz="1200" dirty="0">
              <a:solidFill>
                <a:schemeClr val="bg1">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Loss of information</a:t>
            </a:r>
          </a:p>
        </p:txBody>
      </p:sp>
      <p:sp>
        <p:nvSpPr>
          <p:cNvPr id="3" name="Content Placeholder 2"/>
          <p:cNvSpPr>
            <a:spLocks noGrp="1"/>
          </p:cNvSpPr>
          <p:nvPr>
            <p:ph idx="1"/>
          </p:nvPr>
        </p:nvSpPr>
        <p:spPr>
          <a:xfrm>
            <a:off x="381000" y="1219200"/>
            <a:ext cx="8229600" cy="4525963"/>
          </a:xfrm>
        </p:spPr>
        <p:txBody>
          <a:bodyPr>
            <a:normAutofit/>
          </a:bodyPr>
          <a:lstStyle/>
          <a:p>
            <a:pPr marL="0" indent="0" eaLnBrk="1" hangingPunct="1">
              <a:lnSpc>
                <a:spcPct val="90000"/>
              </a:lnSpc>
              <a:spcBef>
                <a:spcPts val="1500"/>
              </a:spcBef>
              <a:defRPr/>
            </a:pPr>
            <a:r>
              <a:rPr lang="en-US" dirty="0"/>
              <a:t>There could be loss of some information during conversion of the following:</a:t>
            </a:r>
          </a:p>
          <a:p>
            <a:pPr marL="457200" indent="-457200" eaLnBrk="1" hangingPunct="1">
              <a:lnSpc>
                <a:spcPct val="90000"/>
              </a:lnSpc>
              <a:spcBef>
                <a:spcPts val="1500"/>
              </a:spcBef>
              <a:buFont typeface="Wingdings" pitchFamily="2" charset="2"/>
              <a:buAutoNum type="alphaLcParenR"/>
              <a:defRPr/>
            </a:pPr>
            <a:r>
              <a:rPr lang="en-US" b="1" dirty="0">
                <a:solidFill>
                  <a:srgbClr val="000000"/>
                </a:solidFill>
                <a:latin typeface="Courier New" pitchFamily="49" charset="0"/>
                <a:cs typeface="Courier New" pitchFamily="49" charset="0"/>
              </a:rPr>
              <a:t>int </a:t>
            </a:r>
            <a:r>
              <a:rPr lang="en-US" b="1" dirty="0">
                <a:solidFill>
                  <a:srgbClr val="000000"/>
                </a:solidFill>
                <a:latin typeface="Courier New" pitchFamily="49" charset="0"/>
                <a:cs typeface="Courier New" pitchFamily="49" charset="0"/>
                <a:sym typeface="Wingdings" pitchFamily="2" charset="2"/>
              </a:rPr>
              <a:t></a:t>
            </a:r>
            <a:r>
              <a:rPr lang="en-US" b="1" dirty="0">
                <a:solidFill>
                  <a:srgbClr val="000000"/>
                </a:solidFill>
                <a:latin typeface="Courier New" pitchFamily="49" charset="0"/>
                <a:cs typeface="Courier New" pitchFamily="49" charset="0"/>
              </a:rPr>
              <a:t> float </a:t>
            </a:r>
            <a:r>
              <a:rPr lang="en-US" dirty="0">
                <a:latin typeface="Times New Roman" pitchFamily="18" charset="0"/>
              </a:rPr>
              <a:t>		</a:t>
            </a:r>
          </a:p>
          <a:p>
            <a:pPr marL="457200" indent="-457200" eaLnBrk="1" hangingPunct="1">
              <a:lnSpc>
                <a:spcPct val="90000"/>
              </a:lnSpc>
              <a:spcBef>
                <a:spcPts val="1500"/>
              </a:spcBef>
              <a:buFont typeface="Wingdings" pitchFamily="2" charset="2"/>
              <a:buAutoNum type="alphaLcParenR"/>
              <a:defRPr/>
            </a:pPr>
            <a:r>
              <a:rPr lang="en-US" b="1" dirty="0" err="1">
                <a:solidFill>
                  <a:srgbClr val="000000"/>
                </a:solidFill>
                <a:latin typeface="Courier New" pitchFamily="49" charset="0"/>
                <a:cs typeface="Courier New" pitchFamily="49" charset="0"/>
              </a:rPr>
              <a:t>long</a:t>
            </a:r>
            <a:r>
              <a:rPr lang="en-US" b="1" dirty="0" err="1">
                <a:solidFill>
                  <a:srgbClr val="000000"/>
                </a:solidFill>
                <a:latin typeface="Courier New" pitchFamily="49" charset="0"/>
                <a:cs typeface="Courier New" pitchFamily="49" charset="0"/>
                <a:sym typeface="Wingdings" pitchFamily="2" charset="2"/>
              </a:rPr>
              <a:t>float</a:t>
            </a:r>
            <a:endParaRPr lang="en-US" b="1" dirty="0">
              <a:solidFill>
                <a:srgbClr val="000000"/>
              </a:solidFill>
              <a:latin typeface="Courier New" pitchFamily="49" charset="0"/>
              <a:cs typeface="Courier New" pitchFamily="49" charset="0"/>
              <a:sym typeface="Wingdings" pitchFamily="2" charset="2"/>
            </a:endParaRPr>
          </a:p>
          <a:p>
            <a:pPr marL="457200" indent="-457200" eaLnBrk="1" hangingPunct="1">
              <a:lnSpc>
                <a:spcPct val="90000"/>
              </a:lnSpc>
              <a:spcBef>
                <a:spcPts val="1500"/>
              </a:spcBef>
              <a:buFont typeface="Wingdings" pitchFamily="2" charset="2"/>
              <a:buAutoNum type="alphaLcParenR"/>
              <a:defRPr/>
            </a:pPr>
            <a:r>
              <a:rPr lang="en-US" b="1" dirty="0">
                <a:solidFill>
                  <a:srgbClr val="000000"/>
                </a:solidFill>
                <a:latin typeface="Courier New" pitchFamily="49" charset="0"/>
                <a:cs typeface="Courier New" pitchFamily="49" charset="0"/>
              </a:rPr>
              <a:t>long</a:t>
            </a:r>
            <a:r>
              <a:rPr lang="en-US" b="1" dirty="0">
                <a:solidFill>
                  <a:srgbClr val="000000"/>
                </a:solidFill>
                <a:latin typeface="Courier New" pitchFamily="49" charset="0"/>
                <a:cs typeface="Courier New" pitchFamily="49" charset="0"/>
                <a:sym typeface="Wingdings" pitchFamily="2" charset="2"/>
              </a:rPr>
              <a:t> double</a:t>
            </a:r>
          </a:p>
          <a:p>
            <a:pPr marL="0" indent="0" eaLnBrk="1" hangingPunct="1">
              <a:lnSpc>
                <a:spcPct val="90000"/>
              </a:lnSpc>
              <a:spcBef>
                <a:spcPts val="1500"/>
              </a:spcBef>
              <a:buFont typeface="Wingdings" pitchFamily="2" charset="2"/>
              <a:buNone/>
              <a:defRPr/>
            </a:pPr>
            <a:endParaRPr lang="nn-NO" dirty="0">
              <a:sym typeface="Wingdings" pitchFamily="2" charset="2"/>
            </a:endParaRPr>
          </a:p>
          <a:p>
            <a:pPr marL="0" indent="0" eaLnBrk="1" hangingPunct="1">
              <a:lnSpc>
                <a:spcPct val="90000"/>
              </a:lnSpc>
              <a:spcBef>
                <a:spcPts val="1500"/>
              </a:spcBef>
              <a:buFont typeface="Wingdings" pitchFamily="2" charset="2"/>
              <a:buNone/>
              <a:defRPr/>
            </a:pPr>
            <a:r>
              <a:rPr lang="nn-NO" dirty="0">
                <a:sym typeface="Wingdings" pitchFamily="2" charset="2"/>
              </a:rPr>
              <a:t>Example</a:t>
            </a:r>
          </a:p>
          <a:p>
            <a:pPr marL="0" indent="0" eaLnBrk="1" hangingPunct="1">
              <a:lnSpc>
                <a:spcPct val="90000"/>
              </a:lnSpc>
              <a:spcBef>
                <a:spcPts val="1500"/>
              </a:spcBef>
              <a:buFont typeface="Wingdings" pitchFamily="2" charset="2"/>
              <a:buNone/>
              <a:defRPr/>
            </a:pPr>
            <a:r>
              <a:rPr lang="nn-NO" b="1" dirty="0">
                <a:solidFill>
                  <a:srgbClr val="000000"/>
                </a:solidFill>
                <a:latin typeface="Courier New" pitchFamily="49" charset="0"/>
                <a:cs typeface="Courier New" pitchFamily="49" charset="0"/>
                <a:sym typeface="Wingdings" pitchFamily="2" charset="2"/>
              </a:rPr>
              <a:t>int i=76543210;</a:t>
            </a:r>
          </a:p>
          <a:p>
            <a:pPr marL="0" indent="0" eaLnBrk="1" hangingPunct="1">
              <a:lnSpc>
                <a:spcPct val="90000"/>
              </a:lnSpc>
              <a:spcBef>
                <a:spcPts val="1500"/>
              </a:spcBef>
              <a:buFont typeface="Wingdings" pitchFamily="2" charset="2"/>
              <a:buNone/>
              <a:defRPr/>
            </a:pPr>
            <a:r>
              <a:rPr lang="nn-NO" b="1" dirty="0">
                <a:solidFill>
                  <a:srgbClr val="000000"/>
                </a:solidFill>
                <a:latin typeface="Courier New" pitchFamily="49" charset="0"/>
                <a:cs typeface="Courier New" pitchFamily="49" charset="0"/>
                <a:sym typeface="Wingdings" pitchFamily="2" charset="2"/>
              </a:rPr>
              <a:t>float f= i; </a:t>
            </a:r>
            <a:r>
              <a:rPr lang="nn-NO" dirty="0">
                <a:sym typeface="Wingdings" pitchFamily="2" charset="2"/>
              </a:rPr>
              <a:t></a:t>
            </a:r>
            <a:r>
              <a:rPr lang="en-IN" dirty="0"/>
              <a:t> </a:t>
            </a:r>
            <a:r>
              <a:rPr lang="en-IN" b="1" dirty="0">
                <a:solidFill>
                  <a:srgbClr val="000000"/>
                </a:solidFill>
                <a:latin typeface="Courier New" pitchFamily="49" charset="0"/>
                <a:cs typeface="Courier New" pitchFamily="49" charset="0"/>
                <a:sym typeface="Wingdings" pitchFamily="2" charset="2"/>
              </a:rPr>
              <a:t>7.6543208E7</a:t>
            </a:r>
            <a:endParaRPr lang="en-US" sz="3600" dirty="0"/>
          </a:p>
          <a:p>
            <a:pPr>
              <a:spcBef>
                <a:spcPts val="1500"/>
              </a:spcBef>
              <a:defRPr/>
            </a:pPr>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27</a:t>
            </a:fld>
            <a:endParaRPr lang="en-US" sz="1200" dirty="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28600" y="0"/>
            <a:ext cx="8686800" cy="914400"/>
          </a:xfrm>
        </p:spPr>
        <p:txBody>
          <a:bodyPr/>
          <a:lstStyle/>
          <a:p>
            <a:pPr eaLnBrk="1" hangingPunct="1"/>
            <a:r>
              <a:rPr lang="en-US" dirty="0"/>
              <a:t>Assignment conversions- integers</a:t>
            </a:r>
            <a:endParaRPr lang="en-IN" dirty="0"/>
          </a:p>
        </p:txBody>
      </p:sp>
      <p:sp>
        <p:nvSpPr>
          <p:cNvPr id="53251" name="Content Placeholder 2"/>
          <p:cNvSpPr>
            <a:spLocks noGrp="1"/>
          </p:cNvSpPr>
          <p:nvPr>
            <p:ph idx="1"/>
          </p:nvPr>
        </p:nvSpPr>
        <p:spPr>
          <a:xfrm>
            <a:off x="304800" y="1066800"/>
            <a:ext cx="8534400" cy="5410200"/>
          </a:xfrm>
        </p:spPr>
        <p:txBody>
          <a:bodyPr/>
          <a:lstStyle/>
          <a:p>
            <a:pPr marL="514350" indent="-514350" eaLnBrk="1" hangingPunct="1">
              <a:spcBef>
                <a:spcPts val="1000"/>
              </a:spcBef>
              <a:buFontTx/>
              <a:buAutoNum type="arabicPeriod"/>
            </a:pPr>
            <a:r>
              <a:rPr lang="en-US" b="1" dirty="0">
                <a:solidFill>
                  <a:srgbClr val="000000"/>
                </a:solidFill>
                <a:latin typeface="Courier New" pitchFamily="49" charset="0"/>
              </a:rPr>
              <a:t>int i=10;	</a:t>
            </a:r>
          </a:p>
          <a:p>
            <a:pPr marL="514350" indent="-514350" eaLnBrk="1" hangingPunct="1">
              <a:spcBef>
                <a:spcPts val="1000"/>
              </a:spcBef>
              <a:buFont typeface="Wingdings" pitchFamily="2" charset="2"/>
              <a:buNone/>
            </a:pPr>
            <a:r>
              <a:rPr lang="en-US" b="1" dirty="0">
                <a:solidFill>
                  <a:srgbClr val="000000"/>
                </a:solidFill>
                <a:latin typeface="Courier New" pitchFamily="49" charset="0"/>
              </a:rPr>
              <a:t>	int b=10;</a:t>
            </a:r>
          </a:p>
          <a:p>
            <a:pPr marL="514350" indent="-514350" eaLnBrk="1" hangingPunct="1">
              <a:spcBef>
                <a:spcPts val="1000"/>
              </a:spcBef>
              <a:buFontTx/>
              <a:buNone/>
            </a:pPr>
            <a:r>
              <a:rPr lang="en-US" b="1" dirty="0">
                <a:solidFill>
                  <a:srgbClr val="000000"/>
                </a:solidFill>
                <a:latin typeface="Courier New" pitchFamily="49" charset="0"/>
              </a:rPr>
              <a:t>   int k=</a:t>
            </a:r>
            <a:r>
              <a:rPr lang="en-US" b="1" dirty="0" err="1">
                <a:solidFill>
                  <a:srgbClr val="000000"/>
                </a:solidFill>
                <a:latin typeface="Courier New" pitchFamily="49" charset="0"/>
              </a:rPr>
              <a:t>i+b</a:t>
            </a:r>
            <a:r>
              <a:rPr lang="en-US" b="1" dirty="0">
                <a:solidFill>
                  <a:srgbClr val="000000"/>
                </a:solidFill>
                <a:latin typeface="Courier New" pitchFamily="49" charset="0"/>
              </a:rPr>
              <a:t>;   </a:t>
            </a:r>
            <a:r>
              <a:rPr lang="en-US" b="1" dirty="0">
                <a:solidFill>
                  <a:schemeClr val="tx1"/>
                </a:solidFill>
                <a:latin typeface="Courier New" pitchFamily="49" charset="0"/>
              </a:rPr>
              <a:t>// ok</a:t>
            </a:r>
          </a:p>
          <a:p>
            <a:pPr marL="514350" indent="-514350" eaLnBrk="1" hangingPunct="1">
              <a:spcBef>
                <a:spcPts val="1000"/>
              </a:spcBef>
              <a:buFont typeface="Wingdings" pitchFamily="2" charset="2"/>
              <a:buNone/>
            </a:pPr>
            <a:r>
              <a:rPr lang="en-US" b="1" dirty="0">
                <a:solidFill>
                  <a:srgbClr val="002060"/>
                </a:solidFill>
                <a:latin typeface="Courier New" pitchFamily="49" charset="0"/>
              </a:rPr>
              <a:t>2. </a:t>
            </a:r>
            <a:r>
              <a:rPr lang="en-US" b="1" dirty="0">
                <a:solidFill>
                  <a:srgbClr val="000000"/>
                </a:solidFill>
                <a:latin typeface="Courier New" pitchFamily="49" charset="0"/>
              </a:rPr>
              <a:t>byte b1=20; // ok</a:t>
            </a:r>
          </a:p>
          <a:p>
            <a:pPr marL="514350" indent="-514350" eaLnBrk="1" hangingPunct="1">
              <a:spcBef>
                <a:spcPts val="1000"/>
              </a:spcBef>
              <a:buFontTx/>
              <a:buNone/>
            </a:pPr>
            <a:r>
              <a:rPr lang="en-US" b="1" dirty="0">
                <a:solidFill>
                  <a:srgbClr val="000000"/>
                </a:solidFill>
                <a:latin typeface="Courier New" pitchFamily="49" charset="0"/>
              </a:rPr>
              <a:t>   short s=10; // ok</a:t>
            </a:r>
          </a:p>
          <a:p>
            <a:pPr marL="514350" indent="-514350" eaLnBrk="1" hangingPunct="1">
              <a:spcBef>
                <a:spcPts val="1000"/>
              </a:spcBef>
              <a:buFontTx/>
              <a:buNone/>
            </a:pPr>
            <a:r>
              <a:rPr lang="en-US" dirty="0">
                <a:sym typeface="Wingdings" pitchFamily="2" charset="2"/>
              </a:rPr>
              <a:t>       But</a:t>
            </a:r>
            <a:r>
              <a:rPr lang="en-US" b="1" dirty="0">
                <a:solidFill>
                  <a:srgbClr val="000000"/>
                </a:solidFill>
                <a:latin typeface="Courier New" pitchFamily="49" charset="0"/>
              </a:rPr>
              <a:t> byte b=39078; //</a:t>
            </a:r>
            <a:r>
              <a:rPr lang="en-US" b="1" dirty="0">
                <a:solidFill>
                  <a:srgbClr val="000000"/>
                </a:solidFill>
                <a:latin typeface="Courier New" pitchFamily="49" charset="0"/>
                <a:sym typeface="Wingdings" pitchFamily="2" charset="2"/>
              </a:rPr>
              <a:t> error </a:t>
            </a:r>
          </a:p>
          <a:p>
            <a:pPr marL="514350" indent="-514350" eaLnBrk="1" hangingPunct="1">
              <a:spcBef>
                <a:spcPts val="300"/>
              </a:spcBef>
              <a:buFont typeface="Wingdings" pitchFamily="2" charset="2"/>
              <a:buNone/>
            </a:pPr>
            <a:r>
              <a:rPr lang="en-US" b="1" dirty="0">
                <a:solidFill>
                  <a:srgbClr val="002060"/>
                </a:solidFill>
                <a:latin typeface="Courier New" pitchFamily="49" charset="0"/>
              </a:rPr>
              <a:t>3. </a:t>
            </a:r>
            <a:r>
              <a:rPr lang="en-US" b="1" dirty="0">
                <a:solidFill>
                  <a:srgbClr val="000000"/>
                </a:solidFill>
                <a:latin typeface="Courier New" pitchFamily="49" charset="0"/>
              </a:rPr>
              <a:t>int b=10;</a:t>
            </a:r>
          </a:p>
          <a:p>
            <a:pPr marL="514350" indent="-514350" eaLnBrk="1" hangingPunct="1">
              <a:spcBef>
                <a:spcPts val="300"/>
              </a:spcBef>
              <a:buFont typeface="Wingdings" pitchFamily="2" charset="2"/>
              <a:buNone/>
            </a:pPr>
            <a:r>
              <a:rPr lang="en-US" b="1" dirty="0">
                <a:solidFill>
                  <a:srgbClr val="000000"/>
                </a:solidFill>
                <a:latin typeface="Courier New" pitchFamily="49" charset="0"/>
              </a:rPr>
              <a:t>   byte </a:t>
            </a:r>
            <a:r>
              <a:rPr lang="en-US" b="1" dirty="0">
                <a:solidFill>
                  <a:srgbClr val="000000"/>
                </a:solidFill>
                <a:latin typeface="Courier New" pitchFamily="49" charset="0"/>
                <a:sym typeface="Wingdings" pitchFamily="2" charset="2"/>
              </a:rPr>
              <a:t>b1=b;</a:t>
            </a:r>
            <a:r>
              <a:rPr lang="en-US" dirty="0">
                <a:sym typeface="Wingdings" pitchFamily="2" charset="2"/>
              </a:rPr>
              <a:t>    </a:t>
            </a:r>
            <a:r>
              <a:rPr lang="en-US" b="1" dirty="0">
                <a:solidFill>
                  <a:srgbClr val="000000"/>
                </a:solidFill>
                <a:latin typeface="Courier New" pitchFamily="49" charset="0"/>
                <a:sym typeface="Wingdings" pitchFamily="2" charset="2"/>
              </a:rPr>
              <a:t>//error</a:t>
            </a:r>
          </a:p>
          <a:p>
            <a:pPr marL="514350" indent="-514350" eaLnBrk="1" hangingPunct="1">
              <a:spcBef>
                <a:spcPts val="300"/>
              </a:spcBef>
              <a:buFont typeface="Wingdings" pitchFamily="2" charset="2"/>
              <a:buNone/>
            </a:pPr>
            <a:r>
              <a:rPr lang="en-US" dirty="0"/>
              <a:t>      But</a:t>
            </a:r>
            <a:r>
              <a:rPr lang="en-US" dirty="0">
                <a:solidFill>
                  <a:srgbClr val="C81E1E"/>
                </a:solidFill>
              </a:rPr>
              <a:t> </a:t>
            </a:r>
            <a:r>
              <a:rPr lang="en-US" b="1" dirty="0">
                <a:solidFill>
                  <a:srgbClr val="000000"/>
                </a:solidFill>
                <a:latin typeface="Courier New" pitchFamily="49" charset="0"/>
              </a:rPr>
              <a:t>final</a:t>
            </a:r>
            <a:r>
              <a:rPr lang="en-US" dirty="0">
                <a:solidFill>
                  <a:srgbClr val="C81E1E"/>
                </a:solidFill>
              </a:rPr>
              <a:t> </a:t>
            </a:r>
            <a:r>
              <a:rPr lang="en-US" b="1" dirty="0">
                <a:solidFill>
                  <a:srgbClr val="000000"/>
                </a:solidFill>
                <a:latin typeface="Courier New" pitchFamily="49" charset="0"/>
              </a:rPr>
              <a:t>int b=10; </a:t>
            </a:r>
          </a:p>
          <a:p>
            <a:pPr marL="514350" indent="-514350" eaLnBrk="1" hangingPunct="1">
              <a:spcBef>
                <a:spcPts val="300"/>
              </a:spcBef>
              <a:buFont typeface="Wingdings" pitchFamily="2" charset="2"/>
              <a:buNone/>
            </a:pPr>
            <a:r>
              <a:rPr lang="en-US" b="1" dirty="0">
                <a:solidFill>
                  <a:srgbClr val="000000"/>
                </a:solidFill>
                <a:latin typeface="Courier New" pitchFamily="49" charset="0"/>
              </a:rPr>
              <a:t>   byte b1=b</a:t>
            </a:r>
            <a:r>
              <a:rPr lang="en-US" dirty="0">
                <a:solidFill>
                  <a:srgbClr val="000000"/>
                </a:solidFill>
                <a:latin typeface="Times New Roman" pitchFamily="18" charset="0"/>
              </a:rPr>
              <a:t>; </a:t>
            </a:r>
            <a:r>
              <a:rPr lang="en-US" b="1" dirty="0">
                <a:solidFill>
                  <a:srgbClr val="000000"/>
                </a:solidFill>
                <a:latin typeface="Courier New" pitchFamily="49" charset="0"/>
                <a:sym typeface="Wingdings" pitchFamily="2" charset="2"/>
              </a:rPr>
              <a:t>//ok</a:t>
            </a:r>
          </a:p>
          <a:p>
            <a:pPr marL="514350" indent="-514350" eaLnBrk="1" hangingPunct="1">
              <a:lnSpc>
                <a:spcPct val="100000"/>
              </a:lnSpc>
              <a:spcBef>
                <a:spcPts val="300"/>
              </a:spcBef>
              <a:buFont typeface="Wingdings" pitchFamily="2" charset="2"/>
              <a:buNone/>
            </a:pPr>
            <a:endParaRPr lang="en-US" b="1" dirty="0">
              <a:solidFill>
                <a:srgbClr val="002060"/>
              </a:solidFill>
              <a:latin typeface="Courier New" pitchFamily="49" charset="0"/>
              <a:sym typeface="Wingdings" pitchFamily="2" charset="2"/>
            </a:endParaRPr>
          </a:p>
          <a:p>
            <a:pPr marL="0" indent="0" eaLnBrk="1" hangingPunct="1">
              <a:spcBef>
                <a:spcPts val="1000"/>
              </a:spcBef>
              <a:buNone/>
            </a:pPr>
            <a:endParaRPr lang="en-US" b="1" dirty="0">
              <a:solidFill>
                <a:srgbClr val="C81E1E"/>
              </a:solidFill>
              <a:latin typeface="Courier New" pitchFamily="49" charset="0"/>
              <a:sym typeface="Wingdings" pitchFamily="2" charset="2"/>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28</a:t>
            </a:fld>
            <a:endParaRPr lang="en-US" sz="1200" dirty="0">
              <a:solidFill>
                <a:schemeClr val="bg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381000"/>
            <a:ext cx="8229600" cy="5943600"/>
          </a:xfrm>
        </p:spPr>
        <p:txBody>
          <a:bodyPr/>
          <a:lstStyle/>
          <a:p>
            <a:pPr marL="514350" indent="-514350" eaLnBrk="1" hangingPunct="1">
              <a:spcBef>
                <a:spcPts val="500"/>
              </a:spcBef>
              <a:buFont typeface="+mj-lt"/>
              <a:buAutoNum type="arabicPeriod" startAt="4"/>
              <a:defRPr/>
            </a:pPr>
            <a:r>
              <a:rPr lang="en-US" b="1" dirty="0">
                <a:solidFill>
                  <a:srgbClr val="000000"/>
                </a:solidFill>
                <a:latin typeface="Courier New" pitchFamily="49" charset="0"/>
              </a:rPr>
              <a:t>byte b1=20, b2=30;</a:t>
            </a:r>
          </a:p>
          <a:p>
            <a:pPr marL="514350" indent="-514350" eaLnBrk="1" hangingPunct="1">
              <a:spcBef>
                <a:spcPts val="500"/>
              </a:spcBef>
              <a:buFontTx/>
              <a:buNone/>
              <a:defRPr/>
            </a:pPr>
            <a:r>
              <a:rPr lang="en-US" b="1" dirty="0">
                <a:solidFill>
                  <a:srgbClr val="000000"/>
                </a:solidFill>
                <a:latin typeface="Courier New" pitchFamily="49" charset="0"/>
                <a:sym typeface="Wingdings" pitchFamily="2" charset="2"/>
              </a:rPr>
              <a:t>	</a:t>
            </a:r>
            <a:r>
              <a:rPr lang="en-US" b="1" dirty="0" err="1">
                <a:solidFill>
                  <a:srgbClr val="000000"/>
                </a:solidFill>
                <a:latin typeface="Courier New" pitchFamily="49" charset="0"/>
                <a:sym typeface="Wingdings" pitchFamily="2" charset="2"/>
              </a:rPr>
              <a:t>int</a:t>
            </a:r>
            <a:r>
              <a:rPr lang="en-US" b="1" dirty="0">
                <a:solidFill>
                  <a:srgbClr val="000000"/>
                </a:solidFill>
                <a:latin typeface="Courier New" pitchFamily="49" charset="0"/>
                <a:sym typeface="Wingdings" pitchFamily="2" charset="2"/>
              </a:rPr>
              <a:t> i=b1+b2;</a:t>
            </a:r>
            <a:r>
              <a:rPr lang="en-US" b="1" dirty="0">
                <a:solidFill>
                  <a:srgbClr val="C81E1E"/>
                </a:solidFill>
                <a:latin typeface="Courier New" pitchFamily="49" charset="0"/>
              </a:rPr>
              <a:t> </a:t>
            </a:r>
            <a:r>
              <a:rPr lang="en-US" b="1" dirty="0">
                <a:solidFill>
                  <a:schemeClr val="tx1"/>
                </a:solidFill>
                <a:latin typeface="Courier New" pitchFamily="49" charset="0"/>
              </a:rPr>
              <a:t>// ok</a:t>
            </a:r>
          </a:p>
          <a:p>
            <a:pPr marL="514350" indent="-514350" eaLnBrk="1" hangingPunct="1">
              <a:spcBef>
                <a:spcPts val="500"/>
              </a:spcBef>
              <a:buFontTx/>
              <a:buNone/>
              <a:defRPr/>
            </a:pPr>
            <a:r>
              <a:rPr lang="en-US" b="1" dirty="0">
                <a:solidFill>
                  <a:srgbClr val="C81E1E"/>
                </a:solidFill>
                <a:latin typeface="Courier New" pitchFamily="49" charset="0"/>
                <a:sym typeface="Wingdings" pitchFamily="2" charset="2"/>
              </a:rPr>
              <a:t>  </a:t>
            </a:r>
            <a:r>
              <a:rPr lang="en-US" dirty="0">
                <a:sym typeface="Wingdings" pitchFamily="2" charset="2"/>
              </a:rPr>
              <a:t>But</a:t>
            </a:r>
            <a:r>
              <a:rPr lang="en-US" b="1" dirty="0">
                <a:solidFill>
                  <a:srgbClr val="000000"/>
                </a:solidFill>
                <a:latin typeface="Courier New" pitchFamily="49" charset="0"/>
              </a:rPr>
              <a:t> byte b=b1+b2; //</a:t>
            </a:r>
            <a:r>
              <a:rPr lang="en-US" b="1" dirty="0">
                <a:solidFill>
                  <a:schemeClr val="tx1"/>
                </a:solidFill>
                <a:latin typeface="Courier New" pitchFamily="49" charset="0"/>
                <a:sym typeface="Wingdings" pitchFamily="2" charset="2"/>
              </a:rPr>
              <a:t> error</a:t>
            </a:r>
          </a:p>
          <a:p>
            <a:pPr marL="514350" indent="-514350" eaLnBrk="1" hangingPunct="1">
              <a:spcBef>
                <a:spcPts val="500"/>
              </a:spcBef>
              <a:buFontTx/>
              <a:buNone/>
              <a:defRPr/>
            </a:pPr>
            <a:r>
              <a:rPr lang="en-US" b="1" dirty="0">
                <a:solidFill>
                  <a:srgbClr val="C81E1E"/>
                </a:solidFill>
                <a:latin typeface="Courier New" pitchFamily="49" charset="0"/>
                <a:sym typeface="Wingdings" pitchFamily="2" charset="2"/>
              </a:rPr>
              <a:t> </a:t>
            </a:r>
            <a:r>
              <a:rPr lang="en-US" dirty="0">
                <a:sym typeface="Wingdings" pitchFamily="2" charset="2"/>
              </a:rPr>
              <a:t>   Same is the case with </a:t>
            </a:r>
            <a:r>
              <a:rPr lang="en-US" b="1" dirty="0">
                <a:solidFill>
                  <a:srgbClr val="000000"/>
                </a:solidFill>
                <a:latin typeface="Courier New" pitchFamily="49" charset="0"/>
                <a:sym typeface="Wingdings" pitchFamily="2" charset="2"/>
              </a:rPr>
              <a:t>short</a:t>
            </a:r>
            <a:endParaRPr lang="en-US" b="1" dirty="0">
              <a:solidFill>
                <a:srgbClr val="002060"/>
              </a:solidFill>
              <a:latin typeface="Courier New" pitchFamily="49" charset="0"/>
              <a:sym typeface="Wingdings" pitchFamily="2" charset="2"/>
            </a:endParaRPr>
          </a:p>
          <a:p>
            <a:pPr marL="514350" indent="-514350" eaLnBrk="1" hangingPunct="1">
              <a:spcBef>
                <a:spcPts val="800"/>
              </a:spcBef>
              <a:buFont typeface="+mj-lt"/>
              <a:buAutoNum type="arabicPeriod" startAt="5"/>
              <a:defRPr/>
            </a:pPr>
            <a:r>
              <a:rPr lang="en-US" b="1" dirty="0">
                <a:solidFill>
                  <a:srgbClr val="000000"/>
                </a:solidFill>
                <a:latin typeface="Courier New" pitchFamily="49" charset="0"/>
              </a:rPr>
              <a:t>byte b=b+1; </a:t>
            </a:r>
            <a:r>
              <a:rPr lang="en-US" b="1" dirty="0">
                <a:solidFill>
                  <a:schemeClr val="tx1"/>
                </a:solidFill>
                <a:latin typeface="Courier New" pitchFamily="49" charset="0"/>
                <a:sym typeface="Wingdings" pitchFamily="2" charset="2"/>
              </a:rPr>
              <a:t>// error</a:t>
            </a:r>
          </a:p>
          <a:p>
            <a:pPr marL="514350" indent="-514350" eaLnBrk="1" hangingPunct="1">
              <a:spcBef>
                <a:spcPts val="800"/>
              </a:spcBef>
              <a:buFontTx/>
              <a:buNone/>
              <a:defRPr/>
            </a:pPr>
            <a:r>
              <a:rPr lang="en-US" dirty="0">
                <a:sym typeface="Wingdings" pitchFamily="2" charset="2"/>
              </a:rPr>
              <a:t>     But</a:t>
            </a:r>
            <a:r>
              <a:rPr lang="en-US" b="1" dirty="0">
                <a:solidFill>
                  <a:srgbClr val="C81E1E"/>
                </a:solidFill>
                <a:latin typeface="Courier New" pitchFamily="49" charset="0"/>
                <a:sym typeface="Wingdings" pitchFamily="2" charset="2"/>
              </a:rPr>
              <a:t> </a:t>
            </a:r>
            <a:r>
              <a:rPr lang="en-US" b="1" dirty="0">
                <a:solidFill>
                  <a:srgbClr val="000000"/>
                </a:solidFill>
                <a:latin typeface="Courier New" pitchFamily="49" charset="0"/>
                <a:sym typeface="Wingdings" pitchFamily="2" charset="2"/>
              </a:rPr>
              <a:t>byte b+=1</a:t>
            </a:r>
            <a:r>
              <a:rPr lang="en-US" b="1" dirty="0">
                <a:solidFill>
                  <a:schemeClr val="tx1"/>
                </a:solidFill>
                <a:latin typeface="Courier New" pitchFamily="49" charset="0"/>
                <a:sym typeface="Wingdings" pitchFamily="2" charset="2"/>
              </a:rPr>
              <a:t>; </a:t>
            </a:r>
            <a:r>
              <a:rPr lang="en-US" b="1" dirty="0">
                <a:solidFill>
                  <a:schemeClr val="tx1"/>
                </a:solidFill>
                <a:latin typeface="Courier New" pitchFamily="49" charset="0"/>
              </a:rPr>
              <a:t>// ok </a:t>
            </a:r>
          </a:p>
          <a:p>
            <a:pPr marL="514350" indent="-514350" eaLnBrk="1" hangingPunct="1">
              <a:spcBef>
                <a:spcPts val="800"/>
              </a:spcBef>
              <a:buFontTx/>
              <a:buNone/>
              <a:defRPr/>
            </a:pPr>
            <a:r>
              <a:rPr lang="en-US" b="1" dirty="0">
                <a:solidFill>
                  <a:schemeClr val="tx1"/>
                </a:solidFill>
                <a:latin typeface="Courier New" pitchFamily="49" charset="0"/>
              </a:rPr>
              <a:t>	</a:t>
            </a:r>
          </a:p>
          <a:p>
            <a:pPr marL="514350" indent="-514350" eaLnBrk="1" hangingPunct="1">
              <a:spcBef>
                <a:spcPts val="800"/>
              </a:spcBef>
              <a:buFont typeface="+mj-lt"/>
              <a:buAutoNum type="arabicPeriod" startAt="6"/>
              <a:defRPr/>
            </a:pPr>
            <a:r>
              <a:rPr lang="en-IN" b="1" dirty="0">
                <a:solidFill>
                  <a:srgbClr val="000000"/>
                </a:solidFill>
                <a:latin typeface="Courier New" pitchFamily="49" charset="0"/>
              </a:rPr>
              <a:t>byte c=10</a:t>
            </a:r>
            <a:r>
              <a:rPr lang="en-IN" b="1" dirty="0">
                <a:solidFill>
                  <a:schemeClr val="tx1"/>
                </a:solidFill>
                <a:latin typeface="Courier New" pitchFamily="49" charset="0"/>
              </a:rPr>
              <a:t>; </a:t>
            </a:r>
            <a:r>
              <a:rPr lang="en-US" b="1" dirty="0">
                <a:solidFill>
                  <a:schemeClr val="tx1"/>
                </a:solidFill>
                <a:latin typeface="Courier New" pitchFamily="49" charset="0"/>
              </a:rPr>
              <a:t>// ok</a:t>
            </a:r>
            <a:endParaRPr lang="en-IN" b="1" dirty="0">
              <a:solidFill>
                <a:schemeClr val="tx1"/>
              </a:solidFill>
              <a:latin typeface="Courier New" pitchFamily="49" charset="0"/>
            </a:endParaRPr>
          </a:p>
          <a:p>
            <a:pPr>
              <a:spcBef>
                <a:spcPts val="800"/>
              </a:spcBef>
              <a:buFont typeface="Wingdings" pitchFamily="2" charset="2"/>
              <a:buNone/>
              <a:defRPr/>
            </a:pPr>
            <a:r>
              <a:rPr lang="en-IN" b="1" dirty="0">
                <a:solidFill>
                  <a:srgbClr val="000000"/>
                </a:solidFill>
                <a:latin typeface="Courier New" pitchFamily="49" charset="0"/>
              </a:rPr>
              <a:t>	byte c1=-c</a:t>
            </a:r>
            <a:r>
              <a:rPr lang="en-IN" b="1" dirty="0">
                <a:solidFill>
                  <a:schemeClr val="tx1"/>
                </a:solidFill>
                <a:latin typeface="Courier New" pitchFamily="49" charset="0"/>
              </a:rPr>
              <a:t>;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p>
          <a:p>
            <a:pPr marL="457200" indent="-457200">
              <a:spcBef>
                <a:spcPts val="800"/>
              </a:spcBef>
              <a:buFont typeface="+mj-lt"/>
              <a:buAutoNum type="arabicPeriod" startAt="7"/>
              <a:defRPr/>
            </a:pPr>
            <a:r>
              <a:rPr lang="en-US" b="1" dirty="0">
                <a:solidFill>
                  <a:srgbClr val="000000"/>
                </a:solidFill>
                <a:latin typeface="Courier New" pitchFamily="49" charset="0"/>
              </a:rPr>
              <a:t>byte c2=c1+1;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r>
              <a:rPr lang="en-US" b="1" dirty="0">
                <a:solidFill>
                  <a:schemeClr val="tx1"/>
                </a:solidFill>
                <a:latin typeface="Courier New" pitchFamily="49" charset="0"/>
              </a:rPr>
              <a:t>: possible loss of precision</a:t>
            </a:r>
            <a:endParaRPr lang="en-IN" dirty="0">
              <a:solidFill>
                <a:schemeClr val="tx1"/>
              </a:solidFill>
            </a:endParaRPr>
          </a:p>
          <a:p>
            <a:pPr>
              <a:spcBef>
                <a:spcPts val="800"/>
              </a:spcBef>
              <a:buFont typeface="Wingdings" pitchFamily="2" charset="2"/>
              <a:buNone/>
              <a:defRPr/>
            </a:pPr>
            <a:r>
              <a:rPr lang="en-US" b="1" dirty="0">
                <a:solidFill>
                  <a:srgbClr val="000000"/>
                </a:solidFill>
                <a:latin typeface="Courier New" pitchFamily="49" charset="0"/>
              </a:rPr>
              <a:t>	</a:t>
            </a:r>
            <a:r>
              <a:rPr lang="en-US" dirty="0">
                <a:sym typeface="Wingdings" pitchFamily="2" charset="2"/>
              </a:rPr>
              <a:t>But</a:t>
            </a:r>
            <a:r>
              <a:rPr lang="en-US" b="1" dirty="0">
                <a:solidFill>
                  <a:srgbClr val="000000"/>
                </a:solidFill>
                <a:latin typeface="Courier New" pitchFamily="49" charset="0"/>
              </a:rPr>
              <a:t> byte c2=++c1</a:t>
            </a:r>
            <a:r>
              <a:rPr lang="en-US" b="1" dirty="0">
                <a:solidFill>
                  <a:schemeClr val="tx1"/>
                </a:solidFill>
                <a:latin typeface="Courier New" pitchFamily="49" charset="0"/>
              </a:rPr>
              <a:t>; // ok</a:t>
            </a:r>
          </a:p>
          <a:p>
            <a:pPr marL="514350" indent="-514350" eaLnBrk="1" hangingPunct="1">
              <a:lnSpc>
                <a:spcPct val="90000"/>
              </a:lnSpc>
              <a:spcBef>
                <a:spcPts val="300"/>
              </a:spcBef>
              <a:defRPr/>
            </a:pPr>
            <a:endParaRPr lang="en-US" b="1" dirty="0">
              <a:solidFill>
                <a:srgbClr val="C81E1E"/>
              </a:solidFill>
              <a:latin typeface="Courier New" pitchFamily="49" charset="0"/>
            </a:endParaRPr>
          </a:p>
        </p:txBody>
      </p:sp>
      <p:sp>
        <p:nvSpPr>
          <p:cNvPr id="4" name="Slide Number Placeholder 3"/>
          <p:cNvSpPr>
            <a:spLocks noGrp="1"/>
          </p:cNvSpPr>
          <p:nvPr>
            <p:ph type="sldNum" sz="quarter" idx="12"/>
          </p:nvPr>
        </p:nvSpPr>
        <p:spPr/>
        <p:txBody>
          <a:bodyPr/>
          <a:lstStyle/>
          <a:p>
            <a:pPr>
              <a:defRPr/>
            </a:pPr>
            <a:fld id="{B6F421CD-DDEB-4826-B9C0-A3EB1123A6EE}" type="slidenum">
              <a:rPr lang="en-US" smtClean="0"/>
              <a:pPr>
                <a:defRPr/>
              </a:pPr>
              <a:t>29</a:t>
            </a:fld>
            <a:endParaRPr lang="en-US" dirty="0"/>
          </a:p>
        </p:txBody>
      </p:sp>
    </p:spTree>
    <p:extLst>
      <p:ext uri="{BB962C8B-B14F-4D97-AF65-F5344CB8AC3E}">
        <p14:creationId xmlns:p14="http://schemas.microsoft.com/office/powerpoint/2010/main" val="61636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447800"/>
          <a:ext cx="7696200" cy="4267200"/>
        </p:xfrm>
        <a:graphic>
          <a:graphicData uri="http://schemas.openxmlformats.org/drawingml/2006/table">
            <a:tbl>
              <a:tblPr/>
              <a:tblGrid>
                <a:gridCol w="1924050">
                  <a:extLst>
                    <a:ext uri="{9D8B030D-6E8A-4147-A177-3AD203B41FA5}">
                      <a16:colId xmlns:a16="http://schemas.microsoft.com/office/drawing/2014/main" val="20000"/>
                    </a:ext>
                  </a:extLst>
                </a:gridCol>
                <a:gridCol w="2068715">
                  <a:extLst>
                    <a:ext uri="{9D8B030D-6E8A-4147-A177-3AD203B41FA5}">
                      <a16:colId xmlns:a16="http://schemas.microsoft.com/office/drawing/2014/main" val="20001"/>
                    </a:ext>
                  </a:extLst>
                </a:gridCol>
                <a:gridCol w="177938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r>
                        <a:rPr lang="en-US" sz="2000" baseline="30000" dirty="0">
                          <a:latin typeface="Calibri"/>
                          <a:ea typeface="Calibri"/>
                          <a:cs typeface="Times New Roman"/>
                        </a:rPr>
                        <a:t>31</a:t>
                      </a: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390"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91" name="Rectangle 2"/>
          <p:cNvSpPr>
            <a:spLocks noChangeArrowheads="1"/>
          </p:cNvSpPr>
          <p:nvPr/>
        </p:nvSpPr>
        <p:spPr bwMode="auto">
          <a:xfrm>
            <a:off x="228600" y="164812"/>
            <a:ext cx="868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Ranges of Primitive data types</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a:t>
            </a:fld>
            <a:endParaRPr lang="en-US" sz="1200" dirty="0">
              <a:solidFill>
                <a:schemeClr val="bg1">
                  <a:lumMod val="5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Assignment conversions- double</a:t>
            </a:r>
          </a:p>
        </p:txBody>
      </p:sp>
      <p:sp>
        <p:nvSpPr>
          <p:cNvPr id="54275" name="Rectangle 4"/>
          <p:cNvSpPr>
            <a:spLocks noChangeArrowheads="1"/>
          </p:cNvSpPr>
          <p:nvPr/>
        </p:nvSpPr>
        <p:spPr bwMode="auto">
          <a:xfrm>
            <a:off x="457200" y="1773380"/>
            <a:ext cx="7315200" cy="193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514350">
              <a:lnSpc>
                <a:spcPct val="90000"/>
              </a:lnSpc>
              <a:spcBef>
                <a:spcPts val="1000"/>
              </a:spcBef>
              <a:buClr>
                <a:schemeClr val="tx2"/>
              </a:buClr>
            </a:pPr>
            <a:r>
              <a:rPr lang="en-US" sz="2000" b="1" dirty="0">
                <a:solidFill>
                  <a:srgbClr val="000000"/>
                </a:solidFill>
                <a:latin typeface="Courier New" pitchFamily="49" charset="0"/>
              </a:rPr>
              <a:t>int f = 32;</a:t>
            </a:r>
          </a:p>
          <a:p>
            <a:pPr marL="514350" indent="-514350">
              <a:lnSpc>
                <a:spcPct val="90000"/>
              </a:lnSpc>
              <a:spcBef>
                <a:spcPts val="1000"/>
              </a:spcBef>
              <a:buClr>
                <a:schemeClr val="tx2"/>
              </a:buClr>
            </a:pPr>
            <a:r>
              <a:rPr lang="en-US" sz="2000" b="1" dirty="0">
                <a:solidFill>
                  <a:srgbClr val="000000"/>
                </a:solidFill>
                <a:latin typeface="Courier New" pitchFamily="49" charset="0"/>
              </a:rPr>
              <a:t>float t=f; </a:t>
            </a:r>
            <a:r>
              <a:rPr lang="en-US" sz="2000" b="1" dirty="0">
                <a:latin typeface="Courier New" pitchFamily="49" charset="0"/>
              </a:rPr>
              <a:t>//ok</a:t>
            </a:r>
          </a:p>
          <a:p>
            <a:pPr marL="514350" indent="-514350">
              <a:lnSpc>
                <a:spcPct val="90000"/>
              </a:lnSpc>
              <a:spcBef>
                <a:spcPts val="1000"/>
              </a:spcBef>
              <a:buClr>
                <a:schemeClr val="tx2"/>
              </a:buClr>
            </a:pPr>
            <a:r>
              <a:rPr lang="en-US" sz="2000" b="1" dirty="0">
                <a:solidFill>
                  <a:srgbClr val="000000"/>
                </a:solidFill>
                <a:latin typeface="Courier New" pitchFamily="49" charset="0"/>
              </a:rPr>
              <a:t>int k=t; </a:t>
            </a:r>
            <a:r>
              <a:rPr lang="en-US" sz="2000" b="1" dirty="0">
                <a:latin typeface="Courier New" pitchFamily="49" charset="0"/>
              </a:rPr>
              <a:t>//error</a:t>
            </a:r>
          </a:p>
          <a:p>
            <a:pPr marL="514350" indent="-514350">
              <a:lnSpc>
                <a:spcPct val="90000"/>
              </a:lnSpc>
              <a:spcBef>
                <a:spcPts val="1000"/>
              </a:spcBef>
              <a:buClr>
                <a:schemeClr val="tx2"/>
              </a:buClr>
            </a:pPr>
            <a:endParaRPr lang="en-US" i="1" dirty="0"/>
          </a:p>
          <a:p>
            <a:pPr marL="514350" indent="-514350">
              <a:lnSpc>
                <a:spcPct val="90000"/>
              </a:lnSpc>
              <a:spcBef>
                <a:spcPts val="1000"/>
              </a:spcBef>
              <a:buClr>
                <a:schemeClr val="tx2"/>
              </a:buClr>
            </a:pPr>
            <a:endParaRPr lang="en-US" i="1" dirty="0"/>
          </a:p>
        </p:txBody>
      </p:sp>
      <p:sp>
        <p:nvSpPr>
          <p:cNvPr id="2" name="Rectangle 1"/>
          <p:cNvSpPr/>
          <p:nvPr/>
        </p:nvSpPr>
        <p:spPr>
          <a:xfrm>
            <a:off x="897391" y="3770816"/>
            <a:ext cx="5851634" cy="719171"/>
          </a:xfrm>
          <a:prstGeom prst="rect">
            <a:avLst/>
          </a:prstGeom>
        </p:spPr>
        <p:txBody>
          <a:bodyPr wrap="square">
            <a:spAutoFit/>
          </a:bodyPr>
          <a:lstStyle/>
          <a:p>
            <a:pPr marL="514350" indent="-514350">
              <a:lnSpc>
                <a:spcPct val="90000"/>
              </a:lnSpc>
              <a:spcBef>
                <a:spcPts val="1000"/>
              </a:spcBef>
              <a:buClr>
                <a:schemeClr val="tx2"/>
              </a:buClr>
            </a:pPr>
            <a:r>
              <a:rPr lang="en-US" b="1" dirty="0">
                <a:solidFill>
                  <a:srgbClr val="993366"/>
                </a:solidFill>
                <a:latin typeface="Courier New" pitchFamily="49" charset="0"/>
              </a:rPr>
              <a:t>float f = 32.3; </a:t>
            </a:r>
            <a:r>
              <a:rPr lang="en-US" i="1" dirty="0">
                <a:solidFill>
                  <a:srgbClr val="993366"/>
                </a:solidFill>
              </a:rPr>
              <a:t>is compilation error, Why?</a:t>
            </a:r>
          </a:p>
          <a:p>
            <a:pPr marL="514350" indent="-514350">
              <a:lnSpc>
                <a:spcPct val="90000"/>
              </a:lnSpc>
              <a:spcBef>
                <a:spcPts val="1000"/>
              </a:spcBef>
              <a:buClr>
                <a:schemeClr val="tx2"/>
              </a:buClr>
            </a:pPr>
            <a:r>
              <a:rPr lang="en-US" i="1" dirty="0">
                <a:solidFill>
                  <a:srgbClr val="993366"/>
                </a:solidFill>
              </a:rPr>
              <a:t>How can you correct this?</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09" y="3688937"/>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827963" y="5029200"/>
            <a:ext cx="411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Wingdings" pitchFamily="2" charset="2"/>
              <a:buNone/>
            </a:pPr>
            <a:r>
              <a:rPr lang="en-US" b="1" dirty="0">
                <a:solidFill>
                  <a:srgbClr val="993366"/>
                </a:solidFill>
                <a:latin typeface="Courier New" pitchFamily="49" charset="0"/>
              </a:rPr>
              <a:t>float d=3.4f;</a:t>
            </a:r>
          </a:p>
          <a:p>
            <a:pPr>
              <a:buFont typeface="Wingdings" pitchFamily="2" charset="2"/>
              <a:buNone/>
            </a:pPr>
            <a:r>
              <a:rPr lang="en-US" i="1" dirty="0">
                <a:solidFill>
                  <a:srgbClr val="993366"/>
                </a:solidFill>
              </a:rPr>
              <a:t>Will the following code compile?</a:t>
            </a:r>
          </a:p>
          <a:p>
            <a:pPr>
              <a:buFont typeface="Wingdings" pitchFamily="2" charset="2"/>
              <a:buNone/>
            </a:pPr>
            <a:r>
              <a:rPr lang="en-US" b="1" dirty="0">
                <a:solidFill>
                  <a:srgbClr val="993366"/>
                </a:solidFill>
                <a:latin typeface="Courier New" pitchFamily="49" charset="0"/>
              </a:rPr>
              <a:t>double f= d++;</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63" y="501587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30</a:t>
            </a:fld>
            <a:endParaRPr lang="en-US" sz="1200" dirty="0">
              <a:solidFill>
                <a:schemeClr val="bg1">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213272" y="1066800"/>
            <a:ext cx="8686800" cy="5109091"/>
          </a:xfrm>
          <a:prstGeom prst="rect">
            <a:avLst/>
          </a:prstGeom>
          <a:noFill/>
          <a:ln w="9525">
            <a:noFill/>
            <a:miter lim="800000"/>
            <a:headEnd/>
            <a:tailEnd/>
          </a:ln>
        </p:spPr>
        <p:txBody>
          <a:bodyPr>
            <a:spAutoFit/>
          </a:bodyPr>
          <a:lstStyle/>
          <a:p>
            <a:pPr marL="457200" indent="-457200">
              <a:lnSpc>
                <a:spcPct val="90000"/>
              </a:lnSpc>
              <a:spcBef>
                <a:spcPct val="50000"/>
              </a:spcBef>
              <a:buClr>
                <a:srgbClr val="002060"/>
              </a:buClr>
              <a:buFont typeface="+mj-lt"/>
              <a:buAutoNum type="arabicPeriod"/>
              <a:defRPr/>
            </a:pPr>
            <a:r>
              <a:rPr lang="en-US" sz="2000" b="1" dirty="0">
                <a:solidFill>
                  <a:srgbClr val="000000"/>
                </a:solidFill>
                <a:latin typeface="Courier New" pitchFamily="49" charset="0"/>
                <a:cs typeface="+mn-cs"/>
              </a:rPr>
              <a:t>char c=‘A’;</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int i=c; </a:t>
            </a:r>
            <a:endParaRPr lang="en-US" sz="2000" b="1" dirty="0">
              <a:solidFill>
                <a:srgbClr val="C81E1E"/>
              </a:solidFill>
              <a:latin typeface="Courier New" pitchFamily="49" charset="0"/>
              <a:cs typeface="+mn-cs"/>
            </a:endParaRPr>
          </a:p>
          <a:p>
            <a:pPr marL="457200" indent="-457200">
              <a:lnSpc>
                <a:spcPct val="90000"/>
              </a:lnSpc>
              <a:spcBef>
                <a:spcPct val="50000"/>
              </a:spcBef>
              <a:buClr>
                <a:srgbClr val="002060"/>
              </a:buClr>
              <a:defRPr/>
            </a:pPr>
            <a:r>
              <a:rPr lang="en-US" sz="2000" dirty="0">
                <a:solidFill>
                  <a:srgbClr val="5F5F5F"/>
                </a:solidFill>
                <a:latin typeface="+mn-lt"/>
                <a:cs typeface="+mn-cs"/>
                <a:sym typeface="Wingdings" pitchFamily="2" charset="2"/>
              </a:rPr>
              <a:t>Assigns </a:t>
            </a:r>
            <a:r>
              <a:rPr lang="en-US" sz="2000" dirty="0" err="1">
                <a:solidFill>
                  <a:srgbClr val="5F5F5F"/>
                </a:solidFill>
                <a:latin typeface="+mn-lt"/>
                <a:cs typeface="+mn-cs"/>
                <a:sym typeface="Wingdings" pitchFamily="2" charset="2"/>
              </a:rPr>
              <a:t>unicode</a:t>
            </a:r>
            <a:r>
              <a:rPr lang="en-US" sz="2000" dirty="0">
                <a:solidFill>
                  <a:srgbClr val="5F5F5F"/>
                </a:solidFill>
                <a:latin typeface="+mn-lt"/>
                <a:cs typeface="+mn-cs"/>
                <a:sym typeface="Wingdings" pitchFamily="2" charset="2"/>
              </a:rPr>
              <a:t> value of A to </a:t>
            </a:r>
            <a:r>
              <a:rPr lang="en-US" sz="2000" b="1" dirty="0">
                <a:solidFill>
                  <a:srgbClr val="000000"/>
                </a:solidFill>
                <a:latin typeface="Courier New" pitchFamily="49" charset="0"/>
                <a:cs typeface="+mn-cs"/>
                <a:sym typeface="Wingdings" pitchFamily="2" charset="2"/>
              </a:rPr>
              <a:t>int</a:t>
            </a: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2. </a:t>
            </a:r>
            <a:r>
              <a:rPr lang="en-US" sz="2000" b="1" dirty="0">
                <a:solidFill>
                  <a:srgbClr val="000000"/>
                </a:solidFill>
                <a:latin typeface="Courier New" pitchFamily="49" charset="0"/>
                <a:cs typeface="+mn-cs"/>
              </a:rPr>
              <a:t>char c=65</a:t>
            </a:r>
            <a:r>
              <a:rPr lang="en-US" sz="2000" b="1" dirty="0">
                <a:latin typeface="Courier New" pitchFamily="49" charset="0"/>
                <a:cs typeface="+mn-cs"/>
              </a:rPr>
              <a:t>;// ok</a:t>
            </a:r>
          </a:p>
          <a:p>
            <a:pPr marL="457200" indent="-457200">
              <a:lnSpc>
                <a:spcPct val="90000"/>
              </a:lnSpc>
              <a:spcBef>
                <a:spcPct val="50000"/>
              </a:spcBef>
              <a:buClr>
                <a:srgbClr val="002060"/>
              </a:buClr>
              <a:defRPr/>
            </a:pPr>
            <a:r>
              <a:rPr lang="en-US" sz="2000" b="1" dirty="0">
                <a:solidFill>
                  <a:srgbClr val="C81E1E"/>
                </a:solidFill>
                <a:latin typeface="Courier New" pitchFamily="49" charset="0"/>
                <a:cs typeface="+mn-cs"/>
              </a:rPr>
              <a:t> </a:t>
            </a:r>
            <a:r>
              <a:rPr lang="en-US" sz="2000" dirty="0">
                <a:solidFill>
                  <a:srgbClr val="5F5F5F"/>
                </a:solidFill>
                <a:latin typeface="+mn-lt"/>
                <a:cs typeface="+mn-cs"/>
                <a:sym typeface="Wingdings" pitchFamily="2" charset="2"/>
              </a:rPr>
              <a:t>65 is within the range of char</a:t>
            </a:r>
          </a:p>
          <a:p>
            <a:pPr marL="457200" indent="-457200">
              <a:lnSpc>
                <a:spcPct val="90000"/>
              </a:lnSpc>
              <a:spcBef>
                <a:spcPct val="50000"/>
              </a:spcBef>
              <a:buClr>
                <a:srgbClr val="002060"/>
              </a:buClr>
              <a:buFontTx/>
              <a:buAutoNum type="arabicPeriod" startAt="3"/>
              <a:defRPr/>
            </a:pPr>
            <a:r>
              <a:rPr lang="en-US" sz="2000" b="1" dirty="0">
                <a:solidFill>
                  <a:srgbClr val="000000"/>
                </a:solidFill>
                <a:latin typeface="Courier New" pitchFamily="49" charset="0"/>
                <a:cs typeface="+mn-cs"/>
                <a:sym typeface="Wingdings" pitchFamily="2" charset="2"/>
              </a:rPr>
              <a:t>char c=-65</a:t>
            </a:r>
            <a:r>
              <a:rPr lang="en-US" sz="2000" b="1" dirty="0">
                <a:latin typeface="Courier New" pitchFamily="49" charset="0"/>
                <a:cs typeface="+mn-cs"/>
                <a:sym typeface="Wingdings" pitchFamily="2" charset="2"/>
              </a:rPr>
              <a:t>;</a:t>
            </a:r>
            <a:r>
              <a:rPr lang="en-US" sz="2000" b="1" dirty="0">
                <a:latin typeface="Courier New" pitchFamily="49" charset="0"/>
                <a:cs typeface="+mn-cs"/>
              </a:rPr>
              <a:t> // error</a:t>
            </a:r>
          </a:p>
          <a:p>
            <a:pPr>
              <a:lnSpc>
                <a:spcPct val="90000"/>
              </a:lnSpc>
              <a:spcBef>
                <a:spcPct val="50000"/>
              </a:spcBef>
              <a:buClr>
                <a:srgbClr val="002060"/>
              </a:buClr>
              <a:defRPr/>
            </a:pPr>
            <a:endParaRPr lang="en-US" sz="2000" b="1" dirty="0">
              <a:latin typeface="Courier New" pitchFamily="49" charset="0"/>
              <a:cs typeface="+mn-cs"/>
            </a:endParaRP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4.</a:t>
            </a:r>
            <a:r>
              <a:rPr lang="en-US" sz="2000" b="1" dirty="0">
                <a:solidFill>
                  <a:srgbClr val="000000"/>
                </a:solidFill>
                <a:latin typeface="Courier New" pitchFamily="49" charset="0"/>
                <a:cs typeface="+mn-cs"/>
              </a:rPr>
              <a:t> int ii=65;</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char c=ii; </a:t>
            </a:r>
            <a:r>
              <a:rPr lang="en-US" sz="2000" b="1" dirty="0">
                <a:latin typeface="Courier New" pitchFamily="49" charset="0"/>
                <a:cs typeface="+mn-cs"/>
              </a:rPr>
              <a:t>//error</a:t>
            </a:r>
          </a:p>
          <a:p>
            <a:pPr marL="457200" indent="-457200">
              <a:lnSpc>
                <a:spcPct val="90000"/>
              </a:lnSpc>
              <a:spcBef>
                <a:spcPct val="50000"/>
              </a:spcBef>
              <a:buClr>
                <a:srgbClr val="002060"/>
              </a:buClr>
              <a:defRPr/>
            </a:pPr>
            <a:endParaRPr lang="en-US" sz="2000" b="1" dirty="0">
              <a:solidFill>
                <a:srgbClr val="002060"/>
              </a:solidFill>
              <a:latin typeface="Courier New" pitchFamily="49" charset="0"/>
              <a:cs typeface="+mn-cs"/>
            </a:endParaRP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5.</a:t>
            </a:r>
            <a:r>
              <a:rPr lang="en-US" sz="2000" b="1" dirty="0">
                <a:solidFill>
                  <a:srgbClr val="000000"/>
                </a:solidFill>
                <a:latin typeface="Courier New" pitchFamily="49" charset="0"/>
                <a:cs typeface="+mn-cs"/>
              </a:rPr>
              <a:t> char c=‘A’;</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short s=c </a:t>
            </a:r>
            <a:r>
              <a:rPr lang="en-US" sz="2000" b="1" dirty="0">
                <a:latin typeface="Courier New" pitchFamily="49" charset="0"/>
                <a:cs typeface="+mn-cs"/>
              </a:rPr>
              <a:t>; // error</a:t>
            </a:r>
          </a:p>
        </p:txBody>
      </p:sp>
      <p:sp>
        <p:nvSpPr>
          <p:cNvPr id="56324" name="TextBox 5"/>
          <p:cNvSpPr txBox="1">
            <a:spLocks noChangeArrowheads="1"/>
          </p:cNvSpPr>
          <p:nvPr/>
        </p:nvSpPr>
        <p:spPr bwMode="auto">
          <a:xfrm>
            <a:off x="213272" y="76200"/>
            <a:ext cx="54255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bg1"/>
                </a:solidFill>
                <a:latin typeface="+mj-lt"/>
                <a:ea typeface="+mj-ea"/>
                <a:cs typeface="+mj-cs"/>
              </a:rPr>
              <a:t>char conversions</a:t>
            </a:r>
            <a:endParaRPr lang="en-IN" sz="3200" b="1" dirty="0">
              <a:solidFill>
                <a:schemeClr val="bg1"/>
              </a:solidFill>
              <a:latin typeface="+mj-lt"/>
              <a:ea typeface="+mj-ea"/>
              <a:cs typeface="+mj-cs"/>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000" y="4144354"/>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66343" y="4139577"/>
            <a:ext cx="4572000" cy="590931"/>
          </a:xfrm>
          <a:prstGeom prst="rect">
            <a:avLst/>
          </a:prstGeom>
        </p:spPr>
        <p:txBody>
          <a:bodyPr>
            <a:spAutoFit/>
          </a:bodyPr>
          <a:lstStyle/>
          <a:p>
            <a:pPr marL="457200" indent="-457200">
              <a:lnSpc>
                <a:spcPct val="90000"/>
              </a:lnSpc>
              <a:spcBef>
                <a:spcPct val="50000"/>
              </a:spcBef>
              <a:buClr>
                <a:srgbClr val="002060"/>
              </a:buClr>
              <a:defRPr/>
            </a:pPr>
            <a:r>
              <a:rPr lang="en-US" i="1" dirty="0">
                <a:solidFill>
                  <a:srgbClr val="993366"/>
                </a:solidFill>
              </a:rPr>
              <a:t>What change can you make in </a:t>
            </a:r>
            <a:r>
              <a:rPr lang="en-US" i="1" dirty="0" err="1">
                <a:solidFill>
                  <a:srgbClr val="993366"/>
                </a:solidFill>
              </a:rPr>
              <a:t>int’s</a:t>
            </a:r>
            <a:r>
              <a:rPr lang="en-US" i="1" dirty="0">
                <a:solidFill>
                  <a:srgbClr val="993366"/>
                </a:solidFill>
              </a:rPr>
              <a:t> declaration so that the code compiles?</a:t>
            </a: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453" y="551382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91000" y="5513823"/>
            <a:ext cx="4572000" cy="923330"/>
          </a:xfrm>
          <a:prstGeom prst="rect">
            <a:avLst/>
          </a:prstGeom>
        </p:spPr>
        <p:txBody>
          <a:bodyPr>
            <a:spAutoFit/>
          </a:bodyPr>
          <a:lstStyle/>
          <a:p>
            <a:pPr eaLnBrk="1" hangingPunct="1"/>
            <a:r>
              <a:rPr lang="en-US" i="1" dirty="0">
                <a:solidFill>
                  <a:srgbClr val="993366"/>
                </a:solidFill>
              </a:rPr>
              <a:t>Note that even though short and char are 16 bits, an error is generated</a:t>
            </a:r>
            <a:r>
              <a:rPr lang="en-US" b="1" i="1" dirty="0">
                <a:solidFill>
                  <a:srgbClr val="FF0000"/>
                </a:solidFill>
              </a:rPr>
              <a:t>.  </a:t>
            </a:r>
            <a:r>
              <a:rPr lang="en-US" i="1" dirty="0">
                <a:solidFill>
                  <a:srgbClr val="993366"/>
                </a:solidFill>
              </a:rPr>
              <a:t>Why should compiler not allow this?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86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Explicit conversion or casting</a:t>
            </a:r>
          </a:p>
        </p:txBody>
      </p:sp>
      <p:sp>
        <p:nvSpPr>
          <p:cNvPr id="316419" name="Rectangle 3"/>
          <p:cNvSpPr>
            <a:spLocks noChangeArrowheads="1"/>
          </p:cNvSpPr>
          <p:nvPr/>
        </p:nvSpPr>
        <p:spPr bwMode="auto">
          <a:xfrm>
            <a:off x="152400" y="1143000"/>
            <a:ext cx="8991600" cy="1508125"/>
          </a:xfrm>
          <a:prstGeom prst="rect">
            <a:avLst/>
          </a:prstGeom>
          <a:noFill/>
          <a:ln w="9525">
            <a:noFill/>
            <a:miter lim="800000"/>
            <a:headEnd/>
            <a:tailEnd/>
          </a:ln>
          <a:effectLst/>
        </p:spPr>
        <p:txBody>
          <a:bodyPr>
            <a:spAutoFit/>
          </a:bodyPr>
          <a:lstStyle/>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cs typeface="+mn-cs"/>
              </a:rPr>
              <a:t>Any conversion between primitives  (excluding </a:t>
            </a:r>
            <a:r>
              <a:rPr lang="en-US" sz="2000" b="1" dirty="0">
                <a:latin typeface="Courier New" pitchFamily="49" charset="0"/>
                <a:cs typeface="Courier New" pitchFamily="49" charset="0"/>
              </a:rPr>
              <a:t>boolean</a:t>
            </a:r>
            <a:r>
              <a:rPr lang="en-US" sz="2000" dirty="0">
                <a:solidFill>
                  <a:srgbClr val="5F5F5F"/>
                </a:solidFill>
                <a:latin typeface="+mj-lt"/>
                <a:cs typeface="+mn-cs"/>
              </a:rPr>
              <a:t>) that is not possible implicitly can be done explicitly. </a:t>
            </a: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cs typeface="+mn-cs"/>
              </a:rPr>
              <a:t>Conversions like (a) </a:t>
            </a:r>
            <a:r>
              <a:rPr lang="en-US" sz="2000" b="1" dirty="0">
                <a:latin typeface="Courier New" pitchFamily="49" charset="0"/>
                <a:cs typeface="Courier New" pitchFamily="49" charset="0"/>
              </a:rPr>
              <a:t>double to long</a:t>
            </a:r>
            <a:r>
              <a:rPr lang="en-US" sz="2000" dirty="0">
                <a:solidFill>
                  <a:srgbClr val="5F5F5F"/>
                </a:solidFill>
                <a:cs typeface="+mn-cs"/>
              </a:rPr>
              <a:t>, (b) </a:t>
            </a:r>
            <a:r>
              <a:rPr lang="en-US" sz="2000" b="1" dirty="0">
                <a:latin typeface="Courier New" pitchFamily="49" charset="0"/>
                <a:cs typeface="Courier New" pitchFamily="49" charset="0"/>
              </a:rPr>
              <a:t>char to byte </a:t>
            </a:r>
            <a:r>
              <a:rPr lang="en-US" sz="2000" dirty="0">
                <a:solidFill>
                  <a:srgbClr val="5F5F5F"/>
                </a:solidFill>
                <a:cs typeface="+mn-cs"/>
              </a:rPr>
              <a:t>etc.</a:t>
            </a:r>
            <a:endParaRPr lang="en-US" sz="2000" dirty="0">
              <a:solidFill>
                <a:srgbClr val="5F5F5F"/>
              </a:solidFill>
              <a:latin typeface="+mj-lt"/>
              <a:cs typeface="+mn-cs"/>
            </a:endParaRP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cs typeface="+mn-cs"/>
              </a:rPr>
              <a:t>This is done through what is called casting. </a:t>
            </a:r>
          </a:p>
        </p:txBody>
      </p:sp>
      <p:sp>
        <p:nvSpPr>
          <p:cNvPr id="39941" name="Rectangle 2"/>
          <p:cNvSpPr>
            <a:spLocks noChangeArrowheads="1"/>
          </p:cNvSpPr>
          <p:nvPr/>
        </p:nvSpPr>
        <p:spPr bwMode="auto">
          <a:xfrm>
            <a:off x="228600" y="2743200"/>
            <a:ext cx="8458200" cy="3375025"/>
          </a:xfrm>
          <a:prstGeom prst="rect">
            <a:avLst/>
          </a:prstGeom>
          <a:noFill/>
          <a:ln w="9525">
            <a:noFill/>
            <a:miter lim="800000"/>
            <a:headEnd/>
            <a:tailEnd/>
          </a:ln>
        </p:spPr>
        <p:txBody>
          <a:bodyPr>
            <a:spAutoFit/>
          </a:bodyPr>
          <a:lstStyle/>
          <a:p>
            <a:pPr>
              <a:lnSpc>
                <a:spcPct val="90000"/>
              </a:lnSpc>
              <a:spcBef>
                <a:spcPts val="500"/>
              </a:spcBef>
              <a:buFont typeface="Wingdings" pitchFamily="2" charset="2"/>
              <a:buNone/>
              <a:defRPr/>
            </a:pPr>
            <a:r>
              <a:rPr lang="en-US" sz="2000" dirty="0">
                <a:solidFill>
                  <a:srgbClr val="5F5F5F"/>
                </a:solidFill>
                <a:latin typeface="+mj-lt"/>
                <a:cs typeface="+mn-cs"/>
              </a:rPr>
              <a:t>Example:</a:t>
            </a:r>
            <a:endParaRPr lang="en-US" sz="2000" b="1" dirty="0">
              <a:solidFill>
                <a:srgbClr val="000000"/>
              </a:solidFill>
              <a:latin typeface="Courier New" pitchFamily="49" charset="0"/>
              <a:cs typeface="+mn-cs"/>
            </a:endParaRPr>
          </a:p>
          <a:p>
            <a:pPr lvl="2">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int k=10;</a:t>
            </a:r>
          </a:p>
          <a:p>
            <a:pPr lvl="2">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char b=k</a:t>
            </a:r>
            <a:r>
              <a:rPr lang="en-US" sz="2000" b="1" dirty="0">
                <a:latin typeface="Courier New" pitchFamily="49" charset="0"/>
                <a:cs typeface="+mn-cs"/>
              </a:rPr>
              <a:t>;</a:t>
            </a:r>
            <a:r>
              <a:rPr lang="en-US" sz="2000" dirty="0">
                <a:latin typeface="Times New Roman" pitchFamily="18" charset="0"/>
                <a:cs typeface="+mn-cs"/>
              </a:rPr>
              <a:t> </a:t>
            </a:r>
            <a:r>
              <a:rPr lang="en-US" sz="2000" dirty="0">
                <a:cs typeface="+mn-cs"/>
              </a:rPr>
              <a:t>// error</a:t>
            </a:r>
          </a:p>
          <a:p>
            <a:pPr>
              <a:lnSpc>
                <a:spcPct val="90000"/>
              </a:lnSpc>
              <a:spcBef>
                <a:spcPts val="500"/>
              </a:spcBef>
              <a:buFont typeface="Wingdings" pitchFamily="2" charset="2"/>
              <a:buNone/>
              <a:defRPr/>
            </a:pPr>
            <a:r>
              <a:rPr lang="en-US" sz="2000" dirty="0">
                <a:solidFill>
                  <a:srgbClr val="5F5F5F"/>
                </a:solidFill>
                <a:latin typeface="+mj-lt"/>
                <a:cs typeface="+mn-cs"/>
              </a:rPr>
              <a:t>Casting makes the error disappear: </a:t>
            </a:r>
          </a:p>
          <a:p>
            <a:pPr>
              <a:lnSpc>
                <a:spcPct val="90000"/>
              </a:lnSpc>
              <a:spcBef>
                <a:spcPts val="500"/>
              </a:spcBef>
              <a:buFont typeface="Wingdings" pitchFamily="2" charset="2"/>
              <a:buNone/>
              <a:defRPr/>
            </a:pPr>
            <a:r>
              <a:rPr lang="en-US" sz="2000" dirty="0">
                <a:solidFill>
                  <a:srgbClr val="C81E1E"/>
                </a:solidFill>
                <a:cs typeface="+mn-cs"/>
              </a:rPr>
              <a:t>	</a:t>
            </a:r>
            <a:r>
              <a:rPr lang="en-US" sz="2000" b="1" dirty="0">
                <a:solidFill>
                  <a:srgbClr val="000000"/>
                </a:solidFill>
                <a:latin typeface="Courier New" pitchFamily="49" charset="0"/>
                <a:cs typeface="+mn-cs"/>
              </a:rPr>
              <a:t>char b=(char)k;</a:t>
            </a:r>
          </a:p>
          <a:p>
            <a:pPr>
              <a:lnSpc>
                <a:spcPct val="90000"/>
              </a:lnSpc>
              <a:spcBef>
                <a:spcPts val="500"/>
              </a:spcBef>
              <a:buFont typeface="Wingdings" pitchFamily="2" charset="2"/>
              <a:buNone/>
              <a:defRPr/>
            </a:pPr>
            <a:endParaRPr lang="en-US" sz="2000" dirty="0">
              <a:solidFill>
                <a:srgbClr val="C81E1E"/>
              </a:solidFill>
              <a:cs typeface="+mn-cs"/>
            </a:endParaRPr>
          </a:p>
          <a:p>
            <a:pPr>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	</a:t>
            </a:r>
            <a:r>
              <a:rPr lang="en-US" sz="2000" b="1" dirty="0">
                <a:solidFill>
                  <a:srgbClr val="993366"/>
                </a:solidFill>
                <a:latin typeface="Courier New" pitchFamily="49" charset="0"/>
                <a:cs typeface="+mn-cs"/>
              </a:rPr>
              <a:t>byte b=(byte)128;</a:t>
            </a:r>
            <a:r>
              <a:rPr lang="en-US" sz="2000" dirty="0">
                <a:solidFill>
                  <a:srgbClr val="993366"/>
                </a:solidFill>
                <a:cs typeface="+mn-cs"/>
              </a:rPr>
              <a:t>   </a:t>
            </a:r>
          </a:p>
          <a:p>
            <a:pPr>
              <a:lnSpc>
                <a:spcPct val="90000"/>
              </a:lnSpc>
              <a:spcBef>
                <a:spcPts val="500"/>
              </a:spcBef>
              <a:defRPr/>
            </a:pPr>
            <a:r>
              <a:rPr lang="en-US" sz="2000" i="1" dirty="0">
                <a:solidFill>
                  <a:srgbClr val="993366"/>
                </a:solidFill>
                <a:cs typeface="+mn-cs"/>
              </a:rPr>
              <a:t>	What will be the value when you print b? Compute and arrive at 	this by yourself.</a:t>
            </a:r>
          </a:p>
          <a:p>
            <a:pPr>
              <a:lnSpc>
                <a:spcPct val="90000"/>
              </a:lnSpc>
              <a:spcBef>
                <a:spcPts val="500"/>
              </a:spcBef>
              <a:defRPr/>
            </a:pPr>
            <a:endParaRPr lang="en-US" sz="2000" i="1" dirty="0">
              <a:cs typeface="+mn-cs"/>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82" y="4683406"/>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32</a:t>
            </a:fld>
            <a:endParaRPr lang="en-US" sz="1200" dirty="0">
              <a:solidFill>
                <a:schemeClr val="bg1">
                  <a:lumMod val="5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3345" y="228600"/>
            <a:ext cx="4895892"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5000"/>
              </a:lnSpc>
            </a:pPr>
            <a:r>
              <a:rPr lang="en-US" sz="3200" b="1" dirty="0">
                <a:solidFill>
                  <a:schemeClr val="bg1"/>
                </a:solidFill>
                <a:latin typeface="+mj-lt"/>
                <a:ea typeface="+mj-ea"/>
                <a:cs typeface="+mj-cs"/>
              </a:rPr>
              <a:t>Flow control statements</a:t>
            </a:r>
          </a:p>
        </p:txBody>
      </p:sp>
      <p:sp>
        <p:nvSpPr>
          <p:cNvPr id="58371" name="Rectangle 3"/>
          <p:cNvSpPr>
            <a:spLocks noChangeArrowheads="1"/>
          </p:cNvSpPr>
          <p:nvPr/>
        </p:nvSpPr>
        <p:spPr bwMode="auto">
          <a:xfrm>
            <a:off x="76200" y="990600"/>
            <a:ext cx="8915400" cy="531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500"/>
              </a:spcBef>
              <a:buClr>
                <a:srgbClr val="002060"/>
              </a:buClr>
              <a:buFont typeface="Wingdings" pitchFamily="2" charset="2"/>
              <a:buChar char="§"/>
            </a:pPr>
            <a:r>
              <a:rPr lang="en-US" sz="2000" dirty="0">
                <a:solidFill>
                  <a:srgbClr val="5F5F5F"/>
                </a:solidFill>
              </a:rPr>
              <a:t>Conditional Statements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if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switch </a:t>
            </a:r>
            <a:r>
              <a:rPr lang="en-US" sz="2000" dirty="0">
                <a:solidFill>
                  <a:srgbClr val="5F5F5F"/>
                </a:solidFill>
              </a:rPr>
              <a:t>statement</a:t>
            </a:r>
          </a:p>
          <a:p>
            <a:pPr marL="342900" indent="-342900">
              <a:spcBef>
                <a:spcPts val="500"/>
              </a:spcBef>
              <a:buClr>
                <a:srgbClr val="002060"/>
              </a:buClr>
              <a:buFont typeface="Wingdings" pitchFamily="2" charset="2"/>
              <a:buChar char="§"/>
            </a:pPr>
            <a:r>
              <a:rPr lang="en-US" sz="2000" dirty="0">
                <a:solidFill>
                  <a:srgbClr val="5F5F5F"/>
                </a:solidFill>
              </a:rPr>
              <a:t>Loops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for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dirty="0">
                <a:solidFill>
                  <a:srgbClr val="5F5F5F"/>
                </a:solidFill>
              </a:rPr>
              <a:t>enhanced</a:t>
            </a:r>
            <a:r>
              <a:rPr lang="en-US" sz="2000" dirty="0"/>
              <a:t> </a:t>
            </a:r>
            <a:r>
              <a:rPr lang="en-US" sz="2000" b="1" dirty="0">
                <a:solidFill>
                  <a:srgbClr val="000000"/>
                </a:solidFill>
                <a:latin typeface="Courier New" pitchFamily="49" charset="0"/>
              </a:rPr>
              <a:t>for</a:t>
            </a:r>
            <a:r>
              <a:rPr lang="en-US" sz="2000" dirty="0"/>
              <a:t>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while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do-while </a:t>
            </a:r>
            <a:r>
              <a:rPr lang="en-US" sz="2000" dirty="0">
                <a:solidFill>
                  <a:srgbClr val="5F5F5F"/>
                </a:solidFill>
              </a:rPr>
              <a:t>statement</a:t>
            </a:r>
          </a:p>
          <a:p>
            <a:pPr marL="342900" indent="-342900">
              <a:spcBef>
                <a:spcPts val="1000"/>
              </a:spcBef>
              <a:buClr>
                <a:srgbClr val="002060"/>
              </a:buClr>
              <a:buFont typeface="Wingdings" pitchFamily="2" charset="2"/>
              <a:buChar char="§"/>
            </a:pPr>
            <a:r>
              <a:rPr lang="en-US" sz="2000" dirty="0">
                <a:solidFill>
                  <a:srgbClr val="5F5F5F"/>
                </a:solidFill>
              </a:rPr>
              <a:t>Loops can have </a:t>
            </a:r>
            <a:r>
              <a:rPr lang="en-US" sz="2000" b="1" dirty="0">
                <a:solidFill>
                  <a:srgbClr val="000000"/>
                </a:solidFill>
                <a:latin typeface="Courier New" pitchFamily="49" charset="0"/>
              </a:rPr>
              <a:t>break or continue.</a:t>
            </a:r>
          </a:p>
          <a:p>
            <a:pPr marL="342900" indent="-342900">
              <a:spcBef>
                <a:spcPts val="1000"/>
              </a:spcBef>
              <a:buClr>
                <a:srgbClr val="002060"/>
              </a:buClr>
              <a:buFont typeface="Wingdings" pitchFamily="2" charset="2"/>
              <a:buChar char="§"/>
            </a:pPr>
            <a:r>
              <a:rPr lang="en-US" sz="2000" dirty="0">
                <a:solidFill>
                  <a:srgbClr val="5F5F5F"/>
                </a:solidFill>
              </a:rPr>
              <a:t>All of these statements except (enhanced for statement) are same as that in C  (in terms of the syntax and way they work).</a:t>
            </a:r>
          </a:p>
          <a:p>
            <a:pPr marL="342900" indent="-342900">
              <a:spcBef>
                <a:spcPts val="1000"/>
              </a:spcBef>
              <a:buClr>
                <a:srgbClr val="002060"/>
              </a:buClr>
              <a:buFont typeface="Wingdings" pitchFamily="2" charset="2"/>
              <a:buChar char="§"/>
            </a:pPr>
            <a:r>
              <a:rPr lang="en-US" sz="2000" dirty="0">
                <a:solidFill>
                  <a:srgbClr val="5F5F5F"/>
                </a:solidFill>
              </a:rPr>
              <a:t>But note that for Java conditions must always evaluate to </a:t>
            </a:r>
            <a:r>
              <a:rPr lang="en-US" sz="2000" b="1" dirty="0" err="1">
                <a:solidFill>
                  <a:srgbClr val="000000"/>
                </a:solidFill>
                <a:latin typeface="Courier New" pitchFamily="49" charset="0"/>
              </a:rPr>
              <a:t>boolean</a:t>
            </a:r>
            <a:r>
              <a:rPr lang="en-US" sz="2000" dirty="0">
                <a:solidFill>
                  <a:srgbClr val="5F5F5F"/>
                </a:solidFill>
              </a:rPr>
              <a:t> value.</a:t>
            </a:r>
          </a:p>
          <a:p>
            <a:pPr marL="342900" indent="-342900">
              <a:spcBef>
                <a:spcPts val="1000"/>
              </a:spcBef>
              <a:buClr>
                <a:srgbClr val="002060"/>
              </a:buClr>
              <a:buFont typeface="Wingdings" pitchFamily="2" charset="2"/>
              <a:buChar char="§"/>
            </a:pPr>
            <a:r>
              <a:rPr lang="en-US" sz="2000" dirty="0">
                <a:solidFill>
                  <a:srgbClr val="5F5F5F"/>
                </a:solidFill>
              </a:rPr>
              <a:t>The </a:t>
            </a:r>
            <a:r>
              <a:rPr lang="en-US" sz="2000" b="1" dirty="0">
                <a:solidFill>
                  <a:srgbClr val="000000"/>
                </a:solidFill>
                <a:latin typeface="Courier New" pitchFamily="49" charset="0"/>
              </a:rPr>
              <a:t>switch</a:t>
            </a:r>
            <a:r>
              <a:rPr lang="en-US" sz="2000" dirty="0">
                <a:solidFill>
                  <a:srgbClr val="5F5F5F"/>
                </a:solidFill>
              </a:rPr>
              <a:t> expression should be integer value (not long) or char and case expression must evaluate to a  constant/final value</a:t>
            </a:r>
          </a:p>
          <a:p>
            <a:pPr>
              <a:spcBef>
                <a:spcPts val="1000"/>
              </a:spcBef>
              <a:buClr>
                <a:srgbClr val="002060"/>
              </a:buClr>
            </a:pPr>
            <a:r>
              <a:rPr lang="en-US" sz="2000" b="1" dirty="0">
                <a:solidFill>
                  <a:srgbClr val="000000"/>
                </a:solidFill>
                <a:latin typeface="Courier New" pitchFamily="49" charset="0"/>
              </a:rPr>
              <a:t> </a:t>
            </a:r>
          </a:p>
        </p:txBody>
      </p:sp>
      <p:sp>
        <p:nvSpPr>
          <p:cNvPr id="58372" name="TextBox 4"/>
          <p:cNvSpPr txBox="1">
            <a:spLocks noChangeArrowheads="1"/>
          </p:cNvSpPr>
          <p:nvPr/>
        </p:nvSpPr>
        <p:spPr bwMode="auto">
          <a:xfrm>
            <a:off x="4976648" y="2894806"/>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002060"/>
                </a:solidFill>
              </a:rPr>
              <a:t>Coming up later</a:t>
            </a:r>
          </a:p>
        </p:txBody>
      </p:sp>
      <p:cxnSp>
        <p:nvCxnSpPr>
          <p:cNvPr id="7" name="Straight Arrow Connector 6"/>
          <p:cNvCxnSpPr/>
          <p:nvPr/>
        </p:nvCxnSpPr>
        <p:spPr>
          <a:xfrm>
            <a:off x="3986048" y="3048000"/>
            <a:ext cx="990600" cy="317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33</a:t>
            </a:fld>
            <a:endParaRPr lang="en-US" sz="1200" dirty="0">
              <a:solidFill>
                <a:schemeClr val="bg1">
                  <a:lumMod val="5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kern="1200" dirty="0"/>
              <a:t>Common Errors</a:t>
            </a:r>
          </a:p>
        </p:txBody>
      </p:sp>
      <p:sp>
        <p:nvSpPr>
          <p:cNvPr id="3" name="Content Placeholder 2"/>
          <p:cNvSpPr>
            <a:spLocks noGrp="1"/>
          </p:cNvSpPr>
          <p:nvPr>
            <p:ph idx="1"/>
          </p:nvPr>
        </p:nvSpPr>
        <p:spPr>
          <a:xfrm>
            <a:off x="533400" y="1173687"/>
            <a:ext cx="8458200" cy="5303313"/>
          </a:xfrm>
        </p:spPr>
        <p:txBody>
          <a:bodyPr>
            <a:normAutofit/>
          </a:bodyPr>
          <a:lstStyle/>
          <a:p>
            <a:pPr>
              <a:buFont typeface="Wingdings" pitchFamily="2" charset="2"/>
              <a:buNone/>
              <a:defRPr/>
            </a:pPr>
            <a:r>
              <a:rPr lang="en-US" kern="1200" dirty="0">
                <a:latin typeface="Arial" charset="0"/>
                <a:cs typeface="Arial" charset="0"/>
              </a:rPr>
              <a:t>Can you figure out why the following statements are erroneous?</a:t>
            </a: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if(1)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(“OK”);</a:t>
            </a:r>
          </a:p>
          <a:p>
            <a:pPr>
              <a:defRPr/>
            </a:pPr>
            <a:r>
              <a:rPr lang="en-US" b="1" dirty="0">
                <a:solidFill>
                  <a:schemeClr val="tx1"/>
                </a:solidFill>
                <a:latin typeface="Courier New" pitchFamily="49" charset="0"/>
                <a:cs typeface="Courier New" pitchFamily="49" charset="0"/>
              </a:rPr>
              <a:t>	while(1.1) {// some statements; </a:t>
            </a:r>
          </a:p>
          <a:p>
            <a:pPr marL="0" indent="0">
              <a:buNone/>
              <a:defRPr/>
            </a:pPr>
            <a:r>
              <a:rPr lang="en-US" b="1" dirty="0">
                <a:solidFill>
                  <a:schemeClr val="tx1"/>
                </a:solidFill>
                <a:latin typeface="Courier New" pitchFamily="49" charset="0"/>
                <a:cs typeface="Courier New" pitchFamily="49" charset="0"/>
              </a:rPr>
              <a:t>	}</a:t>
            </a:r>
          </a:p>
          <a:p>
            <a:pPr>
              <a:lnSpc>
                <a:spcPct val="100000"/>
              </a:lnSpc>
              <a:defRPr/>
            </a:pPr>
            <a:r>
              <a:rPr lang="en-US" b="1" dirty="0">
                <a:solidFill>
                  <a:schemeClr val="tx1"/>
                </a:solidFill>
                <a:latin typeface="Courier New" pitchFamily="49" charset="0"/>
                <a:cs typeface="Courier New" pitchFamily="49" charset="0"/>
              </a:rPr>
              <a:t>    switch(</a:t>
            </a:r>
            <a:r>
              <a:rPr lang="en-US" b="1" dirty="0" err="1">
                <a:solidFill>
                  <a:schemeClr val="tx1"/>
                </a:solidFill>
                <a:latin typeface="Courier New" pitchFamily="49" charset="0"/>
                <a:cs typeface="Courier New" pitchFamily="49" charset="0"/>
              </a:rPr>
              <a:t>myString</a:t>
            </a:r>
            <a:r>
              <a:rPr lang="en-US" b="1" dirty="0">
                <a:solidFill>
                  <a:schemeClr val="tx1"/>
                </a:solidFill>
                <a:latin typeface="Courier New" pitchFamily="49" charset="0"/>
                <a:cs typeface="Courier New" pitchFamily="49" charset="0"/>
              </a:rPr>
              <a:t>){</a:t>
            </a:r>
          </a:p>
          <a:p>
            <a:pPr marL="0" indent="0">
              <a:lnSpc>
                <a:spcPct val="100000"/>
              </a:lnSpc>
              <a:buNone/>
              <a:defRPr/>
            </a:pPr>
            <a:r>
              <a:rPr lang="en-US" b="1" dirty="0">
                <a:solidFill>
                  <a:schemeClr val="tx1"/>
                </a:solidFill>
                <a:latin typeface="Courier New" pitchFamily="49" charset="0"/>
                <a:cs typeface="Courier New" pitchFamily="49" charset="0"/>
              </a:rPr>
              <a:t>	case “Sun” :</a:t>
            </a:r>
          </a:p>
          <a:p>
            <a:pPr marL="0" indent="0">
              <a:lnSpc>
                <a:spcPct val="100000"/>
              </a:lnSpc>
              <a:buNone/>
              <a:defRPr/>
            </a:pPr>
            <a:r>
              <a:rPr lang="en-US" b="1" dirty="0">
                <a:solidFill>
                  <a:schemeClr val="tx1"/>
                </a:solidFill>
                <a:latin typeface="Courier New" pitchFamily="49" charset="0"/>
                <a:cs typeface="Courier New" pitchFamily="49" charset="0"/>
              </a:rPr>
              <a:t>	case “Sat”: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p>
          <a:p>
            <a:pPr marL="0" indent="0">
              <a:lnSpc>
                <a:spcPct val="100000"/>
              </a:lnSpc>
              <a:buNone/>
              <a:defRPr/>
            </a:pPr>
            <a:r>
              <a:rPr lang="en-US" b="1" dirty="0">
                <a:solidFill>
                  <a:schemeClr val="tx1"/>
                </a:solidFill>
                <a:latin typeface="Courier New" pitchFamily="49" charset="0"/>
                <a:cs typeface="Courier New" pitchFamily="49" charset="0"/>
              </a:rPr>
              <a:t>			break;</a:t>
            </a:r>
          </a:p>
          <a:p>
            <a:pPr marL="0" indent="0">
              <a:lnSpc>
                <a:spcPct val="100000"/>
              </a:lnSpc>
              <a:buNone/>
              <a:defRPr/>
            </a:pPr>
            <a:r>
              <a:rPr lang="en-US" b="1" dirty="0">
                <a:solidFill>
                  <a:schemeClr val="tx1"/>
                </a:solidFill>
                <a:latin typeface="Courier New" pitchFamily="49" charset="0"/>
                <a:cs typeface="Courier New" pitchFamily="49" charset="0"/>
              </a:rPr>
              <a:t>	default: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p>
          <a:p>
            <a:pPr marL="0" indent="0">
              <a:lnSpc>
                <a:spcPct val="100000"/>
              </a:lnSpc>
              <a:buNone/>
              <a:defRPr/>
            </a:pPr>
            <a:r>
              <a:rPr lang="en-US" b="1" dirty="0">
                <a:solidFill>
                  <a:schemeClr val="tx1"/>
                </a:solidFill>
                <a:latin typeface="Courier New" pitchFamily="49" charset="0"/>
                <a:cs typeface="Courier New" pitchFamily="49" charset="0"/>
              </a:rPr>
              <a:t>	}</a:t>
            </a:r>
          </a:p>
          <a:p>
            <a:pPr>
              <a:defRPr/>
            </a:pPr>
            <a:r>
              <a:rPr lang="nn-NO" b="1" dirty="0">
                <a:solidFill>
                  <a:schemeClr val="tx1"/>
                </a:solidFill>
                <a:latin typeface="Courier New" pitchFamily="49" charset="0"/>
                <a:cs typeface="Courier New" pitchFamily="49" charset="0"/>
              </a:rPr>
              <a:t>for(int i=1;(i&lt;5); i++) {</a:t>
            </a: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a:t>
            </a:r>
            <a:r>
              <a:rPr lang="en-US" b="1" i="1" dirty="0" err="1">
                <a:solidFill>
                  <a:schemeClr val="tx1"/>
                </a:solidFill>
                <a:latin typeface="Courier New" pitchFamily="49" charset="0"/>
                <a:cs typeface="Courier New" pitchFamily="49" charset="0"/>
              </a:rPr>
              <a:t>i+j</a:t>
            </a:r>
            <a:r>
              <a:rPr lang="en-US" b="1" i="1" dirty="0">
                <a:solidFill>
                  <a:schemeClr val="tx1"/>
                </a:solidFill>
                <a:latin typeface="Courier New" pitchFamily="49" charset="0"/>
                <a:cs typeface="Courier New" pitchFamily="49" charset="0"/>
              </a:rPr>
              <a:t>);</a:t>
            </a:r>
            <a:r>
              <a:rPr lang="en-US" b="1" dirty="0">
                <a:solidFill>
                  <a:schemeClr val="tx1"/>
                </a:solidFill>
                <a:latin typeface="Courier New" pitchFamily="49" charset="0"/>
                <a:cs typeface="Courier New" pitchFamily="49" charset="0"/>
              </a:rPr>
              <a:t>}</a:t>
            </a:r>
          </a:p>
          <a:p>
            <a:pPr marL="0" indent="0">
              <a:buNone/>
              <a:defRPr/>
            </a:pPr>
            <a:r>
              <a:rPr lang="en-US" b="1" dirty="0">
                <a:solidFill>
                  <a:schemeClr val="tx1"/>
                </a:solidFill>
                <a:latin typeface="Courier New" pitchFamily="49" charset="0"/>
                <a:cs typeface="Courier New" pitchFamily="49" charset="0"/>
              </a:rPr>
              <a:t>	i=12;</a:t>
            </a:r>
          </a:p>
          <a:p>
            <a:pPr marL="0" indent="0">
              <a:lnSpc>
                <a:spcPct val="100000"/>
              </a:lnSpc>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4" y="97265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34</a:t>
            </a:fld>
            <a:endParaRPr lang="en-US" sz="1200" dirty="0">
              <a:solidFill>
                <a:schemeClr val="bg1">
                  <a:lumMod val="5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a:latin typeface="Courier New" pitchFamily="49" charset="0"/>
                <a:cs typeface="Courier New" pitchFamily="49" charset="0"/>
              </a:rPr>
              <a:t>for</a:t>
            </a:r>
            <a:r>
              <a:rPr lang="en-US" dirty="0"/>
              <a:t> loop omitting options</a:t>
            </a:r>
          </a:p>
        </p:txBody>
      </p:sp>
      <p:sp>
        <p:nvSpPr>
          <p:cNvPr id="3" name="Content Placeholder 2"/>
          <p:cNvSpPr>
            <a:spLocks noGrp="1"/>
          </p:cNvSpPr>
          <p:nvPr>
            <p:ph idx="1"/>
          </p:nvPr>
        </p:nvSpPr>
        <p:spPr>
          <a:xfrm>
            <a:off x="381000" y="1219200"/>
            <a:ext cx="8534400" cy="5410200"/>
          </a:xfrm>
        </p:spPr>
        <p:txBody>
          <a:bodyPr/>
          <a:lstStyle/>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 j&gt;0 ;j--) {</a:t>
            </a:r>
          </a:p>
          <a:p>
            <a:pPr>
              <a:buFont typeface="Wingdings" pitchFamily="2" charset="2"/>
              <a:buNone/>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for(;j&gt;0;) {j--;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for(;;j--) {</a:t>
            </a:r>
          </a:p>
          <a:p>
            <a:pPr>
              <a:buFont typeface="Wingdings" pitchFamily="2" charset="2"/>
              <a:buNone/>
              <a:defRPr/>
            </a:pPr>
            <a:r>
              <a:rPr lang="en-US" b="1" dirty="0">
                <a:solidFill>
                  <a:schemeClr val="tx1"/>
                </a:solidFill>
                <a:latin typeface="Courier New" pitchFamily="49" charset="0"/>
                <a:cs typeface="Courier New" pitchFamily="49" charset="0"/>
              </a:rPr>
              <a:t>	if(j&lt;0) break;</a:t>
            </a:r>
          </a:p>
          <a:p>
            <a:pPr>
              <a:buFont typeface="Wingdings" pitchFamily="2" charset="2"/>
              <a:buNone/>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endParaRPr lang="en-US" b="1" dirty="0">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for(;;){…} </a:t>
            </a:r>
          </a:p>
          <a:p>
            <a:pPr>
              <a:buFont typeface="Wingdings" pitchFamily="2" charset="2"/>
              <a:buNone/>
              <a:defRPr/>
            </a:pPr>
            <a:r>
              <a:rPr lang="en-US" kern="1200" dirty="0">
                <a:solidFill>
                  <a:srgbClr val="002060"/>
                </a:solidFill>
              </a:rPr>
              <a:t>What is the purpose of the statement above?</a:t>
            </a:r>
            <a:endParaRPr lang="en-US" b="1" dirty="0">
              <a:solidFill>
                <a:schemeClr val="tx1"/>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r>
              <a:rPr lang="en-US"/>
              <a:t>57</a:t>
            </a:r>
          </a:p>
        </p:txBody>
      </p:sp>
    </p:spTree>
    <p:extLst>
      <p:ext uri="{BB962C8B-B14F-4D97-AF65-F5344CB8AC3E}">
        <p14:creationId xmlns:p14="http://schemas.microsoft.com/office/powerpoint/2010/main" val="11770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t>Exercise</a:t>
            </a:r>
            <a:endParaRPr lang="en-US" dirty="0"/>
          </a:p>
        </p:txBody>
      </p:sp>
      <p:sp>
        <p:nvSpPr>
          <p:cNvPr id="5" name="Content Placeholder 2"/>
          <p:cNvSpPr>
            <a:spLocks noGrp="1"/>
          </p:cNvSpPr>
          <p:nvPr>
            <p:ph idx="1"/>
          </p:nvPr>
        </p:nvSpPr>
        <p:spPr>
          <a:xfrm>
            <a:off x="228600" y="1143000"/>
            <a:ext cx="4191000" cy="2468563"/>
          </a:xfrm>
        </p:spPr>
        <p:txBody>
          <a:bodyPr/>
          <a:lstStyle/>
          <a:p>
            <a:pPr>
              <a:buFont typeface="Wingdings" pitchFamily="2" charset="2"/>
              <a:buNone/>
            </a:pPr>
            <a:r>
              <a:rPr lang="en-US" i="1" dirty="0"/>
              <a:t>Tax slabs for general </a:t>
            </a:r>
          </a:p>
          <a:p>
            <a:pPr>
              <a:buFont typeface="Wingdings" pitchFamily="2" charset="2"/>
              <a:buNone/>
            </a:pPr>
            <a:r>
              <a:rPr lang="en-US" i="1" dirty="0"/>
              <a:t>0 to 1,80,000 No tax</a:t>
            </a:r>
          </a:p>
          <a:p>
            <a:pPr>
              <a:buFont typeface="Wingdings" pitchFamily="2" charset="2"/>
              <a:buNone/>
            </a:pPr>
            <a:r>
              <a:rPr lang="en-US" i="1" dirty="0"/>
              <a:t>1,80,001 to 5,00,000 10%</a:t>
            </a:r>
          </a:p>
          <a:p>
            <a:pPr>
              <a:buFont typeface="Wingdings" pitchFamily="2" charset="2"/>
              <a:buNone/>
            </a:pPr>
            <a:r>
              <a:rPr lang="en-US" i="1" dirty="0"/>
              <a:t>5,00,001 to 8,00,000 20%</a:t>
            </a:r>
          </a:p>
          <a:p>
            <a:pPr>
              <a:buFont typeface="Wingdings" pitchFamily="2" charset="2"/>
              <a:buNone/>
            </a:pPr>
            <a:r>
              <a:rPr lang="en-US" i="1" dirty="0"/>
              <a:t>Above 8,00,000 30%</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p:txBody>
      </p:sp>
      <p:sp>
        <p:nvSpPr>
          <p:cNvPr id="4" name="Slide Number Placeholder 3"/>
          <p:cNvSpPr>
            <a:spLocks noGrp="1"/>
          </p:cNvSpPr>
          <p:nvPr>
            <p:ph type="sldNum" sz="quarter" idx="12"/>
          </p:nvPr>
        </p:nvSpPr>
        <p:spPr/>
        <p:txBody>
          <a:bodyPr/>
          <a:lstStyle/>
          <a:p>
            <a:pPr>
              <a:defRPr/>
            </a:pPr>
            <a:fld id="{B6F421CD-DDEB-4826-B9C0-A3EB1123A6EE}" type="slidenum">
              <a:rPr lang="en-US" smtClean="0"/>
              <a:pPr>
                <a:defRPr/>
              </a:pPr>
              <a:t>36</a:t>
            </a:fld>
            <a:endParaRPr lang="en-US" dirty="0"/>
          </a:p>
        </p:txBody>
      </p:sp>
      <p:sp>
        <p:nvSpPr>
          <p:cNvPr id="6" name="TextBox 5"/>
          <p:cNvSpPr txBox="1"/>
          <p:nvPr/>
        </p:nvSpPr>
        <p:spPr>
          <a:xfrm>
            <a:off x="3657600" y="1144588"/>
            <a:ext cx="5029200" cy="2493962"/>
          </a:xfrm>
          <a:prstGeom prst="rect">
            <a:avLst/>
          </a:prstGeom>
          <a:noFill/>
        </p:spPr>
        <p:txBody>
          <a:bodyPr>
            <a:spAutoFit/>
          </a:bodyPr>
          <a:lstStyle/>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Income tax slabs 2011-2012 for Women</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0 to 1,90,000 No tax</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1,90,001 to 5,00,000 10%</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5,00,001 to 8,00,000 20%</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Above 8,00,000 30%</a:t>
            </a:r>
          </a:p>
        </p:txBody>
      </p:sp>
      <p:sp>
        <p:nvSpPr>
          <p:cNvPr id="7" name="Rectangle 6"/>
          <p:cNvSpPr/>
          <p:nvPr/>
        </p:nvSpPr>
        <p:spPr>
          <a:xfrm>
            <a:off x="304800" y="3886200"/>
            <a:ext cx="7696200" cy="2492990"/>
          </a:xfrm>
          <a:prstGeom prst="rect">
            <a:avLst/>
          </a:prstGeom>
        </p:spPr>
        <p:txBody>
          <a:bodyPr>
            <a:spAutoFit/>
          </a:bodyPr>
          <a:lstStyle/>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Write if statements to achieve this.</a:t>
            </a:r>
          </a:p>
          <a:p>
            <a:pPr marL="342900" indent="-342900" eaLnBrk="0" hangingPunct="0">
              <a:lnSpc>
                <a:spcPct val="140000"/>
              </a:lnSpc>
              <a:spcBef>
                <a:spcPct val="20000"/>
              </a:spcBef>
              <a:buClr>
                <a:schemeClr val="accent2"/>
              </a:buClr>
              <a:defRPr/>
            </a:pPr>
            <a:endParaRPr lang="en-US" sz="2000" i="1" dirty="0">
              <a:solidFill>
                <a:srgbClr val="5F5F5F"/>
              </a:solidFill>
              <a:latin typeface="+mn-lt"/>
              <a:cs typeface="+mn-cs"/>
            </a:endParaRP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Make sure that you indent the code well so that it is readable. </a:t>
            </a:r>
          </a:p>
          <a:p>
            <a:pPr marL="342900" indent="-342900" eaLnBrk="0" hangingPunct="0">
              <a:lnSpc>
                <a:spcPct val="140000"/>
              </a:lnSpc>
              <a:spcBef>
                <a:spcPct val="20000"/>
              </a:spcBef>
              <a:buClr>
                <a:schemeClr val="accent2"/>
              </a:buClr>
              <a:defRPr/>
            </a:pPr>
            <a:endParaRPr lang="en-US" sz="2000" i="1" dirty="0">
              <a:solidFill>
                <a:srgbClr val="5F5F5F"/>
              </a:solidFill>
              <a:latin typeface="+mn-lt"/>
              <a:cs typeface="+mn-cs"/>
            </a:endParaRPr>
          </a:p>
          <a:p>
            <a:pPr marL="342900" indent="-342900" algn="r" eaLnBrk="0" hangingPunct="0">
              <a:lnSpc>
                <a:spcPct val="140000"/>
              </a:lnSpc>
              <a:spcBef>
                <a:spcPct val="20000"/>
              </a:spcBef>
              <a:buClr>
                <a:schemeClr val="accent2"/>
              </a:buClr>
              <a:defRPr/>
            </a:pPr>
            <a:r>
              <a:rPr lang="en-US" sz="2000" i="1" dirty="0">
                <a:solidFill>
                  <a:srgbClr val="5F5F5F"/>
                </a:solidFill>
                <a:latin typeface="+mn-lt"/>
                <a:cs typeface="+mn-cs"/>
              </a:rPr>
              <a:t>(20 </a:t>
            </a:r>
            <a:r>
              <a:rPr lang="en-US" sz="2000" i="1" dirty="0" err="1">
                <a:solidFill>
                  <a:srgbClr val="5F5F5F"/>
                </a:solidFill>
                <a:latin typeface="+mn-lt"/>
                <a:cs typeface="+mn-cs"/>
              </a:rPr>
              <a:t>mins</a:t>
            </a:r>
            <a:r>
              <a:rPr lang="en-US" sz="2000" i="1" dirty="0">
                <a:solidFill>
                  <a:srgbClr val="5F5F5F"/>
                </a:solidFill>
                <a:latin typeface="+mn-lt"/>
                <a:cs typeface="+mn-cs"/>
              </a:rPr>
              <a:t>)</a:t>
            </a:r>
          </a:p>
        </p:txBody>
      </p:sp>
    </p:spTree>
    <p:extLst>
      <p:ext uri="{BB962C8B-B14F-4D97-AF65-F5344CB8AC3E}">
        <p14:creationId xmlns:p14="http://schemas.microsoft.com/office/powerpoint/2010/main" val="1352209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kern="1200" dirty="0"/>
              <a:t>Exercise</a:t>
            </a:r>
          </a:p>
        </p:txBody>
      </p:sp>
      <p:sp>
        <p:nvSpPr>
          <p:cNvPr id="7" name="Content Placeholder 6"/>
          <p:cNvSpPr>
            <a:spLocks noGrp="1"/>
          </p:cNvSpPr>
          <p:nvPr>
            <p:ph idx="1"/>
          </p:nvPr>
        </p:nvSpPr>
        <p:spPr>
          <a:xfrm>
            <a:off x="533400" y="1066800"/>
            <a:ext cx="8610600" cy="5334000"/>
          </a:xfrm>
        </p:spPr>
        <p:txBody>
          <a:bodyPr/>
          <a:lstStyle/>
          <a:p>
            <a:pPr>
              <a:buNone/>
            </a:pPr>
            <a:r>
              <a:rPr lang="en-US" i="1" dirty="0"/>
              <a:t>A shopkeeper sells three products whose retail prices are as follows: </a:t>
            </a:r>
            <a:endParaRPr lang="en-US" dirty="0"/>
          </a:p>
          <a:p>
            <a:pPr>
              <a:buNone/>
            </a:pPr>
            <a:endParaRPr lang="en-US" i="1" dirty="0"/>
          </a:p>
          <a:p>
            <a:pPr>
              <a:buNone/>
            </a:pPr>
            <a:endParaRPr lang="en-US" i="1" dirty="0"/>
          </a:p>
          <a:p>
            <a:pPr>
              <a:buNone/>
            </a:pPr>
            <a:endParaRPr lang="en-US" i="1" dirty="0"/>
          </a:p>
          <a:p>
            <a:pPr>
              <a:buNone/>
            </a:pPr>
            <a:endParaRPr lang="en-US" i="1" dirty="0"/>
          </a:p>
          <a:p>
            <a:pPr>
              <a:buNone/>
            </a:pPr>
            <a:r>
              <a:rPr lang="en-US" i="1" dirty="0"/>
              <a:t>Write an application that reads a series of pairs of numbers as follows:</a:t>
            </a:r>
            <a:endParaRPr lang="en-US" dirty="0"/>
          </a:p>
          <a:p>
            <a:pPr>
              <a:buNone/>
            </a:pPr>
            <a:r>
              <a:rPr lang="en-US" i="1" dirty="0"/>
              <a:t>             a) Product number  or code (Code is not case sensitive)</a:t>
            </a:r>
            <a:endParaRPr lang="en-US" dirty="0"/>
          </a:p>
          <a:p>
            <a:pPr>
              <a:buNone/>
            </a:pPr>
            <a:r>
              <a:rPr lang="en-US" i="1" dirty="0"/>
              <a:t>             b) Quantity sold</a:t>
            </a:r>
            <a:endParaRPr lang="en-US" dirty="0"/>
          </a:p>
          <a:p>
            <a:pPr>
              <a:buNone/>
            </a:pPr>
            <a:r>
              <a:rPr lang="en-US" i="1" dirty="0"/>
              <a:t>     The application should use a switch statement to determine the retail price for each product. It  should calculate and display the total retail value of all products sold. (20 Mins)</a:t>
            </a:r>
          </a:p>
          <a:p>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37</a:t>
            </a:fld>
            <a:endParaRPr lang="en-US" sz="1200" dirty="0">
              <a:solidFill>
                <a:schemeClr val="bg1">
                  <a:lumMod val="50000"/>
                </a:schemeClr>
              </a:solidFill>
            </a:endParaRPr>
          </a:p>
        </p:txBody>
      </p:sp>
      <p:graphicFrame>
        <p:nvGraphicFramePr>
          <p:cNvPr id="8" name="Table 7"/>
          <p:cNvGraphicFramePr>
            <a:graphicFrameLocks noGrp="1"/>
          </p:cNvGraphicFramePr>
          <p:nvPr/>
        </p:nvGraphicFramePr>
        <p:xfrm>
          <a:off x="1524000" y="18288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Product</a:t>
                      </a:r>
                      <a:r>
                        <a:rPr lang="en-US" baseline="0" dirty="0"/>
                        <a:t> No</a:t>
                      </a:r>
                      <a:endParaRPr lang="en-US" dirty="0"/>
                    </a:p>
                  </a:txBody>
                  <a:tcPr/>
                </a:tc>
                <a:tc>
                  <a:txBody>
                    <a:bodyPr/>
                    <a:lstStyle/>
                    <a:p>
                      <a:r>
                        <a:rPr lang="en-US" dirty="0"/>
                        <a:t>Product Code</a:t>
                      </a:r>
                    </a:p>
                  </a:txBody>
                  <a:tcPr/>
                </a:tc>
                <a:tc>
                  <a:txBody>
                    <a:bodyPr/>
                    <a:lstStyle/>
                    <a:p>
                      <a:r>
                        <a:rPr lang="en-US" dirty="0"/>
                        <a:t>Retail Price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22.50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r>
                        <a:rPr lang="en-US" dirty="0"/>
                        <a:t>44.50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a:t>
                      </a:r>
                    </a:p>
                  </a:txBody>
                  <a:tcPr/>
                </a:tc>
                <a:tc>
                  <a:txBody>
                    <a:bodyPr/>
                    <a:lstStyle/>
                    <a:p>
                      <a:r>
                        <a:rPr lang="en-US" dirty="0"/>
                        <a:t>9.98</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838200"/>
          </a:xfrm>
        </p:spPr>
        <p:txBody>
          <a:bodyPr/>
          <a:lstStyle/>
          <a:p>
            <a:r>
              <a:rPr lang="en-US" kern="1200" dirty="0"/>
              <a:t>Exercise</a:t>
            </a:r>
          </a:p>
        </p:txBody>
      </p:sp>
      <p:sp>
        <p:nvSpPr>
          <p:cNvPr id="3" name="Content Placeholder 2"/>
          <p:cNvSpPr>
            <a:spLocks noGrp="1"/>
          </p:cNvSpPr>
          <p:nvPr>
            <p:ph idx="1"/>
          </p:nvPr>
        </p:nvSpPr>
        <p:spPr>
          <a:xfrm>
            <a:off x="304800" y="1295400"/>
            <a:ext cx="8610600" cy="5029200"/>
          </a:xfrm>
        </p:spPr>
        <p:txBody>
          <a:bodyPr/>
          <a:lstStyle/>
          <a:p>
            <a:pPr>
              <a:buNone/>
            </a:pPr>
            <a:endParaRPr lang="en-US" i="1" dirty="0"/>
          </a:p>
          <a:p>
            <a:pPr>
              <a:buNone/>
            </a:pPr>
            <a:r>
              <a:rPr lang="en-US" i="1" dirty="0"/>
              <a:t>Consider user has N eggs. Then display the no of eggs in gross (144 eggs</a:t>
            </a:r>
          </a:p>
          <a:p>
            <a:pPr>
              <a:buNone/>
            </a:pPr>
            <a:r>
              <a:rPr lang="en-US" i="1" dirty="0"/>
              <a:t> make one gross) and no of eggs in dozen (12 eggs make one dozen) and </a:t>
            </a:r>
          </a:p>
          <a:p>
            <a:pPr>
              <a:buNone/>
            </a:pPr>
            <a:r>
              <a:rPr lang="en-US" i="1" dirty="0"/>
              <a:t>the no of eggs that is left out remaining. The total no of eggs can be got as </a:t>
            </a:r>
          </a:p>
          <a:p>
            <a:pPr>
              <a:buNone/>
            </a:pPr>
            <a:r>
              <a:rPr lang="en-US" i="1" dirty="0"/>
              <a:t>input through console. The program should display how many gross, </a:t>
            </a:r>
          </a:p>
          <a:p>
            <a:pPr>
              <a:buNone/>
            </a:pPr>
            <a:r>
              <a:rPr lang="en-US" i="1" dirty="0"/>
              <a:t>how many dozen, and how many left over eggs the user has. (20 Mins)</a:t>
            </a:r>
          </a:p>
          <a:p>
            <a:pPr>
              <a:buNone/>
            </a:pPr>
            <a:r>
              <a:rPr lang="en-US" i="1" dirty="0"/>
              <a:t>For example, if the input is 1342 eggs, then the program should respond </a:t>
            </a:r>
          </a:p>
          <a:p>
            <a:pPr>
              <a:buNone/>
            </a:pPr>
            <a:r>
              <a:rPr lang="en-US" i="1" dirty="0"/>
              <a:t>with </a:t>
            </a:r>
            <a:endParaRPr lang="en-US" dirty="0"/>
          </a:p>
          <a:p>
            <a:pPr lvl="3">
              <a:buFont typeface="Wingdings" pitchFamily="2" charset="2"/>
              <a:buChar char="Ø"/>
            </a:pPr>
            <a:r>
              <a:rPr lang="en-US" sz="2200" i="1" dirty="0"/>
              <a:t>  Your number of eggs is 9 gross, 3 dozen, and 10 </a:t>
            </a:r>
          </a:p>
          <a:p>
            <a:pPr marL="1371600" lvl="3" indent="0" algn="r">
              <a:buNone/>
            </a:pPr>
            <a:r>
              <a:rPr lang="en-US" sz="2200" i="1" dirty="0"/>
              <a:t>(20 </a:t>
            </a:r>
            <a:r>
              <a:rPr lang="en-US" sz="2200" i="1" dirty="0" err="1"/>
              <a:t>mins</a:t>
            </a:r>
            <a:r>
              <a:rPr lang="en-US" sz="2200" i="1" dirty="0"/>
              <a:t>)</a:t>
            </a:r>
            <a:endParaRPr lang="en-US" sz="2200" dirty="0"/>
          </a:p>
          <a:p>
            <a:endParaRPr lang="en-US" dirty="0"/>
          </a:p>
        </p:txBody>
      </p:sp>
      <p:sp>
        <p:nvSpPr>
          <p:cNvPr id="4" name="Slide Number Placeholder 3"/>
          <p:cNvSpPr>
            <a:spLocks noGrp="1"/>
          </p:cNvSpPr>
          <p:nvPr>
            <p:ph type="sldNum" sz="quarter" idx="12"/>
          </p:nvPr>
        </p:nvSpPr>
        <p:spPr/>
        <p:txBody>
          <a:bodyPr/>
          <a:lstStyle/>
          <a:p>
            <a:pPr>
              <a:defRPr/>
            </a:pPr>
            <a:fld id="{B6F421CD-DDEB-4826-B9C0-A3EB1123A6EE}"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52400" y="0"/>
            <a:ext cx="8229600" cy="838200"/>
          </a:xfrm>
        </p:spPr>
        <p:txBody>
          <a:bodyPr/>
          <a:lstStyle/>
          <a:p>
            <a:r>
              <a:rPr lang="en-US" kern="1200" dirty="0"/>
              <a:t>Activity: do-while loop</a:t>
            </a:r>
          </a:p>
        </p:txBody>
      </p:sp>
      <p:sp>
        <p:nvSpPr>
          <p:cNvPr id="72707" name="Content Placeholder 2"/>
          <p:cNvSpPr>
            <a:spLocks noGrp="1"/>
          </p:cNvSpPr>
          <p:nvPr>
            <p:ph idx="1"/>
          </p:nvPr>
        </p:nvSpPr>
        <p:spPr>
          <a:xfrm>
            <a:off x="304800" y="1219200"/>
            <a:ext cx="8382000" cy="5105400"/>
          </a:xfrm>
        </p:spPr>
        <p:txBody>
          <a:bodyPr>
            <a:normAutofit/>
          </a:bodyPr>
          <a:lstStyle/>
          <a:p>
            <a:pPr>
              <a:buFont typeface="Wingdings" pitchFamily="2" charset="2"/>
              <a:buNone/>
            </a:pPr>
            <a:r>
              <a:rPr lang="en-US" b="1">
                <a:solidFill>
                  <a:schemeClr val="tx1"/>
                </a:solidFill>
                <a:latin typeface="Courier New" pitchFamily="49" charset="0"/>
                <a:cs typeface="Courier New" pitchFamily="49" charset="0"/>
              </a:rPr>
              <a:t>public class Test1 {</a:t>
            </a:r>
          </a:p>
          <a:p>
            <a:pPr>
              <a:buFont typeface="Wingdings" pitchFamily="2" charset="2"/>
              <a:buNone/>
            </a:pPr>
            <a:r>
              <a:rPr lang="en-US" b="1">
                <a:solidFill>
                  <a:schemeClr val="tx1"/>
                </a:solidFill>
                <a:latin typeface="Courier New" pitchFamily="49" charset="0"/>
                <a:cs typeface="Courier New" pitchFamily="49" charset="0"/>
              </a:rPr>
              <a:t>public static void main(String[] args) {</a:t>
            </a:r>
          </a:p>
          <a:p>
            <a:pPr>
              <a:buFont typeface="Wingdings" pitchFamily="2" charset="2"/>
              <a:buNone/>
            </a:pPr>
            <a:r>
              <a:rPr lang="en-US" b="1">
                <a:solidFill>
                  <a:schemeClr val="tx1"/>
                </a:solidFill>
                <a:latin typeface="Courier New" pitchFamily="49" charset="0"/>
                <a:cs typeface="Courier New" pitchFamily="49" charset="0"/>
              </a:rPr>
              <a:t>// TODO Auto-generated method stub</a:t>
            </a:r>
          </a:p>
          <a:p>
            <a:pPr>
              <a:buFont typeface="Wingdings" pitchFamily="2" charset="2"/>
              <a:buNone/>
            </a:pPr>
            <a:r>
              <a:rPr lang="en-US" b="1">
                <a:solidFill>
                  <a:schemeClr val="tx1"/>
                </a:solidFill>
                <a:latin typeface="Courier New" pitchFamily="49" charset="0"/>
                <a:cs typeface="Courier New" pitchFamily="49" charset="0"/>
              </a:rPr>
              <a:t>int f1=0,f2=1;</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out.println(f1);</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out.println(f2);</a:t>
            </a:r>
          </a:p>
          <a:p>
            <a:pPr>
              <a:buFont typeface="Wingdings" pitchFamily="2" charset="2"/>
              <a:buNone/>
            </a:pPr>
            <a:r>
              <a:rPr lang="en-US" b="1">
                <a:solidFill>
                  <a:schemeClr val="tx1"/>
                </a:solidFill>
                <a:latin typeface="Courier New" pitchFamily="49" charset="0"/>
                <a:cs typeface="Courier New" pitchFamily="49" charset="0"/>
              </a:rPr>
              <a:t>do {</a:t>
            </a:r>
          </a:p>
          <a:p>
            <a:pPr>
              <a:buFont typeface="Wingdings" pitchFamily="2" charset="2"/>
              <a:buNone/>
            </a:pPr>
            <a:r>
              <a:rPr lang="en-US" b="1">
                <a:solidFill>
                  <a:schemeClr val="tx1"/>
                </a:solidFill>
                <a:latin typeface="Courier New" pitchFamily="49" charset="0"/>
                <a:cs typeface="Courier New" pitchFamily="49" charset="0"/>
              </a:rPr>
              <a:t>f2=f1+f2;</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out.println(f2);</a:t>
            </a:r>
          </a:p>
          <a:p>
            <a:pPr>
              <a:buFont typeface="Wingdings" pitchFamily="2" charset="2"/>
              <a:buNone/>
            </a:pPr>
            <a:r>
              <a:rPr lang="en-US" b="1">
                <a:solidFill>
                  <a:schemeClr val="tx1"/>
                </a:solidFill>
                <a:latin typeface="Courier New" pitchFamily="49" charset="0"/>
                <a:cs typeface="Courier New" pitchFamily="49" charset="0"/>
              </a:rPr>
              <a:t>}while(f2&lt;10);}</a:t>
            </a:r>
          </a:p>
          <a:p>
            <a:pPr>
              <a:buFont typeface="Wingdings" pitchFamily="2" charset="2"/>
              <a:buNone/>
            </a:pPr>
            <a:r>
              <a:rPr lang="en-US" b="1">
                <a:solidFill>
                  <a:schemeClr val="tx1"/>
                </a:solidFill>
                <a:latin typeface="Courier New" pitchFamily="49" charset="0"/>
                <a:cs typeface="Courier New" pitchFamily="49" charset="0"/>
              </a:rPr>
              <a:t>}</a:t>
            </a:r>
          </a:p>
        </p:txBody>
      </p:sp>
      <p:sp>
        <p:nvSpPr>
          <p:cNvPr id="6" name="TextBox 5"/>
          <p:cNvSpPr txBox="1"/>
          <p:nvPr/>
        </p:nvSpPr>
        <p:spPr>
          <a:xfrm>
            <a:off x="4724399" y="3349328"/>
            <a:ext cx="4209393" cy="1938992"/>
          </a:xfrm>
          <a:prstGeom prst="rect">
            <a:avLst/>
          </a:prstGeom>
          <a:noFill/>
          <a:ln>
            <a:noFill/>
          </a:ln>
        </p:spPr>
        <p:txBody>
          <a:bodyPr wrap="square">
            <a:spAutoFit/>
          </a:bodyPr>
          <a:lstStyle/>
          <a:p>
            <a:pPr>
              <a:buClr>
                <a:srgbClr val="002060"/>
              </a:buClr>
              <a:buFont typeface="Wingdings" pitchFamily="2" charset="2"/>
              <a:buChar char="§"/>
              <a:defRPr/>
            </a:pPr>
            <a:r>
              <a:rPr lang="en-US" sz="2000" i="1" dirty="0">
                <a:solidFill>
                  <a:srgbClr val="993366"/>
                </a:solidFill>
                <a:cs typeface="+mn-cs"/>
              </a:rPr>
              <a:t>What is the program trying to do?</a:t>
            </a:r>
          </a:p>
          <a:p>
            <a:pPr>
              <a:buClr>
                <a:srgbClr val="002060"/>
              </a:buClr>
              <a:buFont typeface="Wingdings" pitchFamily="2" charset="2"/>
              <a:buChar char="§"/>
              <a:defRPr/>
            </a:pPr>
            <a:r>
              <a:rPr lang="en-US" sz="2000" i="1" dirty="0">
                <a:solidFill>
                  <a:srgbClr val="993366"/>
                </a:solidFill>
                <a:cs typeface="+mn-cs"/>
              </a:rPr>
              <a:t>There is a problem with this code. Can you correct this code by just inserting a line?</a:t>
            </a:r>
          </a:p>
          <a:p>
            <a:pPr>
              <a:buClr>
                <a:srgbClr val="002060"/>
              </a:buClr>
              <a:buFont typeface="Wingdings" pitchFamily="2" charset="2"/>
              <a:buChar char="§"/>
              <a:defRPr/>
            </a:pPr>
            <a:r>
              <a:rPr lang="en-US" sz="2000" i="1" dirty="0">
                <a:solidFill>
                  <a:srgbClr val="993366"/>
                </a:solidFill>
                <a:cs typeface="+mn-cs"/>
              </a:rPr>
              <a:t>What will the code display after correction?</a:t>
            </a:r>
            <a:endParaRPr lang="en-US" sz="2000" b="1" dirty="0">
              <a:solidFill>
                <a:srgbClr val="993366"/>
              </a:solidFill>
              <a:latin typeface="Courier New" pitchFamily="49" charset="0"/>
              <a:cs typeface="Courier New" pitchFamily="49"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92858"/>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39</a:t>
            </a:fld>
            <a:endParaRPr lang="en-US" sz="1200" dirty="0">
              <a:solidFill>
                <a:schemeClr val="bg1">
                  <a:lumMod val="50000"/>
                </a:schemeClr>
              </a:solidFill>
            </a:endParaRPr>
          </a:p>
        </p:txBody>
      </p:sp>
    </p:spTree>
    <p:extLst>
      <p:ext uri="{BB962C8B-B14F-4D97-AF65-F5344CB8AC3E}">
        <p14:creationId xmlns:p14="http://schemas.microsoft.com/office/powerpoint/2010/main" val="218799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52400"/>
            <a:ext cx="5943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Unicode Character</a:t>
            </a:r>
          </a:p>
        </p:txBody>
      </p:sp>
      <p:sp>
        <p:nvSpPr>
          <p:cNvPr id="228356" name="Rectangle 4"/>
          <p:cNvSpPr>
            <a:spLocks noChangeArrowheads="1"/>
          </p:cNvSpPr>
          <p:nvPr/>
        </p:nvSpPr>
        <p:spPr bwMode="auto">
          <a:xfrm>
            <a:off x="152400" y="1059542"/>
            <a:ext cx="8763000" cy="4278094"/>
          </a:xfrm>
          <a:prstGeom prst="rect">
            <a:avLst/>
          </a:prstGeom>
          <a:noFill/>
          <a:ln w="9525">
            <a:noFill/>
            <a:miter lim="800000"/>
            <a:headEnd/>
            <a:tailEnd/>
          </a:ln>
          <a:effectLst/>
        </p:spPr>
        <p:txBody>
          <a:bodyPr wrap="square">
            <a:spAutoFit/>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UNICODE is a 16 bit character.</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They are generally represented in hexadecimal format.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 in beginning of the character is used to represent hexadecimal character.</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 The characters represented include all basic English letters, numbers, special characters and characters from other languages also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a:t>
            </a:r>
            <a:r>
              <a:rPr lang="en-US" sz="2000" dirty="0">
                <a:solidFill>
                  <a:srgbClr val="5F5F5F"/>
                </a:solidFill>
                <a:latin typeface="+mn-lt"/>
                <a:cs typeface="+mn-cs"/>
                <a:sym typeface="Wingdings" pitchFamily="2" charset="2"/>
              </a:rPr>
              <a:t></a:t>
            </a:r>
            <a:r>
              <a:rPr lang="en-US" sz="2000" dirty="0">
                <a:solidFill>
                  <a:srgbClr val="5F5F5F"/>
                </a:solidFill>
                <a:latin typeface="+mn-lt"/>
                <a:cs typeface="+mn-cs"/>
              </a:rPr>
              <a:t>  ‘\u0041’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 Unicode Standard encodes characters in the range U+0000..U+10FFFF</a:t>
            </a:r>
          </a:p>
        </p:txBody>
      </p:sp>
      <p:sp>
        <p:nvSpPr>
          <p:cNvPr id="228357" name="Text Box 5"/>
          <p:cNvSpPr txBox="1">
            <a:spLocks noChangeArrowheads="1"/>
          </p:cNvSpPr>
          <p:nvPr/>
        </p:nvSpPr>
        <p:spPr bwMode="auto">
          <a:xfrm>
            <a:off x="3595577" y="5044418"/>
            <a:ext cx="4267200" cy="1631216"/>
          </a:xfrm>
          <a:prstGeom prst="rect">
            <a:avLst/>
          </a:prstGeom>
          <a:noFill/>
          <a:ln w="9525">
            <a:noFill/>
            <a:miter lim="800000"/>
            <a:headEnd/>
            <a:tailEnd/>
          </a:ln>
          <a:effectLst/>
        </p:spPr>
        <p:txBody>
          <a:bodyPr wrap="square">
            <a:spAutoFit/>
          </a:bodyPr>
          <a:lstStyle/>
          <a:p>
            <a:pPr>
              <a:defRPr/>
            </a:pPr>
            <a:r>
              <a:rPr lang="en-US" sz="2000" dirty="0">
                <a:latin typeface="+mj-lt"/>
                <a:cs typeface="+mn-cs"/>
              </a:rPr>
              <a:t>You could write the entire java code as</a:t>
            </a:r>
          </a:p>
          <a:p>
            <a:pPr>
              <a:defRPr/>
            </a:pPr>
            <a:r>
              <a:rPr lang="en-US" sz="2000" b="1" dirty="0">
                <a:latin typeface="Courier New" pitchFamily="49" charset="0"/>
                <a:cs typeface="Courier New" pitchFamily="49" charset="0"/>
              </a:rPr>
              <a:t> \u0069\u006e\u0074 \u0061</a:t>
            </a:r>
            <a:r>
              <a:rPr lang="en-US" sz="2000" dirty="0">
                <a:latin typeface="+mj-lt"/>
                <a:cs typeface="+mn-cs"/>
              </a:rPr>
              <a:t>;</a:t>
            </a:r>
          </a:p>
          <a:p>
            <a:pPr>
              <a:defRPr/>
            </a:pPr>
            <a:r>
              <a:rPr lang="en-US" sz="2000" dirty="0">
                <a:latin typeface="+mj-lt"/>
                <a:cs typeface="+mn-cs"/>
              </a:rPr>
              <a:t>This above code represents </a:t>
            </a:r>
          </a:p>
          <a:p>
            <a:pPr>
              <a:defRPr/>
            </a:pPr>
            <a:r>
              <a:rPr lang="en-US" sz="2000" b="1" dirty="0">
                <a:latin typeface="Courier New" pitchFamily="49" charset="0"/>
                <a:cs typeface="Courier New" pitchFamily="49" charset="0"/>
              </a:rPr>
              <a:t>int a;</a:t>
            </a: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777" y="5058795"/>
            <a:ext cx="1052623"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60733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5675359"/>
            <a:ext cx="2514600" cy="369332"/>
          </a:xfrm>
          <a:prstGeom prst="rect">
            <a:avLst/>
          </a:prstGeom>
          <a:noFill/>
          <a:ln>
            <a:noFill/>
          </a:ln>
        </p:spPr>
        <p:txBody>
          <a:bodyPr wrap="square" rtlCol="0">
            <a:spAutoFit/>
          </a:bodyPr>
          <a:lstStyle/>
          <a:p>
            <a:r>
              <a:rPr lang="en-US" i="1" dirty="0">
                <a:solidFill>
                  <a:srgbClr val="993366"/>
                </a:solidFill>
              </a:rPr>
              <a:t>What is Unicode for F?</a:t>
            </a:r>
          </a:p>
        </p:txBody>
      </p: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a:t>
            </a:fld>
            <a:endParaRPr lang="en-US" sz="1200" dirty="0">
              <a:solidFill>
                <a:schemeClr val="bg1">
                  <a:lumMod val="5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762000"/>
          </a:xfrm>
        </p:spPr>
        <p:txBody>
          <a:bodyPr/>
          <a:lstStyle/>
          <a:p>
            <a:r>
              <a:rPr lang="en-US" kern="1200" dirty="0"/>
              <a:t>Activity</a:t>
            </a:r>
          </a:p>
        </p:txBody>
      </p:sp>
      <p:sp>
        <p:nvSpPr>
          <p:cNvPr id="73731" name="Text Placeholder 4"/>
          <p:cNvSpPr>
            <a:spLocks noGrp="1"/>
          </p:cNvSpPr>
          <p:nvPr>
            <p:ph type="body" idx="1"/>
          </p:nvPr>
        </p:nvSpPr>
        <p:spPr>
          <a:xfrm>
            <a:off x="457200" y="1273778"/>
            <a:ext cx="4040188" cy="639763"/>
          </a:xfrm>
        </p:spPr>
        <p:txBody>
          <a:bodyPr/>
          <a:lstStyle/>
          <a:p>
            <a:r>
              <a:rPr lang="en-US" sz="2000" dirty="0"/>
              <a:t>Scenarios</a:t>
            </a:r>
          </a:p>
        </p:txBody>
      </p:sp>
      <p:sp>
        <p:nvSpPr>
          <p:cNvPr id="73732" name="Content Placeholder 5"/>
          <p:cNvSpPr>
            <a:spLocks noGrp="1"/>
          </p:cNvSpPr>
          <p:nvPr>
            <p:ph sz="half" idx="2"/>
          </p:nvPr>
        </p:nvSpPr>
        <p:spPr>
          <a:xfrm>
            <a:off x="457200" y="1905000"/>
            <a:ext cx="4953000" cy="4465637"/>
          </a:xfrm>
        </p:spPr>
        <p:txBody>
          <a:bodyPr/>
          <a:lstStyle/>
          <a:p>
            <a:pPr>
              <a:lnSpc>
                <a:spcPct val="120000"/>
              </a:lnSpc>
            </a:pPr>
            <a:r>
              <a:rPr lang="en-US" sz="2000" dirty="0"/>
              <a:t>User has to enter his/her information. After he/she finishes entering information, a prompt (Y/N) whether he/she wants to change some e details is displayed. If Y is entered he/she can re-enter the details again.</a:t>
            </a:r>
          </a:p>
          <a:p>
            <a:pPr>
              <a:lnSpc>
                <a:spcPct val="120000"/>
              </a:lnSpc>
            </a:pPr>
            <a:r>
              <a:rPr lang="en-US" sz="2000" dirty="0"/>
              <a:t>Sum of first 50 odd numbers</a:t>
            </a:r>
          </a:p>
          <a:p>
            <a:pPr>
              <a:lnSpc>
                <a:spcPct val="120000"/>
              </a:lnSpc>
            </a:pPr>
            <a:r>
              <a:rPr lang="en-US" sz="2000" dirty="0"/>
              <a:t>Easiest way to write infinite loop.</a:t>
            </a:r>
          </a:p>
          <a:p>
            <a:pPr>
              <a:lnSpc>
                <a:spcPct val="120000"/>
              </a:lnSpc>
            </a:pPr>
            <a:r>
              <a:rPr lang="en-US" sz="2000" dirty="0"/>
              <a:t>Any of the 5 different types of Graph is to be displayed based on the user’s choice.</a:t>
            </a:r>
            <a:endParaRPr lang="en-US" dirty="0"/>
          </a:p>
        </p:txBody>
      </p:sp>
      <p:sp>
        <p:nvSpPr>
          <p:cNvPr id="73733" name="Text Placeholder 6"/>
          <p:cNvSpPr>
            <a:spLocks noGrp="1"/>
          </p:cNvSpPr>
          <p:nvPr>
            <p:ph type="body" sz="quarter" idx="3"/>
          </p:nvPr>
        </p:nvSpPr>
        <p:spPr>
          <a:xfrm>
            <a:off x="5791200" y="1336840"/>
            <a:ext cx="3200400" cy="639763"/>
          </a:xfrm>
        </p:spPr>
        <p:txBody>
          <a:bodyPr/>
          <a:lstStyle/>
          <a:p>
            <a:r>
              <a:rPr lang="en-US" sz="2000" dirty="0"/>
              <a:t>Statements</a:t>
            </a:r>
          </a:p>
        </p:txBody>
      </p:sp>
      <p:sp>
        <p:nvSpPr>
          <p:cNvPr id="73734" name="Content Placeholder 7"/>
          <p:cNvSpPr>
            <a:spLocks noGrp="1"/>
          </p:cNvSpPr>
          <p:nvPr>
            <p:ph sz="quarter" idx="4"/>
          </p:nvPr>
        </p:nvSpPr>
        <p:spPr>
          <a:xfrm>
            <a:off x="5638800" y="1981200"/>
            <a:ext cx="3200400" cy="3951287"/>
          </a:xfrm>
        </p:spPr>
        <p:txBody>
          <a:bodyPr/>
          <a:lstStyle/>
          <a:p>
            <a:r>
              <a:rPr lang="en-US" sz="2000" b="1" dirty="0">
                <a:latin typeface="Courier New" pitchFamily="49" charset="0"/>
                <a:cs typeface="Courier New" pitchFamily="49" charset="0"/>
              </a:rPr>
              <a:t>if</a:t>
            </a:r>
            <a:r>
              <a:rPr lang="en-US" sz="2000" dirty="0"/>
              <a:t> statement</a:t>
            </a:r>
          </a:p>
          <a:p>
            <a:r>
              <a:rPr lang="en-US" sz="2000" b="1" dirty="0">
                <a:latin typeface="Courier New" pitchFamily="49" charset="0"/>
                <a:cs typeface="Courier New" pitchFamily="49" charset="0"/>
              </a:rPr>
              <a:t>switch</a:t>
            </a:r>
            <a:r>
              <a:rPr lang="en-US" sz="2000" dirty="0"/>
              <a:t> statement</a:t>
            </a:r>
          </a:p>
          <a:p>
            <a:r>
              <a:rPr lang="en-US" sz="2000" b="1" dirty="0">
                <a:latin typeface="Courier New" pitchFamily="49" charset="0"/>
                <a:cs typeface="Courier New" pitchFamily="49" charset="0"/>
              </a:rPr>
              <a:t>while</a:t>
            </a:r>
            <a:r>
              <a:rPr lang="en-US" sz="2000" dirty="0"/>
              <a:t> statement</a:t>
            </a:r>
          </a:p>
          <a:p>
            <a:r>
              <a:rPr lang="en-US" sz="2000" b="1" dirty="0">
                <a:latin typeface="Courier New" pitchFamily="49" charset="0"/>
                <a:cs typeface="Courier New" pitchFamily="49" charset="0"/>
              </a:rPr>
              <a:t>do-while</a:t>
            </a:r>
            <a:r>
              <a:rPr lang="en-US" sz="2000" dirty="0"/>
              <a:t> statement</a:t>
            </a:r>
          </a:p>
          <a:p>
            <a:r>
              <a:rPr lang="en-US" sz="2000" b="1" dirty="0">
                <a:latin typeface="Courier New" pitchFamily="49" charset="0"/>
                <a:cs typeface="Courier New" pitchFamily="49" charset="0"/>
              </a:rPr>
              <a:t>for</a:t>
            </a:r>
            <a:r>
              <a:rPr lang="en-US" sz="2000" dirty="0"/>
              <a:t> statement</a:t>
            </a:r>
          </a:p>
          <a:p>
            <a:endParaRPr lang="en-US" dirty="0"/>
          </a:p>
          <a:p>
            <a:endParaRPr lang="en-US" dirty="0"/>
          </a:p>
        </p:txBody>
      </p:sp>
      <p:sp>
        <p:nvSpPr>
          <p:cNvPr id="73735" name="TextBox 8"/>
          <p:cNvSpPr txBox="1">
            <a:spLocks noChangeArrowheads="1"/>
          </p:cNvSpPr>
          <p:nvPr/>
        </p:nvSpPr>
        <p:spPr bwMode="auto">
          <a:xfrm>
            <a:off x="228600" y="10668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Select the statement (s) ideal for the scenarios.</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06680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40</a:t>
            </a:fld>
            <a:endParaRPr lang="en-US" sz="1200" dirty="0">
              <a:solidFill>
                <a:schemeClr val="bg1">
                  <a:lumMod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52400" y="0"/>
            <a:ext cx="8077200" cy="838200"/>
          </a:xfrm>
        </p:spPr>
        <p:txBody>
          <a:bodyPr>
            <a:normAutofit fontScale="90000"/>
          </a:bodyPr>
          <a:lstStyle/>
          <a:p>
            <a:r>
              <a:rPr lang="en-US" dirty="0"/>
              <a:t>Labeled </a:t>
            </a:r>
            <a:r>
              <a:rPr lang="en-US" dirty="0">
                <a:latin typeface="Courier New" pitchFamily="49" charset="0"/>
                <a:cs typeface="Courier New" pitchFamily="49" charset="0"/>
              </a:rPr>
              <a:t>continue/break</a:t>
            </a:r>
            <a:r>
              <a:rPr lang="en-US" dirty="0"/>
              <a:t> statements</a:t>
            </a:r>
          </a:p>
        </p:txBody>
      </p:sp>
      <p:sp>
        <p:nvSpPr>
          <p:cNvPr id="77827" name="Content Placeholder 2"/>
          <p:cNvSpPr>
            <a:spLocks noGrp="1"/>
          </p:cNvSpPr>
          <p:nvPr>
            <p:ph idx="1"/>
          </p:nvPr>
        </p:nvSpPr>
        <p:spPr>
          <a:xfrm>
            <a:off x="381000" y="1219200"/>
            <a:ext cx="8229600" cy="4525963"/>
          </a:xfrm>
        </p:spPr>
        <p:txBody>
          <a:bodyPr>
            <a:normAutofit/>
          </a:bodyPr>
          <a:lstStyle/>
          <a:p>
            <a:r>
              <a:rPr lang="en-US" dirty="0"/>
              <a:t>The normal </a:t>
            </a:r>
            <a:r>
              <a:rPr lang="en-US" b="1" dirty="0">
                <a:solidFill>
                  <a:srgbClr val="000000"/>
                </a:solidFill>
                <a:latin typeface="Courier New" pitchFamily="49" charset="0"/>
              </a:rPr>
              <a:t>break</a:t>
            </a:r>
            <a:r>
              <a:rPr lang="en-US" dirty="0"/>
              <a:t> (without labels) is used to </a:t>
            </a:r>
            <a:r>
              <a:rPr lang="en-US" b="1" dirty="0">
                <a:solidFill>
                  <a:srgbClr val="000000"/>
                </a:solidFill>
                <a:latin typeface="Courier New" pitchFamily="49" charset="0"/>
              </a:rPr>
              <a:t>break</a:t>
            </a:r>
            <a:r>
              <a:rPr lang="en-US" dirty="0"/>
              <a:t> out of the loop (used in switch statement also) and  </a:t>
            </a:r>
            <a:r>
              <a:rPr lang="en-US" b="1" dirty="0">
                <a:solidFill>
                  <a:srgbClr val="000000"/>
                </a:solidFill>
                <a:latin typeface="Courier New" pitchFamily="49" charset="0"/>
              </a:rPr>
              <a:t>continue</a:t>
            </a:r>
            <a:r>
              <a:rPr lang="en-US" dirty="0"/>
              <a:t> is used to skip the rest of the statements in the loop and start with a new iteration.</a:t>
            </a:r>
          </a:p>
          <a:p>
            <a:r>
              <a:rPr lang="en-US" dirty="0"/>
              <a:t>In cases where there are multiple loops, when we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 the loop, the immediate loop breaks or continues.</a:t>
            </a:r>
          </a:p>
          <a:p>
            <a:r>
              <a:rPr lang="en-US" b="1" dirty="0">
                <a:solidFill>
                  <a:schemeClr val="tx1"/>
                </a:solidFill>
                <a:latin typeface="Courier New" pitchFamily="49" charset="0"/>
                <a:cs typeface="Courier New" pitchFamily="49" charset="0"/>
              </a:rPr>
              <a:t>break</a:t>
            </a:r>
            <a:r>
              <a:rPr lang="en-US" dirty="0"/>
              <a:t> and </a:t>
            </a:r>
            <a:r>
              <a:rPr lang="en-US" b="1" dirty="0">
                <a:solidFill>
                  <a:schemeClr val="tx1"/>
                </a:solidFill>
                <a:latin typeface="Courier New" pitchFamily="49" charset="0"/>
                <a:cs typeface="Courier New" pitchFamily="49" charset="0"/>
              </a:rPr>
              <a:t>continue</a:t>
            </a:r>
            <a:r>
              <a:rPr lang="en-US" dirty="0"/>
              <a:t> statement can also be used with labels to indicate from which outer loops should it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a:t>
            </a:r>
            <a:endParaRPr lang="en-IN" dirty="0"/>
          </a:p>
          <a:p>
            <a:r>
              <a:rPr lang="en-US" dirty="0"/>
              <a:t>The outer loop where the </a:t>
            </a:r>
            <a:r>
              <a:rPr lang="en-US" b="1" dirty="0">
                <a:solidFill>
                  <a:schemeClr val="tx1"/>
                </a:solidFill>
                <a:latin typeface="Courier New" pitchFamily="49" charset="0"/>
                <a:cs typeface="Courier New" pitchFamily="49" charset="0"/>
              </a:rPr>
              <a:t>break</a:t>
            </a:r>
            <a:r>
              <a:rPr lang="en-US" dirty="0"/>
              <a:t> or </a:t>
            </a:r>
            <a:r>
              <a:rPr lang="en-US" b="1" dirty="0">
                <a:solidFill>
                  <a:schemeClr val="tx1"/>
                </a:solidFill>
                <a:latin typeface="Courier New" pitchFamily="49" charset="0"/>
                <a:cs typeface="Courier New" pitchFamily="49" charset="0"/>
              </a:rPr>
              <a:t>continue</a:t>
            </a:r>
            <a:r>
              <a:rPr lang="en-US" dirty="0"/>
              <a:t> must happen is labeled.</a:t>
            </a:r>
          </a:p>
          <a:p>
            <a:r>
              <a:rPr lang="en-US" dirty="0"/>
              <a:t>Note that labeled break/ continue will work only if the labels are provided for the loops in which they are enclosed.</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41</a:t>
            </a:fld>
            <a:endParaRPr lang="en-US" sz="1200" dirty="0">
              <a:solidFill>
                <a:schemeClr val="bg1">
                  <a:lumMod val="50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304800" y="1066800"/>
            <a:ext cx="8610600" cy="363220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defRPr/>
            </a:pPr>
            <a:r>
              <a:rPr lang="en-US" sz="2000" dirty="0">
                <a:solidFill>
                  <a:srgbClr val="5F5F5F"/>
                </a:solidFill>
                <a:latin typeface="+mn-lt"/>
                <a:cs typeface="+mn-cs"/>
              </a:rPr>
              <a:t>Example</a:t>
            </a:r>
            <a:r>
              <a:rPr lang="en-US" sz="2000" dirty="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first: for(int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=0;i&lt;2;i++)</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for(int j=1;j&gt;0;j--)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if(</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continue first;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else</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i+j</a:t>
            </a:r>
            <a:r>
              <a:rPr lang="en-US" sz="2000" b="1" dirty="0">
                <a:solidFill>
                  <a:srgbClr val="000000"/>
                </a:solidFill>
                <a:latin typeface="Courier New" pitchFamily="49" charset="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//prints 2</a:t>
            </a:r>
          </a:p>
        </p:txBody>
      </p:sp>
      <p:sp>
        <p:nvSpPr>
          <p:cNvPr id="78851" name="Line 3"/>
          <p:cNvSpPr>
            <a:spLocks noChangeShapeType="1"/>
          </p:cNvSpPr>
          <p:nvPr/>
        </p:nvSpPr>
        <p:spPr bwMode="auto">
          <a:xfrm>
            <a:off x="5562600" y="3124200"/>
            <a:ext cx="762000" cy="0"/>
          </a:xfrm>
          <a:prstGeom prst="line">
            <a:avLst/>
          </a:prstGeom>
          <a:noFill/>
          <a:ln w="9525">
            <a:solidFill>
              <a:srgbClr val="C81E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2" name="Line 5"/>
          <p:cNvSpPr>
            <a:spLocks noChangeShapeType="1"/>
          </p:cNvSpPr>
          <p:nvPr/>
        </p:nvSpPr>
        <p:spPr bwMode="auto">
          <a:xfrm flipH="1">
            <a:off x="5334000" y="1676400"/>
            <a:ext cx="990600" cy="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3" name="Text Box 6"/>
          <p:cNvSpPr txBox="1">
            <a:spLocks noChangeArrowheads="1"/>
          </p:cNvSpPr>
          <p:nvPr/>
        </p:nvSpPr>
        <p:spPr bwMode="auto">
          <a:xfrm>
            <a:off x="6292850" y="2514600"/>
            <a:ext cx="262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When i=0 and j=1</a:t>
            </a:r>
          </a:p>
        </p:txBody>
      </p:sp>
      <p:sp>
        <p:nvSpPr>
          <p:cNvPr id="78854" name="Rectangle 7"/>
          <p:cNvSpPr>
            <a:spLocks noChangeArrowheads="1"/>
          </p:cNvSpPr>
          <p:nvPr/>
        </p:nvSpPr>
        <p:spPr bwMode="auto">
          <a:xfrm>
            <a:off x="0" y="152400"/>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solidFill>
                  <a:schemeClr val="bg1"/>
                </a:solidFill>
              </a:rPr>
              <a:t>Labeled </a:t>
            </a:r>
            <a:r>
              <a:rPr lang="en-US" sz="3200" b="1" dirty="0">
                <a:solidFill>
                  <a:schemeClr val="bg1"/>
                </a:solidFill>
                <a:latin typeface="Courier New" pitchFamily="49" charset="0"/>
                <a:cs typeface="Courier New" pitchFamily="49" charset="0"/>
              </a:rPr>
              <a:t>continue/break</a:t>
            </a:r>
            <a:r>
              <a:rPr lang="en-US" sz="3200" dirty="0">
                <a:solidFill>
                  <a:schemeClr val="bg1"/>
                </a:solidFill>
              </a:rPr>
              <a:t> statements</a:t>
            </a:r>
          </a:p>
        </p:txBody>
      </p:sp>
      <p:cxnSp>
        <p:nvCxnSpPr>
          <p:cNvPr id="78855" name="Straight Connector 10"/>
          <p:cNvCxnSpPr>
            <a:cxnSpLocks noChangeShapeType="1"/>
            <a:stCxn id="78852" idx="0"/>
            <a:endCxn id="78851" idx="1"/>
          </p:cNvCxnSpPr>
          <p:nvPr/>
        </p:nvCxnSpPr>
        <p:spPr bwMode="auto">
          <a:xfrm>
            <a:off x="6324600" y="1676400"/>
            <a:ext cx="0" cy="144780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42</a:t>
            </a:fld>
            <a:endParaRPr lang="en-US" sz="1200" dirty="0">
              <a:solidFill>
                <a:schemeClr val="bg1">
                  <a:lumMod val="5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t>Exercise</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i="1" dirty="0"/>
              <a:t>Write a program to display whether the given number is palindrome </a:t>
            </a:r>
          </a:p>
          <a:p>
            <a:pPr>
              <a:buNone/>
            </a:pPr>
            <a:r>
              <a:rPr lang="en-US" i="1" dirty="0"/>
              <a:t>or not. Also, check whether the number is a prime number. If it is a </a:t>
            </a:r>
          </a:p>
          <a:p>
            <a:pPr>
              <a:buNone/>
            </a:pPr>
            <a:r>
              <a:rPr lang="en-US" i="1" dirty="0"/>
              <a:t>prime number, display the number along with the alphabet </a:t>
            </a:r>
          </a:p>
          <a:p>
            <a:pPr>
              <a:buNone/>
            </a:pPr>
            <a:r>
              <a:rPr lang="en-US" i="1" dirty="0"/>
              <a:t>‘p’ appended to </a:t>
            </a:r>
            <a:r>
              <a:rPr lang="en-US" i="1"/>
              <a:t>it.</a:t>
            </a:r>
          </a:p>
          <a:p>
            <a:pPr algn="r">
              <a:buNone/>
            </a:pPr>
            <a:r>
              <a:rPr lang="en-US" i="1"/>
              <a:t>(</a:t>
            </a:r>
            <a:r>
              <a:rPr lang="en-US" i="1" dirty="0"/>
              <a:t>30 </a:t>
            </a:r>
            <a:r>
              <a:rPr lang="en-US" i="1" dirty="0" err="1"/>
              <a:t>Mins</a:t>
            </a:r>
            <a:r>
              <a:rPr lang="en-US" i="1" dirty="0"/>
              <a:t>)</a:t>
            </a:r>
          </a:p>
          <a:p>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43</a:t>
            </a:fld>
            <a:endParaRPr lang="en-US" sz="1200" dirty="0">
              <a:solidFill>
                <a:schemeClr val="bg1">
                  <a:lumMod val="50000"/>
                </a:schemeClr>
              </a:solidFill>
            </a:endParaRPr>
          </a:p>
        </p:txBody>
      </p:sp>
    </p:spTree>
    <p:extLst>
      <p:ext uri="{BB962C8B-B14F-4D97-AF65-F5344CB8AC3E}">
        <p14:creationId xmlns:p14="http://schemas.microsoft.com/office/powerpoint/2010/main" val="3910694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t>Arrays</a:t>
            </a:r>
          </a:p>
        </p:txBody>
      </p:sp>
      <p:sp>
        <p:nvSpPr>
          <p:cNvPr id="1027" name="Rectangle 3"/>
          <p:cNvSpPr>
            <a:spLocks noGrp="1" noChangeArrowheads="1"/>
          </p:cNvSpPr>
          <p:nvPr>
            <p:ph idx="1"/>
          </p:nvPr>
        </p:nvSpPr>
        <p:spPr>
          <a:xfrm>
            <a:off x="685800" y="1371600"/>
            <a:ext cx="7772400" cy="4724400"/>
          </a:xfrm>
        </p:spPr>
        <p:txBody>
          <a:bodyPr rtlCol="0">
            <a:normAutofit lnSpcReduction="10000"/>
          </a:bodyPr>
          <a:lstStyle/>
          <a:p>
            <a:pPr marL="365760" indent="-256032" eaLnBrk="1" fontAlgn="auto" hangingPunct="1">
              <a:lnSpc>
                <a:spcPct val="90000"/>
              </a:lnSpc>
              <a:spcAft>
                <a:spcPts val="0"/>
              </a:spcAft>
              <a:defRPr/>
            </a:pPr>
            <a:r>
              <a:rPr lang="en-US" sz="2400" dirty="0">
                <a:latin typeface="TTE207A398t00" charset="0"/>
              </a:rPr>
              <a:t>Arrays are fixed-length structures used for storing multiple values of the same type.</a:t>
            </a:r>
          </a:p>
          <a:p>
            <a:pPr marL="365760" indent="-256032" eaLnBrk="1" fontAlgn="auto" hangingPunct="1">
              <a:lnSpc>
                <a:spcPct val="90000"/>
              </a:lnSpc>
              <a:spcAft>
                <a:spcPts val="0"/>
              </a:spcAft>
              <a:defRPr/>
            </a:pPr>
            <a:r>
              <a:rPr lang="en-US" sz="2400" dirty="0">
                <a:latin typeface="TTE207A398t00" charset="0"/>
              </a:rPr>
              <a:t> Array items can be of either a simple primitive data type or composite data type(objects).</a:t>
            </a:r>
          </a:p>
          <a:p>
            <a:pPr marL="365760" indent="-256032" eaLnBrk="1" fontAlgn="auto" hangingPunct="1">
              <a:lnSpc>
                <a:spcPct val="90000"/>
              </a:lnSpc>
              <a:spcAft>
                <a:spcPts val="0"/>
              </a:spcAft>
              <a:defRPr/>
            </a:pPr>
            <a:r>
              <a:rPr lang="en-US" sz="2400" dirty="0">
                <a:latin typeface="TTE207A398t00" charset="0"/>
              </a:rPr>
              <a:t>Arrays can be multidimensional.</a:t>
            </a:r>
          </a:p>
          <a:p>
            <a:pPr marL="365760" indent="-256032" eaLnBrk="1" fontAlgn="auto" hangingPunct="1">
              <a:lnSpc>
                <a:spcPct val="90000"/>
              </a:lnSpc>
              <a:spcAft>
                <a:spcPts val="0"/>
              </a:spcAft>
              <a:buFontTx/>
              <a:buNone/>
              <a:defRPr/>
            </a:pPr>
            <a:endParaRPr lang="en-US" sz="2400" dirty="0">
              <a:latin typeface="TTE207A240t00" charset="0"/>
            </a:endParaRPr>
          </a:p>
          <a:p>
            <a:pPr marL="365760" indent="-256032" eaLnBrk="1" fontAlgn="auto" hangingPunct="1">
              <a:lnSpc>
                <a:spcPct val="90000"/>
              </a:lnSpc>
              <a:spcAft>
                <a:spcPts val="0"/>
              </a:spcAft>
              <a:buFontTx/>
              <a:buNone/>
              <a:defRPr/>
            </a:pPr>
            <a:r>
              <a:rPr lang="en-US" sz="2400" dirty="0">
                <a:latin typeface="TTE207A240t00" charset="0"/>
              </a:rPr>
              <a:t>Example:</a:t>
            </a:r>
          </a:p>
          <a:p>
            <a:pPr marL="365760" indent="-256032" eaLnBrk="1" fontAlgn="auto" hangingPunct="1">
              <a:lnSpc>
                <a:spcPct val="90000"/>
              </a:lnSpc>
              <a:spcAft>
                <a:spcPts val="0"/>
              </a:spcAft>
              <a:buFontTx/>
              <a:buNone/>
              <a:defRPr/>
            </a:pPr>
            <a:r>
              <a:rPr lang="en-US" sz="2400" dirty="0" err="1">
                <a:latin typeface="Courier" charset="0"/>
              </a:rPr>
              <a:t>int</a:t>
            </a:r>
            <a:r>
              <a:rPr lang="en-US" sz="2400" dirty="0">
                <a:latin typeface="Courier" charset="0"/>
              </a:rPr>
              <a:t>[] numbers;</a:t>
            </a:r>
          </a:p>
          <a:p>
            <a:pPr marL="365760" indent="-256032" eaLnBrk="1" fontAlgn="auto" hangingPunct="1">
              <a:lnSpc>
                <a:spcPct val="90000"/>
              </a:lnSpc>
              <a:spcAft>
                <a:spcPts val="0"/>
              </a:spcAft>
              <a:buFontTx/>
              <a:buNone/>
              <a:defRPr/>
            </a:pPr>
            <a:r>
              <a:rPr lang="en-US" sz="2400" dirty="0">
                <a:latin typeface="Courier" charset="0"/>
              </a:rPr>
              <a:t>long grid[][];</a:t>
            </a:r>
          </a:p>
          <a:p>
            <a:pPr marL="365760" indent="-256032" eaLnBrk="1" fontAlgn="auto" hangingPunct="1">
              <a:lnSpc>
                <a:spcPct val="90000"/>
              </a:lnSpc>
              <a:spcAft>
                <a:spcPts val="0"/>
              </a:spcAft>
              <a:buFontTx/>
              <a:buNone/>
              <a:defRPr/>
            </a:pPr>
            <a:r>
              <a:rPr lang="en-US" sz="2400" dirty="0">
                <a:latin typeface="Courier" charset="0"/>
              </a:rPr>
              <a:t>char alphabet[] = new char[26];</a:t>
            </a:r>
          </a:p>
          <a:p>
            <a:pPr marL="365760" indent="-256032" eaLnBrk="1" fontAlgn="auto" hangingPunct="1">
              <a:lnSpc>
                <a:spcPct val="90000"/>
              </a:lnSpc>
              <a:spcAft>
                <a:spcPts val="0"/>
              </a:spcAft>
              <a:buFontTx/>
              <a:buNone/>
              <a:defRPr/>
            </a:pPr>
            <a:r>
              <a:rPr lang="en-US" sz="2400" dirty="0" err="1">
                <a:latin typeface="Courier" charset="0"/>
              </a:rPr>
              <a:t>int</a:t>
            </a:r>
            <a:r>
              <a:rPr lang="en-US" sz="2400" dirty="0">
                <a:latin typeface="Courier" charset="0"/>
              </a:rPr>
              <a:t> primes[]={1,2,3,5,7};</a:t>
            </a:r>
          </a:p>
        </p:txBody>
      </p:sp>
      <p:sp>
        <p:nvSpPr>
          <p:cNvPr id="1638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638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54FEBF7-3883-41FF-A149-4E9E6ADADBB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anim calcmode="lin" valueType="num">
                                      <p:cBhvr additive="base">
                                        <p:cTn id="13"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xEl>
                                              <p:pRg st="2" end="2"/>
                                            </p:txEl>
                                          </p:spTgt>
                                        </p:tgtEl>
                                        <p:attrNameLst>
                                          <p:attrName>style.visibility</p:attrName>
                                        </p:attrNameLst>
                                      </p:cBhvr>
                                      <p:to>
                                        <p:strVal val="visible"/>
                                      </p:to>
                                    </p:set>
                                    <p:anim calcmode="lin" valueType="num">
                                      <p:cBhvr additive="base">
                                        <p:cTn id="19"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 calcmode="lin" valueType="num">
                                      <p:cBhvr additive="base">
                                        <p:cTn id="2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7">
                                            <p:txEl>
                                              <p:pRg st="5" end="5"/>
                                            </p:txEl>
                                          </p:spTgt>
                                        </p:tgtEl>
                                        <p:attrNameLst>
                                          <p:attrName>style.visibility</p:attrName>
                                        </p:attrNameLst>
                                      </p:cBhvr>
                                      <p:to>
                                        <p:strVal val="visible"/>
                                      </p:to>
                                    </p:set>
                                    <p:anim calcmode="lin" valueType="num">
                                      <p:cBhvr additive="base">
                                        <p:cTn id="29" dur="500" fill="hold"/>
                                        <p:tgtEl>
                                          <p:spTgt spid="10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7">
                                            <p:txEl>
                                              <p:pRg st="6" end="6"/>
                                            </p:txEl>
                                          </p:spTgt>
                                        </p:tgtEl>
                                        <p:attrNameLst>
                                          <p:attrName>style.visibility</p:attrName>
                                        </p:attrNameLst>
                                      </p:cBhvr>
                                      <p:to>
                                        <p:strVal val="visible"/>
                                      </p:to>
                                    </p:set>
                                    <p:anim calcmode="lin" valueType="num">
                                      <p:cBhvr additive="base">
                                        <p:cTn id="33" dur="500" fill="hold"/>
                                        <p:tgtEl>
                                          <p:spTgt spid="10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7">
                                            <p:txEl>
                                              <p:pRg st="7" end="7"/>
                                            </p:txEl>
                                          </p:spTgt>
                                        </p:tgtEl>
                                        <p:attrNameLst>
                                          <p:attrName>style.visibility</p:attrName>
                                        </p:attrNameLst>
                                      </p:cBhvr>
                                      <p:to>
                                        <p:strVal val="visible"/>
                                      </p:to>
                                    </p:set>
                                    <p:anim calcmode="lin" valueType="num">
                                      <p:cBhvr additive="base">
                                        <p:cTn id="37" dur="500" fill="hold"/>
                                        <p:tgtEl>
                                          <p:spTgt spid="10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7">
                                            <p:txEl>
                                              <p:pRg st="8" end="8"/>
                                            </p:txEl>
                                          </p:spTgt>
                                        </p:tgtEl>
                                        <p:attrNameLst>
                                          <p:attrName>style.visibility</p:attrName>
                                        </p:attrNameLst>
                                      </p:cBhvr>
                                      <p:to>
                                        <p:strVal val="visible"/>
                                      </p:to>
                                    </p:set>
                                    <p:anim calcmode="lin" valueType="num">
                                      <p:cBhvr additive="base">
                                        <p:cTn id="41" dur="500" fill="hold"/>
                                        <p:tgtEl>
                                          <p:spTgt spid="102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Content Placeholder 1"/>
          <p:cNvSpPr>
            <a:spLocks noGrp="1"/>
          </p:cNvSpPr>
          <p:nvPr>
            <p:ph idx="1"/>
          </p:nvPr>
        </p:nvSpPr>
        <p:spPr/>
        <p:txBody>
          <a:bodyPr/>
          <a:lstStyle/>
          <a:p>
            <a:pPr>
              <a:buNone/>
            </a:pPr>
            <a:r>
              <a:rPr lang="en-US" dirty="0" err="1"/>
              <a:t>int</a:t>
            </a:r>
            <a:r>
              <a:rPr lang="en-US" dirty="0"/>
              <a:t> a[3]; // error</a:t>
            </a:r>
          </a:p>
          <a:p>
            <a:pPr>
              <a:buNone/>
            </a:pPr>
            <a:r>
              <a:rPr lang="en-US" dirty="0" err="1"/>
              <a:t>int</a:t>
            </a:r>
            <a:r>
              <a:rPr lang="en-US" dirty="0"/>
              <a:t> a[]; // creates an array reference</a:t>
            </a:r>
          </a:p>
          <a:p>
            <a:pPr>
              <a:buNone/>
            </a:pPr>
            <a:endParaRPr lang="en-US" dirty="0"/>
          </a:p>
          <a:p>
            <a:pPr>
              <a:buNone/>
            </a:pPr>
            <a:r>
              <a:rPr lang="en-US" dirty="0"/>
              <a:t>	a=new </a:t>
            </a:r>
            <a:r>
              <a:rPr lang="en-US" dirty="0" err="1"/>
              <a:t>int</a:t>
            </a:r>
            <a:r>
              <a:rPr lang="en-US" dirty="0"/>
              <a:t>[3]; </a:t>
            </a:r>
          </a:p>
          <a:p>
            <a:pPr>
              <a:buNone/>
            </a:pPr>
            <a:r>
              <a:rPr lang="en-US" dirty="0"/>
              <a:t>//allocates an array and initializes the values to 0</a:t>
            </a: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1"/>
          </p:nvPr>
        </p:nvSpPr>
        <p:spPr/>
        <p:txBody>
          <a:bodyPr/>
          <a:lstStyle/>
          <a:p>
            <a:pPr>
              <a:buNone/>
            </a:pPr>
            <a:r>
              <a:rPr lang="en-US" dirty="0" err="1"/>
              <a:t>int</a:t>
            </a:r>
            <a:r>
              <a:rPr lang="en-US" dirty="0"/>
              <a:t> a[]=new </a:t>
            </a:r>
            <a:r>
              <a:rPr lang="en-US" dirty="0" err="1"/>
              <a:t>int</a:t>
            </a:r>
            <a:r>
              <a:rPr lang="en-US" dirty="0"/>
              <a:t>[4];</a:t>
            </a:r>
          </a:p>
          <a:p>
            <a:pPr>
              <a:buNone/>
            </a:pPr>
            <a:endParaRPr lang="en-US" dirty="0"/>
          </a:p>
          <a:p>
            <a:pPr>
              <a:buNone/>
            </a:pPr>
            <a:r>
              <a:rPr lang="en-US" dirty="0"/>
              <a:t>	a=new </a:t>
            </a:r>
            <a:r>
              <a:rPr lang="en-US" dirty="0" err="1"/>
              <a:t>int</a:t>
            </a:r>
            <a:r>
              <a:rPr lang="en-US" dirty="0"/>
              <a:t>[5]; // valid</a:t>
            </a: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Printing an array</a:t>
            </a:r>
            <a:endParaRPr lang="en-IN" dirty="0"/>
          </a:p>
        </p:txBody>
      </p:sp>
      <p:sp>
        <p:nvSpPr>
          <p:cNvPr id="2" name="Content Placeholder 1"/>
          <p:cNvSpPr>
            <a:spLocks noGrp="1"/>
          </p:cNvSpPr>
          <p:nvPr>
            <p:ph idx="1"/>
          </p:nvPr>
        </p:nvSpPr>
        <p:spPr/>
        <p:txBody>
          <a:bodyPr/>
          <a:lstStyle/>
          <a:p>
            <a:pPr>
              <a:buNone/>
            </a:pPr>
            <a:r>
              <a:rPr lang="en-US" dirty="0" err="1"/>
              <a:t>Int</a:t>
            </a:r>
            <a:r>
              <a:rPr lang="en-US" dirty="0"/>
              <a:t> a[]={4,5,6,7,9};</a:t>
            </a:r>
          </a:p>
          <a:p>
            <a:r>
              <a:rPr lang="en-US" dirty="0"/>
              <a:t>for(</a:t>
            </a:r>
            <a:r>
              <a:rPr lang="en-US" dirty="0" err="1"/>
              <a:t>int</a:t>
            </a:r>
            <a:r>
              <a:rPr lang="en-US" dirty="0"/>
              <a:t> </a:t>
            </a:r>
            <a:r>
              <a:rPr lang="en-US" dirty="0" err="1"/>
              <a:t>i</a:t>
            </a:r>
            <a:r>
              <a:rPr lang="en-US" dirty="0"/>
              <a:t>=0;i&lt;</a:t>
            </a:r>
            <a:r>
              <a:rPr lang="en-US" dirty="0" err="1"/>
              <a:t>a.length;i</a:t>
            </a:r>
            <a:r>
              <a:rPr lang="en-US" dirty="0"/>
              <a:t>++)</a:t>
            </a:r>
          </a:p>
          <a:p>
            <a:pPr>
              <a:buNone/>
            </a:pPr>
            <a:r>
              <a:rPr lang="en-US" dirty="0"/>
              <a:t>	</a:t>
            </a:r>
            <a:r>
              <a:rPr lang="en-US" dirty="0" err="1"/>
              <a:t>System.out.print</a:t>
            </a:r>
            <a:r>
              <a:rPr lang="en-US" dirty="0"/>
              <a:t>(a[</a:t>
            </a:r>
            <a:r>
              <a:rPr lang="en-US" dirty="0" err="1"/>
              <a:t>i</a:t>
            </a:r>
            <a:r>
              <a:rPr lang="en-US" dirty="0"/>
              <a:t>]);</a:t>
            </a:r>
          </a:p>
          <a:p>
            <a:pPr>
              <a:buNone/>
            </a:pPr>
            <a:endParaRPr lang="en-US" dirty="0"/>
          </a:p>
          <a:p>
            <a:pPr>
              <a:buNone/>
            </a:pPr>
            <a:r>
              <a:rPr lang="en-US" dirty="0"/>
              <a:t>for(</a:t>
            </a:r>
            <a:r>
              <a:rPr lang="en-US" dirty="0" err="1"/>
              <a:t>int</a:t>
            </a:r>
            <a:r>
              <a:rPr lang="en-US" dirty="0"/>
              <a:t> n:a)</a:t>
            </a:r>
          </a:p>
          <a:p>
            <a:pPr>
              <a:buNone/>
            </a:pPr>
            <a:r>
              <a:rPr lang="en-US" dirty="0" err="1"/>
              <a:t>System.out.println</a:t>
            </a:r>
            <a:r>
              <a:rPr lang="en-US" dirty="0"/>
              <a:t>(n)</a:t>
            </a: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your knowledge</a:t>
            </a:r>
            <a:endParaRPr lang="en-IN" dirty="0"/>
          </a:p>
        </p:txBody>
      </p:sp>
      <p:sp>
        <p:nvSpPr>
          <p:cNvPr id="2" name="Content Placeholder 1"/>
          <p:cNvSpPr>
            <a:spLocks noGrp="1"/>
          </p:cNvSpPr>
          <p:nvPr>
            <p:ph idx="1"/>
          </p:nvPr>
        </p:nvSpPr>
        <p:spPr>
          <a:xfrm>
            <a:off x="381000" y="1481138"/>
            <a:ext cx="8305800" cy="4843462"/>
          </a:xfrm>
        </p:spPr>
        <p:txBody>
          <a:bodyPr/>
          <a:lstStyle/>
          <a:p>
            <a:pPr>
              <a:buNone/>
            </a:pPr>
            <a:r>
              <a:rPr lang="en-US" dirty="0"/>
              <a:t>What is the output of the code:</a:t>
            </a:r>
          </a:p>
          <a:p>
            <a:pPr>
              <a:buNone/>
            </a:pPr>
            <a:endParaRPr lang="en-US" dirty="0"/>
          </a:p>
          <a:p>
            <a:pPr>
              <a:buNone/>
            </a:pPr>
            <a:r>
              <a:rPr lang="en-US" dirty="0"/>
              <a:t>for(</a:t>
            </a:r>
            <a:r>
              <a:rPr lang="en-US" dirty="0" err="1"/>
              <a:t>int</a:t>
            </a:r>
            <a:r>
              <a:rPr lang="en-US" dirty="0"/>
              <a:t> x=1;x&lt;10;x++)</a:t>
            </a:r>
          </a:p>
          <a:p>
            <a:pPr>
              <a:buNone/>
            </a:pPr>
            <a:r>
              <a:rPr lang="en-US" dirty="0"/>
              <a:t>	</a:t>
            </a:r>
            <a:r>
              <a:rPr lang="en-US" dirty="0" err="1"/>
              <a:t>System.out.println</a:t>
            </a:r>
            <a:r>
              <a:rPr lang="en-US" dirty="0"/>
              <a:t>(x);</a:t>
            </a:r>
          </a:p>
          <a:p>
            <a:pPr>
              <a:buNone/>
            </a:pPr>
            <a:endParaRPr lang="en-US" dirty="0"/>
          </a:p>
          <a:p>
            <a:pPr>
              <a:buNone/>
            </a:pPr>
            <a:r>
              <a:rPr lang="en-US" dirty="0" err="1"/>
              <a:t>System.out.println</a:t>
            </a:r>
            <a:r>
              <a:rPr lang="en-US" dirty="0"/>
              <a:t>(</a:t>
            </a:r>
            <a:r>
              <a:rPr lang="en-US" dirty="0" err="1"/>
              <a:t>i</a:t>
            </a:r>
            <a:r>
              <a:rPr lang="en-US" dirty="0"/>
              <a:t>);</a:t>
            </a:r>
          </a:p>
          <a:p>
            <a:pPr>
              <a:buNone/>
            </a:pPr>
            <a:endParaRPr lang="en-US" dirty="0"/>
          </a:p>
          <a:p>
            <a:pPr>
              <a:buNone/>
            </a:pPr>
            <a:r>
              <a:rPr lang="en-US" dirty="0"/>
              <a:t>// compilation error</a:t>
            </a: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5702300"/>
          </a:xfrm>
        </p:spPr>
        <p:txBody>
          <a:bodyPr/>
          <a:lstStyle/>
          <a:p>
            <a:pPr>
              <a:buNone/>
            </a:pPr>
            <a:r>
              <a:rPr lang="en-US" dirty="0" err="1"/>
              <a:t>int</a:t>
            </a:r>
            <a:r>
              <a:rPr lang="en-US" dirty="0"/>
              <a:t> x=12,y=x;</a:t>
            </a:r>
          </a:p>
          <a:p>
            <a:pPr>
              <a:buNone/>
            </a:pPr>
            <a:r>
              <a:rPr lang="en-US" dirty="0"/>
              <a:t>switch(x)</a:t>
            </a:r>
          </a:p>
          <a:p>
            <a:pPr>
              <a:buNone/>
            </a:pPr>
            <a:r>
              <a:rPr lang="en-US" dirty="0"/>
              <a:t>{</a:t>
            </a:r>
          </a:p>
          <a:p>
            <a:pPr>
              <a:buNone/>
            </a:pPr>
            <a:r>
              <a:rPr lang="en-US" dirty="0"/>
              <a:t>case 10:	break;</a:t>
            </a:r>
          </a:p>
          <a:p>
            <a:pPr>
              <a:buNone/>
            </a:pPr>
            <a:r>
              <a:rPr lang="en-US" dirty="0"/>
              <a:t>case y:  </a:t>
            </a:r>
            <a:r>
              <a:rPr lang="en-US" dirty="0" err="1"/>
              <a:t>System.out.print</a:t>
            </a:r>
            <a:r>
              <a:rPr lang="en-US" dirty="0"/>
              <a:t>(“hello”);</a:t>
            </a:r>
          </a:p>
          <a:p>
            <a:pPr>
              <a:buNone/>
            </a:pPr>
            <a:r>
              <a:rPr lang="en-US" dirty="0"/>
              <a:t>default: </a:t>
            </a:r>
            <a:r>
              <a:rPr lang="en-US" dirty="0" err="1"/>
              <a:t>System.out.print</a:t>
            </a:r>
            <a:r>
              <a:rPr lang="en-US" dirty="0"/>
              <a:t>(“end”);</a:t>
            </a:r>
          </a:p>
          <a:p>
            <a:pPr>
              <a:buNone/>
            </a:pPr>
            <a:r>
              <a:rPr lang="en-US" dirty="0"/>
              <a:t>}</a:t>
            </a:r>
          </a:p>
          <a:p>
            <a:pPr>
              <a:buNone/>
            </a:pPr>
            <a:endParaRPr lang="en-US" dirty="0"/>
          </a:p>
          <a:p>
            <a:pPr>
              <a:buNone/>
            </a:pPr>
            <a:r>
              <a:rPr lang="en-US" dirty="0"/>
              <a:t>//compilation fails</a:t>
            </a:r>
          </a:p>
          <a:p>
            <a:pPr>
              <a:buNone/>
            </a:pP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 calcmode="lin" valueType="num">
                                      <p:cBhvr additive="base">
                                        <p:cTn id="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1000" y="236483"/>
            <a:ext cx="815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rPr>
              <a:t>Variables</a:t>
            </a:r>
          </a:p>
        </p:txBody>
      </p:sp>
      <p:sp>
        <p:nvSpPr>
          <p:cNvPr id="9220" name="Rectangle 3"/>
          <p:cNvSpPr>
            <a:spLocks noChangeArrowheads="1"/>
          </p:cNvSpPr>
          <p:nvPr/>
        </p:nvSpPr>
        <p:spPr bwMode="auto">
          <a:xfrm>
            <a:off x="381000" y="1447800"/>
            <a:ext cx="8382000" cy="441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An Identifier must begin with </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letter (A-Z, a-z, or any other language letters supported by UFT 16)</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An underscore (_)</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dollar ($)</a:t>
            </a:r>
          </a:p>
          <a:p>
            <a:pPr marL="342900" indent="-342900" eaLnBrk="0" hangingPunct="0">
              <a:lnSpc>
                <a:spcPct val="140000"/>
              </a:lnSpc>
              <a:spcBef>
                <a:spcPct val="20000"/>
              </a:spcBef>
              <a:buClr>
                <a:schemeClr val="accent2"/>
              </a:buClr>
              <a:defRPr/>
            </a:pPr>
            <a:r>
              <a:rPr lang="en-US" sz="2000" dirty="0">
                <a:solidFill>
                  <a:srgbClr val="5F5F5F"/>
                </a:solidFill>
                <a:latin typeface="+mn-lt"/>
                <a:cs typeface="+mn-cs"/>
              </a:rPr>
              <a:t>	after which it can be sequence of letters/digits.</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Digits: 0-9 or any Unicode that represents digit.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Length of the variable name is unlimited</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Java reserved words should not be used as variable names.</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a:t>
            </a:fld>
            <a:endParaRPr lang="en-US" sz="1200" dirty="0">
              <a:solidFill>
                <a:schemeClr val="bg1">
                  <a:lumMod val="50000"/>
                </a:schemeClr>
              </a:solidFill>
            </a:endParaRPr>
          </a:p>
        </p:txBody>
      </p:sp>
      <p:sp>
        <p:nvSpPr>
          <p:cNvPr id="7" name="Title 6"/>
          <p:cNvSpPr>
            <a:spLocks noGrp="1"/>
          </p:cNvSpPr>
          <p:nvPr>
            <p:ph type="title"/>
          </p:nvPr>
        </p:nvSpPr>
        <p:spPr/>
        <p:txBody>
          <a:bodyPr/>
          <a:lstStyle/>
          <a:p>
            <a:r>
              <a:rPr lang="en-US" dirty="0"/>
              <a:t>Identifier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5702300"/>
          </a:xfrm>
        </p:spPr>
        <p:txBody>
          <a:bodyPr/>
          <a:lstStyle/>
          <a:p>
            <a:pPr>
              <a:buNone/>
            </a:pPr>
            <a:r>
              <a:rPr lang="en-US" dirty="0" err="1"/>
              <a:t>int</a:t>
            </a:r>
            <a:r>
              <a:rPr lang="en-US" dirty="0"/>
              <a:t> x=12;</a:t>
            </a:r>
          </a:p>
          <a:p>
            <a:pPr>
              <a:buNone/>
            </a:pPr>
            <a:r>
              <a:rPr lang="en-US" dirty="0" err="1"/>
              <a:t>int</a:t>
            </a:r>
            <a:r>
              <a:rPr lang="en-US" dirty="0"/>
              <a:t> final y=12;</a:t>
            </a:r>
          </a:p>
          <a:p>
            <a:pPr>
              <a:buNone/>
            </a:pPr>
            <a:r>
              <a:rPr lang="en-US" dirty="0"/>
              <a:t>switch(x)</a:t>
            </a:r>
          </a:p>
          <a:p>
            <a:pPr>
              <a:buNone/>
            </a:pPr>
            <a:r>
              <a:rPr lang="en-US" dirty="0"/>
              <a:t>{</a:t>
            </a:r>
          </a:p>
          <a:p>
            <a:pPr>
              <a:buNone/>
            </a:pPr>
            <a:r>
              <a:rPr lang="en-US" dirty="0"/>
              <a:t>case 10:	break;</a:t>
            </a:r>
          </a:p>
          <a:p>
            <a:pPr>
              <a:buNone/>
            </a:pPr>
            <a:r>
              <a:rPr lang="en-US" dirty="0"/>
              <a:t>case y:  </a:t>
            </a:r>
            <a:r>
              <a:rPr lang="en-US" dirty="0" err="1"/>
              <a:t>System.out.print</a:t>
            </a:r>
            <a:r>
              <a:rPr lang="en-US" dirty="0"/>
              <a:t>(“hello”);</a:t>
            </a:r>
          </a:p>
          <a:p>
            <a:pPr>
              <a:buNone/>
            </a:pPr>
            <a:r>
              <a:rPr lang="en-US" dirty="0"/>
              <a:t>default: </a:t>
            </a:r>
            <a:r>
              <a:rPr lang="en-US" dirty="0" err="1"/>
              <a:t>System.out.print</a:t>
            </a:r>
            <a:r>
              <a:rPr lang="en-US" dirty="0"/>
              <a:t>(“end”);</a:t>
            </a:r>
          </a:p>
          <a:p>
            <a:pPr>
              <a:buNone/>
            </a:pPr>
            <a:r>
              <a:rPr lang="en-US" dirty="0"/>
              <a:t>}</a:t>
            </a:r>
          </a:p>
          <a:p>
            <a:pPr>
              <a:buNone/>
            </a:pPr>
            <a:endParaRPr lang="en-US" dirty="0"/>
          </a:p>
          <a:p>
            <a:pPr>
              <a:buNone/>
            </a:pPr>
            <a:r>
              <a:rPr lang="en-US" dirty="0" err="1"/>
              <a:t>Ans</a:t>
            </a:r>
            <a:r>
              <a:rPr lang="en-US" dirty="0"/>
              <a:t>:</a:t>
            </a:r>
          </a:p>
          <a:p>
            <a:pPr>
              <a:buNone/>
            </a:pPr>
            <a:r>
              <a:rPr lang="en-US" dirty="0"/>
              <a:t>hello</a:t>
            </a:r>
          </a:p>
          <a:p>
            <a:pPr>
              <a:buNone/>
            </a:pPr>
            <a:r>
              <a:rPr lang="en-US" dirty="0"/>
              <a:t>end</a:t>
            </a:r>
          </a:p>
          <a:p>
            <a:pPr>
              <a:buNone/>
            </a:pP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anim calcmode="lin" valueType="num">
                                      <p:cBhvr additive="base">
                                        <p:cTn id="1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anim calcmode="lin" valueType="num">
                                      <p:cBhvr additive="base">
                                        <p:cTn id="1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05800" cy="5549900"/>
          </a:xfrm>
        </p:spPr>
        <p:txBody>
          <a:bodyPr/>
          <a:lstStyle/>
          <a:p>
            <a:pPr>
              <a:buNone/>
            </a:pPr>
            <a:r>
              <a:rPr lang="en-US" dirty="0" err="1"/>
              <a:t>int</a:t>
            </a:r>
            <a:r>
              <a:rPr lang="en-US" dirty="0"/>
              <a:t> </a:t>
            </a:r>
            <a:r>
              <a:rPr lang="en-US" dirty="0" err="1"/>
              <a:t>i</a:t>
            </a:r>
            <a:r>
              <a:rPr lang="en-US" dirty="0"/>
              <a:t>=0;</a:t>
            </a:r>
          </a:p>
          <a:p>
            <a:pPr>
              <a:buNone/>
            </a:pPr>
            <a:r>
              <a:rPr lang="en-US" dirty="0"/>
              <a:t>for(</a:t>
            </a:r>
            <a:r>
              <a:rPr lang="en-US" dirty="0" err="1"/>
              <a:t>i</a:t>
            </a:r>
            <a:r>
              <a:rPr lang="en-US" dirty="0"/>
              <a:t>=1;i&lt;10;i++);</a:t>
            </a:r>
          </a:p>
          <a:p>
            <a:pPr>
              <a:buNone/>
            </a:pPr>
            <a:r>
              <a:rPr lang="en-US" dirty="0" err="1"/>
              <a:t>System.out.println</a:t>
            </a:r>
            <a:r>
              <a:rPr lang="en-US" dirty="0"/>
              <a:t>(</a:t>
            </a:r>
            <a:r>
              <a:rPr lang="en-US" dirty="0" err="1"/>
              <a:t>i</a:t>
            </a:r>
            <a:r>
              <a:rPr lang="en-US" dirty="0"/>
              <a:t>);</a:t>
            </a:r>
          </a:p>
          <a:p>
            <a:pPr>
              <a:buNone/>
            </a:pPr>
            <a:endParaRPr lang="en-US" dirty="0"/>
          </a:p>
          <a:p>
            <a:pPr>
              <a:buNone/>
            </a:pPr>
            <a:r>
              <a:rPr lang="en-US" dirty="0"/>
              <a:t>//10</a:t>
            </a:r>
          </a:p>
          <a:p>
            <a:pPr>
              <a:buNone/>
            </a:pPr>
            <a:endParaRPr lang="en-IN" dirty="0"/>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25A45D86-D024-4D99-B777-30EC80E495DB}" type="slidenum">
              <a:rPr lang="en-US" smtClean="0"/>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pPr>
              <a:lnSpc>
                <a:spcPct val="85000"/>
              </a:lnSpc>
            </a:pPr>
            <a:r>
              <a:rPr lang="en-US" kern="1200" dirty="0">
                <a:latin typeface="Arial" charset="0"/>
                <a:ea typeface="+mn-ea"/>
                <a:cs typeface="Arial" charset="0"/>
              </a:rPr>
              <a:t>Variable Naming Convention</a:t>
            </a:r>
          </a:p>
        </p:txBody>
      </p:sp>
      <p:sp>
        <p:nvSpPr>
          <p:cNvPr id="19459" name="Content Placeholder 3"/>
          <p:cNvSpPr>
            <a:spLocks noGrp="1"/>
          </p:cNvSpPr>
          <p:nvPr>
            <p:ph idx="1"/>
          </p:nvPr>
        </p:nvSpPr>
        <p:spPr>
          <a:xfrm>
            <a:off x="609599" y="1371600"/>
            <a:ext cx="6347714" cy="4669763"/>
          </a:xfrm>
        </p:spPr>
        <p:txBody>
          <a:bodyPr/>
          <a:lstStyle/>
          <a:p>
            <a:r>
              <a:rPr lang="en-US" sz="2000" dirty="0"/>
              <a:t>Must begin with lower case</a:t>
            </a:r>
          </a:p>
          <a:p>
            <a:r>
              <a:rPr lang="en-US" sz="2000" dirty="0"/>
              <a:t>Must always begin your variable names with a letter, not "$" or "_".</a:t>
            </a:r>
          </a:p>
          <a:p>
            <a:r>
              <a:rPr lang="en-US" sz="2000" dirty="0"/>
              <a:t>Avoid  abbreviations, use meaningful names.</a:t>
            </a:r>
          </a:p>
          <a:p>
            <a:r>
              <a:rPr lang="en-US" sz="2000" dirty="0"/>
              <a:t>If a variable consists of two or more words, then the second  and subsequent words should start with upper case.</a:t>
            </a:r>
          </a:p>
          <a:p>
            <a:r>
              <a:rPr lang="en-US" sz="2000" dirty="0"/>
              <a:t>For example, </a:t>
            </a:r>
            <a:r>
              <a:rPr lang="en-US" sz="2000" dirty="0" err="1"/>
              <a:t>rowHeight</a:t>
            </a:r>
            <a:r>
              <a:rPr lang="en-US" sz="2000" dirty="0"/>
              <a:t>.</a:t>
            </a:r>
          </a:p>
          <a:p>
            <a:endParaRPr lang="en-US" sz="2000"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6</a:t>
            </a:fld>
            <a:endParaRPr lang="en-US" sz="1200" dirty="0">
              <a:solidFill>
                <a:schemeClr val="bg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endParaRPr lang="en-US"/>
          </a:p>
        </p:txBody>
      </p:sp>
      <p:sp>
        <p:nvSpPr>
          <p:cNvPr id="13314" name="Content Placeholder 2"/>
          <p:cNvSpPr>
            <a:spLocks noGrp="1"/>
          </p:cNvSpPr>
          <p:nvPr>
            <p:ph idx="1"/>
          </p:nvPr>
        </p:nvSpPr>
        <p:spPr>
          <a:xfrm>
            <a:off x="381000" y="1600200"/>
            <a:ext cx="8305800" cy="4800600"/>
          </a:xfrm>
        </p:spPr>
        <p:txBody>
          <a:bodyPr/>
          <a:lstStyle/>
          <a:p>
            <a:pPr eaLnBrk="1" hangingPunct="1"/>
            <a:r>
              <a:rPr lang="en-US" b="1"/>
              <a:t>Some examples of valid identifiers are:</a:t>
            </a:r>
          </a:p>
          <a:p>
            <a:pPr eaLnBrk="1" hangingPunct="1"/>
            <a:r>
              <a:rPr lang="en-US"/>
              <a:t>AvgTemp  count  a4</a:t>
            </a:r>
          </a:p>
          <a:p>
            <a:pPr eaLnBrk="1" hangingPunct="1"/>
            <a:r>
              <a:rPr lang="en-US"/>
              <a:t>$test</a:t>
            </a:r>
          </a:p>
          <a:p>
            <a:pPr eaLnBrk="1" hangingPunct="1"/>
            <a:r>
              <a:rPr lang="en-US"/>
              <a:t>this_is_ok</a:t>
            </a:r>
          </a:p>
          <a:p>
            <a:pPr eaLnBrk="1" hangingPunct="1"/>
            <a:r>
              <a:rPr lang="en-US"/>
              <a:t>Invalid variable names include:</a:t>
            </a:r>
          </a:p>
          <a:p>
            <a:pPr eaLnBrk="1" hangingPunct="1"/>
            <a:r>
              <a:rPr lang="en-US"/>
              <a:t>2count</a:t>
            </a:r>
          </a:p>
          <a:p>
            <a:pPr eaLnBrk="1" hangingPunct="1"/>
            <a:r>
              <a:rPr lang="en-US"/>
              <a:t>high temp</a:t>
            </a:r>
          </a:p>
          <a:p>
            <a:pPr eaLnBrk="1" hangingPunct="1"/>
            <a:r>
              <a:rPr lang="en-US"/>
              <a:t>Not/ok</a:t>
            </a:r>
          </a:p>
          <a:p>
            <a:pPr eaLnBrk="1" hangingPunct="1">
              <a:buFont typeface="Arial" pitchFamily="34" charset="0"/>
              <a:buNone/>
            </a:pPr>
            <a:endParaRPr lang="en-US"/>
          </a:p>
        </p:txBody>
      </p:sp>
      <p:sp>
        <p:nvSpPr>
          <p:cNvPr id="1331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331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CF956F0-62BF-4951-8236-0A0363CFFBD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381000" y="762000"/>
            <a:ext cx="8305800" cy="5364163"/>
          </a:xfrm>
        </p:spPr>
        <p:txBody>
          <a:bodyPr/>
          <a:lstStyle/>
          <a:p>
            <a:pPr eaLnBrk="1" hangingPunct="1"/>
            <a:r>
              <a:rPr lang="en-US" b="1"/>
              <a:t>Literals</a:t>
            </a:r>
          </a:p>
          <a:p>
            <a:pPr eaLnBrk="1" hangingPunct="1"/>
            <a:r>
              <a:rPr lang="en-US"/>
              <a:t>A constant value in Java is created by using a </a:t>
            </a:r>
            <a:r>
              <a:rPr lang="en-US" i="1"/>
              <a:t>literal representation of it. For example,</a:t>
            </a:r>
          </a:p>
          <a:p>
            <a:pPr eaLnBrk="1" hangingPunct="1"/>
            <a:r>
              <a:rPr lang="en-US"/>
              <a:t>here are some literals:</a:t>
            </a:r>
          </a:p>
          <a:p>
            <a:pPr eaLnBrk="1" hangingPunct="1"/>
            <a:r>
              <a:rPr lang="en-US"/>
              <a:t>100    -- integer</a:t>
            </a:r>
          </a:p>
          <a:p>
            <a:pPr eaLnBrk="1" hangingPunct="1"/>
            <a:r>
              <a:rPr lang="en-US"/>
              <a:t>98.6   --- real number</a:t>
            </a:r>
          </a:p>
          <a:p>
            <a:pPr eaLnBrk="1" hangingPunct="1"/>
            <a:r>
              <a:rPr lang="en-US"/>
              <a:t>'X‘   --- character</a:t>
            </a:r>
          </a:p>
          <a:p>
            <a:pPr eaLnBrk="1" hangingPunct="1"/>
            <a:r>
              <a:rPr lang="en-US"/>
              <a:t>"This is a test”   --- String</a:t>
            </a:r>
          </a:p>
          <a:p>
            <a:pPr eaLnBrk="1" hangingPunct="1"/>
            <a:r>
              <a:rPr lang="en-US"/>
              <a:t>true and false --- boolean</a:t>
            </a:r>
          </a:p>
          <a:p>
            <a:pPr eaLnBrk="1" hangingPunct="1"/>
            <a:endParaRPr lang="en-US"/>
          </a:p>
        </p:txBody>
      </p:sp>
      <p:sp>
        <p:nvSpPr>
          <p:cNvPr id="1434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434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772292E-BAFA-40E8-B88F-4B5187C2F3A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04800" y="914400"/>
            <a:ext cx="8382000" cy="5943600"/>
          </a:xfrm>
        </p:spPr>
        <p:txBody>
          <a:bodyPr/>
          <a:lstStyle/>
          <a:p>
            <a:pPr eaLnBrk="1" hangingPunct="1"/>
            <a:r>
              <a:rPr lang="en-US"/>
              <a:t>abstract   const  finally  int  public  this boolean continue float  interface return</a:t>
            </a:r>
          </a:p>
          <a:p>
            <a:pPr eaLnBrk="1" hangingPunct="1">
              <a:buFont typeface="Arial" pitchFamily="34" charset="0"/>
              <a:buNone/>
            </a:pPr>
            <a:r>
              <a:rPr lang="en-US"/>
              <a:t>	throw  break  default  for  long   short</a:t>
            </a:r>
          </a:p>
          <a:p>
            <a:pPr eaLnBrk="1" hangingPunct="1">
              <a:buFont typeface="Arial" pitchFamily="34" charset="0"/>
              <a:buNone/>
            </a:pPr>
            <a:r>
              <a:rPr lang="en-US"/>
              <a:t>	throws  byte  do  goto  native  static transient</a:t>
            </a:r>
          </a:p>
          <a:p>
            <a:pPr eaLnBrk="1" hangingPunct="1">
              <a:buFont typeface="Arial" pitchFamily="34" charset="0"/>
              <a:buNone/>
            </a:pPr>
            <a:r>
              <a:rPr lang="en-US"/>
              <a:t>	case  double  If  new strictfp   try  catch else</a:t>
            </a:r>
          </a:p>
          <a:p>
            <a:pPr eaLnBrk="1" hangingPunct="1">
              <a:buFont typeface="Arial" pitchFamily="34" charset="0"/>
              <a:buNone/>
            </a:pPr>
            <a:r>
              <a:rPr lang="en-US"/>
              <a:t>	implements  package  super void  char extends  import  private  switch  volatile  class  final  instanceof  protected synchronized 	while</a:t>
            </a:r>
          </a:p>
          <a:p>
            <a:pPr eaLnBrk="1" hangingPunct="1">
              <a:buFont typeface="Arial" pitchFamily="34" charset="0"/>
              <a:buNone/>
            </a:pPr>
            <a:r>
              <a:rPr lang="en-US"/>
              <a:t>    The keywords </a:t>
            </a:r>
            <a:r>
              <a:rPr lang="en-US" b="1"/>
              <a:t>const and goto are reserved but not used.</a:t>
            </a:r>
            <a:endParaRPr lang="en-US"/>
          </a:p>
        </p:txBody>
      </p:sp>
      <p:sp>
        <p:nvSpPr>
          <p:cNvPr id="1536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536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1878434-560E-4528-9A4C-14335A0472BD}" type="slidenum">
              <a:rPr lang="en-US" smtClean="0"/>
              <a:pPr/>
              <a:t>9</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1074</TotalTime>
  <Words>3469</Words>
  <Application>Microsoft Office PowerPoint</Application>
  <PresentationFormat>On-screen Show (4:3)</PresentationFormat>
  <Paragraphs>701</Paragraphs>
  <Slides>51</Slides>
  <Notes>24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3" baseType="lpstr">
      <vt:lpstr>Arial</vt:lpstr>
      <vt:lpstr>Calibri</vt:lpstr>
      <vt:lpstr>Courier</vt:lpstr>
      <vt:lpstr>Courier New</vt:lpstr>
      <vt:lpstr>Times New Roman</vt:lpstr>
      <vt:lpstr>Trebuchet MS</vt:lpstr>
      <vt:lpstr>TTE207A240t00</vt:lpstr>
      <vt:lpstr>TTE207A398t00</vt:lpstr>
      <vt:lpstr>Wingdings</vt:lpstr>
      <vt:lpstr>Wingdings 3</vt:lpstr>
      <vt:lpstr>Facet</vt:lpstr>
      <vt:lpstr>Bitmap Image</vt:lpstr>
      <vt:lpstr>Java Language Constructs</vt:lpstr>
      <vt:lpstr>Data types</vt:lpstr>
      <vt:lpstr>PowerPoint Presentation</vt:lpstr>
      <vt:lpstr>PowerPoint Presentation</vt:lpstr>
      <vt:lpstr>Identifier</vt:lpstr>
      <vt:lpstr>Variable Naming Convention</vt:lpstr>
      <vt:lpstr>PowerPoint Presentation</vt:lpstr>
      <vt:lpstr>PowerPoint Presentation</vt:lpstr>
      <vt:lpstr>PowerPoint Presentation</vt:lpstr>
      <vt:lpstr>Reading input from console</vt:lpstr>
      <vt:lpstr>Operators</vt:lpstr>
      <vt:lpstr>Arithmetic Operators</vt:lpstr>
      <vt:lpstr>PowerPoint Presentation</vt:lpstr>
      <vt:lpstr>Exercise</vt:lpstr>
      <vt:lpstr>PowerPoint Presentation</vt:lpstr>
      <vt:lpstr>Example : Integer Bitwise Operators</vt:lpstr>
      <vt:lpstr>PowerPoint Presentation</vt:lpstr>
      <vt:lpstr>Conditional Logical Operators </vt:lpstr>
      <vt:lpstr>Activity</vt:lpstr>
      <vt:lpstr>PowerPoint Presentation</vt:lpstr>
      <vt:lpstr>PowerPoint Presentation</vt:lpstr>
      <vt:lpstr>Shift operators</vt:lpstr>
      <vt:lpstr>Activity</vt:lpstr>
      <vt:lpstr>PowerPoint Presentation</vt:lpstr>
      <vt:lpstr>Conversions</vt:lpstr>
      <vt:lpstr>Automatic or implicit conversion</vt:lpstr>
      <vt:lpstr>Loss of information</vt:lpstr>
      <vt:lpstr>Assignment conversions- integers</vt:lpstr>
      <vt:lpstr>PowerPoint Presentation</vt:lpstr>
      <vt:lpstr>Assignment conversions- double</vt:lpstr>
      <vt:lpstr>PowerPoint Presentation</vt:lpstr>
      <vt:lpstr>PowerPoint Presentation</vt:lpstr>
      <vt:lpstr>PowerPoint Presentation</vt:lpstr>
      <vt:lpstr>Common Errors</vt:lpstr>
      <vt:lpstr>for loop omitting options</vt:lpstr>
      <vt:lpstr>Exercise</vt:lpstr>
      <vt:lpstr>Exercise</vt:lpstr>
      <vt:lpstr>Exercise</vt:lpstr>
      <vt:lpstr>Activity: do-while loop</vt:lpstr>
      <vt:lpstr>Activity</vt:lpstr>
      <vt:lpstr>Labeled continue/break statements</vt:lpstr>
      <vt:lpstr>PowerPoint Presentation</vt:lpstr>
      <vt:lpstr>Exercise</vt:lpstr>
      <vt:lpstr>Arrays</vt:lpstr>
      <vt:lpstr>PowerPoint Presentation</vt:lpstr>
      <vt:lpstr>PowerPoint Presentation</vt:lpstr>
      <vt:lpstr>Printing an array</vt:lpstr>
      <vt:lpstr>Test your knowledge</vt:lpstr>
      <vt:lpstr>PowerPoint Presentation</vt:lpstr>
      <vt:lpstr>PowerPoint Presentation</vt:lpstr>
      <vt:lpstr>PowerPoint Presentation</vt:lpstr>
    </vt:vector>
  </TitlesOfParts>
  <Company>saankhya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Constructs</dc:title>
  <dc:creator>radha</dc:creator>
  <cp:lastModifiedBy>Radha V Krishna</cp:lastModifiedBy>
  <cp:revision>63</cp:revision>
  <dcterms:created xsi:type="dcterms:W3CDTF">2008-08-20T08:16:40Z</dcterms:created>
  <dcterms:modified xsi:type="dcterms:W3CDTF">2019-07-09T06:51:57Z</dcterms:modified>
</cp:coreProperties>
</file>