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5" r:id="rId9"/>
    <p:sldId id="267" r:id="rId10"/>
    <p:sldId id="296" r:id="rId11"/>
    <p:sldId id="297" r:id="rId12"/>
    <p:sldId id="301" r:id="rId13"/>
    <p:sldId id="299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>
        <p:scale>
          <a:sx n="67" d="100"/>
          <a:sy n="67" d="100"/>
        </p:scale>
        <p:origin x="7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D3E9A-2BEC-41B2-8942-0A647FC9227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E9DA7-D17F-4628-90F3-21ED2BFBA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388863A-784D-43A1-96C0-EF3EE5D74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99357D-C9EC-4021-8CD5-B3C4C710408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B685328-B013-4395-9C27-353824F888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4BC757F-6D5C-44A7-BA54-C5619A290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34CB566-5819-45F0-98BA-79A97B8F0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06A640-8BE7-4C7F-B144-7AB81F825A9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EB8C634-78ED-48C3-9804-39CC5BDA52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1DB75F6-44D2-4ACC-9B8A-FEE6E15C1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B4B8DC40-010C-4383-8166-8CF3B718D0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301317C-EDDF-470C-96EE-A38F8F90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Signature means the method arguments list and sequence.</a:t>
            </a:r>
            <a:endParaRPr lang="en-IN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8D75B636-5621-4FCB-BA28-15CDACEF3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035AFE-8951-40D7-8BC1-0DCE204DB78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2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8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2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0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1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9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C4-4597-40A7-8F2C-223A2BC9A669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68149F-D511-497D-87C2-E9B4345F9F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5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0FFF-D913-4E40-88D6-E403CB9BF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72886-A3BC-4B2E-BE31-6149DBA87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1218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5">
            <a:extLst>
              <a:ext uri="{FF2B5EF4-FFF2-40B4-BE49-F238E27FC236}">
                <a16:creationId xmlns:a16="http://schemas.microsoft.com/office/drawing/2014/main" id="{5D21D554-126E-4562-B0E9-8D3C3A75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Footer Placeholder 3">
            <a:extLst>
              <a:ext uri="{FF2B5EF4-FFF2-40B4-BE49-F238E27FC236}">
                <a16:creationId xmlns:a16="http://schemas.microsoft.com/office/drawing/2014/main" id="{29FF173C-0927-47D2-A8D2-C4973F9F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25606" name="Slide Number Placeholder 4">
            <a:extLst>
              <a:ext uri="{FF2B5EF4-FFF2-40B4-BE49-F238E27FC236}">
                <a16:creationId xmlns:a16="http://schemas.microsoft.com/office/drawing/2014/main" id="{3E3CC416-87CF-483B-932F-EC17C463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D46D91D-64C3-438B-B703-DC6DD2995F49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Title 2">
            <a:extLst>
              <a:ext uri="{FF2B5EF4-FFF2-40B4-BE49-F238E27FC236}">
                <a16:creationId xmlns:a16="http://schemas.microsoft.com/office/drawing/2014/main" id="{8D926FD7-37AE-4080-9287-19AF262AC8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altLang="en-US"/>
              <a:t>Polymorphism types</a:t>
            </a:r>
            <a:endParaRPr lang="en-IN" altLang="en-US"/>
          </a:p>
        </p:txBody>
      </p:sp>
      <p:sp>
        <p:nvSpPr>
          <p:cNvPr id="25603" name="Content Placeholder 1">
            <a:extLst>
              <a:ext uri="{FF2B5EF4-FFF2-40B4-BE49-F238E27FC236}">
                <a16:creationId xmlns:a16="http://schemas.microsoft.com/office/drawing/2014/main" id="{1E95256B-3AC1-4A71-A336-52DBDEA3E7B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481138"/>
            <a:ext cx="9334500" cy="4719637"/>
          </a:xfrm>
        </p:spPr>
        <p:txBody>
          <a:bodyPr/>
          <a:lstStyle/>
          <a:p>
            <a:r>
              <a:rPr lang="en-US" altLang="en-US" dirty="0"/>
              <a:t>Class Number{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en-US" dirty="0"/>
              <a:t>public int add(int </a:t>
            </a:r>
            <a:r>
              <a:rPr lang="en-US" altLang="en-US" dirty="0" err="1"/>
              <a:t>x,int</a:t>
            </a:r>
            <a:r>
              <a:rPr lang="en-US" altLang="en-US" dirty="0"/>
              <a:t> y){ return </a:t>
            </a:r>
            <a:r>
              <a:rPr lang="en-US" altLang="en-US" dirty="0" err="1"/>
              <a:t>x+y</a:t>
            </a:r>
            <a:r>
              <a:rPr lang="en-US" altLang="en-US" dirty="0"/>
              <a:t>;}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en-US" dirty="0"/>
              <a:t>public String add(String </a:t>
            </a:r>
            <a:r>
              <a:rPr lang="en-US" altLang="en-US" dirty="0" err="1"/>
              <a:t>s,int</a:t>
            </a:r>
            <a:r>
              <a:rPr lang="en-US" altLang="en-US" dirty="0"/>
              <a:t> z){return </a:t>
            </a:r>
            <a:r>
              <a:rPr lang="en-US" altLang="en-US" dirty="0" err="1"/>
              <a:t>s+z</a:t>
            </a:r>
            <a:r>
              <a:rPr lang="en-US" altLang="en-US" dirty="0"/>
              <a:t>;}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en-US" dirty="0"/>
              <a:t>}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en-US" altLang="en-US" dirty="0"/>
              <a:t>In the above example 2 methods are doing the same action add but while one is adding two values and the other is appending a value to a string.</a:t>
            </a:r>
          </a:p>
          <a:p>
            <a:pPr lvl="1">
              <a:buFont typeface="Verdana" panose="020B0604030504040204" pitchFamily="34" charset="0"/>
              <a:buNone/>
            </a:pPr>
            <a:endParaRPr lang="en-US" altLang="en-US" dirty="0"/>
          </a:p>
          <a:p>
            <a:pPr lvl="1"/>
            <a:r>
              <a:rPr lang="en-US" altLang="en-US" dirty="0"/>
              <a:t>To call the above methods:</a:t>
            </a:r>
          </a:p>
          <a:p>
            <a:pPr lvl="1"/>
            <a:r>
              <a:rPr lang="en-US" altLang="en-US" dirty="0"/>
              <a:t>Number n1=new Number();</a:t>
            </a:r>
          </a:p>
          <a:p>
            <a:pPr lvl="1"/>
            <a:r>
              <a:rPr lang="en-US" altLang="en-US" dirty="0"/>
              <a:t>int s=n1.add(12,34);</a:t>
            </a:r>
          </a:p>
          <a:p>
            <a:pPr lvl="1"/>
            <a:r>
              <a:rPr lang="en-US" altLang="en-US" dirty="0"/>
              <a:t>String s=n1.add(“hello”,123);</a:t>
            </a:r>
          </a:p>
          <a:p>
            <a:pPr lvl="1"/>
            <a:endParaRPr lang="en-I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5">
            <a:extLst>
              <a:ext uri="{FF2B5EF4-FFF2-40B4-BE49-F238E27FC236}">
                <a16:creationId xmlns:a16="http://schemas.microsoft.com/office/drawing/2014/main" id="{F582F684-3D14-4CBF-ACF6-83269AA0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Footer Placeholder 3">
            <a:extLst>
              <a:ext uri="{FF2B5EF4-FFF2-40B4-BE49-F238E27FC236}">
                <a16:creationId xmlns:a16="http://schemas.microsoft.com/office/drawing/2014/main" id="{34C226B0-CD72-4AE3-8854-A3EACB93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26630" name="Slide Number Placeholder 4">
            <a:extLst>
              <a:ext uri="{FF2B5EF4-FFF2-40B4-BE49-F238E27FC236}">
                <a16:creationId xmlns:a16="http://schemas.microsoft.com/office/drawing/2014/main" id="{A68827D7-4059-415D-BF27-B18D4805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B4E7B35-7B73-41AC-8BE1-911402EB83F9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E781B-786A-4562-8FC8-4831D42CFB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5575"/>
            <a:ext cx="6500813" cy="9874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polymorphism or static binding</a:t>
            </a:r>
            <a:endParaRPr lang="en-IN" dirty="0"/>
          </a:p>
        </p:txBody>
      </p:sp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BB7AB5ED-D811-4CFE-8076-6FE6061BF5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1599"/>
            <a:ext cx="9534525" cy="2361137"/>
          </a:xfrm>
        </p:spPr>
        <p:txBody>
          <a:bodyPr rtlCol="0">
            <a:normAutofit lnSpcReduction="10000"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below example methods are identified with their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are identified during compilation.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feature is called method overloading.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Binding of the object reference with method call happens during compilation.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also termed as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binding or static binding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D8A1E-62E3-4E7B-BDFD-8A806FF2F38B}"/>
              </a:ext>
            </a:extLst>
          </p:cNvPr>
          <p:cNvSpPr/>
          <p:nvPr/>
        </p:nvSpPr>
        <p:spPr>
          <a:xfrm>
            <a:off x="2057400" y="3733800"/>
            <a:ext cx="6781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IN" dirty="0"/>
              <a:t>Number n=new Number();</a:t>
            </a:r>
          </a:p>
          <a:p>
            <a:pPr>
              <a:defRPr/>
            </a:pPr>
            <a:r>
              <a:rPr lang="en-IN" dirty="0" err="1"/>
              <a:t>n.add</a:t>
            </a:r>
            <a:r>
              <a:rPr lang="en-IN" dirty="0"/>
              <a:t>(12,34);</a:t>
            </a:r>
          </a:p>
          <a:p>
            <a:pPr>
              <a:defRPr/>
            </a:pPr>
            <a:r>
              <a:rPr lang="en-IN" dirty="0" err="1"/>
              <a:t>n.add</a:t>
            </a:r>
            <a:r>
              <a:rPr lang="en-IN" dirty="0"/>
              <a:t>(34.5,12);</a:t>
            </a:r>
          </a:p>
          <a:p>
            <a:pPr>
              <a:defRPr/>
            </a:pPr>
            <a:r>
              <a:rPr lang="en-IN" dirty="0" err="1"/>
              <a:t>n.add</a:t>
            </a:r>
            <a:r>
              <a:rPr lang="en-IN" dirty="0"/>
              <a:t>(“</a:t>
            </a:r>
            <a:r>
              <a:rPr lang="en-IN" dirty="0" err="1"/>
              <a:t>hello”,”world</a:t>
            </a:r>
            <a:r>
              <a:rPr lang="en-IN" dirty="0"/>
              <a:t>”);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6567-AC0C-4685-A41B-572A8874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46AB-E8E0-4BBA-B1F1-E4A71F1C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RVK.....................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3D47AFB5-C3F3-4964-9258-DA79B5E38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519DBA-8DA9-429C-A6F6-7630677E6C27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4C9BB-27EA-4B47-885A-B775FF7AB7A1}"/>
              </a:ext>
            </a:extLst>
          </p:cNvPr>
          <p:cNvSpPr/>
          <p:nvPr/>
        </p:nvSpPr>
        <p:spPr>
          <a:xfrm>
            <a:off x="4572000" y="7112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Payment</a:t>
            </a:r>
          </a:p>
          <a:p>
            <a:pPr algn="ctr">
              <a:defRPr/>
            </a:pPr>
            <a:r>
              <a:rPr lang="en-IN" dirty="0" err="1"/>
              <a:t>makePayment</a:t>
            </a:r>
            <a:r>
              <a:rPr lang="en-IN" dirty="0"/>
              <a:t>(..)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3E6E5-0D98-4EEF-808B-C0619EAAE5AD}"/>
              </a:ext>
            </a:extLst>
          </p:cNvPr>
          <p:cNvSpPr/>
          <p:nvPr/>
        </p:nvSpPr>
        <p:spPr>
          <a:xfrm>
            <a:off x="3225800" y="25908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 err="1"/>
              <a:t>CashPayment</a:t>
            </a:r>
            <a:r>
              <a:rPr lang="en-IN" dirty="0"/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56CF63-5306-4B07-B014-BC45DA37373D}"/>
              </a:ext>
            </a:extLst>
          </p:cNvPr>
          <p:cNvSpPr/>
          <p:nvPr/>
        </p:nvSpPr>
        <p:spPr>
          <a:xfrm>
            <a:off x="6096000" y="2603500"/>
            <a:ext cx="2133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 err="1"/>
              <a:t>CreditCartPayment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D624EA-E89E-47D4-8602-BA52B95E6C91}"/>
              </a:ext>
            </a:extLst>
          </p:cNvPr>
          <p:cNvCxnSpPr/>
          <p:nvPr/>
        </p:nvCxnSpPr>
        <p:spPr>
          <a:xfrm flipV="1">
            <a:off x="4800600" y="1955801"/>
            <a:ext cx="1524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D802C6-C2B8-40A2-8A7D-7F980E7C1949}"/>
              </a:ext>
            </a:extLst>
          </p:cNvPr>
          <p:cNvCxnSpPr>
            <a:cxnSpLocks/>
          </p:cNvCxnSpPr>
          <p:nvPr/>
        </p:nvCxnSpPr>
        <p:spPr>
          <a:xfrm flipH="1" flipV="1">
            <a:off x="6337300" y="1938339"/>
            <a:ext cx="3810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>
            <a:extLst>
              <a:ext uri="{FF2B5EF4-FFF2-40B4-BE49-F238E27FC236}">
                <a16:creationId xmlns:a16="http://schemas.microsoft.com/office/drawing/2014/main" id="{E7F5BC1C-407E-47B8-A8BE-B4A4D0AC5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polymorphism or late binding</a:t>
            </a:r>
            <a:endParaRPr lang="en-IN" altLang="en-US"/>
          </a:p>
        </p:txBody>
      </p:sp>
      <p:sp>
        <p:nvSpPr>
          <p:cNvPr id="30723" name="Content Placeholder 1">
            <a:extLst>
              <a:ext uri="{FF2B5EF4-FFF2-40B4-BE49-F238E27FC236}">
                <a16:creationId xmlns:a16="http://schemas.microsoft.com/office/drawing/2014/main" id="{E2F4B856-75F7-4A4D-BD04-594AFD21A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If there is a behavior in a class Payment called </a:t>
            </a:r>
            <a:r>
              <a:rPr lang="en-US" altLang="en-US" dirty="0" err="1"/>
              <a:t>makePayment</a:t>
            </a:r>
            <a:r>
              <a:rPr lang="en-US" altLang="en-US" dirty="0"/>
              <a:t>() then I am not giving complete information about how I </a:t>
            </a:r>
            <a:r>
              <a:rPr lang="en-US" altLang="en-US" dirty="0" err="1"/>
              <a:t>makePayment</a:t>
            </a:r>
            <a:r>
              <a:rPr lang="en-US" altLang="en-US" dirty="0"/>
              <a:t>(), but during execution I dispatch a required implementation of the behavior.</a:t>
            </a:r>
          </a:p>
          <a:p>
            <a:r>
              <a:rPr lang="en-US" altLang="en-US" dirty="0" err="1"/>
              <a:t>Eg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Payment </a:t>
            </a:r>
            <a:r>
              <a:rPr lang="en-US" altLang="en-US" dirty="0" err="1"/>
              <a:t>pref</a:t>
            </a:r>
            <a:r>
              <a:rPr lang="en-US" altLang="en-US" dirty="0"/>
              <a:t>=new </a:t>
            </a:r>
            <a:r>
              <a:rPr lang="en-US" altLang="en-US" dirty="0" err="1"/>
              <a:t>CashPayment</a:t>
            </a:r>
            <a:r>
              <a:rPr lang="en-US" altLang="en-US" dirty="0"/>
              <a:t>();</a:t>
            </a:r>
          </a:p>
          <a:p>
            <a:r>
              <a:rPr lang="en-US" altLang="en-US" dirty="0" err="1"/>
              <a:t>pref.makePayment</a:t>
            </a:r>
            <a:r>
              <a:rPr lang="en-US" altLang="en-US" dirty="0"/>
              <a:t>();</a:t>
            </a:r>
          </a:p>
          <a:p>
            <a:r>
              <a:rPr lang="en-US" altLang="en-US" dirty="0" err="1"/>
              <a:t>pref</a:t>
            </a:r>
            <a:r>
              <a:rPr lang="en-US" altLang="en-US" dirty="0"/>
              <a:t>=new </a:t>
            </a:r>
            <a:r>
              <a:rPr lang="en-US" altLang="en-US" dirty="0" err="1"/>
              <a:t>ChequePayment</a:t>
            </a:r>
            <a:r>
              <a:rPr lang="en-US" altLang="en-US" dirty="0"/>
              <a:t>();</a:t>
            </a:r>
          </a:p>
          <a:p>
            <a:r>
              <a:rPr lang="en-US" altLang="en-US" dirty="0" err="1"/>
              <a:t>pref.makePayment</a:t>
            </a:r>
            <a:r>
              <a:rPr lang="en-US" altLang="en-US" dirty="0"/>
              <a:t>();</a:t>
            </a:r>
            <a:endParaRPr lang="en-IN" altLang="en-US" dirty="0"/>
          </a:p>
        </p:txBody>
      </p:sp>
      <p:sp>
        <p:nvSpPr>
          <p:cNvPr id="30724" name="Date Placeholder 5">
            <a:extLst>
              <a:ext uri="{FF2B5EF4-FFF2-40B4-BE49-F238E27FC236}">
                <a16:creationId xmlns:a16="http://schemas.microsoft.com/office/drawing/2014/main" id="{E02D71F9-3D27-441B-90C2-D9C91AB910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Footer Placeholder 3">
            <a:extLst>
              <a:ext uri="{FF2B5EF4-FFF2-40B4-BE49-F238E27FC236}">
                <a16:creationId xmlns:a16="http://schemas.microsoft.com/office/drawing/2014/main" id="{786A3AC2-D2E9-46D7-956A-D3B8FDBE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0726" name="Slide Number Placeholder 4">
            <a:extLst>
              <a:ext uri="{FF2B5EF4-FFF2-40B4-BE49-F238E27FC236}">
                <a16:creationId xmlns:a16="http://schemas.microsoft.com/office/drawing/2014/main" id="{E49F3805-D6B9-40A4-AC0B-26D43BF0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2921BE9-F0F0-4E23-B24B-E546813D1DF9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3AA0351-DE50-47B0-AE34-37533DAB5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OOP Recap Test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3497-0196-4900-8352-D40AAC8A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	______________ is a runtime entity for a class.</a:t>
            </a:r>
          </a:p>
          <a:p>
            <a:pPr marL="514350" indent="-514350">
              <a:buFont typeface="Arial" pitchFamily="34" charset="0"/>
              <a:buAutoNum type="arabicPlain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760" indent="-256032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An Object has _____________ and _____________</a:t>
            </a:r>
          </a:p>
          <a:p>
            <a:pPr marL="365760" indent="-256032"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748" name="Date Placeholder 5">
            <a:extLst>
              <a:ext uri="{FF2B5EF4-FFF2-40B4-BE49-F238E27FC236}">
                <a16:creationId xmlns:a16="http://schemas.microsoft.com/office/drawing/2014/main" id="{3A49C5A4-0FCA-4BDF-A434-19DBECCB04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Footer Placeholder 4">
            <a:extLst>
              <a:ext uri="{FF2B5EF4-FFF2-40B4-BE49-F238E27FC236}">
                <a16:creationId xmlns:a16="http://schemas.microsoft.com/office/drawing/2014/main" id="{4340558E-5844-40BB-9B8F-0F7EEF95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1750" name="Slide Number Placeholder 3">
            <a:extLst>
              <a:ext uri="{FF2B5EF4-FFF2-40B4-BE49-F238E27FC236}">
                <a16:creationId xmlns:a16="http://schemas.microsoft.com/office/drawing/2014/main" id="{9F915DF1-8F29-4CF9-9146-4AED1D75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C680126-353F-4DE4-ADBA-6DEAC85F7BE8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FC7B7CE-ABC0-4F50-B6CB-F5F042E72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3B143F4D-56EA-4ACD-BD06-8ECEC50DD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3  In a class behavior is depicted by defining ________________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4	____________ represents  the value that is stored in an object at a given point of time.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2772" name="Date Placeholder 5">
            <a:extLst>
              <a:ext uri="{FF2B5EF4-FFF2-40B4-BE49-F238E27FC236}">
                <a16:creationId xmlns:a16="http://schemas.microsoft.com/office/drawing/2014/main" id="{5670211C-B780-4F43-8CDB-6BCB4DB618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Footer Placeholder 4">
            <a:extLst>
              <a:ext uri="{FF2B5EF4-FFF2-40B4-BE49-F238E27FC236}">
                <a16:creationId xmlns:a16="http://schemas.microsoft.com/office/drawing/2014/main" id="{0F3CCB28-80A8-48CB-9B14-4E99FA93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2774" name="Slide Number Placeholder 3">
            <a:extLst>
              <a:ext uri="{FF2B5EF4-FFF2-40B4-BE49-F238E27FC236}">
                <a16:creationId xmlns:a16="http://schemas.microsoft.com/office/drawing/2014/main" id="{12973863-718B-4541-9587-6A092FC5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B033DF6-1C2D-4293-B875-BB95AA940028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AAED34E-639B-4D2A-8934-3327A3024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0198150-87BF-4AE0-A78A-8B1768B32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5	________________ is the oop concept where objects are operated upon with only relevant details.</a:t>
            </a:r>
          </a:p>
          <a:p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6	_____________ is an encapsulated unit of data and methods.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3796" name="Date Placeholder 5">
            <a:extLst>
              <a:ext uri="{FF2B5EF4-FFF2-40B4-BE49-F238E27FC236}">
                <a16:creationId xmlns:a16="http://schemas.microsoft.com/office/drawing/2014/main" id="{D810F157-178A-4A5F-B937-DF3301FE31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Footer Placeholder 4">
            <a:extLst>
              <a:ext uri="{FF2B5EF4-FFF2-40B4-BE49-F238E27FC236}">
                <a16:creationId xmlns:a16="http://schemas.microsoft.com/office/drawing/2014/main" id="{52BF4BDD-E6A8-4A9A-AC25-432D34D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3798" name="Slide Number Placeholder 3">
            <a:extLst>
              <a:ext uri="{FF2B5EF4-FFF2-40B4-BE49-F238E27FC236}">
                <a16:creationId xmlns:a16="http://schemas.microsoft.com/office/drawing/2014/main" id="{8A8AA03A-9299-4739-BBDF-1648C30F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4C254BF-1903-439F-9EC1-95B01A1B9175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7FDDD3D-06AE-4544-A424-FA558EA18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9CB0-AE76-4FDD-B529-FECFBFFC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	___________ members are confined only to the class in which they are defined.</a:t>
            </a:r>
          </a:p>
          <a:p>
            <a:pPr marL="514350" indent="-514350">
              <a:buFont typeface="Arial" pitchFamily="34" charset="0"/>
              <a:buAutoNum type="arabicPlain" startAt="7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760" indent="-256032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8____________ members are exposed to the client.</a:t>
            </a:r>
          </a:p>
          <a:p>
            <a:pPr marL="365760" indent="-256032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 ________ relationship exists between a base class and a child class.</a:t>
            </a:r>
          </a:p>
          <a:p>
            <a:pPr marL="365760" indent="-256032"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0E8F2A14-E369-49BD-BFAC-35AD2A6E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4821" name="Slide Number Placeholder 3">
            <a:extLst>
              <a:ext uri="{FF2B5EF4-FFF2-40B4-BE49-F238E27FC236}">
                <a16:creationId xmlns:a16="http://schemas.microsoft.com/office/drawing/2014/main" id="{202D9518-5536-4391-BE15-BFC18628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35761D2-B071-49C5-AE41-FA4DE7CB1B6B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C0E3E8-519A-4D15-A243-2D136A7A94B8}"/>
              </a:ext>
            </a:extLst>
          </p:cNvPr>
          <p:cNvSpPr/>
          <p:nvPr/>
        </p:nvSpPr>
        <p:spPr>
          <a:xfrm>
            <a:off x="2321169" y="803868"/>
            <a:ext cx="7154426" cy="2160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/>
              <a:t>Encapsulation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4D354-A91C-48C1-B18D-DF319928A8FD}"/>
              </a:ext>
            </a:extLst>
          </p:cNvPr>
          <p:cNvSpPr/>
          <p:nvPr/>
        </p:nvSpPr>
        <p:spPr>
          <a:xfrm>
            <a:off x="2240782" y="3235569"/>
            <a:ext cx="7315200" cy="2532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Bringing together data or attributes and behaviour or methods to an encapsulated unit called Class.</a:t>
            </a:r>
          </a:p>
        </p:txBody>
      </p:sp>
    </p:spTree>
    <p:extLst>
      <p:ext uri="{BB962C8B-B14F-4D97-AF65-F5344CB8AC3E}">
        <p14:creationId xmlns:p14="http://schemas.microsoft.com/office/powerpoint/2010/main" val="3012122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59BB21-8D90-42A8-AD8E-DC32F991F39F}"/>
              </a:ext>
            </a:extLst>
          </p:cNvPr>
          <p:cNvSpPr/>
          <p:nvPr/>
        </p:nvSpPr>
        <p:spPr>
          <a:xfrm>
            <a:off x="3989195" y="1286189"/>
            <a:ext cx="3305907" cy="4833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6B0D48-CD3A-4566-AE9D-71EF4E8C2743}"/>
              </a:ext>
            </a:extLst>
          </p:cNvPr>
          <p:cNvSpPr/>
          <p:nvPr/>
        </p:nvSpPr>
        <p:spPr>
          <a:xfrm>
            <a:off x="3959050" y="371789"/>
            <a:ext cx="3305908" cy="844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EEDCD4-4AFE-4A10-A01E-5E061BCBC563}"/>
              </a:ext>
            </a:extLst>
          </p:cNvPr>
          <p:cNvSpPr/>
          <p:nvPr/>
        </p:nvSpPr>
        <p:spPr>
          <a:xfrm>
            <a:off x="4290646" y="1557495"/>
            <a:ext cx="2662813" cy="1105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Attributes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DC5345-F2A1-4C73-86F3-4CCE3C88FB2E}"/>
              </a:ext>
            </a:extLst>
          </p:cNvPr>
          <p:cNvSpPr/>
          <p:nvPr/>
        </p:nvSpPr>
        <p:spPr>
          <a:xfrm>
            <a:off x="-30145" y="371790"/>
            <a:ext cx="3748035" cy="5747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public class Book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private String </a:t>
            </a:r>
            <a:r>
              <a:rPr lang="en-IN" sz="2800" dirty="0" err="1"/>
              <a:t>isbn</a:t>
            </a:r>
            <a:r>
              <a:rPr lang="en-IN" sz="2800" dirty="0"/>
              <a:t>;</a:t>
            </a:r>
          </a:p>
          <a:p>
            <a:r>
              <a:rPr lang="en-IN" sz="2800" dirty="0"/>
              <a:t>private String title;</a:t>
            </a:r>
          </a:p>
          <a:p>
            <a:r>
              <a:rPr lang="en-IN" sz="2800" dirty="0"/>
              <a:t>……………….</a:t>
            </a:r>
          </a:p>
          <a:p>
            <a:endParaRPr lang="en-IN" sz="2800" dirty="0"/>
          </a:p>
          <a:p>
            <a:r>
              <a:rPr lang="en-IN" sz="2800" dirty="0"/>
              <a:t>}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C2919-3AB7-4120-8033-7F618A5DA510}"/>
              </a:ext>
            </a:extLst>
          </p:cNvPr>
          <p:cNvCxnSpPr>
            <a:cxnSpLocks/>
          </p:cNvCxnSpPr>
          <p:nvPr/>
        </p:nvCxnSpPr>
        <p:spPr>
          <a:xfrm flipV="1">
            <a:off x="2954215" y="1999622"/>
            <a:ext cx="1336431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A9C268-2F64-4A6B-A50C-0DB6084947CE}"/>
              </a:ext>
            </a:extLst>
          </p:cNvPr>
          <p:cNvCxnSpPr/>
          <p:nvPr/>
        </p:nvCxnSpPr>
        <p:spPr>
          <a:xfrm flipV="1">
            <a:off x="2984360" y="2421653"/>
            <a:ext cx="1306286" cy="87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51AB0-7702-42CF-AD18-250B1E854C1B}"/>
              </a:ext>
            </a:extLst>
          </p:cNvPr>
          <p:cNvSpPr/>
          <p:nvPr/>
        </p:nvSpPr>
        <p:spPr>
          <a:xfrm>
            <a:off x="1055077" y="4300695"/>
            <a:ext cx="2160396" cy="1055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Also called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174380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59BB21-8D90-42A8-AD8E-DC32F991F39F}"/>
              </a:ext>
            </a:extLst>
          </p:cNvPr>
          <p:cNvSpPr/>
          <p:nvPr/>
        </p:nvSpPr>
        <p:spPr>
          <a:xfrm>
            <a:off x="3959050" y="1286189"/>
            <a:ext cx="3305907" cy="4833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6B0D48-CD3A-4566-AE9D-71EF4E8C2743}"/>
              </a:ext>
            </a:extLst>
          </p:cNvPr>
          <p:cNvSpPr/>
          <p:nvPr/>
        </p:nvSpPr>
        <p:spPr>
          <a:xfrm>
            <a:off x="3989195" y="371789"/>
            <a:ext cx="3305908" cy="844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EEDCD4-4AFE-4A10-A01E-5E061BCBC563}"/>
              </a:ext>
            </a:extLst>
          </p:cNvPr>
          <p:cNvSpPr/>
          <p:nvPr/>
        </p:nvSpPr>
        <p:spPr>
          <a:xfrm>
            <a:off x="4290646" y="1557495"/>
            <a:ext cx="2662813" cy="1105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Attributes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A708BE-1B9D-4633-B3D5-4FDB40A28722}"/>
              </a:ext>
            </a:extLst>
          </p:cNvPr>
          <p:cNvSpPr/>
          <p:nvPr/>
        </p:nvSpPr>
        <p:spPr>
          <a:xfrm>
            <a:off x="4290646" y="2798466"/>
            <a:ext cx="2753249" cy="31853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Behavior</a:t>
            </a:r>
            <a:endParaRPr lang="en-IN" sz="2800" dirty="0"/>
          </a:p>
          <a:p>
            <a:pPr algn="ctr"/>
            <a:r>
              <a:rPr lang="en-IN" sz="2800" dirty="0"/>
              <a:t>Methods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920E61-1A32-4E79-8FF6-AC744D18568F}"/>
              </a:ext>
            </a:extLst>
          </p:cNvPr>
          <p:cNvSpPr/>
          <p:nvPr/>
        </p:nvSpPr>
        <p:spPr>
          <a:xfrm>
            <a:off x="0" y="371790"/>
            <a:ext cx="3979148" cy="5747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public class Book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private String </a:t>
            </a:r>
            <a:r>
              <a:rPr lang="en-IN" sz="2800" dirty="0" err="1"/>
              <a:t>isbn</a:t>
            </a:r>
            <a:r>
              <a:rPr lang="en-IN" sz="2800" dirty="0"/>
              <a:t>;</a:t>
            </a:r>
          </a:p>
          <a:p>
            <a:r>
              <a:rPr lang="en-IN" sz="2800" dirty="0"/>
              <a:t>……………….</a:t>
            </a:r>
          </a:p>
          <a:p>
            <a:r>
              <a:rPr lang="en-IN" sz="2800" dirty="0"/>
              <a:t>public String </a:t>
            </a:r>
            <a:r>
              <a:rPr lang="en-IN" sz="2800" dirty="0" err="1"/>
              <a:t>getIsbn</a:t>
            </a:r>
            <a:r>
              <a:rPr lang="en-IN" sz="2800" dirty="0"/>
              <a:t>()</a:t>
            </a:r>
          </a:p>
          <a:p>
            <a:r>
              <a:rPr lang="en-IN" sz="2800" dirty="0"/>
              <a:t>{ return </a:t>
            </a:r>
            <a:r>
              <a:rPr lang="en-IN" sz="2800" dirty="0" err="1"/>
              <a:t>isbn</a:t>
            </a:r>
            <a:r>
              <a:rPr lang="en-IN" sz="2800" dirty="0"/>
              <a:t>;}</a:t>
            </a:r>
          </a:p>
          <a:p>
            <a:r>
              <a:rPr lang="en-IN" sz="2800" dirty="0"/>
              <a:t>public void </a:t>
            </a:r>
            <a:r>
              <a:rPr lang="en-IN" sz="2800" dirty="0" err="1"/>
              <a:t>setIsbn</a:t>
            </a:r>
            <a:r>
              <a:rPr lang="en-IN" sz="2800" dirty="0"/>
              <a:t>()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 err="1"/>
              <a:t>this.isbn</a:t>
            </a:r>
            <a:r>
              <a:rPr lang="en-IN" sz="2800" dirty="0"/>
              <a:t>=</a:t>
            </a:r>
            <a:r>
              <a:rPr lang="en-IN" sz="2800" dirty="0" err="1"/>
              <a:t>isbn</a:t>
            </a:r>
            <a:r>
              <a:rPr lang="en-IN" sz="2800" dirty="0"/>
              <a:t>;</a:t>
            </a:r>
          </a:p>
          <a:p>
            <a:r>
              <a:rPr lang="en-IN" sz="2800" dirty="0"/>
              <a:t>}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}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623A5-64C4-4F89-92F1-825C22C4F688}"/>
              </a:ext>
            </a:extLst>
          </p:cNvPr>
          <p:cNvCxnSpPr/>
          <p:nvPr/>
        </p:nvCxnSpPr>
        <p:spPr>
          <a:xfrm>
            <a:off x="3225521" y="3315956"/>
            <a:ext cx="1065125" cy="51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3B878C-81F0-4368-91AB-528DFAAE654F}"/>
              </a:ext>
            </a:extLst>
          </p:cNvPr>
          <p:cNvCxnSpPr/>
          <p:nvPr/>
        </p:nvCxnSpPr>
        <p:spPr>
          <a:xfrm>
            <a:off x="3285811" y="2662813"/>
            <a:ext cx="1004835" cy="58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486D28-5272-42C7-8602-4FF905BC6DA6}"/>
              </a:ext>
            </a:extLst>
          </p:cNvPr>
          <p:cNvCxnSpPr>
            <a:endCxn id="4" idx="1"/>
          </p:cNvCxnSpPr>
          <p:nvPr/>
        </p:nvCxnSpPr>
        <p:spPr>
          <a:xfrm>
            <a:off x="2974312" y="1733341"/>
            <a:ext cx="1316334" cy="37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75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59BB21-8D90-42A8-AD8E-DC32F991F39F}"/>
              </a:ext>
            </a:extLst>
          </p:cNvPr>
          <p:cNvSpPr/>
          <p:nvPr/>
        </p:nvSpPr>
        <p:spPr>
          <a:xfrm>
            <a:off x="3959050" y="1286189"/>
            <a:ext cx="3305907" cy="4833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6B0D48-CD3A-4566-AE9D-71EF4E8C2743}"/>
              </a:ext>
            </a:extLst>
          </p:cNvPr>
          <p:cNvSpPr/>
          <p:nvPr/>
        </p:nvSpPr>
        <p:spPr>
          <a:xfrm>
            <a:off x="3989195" y="371789"/>
            <a:ext cx="3305908" cy="844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EEDCD4-4AFE-4A10-A01E-5E061BCBC563}"/>
              </a:ext>
            </a:extLst>
          </p:cNvPr>
          <p:cNvSpPr/>
          <p:nvPr/>
        </p:nvSpPr>
        <p:spPr>
          <a:xfrm>
            <a:off x="4290646" y="1557495"/>
            <a:ext cx="2662813" cy="1105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Attributes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A708BE-1B9D-4633-B3D5-4FDB40A28722}"/>
              </a:ext>
            </a:extLst>
          </p:cNvPr>
          <p:cNvSpPr/>
          <p:nvPr/>
        </p:nvSpPr>
        <p:spPr>
          <a:xfrm>
            <a:off x="4290646" y="2798466"/>
            <a:ext cx="2753249" cy="31853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Behavior</a:t>
            </a:r>
            <a:endParaRPr lang="en-IN" sz="2800" dirty="0"/>
          </a:p>
          <a:p>
            <a:pPr algn="ctr"/>
            <a:r>
              <a:rPr lang="en-IN" sz="2800" dirty="0"/>
              <a:t>Methods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920E61-1A32-4E79-8FF6-AC744D18568F}"/>
              </a:ext>
            </a:extLst>
          </p:cNvPr>
          <p:cNvSpPr/>
          <p:nvPr/>
        </p:nvSpPr>
        <p:spPr>
          <a:xfrm>
            <a:off x="0" y="371790"/>
            <a:ext cx="3979148" cy="5747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public class Book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private String </a:t>
            </a:r>
            <a:r>
              <a:rPr lang="en-IN" sz="2800" dirty="0" err="1"/>
              <a:t>isbn</a:t>
            </a:r>
            <a:r>
              <a:rPr lang="en-IN" sz="2800" dirty="0"/>
              <a:t>;</a:t>
            </a:r>
          </a:p>
          <a:p>
            <a:r>
              <a:rPr lang="en-IN" sz="2800" dirty="0"/>
              <a:t>……………….</a:t>
            </a:r>
          </a:p>
          <a:p>
            <a:r>
              <a:rPr lang="en-IN" sz="2800" dirty="0"/>
              <a:t>public String </a:t>
            </a:r>
            <a:r>
              <a:rPr lang="en-IN" sz="2800" dirty="0" err="1"/>
              <a:t>getIsbn</a:t>
            </a:r>
            <a:r>
              <a:rPr lang="en-IN" sz="2800" dirty="0"/>
              <a:t>()</a:t>
            </a:r>
          </a:p>
          <a:p>
            <a:r>
              <a:rPr lang="en-IN" sz="2800" dirty="0"/>
              <a:t>{ return </a:t>
            </a:r>
            <a:r>
              <a:rPr lang="en-IN" sz="2800" dirty="0" err="1"/>
              <a:t>isbn</a:t>
            </a:r>
            <a:r>
              <a:rPr lang="en-IN" sz="2800" dirty="0"/>
              <a:t>;}</a:t>
            </a:r>
          </a:p>
          <a:p>
            <a:r>
              <a:rPr lang="en-IN" sz="2800" dirty="0"/>
              <a:t>public void </a:t>
            </a:r>
            <a:r>
              <a:rPr lang="en-IN" sz="2800" dirty="0" err="1"/>
              <a:t>setIsbn</a:t>
            </a:r>
            <a:r>
              <a:rPr lang="en-IN" sz="2800" dirty="0"/>
              <a:t>()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 err="1"/>
              <a:t>this.isbn</a:t>
            </a:r>
            <a:r>
              <a:rPr lang="en-IN" sz="2800" dirty="0"/>
              <a:t>=</a:t>
            </a:r>
            <a:r>
              <a:rPr lang="en-IN" sz="2800" dirty="0" err="1"/>
              <a:t>isbn</a:t>
            </a:r>
            <a:r>
              <a:rPr lang="en-IN" sz="2800" dirty="0"/>
              <a:t>;</a:t>
            </a:r>
          </a:p>
          <a:p>
            <a:r>
              <a:rPr lang="en-IN" sz="2800" dirty="0"/>
              <a:t>}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}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99E549-2B54-483C-89BC-AA6C2B1B46ED}"/>
              </a:ext>
            </a:extLst>
          </p:cNvPr>
          <p:cNvSpPr/>
          <p:nvPr/>
        </p:nvSpPr>
        <p:spPr>
          <a:xfrm>
            <a:off x="7566409" y="371789"/>
            <a:ext cx="4391130" cy="5747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public class Demo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Book </a:t>
            </a:r>
            <a:r>
              <a:rPr lang="en-IN" sz="2000" dirty="0" err="1"/>
              <a:t>book</a:t>
            </a:r>
            <a:r>
              <a:rPr lang="en-IN" sz="2000" dirty="0"/>
              <a:t> = new Book();</a:t>
            </a:r>
          </a:p>
          <a:p>
            <a:r>
              <a:rPr lang="en-IN" sz="2000" dirty="0"/>
              <a:t>       </a:t>
            </a:r>
            <a:r>
              <a:rPr lang="en-IN" sz="2000" dirty="0" err="1"/>
              <a:t>book.isbn</a:t>
            </a:r>
            <a:r>
              <a:rPr lang="en-IN" sz="2000" dirty="0"/>
              <a:t>; //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error cannot access as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isbn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is private</a:t>
            </a:r>
          </a:p>
          <a:p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000" dirty="0" err="1">
                <a:solidFill>
                  <a:schemeClr val="tx1"/>
                </a:solidFill>
              </a:rPr>
              <a:t>System.out.print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tx1"/>
                </a:solidFill>
              </a:rPr>
              <a:t>book.getIsbn</a:t>
            </a:r>
            <a:r>
              <a:rPr lang="en-IN" sz="2000" dirty="0">
                <a:solidFill>
                  <a:schemeClr val="tx1"/>
                </a:solidFill>
              </a:rPr>
              <a:t>()); 	//prints null</a:t>
            </a:r>
          </a:p>
          <a:p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err="1">
                <a:solidFill>
                  <a:schemeClr val="tx1"/>
                </a:solidFill>
              </a:rPr>
              <a:t>book.setIsbn</a:t>
            </a:r>
            <a:r>
              <a:rPr lang="en-IN" sz="2000" dirty="0">
                <a:solidFill>
                  <a:schemeClr val="tx1"/>
                </a:solidFill>
              </a:rPr>
              <a:t>(“4566”);</a:t>
            </a:r>
          </a:p>
          <a:p>
            <a:r>
              <a:rPr lang="en-IN" sz="2000" dirty="0" err="1">
                <a:solidFill>
                  <a:schemeClr val="tx1"/>
                </a:solidFill>
              </a:rPr>
              <a:t>System.out.print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tx1"/>
                </a:solidFill>
              </a:rPr>
              <a:t>book.getIsbn</a:t>
            </a:r>
            <a:r>
              <a:rPr lang="en-IN" sz="2000" dirty="0">
                <a:solidFill>
                  <a:schemeClr val="tx1"/>
                </a:solidFill>
              </a:rPr>
              <a:t>());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	//prints 4566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623A5-64C4-4F89-92F1-825C22C4F688}"/>
              </a:ext>
            </a:extLst>
          </p:cNvPr>
          <p:cNvCxnSpPr/>
          <p:nvPr/>
        </p:nvCxnSpPr>
        <p:spPr>
          <a:xfrm>
            <a:off x="3225521" y="3315956"/>
            <a:ext cx="1065125" cy="51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3B878C-81F0-4368-91AB-528DFAAE654F}"/>
              </a:ext>
            </a:extLst>
          </p:cNvPr>
          <p:cNvCxnSpPr/>
          <p:nvPr/>
        </p:nvCxnSpPr>
        <p:spPr>
          <a:xfrm>
            <a:off x="3285811" y="2662813"/>
            <a:ext cx="1004835" cy="58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486D28-5272-42C7-8602-4FF905BC6DA6}"/>
              </a:ext>
            </a:extLst>
          </p:cNvPr>
          <p:cNvCxnSpPr>
            <a:endCxn id="4" idx="1"/>
          </p:cNvCxnSpPr>
          <p:nvPr/>
        </p:nvCxnSpPr>
        <p:spPr>
          <a:xfrm>
            <a:off x="2974312" y="1733341"/>
            <a:ext cx="1316334" cy="37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92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FF5161-3F3C-4072-B844-EE96EDC57F74}"/>
              </a:ext>
            </a:extLst>
          </p:cNvPr>
          <p:cNvSpPr/>
          <p:nvPr/>
        </p:nvSpPr>
        <p:spPr>
          <a:xfrm>
            <a:off x="170823" y="-684544"/>
            <a:ext cx="8460712" cy="60993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0070C0"/>
                </a:solidFill>
              </a:rPr>
              <a:t>Object : Runtime Entity to call public members.</a:t>
            </a:r>
          </a:p>
          <a:p>
            <a:r>
              <a:rPr lang="en-IN" sz="2800" dirty="0"/>
              <a:t>class Demo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public static void main(String </a:t>
            </a:r>
            <a:r>
              <a:rPr lang="en-IN" sz="2800" dirty="0" err="1"/>
              <a:t>args</a:t>
            </a:r>
            <a:r>
              <a:rPr lang="en-IN" sz="2800" dirty="0"/>
              <a:t>[])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	Book </a:t>
            </a:r>
            <a:r>
              <a:rPr lang="en-IN" sz="2800" dirty="0" err="1"/>
              <a:t>book</a:t>
            </a:r>
            <a:r>
              <a:rPr lang="en-IN" sz="2800" dirty="0"/>
              <a:t> = new Book();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tx1"/>
                </a:solidFill>
              </a:rPr>
              <a:t>}</a:t>
            </a:r>
          </a:p>
          <a:p>
            <a:r>
              <a:rPr lang="en-IN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ABCF0-3771-4886-8ACF-2F635F2815C1}"/>
              </a:ext>
            </a:extLst>
          </p:cNvPr>
          <p:cNvSpPr/>
          <p:nvPr/>
        </p:nvSpPr>
        <p:spPr>
          <a:xfrm>
            <a:off x="2080009" y="4029389"/>
            <a:ext cx="2190540" cy="884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Reference</a:t>
            </a:r>
          </a:p>
          <a:p>
            <a:pPr algn="ctr"/>
            <a:r>
              <a:rPr lang="en-IN" dirty="0"/>
              <a:t>Stored in Stack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233DCF-4D24-43BB-A366-95928B982451}"/>
              </a:ext>
            </a:extLst>
          </p:cNvPr>
          <p:cNvCxnSpPr>
            <a:cxnSpLocks/>
          </p:cNvCxnSpPr>
          <p:nvPr/>
        </p:nvCxnSpPr>
        <p:spPr>
          <a:xfrm>
            <a:off x="2198077" y="2936632"/>
            <a:ext cx="253721" cy="109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F5349C-1FE6-4427-A9AC-ABBF954CDBD1}"/>
              </a:ext>
            </a:extLst>
          </p:cNvPr>
          <p:cNvSpPr/>
          <p:nvPr/>
        </p:nvSpPr>
        <p:spPr>
          <a:xfrm>
            <a:off x="5124659" y="3692769"/>
            <a:ext cx="1899139" cy="8842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Allocates memory for object in Heap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D1DF59-2EEC-46FE-A675-F70F4FA5E84F}"/>
              </a:ext>
            </a:extLst>
          </p:cNvPr>
          <p:cNvCxnSpPr>
            <a:cxnSpLocks/>
          </p:cNvCxnSpPr>
          <p:nvPr/>
        </p:nvCxnSpPr>
        <p:spPr>
          <a:xfrm>
            <a:off x="3511061" y="2936632"/>
            <a:ext cx="1575079" cy="127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2175AE-865F-4A8D-91C3-8568F85329D3}"/>
              </a:ext>
            </a:extLst>
          </p:cNvPr>
          <p:cNvSpPr/>
          <p:nvPr/>
        </p:nvSpPr>
        <p:spPr>
          <a:xfrm>
            <a:off x="5890011" y="1705708"/>
            <a:ext cx="2431701" cy="12309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Calls Default Constructor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13928-3792-46F5-8547-63D72E2576C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607169" y="2321170"/>
            <a:ext cx="1282842" cy="37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08F3F-9507-4985-A20E-375460BD9FD9}"/>
              </a:ext>
            </a:extLst>
          </p:cNvPr>
          <p:cNvSpPr/>
          <p:nvPr/>
        </p:nvSpPr>
        <p:spPr>
          <a:xfrm>
            <a:off x="8631535" y="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public class Book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……</a:t>
            </a:r>
          </a:p>
          <a:p>
            <a:r>
              <a:rPr lang="en-IN" dirty="0"/>
              <a:t>public Book(){ }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83F748-F74B-4540-8587-781528EF6B9D}"/>
              </a:ext>
            </a:extLst>
          </p:cNvPr>
          <p:cNvSpPr/>
          <p:nvPr/>
        </p:nvSpPr>
        <p:spPr>
          <a:xfrm>
            <a:off x="8711921" y="1705708"/>
            <a:ext cx="3357827" cy="4142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Every class has a default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Constructor initializes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Called whenever an object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Shares its name with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Does not have any data type not even 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Initializes instance variables to 0, 0.0 ,false or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12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6" grpId="0" animBg="1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6">
            <a:extLst>
              <a:ext uri="{FF2B5EF4-FFF2-40B4-BE49-F238E27FC236}">
                <a16:creationId xmlns:a16="http://schemas.microsoft.com/office/drawing/2014/main" id="{86E1AC7B-F775-417E-8F42-39DD2FA4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Footer Placeholder 5">
            <a:extLst>
              <a:ext uri="{FF2B5EF4-FFF2-40B4-BE49-F238E27FC236}">
                <a16:creationId xmlns:a16="http://schemas.microsoft.com/office/drawing/2014/main" id="{2225B740-A4F2-4522-9965-4015729E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17414" name="Slide Number Placeholder 4">
            <a:extLst>
              <a:ext uri="{FF2B5EF4-FFF2-40B4-BE49-F238E27FC236}">
                <a16:creationId xmlns:a16="http://schemas.microsoft.com/office/drawing/2014/main" id="{54AEEB5F-CE9B-45EC-8175-48B6AC47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AADA0B3-0FFC-431E-97CD-70BD5698014E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8F23265-8E25-4A05-8E38-42A4E14E08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altLang="en-US"/>
              <a:t>Abstraction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C8B4604-661A-437F-99E0-849611716A1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0074" y="1302550"/>
            <a:ext cx="9382125" cy="4750587"/>
          </a:xfrm>
        </p:spPr>
        <p:txBody>
          <a:bodyPr rtlCol="0">
            <a:normAutofit fontScale="92500" lnSpcReduction="10000"/>
          </a:bodyPr>
          <a:lstStyle/>
          <a:p>
            <a:pPr>
              <a:buNone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 Is an act of providing essential and necessary features and ignoring the irrelevant elements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Procedure level :</a:t>
            </a:r>
          </a:p>
          <a:p>
            <a:pPr>
              <a:buNone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We can drive a car without having complete details of the car like engine details, owner details 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etc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…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Data level:</a:t>
            </a:r>
          </a:p>
          <a:p>
            <a:pPr>
              <a:buNone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Identifying relevant attributes of an object for a particular context.</a:t>
            </a:r>
          </a:p>
          <a:p>
            <a:pPr>
              <a:buNone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Details of an object 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sam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 is different as an Employee and as a 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BankCustomer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E1A311C8t00" charset="0"/>
              </a:rPr>
              <a:t>.</a:t>
            </a:r>
          </a:p>
        </p:txBody>
      </p:sp>
      <p:pic>
        <p:nvPicPr>
          <p:cNvPr id="11268" name="Picture 4">
            <a:hlinkClick r:id="" action="ppaction://media"/>
            <a:extLst>
              <a:ext uri="{FF2B5EF4-FFF2-40B4-BE49-F238E27FC236}">
                <a16:creationId xmlns:a16="http://schemas.microsoft.com/office/drawing/2014/main" id="{0A6F6A67-CB37-432F-ADF0-7F18EECE03CE}"/>
              </a:ext>
            </a:extLst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7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2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3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6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5">
            <a:extLst>
              <a:ext uri="{FF2B5EF4-FFF2-40B4-BE49-F238E27FC236}">
                <a16:creationId xmlns:a16="http://schemas.microsoft.com/office/drawing/2014/main" id="{F4245D83-5D63-424B-9569-6F166F27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Footer Placeholder 3">
            <a:extLst>
              <a:ext uri="{FF2B5EF4-FFF2-40B4-BE49-F238E27FC236}">
                <a16:creationId xmlns:a16="http://schemas.microsoft.com/office/drawing/2014/main" id="{FEEE981C-05E9-4324-9E3D-F954705E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20486" name="Slide Number Placeholder 4">
            <a:extLst>
              <a:ext uri="{FF2B5EF4-FFF2-40B4-BE49-F238E27FC236}">
                <a16:creationId xmlns:a16="http://schemas.microsoft.com/office/drawing/2014/main" id="{5F45963A-20EC-46C4-BF07-E0712E04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BBE1E5D-CAD7-4F34-B7D9-953A14FFC7FA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Title 2">
            <a:extLst>
              <a:ext uri="{FF2B5EF4-FFF2-40B4-BE49-F238E27FC236}">
                <a16:creationId xmlns:a16="http://schemas.microsoft.com/office/drawing/2014/main" id="{869DDE14-C5F3-4B9A-A4DB-6F91EB2CDD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altLang="en-US" dirty="0"/>
              <a:t>Inheritance</a:t>
            </a:r>
            <a:endParaRPr lang="en-I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1A6C4-F8D9-4743-9903-C40D68B697B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80060" y="1447800"/>
            <a:ext cx="6500813" cy="1981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Inheritance is a feature where an existing class is enhanced to have extended capabilities with more specific behavior and attributes.</a:t>
            </a:r>
          </a:p>
          <a:p>
            <a:r>
              <a:rPr lang="en-US" altLang="en-US" dirty="0"/>
              <a:t>Maintains </a:t>
            </a:r>
            <a:r>
              <a:rPr lang="en-US" altLang="en-US" b="1" dirty="0"/>
              <a:t>is-a</a:t>
            </a:r>
            <a:r>
              <a:rPr lang="en-US" altLang="en-US" dirty="0"/>
              <a:t> relationship among classes.</a:t>
            </a:r>
          </a:p>
          <a:p>
            <a:r>
              <a:rPr lang="en-US" altLang="en-US" dirty="0"/>
              <a:t>A subclass is created without affecting the </a:t>
            </a:r>
            <a:r>
              <a:rPr lang="en-US" altLang="en-US" dirty="0" err="1"/>
              <a:t>exisiting</a:t>
            </a:r>
            <a:r>
              <a:rPr lang="en-US" altLang="en-US" dirty="0"/>
              <a:t> class.</a:t>
            </a:r>
            <a:endParaRPr lang="en-I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CFCD9-FD21-4849-90F2-EFCB194889DB}"/>
              </a:ext>
            </a:extLst>
          </p:cNvPr>
          <p:cNvSpPr/>
          <p:nvPr/>
        </p:nvSpPr>
        <p:spPr>
          <a:xfrm>
            <a:off x="3886200" y="3429000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Animal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E5AF0-FC78-4756-B4AD-72E2109271B7}"/>
              </a:ext>
            </a:extLst>
          </p:cNvPr>
          <p:cNvSpPr/>
          <p:nvPr/>
        </p:nvSpPr>
        <p:spPr>
          <a:xfrm>
            <a:off x="3886200" y="4953000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Horse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7767C4-03B2-4B07-8480-F9DB855C76F8}"/>
              </a:ext>
            </a:extLst>
          </p:cNvPr>
          <p:cNvSpPr/>
          <p:nvPr/>
        </p:nvSpPr>
        <p:spPr>
          <a:xfrm>
            <a:off x="6324602" y="2159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public class Horse extends Animal{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//attributes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// methods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}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Horse is a Animal.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Animal specifies generic behavior and features of all Animals.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Horse defines a specific behavior and features of all Horses.</a:t>
            </a:r>
            <a:endParaRPr lang="en-I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7DE31A-03DE-4109-B707-5F1229FCD4BC}"/>
              </a:ext>
            </a:extLst>
          </p:cNvPr>
          <p:cNvSpPr/>
          <p:nvPr/>
        </p:nvSpPr>
        <p:spPr>
          <a:xfrm>
            <a:off x="6515100" y="4419600"/>
            <a:ext cx="4400550" cy="819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Used mainly for Reusability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Date Placeholder 5">
            <a:extLst>
              <a:ext uri="{FF2B5EF4-FFF2-40B4-BE49-F238E27FC236}">
                <a16:creationId xmlns:a16="http://schemas.microsoft.com/office/drawing/2014/main" id="{030D0C21-E6B8-43A5-9214-99FEAC91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Footer Placeholder 4">
            <a:extLst>
              <a:ext uri="{FF2B5EF4-FFF2-40B4-BE49-F238E27FC236}">
                <a16:creationId xmlns:a16="http://schemas.microsoft.com/office/drawing/2014/main" id="{D78DEB82-C38C-4D01-BC6E-753A5AB6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22534" name="Slide Number Placeholder 3">
            <a:extLst>
              <a:ext uri="{FF2B5EF4-FFF2-40B4-BE49-F238E27FC236}">
                <a16:creationId xmlns:a16="http://schemas.microsoft.com/office/drawing/2014/main" id="{35F278C9-2B5A-4CF0-A090-3DD31E59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F7605A-BA6C-4D84-B961-A586F783F76C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FD113A4-B399-48CF-A5AC-C0080B8D05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83430F6-6062-4F25-9BE8-2377C919B96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1450" y="1302552"/>
            <a:ext cx="8210550" cy="475058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TE1A311C8t00" charset="0"/>
              </a:rPr>
              <a:t>Polymorphism is a behavior.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TE1A311C8t00" charset="0"/>
              </a:rPr>
              <a:t>The word polymorphism  is formed by the combination of two words poly and morphism. Poly means many and morphs means forms.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TE1A311C8t00" charset="0"/>
              </a:rPr>
              <a:t>• Polymorphism is an ability of an object to appear in different (many) forms.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TE1A311C8t00" charset="0"/>
              </a:rPr>
              <a:t>• Polymorphism is considered to be a requirement of any true object oriented programming language.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TE1A311C8t00" charset="0"/>
              </a:rPr>
              <a:t>• Understanding polymorphism is the key to designing scalable, and plug-and-play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TE1A311C8t00" charset="0"/>
              </a:rPr>
              <a:t>   architectures.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</TotalTime>
  <Words>740</Words>
  <Application>Microsoft Office PowerPoint</Application>
  <PresentationFormat>Widescreen</PresentationFormat>
  <Paragraphs>185</Paragraphs>
  <Slides>17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Trebuchet MS</vt:lpstr>
      <vt:lpstr>TTE1A311C8t00</vt:lpstr>
      <vt:lpstr>Verdana</vt:lpstr>
      <vt:lpstr>Wingdings 3</vt:lpstr>
      <vt:lpstr>Gallery</vt:lpstr>
      <vt:lpstr>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Abstraction</vt:lpstr>
      <vt:lpstr>Inheritance</vt:lpstr>
      <vt:lpstr>Polymorphism</vt:lpstr>
      <vt:lpstr>Polymorphism types</vt:lpstr>
      <vt:lpstr>Static polymorphism or static binding</vt:lpstr>
      <vt:lpstr>PowerPoint Presentation</vt:lpstr>
      <vt:lpstr>Dynamic polymorphism or late binding</vt:lpstr>
      <vt:lpstr>OOP Recap Test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Radha V Krishna</dc:creator>
  <cp:lastModifiedBy>Radha V Krishna</cp:lastModifiedBy>
  <cp:revision>15</cp:revision>
  <dcterms:created xsi:type="dcterms:W3CDTF">2019-08-23T13:57:37Z</dcterms:created>
  <dcterms:modified xsi:type="dcterms:W3CDTF">2019-11-05T06:28:37Z</dcterms:modified>
</cp:coreProperties>
</file>