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20"/>
  </p:notesMasterIdLst>
  <p:sldIdLst>
    <p:sldId id="268" r:id="rId2"/>
    <p:sldId id="259" r:id="rId3"/>
    <p:sldId id="257" r:id="rId4"/>
    <p:sldId id="260" r:id="rId5"/>
    <p:sldId id="258" r:id="rId6"/>
    <p:sldId id="262" r:id="rId7"/>
    <p:sldId id="279" r:id="rId8"/>
    <p:sldId id="264" r:id="rId9"/>
    <p:sldId id="278" r:id="rId10"/>
    <p:sldId id="269" r:id="rId11"/>
    <p:sldId id="272" r:id="rId12"/>
    <p:sldId id="271" r:id="rId13"/>
    <p:sldId id="270" r:id="rId14"/>
    <p:sldId id="275" r:id="rId15"/>
    <p:sldId id="273" r:id="rId16"/>
    <p:sldId id="274" r:id="rId17"/>
    <p:sldId id="280" r:id="rId18"/>
    <p:sldId id="28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61" d="100"/>
          <a:sy n="61" d="100"/>
        </p:scale>
        <p:origin x="7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61B8072-866B-4D08-B5BF-08D4FA256E5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pPr eaLnBrk="1" hangingPunct="1"/>
            <a:endParaRPr lang="en-US"/>
          </a:p>
        </p:txBody>
      </p:sp>
      <p:sp>
        <p:nvSpPr>
          <p:cNvPr id="26628" name="Slide Number Placeholder 3"/>
          <p:cNvSpPr>
            <a:spLocks noGrp="1"/>
          </p:cNvSpPr>
          <p:nvPr>
            <p:ph type="sldNum" sz="quarter" idx="5"/>
          </p:nvPr>
        </p:nvSpPr>
        <p:spPr>
          <a:noFill/>
        </p:spPr>
        <p:txBody>
          <a:bodyPr/>
          <a:lstStyle/>
          <a:p>
            <a:fld id="{5D1DED2F-FDEF-44EA-A3ED-8E4630EA2FB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642C800E-CC96-4A22-9659-CAA2BE4C85D8}" type="slidenum">
              <a:rPr lang="en-US" smtClean="0"/>
              <a:pPr/>
              <a:t>13</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DABDCA3C-1F01-49BE-8F47-324C12982889}" type="slidenum">
              <a:rPr lang="en-US" smtClean="0"/>
              <a:pPr/>
              <a:t>14</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17</a:t>
            </a:fld>
            <a:endParaRPr lang="en-US"/>
          </a:p>
        </p:txBody>
      </p:sp>
    </p:spTree>
    <p:extLst>
      <p:ext uri="{BB962C8B-B14F-4D97-AF65-F5344CB8AC3E}">
        <p14:creationId xmlns:p14="http://schemas.microsoft.com/office/powerpoint/2010/main" val="1455212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6732D66-314F-4C78-BDBC-628787093A33}" type="slidenum">
              <a:rPr lang="en-US" smtClean="0"/>
              <a:pPr/>
              <a:t>2</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54E4B94-D7B4-4F65-97D9-69921A830056}" type="slidenum">
              <a:rPr lang="en-US" smtClean="0"/>
              <a:pPr/>
              <a:t>3</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E6336BCE-107B-417F-9DF2-31141317F96B}" type="slidenum">
              <a:rPr lang="en-US" smtClean="0"/>
              <a:pPr/>
              <a:t>4</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ABA9F09C-F97A-4E02-AD2C-B041D494B315}" type="slidenum">
              <a:rPr lang="en-US" smtClean="0"/>
              <a:pPr/>
              <a:t>5</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2D4D4306-DBA3-4205-93CB-FDCBE4E63597}" type="slidenum">
              <a:rPr lang="en-US" smtClean="0"/>
              <a:pPr/>
              <a:t>6</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E15F5E5-E3D2-447F-B175-D281AD840831}" type="slidenum">
              <a:rPr lang="en-US" smtClean="0"/>
              <a:pPr/>
              <a:t>8</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a:solidFill>
                  <a:schemeClr val="tx1"/>
                </a:solidFill>
                <a:latin typeface="Times New Roman" pitchFamily="18" charset="0"/>
                <a:ea typeface="+mn-ea"/>
                <a:cs typeface="+mn-cs"/>
              </a:rPr>
              <a:t>Types (Hierarchy) of Java Class Loaders</a:t>
            </a:r>
          </a:p>
          <a:p>
            <a:r>
              <a:rPr lang="en-IN" sz="1200" b="0" i="0" kern="1200" dirty="0">
                <a:solidFill>
                  <a:schemeClr val="tx1"/>
                </a:solidFill>
                <a:latin typeface="Times New Roman" pitchFamily="18" charset="0"/>
                <a:ea typeface="+mn-ea"/>
                <a:cs typeface="+mn-cs"/>
              </a:rPr>
              <a:t>Java class loaders can be broadly classified into below categories:</a:t>
            </a:r>
          </a:p>
          <a:p>
            <a:r>
              <a:rPr lang="en-IN" sz="1200" b="0" i="0" kern="1200" dirty="0">
                <a:solidFill>
                  <a:schemeClr val="tx1"/>
                </a:solidFill>
                <a:latin typeface="Times New Roman" pitchFamily="18" charset="0"/>
                <a:ea typeface="+mn-ea"/>
                <a:cs typeface="+mn-cs"/>
              </a:rPr>
              <a:t>Bootstrap Class Loader</a:t>
            </a:r>
            <a:br>
              <a:rPr lang="en-IN" sz="1200" b="0" i="0" kern="1200" dirty="0">
                <a:solidFill>
                  <a:schemeClr val="tx1"/>
                </a:solidFill>
                <a:latin typeface="Times New Roman" pitchFamily="18" charset="0"/>
                <a:ea typeface="+mn-ea"/>
                <a:cs typeface="+mn-cs"/>
              </a:rPr>
            </a:br>
            <a:r>
              <a:rPr lang="en-IN" sz="1200" b="0" i="0" kern="1200" dirty="0">
                <a:solidFill>
                  <a:schemeClr val="tx1"/>
                </a:solidFill>
                <a:latin typeface="Times New Roman" pitchFamily="18" charset="0"/>
                <a:ea typeface="+mn-ea"/>
                <a:cs typeface="+mn-cs"/>
              </a:rPr>
              <a:t>Bootstrap class loader loads java’s core classes like </a:t>
            </a:r>
            <a:r>
              <a:rPr lang="en-IN" sz="1200" b="0" i="0" kern="1200" dirty="0" err="1">
                <a:solidFill>
                  <a:schemeClr val="tx1"/>
                </a:solidFill>
                <a:latin typeface="Times New Roman" pitchFamily="18" charset="0"/>
                <a:ea typeface="+mn-ea"/>
                <a:cs typeface="+mn-cs"/>
              </a:rPr>
              <a:t>java.lang</a:t>
            </a:r>
            <a:r>
              <a:rPr lang="en-IN" sz="1200" b="0" i="0" kern="1200" dirty="0">
                <a:solidFill>
                  <a:schemeClr val="tx1"/>
                </a:solidFill>
                <a:latin typeface="Times New Roman" pitchFamily="18" charset="0"/>
                <a:ea typeface="+mn-ea"/>
                <a:cs typeface="+mn-cs"/>
              </a:rPr>
              <a:t>, </a:t>
            </a:r>
            <a:r>
              <a:rPr lang="en-IN" sz="1200" b="0" i="0" kern="1200" dirty="0" err="1">
                <a:solidFill>
                  <a:schemeClr val="tx1"/>
                </a:solidFill>
                <a:latin typeface="Times New Roman" pitchFamily="18" charset="0"/>
                <a:ea typeface="+mn-ea"/>
                <a:cs typeface="+mn-cs"/>
              </a:rPr>
              <a:t>java.util</a:t>
            </a:r>
            <a:r>
              <a:rPr lang="en-IN" sz="1200" b="0" i="0" kern="1200" dirty="0">
                <a:solidFill>
                  <a:schemeClr val="tx1"/>
                </a:solidFill>
                <a:latin typeface="Times New Roman" pitchFamily="18" charset="0"/>
                <a:ea typeface="+mn-ea"/>
                <a:cs typeface="+mn-cs"/>
              </a:rPr>
              <a:t> etc. These are classes that are part of java runtime environment. Bootstrap class loader is native implementation and so they may differ across different JVMs.</a:t>
            </a:r>
          </a:p>
          <a:p>
            <a:r>
              <a:rPr lang="en-IN" sz="1200" b="0" i="0" kern="1200" dirty="0">
                <a:solidFill>
                  <a:schemeClr val="tx1"/>
                </a:solidFill>
                <a:latin typeface="Times New Roman" pitchFamily="18" charset="0"/>
                <a:ea typeface="+mn-ea"/>
                <a:cs typeface="+mn-cs"/>
              </a:rPr>
              <a:t>Extensions Class Loader</a:t>
            </a:r>
            <a:br>
              <a:rPr lang="en-IN" sz="1200" b="0" i="0" kern="1200" dirty="0">
                <a:solidFill>
                  <a:schemeClr val="tx1"/>
                </a:solidFill>
                <a:latin typeface="Times New Roman" pitchFamily="18" charset="0"/>
                <a:ea typeface="+mn-ea"/>
                <a:cs typeface="+mn-cs"/>
              </a:rPr>
            </a:br>
            <a:r>
              <a:rPr lang="en-IN" sz="1200" b="0" i="0" kern="1200" dirty="0">
                <a:solidFill>
                  <a:schemeClr val="tx1"/>
                </a:solidFill>
                <a:latin typeface="Times New Roman" pitchFamily="18" charset="0"/>
                <a:ea typeface="+mn-ea"/>
                <a:cs typeface="+mn-cs"/>
              </a:rPr>
              <a:t>JAVA_HOME/</a:t>
            </a:r>
            <a:r>
              <a:rPr lang="en-IN" sz="1200" b="0" i="0" kern="1200" dirty="0" err="1">
                <a:solidFill>
                  <a:schemeClr val="tx1"/>
                </a:solidFill>
                <a:latin typeface="Times New Roman" pitchFamily="18" charset="0"/>
                <a:ea typeface="+mn-ea"/>
                <a:cs typeface="+mn-cs"/>
              </a:rPr>
              <a:t>jre</a:t>
            </a:r>
            <a:r>
              <a:rPr lang="en-IN" sz="1200" b="0" i="0" kern="1200" dirty="0">
                <a:solidFill>
                  <a:schemeClr val="tx1"/>
                </a:solidFill>
                <a:latin typeface="Times New Roman" pitchFamily="18" charset="0"/>
                <a:ea typeface="+mn-ea"/>
                <a:cs typeface="+mn-cs"/>
              </a:rPr>
              <a:t>/lib/ext contains jar packages that are extensions of standard core java classes. Extensions class loader loads classes from this ext folder. Using the system environment </a:t>
            </a:r>
            <a:r>
              <a:rPr lang="en-IN" sz="1200" b="0" i="0" kern="1200" dirty="0" err="1">
                <a:solidFill>
                  <a:schemeClr val="tx1"/>
                </a:solidFill>
                <a:latin typeface="Times New Roman" pitchFamily="18" charset="0"/>
                <a:ea typeface="+mn-ea"/>
                <a:cs typeface="+mn-cs"/>
              </a:rPr>
              <a:t>propery</a:t>
            </a:r>
            <a:r>
              <a:rPr lang="en-IN" sz="1200" b="0" i="0" kern="1200" dirty="0">
                <a:solidFill>
                  <a:schemeClr val="tx1"/>
                </a:solidFill>
                <a:latin typeface="Times New Roman" pitchFamily="18" charset="0"/>
                <a:ea typeface="+mn-ea"/>
                <a:cs typeface="+mn-cs"/>
              </a:rPr>
              <a:t> </a:t>
            </a:r>
            <a:r>
              <a:rPr lang="en-IN" sz="1200" b="0" i="0" kern="1200" dirty="0" err="1">
                <a:solidFill>
                  <a:schemeClr val="tx1"/>
                </a:solidFill>
                <a:latin typeface="Times New Roman" pitchFamily="18" charset="0"/>
                <a:ea typeface="+mn-ea"/>
                <a:cs typeface="+mn-cs"/>
              </a:rPr>
              <a:t>java.ext.dirs</a:t>
            </a:r>
            <a:r>
              <a:rPr lang="en-IN" sz="1200" b="0" i="0" kern="1200" dirty="0">
                <a:solidFill>
                  <a:schemeClr val="tx1"/>
                </a:solidFill>
                <a:latin typeface="Times New Roman" pitchFamily="18" charset="0"/>
                <a:ea typeface="+mn-ea"/>
                <a:cs typeface="+mn-cs"/>
              </a:rPr>
              <a:t> you can add ‘ext’ folders and jar files to be loaded using extensions class loader.</a:t>
            </a:r>
          </a:p>
          <a:p>
            <a:r>
              <a:rPr lang="en-IN" sz="1200" b="0" i="0" kern="1200" dirty="0">
                <a:solidFill>
                  <a:schemeClr val="tx1"/>
                </a:solidFill>
                <a:latin typeface="Times New Roman" pitchFamily="18" charset="0"/>
                <a:ea typeface="+mn-ea"/>
                <a:cs typeface="+mn-cs"/>
              </a:rPr>
              <a:t>System Class Loader</a:t>
            </a:r>
            <a:br>
              <a:rPr lang="en-IN" sz="1200" b="0" i="0" kern="1200" dirty="0">
                <a:solidFill>
                  <a:schemeClr val="tx1"/>
                </a:solidFill>
                <a:latin typeface="Times New Roman" pitchFamily="18" charset="0"/>
                <a:ea typeface="+mn-ea"/>
                <a:cs typeface="+mn-cs"/>
              </a:rPr>
            </a:br>
            <a:r>
              <a:rPr lang="en-IN" sz="1200" b="0" i="0" kern="1200" dirty="0">
                <a:solidFill>
                  <a:schemeClr val="tx1"/>
                </a:solidFill>
                <a:latin typeface="Times New Roman" pitchFamily="18" charset="0"/>
                <a:ea typeface="+mn-ea"/>
                <a:cs typeface="+mn-cs"/>
              </a:rPr>
              <a:t>Java classes that are available in the java </a:t>
            </a:r>
            <a:r>
              <a:rPr lang="en-IN" sz="1200" b="0" i="0" kern="1200" dirty="0" err="1">
                <a:solidFill>
                  <a:schemeClr val="tx1"/>
                </a:solidFill>
                <a:latin typeface="Times New Roman" pitchFamily="18" charset="0"/>
                <a:ea typeface="+mn-ea"/>
                <a:cs typeface="+mn-cs"/>
              </a:rPr>
              <a:t>classpath</a:t>
            </a:r>
            <a:r>
              <a:rPr lang="en-IN" sz="1200" b="0" i="0" kern="1200" dirty="0">
                <a:solidFill>
                  <a:schemeClr val="tx1"/>
                </a:solidFill>
                <a:latin typeface="Times New Roman" pitchFamily="18" charset="0"/>
                <a:ea typeface="+mn-ea"/>
                <a:cs typeface="+mn-cs"/>
              </a:rPr>
              <a:t> are loaded using System class loader.</a:t>
            </a:r>
          </a:p>
          <a:p>
            <a:endParaRPr lang="en-IN" dirty="0"/>
          </a:p>
        </p:txBody>
      </p:sp>
      <p:sp>
        <p:nvSpPr>
          <p:cNvPr id="4" name="Slide Number Placeholder 3"/>
          <p:cNvSpPr>
            <a:spLocks noGrp="1"/>
          </p:cNvSpPr>
          <p:nvPr>
            <p:ph type="sldNum" sz="quarter" idx="10"/>
          </p:nvPr>
        </p:nvSpPr>
        <p:spPr/>
        <p:txBody>
          <a:bodyPr/>
          <a:lstStyle/>
          <a:p>
            <a:pPr>
              <a:defRPr/>
            </a:pPr>
            <a:fld id="{761B8072-866B-4D08-B5BF-08D4FA256E52}"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FBCEDEA-2864-458E-97AD-E6B006FBE35A}" type="slidenum">
              <a:rPr lang="en-US" smtClean="0"/>
              <a:pPr/>
              <a:t>12</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2396319" y="329308"/>
            <a:ext cx="3086292" cy="309201"/>
          </a:xfrm>
        </p:spPr>
        <p:txBody>
          <a:bodyPr/>
          <a:lstStyle/>
          <a:p>
            <a:pPr>
              <a:defRPr/>
            </a:pPr>
            <a:r>
              <a:rPr lang="en-US"/>
              <a:t>RVK.............</a:t>
            </a:r>
          </a:p>
        </p:txBody>
      </p:sp>
      <p:sp>
        <p:nvSpPr>
          <p:cNvPr id="6" name="Slide Number Placeholder 5"/>
          <p:cNvSpPr>
            <a:spLocks noGrp="1"/>
          </p:cNvSpPr>
          <p:nvPr>
            <p:ph type="sldNum" sz="quarter" idx="12"/>
          </p:nvPr>
        </p:nvSpPr>
        <p:spPr>
          <a:xfrm>
            <a:off x="1434703" y="798973"/>
            <a:ext cx="802005" cy="503578"/>
          </a:xfrm>
        </p:spPr>
        <p:txBody>
          <a:bodyPr/>
          <a:lstStyle/>
          <a:p>
            <a:pPr>
              <a:defRPr/>
            </a:pPr>
            <a:fld id="{98102500-F74D-489B-8585-8E835486847E}" type="slidenum">
              <a:rPr lang="en-US" smtClean="0"/>
              <a:pPr>
                <a:defRPr/>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9941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RVK.............</a:t>
            </a:r>
          </a:p>
        </p:txBody>
      </p:sp>
      <p:sp>
        <p:nvSpPr>
          <p:cNvPr id="6" name="Slide Number Placeholder 5"/>
          <p:cNvSpPr>
            <a:spLocks noGrp="1"/>
          </p:cNvSpPr>
          <p:nvPr>
            <p:ph type="sldNum" sz="quarter" idx="12"/>
          </p:nvPr>
        </p:nvSpPr>
        <p:spPr/>
        <p:txBody>
          <a:bodyPr/>
          <a:lstStyle/>
          <a:p>
            <a:pPr>
              <a:defRPr/>
            </a:pPr>
            <a:fld id="{CC61AF6C-85A9-436D-A1E5-8D3D49CD4355}" type="slidenum">
              <a:rPr lang="en-US" smtClean="0"/>
              <a:pPr>
                <a:defRPr/>
              </a:pPr>
              <a:t>‹#›</a:t>
            </a:fld>
            <a:endParaRPr lang="en-US"/>
          </a:p>
        </p:txBody>
      </p:sp>
    </p:spTree>
    <p:extLst>
      <p:ext uri="{BB962C8B-B14F-4D97-AF65-F5344CB8AC3E}">
        <p14:creationId xmlns:p14="http://schemas.microsoft.com/office/powerpoint/2010/main" val="155189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RVK.............</a:t>
            </a:r>
          </a:p>
        </p:txBody>
      </p:sp>
      <p:sp>
        <p:nvSpPr>
          <p:cNvPr id="6" name="Slide Number Placeholder 5"/>
          <p:cNvSpPr>
            <a:spLocks noGrp="1"/>
          </p:cNvSpPr>
          <p:nvPr>
            <p:ph type="sldNum" sz="quarter" idx="12"/>
          </p:nvPr>
        </p:nvSpPr>
        <p:spPr/>
        <p:txBody>
          <a:bodyPr/>
          <a:lstStyle/>
          <a:p>
            <a:pPr>
              <a:defRPr/>
            </a:pPr>
            <a:fld id="{F0D62C79-5545-43CF-831B-A1F358643A13}" type="slidenum">
              <a:rPr lang="en-US" smtClean="0"/>
              <a:pPr>
                <a:defRPr/>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2871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RVK.............</a:t>
            </a:r>
          </a:p>
        </p:txBody>
      </p:sp>
      <p:sp>
        <p:nvSpPr>
          <p:cNvPr id="6" name="Slide Number Placeholder 5"/>
          <p:cNvSpPr>
            <a:spLocks noGrp="1"/>
          </p:cNvSpPr>
          <p:nvPr>
            <p:ph type="sldNum" sz="quarter" idx="12"/>
          </p:nvPr>
        </p:nvSpPr>
        <p:spPr/>
        <p:txBody>
          <a:bodyPr/>
          <a:lstStyle/>
          <a:p>
            <a:pPr>
              <a:defRPr/>
            </a:pPr>
            <a:fld id="{C76E008F-A163-4ADF-B454-EF166809CDD1}" type="slidenum">
              <a:rPr lang="en-US" smtClean="0"/>
              <a:pPr>
                <a:defRPr/>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3436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RVK.............</a:t>
            </a:r>
          </a:p>
        </p:txBody>
      </p:sp>
      <p:sp>
        <p:nvSpPr>
          <p:cNvPr id="6" name="Slide Number Placeholder 5"/>
          <p:cNvSpPr>
            <a:spLocks noGrp="1"/>
          </p:cNvSpPr>
          <p:nvPr>
            <p:ph type="sldNum" sz="quarter" idx="12"/>
          </p:nvPr>
        </p:nvSpPr>
        <p:spPr/>
        <p:txBody>
          <a:bodyPr/>
          <a:lstStyle/>
          <a:p>
            <a:pPr>
              <a:defRPr/>
            </a:pPr>
            <a:fld id="{C95CD666-EADE-46E5-8B18-DDC5A5B45EE3}" type="slidenum">
              <a:rPr lang="en-US" smtClean="0"/>
              <a:pPr>
                <a:defRPr/>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505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RVK.............</a:t>
            </a:r>
          </a:p>
        </p:txBody>
      </p:sp>
      <p:sp>
        <p:nvSpPr>
          <p:cNvPr id="7" name="Slide Number Placeholder 6"/>
          <p:cNvSpPr>
            <a:spLocks noGrp="1"/>
          </p:cNvSpPr>
          <p:nvPr>
            <p:ph type="sldNum" sz="quarter" idx="12"/>
          </p:nvPr>
        </p:nvSpPr>
        <p:spPr/>
        <p:txBody>
          <a:bodyPr/>
          <a:lstStyle/>
          <a:p>
            <a:pPr>
              <a:defRPr/>
            </a:pPr>
            <a:fld id="{A21528E9-DDDB-4C61-B35A-DCFB469F38E4}" type="slidenum">
              <a:rPr lang="en-US" smtClean="0"/>
              <a:pPr>
                <a:defRPr/>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516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RVK.............</a:t>
            </a:r>
          </a:p>
        </p:txBody>
      </p:sp>
      <p:sp>
        <p:nvSpPr>
          <p:cNvPr id="9" name="Slide Number Placeholder 8"/>
          <p:cNvSpPr>
            <a:spLocks noGrp="1"/>
          </p:cNvSpPr>
          <p:nvPr>
            <p:ph type="sldNum" sz="quarter" idx="12"/>
          </p:nvPr>
        </p:nvSpPr>
        <p:spPr/>
        <p:txBody>
          <a:bodyPr/>
          <a:lstStyle/>
          <a:p>
            <a:pPr>
              <a:defRPr/>
            </a:pPr>
            <a:fld id="{94814998-E232-450A-9E6E-2B2930A16290}" type="slidenum">
              <a:rPr lang="en-US" smtClean="0"/>
              <a:pPr>
                <a:defRPr/>
              </a:pPr>
              <a:t>‹#›</a:t>
            </a:fld>
            <a:endParaRPr lang="en-US"/>
          </a:p>
        </p:txBody>
      </p:sp>
    </p:spTree>
    <p:extLst>
      <p:ext uri="{BB962C8B-B14F-4D97-AF65-F5344CB8AC3E}">
        <p14:creationId xmlns:p14="http://schemas.microsoft.com/office/powerpoint/2010/main" val="3503507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RVK.............</a:t>
            </a:r>
          </a:p>
        </p:txBody>
      </p:sp>
      <p:sp>
        <p:nvSpPr>
          <p:cNvPr id="5" name="Slide Number Placeholder 4"/>
          <p:cNvSpPr>
            <a:spLocks noGrp="1"/>
          </p:cNvSpPr>
          <p:nvPr>
            <p:ph type="sldNum" sz="quarter" idx="12"/>
          </p:nvPr>
        </p:nvSpPr>
        <p:spPr/>
        <p:txBody>
          <a:bodyPr/>
          <a:lstStyle/>
          <a:p>
            <a:pPr>
              <a:defRPr/>
            </a:pPr>
            <a:fld id="{E93BD785-08E5-4197-9A67-97ED965A9EC5}" type="slidenum">
              <a:rPr lang="en-US" smtClean="0"/>
              <a:pPr>
                <a:defRPr/>
              </a:pPr>
              <a:t>‹#›</a:t>
            </a:fld>
            <a:endParaRPr lang="en-US"/>
          </a:p>
        </p:txBody>
      </p:sp>
    </p:spTree>
    <p:extLst>
      <p:ext uri="{BB962C8B-B14F-4D97-AF65-F5344CB8AC3E}">
        <p14:creationId xmlns:p14="http://schemas.microsoft.com/office/powerpoint/2010/main" val="293373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RVK.............</a:t>
            </a:r>
          </a:p>
        </p:txBody>
      </p:sp>
      <p:sp>
        <p:nvSpPr>
          <p:cNvPr id="4" name="Slide Number Placeholder 3"/>
          <p:cNvSpPr>
            <a:spLocks noGrp="1"/>
          </p:cNvSpPr>
          <p:nvPr>
            <p:ph type="sldNum" sz="quarter" idx="12"/>
          </p:nvPr>
        </p:nvSpPr>
        <p:spPr/>
        <p:txBody>
          <a:bodyPr/>
          <a:lstStyle/>
          <a:p>
            <a:pPr>
              <a:defRPr/>
            </a:pPr>
            <a:fld id="{81A4406E-8BEA-40E9-9BD2-C660BE4B8CF9}" type="slidenum">
              <a:rPr lang="en-US" smtClean="0"/>
              <a:pPr>
                <a:defRPr/>
              </a:pPr>
              <a:t>‹#›</a:t>
            </a:fld>
            <a:endParaRPr lang="en-US"/>
          </a:p>
        </p:txBody>
      </p:sp>
    </p:spTree>
    <p:extLst>
      <p:ext uri="{BB962C8B-B14F-4D97-AF65-F5344CB8AC3E}">
        <p14:creationId xmlns:p14="http://schemas.microsoft.com/office/powerpoint/2010/main" val="315814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RVK.............</a:t>
            </a:r>
          </a:p>
        </p:txBody>
      </p:sp>
      <p:sp>
        <p:nvSpPr>
          <p:cNvPr id="7" name="Slide Number Placeholder 6"/>
          <p:cNvSpPr>
            <a:spLocks noGrp="1"/>
          </p:cNvSpPr>
          <p:nvPr>
            <p:ph type="sldNum" sz="quarter" idx="12"/>
          </p:nvPr>
        </p:nvSpPr>
        <p:spPr/>
        <p:txBody>
          <a:bodyPr/>
          <a:lstStyle/>
          <a:p>
            <a:pPr>
              <a:defRPr/>
            </a:pPr>
            <a:fld id="{B21C8D54-735E-498D-B076-41E123163A35}" type="slidenum">
              <a:rPr lang="en-US" smtClean="0"/>
              <a:pPr>
                <a:defRPr/>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193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1437530" y="318641"/>
            <a:ext cx="3251553" cy="320931"/>
          </a:xfrm>
        </p:spPr>
        <p:txBody>
          <a:bodyPr/>
          <a:lstStyle/>
          <a:p>
            <a:pPr>
              <a:defRPr/>
            </a:pPr>
            <a:r>
              <a:rPr lang="en-US"/>
              <a:t>RVK.............</a:t>
            </a:r>
          </a:p>
        </p:txBody>
      </p:sp>
      <p:sp>
        <p:nvSpPr>
          <p:cNvPr id="7" name="Slide Number Placeholder 6"/>
          <p:cNvSpPr>
            <a:spLocks noGrp="1"/>
          </p:cNvSpPr>
          <p:nvPr>
            <p:ph type="sldNum" sz="quarter" idx="12"/>
          </p:nvPr>
        </p:nvSpPr>
        <p:spPr/>
        <p:txBody>
          <a:bodyPr/>
          <a:lstStyle/>
          <a:p>
            <a:pPr>
              <a:defRPr/>
            </a:pPr>
            <a:fld id="{375070C3-0AC9-4D6D-AA9D-8426B38B1F32}" type="slidenum">
              <a:rPr lang="en-US" smtClean="0"/>
              <a:pPr>
                <a:defRPr/>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289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r>
              <a:rPr lang="en-US"/>
              <a:t>RVK.............</a:t>
            </a: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a:defRPr/>
            </a:pPr>
            <a:fld id="{B1DEBE2B-4B1C-4F0A-B01A-B9762B085ADF}" type="slidenum">
              <a:rPr lang="en-US" smtClean="0"/>
              <a:pPr>
                <a:defRPr/>
              </a:pPr>
              <a:t>‹#›</a:t>
            </a:fld>
            <a:endParaRPr lang="en-US"/>
          </a:p>
        </p:txBody>
      </p:sp>
    </p:spTree>
    <p:extLst>
      <p:ext uri="{BB962C8B-B14F-4D97-AF65-F5344CB8AC3E}">
        <p14:creationId xmlns:p14="http://schemas.microsoft.com/office/powerpoint/2010/main" val="3419944505"/>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sldNum="0" hd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WAV"/><Relationship Id="rId1" Type="http://schemas.microsoft.com/office/2007/relationships/media" Target="../media/media2.WAV"/><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2050" name="Title 1"/>
          <p:cNvSpPr>
            <a:spLocks noGrp="1"/>
          </p:cNvSpPr>
          <p:nvPr>
            <p:ph type="title" idx="4294967295"/>
          </p:nvPr>
        </p:nvSpPr>
        <p:spPr>
          <a:xfrm>
            <a:off x="2571750" y="804863"/>
            <a:ext cx="6572250" cy="1049337"/>
          </a:xfrm>
        </p:spPr>
        <p:txBody>
          <a:bodyPr/>
          <a:lstStyle/>
          <a:p>
            <a:pPr eaLnBrk="1" fontAlgn="auto" hangingPunct="1">
              <a:spcAft>
                <a:spcPts val="0"/>
              </a:spcAft>
              <a:defRPr/>
            </a:pPr>
            <a:r>
              <a:rPr lang="en-US"/>
              <a:t>Introduction to java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11266" name="Title 1"/>
          <p:cNvSpPr>
            <a:spLocks noGrp="1"/>
          </p:cNvSpPr>
          <p:nvPr>
            <p:ph type="title" idx="4294967295"/>
          </p:nvPr>
        </p:nvSpPr>
        <p:spPr>
          <a:xfrm>
            <a:off x="2571750" y="804863"/>
            <a:ext cx="6572250" cy="1049337"/>
          </a:xfrm>
        </p:spPr>
        <p:txBody>
          <a:bodyPr>
            <a:normAutofit/>
          </a:bodyPr>
          <a:lstStyle/>
          <a:p>
            <a:pPr eaLnBrk="1" fontAlgn="auto" hangingPunct="1">
              <a:spcAft>
                <a:spcPts val="0"/>
              </a:spcAft>
              <a:defRPr/>
            </a:pPr>
            <a:r>
              <a:rPr lang="en-US"/>
              <a:t>Compilation and execution of java program</a:t>
            </a:r>
          </a:p>
        </p:txBody>
      </p:sp>
      <p:sp>
        <p:nvSpPr>
          <p:cNvPr id="17410" name="Content Placeholder 2"/>
          <p:cNvSpPr>
            <a:spLocks noGrp="1"/>
          </p:cNvSpPr>
          <p:nvPr>
            <p:ph idx="4294967295"/>
          </p:nvPr>
        </p:nvSpPr>
        <p:spPr>
          <a:xfrm>
            <a:off x="0" y="1600200"/>
            <a:ext cx="8229600" cy="4800600"/>
          </a:xfrm>
        </p:spPr>
        <p:txBody>
          <a:bodyPr/>
          <a:lstStyle/>
          <a:p>
            <a:pPr eaLnBrk="1" hangingPunct="1">
              <a:buFont typeface="Arial" pitchFamily="34" charset="0"/>
              <a:buNone/>
            </a:pPr>
            <a:r>
              <a:rPr lang="en-US"/>
              <a:t>Compilation:</a:t>
            </a:r>
          </a:p>
          <a:p>
            <a:pPr eaLnBrk="1" hangingPunct="1">
              <a:buFont typeface="Arial" pitchFamily="34" charset="0"/>
              <a:buNone/>
            </a:pPr>
            <a:r>
              <a:rPr lang="en-US"/>
              <a:t>javac  &lt;source file&gt;</a:t>
            </a:r>
          </a:p>
          <a:p>
            <a:pPr eaLnBrk="1" hangingPunct="1">
              <a:buFont typeface="Arial" pitchFamily="34" charset="0"/>
              <a:buNone/>
            </a:pPr>
            <a:r>
              <a:rPr lang="en-US"/>
              <a:t>Eg: javac  Sample.java</a:t>
            </a:r>
          </a:p>
          <a:p>
            <a:pPr eaLnBrk="1" hangingPunct="1">
              <a:buFont typeface="Arial" pitchFamily="34" charset="0"/>
              <a:buNone/>
            </a:pPr>
            <a:endParaRPr lang="en-US"/>
          </a:p>
          <a:p>
            <a:pPr eaLnBrk="1" hangingPunct="1">
              <a:buFont typeface="Arial" pitchFamily="34" charset="0"/>
              <a:buNone/>
            </a:pPr>
            <a:r>
              <a:rPr lang="en-US"/>
              <a:t>Execution:</a:t>
            </a:r>
          </a:p>
          <a:p>
            <a:pPr eaLnBrk="1" hangingPunct="1">
              <a:buFont typeface="Arial" pitchFamily="34" charset="0"/>
              <a:buNone/>
            </a:pPr>
            <a:r>
              <a:rPr lang="en-US"/>
              <a:t>java  &lt;class name&gt; &lt;cmd line args &gt;</a:t>
            </a:r>
          </a:p>
          <a:p>
            <a:pPr eaLnBrk="1" hangingPunct="1">
              <a:buFont typeface="Arial" pitchFamily="34" charset="0"/>
              <a:buNone/>
            </a:pPr>
            <a:r>
              <a:rPr lang="en-US"/>
              <a:t>java 	Sample  23 34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pic>
        <p:nvPicPr>
          <p:cNvPr id="19458" name="Content Placeholder 3" descr="java-program-execution.png"/>
          <p:cNvPicPr>
            <a:picLocks noGrp="1" noChangeAspect="1"/>
          </p:cNvPicPr>
          <p:nvPr>
            <p:ph idx="4294967295"/>
          </p:nvPr>
        </p:nvPicPr>
        <p:blipFill>
          <a:blip r:embed="rId2" cstate="print"/>
          <a:stretch>
            <a:fillRect/>
          </a:stretch>
        </p:blipFill>
        <p:spPr>
          <a:xfrm>
            <a:off x="2438400" y="669673"/>
            <a:ext cx="5135389" cy="474052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13314" name="Rectangle 2"/>
          <p:cNvSpPr>
            <a:spLocks noGrp="1" noChangeArrowheads="1"/>
          </p:cNvSpPr>
          <p:nvPr>
            <p:ph type="title" idx="4294967295"/>
          </p:nvPr>
        </p:nvSpPr>
        <p:spPr>
          <a:xfrm>
            <a:off x="2571750" y="804863"/>
            <a:ext cx="6572250" cy="1049337"/>
          </a:xfrm>
        </p:spPr>
        <p:txBody>
          <a:bodyPr/>
          <a:lstStyle/>
          <a:p>
            <a:pPr eaLnBrk="1" fontAlgn="auto" hangingPunct="1">
              <a:spcAft>
                <a:spcPts val="0"/>
              </a:spcAft>
              <a:defRPr/>
            </a:pPr>
            <a:r>
              <a:rPr lang="en-US"/>
              <a:t>Overview of JVM</a:t>
            </a:r>
          </a:p>
        </p:txBody>
      </p:sp>
      <p:sp>
        <p:nvSpPr>
          <p:cNvPr id="14339" name="Rectangle 3"/>
          <p:cNvSpPr>
            <a:spLocks noGrp="1" noChangeArrowheads="1"/>
          </p:cNvSpPr>
          <p:nvPr>
            <p:ph idx="4294967295"/>
          </p:nvPr>
        </p:nvSpPr>
        <p:spPr>
          <a:xfrm>
            <a:off x="342900" y="1591496"/>
            <a:ext cx="8458200" cy="4495800"/>
          </a:xfrm>
        </p:spPr>
        <p:txBody>
          <a:bodyPr rtlCol="0">
            <a:normAutofit fontScale="92500" lnSpcReduction="10000"/>
          </a:bodyPr>
          <a:lstStyle/>
          <a:p>
            <a:pPr marL="365760" indent="-256032" eaLnBrk="1" fontAlgn="auto" hangingPunct="1">
              <a:lnSpc>
                <a:spcPct val="90000"/>
              </a:lnSpc>
              <a:spcAft>
                <a:spcPts val="0"/>
              </a:spcAft>
              <a:buFontTx/>
              <a:buNone/>
              <a:defRPr/>
            </a:pPr>
            <a:r>
              <a:rPr lang="en-US" sz="2800" dirty="0" err="1">
                <a:latin typeface="TTE1A3BC88t00" charset="0"/>
              </a:rPr>
              <a:t>Bytecodes</a:t>
            </a:r>
            <a:r>
              <a:rPr lang="en-US" sz="2800" dirty="0">
                <a:latin typeface="TTE1A3BC88t00" charset="0"/>
              </a:rPr>
              <a:t>:</a:t>
            </a:r>
          </a:p>
          <a:p>
            <a:pPr marL="365760" indent="-256032" eaLnBrk="1" fontAlgn="auto" hangingPunct="1">
              <a:lnSpc>
                <a:spcPct val="90000"/>
              </a:lnSpc>
              <a:spcAft>
                <a:spcPts val="0"/>
              </a:spcAft>
              <a:buFontTx/>
              <a:buNone/>
              <a:defRPr/>
            </a:pPr>
            <a:r>
              <a:rPr lang="en-US" sz="2800" dirty="0">
                <a:latin typeface="TTE1A311C8t00" charset="0"/>
              </a:rPr>
              <a:t>• </a:t>
            </a:r>
            <a:r>
              <a:rPr lang="en-US" sz="2800" dirty="0" err="1">
                <a:latin typeface="TTE1A311C8t00" charset="0"/>
              </a:rPr>
              <a:t>Bytecode</a:t>
            </a:r>
            <a:r>
              <a:rPr lang="en-US" sz="2800" dirty="0">
                <a:latin typeface="TTE1A311C8t00" charset="0"/>
              </a:rPr>
              <a:t> is a highly optimized set of instructions designed to be executed by the JVM.</a:t>
            </a:r>
          </a:p>
          <a:p>
            <a:pPr marL="365760" indent="-256032" eaLnBrk="1" fontAlgn="auto" hangingPunct="1">
              <a:lnSpc>
                <a:spcPct val="90000"/>
              </a:lnSpc>
              <a:spcAft>
                <a:spcPts val="0"/>
              </a:spcAft>
              <a:buFontTx/>
              <a:buNone/>
              <a:defRPr/>
            </a:pPr>
            <a:r>
              <a:rPr lang="en-US" sz="2800" dirty="0">
                <a:latin typeface="TTE1A311C8t00" charset="0"/>
              </a:rPr>
              <a:t>• The key that allows Java to solve both the security and the portability problems is the output of a Java compiler, which is not an executable code rather it is the </a:t>
            </a:r>
            <a:r>
              <a:rPr lang="en-US" sz="2800" dirty="0" err="1">
                <a:latin typeface="TTE1A311C8t00" charset="0"/>
              </a:rPr>
              <a:t>bytecode</a:t>
            </a:r>
            <a:r>
              <a:rPr lang="en-US" sz="2800" dirty="0">
                <a:latin typeface="TTE1A311C8t00" charset="0"/>
              </a:rPr>
              <a:t>.</a:t>
            </a:r>
          </a:p>
          <a:p>
            <a:pPr marL="365760" indent="-256032" eaLnBrk="1" fontAlgn="auto" hangingPunct="1">
              <a:lnSpc>
                <a:spcPct val="90000"/>
              </a:lnSpc>
              <a:spcAft>
                <a:spcPts val="0"/>
              </a:spcAft>
              <a:buFontTx/>
              <a:buNone/>
              <a:defRPr/>
            </a:pPr>
            <a:r>
              <a:rPr lang="en-US" sz="2800" dirty="0">
                <a:latin typeface="TTE1A311C8t00" charset="0"/>
              </a:rPr>
              <a:t>• The JVM is ported to different platforms to provide hardware and operating system independence, which is an environment independent of hardware and operating system</a:t>
            </a:r>
          </a:p>
          <a:p>
            <a:pPr marL="365760" indent="-256032" eaLnBrk="1" fontAlgn="auto" hangingPunct="1">
              <a:lnSpc>
                <a:spcPct val="90000"/>
              </a:lnSpc>
              <a:spcAft>
                <a:spcPts val="0"/>
              </a:spcAft>
              <a:buFontTx/>
              <a:buNone/>
              <a:defRPr/>
            </a:pPr>
            <a:r>
              <a:rPr lang="en-US" sz="2800" dirty="0">
                <a:latin typeface="TTE1A311C8t00" charset="0"/>
              </a:rPr>
              <a:t>• JVM needs to be implemented for each platform.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 calcmode="lin" valueType="num">
                                      <p:cBhvr additive="base">
                                        <p:cTn id="7"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 calcmode="lin" valueType="num">
                                      <p:cBhvr additive="base">
                                        <p:cTn id="13"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anim calcmode="lin" valueType="num">
                                      <p:cBhvr additive="base">
                                        <p:cTn id="19"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39">
                                            <p:txEl>
                                              <p:pRg st="4" end="4"/>
                                            </p:txEl>
                                          </p:spTgt>
                                        </p:tgtEl>
                                        <p:attrNameLst>
                                          <p:attrName>style.visibility</p:attrName>
                                        </p:attrNameLst>
                                      </p:cBhvr>
                                      <p:to>
                                        <p:strVal val="visible"/>
                                      </p:to>
                                    </p:set>
                                    <p:anim calcmode="lin" valueType="num">
                                      <p:cBhvr additive="base">
                                        <p:cTn id="25"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15362" name="Rectangle 2"/>
          <p:cNvSpPr>
            <a:spLocks noGrp="1" noChangeArrowheads="1"/>
          </p:cNvSpPr>
          <p:nvPr>
            <p:ph type="title" idx="4294967295"/>
          </p:nvPr>
        </p:nvSpPr>
        <p:spPr>
          <a:xfrm>
            <a:off x="2571750" y="804863"/>
            <a:ext cx="6572250" cy="1049337"/>
          </a:xfrm>
        </p:spPr>
        <p:txBody>
          <a:bodyPr>
            <a:normAutofit/>
          </a:bodyPr>
          <a:lstStyle/>
          <a:p>
            <a:pPr eaLnBrk="1" fontAlgn="auto" hangingPunct="1">
              <a:spcAft>
                <a:spcPts val="0"/>
              </a:spcAft>
              <a:defRPr/>
            </a:pPr>
            <a:r>
              <a:rPr lang="en-US">
                <a:latin typeface="TTE1A311C8t00" charset="0"/>
              </a:rPr>
              <a:t>J2SE Runtime Environment (JRE)</a:t>
            </a:r>
          </a:p>
        </p:txBody>
      </p:sp>
      <p:sp>
        <p:nvSpPr>
          <p:cNvPr id="15363" name="Rectangle 3"/>
          <p:cNvSpPr>
            <a:spLocks noGrp="1" noChangeArrowheads="1"/>
          </p:cNvSpPr>
          <p:nvPr>
            <p:ph idx="4294967295"/>
          </p:nvPr>
        </p:nvSpPr>
        <p:spPr>
          <a:xfrm>
            <a:off x="152400" y="1447800"/>
            <a:ext cx="8534400" cy="4191000"/>
          </a:xfrm>
        </p:spPr>
        <p:txBody>
          <a:bodyPr rtlCol="0">
            <a:normAutofit fontScale="92500" lnSpcReduction="20000"/>
          </a:bodyPr>
          <a:lstStyle/>
          <a:p>
            <a:pPr marL="365760" indent="-256032" eaLnBrk="1" fontAlgn="auto" hangingPunct="1">
              <a:lnSpc>
                <a:spcPct val="90000"/>
              </a:lnSpc>
              <a:spcAft>
                <a:spcPts val="0"/>
              </a:spcAft>
              <a:buFontTx/>
              <a:buNone/>
              <a:defRPr/>
            </a:pPr>
            <a:r>
              <a:rPr lang="en-US" sz="2800" dirty="0">
                <a:latin typeface="TTE1A311C8t00" charset="0"/>
              </a:rPr>
              <a:t>J2SE stands for Java2 Standard Edition.</a:t>
            </a:r>
          </a:p>
          <a:p>
            <a:pPr marL="365760" indent="-256032" eaLnBrk="1" fontAlgn="auto" hangingPunct="1">
              <a:lnSpc>
                <a:spcPct val="90000"/>
              </a:lnSpc>
              <a:spcAft>
                <a:spcPts val="0"/>
              </a:spcAft>
              <a:buFontTx/>
              <a:buNone/>
              <a:defRPr/>
            </a:pPr>
            <a:r>
              <a:rPr lang="en-US" sz="2800" dirty="0">
                <a:latin typeface="TTE1A311C8t00" charset="0"/>
              </a:rPr>
              <a:t>• The JRE provides the libraries, JVM, Java Interpreter, and other components necessary  to run applets and applications written in Java.</a:t>
            </a:r>
          </a:p>
          <a:p>
            <a:pPr marL="365760" indent="-256032" eaLnBrk="1" fontAlgn="auto" hangingPunct="1">
              <a:lnSpc>
                <a:spcPct val="90000"/>
              </a:lnSpc>
              <a:spcAft>
                <a:spcPts val="0"/>
              </a:spcAft>
              <a:buFontTx/>
              <a:buNone/>
              <a:defRPr/>
            </a:pPr>
            <a:r>
              <a:rPr lang="en-US" sz="2800" dirty="0">
                <a:latin typeface="TTE1A311C8t00" charset="0"/>
              </a:rPr>
              <a:t>• JRE is responsible for loading, verifying, and executing the </a:t>
            </a:r>
            <a:r>
              <a:rPr lang="en-US" sz="2800" dirty="0" err="1">
                <a:latin typeface="TTE1A311C8t00" charset="0"/>
              </a:rPr>
              <a:t>bytecodes</a:t>
            </a:r>
            <a:r>
              <a:rPr lang="en-US" sz="2800" dirty="0">
                <a:latin typeface="TTE1A311C8t00" charset="0"/>
              </a:rPr>
              <a:t>.</a:t>
            </a:r>
          </a:p>
          <a:p>
            <a:pPr marL="365760" indent="-256032" eaLnBrk="1" fontAlgn="auto" hangingPunct="1">
              <a:lnSpc>
                <a:spcPct val="90000"/>
              </a:lnSpc>
              <a:spcAft>
                <a:spcPts val="0"/>
              </a:spcAft>
              <a:buFontTx/>
              <a:buNone/>
              <a:defRPr/>
            </a:pPr>
            <a:r>
              <a:rPr lang="en-US" sz="2800" dirty="0">
                <a:latin typeface="TTE1A311C8t00" charset="0"/>
              </a:rPr>
              <a:t>• The JDK includes the JRE as well as command-line development tools, such as compilers and debuggers that are necessary or useful for developing applets and applications.</a:t>
            </a:r>
          </a:p>
          <a:p>
            <a:pPr marL="365760" indent="-256032" eaLnBrk="1" fontAlgn="auto" hangingPunct="1">
              <a:lnSpc>
                <a:spcPct val="90000"/>
              </a:lnSpc>
              <a:spcAft>
                <a:spcPts val="0"/>
              </a:spcAft>
              <a:buFontTx/>
              <a:buNone/>
              <a:defRPr/>
            </a:pPr>
            <a:r>
              <a:rPr lang="en-US" sz="2800" dirty="0">
                <a:latin typeface="TTE1A311C8t00" charset="0"/>
              </a:rPr>
              <a:t>• The Java API is pre-written code, organized into packages of similar topics, and it is a part of JDK libraries.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 calcmode="lin" valueType="num">
                                      <p:cBhvr additive="base">
                                        <p:cTn id="7"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 calcmode="lin" valueType="num">
                                      <p:cBhvr additive="base">
                                        <p:cTn id="13"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anim calcmode="lin" valueType="num">
                                      <p:cBhvr additive="base">
                                        <p:cTn id="19"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 calcmode="lin" valueType="num">
                                      <p:cBhvr additive="base">
                                        <p:cTn id="25"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10242" name="Rectangle 2"/>
          <p:cNvSpPr>
            <a:spLocks noGrp="1" noChangeArrowheads="1"/>
          </p:cNvSpPr>
          <p:nvPr>
            <p:ph type="title" idx="4294967295"/>
          </p:nvPr>
        </p:nvSpPr>
        <p:spPr>
          <a:xfrm>
            <a:off x="2571750" y="804863"/>
            <a:ext cx="6572250" cy="1049337"/>
          </a:xfrm>
        </p:spPr>
        <p:txBody>
          <a:bodyPr/>
          <a:lstStyle/>
          <a:p>
            <a:pPr eaLnBrk="1" fontAlgn="auto" hangingPunct="1">
              <a:spcAft>
                <a:spcPts val="0"/>
              </a:spcAft>
              <a:defRPr/>
            </a:pPr>
            <a:r>
              <a:rPr lang="en-US"/>
              <a:t>Demo</a:t>
            </a:r>
          </a:p>
        </p:txBody>
      </p:sp>
      <p:sp>
        <p:nvSpPr>
          <p:cNvPr id="16387" name="Rectangle 3"/>
          <p:cNvSpPr>
            <a:spLocks noGrp="1" noChangeArrowheads="1"/>
          </p:cNvSpPr>
          <p:nvPr>
            <p:ph idx="4294967295"/>
          </p:nvPr>
        </p:nvSpPr>
        <p:spPr>
          <a:xfrm>
            <a:off x="152400" y="1371600"/>
            <a:ext cx="8686800" cy="4038599"/>
          </a:xfrm>
        </p:spPr>
        <p:txBody>
          <a:bodyPr rtlCol="0">
            <a:normAutofit fontScale="70000" lnSpcReduction="20000"/>
          </a:bodyPr>
          <a:lstStyle/>
          <a:p>
            <a:pPr marL="365760" indent="-256032" eaLnBrk="1" fontAlgn="auto" hangingPunct="1">
              <a:lnSpc>
                <a:spcPct val="90000"/>
              </a:lnSpc>
              <a:spcAft>
                <a:spcPts val="0"/>
              </a:spcAft>
              <a:buFontTx/>
              <a:buNone/>
              <a:defRPr/>
            </a:pPr>
            <a:r>
              <a:rPr lang="en-US" sz="2800" dirty="0">
                <a:latin typeface="Courier" charset="0"/>
              </a:rPr>
              <a:t>/* Every Java program contains at least one class</a:t>
            </a:r>
          </a:p>
          <a:p>
            <a:pPr marL="365760" indent="-256032" eaLnBrk="1" fontAlgn="auto" hangingPunct="1">
              <a:lnSpc>
                <a:spcPct val="90000"/>
              </a:lnSpc>
              <a:spcAft>
                <a:spcPts val="0"/>
              </a:spcAft>
              <a:buFontTx/>
              <a:buNone/>
              <a:defRPr/>
            </a:pPr>
            <a:r>
              <a:rPr lang="en-US" sz="2800" dirty="0">
                <a:latin typeface="Courier" charset="0"/>
              </a:rPr>
              <a:t>specification. A class is where all actions take place</a:t>
            </a:r>
          </a:p>
          <a:p>
            <a:pPr marL="365760" indent="-256032" eaLnBrk="1" fontAlgn="auto" hangingPunct="1">
              <a:lnSpc>
                <a:spcPct val="90000"/>
              </a:lnSpc>
              <a:spcAft>
                <a:spcPts val="0"/>
              </a:spcAft>
              <a:buFontTx/>
              <a:buNone/>
              <a:defRPr/>
            </a:pPr>
            <a:r>
              <a:rPr lang="en-US" sz="2800" dirty="0">
                <a:latin typeface="Courier" charset="0"/>
              </a:rPr>
              <a:t>within a Java program. All Java applications begin</a:t>
            </a:r>
          </a:p>
          <a:p>
            <a:pPr marL="365760" indent="-256032" eaLnBrk="1" fontAlgn="auto" hangingPunct="1">
              <a:lnSpc>
                <a:spcPct val="90000"/>
              </a:lnSpc>
              <a:spcAft>
                <a:spcPts val="0"/>
              </a:spcAft>
              <a:buFontTx/>
              <a:buNone/>
              <a:defRPr/>
            </a:pPr>
            <a:r>
              <a:rPr lang="en-US" sz="2800" dirty="0">
                <a:latin typeface="Courier" charset="0"/>
              </a:rPr>
              <a:t>execution at main method.</a:t>
            </a:r>
          </a:p>
          <a:p>
            <a:pPr marL="365760" indent="-256032" eaLnBrk="1" fontAlgn="auto" hangingPunct="1">
              <a:lnSpc>
                <a:spcPct val="90000"/>
              </a:lnSpc>
              <a:spcAft>
                <a:spcPts val="0"/>
              </a:spcAft>
              <a:buFontTx/>
              <a:buNone/>
              <a:defRPr/>
            </a:pPr>
            <a:r>
              <a:rPr lang="en-US" sz="2800" dirty="0">
                <a:latin typeface="Courier" charset="0"/>
              </a:rPr>
              <a:t>*/</a:t>
            </a:r>
          </a:p>
          <a:p>
            <a:pPr marL="365760" indent="-256032" eaLnBrk="1" fontAlgn="auto" hangingPunct="1">
              <a:lnSpc>
                <a:spcPct val="90000"/>
              </a:lnSpc>
              <a:spcAft>
                <a:spcPts val="0"/>
              </a:spcAft>
              <a:buFontTx/>
              <a:buNone/>
              <a:defRPr/>
            </a:pPr>
            <a:r>
              <a:rPr lang="en-US" sz="2800" dirty="0">
                <a:latin typeface="Courier" charset="0"/>
              </a:rPr>
              <a:t>public class </a:t>
            </a:r>
            <a:r>
              <a:rPr lang="en-US" sz="2800" dirty="0" err="1">
                <a:latin typeface="Courier" charset="0"/>
              </a:rPr>
              <a:t>HelloWorld</a:t>
            </a:r>
            <a:r>
              <a:rPr lang="en-US" sz="2800" dirty="0">
                <a:latin typeface="Courier" charset="0"/>
              </a:rPr>
              <a:t>{</a:t>
            </a:r>
          </a:p>
          <a:p>
            <a:pPr marL="365760" indent="-256032" eaLnBrk="1" fontAlgn="auto" hangingPunct="1">
              <a:lnSpc>
                <a:spcPct val="90000"/>
              </a:lnSpc>
              <a:spcAft>
                <a:spcPts val="0"/>
              </a:spcAft>
              <a:buFontTx/>
              <a:buNone/>
              <a:defRPr/>
            </a:pPr>
            <a:r>
              <a:rPr lang="en-US" sz="2800" dirty="0">
                <a:latin typeface="Courier" charset="0"/>
              </a:rPr>
              <a:t>public static void main(String </a:t>
            </a:r>
            <a:r>
              <a:rPr lang="en-US" sz="2800" dirty="0" err="1">
                <a:latin typeface="Courier" charset="0"/>
              </a:rPr>
              <a:t>args</a:t>
            </a:r>
            <a:r>
              <a:rPr lang="en-US" sz="2800" dirty="0">
                <a:latin typeface="Courier" charset="0"/>
              </a:rPr>
              <a:t>[]){</a:t>
            </a:r>
          </a:p>
          <a:p>
            <a:pPr marL="365760" indent="-256032" eaLnBrk="1" fontAlgn="auto" hangingPunct="1">
              <a:lnSpc>
                <a:spcPct val="90000"/>
              </a:lnSpc>
              <a:spcAft>
                <a:spcPts val="0"/>
              </a:spcAft>
              <a:buFontTx/>
              <a:buNone/>
              <a:defRPr/>
            </a:pPr>
            <a:r>
              <a:rPr lang="en-US" sz="2800" dirty="0" err="1">
                <a:latin typeface="Courier" charset="0"/>
              </a:rPr>
              <a:t>System.out.println</a:t>
            </a:r>
            <a:r>
              <a:rPr lang="en-US" sz="2800" dirty="0">
                <a:latin typeface="Courier" charset="0"/>
              </a:rPr>
              <a:t>("Hello, World!");</a:t>
            </a:r>
          </a:p>
          <a:p>
            <a:pPr marL="365760" indent="-256032" eaLnBrk="1" fontAlgn="auto" hangingPunct="1">
              <a:lnSpc>
                <a:spcPct val="90000"/>
              </a:lnSpc>
              <a:spcAft>
                <a:spcPts val="0"/>
              </a:spcAft>
              <a:buFontTx/>
              <a:buNone/>
              <a:defRPr/>
            </a:pPr>
            <a:r>
              <a:rPr lang="en-US" sz="2800" dirty="0">
                <a:latin typeface="Courier" charset="0"/>
              </a:rPr>
              <a:t>}</a:t>
            </a:r>
          </a:p>
          <a:p>
            <a:pPr marL="365760" indent="-256032" eaLnBrk="1" fontAlgn="auto" hangingPunct="1">
              <a:lnSpc>
                <a:spcPct val="90000"/>
              </a:lnSpc>
              <a:spcAft>
                <a:spcPts val="0"/>
              </a:spcAft>
              <a:buFontTx/>
              <a:buNone/>
              <a:defRPr/>
            </a:pPr>
            <a:r>
              <a:rPr lang="en-US" sz="2800" dirty="0">
                <a:latin typeface="Courier"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15362" name="Title 1"/>
          <p:cNvSpPr>
            <a:spLocks noGrp="1"/>
          </p:cNvSpPr>
          <p:nvPr>
            <p:ph type="title" idx="4294967295"/>
          </p:nvPr>
        </p:nvSpPr>
        <p:spPr>
          <a:xfrm>
            <a:off x="0" y="0"/>
            <a:ext cx="8229600" cy="1143000"/>
          </a:xfrm>
        </p:spPr>
        <p:txBody>
          <a:bodyPr/>
          <a:lstStyle/>
          <a:p>
            <a:pPr eaLnBrk="1" fontAlgn="auto" hangingPunct="1">
              <a:spcAft>
                <a:spcPts val="0"/>
              </a:spcAft>
              <a:defRPr/>
            </a:pPr>
            <a:r>
              <a:rPr lang="en-US"/>
              <a:t>Command line arguments</a:t>
            </a:r>
          </a:p>
        </p:txBody>
      </p:sp>
      <p:sp>
        <p:nvSpPr>
          <p:cNvPr id="23554" name="Content Placeholder 2"/>
          <p:cNvSpPr>
            <a:spLocks noGrp="1"/>
          </p:cNvSpPr>
          <p:nvPr>
            <p:ph idx="4294967295"/>
          </p:nvPr>
        </p:nvSpPr>
        <p:spPr>
          <a:xfrm>
            <a:off x="0" y="1295400"/>
            <a:ext cx="9144000" cy="5562600"/>
          </a:xfrm>
        </p:spPr>
        <p:txBody>
          <a:bodyPr/>
          <a:lstStyle/>
          <a:p>
            <a:pPr eaLnBrk="1" hangingPunct="1">
              <a:buFont typeface="Arial" pitchFamily="34" charset="0"/>
              <a:buNone/>
            </a:pPr>
            <a:r>
              <a:rPr lang="en-US"/>
              <a:t>Java Sample 45 67 78</a:t>
            </a:r>
          </a:p>
          <a:p>
            <a:pPr eaLnBrk="1" hangingPunct="1">
              <a:buFont typeface="Arial" pitchFamily="34" charset="0"/>
              <a:buNone/>
            </a:pPr>
            <a:r>
              <a:rPr lang="en-US"/>
              <a:t>45 67 78 are stored in form of array of Strings.</a:t>
            </a:r>
          </a:p>
          <a:p>
            <a:pPr eaLnBrk="1" hangingPunct="1">
              <a:buFont typeface="Arial" pitchFamily="34" charset="0"/>
              <a:buNone/>
            </a:pPr>
            <a:r>
              <a:rPr lang="en-US"/>
              <a:t>String is a builtin class.</a:t>
            </a:r>
          </a:p>
          <a:p>
            <a:pPr eaLnBrk="1" hangingPunct="1">
              <a:buFont typeface="Arial" pitchFamily="34" charset="0"/>
              <a:buNone/>
            </a:pPr>
            <a:r>
              <a:rPr lang="en-US"/>
              <a:t>args[0]  -- 45</a:t>
            </a:r>
          </a:p>
          <a:p>
            <a:pPr eaLnBrk="1" hangingPunct="1">
              <a:buFont typeface="Arial" pitchFamily="34" charset="0"/>
              <a:buNone/>
            </a:pPr>
            <a:r>
              <a:rPr lang="en-US"/>
              <a:t>args[1] -- 67</a:t>
            </a:r>
          </a:p>
          <a:p>
            <a:pPr eaLnBrk="1" hangingPunct="1">
              <a:buFont typeface="Arial" pitchFamily="34" charset="0"/>
              <a:buNone/>
            </a:pPr>
            <a:r>
              <a:rPr lang="en-US"/>
              <a:t>args[2]  -- 78</a:t>
            </a:r>
          </a:p>
          <a:p>
            <a:pPr eaLnBrk="1" hangingPunct="1">
              <a:buFont typeface="Arial" pitchFamily="34" charset="0"/>
              <a:buNone/>
            </a:pPr>
            <a:r>
              <a:rPr lang="en-US"/>
              <a:t>args.length ----size of array  which is 3</a:t>
            </a:r>
          </a:p>
          <a:p>
            <a:pPr eaLnBrk="1" hangingPunct="1">
              <a:buFont typeface="Arial" pitchFamily="34" charset="0"/>
              <a:buNone/>
            </a:pPr>
            <a:r>
              <a:rPr lang="en-US"/>
              <a:t>To get the numerical value..</a:t>
            </a:r>
          </a:p>
          <a:p>
            <a:pPr eaLnBrk="1" hangingPunct="1">
              <a:buFont typeface="Arial" pitchFamily="34" charset="0"/>
              <a:buNone/>
            </a:pPr>
            <a:r>
              <a:rPr lang="en-US"/>
              <a:t>Eg: int n=Integer.parseInt(args[0]).</a:t>
            </a:r>
          </a:p>
          <a:p>
            <a:pPr eaLnBrk="1" hangingPunct="1">
              <a:buFont typeface="Arial" pitchFamily="34" charset="0"/>
              <a:buNone/>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24578" name="Content Placeholder 2"/>
          <p:cNvSpPr>
            <a:spLocks noGrp="1"/>
          </p:cNvSpPr>
          <p:nvPr>
            <p:ph idx="4294967295"/>
          </p:nvPr>
        </p:nvSpPr>
        <p:spPr>
          <a:xfrm>
            <a:off x="762000" y="1371600"/>
            <a:ext cx="7467600" cy="3505200"/>
          </a:xfrm>
        </p:spPr>
        <p:txBody>
          <a:bodyPr/>
          <a:lstStyle/>
          <a:p>
            <a:pPr eaLnBrk="1" hangingPunct="1">
              <a:buFont typeface="Arial" pitchFamily="34" charset="0"/>
              <a:buNone/>
            </a:pPr>
            <a:r>
              <a:rPr lang="en-US" dirty="0"/>
              <a:t>Note:</a:t>
            </a:r>
          </a:p>
          <a:p>
            <a:pPr eaLnBrk="1" hangingPunct="1">
              <a:buFont typeface="Arial" pitchFamily="34" charset="0"/>
              <a:buNone/>
            </a:pPr>
            <a:r>
              <a:rPr lang="en-US" dirty="0"/>
              <a:t>main is static so that it gets called directly with the class name without any object.</a:t>
            </a:r>
          </a:p>
          <a:p>
            <a:pPr eaLnBrk="1" hangingPunct="1">
              <a:buFont typeface="Arial" pitchFamily="34" charset="0"/>
              <a:buNone/>
            </a:pPr>
            <a:r>
              <a:rPr lang="en-US" dirty="0"/>
              <a:t>It can access only static members of the class directly.</a:t>
            </a:r>
          </a:p>
          <a:p>
            <a:pPr eaLnBrk="1" hangingPunct="1">
              <a:buFont typeface="Arial" pitchFamily="34" charset="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4486113-8136-4536-A423-7D8E079605ED}"/>
              </a:ext>
            </a:extLst>
          </p:cNvPr>
          <p:cNvSpPr>
            <a:spLocks noGrp="1"/>
          </p:cNvSpPr>
          <p:nvPr>
            <p:ph type="ftr" sz="quarter" idx="11"/>
          </p:nvPr>
        </p:nvSpPr>
        <p:spPr/>
        <p:txBody>
          <a:bodyPr/>
          <a:lstStyle/>
          <a:p>
            <a:pPr>
              <a:defRPr/>
            </a:pPr>
            <a:r>
              <a:rPr lang="en-US"/>
              <a:t>RVK.............</a:t>
            </a:r>
          </a:p>
        </p:txBody>
      </p:sp>
      <p:sp>
        <p:nvSpPr>
          <p:cNvPr id="58370" name="Title 2"/>
          <p:cNvSpPr>
            <a:spLocks noGrp="1"/>
          </p:cNvSpPr>
          <p:nvPr>
            <p:ph type="title" idx="4294967295"/>
          </p:nvPr>
        </p:nvSpPr>
        <p:spPr>
          <a:xfrm>
            <a:off x="2571750" y="433798"/>
            <a:ext cx="6572250" cy="1049337"/>
          </a:xfrm>
        </p:spPr>
        <p:txBody>
          <a:bodyPr/>
          <a:lstStyle/>
          <a:p>
            <a:r>
              <a:rPr lang="en-US" dirty="0" err="1"/>
              <a:t>javadoc</a:t>
            </a:r>
            <a:endParaRPr lang="en-US" dirty="0"/>
          </a:p>
        </p:txBody>
      </p:sp>
      <p:sp>
        <p:nvSpPr>
          <p:cNvPr id="58371" name="Content Placeholder 3"/>
          <p:cNvSpPr>
            <a:spLocks noGrp="1"/>
          </p:cNvSpPr>
          <p:nvPr>
            <p:ph idx="4294967295"/>
          </p:nvPr>
        </p:nvSpPr>
        <p:spPr>
          <a:xfrm>
            <a:off x="152400" y="1321013"/>
            <a:ext cx="8077200" cy="4400501"/>
          </a:xfrm>
        </p:spPr>
        <p:txBody>
          <a:bodyPr/>
          <a:lstStyle/>
          <a:p>
            <a:r>
              <a:rPr lang="en-US" dirty="0"/>
              <a:t>Tool that is used to produce HTML pages by parsing through the documentation comment in java source code.</a:t>
            </a:r>
          </a:p>
          <a:p>
            <a:r>
              <a:rPr lang="en-US" dirty="0"/>
              <a:t>Produces documentation for public and </a:t>
            </a:r>
            <a:r>
              <a:rPr lang="en-US" dirty="0">
                <a:solidFill>
                  <a:srgbClr val="C00000"/>
                </a:solidFill>
              </a:rPr>
              <a:t>protected</a:t>
            </a:r>
            <a:r>
              <a:rPr lang="en-US" dirty="0"/>
              <a:t> classes/members.</a:t>
            </a:r>
          </a:p>
          <a:p>
            <a:r>
              <a:rPr lang="en-US" dirty="0"/>
              <a:t>Works on entire </a:t>
            </a:r>
            <a:r>
              <a:rPr lang="en-US" dirty="0">
                <a:solidFill>
                  <a:srgbClr val="C00000"/>
                </a:solidFill>
              </a:rPr>
              <a:t>package</a:t>
            </a:r>
            <a:r>
              <a:rPr lang="en-US" dirty="0"/>
              <a:t> or a single source file</a:t>
            </a:r>
          </a:p>
          <a:p>
            <a:r>
              <a:rPr lang="en-US" dirty="0"/>
              <a:t>Usage on source file</a:t>
            </a:r>
          </a:p>
          <a:p>
            <a:pPr lvl="1"/>
            <a:r>
              <a:rPr lang="en-US" sz="2000" b="1" dirty="0" err="1">
                <a:solidFill>
                  <a:schemeClr val="tx1"/>
                </a:solidFill>
                <a:latin typeface="Courier New" pitchFamily="49" charset="0"/>
                <a:cs typeface="Courier New" pitchFamily="49" charset="0"/>
              </a:rPr>
              <a:t>javadoc</a:t>
            </a:r>
            <a:r>
              <a:rPr lang="en-US" sz="2000" b="1" dirty="0">
                <a:solidFill>
                  <a:schemeClr val="tx1"/>
                </a:solidFill>
                <a:latin typeface="Courier New" pitchFamily="49" charset="0"/>
                <a:cs typeface="Courier New" pitchFamily="49" charset="0"/>
              </a:rPr>
              <a:t>  sourcefilename.java</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142243"/>
            <a:ext cx="4033838" cy="2410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806512" y="4162832"/>
            <a:ext cx="3079689" cy="369332"/>
          </a:xfrm>
          <a:prstGeom prst="rect">
            <a:avLst/>
          </a:prstGeom>
        </p:spPr>
        <p:txBody>
          <a:bodyPr wrap="none">
            <a:spAutoFit/>
          </a:bodyPr>
          <a:lstStyle/>
          <a:p>
            <a:r>
              <a:rPr lang="en-US" b="1" dirty="0">
                <a:solidFill>
                  <a:srgbClr val="000000"/>
                </a:solidFill>
                <a:latin typeface="Courier New" pitchFamily="49" charset="0"/>
              </a:rPr>
              <a:t> </a:t>
            </a:r>
            <a:r>
              <a:rPr lang="en-US" b="1" dirty="0" err="1">
                <a:solidFill>
                  <a:srgbClr val="000000"/>
                </a:solidFill>
                <a:latin typeface="Courier New" pitchFamily="49" charset="0"/>
              </a:rPr>
              <a:t>javadoc</a:t>
            </a:r>
            <a:r>
              <a:rPr lang="en-US" b="1" dirty="0">
                <a:solidFill>
                  <a:srgbClr val="000000"/>
                </a:solidFill>
                <a:latin typeface="Courier New" pitchFamily="49" charset="0"/>
              </a:rPr>
              <a:t> College.java</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C5B390-1E6F-453F-AE84-BE1751FBFEDF}"/>
              </a:ext>
            </a:extLst>
          </p:cNvPr>
          <p:cNvSpPr>
            <a:spLocks noGrp="1"/>
          </p:cNvSpPr>
          <p:nvPr>
            <p:ph type="ftr" sz="quarter" idx="11"/>
          </p:nvPr>
        </p:nvSpPr>
        <p:spPr/>
        <p:txBody>
          <a:bodyPr/>
          <a:lstStyle/>
          <a:p>
            <a:pPr>
              <a:defRPr/>
            </a:pPr>
            <a:r>
              <a:rPr lang="en-US"/>
              <a:t>RVK.............</a:t>
            </a:r>
          </a:p>
        </p:txBody>
      </p:sp>
      <p:sp>
        <p:nvSpPr>
          <p:cNvPr id="4" name="TextBox 3">
            <a:extLst>
              <a:ext uri="{FF2B5EF4-FFF2-40B4-BE49-F238E27FC236}">
                <a16:creationId xmlns:a16="http://schemas.microsoft.com/office/drawing/2014/main" id="{496BDCEB-3B85-49D7-B316-458013DA4AAE}"/>
              </a:ext>
            </a:extLst>
          </p:cNvPr>
          <p:cNvSpPr txBox="1"/>
          <p:nvPr/>
        </p:nvSpPr>
        <p:spPr>
          <a:xfrm>
            <a:off x="838200" y="1905000"/>
            <a:ext cx="7162800" cy="3046988"/>
          </a:xfrm>
          <a:prstGeom prst="rect">
            <a:avLst/>
          </a:prstGeom>
          <a:noFill/>
        </p:spPr>
        <p:txBody>
          <a:bodyPr wrap="square">
            <a:spAutoFit/>
          </a:bodyPr>
          <a:lstStyle/>
          <a:p>
            <a:r>
              <a:rPr lang="en-US" sz="2400" b="0" i="0" dirty="0">
                <a:effectLst/>
                <a:latin typeface="urw-din"/>
              </a:rPr>
              <a:t>A JAR (Java Archive) is a package file format typically used to aggregate many Java class files and associated metadata and resources (text, images, etc.) into one file to distribute application software or libraries on the Java platform.</a:t>
            </a:r>
            <a:br>
              <a:rPr lang="en-US" sz="2400" dirty="0"/>
            </a:br>
            <a:r>
              <a:rPr lang="en-US" sz="2400" b="0" i="0" dirty="0">
                <a:effectLst/>
                <a:latin typeface="urw-din"/>
              </a:rPr>
              <a:t>In simple words, a JAR file is a file that contains compressed version of .class files, audio files, image files or directories.</a:t>
            </a:r>
            <a:endParaRPr lang="en-IN" sz="2400" dirty="0"/>
          </a:p>
        </p:txBody>
      </p:sp>
      <p:sp>
        <p:nvSpPr>
          <p:cNvPr id="5" name="TextBox 4">
            <a:extLst>
              <a:ext uri="{FF2B5EF4-FFF2-40B4-BE49-F238E27FC236}">
                <a16:creationId xmlns:a16="http://schemas.microsoft.com/office/drawing/2014/main" id="{3B3EC261-DACF-4903-ABA0-F27012269A99}"/>
              </a:ext>
            </a:extLst>
          </p:cNvPr>
          <p:cNvSpPr txBox="1"/>
          <p:nvPr/>
        </p:nvSpPr>
        <p:spPr>
          <a:xfrm>
            <a:off x="2331620" y="838200"/>
            <a:ext cx="387116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JAR </a:t>
            </a:r>
            <a:endParaRPr lang="en-IN" sz="2800" dirty="0"/>
          </a:p>
        </p:txBody>
      </p:sp>
    </p:spTree>
    <p:extLst>
      <p:ext uri="{BB962C8B-B14F-4D97-AF65-F5344CB8AC3E}">
        <p14:creationId xmlns:p14="http://schemas.microsoft.com/office/powerpoint/2010/main" val="726203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10242" name="Rectangle 3"/>
          <p:cNvSpPr>
            <a:spLocks noGrp="1" noChangeArrowheads="1"/>
          </p:cNvSpPr>
          <p:nvPr>
            <p:ph idx="4294967295"/>
          </p:nvPr>
        </p:nvSpPr>
        <p:spPr>
          <a:xfrm>
            <a:off x="0" y="1358900"/>
            <a:ext cx="7772400" cy="5410200"/>
          </a:xfrm>
        </p:spPr>
        <p:txBody>
          <a:bodyPr/>
          <a:lstStyle/>
          <a:p>
            <a:pPr eaLnBrk="1" hangingPunct="1">
              <a:lnSpc>
                <a:spcPct val="90000"/>
              </a:lnSpc>
            </a:pPr>
            <a:r>
              <a:rPr lang="en-US" dirty="0">
                <a:latin typeface="TTE1A3BC88t00" charset="0"/>
              </a:rPr>
              <a:t>Objective:</a:t>
            </a:r>
          </a:p>
          <a:p>
            <a:pPr eaLnBrk="1" hangingPunct="1">
              <a:lnSpc>
                <a:spcPct val="90000"/>
              </a:lnSpc>
            </a:pPr>
            <a:r>
              <a:rPr lang="en-US" dirty="0">
                <a:latin typeface="TTE1A311C8t00" charset="0"/>
              </a:rPr>
              <a:t>History of Java</a:t>
            </a:r>
          </a:p>
          <a:p>
            <a:pPr eaLnBrk="1" hangingPunct="1">
              <a:lnSpc>
                <a:spcPct val="90000"/>
              </a:lnSpc>
            </a:pPr>
            <a:r>
              <a:rPr lang="en-US" dirty="0">
                <a:latin typeface="TTE1A311C8t00" charset="0"/>
              </a:rPr>
              <a:t>Features of Java</a:t>
            </a:r>
          </a:p>
          <a:p>
            <a:pPr eaLnBrk="1" hangingPunct="1">
              <a:lnSpc>
                <a:spcPct val="90000"/>
              </a:lnSpc>
            </a:pPr>
            <a:r>
              <a:rPr lang="en-US" dirty="0">
                <a:latin typeface="TTE1A311C8t00" charset="0"/>
              </a:rPr>
              <a:t>Java Virtual Machine (JVM) and </a:t>
            </a:r>
            <a:r>
              <a:rPr lang="en-US" dirty="0" err="1">
                <a:latin typeface="TTE1A311C8t00" charset="0"/>
              </a:rPr>
              <a:t>bytecode</a:t>
            </a:r>
            <a:endParaRPr lang="en-US" dirty="0">
              <a:latin typeface="TTE1A311C8t00" charset="0"/>
            </a:endParaRPr>
          </a:p>
          <a:p>
            <a:pPr eaLnBrk="1" hangingPunct="1">
              <a:lnSpc>
                <a:spcPct val="90000"/>
              </a:lnSpc>
            </a:pPr>
            <a:r>
              <a:rPr lang="en-US" dirty="0">
                <a:latin typeface="TTE1A311C8t00" charset="0"/>
              </a:rPr>
              <a:t>Explain Java Runtime Environment (JRE) and Java Development Kit (JDK)</a:t>
            </a:r>
          </a:p>
        </p:txBody>
      </p:sp>
      <p:pic>
        <p:nvPicPr>
          <p:cNvPr id="9220" name="Picture 4">
            <a:hlinkClick r:id="" action="ppaction://media"/>
          </p:cNvPr>
          <p:cNvPicPr>
            <a:picLocks noChangeAspect="1" noChangeArrowheads="1"/>
          </p:cNvPicPr>
          <p:nvPr>
            <a:audioFile r:link="rId2"/>
            <p:extLst>
              <p:ext uri="{DAA4B4D4-6D71-4841-9C94-3DE7FCFB9230}">
                <p14:media xmlns:p14="http://schemas.microsoft.com/office/powerpoint/2010/main" r:embed="rId1"/>
              </p:ext>
            </p:extLst>
          </p:nvPr>
        </p:nvPicPr>
        <p:blipFill>
          <a:blip r:embed="rId5" cstate="print"/>
          <a:srcRect/>
          <a:stretch>
            <a:fillRect/>
          </a:stretch>
        </p:blipFill>
        <p:spPr bwMode="auto">
          <a:xfrm>
            <a:off x="8763000" y="6477000"/>
            <a:ext cx="304800" cy="304800"/>
          </a:xfrm>
          <a:prstGeom prst="rect">
            <a:avLst/>
          </a:prstGeom>
          <a:noFill/>
          <a:ln w="9525">
            <a:noFill/>
            <a:miter lim="800000"/>
            <a:headEnd/>
            <a:tailEnd/>
          </a:ln>
        </p:spPr>
      </p:pic>
    </p:spTree>
  </p:cSld>
  <p:clrMapOvr>
    <a:masterClrMapping/>
  </p:clrMapOvr>
  <p:transition advTm="29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22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9220"/>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11266" name="Rectangle 3"/>
          <p:cNvSpPr>
            <a:spLocks noGrp="1" noChangeArrowheads="1"/>
          </p:cNvSpPr>
          <p:nvPr>
            <p:ph idx="4294967295"/>
          </p:nvPr>
        </p:nvSpPr>
        <p:spPr>
          <a:xfrm>
            <a:off x="0" y="685800"/>
            <a:ext cx="7772400" cy="5410200"/>
          </a:xfrm>
        </p:spPr>
        <p:txBody>
          <a:bodyPr>
            <a:normAutofit lnSpcReduction="10000"/>
          </a:bodyPr>
          <a:lstStyle/>
          <a:p>
            <a:pPr eaLnBrk="1" hangingPunct="1"/>
            <a:r>
              <a:rPr lang="en-US" sz="2800" dirty="0">
                <a:latin typeface="TTE1A3BC88t00" charset="0"/>
              </a:rPr>
              <a:t>Introduction:</a:t>
            </a:r>
          </a:p>
          <a:p>
            <a:pPr eaLnBrk="1" hangingPunct="1"/>
            <a:r>
              <a:rPr lang="en-US" sz="2800" dirty="0">
                <a:latin typeface="TTE1A311C8t00" charset="0"/>
              </a:rPr>
              <a:t>Java is an object oriented programming language.</a:t>
            </a:r>
          </a:p>
          <a:p>
            <a:pPr eaLnBrk="1" hangingPunct="1"/>
            <a:r>
              <a:rPr lang="en-US" sz="2800" dirty="0">
                <a:latin typeface="TTE1A311C8t00" charset="0"/>
              </a:rPr>
              <a:t>It has syntax similar to C and C++.</a:t>
            </a:r>
          </a:p>
          <a:p>
            <a:pPr eaLnBrk="1" hangingPunct="1"/>
            <a:r>
              <a:rPr lang="en-US" sz="2800" dirty="0">
                <a:latin typeface="TTE1A311C8t00" charset="0"/>
              </a:rPr>
              <a:t>It is platform independent. </a:t>
            </a:r>
          </a:p>
          <a:p>
            <a:pPr eaLnBrk="1" hangingPunct="1"/>
            <a:r>
              <a:rPr lang="en-US" sz="2800" dirty="0">
                <a:latin typeface="TTE1A311C8t00" charset="0"/>
              </a:rPr>
              <a:t>Java Platform provides a complete environment for application development on desktops and servers and for deployment in</a:t>
            </a:r>
          </a:p>
          <a:p>
            <a:pPr eaLnBrk="1" hangingPunct="1">
              <a:buNone/>
            </a:pPr>
            <a:r>
              <a:rPr lang="en-US" sz="2800" dirty="0">
                <a:latin typeface="TTE1A311C8t00" charset="0"/>
              </a:rPr>
              <a:t>   embedded environments.</a:t>
            </a:r>
          </a:p>
          <a:p>
            <a:pPr eaLnBrk="1" hangingPunct="1">
              <a:buNone/>
            </a:pPr>
            <a:r>
              <a:rPr lang="en-US" sz="2800" dirty="0">
                <a:latin typeface="TTE1A311C8t00" charset="0"/>
              </a:rPr>
              <a:t>.</a:t>
            </a:r>
          </a:p>
        </p:txBody>
      </p:sp>
      <p:pic>
        <p:nvPicPr>
          <p:cNvPr id="7172" name="Picture 4">
            <a:hlinkClick r:id="" action="ppaction://media"/>
          </p:cNvPr>
          <p:cNvPicPr>
            <a:picLocks noChangeAspect="1" noChangeArrowheads="1"/>
          </p:cNvPicPr>
          <p:nvPr>
            <a:audioFile r:link="rId2"/>
            <p:extLst>
              <p:ext uri="{DAA4B4D4-6D71-4841-9C94-3DE7FCFB9230}">
                <p14:media xmlns:p14="http://schemas.microsoft.com/office/powerpoint/2010/main" r:embed="rId1"/>
              </p:ext>
            </p:extLst>
          </p:nvPr>
        </p:nvPicPr>
        <p:blipFill>
          <a:blip r:embed="rId5" cstate="print"/>
          <a:srcRect/>
          <a:stretch>
            <a:fillRect/>
          </a:stretch>
        </p:blipFill>
        <p:spPr bwMode="auto">
          <a:xfrm>
            <a:off x="8763000" y="6477000"/>
            <a:ext cx="304800" cy="304800"/>
          </a:xfrm>
          <a:prstGeom prst="rect">
            <a:avLst/>
          </a:prstGeom>
          <a:noFill/>
          <a:ln w="9525">
            <a:noFill/>
            <a:miter lim="800000"/>
            <a:headEnd/>
            <a:tailEnd/>
          </a:ln>
        </p:spPr>
      </p:pic>
    </p:spTree>
  </p:cSld>
  <p:clrMapOvr>
    <a:masterClrMapping/>
  </p:clrMapOvr>
  <p:transition advTm="3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172"/>
                                        </p:tgtEl>
                                      </p:cBhvr>
                                    </p:cmd>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266">
                                            <p:txEl>
                                              <p:pRg st="1" end="1"/>
                                            </p:txEl>
                                          </p:spTgt>
                                        </p:tgtEl>
                                        <p:attrNameLst>
                                          <p:attrName>style.visibility</p:attrName>
                                        </p:attrNameLst>
                                      </p:cBhvr>
                                      <p:to>
                                        <p:strVal val="visible"/>
                                      </p:to>
                                    </p:set>
                                    <p:anim calcmode="lin" valueType="num">
                                      <p:cBhvr additive="base">
                                        <p:cTn id="11" dur="500" fill="hold"/>
                                        <p:tgtEl>
                                          <p:spTgt spid="1126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266">
                                            <p:txEl>
                                              <p:pRg st="2" end="2"/>
                                            </p:txEl>
                                          </p:spTgt>
                                        </p:tgtEl>
                                        <p:attrNameLst>
                                          <p:attrName>style.visibility</p:attrName>
                                        </p:attrNameLst>
                                      </p:cBhvr>
                                      <p:to>
                                        <p:strVal val="visible"/>
                                      </p:to>
                                    </p:set>
                                    <p:anim calcmode="lin" valueType="num">
                                      <p:cBhvr additive="base">
                                        <p:cTn id="17" dur="500" fill="hold"/>
                                        <p:tgtEl>
                                          <p:spTgt spid="1126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2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266">
                                            <p:txEl>
                                              <p:pRg st="3" end="3"/>
                                            </p:txEl>
                                          </p:spTgt>
                                        </p:tgtEl>
                                        <p:attrNameLst>
                                          <p:attrName>style.visibility</p:attrName>
                                        </p:attrNameLst>
                                      </p:cBhvr>
                                      <p:to>
                                        <p:strVal val="visible"/>
                                      </p:to>
                                    </p:set>
                                    <p:anim calcmode="lin" valueType="num">
                                      <p:cBhvr additive="base">
                                        <p:cTn id="23" dur="500" fill="hold"/>
                                        <p:tgtEl>
                                          <p:spTgt spid="1126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2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266">
                                            <p:txEl>
                                              <p:pRg st="4" end="4"/>
                                            </p:txEl>
                                          </p:spTgt>
                                        </p:tgtEl>
                                        <p:attrNameLst>
                                          <p:attrName>style.visibility</p:attrName>
                                        </p:attrNameLst>
                                      </p:cBhvr>
                                      <p:to>
                                        <p:strVal val="visible"/>
                                      </p:to>
                                    </p:set>
                                    <p:anim calcmode="lin" valueType="num">
                                      <p:cBhvr additive="base">
                                        <p:cTn id="29" dur="500" fill="hold"/>
                                        <p:tgtEl>
                                          <p:spTgt spid="1126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266">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266">
                                            <p:txEl>
                                              <p:pRg st="5" end="5"/>
                                            </p:txEl>
                                          </p:spTgt>
                                        </p:tgtEl>
                                        <p:attrNameLst>
                                          <p:attrName>style.visibility</p:attrName>
                                        </p:attrNameLst>
                                      </p:cBhvr>
                                      <p:to>
                                        <p:strVal val="visible"/>
                                      </p:to>
                                    </p:set>
                                    <p:anim calcmode="lin" valueType="num">
                                      <p:cBhvr additive="base">
                                        <p:cTn id="33" dur="500" fill="hold"/>
                                        <p:tgtEl>
                                          <p:spTgt spid="11266">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266">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266">
                                            <p:txEl>
                                              <p:pRg st="6" end="6"/>
                                            </p:txEl>
                                          </p:spTgt>
                                        </p:tgtEl>
                                        <p:attrNameLst>
                                          <p:attrName>style.visibility</p:attrName>
                                        </p:attrNameLst>
                                      </p:cBhvr>
                                      <p:to>
                                        <p:strVal val="visible"/>
                                      </p:to>
                                    </p:set>
                                    <p:anim calcmode="lin" valueType="num">
                                      <p:cBhvr additive="base">
                                        <p:cTn id="37" dur="500" fill="hold"/>
                                        <p:tgtEl>
                                          <p:spTgt spid="1126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39" fill="hold" display="0">
                  <p:stCondLst>
                    <p:cond delay="indefinite"/>
                  </p:stCondLst>
                  <p:endCondLst>
                    <p:cond evt="onPrev" delay="0">
                      <p:tgtEl>
                        <p:sldTgt/>
                      </p:tgtEl>
                    </p:cond>
                    <p:cond evt="onStopAudio" delay="0">
                      <p:tgtEl>
                        <p:sldTgt/>
                      </p:tgtEl>
                    </p:cond>
                  </p:endCondLst>
                </p:cTn>
                <p:tgtEl>
                  <p:spTgt spid="717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5122" name="Rectangle 2"/>
          <p:cNvSpPr>
            <a:spLocks noGrp="1" noChangeArrowheads="1"/>
          </p:cNvSpPr>
          <p:nvPr>
            <p:ph type="title" idx="4294967295"/>
          </p:nvPr>
        </p:nvSpPr>
        <p:spPr>
          <a:xfrm>
            <a:off x="0" y="228600"/>
            <a:ext cx="7772400" cy="1219200"/>
          </a:xfrm>
        </p:spPr>
        <p:txBody>
          <a:bodyPr/>
          <a:lstStyle/>
          <a:p>
            <a:pPr eaLnBrk="1" fontAlgn="auto" hangingPunct="1">
              <a:spcAft>
                <a:spcPts val="0"/>
              </a:spcAft>
              <a:defRPr/>
            </a:pPr>
            <a:br>
              <a:rPr lang="en-US" dirty="0"/>
            </a:br>
            <a:r>
              <a:rPr lang="en-US" dirty="0"/>
              <a:t>History of Java</a:t>
            </a:r>
          </a:p>
        </p:txBody>
      </p:sp>
      <p:sp>
        <p:nvSpPr>
          <p:cNvPr id="1027" name="Rectangle 3"/>
          <p:cNvSpPr>
            <a:spLocks noGrp="1" noChangeArrowheads="1"/>
          </p:cNvSpPr>
          <p:nvPr>
            <p:ph idx="4294967295"/>
          </p:nvPr>
        </p:nvSpPr>
        <p:spPr>
          <a:xfrm>
            <a:off x="0" y="1295400"/>
            <a:ext cx="8534400" cy="5562600"/>
          </a:xfrm>
        </p:spPr>
        <p:txBody>
          <a:bodyPr rtlCol="0">
            <a:normAutofit/>
          </a:bodyPr>
          <a:lstStyle/>
          <a:p>
            <a:pPr marL="365760" indent="-256032" eaLnBrk="1" fontAlgn="auto" hangingPunct="1">
              <a:lnSpc>
                <a:spcPct val="90000"/>
              </a:lnSpc>
              <a:spcAft>
                <a:spcPts val="0"/>
              </a:spcAft>
              <a:buFontTx/>
              <a:buNone/>
              <a:defRPr/>
            </a:pPr>
            <a:r>
              <a:rPr lang="en-US" sz="2400" dirty="0">
                <a:latin typeface="TTE1A311C8t00" charset="0"/>
              </a:rPr>
              <a:t>• The original name of Java was Oak, and it was developed as a part of the Green project at Sun Microsystems.</a:t>
            </a:r>
          </a:p>
          <a:p>
            <a:pPr marL="365760" indent="-256032" eaLnBrk="1" fontAlgn="auto" hangingPunct="1">
              <a:lnSpc>
                <a:spcPct val="90000"/>
              </a:lnSpc>
              <a:spcAft>
                <a:spcPts val="0"/>
              </a:spcAft>
              <a:buFontTx/>
              <a:buNone/>
              <a:defRPr/>
            </a:pPr>
            <a:r>
              <a:rPr lang="en-US" sz="2400" dirty="0">
                <a:latin typeface="TTE1A311C8t00" charset="0"/>
              </a:rPr>
              <a:t>• Java was conceived by James Gosling, Patrick </a:t>
            </a:r>
            <a:r>
              <a:rPr lang="en-US" sz="2400" dirty="0" err="1">
                <a:latin typeface="TTE1A311C8t00" charset="0"/>
              </a:rPr>
              <a:t>Naughton</a:t>
            </a:r>
            <a:r>
              <a:rPr lang="en-US" sz="2400" dirty="0">
                <a:latin typeface="TTE1A311C8t00" charset="0"/>
              </a:rPr>
              <a:t>, Chris </a:t>
            </a:r>
            <a:r>
              <a:rPr lang="en-US" sz="2400" dirty="0" err="1">
                <a:latin typeface="TTE1A311C8t00" charset="0"/>
              </a:rPr>
              <a:t>Warth</a:t>
            </a:r>
            <a:r>
              <a:rPr lang="en-US" sz="2400" dirty="0">
                <a:latin typeface="TTE1A311C8t00" charset="0"/>
              </a:rPr>
              <a:t>, </a:t>
            </a:r>
            <a:r>
              <a:rPr lang="en-US" sz="2400" dirty="0" err="1">
                <a:latin typeface="TTE1A311C8t00" charset="0"/>
              </a:rPr>
              <a:t>EdFrank</a:t>
            </a:r>
            <a:r>
              <a:rPr lang="en-US" sz="2400" dirty="0">
                <a:latin typeface="TTE1A311C8t00" charset="0"/>
              </a:rPr>
              <a:t>, and Mike </a:t>
            </a:r>
            <a:r>
              <a:rPr lang="en-US" sz="2400" dirty="0" err="1">
                <a:latin typeface="TTE1A311C8t00" charset="0"/>
              </a:rPr>
              <a:t>Sheridon</a:t>
            </a:r>
            <a:r>
              <a:rPr lang="en-US" sz="2400" dirty="0">
                <a:latin typeface="TTE1A311C8t00" charset="0"/>
              </a:rPr>
              <a:t> at Sun Microsystems in 1991.</a:t>
            </a:r>
          </a:p>
          <a:p>
            <a:pPr marL="365760" indent="-256032" eaLnBrk="1" fontAlgn="auto" hangingPunct="1">
              <a:lnSpc>
                <a:spcPct val="90000"/>
              </a:lnSpc>
              <a:spcAft>
                <a:spcPts val="0"/>
              </a:spcAft>
              <a:buFontTx/>
              <a:buNone/>
              <a:defRPr/>
            </a:pPr>
            <a:r>
              <a:rPr lang="en-US" sz="2400" dirty="0">
                <a:latin typeface="TTE1A311C8t00" charset="0"/>
              </a:rPr>
              <a:t>• Java was devised to have a programming language that is platform and architecture independent and also supports creation of distributed applications.</a:t>
            </a:r>
          </a:p>
        </p:txBody>
      </p:sp>
    </p:spTree>
  </p:cSld>
  <p:clrMapOvr>
    <a:masterClrMapping/>
  </p:clrMapOvr>
  <p:transition advTm="5657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anim calcmode="lin" valueType="num">
                                      <p:cBhvr additive="base">
                                        <p:cTn id="11" dur="500" fill="hold"/>
                                        <p:tgtEl>
                                          <p:spTgt spid="10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 calcmode="lin" valueType="num">
                                      <p:cBhvr additive="base">
                                        <p:cTn id="17" dur="500" fill="hold"/>
                                        <p:tgtEl>
                                          <p:spTgt spid="102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7170" name="Rectangle 2"/>
          <p:cNvSpPr>
            <a:spLocks noGrp="1" noChangeArrowheads="1"/>
          </p:cNvSpPr>
          <p:nvPr>
            <p:ph type="title" idx="4294967295"/>
          </p:nvPr>
        </p:nvSpPr>
        <p:spPr>
          <a:xfrm>
            <a:off x="2571750" y="804863"/>
            <a:ext cx="6572250" cy="1049337"/>
          </a:xfrm>
        </p:spPr>
        <p:txBody>
          <a:bodyPr/>
          <a:lstStyle/>
          <a:p>
            <a:pPr eaLnBrk="1" fontAlgn="auto" hangingPunct="1">
              <a:spcAft>
                <a:spcPts val="0"/>
              </a:spcAft>
              <a:defRPr/>
            </a:pPr>
            <a:r>
              <a:rPr lang="en-US"/>
              <a:t>Features of Java</a:t>
            </a:r>
          </a:p>
        </p:txBody>
      </p:sp>
      <p:sp>
        <p:nvSpPr>
          <p:cNvPr id="14338" name="Rectangle 3"/>
          <p:cNvSpPr>
            <a:spLocks noGrp="1" noChangeArrowheads="1"/>
          </p:cNvSpPr>
          <p:nvPr>
            <p:ph idx="4294967295"/>
          </p:nvPr>
        </p:nvSpPr>
        <p:spPr>
          <a:xfrm>
            <a:off x="0" y="1676400"/>
            <a:ext cx="7772400" cy="5181600"/>
          </a:xfrm>
        </p:spPr>
        <p:txBody>
          <a:bodyPr/>
          <a:lstStyle/>
          <a:p>
            <a:pPr eaLnBrk="1" hangingPunct="1">
              <a:lnSpc>
                <a:spcPct val="90000"/>
              </a:lnSpc>
              <a:buFontTx/>
              <a:buNone/>
            </a:pPr>
            <a:r>
              <a:rPr lang="en-US">
                <a:latin typeface="TTE1A311C8t00" charset="0"/>
              </a:rPr>
              <a:t>The following are the features of Java:</a:t>
            </a:r>
          </a:p>
          <a:p>
            <a:pPr eaLnBrk="1" hangingPunct="1">
              <a:lnSpc>
                <a:spcPct val="90000"/>
              </a:lnSpc>
              <a:buFontTx/>
              <a:buNone/>
            </a:pPr>
            <a:r>
              <a:rPr lang="en-US">
                <a:latin typeface="TTE1A311C8t00" charset="0"/>
              </a:rPr>
              <a:t>• Simple</a:t>
            </a:r>
          </a:p>
          <a:p>
            <a:pPr eaLnBrk="1" hangingPunct="1">
              <a:lnSpc>
                <a:spcPct val="90000"/>
              </a:lnSpc>
              <a:buFontTx/>
              <a:buNone/>
            </a:pPr>
            <a:r>
              <a:rPr lang="en-US">
                <a:latin typeface="TTE1A311C8t00" charset="0"/>
              </a:rPr>
              <a:t>• Object oriented</a:t>
            </a:r>
          </a:p>
          <a:p>
            <a:pPr eaLnBrk="1" hangingPunct="1">
              <a:lnSpc>
                <a:spcPct val="90000"/>
              </a:lnSpc>
              <a:buFontTx/>
              <a:buNone/>
            </a:pPr>
            <a:r>
              <a:rPr lang="en-US">
                <a:latin typeface="TTE1A311C8t00" charset="0"/>
              </a:rPr>
              <a:t>• Secure</a:t>
            </a:r>
          </a:p>
          <a:p>
            <a:pPr eaLnBrk="1" hangingPunct="1">
              <a:lnSpc>
                <a:spcPct val="90000"/>
              </a:lnSpc>
              <a:buFontTx/>
              <a:buNone/>
            </a:pPr>
            <a:r>
              <a:rPr lang="en-US">
                <a:latin typeface="TTE1A311C8t00" charset="0"/>
              </a:rPr>
              <a:t>• Platform independent</a:t>
            </a:r>
          </a:p>
          <a:p>
            <a:pPr eaLnBrk="1" hangingPunct="1">
              <a:lnSpc>
                <a:spcPct val="90000"/>
              </a:lnSpc>
              <a:buFontTx/>
              <a:buNone/>
            </a:pPr>
            <a:r>
              <a:rPr lang="en-US">
                <a:latin typeface="TTE1A311C8t00" charset="0"/>
              </a:rPr>
              <a:t>• Robust</a:t>
            </a:r>
          </a:p>
          <a:p>
            <a:pPr eaLnBrk="1" hangingPunct="1">
              <a:lnSpc>
                <a:spcPct val="90000"/>
              </a:lnSpc>
              <a:buFontTx/>
              <a:buNone/>
            </a:pPr>
            <a:r>
              <a:rPr lang="en-US">
                <a:latin typeface="TTE1A311C8t00" charset="0"/>
              </a:rPr>
              <a:t>• Dynamic</a:t>
            </a:r>
          </a:p>
          <a:p>
            <a:pPr eaLnBrk="1" hangingPunct="1">
              <a:lnSpc>
                <a:spcPct val="90000"/>
              </a:lnSpc>
              <a:buFontTx/>
              <a:buNone/>
            </a:pPr>
            <a:r>
              <a:rPr lang="en-US">
                <a:latin typeface="TTE1A311C8t00" charset="0"/>
              </a:rPr>
              <a:t>• Multithreaded</a:t>
            </a:r>
          </a:p>
          <a:p>
            <a:pPr eaLnBrk="1" hangingPunct="1">
              <a:lnSpc>
                <a:spcPct val="90000"/>
              </a:lnSpc>
              <a:buFontTx/>
              <a:buNone/>
            </a:pPr>
            <a:r>
              <a:rPr lang="en-US">
                <a:latin typeface="TTE1A311C8t00" charset="0"/>
              </a:rPr>
              <a:t>• Distributed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8194" name="Rectangle 2"/>
          <p:cNvSpPr>
            <a:spLocks noGrp="1" noChangeArrowheads="1"/>
          </p:cNvSpPr>
          <p:nvPr>
            <p:ph type="title" idx="4294967295"/>
          </p:nvPr>
        </p:nvSpPr>
        <p:spPr>
          <a:xfrm>
            <a:off x="2571750" y="804863"/>
            <a:ext cx="6572250" cy="1049337"/>
          </a:xfrm>
        </p:spPr>
        <p:txBody>
          <a:bodyPr/>
          <a:lstStyle/>
          <a:p>
            <a:pPr eaLnBrk="1" fontAlgn="auto" hangingPunct="1">
              <a:spcAft>
                <a:spcPts val="0"/>
              </a:spcAft>
              <a:defRPr/>
            </a:pPr>
            <a:r>
              <a:rPr lang="en-US"/>
              <a:t>Java Application </a:t>
            </a:r>
          </a:p>
        </p:txBody>
      </p:sp>
      <p:sp>
        <p:nvSpPr>
          <p:cNvPr id="15362" name="Rectangle 3"/>
          <p:cNvSpPr>
            <a:spLocks noGrp="1" noChangeArrowheads="1"/>
          </p:cNvSpPr>
          <p:nvPr>
            <p:ph idx="4294967295"/>
          </p:nvPr>
        </p:nvSpPr>
        <p:spPr>
          <a:xfrm>
            <a:off x="533400" y="1554163"/>
            <a:ext cx="6572250" cy="3449638"/>
          </a:xfrm>
        </p:spPr>
        <p:txBody>
          <a:bodyPr/>
          <a:lstStyle/>
          <a:p>
            <a:pPr eaLnBrk="1" hangingPunct="1"/>
            <a:r>
              <a:rPr lang="en-US" dirty="0"/>
              <a:t>Java can be used for writing Standalone applications, Client Programs like applets and Server Programs like </a:t>
            </a:r>
            <a:r>
              <a:rPr lang="en-US" dirty="0" err="1"/>
              <a:t>Servlets</a:t>
            </a:r>
            <a:r>
              <a:rPr lang="en-US" dirty="0"/>
              <a:t> and JSP.</a:t>
            </a:r>
          </a:p>
          <a:p>
            <a:pPr eaLnBrk="1" hangingPunct="1"/>
            <a:r>
              <a:rPr lang="en-US" dirty="0"/>
              <a:t>Can be used to write reusable software business components called as </a:t>
            </a:r>
            <a:r>
              <a:rPr lang="en-US" dirty="0" err="1"/>
              <a:t>EnterpriseJavaBeans</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2">
                                            <p:txEl>
                                              <p:pRg st="1" end="1"/>
                                            </p:txEl>
                                          </p:spTgt>
                                        </p:tgtEl>
                                        <p:attrNameLst>
                                          <p:attrName>style.visibility</p:attrName>
                                        </p:attrNameLst>
                                      </p:cBhvr>
                                      <p:to>
                                        <p:strVal val="visible"/>
                                      </p:to>
                                    </p:set>
                                    <p:anim calcmode="lin" valueType="num">
                                      <p:cBhvr additive="base">
                                        <p:cTn id="7" dur="500" fill="hold"/>
                                        <p:tgtEl>
                                          <p:spTgt spid="1536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3" name="Title 2"/>
          <p:cNvSpPr>
            <a:spLocks noGrp="1"/>
          </p:cNvSpPr>
          <p:nvPr>
            <p:ph type="title" idx="4294967295"/>
          </p:nvPr>
        </p:nvSpPr>
        <p:spPr>
          <a:xfrm>
            <a:off x="2571750" y="804863"/>
            <a:ext cx="6572250" cy="1049337"/>
          </a:xfrm>
        </p:spPr>
        <p:txBody>
          <a:bodyPr/>
          <a:lstStyle/>
          <a:p>
            <a:pPr>
              <a:defRPr/>
            </a:pPr>
            <a:r>
              <a:rPr lang="en-US" dirty="0"/>
              <a:t>JDK- Java Development Kit</a:t>
            </a:r>
            <a:endParaRPr lang="en-IN" dirty="0"/>
          </a:p>
        </p:txBody>
      </p:sp>
      <p:sp>
        <p:nvSpPr>
          <p:cNvPr id="18434" name="Content Placeholder 1"/>
          <p:cNvSpPr>
            <a:spLocks noGrp="1"/>
          </p:cNvSpPr>
          <p:nvPr>
            <p:ph idx="4294967295"/>
          </p:nvPr>
        </p:nvSpPr>
        <p:spPr>
          <a:xfrm>
            <a:off x="838200" y="1546220"/>
            <a:ext cx="6572250" cy="3449638"/>
          </a:xfrm>
        </p:spPr>
        <p:txBody>
          <a:bodyPr>
            <a:normAutofit/>
          </a:bodyPr>
          <a:lstStyle/>
          <a:p>
            <a:r>
              <a:rPr lang="en-US" dirty="0"/>
              <a:t>Compiler</a:t>
            </a:r>
          </a:p>
          <a:p>
            <a:r>
              <a:rPr lang="en-US" dirty="0"/>
              <a:t>Debugger</a:t>
            </a:r>
          </a:p>
          <a:p>
            <a:r>
              <a:rPr lang="en-US" dirty="0"/>
              <a:t>Doc development tool</a:t>
            </a:r>
          </a:p>
          <a:p>
            <a:r>
              <a:rPr lang="en-US" dirty="0"/>
              <a:t>Policy tool</a:t>
            </a:r>
          </a:p>
          <a:p>
            <a:r>
              <a:rPr lang="en-US" dirty="0"/>
              <a:t>JRE</a:t>
            </a:r>
          </a:p>
          <a:p>
            <a:r>
              <a:rPr lang="en-US" dirty="0"/>
              <a:t>Jar</a:t>
            </a:r>
          </a:p>
          <a:p>
            <a:r>
              <a:rPr lang="en-US" dirty="0"/>
              <a:t>Etc…</a:t>
            </a:r>
          </a:p>
          <a:p>
            <a:endParaRPr lang="en-US"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RVK.............</a:t>
            </a:r>
          </a:p>
        </p:txBody>
      </p:sp>
      <p:sp>
        <p:nvSpPr>
          <p:cNvPr id="9218" name="Rectangle 2"/>
          <p:cNvSpPr>
            <a:spLocks noGrp="1" noChangeArrowheads="1"/>
          </p:cNvSpPr>
          <p:nvPr>
            <p:ph type="title" idx="4294967295"/>
          </p:nvPr>
        </p:nvSpPr>
        <p:spPr>
          <a:xfrm>
            <a:off x="2571750" y="804863"/>
            <a:ext cx="6572250" cy="1049337"/>
          </a:xfrm>
        </p:spPr>
        <p:txBody>
          <a:bodyPr/>
          <a:lstStyle/>
          <a:p>
            <a:pPr eaLnBrk="1" fontAlgn="auto" hangingPunct="1">
              <a:spcAft>
                <a:spcPts val="0"/>
              </a:spcAft>
              <a:defRPr/>
            </a:pPr>
            <a:r>
              <a:rPr lang="en-US" dirty="0"/>
              <a:t>J V M</a:t>
            </a:r>
          </a:p>
        </p:txBody>
      </p:sp>
      <p:sp>
        <p:nvSpPr>
          <p:cNvPr id="13315" name="Rectangle 3"/>
          <p:cNvSpPr>
            <a:spLocks noGrp="1" noChangeArrowheads="1"/>
          </p:cNvSpPr>
          <p:nvPr>
            <p:ph idx="4294967295"/>
          </p:nvPr>
        </p:nvSpPr>
        <p:spPr>
          <a:xfrm>
            <a:off x="0" y="1219200"/>
            <a:ext cx="8077200" cy="5105400"/>
          </a:xfrm>
        </p:spPr>
        <p:txBody>
          <a:bodyPr rtlCol="0">
            <a:normAutofit/>
          </a:bodyPr>
          <a:lstStyle/>
          <a:p>
            <a:pPr marL="365760" indent="-256032" eaLnBrk="1" fontAlgn="auto" hangingPunct="1">
              <a:lnSpc>
                <a:spcPct val="90000"/>
              </a:lnSpc>
              <a:spcAft>
                <a:spcPts val="0"/>
              </a:spcAft>
              <a:buFont typeface="Wingdings 3"/>
              <a:buChar char=""/>
              <a:defRPr/>
            </a:pPr>
            <a:r>
              <a:rPr lang="en-US" sz="2800" dirty="0">
                <a:latin typeface="TTE1A311C8t00" charset="0"/>
              </a:rPr>
              <a:t>Java Virtual Machine (JVM) specification defines the JVM as an imaginary (virtual) machine that is implemented by emulating it in software on a real</a:t>
            </a:r>
          </a:p>
          <a:p>
            <a:pPr marL="365760" indent="-256032" eaLnBrk="1" fontAlgn="auto" hangingPunct="1">
              <a:lnSpc>
                <a:spcPct val="90000"/>
              </a:lnSpc>
              <a:spcAft>
                <a:spcPts val="0"/>
              </a:spcAft>
              <a:buFontTx/>
              <a:buNone/>
              <a:defRPr/>
            </a:pPr>
            <a:r>
              <a:rPr lang="en-US" sz="2800" dirty="0">
                <a:latin typeface="TTE1A311C8t00" charset="0"/>
              </a:rPr>
              <a:t>    machine. Code for the JVM is stored in </a:t>
            </a:r>
            <a:r>
              <a:rPr lang="en-US" sz="2800" dirty="0">
                <a:latin typeface="Courier" charset="0"/>
              </a:rPr>
              <a:t>.class </a:t>
            </a:r>
            <a:r>
              <a:rPr lang="en-US" sz="2800" dirty="0">
                <a:latin typeface="TTE1A311C8t00" charset="0"/>
              </a:rPr>
              <a:t>files, each of which contains code for at most one public class.</a:t>
            </a:r>
          </a:p>
          <a:p>
            <a:pPr marL="365760" indent="-256032" eaLnBrk="1" fontAlgn="auto" hangingPunct="1">
              <a:lnSpc>
                <a:spcPct val="90000"/>
              </a:lnSpc>
              <a:spcAft>
                <a:spcPts val="0"/>
              </a:spcAft>
              <a:buFontTx/>
              <a:buNone/>
              <a:defRPr/>
            </a:pPr>
            <a:r>
              <a:rPr lang="en-US" sz="2800" dirty="0">
                <a:latin typeface="TTE1A311C8t00" charset="0"/>
              </a:rPr>
              <a:t>• This specification enables the Java software to be platform independent.</a:t>
            </a:r>
          </a:p>
          <a:p>
            <a:pPr marL="365760" indent="-256032" eaLnBrk="1" fontAlgn="auto" hangingPunct="1">
              <a:lnSpc>
                <a:spcPct val="90000"/>
              </a:lnSpc>
              <a:spcAft>
                <a:spcPts val="0"/>
              </a:spcAft>
              <a:buFontTx/>
              <a:buNone/>
              <a:defRPr/>
            </a:pPr>
            <a:r>
              <a:rPr lang="en-US" sz="2800" dirty="0">
                <a:latin typeface="TTE1A311C8t00" charset="0"/>
              </a:rPr>
              <a:t>• JVM is implemented in a Java technology development tool or in a Web browser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 calcmode="lin" valueType="num">
                                      <p:cBhvr additive="base">
                                        <p:cTn id="17"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 calcmode="lin" valueType="num">
                                      <p:cBhvr additive="base">
                                        <p:cTn id="21"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RVK.............</a:t>
            </a:r>
          </a:p>
        </p:txBody>
      </p:sp>
      <p:sp>
        <p:nvSpPr>
          <p:cNvPr id="3" name="Title 2"/>
          <p:cNvSpPr>
            <a:spLocks noGrp="1"/>
          </p:cNvSpPr>
          <p:nvPr>
            <p:ph type="title" idx="4294967295"/>
          </p:nvPr>
        </p:nvSpPr>
        <p:spPr>
          <a:xfrm>
            <a:off x="2571750" y="804863"/>
            <a:ext cx="6572250" cy="1049337"/>
          </a:xfrm>
        </p:spPr>
        <p:txBody>
          <a:bodyPr/>
          <a:lstStyle/>
          <a:p>
            <a:r>
              <a:rPr lang="en-US" dirty="0"/>
              <a:t>JVM components</a:t>
            </a:r>
            <a:endParaRPr lang="en-IN" dirty="0"/>
          </a:p>
        </p:txBody>
      </p:sp>
      <p:pic>
        <p:nvPicPr>
          <p:cNvPr id="11266" name="Picture 2" descr="http://www.artima.com/insidejvm/ed2/images/fig5-1.gif"/>
          <p:cNvPicPr>
            <a:picLocks noChangeAspect="1" noChangeArrowheads="1"/>
          </p:cNvPicPr>
          <p:nvPr/>
        </p:nvPicPr>
        <p:blipFill>
          <a:blip r:embed="rId3" cstate="print"/>
          <a:srcRect/>
          <a:stretch>
            <a:fillRect/>
          </a:stretch>
        </p:blipFill>
        <p:spPr bwMode="auto">
          <a:xfrm>
            <a:off x="914400" y="1257300"/>
            <a:ext cx="7010400" cy="5257801"/>
          </a:xfrm>
          <a:prstGeom prst="rect">
            <a:avLst/>
          </a:prstGeom>
          <a:noFill/>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450</TotalTime>
  <Words>1040</Words>
  <Application>Microsoft Office PowerPoint</Application>
  <PresentationFormat>On-screen Show (4:3)</PresentationFormat>
  <Paragraphs>132</Paragraphs>
  <Slides>18</Slides>
  <Notes>12</Notes>
  <HiddenSlides>0</HiddenSlides>
  <MMClips>2</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Courier</vt:lpstr>
      <vt:lpstr>Courier New</vt:lpstr>
      <vt:lpstr>Gill Sans MT</vt:lpstr>
      <vt:lpstr>Times New Roman</vt:lpstr>
      <vt:lpstr>TTE1A311C8t00</vt:lpstr>
      <vt:lpstr>TTE1A3BC88t00</vt:lpstr>
      <vt:lpstr>urw-din</vt:lpstr>
      <vt:lpstr>Wingdings 3</vt:lpstr>
      <vt:lpstr>Gallery</vt:lpstr>
      <vt:lpstr>Introduction to java</vt:lpstr>
      <vt:lpstr>PowerPoint Presentation</vt:lpstr>
      <vt:lpstr>PowerPoint Presentation</vt:lpstr>
      <vt:lpstr> History of Java</vt:lpstr>
      <vt:lpstr>Features of Java</vt:lpstr>
      <vt:lpstr>Java Application </vt:lpstr>
      <vt:lpstr>JDK- Java Development Kit</vt:lpstr>
      <vt:lpstr>J V M</vt:lpstr>
      <vt:lpstr>JVM components</vt:lpstr>
      <vt:lpstr>Compilation and execution of java program</vt:lpstr>
      <vt:lpstr>PowerPoint Presentation</vt:lpstr>
      <vt:lpstr>Overview of JVM</vt:lpstr>
      <vt:lpstr>J2SE Runtime Environment (JRE)</vt:lpstr>
      <vt:lpstr>Demo</vt:lpstr>
      <vt:lpstr>Command line arguments</vt:lpstr>
      <vt:lpstr>PowerPoint Presentation</vt:lpstr>
      <vt:lpstr>javadoc</vt:lpstr>
      <vt:lpstr>PowerPoint Presentation</vt:lpstr>
    </vt:vector>
  </TitlesOfParts>
  <Company>saankhya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radha</dc:creator>
  <cp:lastModifiedBy>Radha V krishna</cp:lastModifiedBy>
  <cp:revision>42</cp:revision>
  <dcterms:created xsi:type="dcterms:W3CDTF">2008-08-20T06:55:33Z</dcterms:created>
  <dcterms:modified xsi:type="dcterms:W3CDTF">2020-12-09T04:39:43Z</dcterms:modified>
</cp:coreProperties>
</file>