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5B6C83-D368-4CF2-813D-0047B3E86DAB}" type="datetimeFigureOut">
              <a:rPr lang="en-IN" smtClean="0"/>
              <a:t>09-08-2013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C32B6B-F935-4BA1-A8DF-D543348CE84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file:///D:\JDK+eclipse\docs\api\java\lang\IllegalArgumentException.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C6BBD76-7163-4F3C-8D5F-E1637FDCAEFC}" type="slidenum">
              <a:rPr lang="en-US" smtClean="0">
                <a:latin typeface="Arial" charset="0"/>
              </a:rPr>
              <a:pPr/>
              <a:t>8</a:t>
            </a:fld>
            <a:endParaRPr lang="en-US" dirty="0" smtClean="0">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marL="228600" indent="-228600" eaLnBrk="1" hangingPunct="1"/>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4EECE43-7EEF-4E9D-9FF5-BF3BAF7B7735}" type="slidenum">
              <a:rPr lang="en-US" smtClean="0">
                <a:latin typeface="Arial" charset="0"/>
              </a:rPr>
              <a:pPr/>
              <a:t>26</a:t>
            </a:fld>
            <a:endParaRPr lang="en-US" smtClean="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dirty="0" err="1" smtClean="0">
                <a:hlinkClick r:id="rId3" action="ppaction://hlinkfile" tooltip="class in java.lang"/>
              </a:rPr>
              <a:t>IllegalArgumentException</a:t>
            </a: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IN" smtClean="0">
              <a:latin typeface="Arial" charset="0"/>
            </a:endParaRPr>
          </a:p>
        </p:txBody>
      </p:sp>
      <p:sp>
        <p:nvSpPr>
          <p:cNvPr id="63492" name="Slide Number Placeholder 3"/>
          <p:cNvSpPr>
            <a:spLocks noGrp="1"/>
          </p:cNvSpPr>
          <p:nvPr>
            <p:ph type="sldNum" sz="quarter" idx="5"/>
          </p:nvPr>
        </p:nvSpPr>
        <p:spPr>
          <a:noFill/>
        </p:spPr>
        <p:txBody>
          <a:bodyPr/>
          <a:lstStyle/>
          <a:p>
            <a:fld id="{1BF74CFB-05DC-401B-A147-C1C710486A26}" type="slidenum">
              <a:rPr lang="en-US" smtClean="0">
                <a:latin typeface="Arial" charset="0"/>
              </a:rPr>
              <a:pPr/>
              <a:t>27</a:t>
            </a:fld>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066BCCF-86B3-4DC8-8C1D-3522456210CD}" type="slidenum">
              <a:rPr lang="en-US" smtClean="0">
                <a:latin typeface="Arial" charset="0"/>
              </a:rPr>
              <a:pPr/>
              <a:t>29</a:t>
            </a:fld>
            <a:endParaRPr lang="en-US" smtClean="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marL="228600" indent="-228600" eaLnBrk="1" hangingPunct="1"/>
            <a:endParaRPr lang="en-US" smtClean="0">
              <a:latin typeface="Arial" charset="0"/>
            </a:endParaRPr>
          </a:p>
          <a:p>
            <a:pPr marL="228600" indent="-228600" eaLnBrk="1" hangingPunct="1"/>
            <a:endParaRPr lang="en-US" smtClean="0">
              <a:latin typeface="Arial" charset="0"/>
            </a:endParaRPr>
          </a:p>
          <a:p>
            <a:pPr marL="228600" indent="-228600" eaLnBrk="1" hangingPunct="1"/>
            <a:endParaRPr lang="en-US" smtClean="0">
              <a:latin typeface="Arial" charset="0"/>
            </a:endParaRPr>
          </a:p>
          <a:p>
            <a:pPr marL="228600" indent="-228600" eaLnBrk="1" hangingPunct="1"/>
            <a:endParaRPr lang="en-US" smtClean="0">
              <a:latin typeface="Arial" charset="0"/>
            </a:endParaRPr>
          </a:p>
          <a:p>
            <a:pPr marL="228600" indent="-228600" eaLnBrk="1" hangingPunct="1"/>
            <a:endParaRPr lang="en-US" smtClean="0">
              <a:latin typeface="Arial" charset="0"/>
            </a:endParaRPr>
          </a:p>
          <a:p>
            <a:pPr marL="228600" indent="-228600" eaLnBrk="1" hangingPunct="1"/>
            <a:endParaRPr lang="en-US" smtClean="0">
              <a:latin typeface="Arial" charset="0"/>
            </a:endParaRPr>
          </a:p>
          <a:p>
            <a:pPr marL="228600" indent="-228600" eaLnBrk="1" hangingPunct="1"/>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DA6B18D-6B91-4184-858B-FA2C3E8E99F8}" type="slidenum">
              <a:rPr lang="en-US" smtClean="0">
                <a:latin typeface="Arial" charset="0"/>
              </a:rPr>
              <a:pPr/>
              <a:t>30</a:t>
            </a:fld>
            <a:endParaRPr lang="en-US" smtClean="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marL="228600" indent="-228600" eaLnBrk="1" hangingPunct="1"/>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E1CDE06-5554-4983-8B21-67271CEA8531}" type="slidenum">
              <a:rPr lang="en-US" smtClean="0">
                <a:latin typeface="Arial" charset="0"/>
              </a:rPr>
              <a:pPr/>
              <a:t>32</a:t>
            </a:fld>
            <a:endParaRPr lang="en-US" smtClean="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IN" smtClean="0">
              <a:latin typeface="Arial" charset="0"/>
            </a:endParaRPr>
          </a:p>
        </p:txBody>
      </p:sp>
      <p:sp>
        <p:nvSpPr>
          <p:cNvPr id="67588" name="Slide Number Placeholder 3"/>
          <p:cNvSpPr>
            <a:spLocks noGrp="1"/>
          </p:cNvSpPr>
          <p:nvPr>
            <p:ph type="sldNum" sz="quarter" idx="5"/>
          </p:nvPr>
        </p:nvSpPr>
        <p:spPr>
          <a:noFill/>
        </p:spPr>
        <p:txBody>
          <a:bodyPr/>
          <a:lstStyle/>
          <a:p>
            <a:fld id="{083FCA68-4465-4028-907C-FCF2D761AB73}" type="slidenum">
              <a:rPr lang="en-US" smtClean="0">
                <a:latin typeface="Arial" charset="0"/>
              </a:rPr>
              <a:pPr/>
              <a:t>34</a:t>
            </a:fld>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endParaRPr lang="en-IN" dirty="0"/>
          </a:p>
        </p:txBody>
      </p:sp>
      <p:sp>
        <p:nvSpPr>
          <p:cNvPr id="68612" name="Slide Number Placeholder 3"/>
          <p:cNvSpPr>
            <a:spLocks noGrp="1"/>
          </p:cNvSpPr>
          <p:nvPr>
            <p:ph type="sldNum" sz="quarter" idx="5"/>
          </p:nvPr>
        </p:nvSpPr>
        <p:spPr>
          <a:noFill/>
        </p:spPr>
        <p:txBody>
          <a:bodyPr/>
          <a:lstStyle/>
          <a:p>
            <a:fld id="{BCFC79FE-4492-4D73-B6DE-B96768D460DB}" type="slidenum">
              <a:rPr lang="en-US" smtClean="0">
                <a:latin typeface="Arial" charset="0"/>
              </a:rPr>
              <a:pPr/>
              <a:t>35</a:t>
            </a:fld>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117F426-B678-4C43-9295-61EC203CB8D8}" type="slidenum">
              <a:rPr lang="en-US" smtClean="0">
                <a:latin typeface="Arial" charset="0"/>
              </a:rPr>
              <a:pPr/>
              <a:t>36</a:t>
            </a:fld>
            <a:endParaRPr lang="en-US" smtClean="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EC1AB15-5A1A-4862-8E65-7234D18A6BF3}" type="slidenum">
              <a:rPr lang="en-US" smtClean="0">
                <a:latin typeface="Arial" charset="0"/>
              </a:rPr>
              <a:pPr/>
              <a:t>37</a:t>
            </a:fld>
            <a:endParaRPr lang="en-US" smtClean="0">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marL="228600" indent="-228600" eaLnBrk="1" hangingPunct="1">
              <a:buFontTx/>
              <a:buAutoNum type="arabicPeriod"/>
            </a:pPr>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B5825CD-4D99-4807-BEEF-42DFC09B6A60}" type="slidenum">
              <a:rPr lang="en-US" smtClean="0">
                <a:latin typeface="Arial" charset="0"/>
              </a:rPr>
              <a:pPr/>
              <a:t>38</a:t>
            </a:fld>
            <a:endParaRPr lang="en-US"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IN" smtClean="0">
              <a:latin typeface="Arial" charset="0"/>
            </a:endParaRPr>
          </a:p>
        </p:txBody>
      </p:sp>
      <p:sp>
        <p:nvSpPr>
          <p:cNvPr id="53252" name="Slide Number Placeholder 3"/>
          <p:cNvSpPr>
            <a:spLocks noGrp="1"/>
          </p:cNvSpPr>
          <p:nvPr>
            <p:ph type="sldNum" sz="quarter" idx="5"/>
          </p:nvPr>
        </p:nvSpPr>
        <p:spPr>
          <a:noFill/>
        </p:spPr>
        <p:txBody>
          <a:bodyPr/>
          <a:lstStyle/>
          <a:p>
            <a:fld id="{18EBB8D7-C7AA-4E0D-B283-E159C152897A}" type="slidenum">
              <a:rPr lang="en-US" smtClean="0">
                <a:latin typeface="Arial" charset="0"/>
              </a:rPr>
              <a:pPr/>
              <a:t>13</a:t>
            </a:fld>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43C4D0E-FD5C-442A-BF50-37E44DF13550}" type="slidenum">
              <a:rPr lang="en-US" smtClean="0">
                <a:latin typeface="Arial" charset="0"/>
              </a:rPr>
              <a:pPr/>
              <a:t>39</a:t>
            </a:fld>
            <a:endParaRPr lang="en-US" smtClean="0">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IN" smtClean="0">
              <a:latin typeface="Arial" charset="0"/>
            </a:endParaRPr>
          </a:p>
        </p:txBody>
      </p:sp>
      <p:sp>
        <p:nvSpPr>
          <p:cNvPr id="73732" name="Slide Number Placeholder 3"/>
          <p:cNvSpPr>
            <a:spLocks noGrp="1"/>
          </p:cNvSpPr>
          <p:nvPr>
            <p:ph type="sldNum" sz="quarter" idx="5"/>
          </p:nvPr>
        </p:nvSpPr>
        <p:spPr>
          <a:noFill/>
        </p:spPr>
        <p:txBody>
          <a:bodyPr/>
          <a:lstStyle/>
          <a:p>
            <a:fld id="{8850197A-2E18-4035-88A3-4F3A3B8D4BE2}" type="slidenum">
              <a:rPr lang="en-US" smtClean="0">
                <a:latin typeface="Arial" charset="0"/>
              </a:rPr>
              <a:pPr/>
              <a:t>40</a:t>
            </a:fld>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3011578-7F18-44D9-840C-DEC871C94DC8}" type="slidenum">
              <a:rPr lang="en-US" smtClean="0">
                <a:latin typeface="Arial" charset="0"/>
              </a:rPr>
              <a:pPr/>
              <a:t>41</a:t>
            </a:fld>
            <a:endParaRPr lang="en-US" smtClean="0">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marL="228600" indent="-228600"/>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IN" smtClean="0">
              <a:latin typeface="Arial" charset="0"/>
            </a:endParaRPr>
          </a:p>
        </p:txBody>
      </p:sp>
      <p:sp>
        <p:nvSpPr>
          <p:cNvPr id="75780" name="Slide Number Placeholder 3"/>
          <p:cNvSpPr>
            <a:spLocks noGrp="1"/>
          </p:cNvSpPr>
          <p:nvPr>
            <p:ph type="sldNum" sz="quarter" idx="5"/>
          </p:nvPr>
        </p:nvSpPr>
        <p:spPr>
          <a:noFill/>
        </p:spPr>
        <p:txBody>
          <a:bodyPr/>
          <a:lstStyle/>
          <a:p>
            <a:fld id="{D68DA239-74EA-4623-93C9-8B5393BC9623}" type="slidenum">
              <a:rPr lang="en-US" smtClean="0">
                <a:latin typeface="Arial" charset="0"/>
              </a:rPr>
              <a:pPr/>
              <a:t>42</a:t>
            </a:fld>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IN" smtClean="0">
              <a:latin typeface="Arial" charset="0"/>
            </a:endParaRPr>
          </a:p>
        </p:txBody>
      </p:sp>
      <p:sp>
        <p:nvSpPr>
          <p:cNvPr id="78852" name="Slide Number Placeholder 3"/>
          <p:cNvSpPr>
            <a:spLocks noGrp="1"/>
          </p:cNvSpPr>
          <p:nvPr>
            <p:ph type="sldNum" sz="quarter" idx="5"/>
          </p:nvPr>
        </p:nvSpPr>
        <p:spPr>
          <a:noFill/>
        </p:spPr>
        <p:txBody>
          <a:bodyPr/>
          <a:lstStyle/>
          <a:p>
            <a:fld id="{7BC52970-0E7C-4E4F-8254-9E150B6AAE07}" type="slidenum">
              <a:rPr lang="en-US" smtClean="0">
                <a:latin typeface="Arial" charset="0"/>
              </a:rPr>
              <a:pPr/>
              <a:t>45</a:t>
            </a:fld>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BA18F4F-69E5-4931-9A68-175A0CD9EEE0}" type="slidenum">
              <a:rPr lang="en-US" smtClean="0">
                <a:latin typeface="Arial" charset="0"/>
              </a:rPr>
              <a:pPr/>
              <a:t>46</a:t>
            </a:fld>
            <a:endParaRPr lang="en-US" smtClean="0">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IN" smtClean="0">
              <a:latin typeface="Arial" charset="0"/>
            </a:endParaRPr>
          </a:p>
        </p:txBody>
      </p:sp>
      <p:sp>
        <p:nvSpPr>
          <p:cNvPr id="80900" name="Slide Number Placeholder 3"/>
          <p:cNvSpPr>
            <a:spLocks noGrp="1"/>
          </p:cNvSpPr>
          <p:nvPr>
            <p:ph type="sldNum" sz="quarter" idx="5"/>
          </p:nvPr>
        </p:nvSpPr>
        <p:spPr>
          <a:noFill/>
        </p:spPr>
        <p:txBody>
          <a:bodyPr/>
          <a:lstStyle/>
          <a:p>
            <a:fld id="{92D914B2-8CAD-4A4C-A68D-0AE0446767B3}" type="slidenum">
              <a:rPr lang="en-US" smtClean="0">
                <a:latin typeface="Arial" charset="0"/>
              </a:rPr>
              <a:pPr/>
              <a:t>47</a:t>
            </a:fld>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IN" smtClean="0">
              <a:latin typeface="Arial" charset="0"/>
            </a:endParaRPr>
          </a:p>
        </p:txBody>
      </p:sp>
      <p:sp>
        <p:nvSpPr>
          <p:cNvPr id="81924" name="Slide Number Placeholder 3"/>
          <p:cNvSpPr>
            <a:spLocks noGrp="1"/>
          </p:cNvSpPr>
          <p:nvPr>
            <p:ph type="sldNum" sz="quarter" idx="5"/>
          </p:nvPr>
        </p:nvSpPr>
        <p:spPr>
          <a:noFill/>
        </p:spPr>
        <p:txBody>
          <a:bodyPr/>
          <a:lstStyle/>
          <a:p>
            <a:fld id="{177C872A-3C80-4971-90C6-428582DD9148}" type="slidenum">
              <a:rPr lang="en-US" smtClean="0">
                <a:latin typeface="Arial" charset="0"/>
              </a:rPr>
              <a:pPr/>
              <a:t>48</a:t>
            </a:fld>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FB41F47-EA93-4C57-AF83-6B60A40C927A}" type="slidenum">
              <a:rPr lang="en-US" smtClean="0">
                <a:latin typeface="Arial" charset="0"/>
              </a:rPr>
              <a:pPr/>
              <a:t>49</a:t>
            </a:fld>
            <a:endParaRPr lang="en-US" smtClean="0">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228600" indent="-228600"/>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1CB2B93-94C0-4EE9-975A-9754EA3D4B11}" type="slidenum">
              <a:rPr lang="en-US" smtClean="0">
                <a:latin typeface="Arial" charset="0"/>
              </a:rPr>
              <a:pPr/>
              <a:t>50</a:t>
            </a:fld>
            <a:endParaRPr lang="en-US" smtClean="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marL="228600" indent="-228600"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IN" smtClean="0">
              <a:latin typeface="Arial" charset="0"/>
            </a:endParaRPr>
          </a:p>
        </p:txBody>
      </p:sp>
      <p:sp>
        <p:nvSpPr>
          <p:cNvPr id="54276" name="Slide Number Placeholder 3"/>
          <p:cNvSpPr>
            <a:spLocks noGrp="1"/>
          </p:cNvSpPr>
          <p:nvPr>
            <p:ph type="sldNum" sz="quarter" idx="5"/>
          </p:nvPr>
        </p:nvSpPr>
        <p:spPr>
          <a:noFill/>
        </p:spPr>
        <p:txBody>
          <a:bodyPr/>
          <a:lstStyle/>
          <a:p>
            <a:fld id="{E5336911-3D25-4BD5-917A-2F764E0BD228}" type="slidenum">
              <a:rPr lang="en-US" smtClean="0">
                <a:latin typeface="Arial" charset="0"/>
              </a:rPr>
              <a:pPr/>
              <a:t>15</a:t>
            </a:fld>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IN" smtClean="0">
              <a:latin typeface="Arial" charset="0"/>
            </a:endParaRPr>
          </a:p>
        </p:txBody>
      </p:sp>
      <p:sp>
        <p:nvSpPr>
          <p:cNvPr id="87044" name="Slide Number Placeholder 3"/>
          <p:cNvSpPr>
            <a:spLocks noGrp="1"/>
          </p:cNvSpPr>
          <p:nvPr>
            <p:ph type="sldNum" sz="quarter" idx="5"/>
          </p:nvPr>
        </p:nvSpPr>
        <p:spPr>
          <a:noFill/>
        </p:spPr>
        <p:txBody>
          <a:bodyPr/>
          <a:lstStyle/>
          <a:p>
            <a:fld id="{5AB84B6F-A0D1-4389-A087-7DEB0603BF6F}" type="slidenum">
              <a:rPr lang="en-US" smtClean="0">
                <a:latin typeface="Arial" charset="0"/>
              </a:rPr>
              <a:pPr/>
              <a:t>51</a:t>
            </a:fld>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20A06F1-37EC-4D90-9B84-BB38B9EE8DF8}" type="slidenum">
              <a:rPr lang="en-US" smtClean="0">
                <a:latin typeface="Arial" charset="0"/>
              </a:rPr>
              <a:pPr/>
              <a:t>52</a:t>
            </a:fld>
            <a:endParaRPr lang="en-US" smtClean="0">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marL="228600" indent="-228600" eaLnBrk="1" hangingPunct="1">
              <a:buFontTx/>
              <a:buAutoNum type="arabicPeriod"/>
            </a:pPr>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043EC9A-F0A3-4B30-B677-B6A7617A4BD4}" type="slidenum">
              <a:rPr lang="en-US" smtClean="0">
                <a:latin typeface="Arial" charset="0"/>
              </a:rPr>
              <a:pPr/>
              <a:t>53</a:t>
            </a:fld>
            <a:endParaRPr lang="en-US" smtClean="0">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marL="228600" indent="-228600" eaLnBrk="1" hangingPunct="1"/>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9FE194F-E43E-4EF1-8BE8-3AFB029D26EC}" type="slidenum">
              <a:rPr lang="en-US" smtClean="0">
                <a:latin typeface="Arial" charset="0"/>
              </a:rPr>
              <a:pPr/>
              <a:t>55</a:t>
            </a:fld>
            <a:endParaRPr lang="en-US" smtClean="0">
              <a:latin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AC5C9F4-384A-4B3A-8F2E-FB57E81481DD}" type="slidenum">
              <a:rPr lang="en-US" smtClean="0">
                <a:latin typeface="Arial" charset="0"/>
              </a:rPr>
              <a:pPr/>
              <a:t>56</a:t>
            </a:fld>
            <a:endParaRPr lang="en-US" smtClean="0">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z="2800" smtClean="0">
              <a:latin typeface="Courier New" pitchFamily="49"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IN" smtClean="0">
              <a:latin typeface="Arial" charset="0"/>
            </a:endParaRPr>
          </a:p>
        </p:txBody>
      </p:sp>
      <p:sp>
        <p:nvSpPr>
          <p:cNvPr id="94212" name="Slide Number Placeholder 3"/>
          <p:cNvSpPr>
            <a:spLocks noGrp="1"/>
          </p:cNvSpPr>
          <p:nvPr>
            <p:ph type="sldNum" sz="quarter" idx="5"/>
          </p:nvPr>
        </p:nvSpPr>
        <p:spPr>
          <a:noFill/>
        </p:spPr>
        <p:txBody>
          <a:bodyPr/>
          <a:lstStyle/>
          <a:p>
            <a:fld id="{77682AAF-37A0-44B0-9890-0ED259AADED8}" type="slidenum">
              <a:rPr lang="en-US" smtClean="0">
                <a:latin typeface="Arial" charset="0"/>
              </a:rPr>
              <a:pPr/>
              <a:t>74</a:t>
            </a:fld>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US" smtClean="0">
              <a:latin typeface="Arial" charset="0"/>
            </a:endParaRPr>
          </a:p>
          <a:p>
            <a:endParaRPr lang="en-US" smtClean="0">
              <a:latin typeface="Arial" charset="0"/>
            </a:endParaRPr>
          </a:p>
          <a:p>
            <a:endParaRPr lang="en-IN" smtClean="0">
              <a:latin typeface="Arial" charset="0"/>
            </a:endParaRPr>
          </a:p>
        </p:txBody>
      </p:sp>
      <p:sp>
        <p:nvSpPr>
          <p:cNvPr id="96260" name="Slide Number Placeholder 3"/>
          <p:cNvSpPr>
            <a:spLocks noGrp="1"/>
          </p:cNvSpPr>
          <p:nvPr>
            <p:ph type="sldNum" sz="quarter" idx="5"/>
          </p:nvPr>
        </p:nvSpPr>
        <p:spPr>
          <a:noFill/>
        </p:spPr>
        <p:txBody>
          <a:bodyPr/>
          <a:lstStyle/>
          <a:p>
            <a:fld id="{254DFDF1-5A9E-4A0E-9C8F-DBBC48AEBC4A}" type="slidenum">
              <a:rPr lang="en-US" smtClean="0">
                <a:latin typeface="Arial" charset="0"/>
              </a:rPr>
              <a:pPr/>
              <a:t>76</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charset="0"/>
            </a:endParaRPr>
          </a:p>
        </p:txBody>
      </p:sp>
      <p:sp>
        <p:nvSpPr>
          <p:cNvPr id="55300" name="Slide Number Placeholder 3"/>
          <p:cNvSpPr>
            <a:spLocks noGrp="1"/>
          </p:cNvSpPr>
          <p:nvPr>
            <p:ph type="sldNum" sz="quarter" idx="5"/>
          </p:nvPr>
        </p:nvSpPr>
        <p:spPr>
          <a:noFill/>
        </p:spPr>
        <p:txBody>
          <a:bodyPr/>
          <a:lstStyle/>
          <a:p>
            <a:fld id="{FF5A305D-ABD2-40EB-8B3A-6DDF5E52336B}" type="slidenum">
              <a:rPr lang="en-US" smtClean="0">
                <a:latin typeface="Arial" charset="0"/>
              </a:rPr>
              <a:pPr/>
              <a:t>17</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5AFAC65-6DE8-4CDE-B34F-C14F2F6E0158}" type="slidenum">
              <a:rPr lang="en-US" smtClean="0">
                <a:latin typeface="Arial" charset="0"/>
              </a:rPr>
              <a:pPr/>
              <a:t>18</a:t>
            </a:fld>
            <a:endParaRPr lang="en-US" smtClean="0">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marL="228600" indent="-228600"/>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IN" smtClean="0">
              <a:latin typeface="Arial" charset="0"/>
            </a:endParaRPr>
          </a:p>
        </p:txBody>
      </p:sp>
      <p:sp>
        <p:nvSpPr>
          <p:cNvPr id="57348" name="Slide Number Placeholder 3"/>
          <p:cNvSpPr>
            <a:spLocks noGrp="1"/>
          </p:cNvSpPr>
          <p:nvPr>
            <p:ph type="sldNum" sz="quarter" idx="5"/>
          </p:nvPr>
        </p:nvSpPr>
        <p:spPr>
          <a:noFill/>
        </p:spPr>
        <p:txBody>
          <a:bodyPr/>
          <a:lstStyle/>
          <a:p>
            <a:fld id="{160503BD-9EBE-4EE7-A847-1F3762102DAF}" type="slidenum">
              <a:rPr lang="en-US" smtClean="0">
                <a:latin typeface="Arial" charset="0"/>
              </a:rPr>
              <a:pPr/>
              <a:t>19</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117F426-B678-4C43-9295-61EC203CB8D8}" type="slidenum">
              <a:rPr lang="en-US" smtClean="0">
                <a:latin typeface="Arial" charset="0"/>
              </a:rPr>
              <a:pPr/>
              <a:t>21</a:t>
            </a:fld>
            <a:endParaRPr lang="en-US" smtClean="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06253BE-43CF-465B-9632-65929A300CD5}" type="slidenum">
              <a:rPr lang="en-US" smtClean="0">
                <a:latin typeface="Arial" charset="0"/>
              </a:rPr>
              <a:pPr/>
              <a:t>23</a:t>
            </a:fld>
            <a:endParaRPr lang="en-US" smtClean="0">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228600" indent="-228600"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IN" smtClean="0">
              <a:latin typeface="Arial" charset="0"/>
            </a:endParaRPr>
          </a:p>
        </p:txBody>
      </p:sp>
      <p:sp>
        <p:nvSpPr>
          <p:cNvPr id="60420" name="Slide Number Placeholder 3"/>
          <p:cNvSpPr>
            <a:spLocks noGrp="1"/>
          </p:cNvSpPr>
          <p:nvPr>
            <p:ph type="sldNum" sz="quarter" idx="5"/>
          </p:nvPr>
        </p:nvSpPr>
        <p:spPr>
          <a:noFill/>
        </p:spPr>
        <p:txBody>
          <a:bodyPr/>
          <a:lstStyle/>
          <a:p>
            <a:fld id="{16DDC786-B13A-4648-9A6D-00A2F8E5E6EC}" type="slidenum">
              <a:rPr lang="en-US" smtClean="0">
                <a:latin typeface="Arial" charset="0"/>
              </a:rPr>
              <a:pPr/>
              <a:t>25</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08E1FBC-8EEF-4883-99F5-B4FC2E7159DB}" type="datetimeFigureOut">
              <a:rPr lang="en-IN" smtClean="0"/>
              <a:t>09-08-2013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8E1FBC-8EEF-4883-99F5-B4FC2E7159DB}" type="datetimeFigureOut">
              <a:rPr lang="en-IN" smtClean="0"/>
              <a:t>09-08-2013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8E1FBC-8EEF-4883-99F5-B4FC2E7159DB}" type="datetimeFigureOut">
              <a:rPr lang="en-IN" smtClean="0"/>
              <a:t>09-08-2013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8E1FBC-8EEF-4883-99F5-B4FC2E7159DB}" type="datetimeFigureOut">
              <a:rPr lang="en-IN" smtClean="0"/>
              <a:t>09-08-2013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8E1FBC-8EEF-4883-99F5-B4FC2E7159DB}" type="datetimeFigureOut">
              <a:rPr lang="en-IN" smtClean="0"/>
              <a:t>09-08-2013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8E1FBC-8EEF-4883-99F5-B4FC2E7159DB}" type="datetimeFigureOut">
              <a:rPr lang="en-IN" smtClean="0"/>
              <a:t>09-08-2013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4A773-B5B5-49A9-897E-2426B5E89EC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08E1FBC-8EEF-4883-99F5-B4FC2E7159DB}" type="datetimeFigureOut">
              <a:rPr lang="en-IN" smtClean="0"/>
              <a:t>09-08-2013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84A773-B5B5-49A9-897E-2426B5E89EC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08E1FBC-8EEF-4883-99F5-B4FC2E7159DB}" type="datetimeFigureOut">
              <a:rPr lang="en-IN" smtClean="0"/>
              <a:t>09-08-2013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84A773-B5B5-49A9-897E-2426B5E89EC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E1FBC-8EEF-4883-99F5-B4FC2E7159DB}" type="datetimeFigureOut">
              <a:rPr lang="en-IN" smtClean="0"/>
              <a:t>09-08-2013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84A773-B5B5-49A9-897E-2426B5E89EC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E1FBC-8EEF-4883-99F5-B4FC2E7159DB}" type="datetimeFigureOut">
              <a:rPr lang="en-IN" smtClean="0"/>
              <a:t>09-08-2013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4A773-B5B5-49A9-897E-2426B5E89EC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E1FBC-8EEF-4883-99F5-B4FC2E7159DB}" type="datetimeFigureOut">
              <a:rPr lang="en-IN" smtClean="0"/>
              <a:t>09-08-2013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4A773-B5B5-49A9-897E-2426B5E89EC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E1FBC-8EEF-4883-99F5-B4FC2E7159DB}" type="datetimeFigureOut">
              <a:rPr lang="en-IN" smtClean="0"/>
              <a:t>09-08-2013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4A773-B5B5-49A9-897E-2426B5E89EC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wnload.oracle.com/javase/6/docs/api/java/lang/Object.html" TargetMode="External"/><Relationship Id="rId2" Type="http://schemas.openxmlformats.org/officeDocument/2006/relationships/hyperlink" Target="http://download.oracle.com/javase/6/docs/api/java/lang/String.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iso.ch/iso/en/prods-services/iso3166ma/02iso-3166-code-lists/list-en1.html" TargetMode="External"/><Relationship Id="rId2" Type="http://schemas.openxmlformats.org/officeDocument/2006/relationships/hyperlink" Target="http://www.loc.gov/standards/iso639-2/englangn.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4294967295"/>
          </p:nvPr>
        </p:nvSpPr>
        <p:spPr>
          <a:xfrm>
            <a:off x="6553200" y="6245225"/>
            <a:ext cx="2133600" cy="476250"/>
          </a:xfrm>
          <a:noFill/>
        </p:spPr>
        <p:txBody>
          <a:bodyPr/>
          <a:lstStyle/>
          <a:p>
            <a:fld id="{9BEA8186-182D-4209-B2FC-ECACCDAE54CB}" type="slidenum">
              <a:rPr lang="en-US" smtClean="0">
                <a:latin typeface="Arial" charset="0"/>
              </a:rPr>
              <a:pPr/>
              <a:t>1</a:t>
            </a:fld>
            <a:endParaRPr lang="en-US" dirty="0" smtClean="0">
              <a:latin typeface="Arial" charset="0"/>
            </a:endParaRPr>
          </a:p>
        </p:txBody>
      </p:sp>
      <p:sp>
        <p:nvSpPr>
          <p:cNvPr id="3075" name="Rectangle 2"/>
          <p:cNvSpPr>
            <a:spLocks noGrp="1" noChangeArrowheads="1"/>
          </p:cNvSpPr>
          <p:nvPr>
            <p:ph type="ctrTitle"/>
          </p:nvPr>
        </p:nvSpPr>
        <p:spPr>
          <a:xfrm>
            <a:off x="685800" y="2286000"/>
            <a:ext cx="7772400" cy="1143000"/>
          </a:xfrm>
        </p:spPr>
        <p:txBody>
          <a:bodyPr/>
          <a:lstStyle/>
          <a:p>
            <a:pPr eaLnBrk="1" hangingPunct="1"/>
            <a:r>
              <a:rPr lang="en-US" dirty="0" smtClean="0"/>
              <a:t>IO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10600" cy="5791200"/>
          </a:xfrm>
        </p:spPr>
        <p:txBody>
          <a:bodyPr/>
          <a:lstStyle/>
          <a:p>
            <a:pPr eaLnBrk="1" hangingPunct="1">
              <a:spcBef>
                <a:spcPct val="0"/>
              </a:spcBef>
            </a:pPr>
            <a:r>
              <a:rPr lang="en-US" sz="1800" b="1" dirty="0" smtClean="0">
                <a:solidFill>
                  <a:srgbClr val="000000"/>
                </a:solidFill>
                <a:latin typeface="Courier New" pitchFamily="49" charset="0"/>
              </a:rPr>
              <a:t>boolean mkdir() </a:t>
            </a:r>
          </a:p>
          <a:p>
            <a:pPr lvl="1" eaLnBrk="1" hangingPunct="1">
              <a:spcBef>
                <a:spcPct val="0"/>
              </a:spcBef>
            </a:pPr>
            <a:r>
              <a:rPr lang="en-US" sz="2000" dirty="0" smtClean="0">
                <a:ea typeface="+mn-ea"/>
                <a:cs typeface="+mn-cs"/>
              </a:rPr>
              <a:t>Creates the directory named by the </a:t>
            </a:r>
            <a:r>
              <a:rPr lang="en-US" sz="2000" dirty="0" smtClean="0"/>
              <a:t>pathname</a:t>
            </a:r>
            <a:r>
              <a:rPr lang="en-US" sz="2000" dirty="0" smtClean="0">
                <a:ea typeface="+mn-ea"/>
                <a:cs typeface="+mn-cs"/>
              </a:rPr>
              <a:t>. Returns true if the directory was created; false otherwise </a:t>
            </a:r>
          </a:p>
          <a:p>
            <a:pPr eaLnBrk="1" hangingPunct="1">
              <a:spcBef>
                <a:spcPct val="0"/>
              </a:spcBef>
            </a:pPr>
            <a:r>
              <a:rPr lang="en-US" sz="1800" b="1" dirty="0" smtClean="0">
                <a:solidFill>
                  <a:srgbClr val="000000"/>
                </a:solidFill>
                <a:latin typeface="Courier New" pitchFamily="49" charset="0"/>
              </a:rPr>
              <a:t>boolean mkdirs() </a:t>
            </a:r>
          </a:p>
          <a:p>
            <a:pPr lvl="1" eaLnBrk="1" hangingPunct="1">
              <a:spcBef>
                <a:spcPct val="0"/>
              </a:spcBef>
            </a:pPr>
            <a:r>
              <a:rPr lang="en-US" sz="2000" dirty="0" smtClean="0">
                <a:ea typeface="+mn-ea"/>
                <a:cs typeface="+mn-cs"/>
              </a:rPr>
              <a:t>Creates the directory named by this pathname, including any necessary but nonexistent parent directories. Note that if this operation fails it may have succeeded in creating some of the necessary parent directories.</a:t>
            </a:r>
          </a:p>
          <a:p>
            <a:pPr marL="342900" lvl="1" indent="-342900" eaLnBrk="1" hangingPunct="1">
              <a:spcBef>
                <a:spcPct val="0"/>
              </a:spcBef>
            </a:pPr>
            <a:r>
              <a:rPr lang="en-US" sz="1800" b="1" dirty="0" smtClean="0">
                <a:solidFill>
                  <a:srgbClr val="000000"/>
                </a:solidFill>
                <a:latin typeface="Courier New" pitchFamily="49" charset="0"/>
              </a:rPr>
              <a:t>boolean isDirectory()</a:t>
            </a:r>
          </a:p>
          <a:p>
            <a:pPr lvl="1" eaLnBrk="1" hangingPunct="1">
              <a:spcBef>
                <a:spcPct val="0"/>
              </a:spcBef>
            </a:pPr>
            <a:r>
              <a:rPr lang="en-US" sz="2000" dirty="0" smtClean="0">
                <a:ea typeface="+mn-ea"/>
                <a:cs typeface="+mn-cs"/>
              </a:rPr>
              <a:t>Returns true if the File object denotes a directory; false otherwise.</a:t>
            </a:r>
          </a:p>
          <a:p>
            <a:pPr marL="342900" lvl="1" indent="-342900" eaLnBrk="1" hangingPunct="1">
              <a:spcBef>
                <a:spcPct val="0"/>
              </a:spcBef>
            </a:pPr>
            <a:r>
              <a:rPr lang="en-US" sz="1800" b="1" dirty="0" smtClean="0">
                <a:solidFill>
                  <a:srgbClr val="000000"/>
                </a:solidFill>
                <a:latin typeface="Courier New" pitchFamily="49" charset="0"/>
              </a:rPr>
              <a:t>String getName() </a:t>
            </a:r>
          </a:p>
          <a:p>
            <a:pPr lvl="1" eaLnBrk="1" hangingPunct="1">
              <a:spcBef>
                <a:spcPct val="0"/>
              </a:spcBef>
            </a:pPr>
            <a:r>
              <a:rPr lang="en-US" sz="2000" dirty="0" smtClean="0">
                <a:ea typeface="+mn-ea"/>
                <a:cs typeface="+mn-cs"/>
              </a:rPr>
              <a:t>Returns the name of the file or directory . just the last name in the pathname's name sequence</a:t>
            </a:r>
            <a:endParaRPr lang="en-US"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8686800" cy="5410200"/>
          </a:xfrm>
        </p:spPr>
        <p:txBody>
          <a:bodyPr/>
          <a:lstStyle/>
          <a:p>
            <a:pPr eaLnBrk="1" hangingPunct="1">
              <a:spcBef>
                <a:spcPct val="0"/>
              </a:spcBef>
            </a:pPr>
            <a:r>
              <a:rPr lang="en-US" sz="1800" b="1" dirty="0" smtClean="0">
                <a:solidFill>
                  <a:srgbClr val="000000"/>
                </a:solidFill>
                <a:latin typeface="Courier New" pitchFamily="49" charset="0"/>
              </a:rPr>
              <a:t>String[] list()</a:t>
            </a:r>
          </a:p>
          <a:p>
            <a:pPr lvl="1" eaLnBrk="1" hangingPunct="1">
              <a:spcBef>
                <a:spcPct val="0"/>
              </a:spcBef>
            </a:pPr>
            <a:r>
              <a:rPr lang="en-US" sz="2000" dirty="0" smtClean="0">
                <a:ea typeface="+mn-ea"/>
                <a:cs typeface="+mn-cs"/>
              </a:rPr>
              <a:t>Returns list names files and directories in the directory </a:t>
            </a:r>
          </a:p>
          <a:p>
            <a:pPr eaLnBrk="1" hangingPunct="1">
              <a:spcBef>
                <a:spcPct val="0"/>
              </a:spcBef>
            </a:pPr>
            <a:r>
              <a:rPr lang="en-US" sz="1800" b="1" dirty="0" smtClean="0">
                <a:solidFill>
                  <a:srgbClr val="000000"/>
                </a:solidFill>
                <a:latin typeface="Courier New" pitchFamily="49" charset="0"/>
              </a:rPr>
              <a:t>boolean isFile()</a:t>
            </a:r>
          </a:p>
          <a:p>
            <a:pPr lvl="1" eaLnBrk="1" hangingPunct="1">
              <a:spcBef>
                <a:spcPct val="0"/>
              </a:spcBef>
            </a:pPr>
            <a:r>
              <a:rPr lang="en-US" sz="2000" dirty="0" smtClean="0">
                <a:ea typeface="+mn-ea"/>
                <a:cs typeface="+mn-cs"/>
              </a:rPr>
              <a:t>Returns true if the File object denotes a file; false otherwise.</a:t>
            </a:r>
          </a:p>
          <a:p>
            <a:pPr eaLnBrk="1" hangingPunct="1">
              <a:spcBef>
                <a:spcPct val="0"/>
              </a:spcBef>
            </a:pPr>
            <a:r>
              <a:rPr lang="en-US" sz="1800" b="1" dirty="0" smtClean="0">
                <a:solidFill>
                  <a:srgbClr val="000000"/>
                </a:solidFill>
                <a:latin typeface="Courier New" pitchFamily="49" charset="0"/>
              </a:rPr>
              <a:t>boolean isHidden() </a:t>
            </a:r>
          </a:p>
          <a:p>
            <a:pPr lvl="1" eaLnBrk="1" hangingPunct="1">
              <a:spcBef>
                <a:spcPct val="0"/>
              </a:spcBef>
            </a:pPr>
            <a:r>
              <a:rPr lang="en-US" sz="2000" dirty="0" smtClean="0"/>
              <a:t>Returns true if the File object </a:t>
            </a:r>
            <a:r>
              <a:rPr lang="en-US" sz="2000" dirty="0" smtClean="0">
                <a:ea typeface="+mn-ea"/>
                <a:cs typeface="+mn-cs"/>
              </a:rPr>
              <a:t>is a hidden file;</a:t>
            </a:r>
            <a:r>
              <a:rPr lang="en-US" sz="2000" dirty="0" smtClean="0"/>
              <a:t> false otherwise.</a:t>
            </a:r>
            <a:endParaRPr lang="en-US" sz="2000" dirty="0" smtClean="0">
              <a:ea typeface="+mn-ea"/>
              <a:cs typeface="+mn-cs"/>
            </a:endParaRPr>
          </a:p>
          <a:p>
            <a:pPr eaLnBrk="1" hangingPunct="1">
              <a:spcBef>
                <a:spcPct val="0"/>
              </a:spcBef>
            </a:pPr>
            <a:r>
              <a:rPr lang="en-IN" sz="1800" b="1" dirty="0" smtClean="0">
                <a:solidFill>
                  <a:srgbClr val="000000"/>
                </a:solidFill>
                <a:latin typeface="Courier New" pitchFamily="49" charset="0"/>
              </a:rPr>
              <a:t>boolean exists()</a:t>
            </a:r>
          </a:p>
          <a:p>
            <a:pPr lvl="1" eaLnBrk="1" hangingPunct="1">
              <a:spcBef>
                <a:spcPct val="0"/>
              </a:spcBef>
            </a:pPr>
            <a:r>
              <a:rPr lang="en-US" sz="2000" dirty="0" smtClean="0"/>
              <a:t>Returns true if the file or directory exists; false otherwise</a:t>
            </a:r>
          </a:p>
          <a:p>
            <a:pPr eaLnBrk="1" hangingPunct="1">
              <a:spcBef>
                <a:spcPct val="0"/>
              </a:spcBef>
            </a:pPr>
            <a:r>
              <a:rPr lang="en-US" sz="1800" b="1" dirty="0" smtClean="0">
                <a:solidFill>
                  <a:srgbClr val="000000"/>
                </a:solidFill>
                <a:latin typeface="Courier New" pitchFamily="49" charset="0"/>
              </a:rPr>
              <a:t>String getAbsolutePath() </a:t>
            </a:r>
          </a:p>
          <a:p>
            <a:pPr lvl="1" eaLnBrk="1" hangingPunct="1">
              <a:spcBef>
                <a:spcPct val="0"/>
              </a:spcBef>
            </a:pPr>
            <a:r>
              <a:rPr lang="en-US" sz="2000" dirty="0" smtClean="0"/>
              <a:t>Returns the absolute pathname string of this abstract pathname</a:t>
            </a:r>
          </a:p>
          <a:p>
            <a:pPr eaLnBrk="1" hangingPunct="1">
              <a:spcBef>
                <a:spcPct val="0"/>
              </a:spcBef>
            </a:pPr>
            <a:r>
              <a:rPr lang="en-US" sz="1800" b="1" dirty="0" smtClean="0">
                <a:solidFill>
                  <a:srgbClr val="000000"/>
                </a:solidFill>
                <a:latin typeface="Courier New" pitchFamily="49" charset="0"/>
              </a:rPr>
              <a:t>long lastModified() </a:t>
            </a:r>
          </a:p>
          <a:p>
            <a:pPr lvl="1" eaLnBrk="1" hangingPunct="1">
              <a:spcBef>
                <a:spcPct val="0"/>
              </a:spcBef>
            </a:pPr>
            <a:r>
              <a:rPr lang="en-US" sz="2000" dirty="0" smtClean="0"/>
              <a:t>Returns the time that the file object was last modified</a:t>
            </a:r>
            <a:r>
              <a:rPr lang="en-US" dirty="0" smtClean="0"/>
              <a:t>. </a:t>
            </a:r>
          </a:p>
          <a:p>
            <a:pPr eaLnBrk="1" hangingPunct="1">
              <a:spcBef>
                <a:spcPct val="0"/>
              </a:spcBef>
            </a:pPr>
            <a:r>
              <a:rPr lang="en-US" sz="1800" b="1" dirty="0" smtClean="0">
                <a:solidFill>
                  <a:srgbClr val="000000"/>
                </a:solidFill>
                <a:latin typeface="Courier New" pitchFamily="49" charset="0"/>
              </a:rPr>
              <a:t>long length() </a:t>
            </a:r>
          </a:p>
          <a:p>
            <a:pPr lvl="1" eaLnBrk="1" hangingPunct="1">
              <a:spcBef>
                <a:spcPct val="0"/>
              </a:spcBef>
            </a:pPr>
            <a:r>
              <a:rPr lang="en-US" sz="2000" dirty="0" smtClean="0"/>
              <a:t>Returns the length of the file, unspecified it is a directory.</a:t>
            </a:r>
          </a:p>
        </p:txBody>
      </p:sp>
      <p:sp>
        <p:nvSpPr>
          <p:cNvPr id="4" name="Slide Number Placeholder 3"/>
          <p:cNvSpPr>
            <a:spLocks noGrp="1"/>
          </p:cNvSpPr>
          <p:nvPr>
            <p:ph type="sldNum" sz="quarter" idx="10"/>
          </p:nvPr>
        </p:nvSpPr>
        <p:spPr>
          <a:xfrm>
            <a:off x="7239000" y="6248400"/>
            <a:ext cx="2133600" cy="238125"/>
          </a:xfrm>
        </p:spPr>
        <p:txBody>
          <a:bodyPr/>
          <a:lstStyle/>
          <a:p>
            <a:pPr>
              <a:defRPr/>
            </a:pPr>
            <a:r>
              <a:rPr lang="en-US" dirty="0" smtClean="0"/>
              <a:t> </a:t>
            </a:r>
            <a:fld id="{03E68D21-7D94-4881-8009-BC8A99256566}"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10600" cy="5715000"/>
          </a:xfrm>
        </p:spPr>
        <p:txBody>
          <a:bodyPr/>
          <a:lstStyle/>
          <a:p>
            <a:pPr eaLnBrk="1" hangingPunct="1">
              <a:spcBef>
                <a:spcPct val="0"/>
              </a:spcBef>
              <a:buNone/>
            </a:pPr>
            <a:r>
              <a:rPr lang="en-US" u="sng" dirty="0" smtClean="0"/>
              <a:t>New methods added in Java 6</a:t>
            </a:r>
          </a:p>
          <a:p>
            <a:pPr eaLnBrk="1" hangingPunct="1">
              <a:spcBef>
                <a:spcPct val="0"/>
              </a:spcBef>
            </a:pPr>
            <a:r>
              <a:rPr lang="en-US" sz="1800" b="1" dirty="0" smtClean="0">
                <a:solidFill>
                  <a:srgbClr val="000000"/>
                </a:solidFill>
                <a:latin typeface="Courier New" pitchFamily="49" charset="0"/>
              </a:rPr>
              <a:t>boolean canExecute() </a:t>
            </a:r>
          </a:p>
          <a:p>
            <a:pPr eaLnBrk="1" hangingPunct="1">
              <a:spcBef>
                <a:spcPct val="0"/>
              </a:spcBef>
            </a:pPr>
            <a:r>
              <a:rPr lang="en-US" sz="1800" b="1" dirty="0" smtClean="0">
                <a:solidFill>
                  <a:srgbClr val="000000"/>
                </a:solidFill>
                <a:latin typeface="Courier New" pitchFamily="49" charset="0"/>
              </a:rPr>
              <a:t>boolean canRead()</a:t>
            </a:r>
          </a:p>
          <a:p>
            <a:pPr eaLnBrk="1" hangingPunct="1">
              <a:spcBef>
                <a:spcPct val="0"/>
              </a:spcBef>
            </a:pPr>
            <a:r>
              <a:rPr lang="en-US" sz="1800" b="1" dirty="0" smtClean="0">
                <a:solidFill>
                  <a:srgbClr val="000000"/>
                </a:solidFill>
                <a:latin typeface="Courier New" pitchFamily="49" charset="0"/>
              </a:rPr>
              <a:t>boolean canWrite()</a:t>
            </a:r>
          </a:p>
          <a:p>
            <a:pPr lvl="1" eaLnBrk="1" hangingPunct="1">
              <a:spcBef>
                <a:spcPct val="0"/>
              </a:spcBef>
            </a:pPr>
            <a:r>
              <a:rPr lang="en-US" sz="2000" dirty="0" smtClean="0"/>
              <a:t>Returns true if the application can execute/read/write the file denoted; false otherwise</a:t>
            </a:r>
          </a:p>
          <a:p>
            <a:pPr eaLnBrk="1" hangingPunct="1">
              <a:spcBef>
                <a:spcPct val="0"/>
              </a:spcBef>
            </a:pPr>
            <a:r>
              <a:rPr lang="en-US" sz="1800" b="1" dirty="0" smtClean="0">
                <a:solidFill>
                  <a:srgbClr val="000000"/>
                </a:solidFill>
                <a:latin typeface="Courier New" pitchFamily="49" charset="0"/>
              </a:rPr>
              <a:t>boolean set</a:t>
            </a:r>
            <a:r>
              <a:rPr lang="en-US" sz="1800" b="1" i="1" dirty="0" smtClean="0">
                <a:solidFill>
                  <a:srgbClr val="000000"/>
                </a:solidFill>
                <a:latin typeface="Courier New" pitchFamily="49" charset="0"/>
              </a:rPr>
              <a:t>Xxx</a:t>
            </a:r>
            <a:r>
              <a:rPr lang="en-US" sz="1800" b="1" dirty="0" smtClean="0">
                <a:solidFill>
                  <a:srgbClr val="000000"/>
                </a:solidFill>
                <a:latin typeface="Courier New" pitchFamily="49" charset="0"/>
              </a:rPr>
              <a:t>(boolean permission)</a:t>
            </a:r>
          </a:p>
          <a:p>
            <a:pPr eaLnBrk="1" hangingPunct="1">
              <a:spcBef>
                <a:spcPct val="0"/>
              </a:spcBef>
            </a:pPr>
            <a:r>
              <a:rPr lang="en-US" sz="1800" b="1" dirty="0" smtClean="0">
                <a:solidFill>
                  <a:srgbClr val="000000"/>
                </a:solidFill>
                <a:latin typeface="Courier New" pitchFamily="49" charset="0"/>
              </a:rPr>
              <a:t>set</a:t>
            </a:r>
            <a:r>
              <a:rPr lang="en-US" sz="1800" b="1" i="1" dirty="0" smtClean="0">
                <a:solidFill>
                  <a:srgbClr val="000000"/>
                </a:solidFill>
                <a:latin typeface="Courier New" pitchFamily="49" charset="0"/>
              </a:rPr>
              <a:t>Xxx</a:t>
            </a:r>
            <a:r>
              <a:rPr lang="en-US" sz="1800" b="1" dirty="0" smtClean="0">
                <a:solidFill>
                  <a:srgbClr val="000000"/>
                </a:solidFill>
                <a:latin typeface="Courier New" pitchFamily="49" charset="0"/>
              </a:rPr>
              <a:t>(boolean  permission, boolean ownerOnly)</a:t>
            </a:r>
          </a:p>
          <a:p>
            <a:pPr lvl="1" eaLnBrk="1" hangingPunct="1">
              <a:spcBef>
                <a:spcPct val="0"/>
              </a:spcBef>
            </a:pPr>
            <a:r>
              <a:rPr lang="en-US" sz="2000" dirty="0" smtClean="0"/>
              <a:t>Xxx could be </a:t>
            </a:r>
            <a:r>
              <a:rPr lang="en-US" sz="1800" b="1" dirty="0" smtClean="0">
                <a:solidFill>
                  <a:srgbClr val="000000"/>
                </a:solidFill>
                <a:latin typeface="Courier New" pitchFamily="49" charset="0"/>
                <a:ea typeface="+mn-ea"/>
                <a:cs typeface="+mn-cs"/>
              </a:rPr>
              <a:t>Readable, Executable or Writable</a:t>
            </a:r>
          </a:p>
          <a:p>
            <a:pPr lvl="1" eaLnBrk="1" hangingPunct="1">
              <a:spcBef>
                <a:spcPct val="0"/>
              </a:spcBef>
            </a:pPr>
            <a:r>
              <a:rPr lang="en-US" sz="2000" dirty="0" smtClean="0"/>
              <a:t>Sets the read/execute/write permission if </a:t>
            </a:r>
            <a:r>
              <a:rPr lang="en-US" sz="2000" b="1" dirty="0" smtClean="0">
                <a:solidFill>
                  <a:srgbClr val="000000"/>
                </a:solidFill>
                <a:latin typeface="Courier New" pitchFamily="49" charset="0"/>
              </a:rPr>
              <a:t>permission </a:t>
            </a:r>
            <a:r>
              <a:rPr lang="en-US" sz="2000" dirty="0" smtClean="0"/>
              <a:t>is true </a:t>
            </a:r>
          </a:p>
          <a:p>
            <a:pPr lvl="1" eaLnBrk="1" hangingPunct="1">
              <a:spcBef>
                <a:spcPct val="0"/>
              </a:spcBef>
            </a:pPr>
            <a:r>
              <a:rPr lang="en-US" sz="2000" b="1" dirty="0" smtClean="0">
                <a:solidFill>
                  <a:srgbClr val="000000"/>
                </a:solidFill>
                <a:latin typeface="Courier New" pitchFamily="49" charset="0"/>
              </a:rPr>
              <a:t>ownerOnly </a:t>
            </a:r>
            <a:r>
              <a:rPr lang="en-US" sz="2000" dirty="0" smtClean="0"/>
              <a:t>is true then the read/execute/write permission applies only to the owner's execute permission provided underlying file system can distinguish between owner and others; otherwise, it applies to everybody. </a:t>
            </a:r>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28600" y="0"/>
            <a:ext cx="8229600" cy="762000"/>
          </a:xfrm>
        </p:spPr>
        <p:txBody>
          <a:bodyPr/>
          <a:lstStyle/>
          <a:p>
            <a:r>
              <a:rPr lang="en-US" sz="4000" dirty="0" smtClean="0"/>
              <a:t>Example: Creating a file</a:t>
            </a:r>
            <a:endParaRPr lang="en-IN" sz="4000" dirty="0" smtClean="0"/>
          </a:p>
        </p:txBody>
      </p:sp>
      <p:sp>
        <p:nvSpPr>
          <p:cNvPr id="5123" name="Content Placeholder 2"/>
          <p:cNvSpPr>
            <a:spLocks noGrp="1"/>
          </p:cNvSpPr>
          <p:nvPr>
            <p:ph idx="1"/>
          </p:nvPr>
        </p:nvSpPr>
        <p:spPr>
          <a:xfrm>
            <a:off x="609600" y="2060848"/>
            <a:ext cx="7696200" cy="4263752"/>
          </a:xfrm>
        </p:spPr>
        <p:txBody>
          <a:bodyPr>
            <a:normAutofit fontScale="77500" lnSpcReduction="20000"/>
          </a:bodyPr>
          <a:lstStyle/>
          <a:p>
            <a:pPr>
              <a:lnSpc>
                <a:spcPct val="100000"/>
              </a:lnSpc>
              <a:buFontTx/>
              <a:buNone/>
            </a:pPr>
            <a:r>
              <a:rPr lang="en-IN" b="1" dirty="0" smtClean="0">
                <a:solidFill>
                  <a:srgbClr val="000000"/>
                </a:solidFill>
                <a:latin typeface="Courier New" pitchFamily="49" charset="0"/>
              </a:rPr>
              <a:t>import java.io.*;</a:t>
            </a:r>
          </a:p>
          <a:p>
            <a:pPr>
              <a:lnSpc>
                <a:spcPct val="100000"/>
              </a:lnSpc>
              <a:buFontTx/>
              <a:buNone/>
            </a:pPr>
            <a:r>
              <a:rPr lang="en-IN" b="1" dirty="0" smtClean="0">
                <a:solidFill>
                  <a:srgbClr val="000000"/>
                </a:solidFill>
                <a:latin typeface="Courier New" pitchFamily="49" charset="0"/>
              </a:rPr>
              <a:t>class FileOper{</a:t>
            </a:r>
          </a:p>
          <a:p>
            <a:pPr>
              <a:lnSpc>
                <a:spcPct val="100000"/>
              </a:lnSpc>
              <a:buFontTx/>
              <a:buNone/>
            </a:pPr>
            <a:r>
              <a:rPr lang="en-IN" b="1" dirty="0" smtClean="0">
                <a:solidFill>
                  <a:srgbClr val="000000"/>
                </a:solidFill>
                <a:latin typeface="Courier New" pitchFamily="49" charset="0"/>
              </a:rPr>
              <a:t>public static void main(String str[]){</a:t>
            </a:r>
          </a:p>
          <a:p>
            <a:pPr>
              <a:lnSpc>
                <a:spcPct val="100000"/>
              </a:lnSpc>
              <a:buFontTx/>
              <a:buNone/>
            </a:pPr>
            <a:r>
              <a:rPr lang="en-IN" b="1" dirty="0" smtClean="0">
                <a:solidFill>
                  <a:srgbClr val="000000"/>
                </a:solidFill>
                <a:latin typeface="Courier New" pitchFamily="49" charset="0"/>
              </a:rPr>
              <a:t>try{</a:t>
            </a:r>
          </a:p>
          <a:p>
            <a:pPr>
              <a:lnSpc>
                <a:spcPct val="100000"/>
              </a:lnSpc>
              <a:buFontTx/>
              <a:buNone/>
            </a:pPr>
            <a:r>
              <a:rPr lang="en-IN" b="1" dirty="0" smtClean="0">
                <a:solidFill>
                  <a:srgbClr val="000000"/>
                </a:solidFill>
                <a:latin typeface="Courier New" pitchFamily="49" charset="0"/>
              </a:rPr>
              <a:t>File </a:t>
            </a:r>
            <a:r>
              <a:rPr lang="en-IN" b="1" dirty="0" err="1" smtClean="0">
                <a:solidFill>
                  <a:srgbClr val="000000"/>
                </a:solidFill>
                <a:latin typeface="Courier New" pitchFamily="49" charset="0"/>
              </a:rPr>
              <a:t>file</a:t>
            </a:r>
            <a:r>
              <a:rPr lang="en-IN" b="1" dirty="0" smtClean="0">
                <a:solidFill>
                  <a:srgbClr val="000000"/>
                </a:solidFill>
                <a:latin typeface="Courier New" pitchFamily="49" charset="0"/>
              </a:rPr>
              <a:t> = new File("newFile.txt");</a:t>
            </a:r>
          </a:p>
          <a:p>
            <a:pPr>
              <a:lnSpc>
                <a:spcPct val="100000"/>
              </a:lnSpc>
              <a:buFontTx/>
              <a:buNone/>
            </a:pPr>
            <a:r>
              <a:rPr lang="en-IN" b="1" dirty="0" smtClean="0">
                <a:solidFill>
                  <a:srgbClr val="000000"/>
                </a:solidFill>
                <a:latin typeface="Courier New" pitchFamily="49" charset="0"/>
              </a:rPr>
              <a:t>if(</a:t>
            </a:r>
            <a:r>
              <a:rPr lang="en-IN" b="1" dirty="0" err="1" smtClean="0">
                <a:solidFill>
                  <a:srgbClr val="000000"/>
                </a:solidFill>
                <a:latin typeface="Courier New" pitchFamily="49" charset="0"/>
              </a:rPr>
              <a:t>file.exists</a:t>
            </a:r>
            <a:r>
              <a:rPr lang="en-IN" b="1" dirty="0" smtClean="0">
                <a:solidFill>
                  <a:srgbClr val="000000"/>
                </a:solidFill>
                <a:latin typeface="Courier New" pitchFamily="49" charset="0"/>
              </a:rPr>
              <a:t>()) </a:t>
            </a:r>
          </a:p>
          <a:p>
            <a:pPr>
              <a:lnSpc>
                <a:spcPct val="100000"/>
              </a:lnSpc>
              <a:buFontTx/>
              <a:buNone/>
            </a:pPr>
            <a:r>
              <a:rPr lang="en-IN" b="1" dirty="0" err="1" smtClean="0">
                <a:solidFill>
                  <a:srgbClr val="000000"/>
                </a:solidFill>
                <a:latin typeface="Courier New" pitchFamily="49" charset="0"/>
              </a:rPr>
              <a:t>file.delete</a:t>
            </a:r>
            <a:r>
              <a:rPr lang="en-IN" b="1" dirty="0" smtClean="0">
                <a:solidFill>
                  <a:srgbClr val="000000"/>
                </a:solidFill>
                <a:latin typeface="Courier New" pitchFamily="49" charset="0"/>
              </a:rPr>
              <a:t>();</a:t>
            </a:r>
          </a:p>
          <a:p>
            <a:pPr>
              <a:lnSpc>
                <a:spcPct val="100000"/>
              </a:lnSpc>
              <a:buFontTx/>
              <a:buNone/>
            </a:pPr>
            <a:r>
              <a:rPr lang="en-IN" b="1" dirty="0" smtClean="0">
                <a:solidFill>
                  <a:srgbClr val="000000"/>
                </a:solidFill>
                <a:latin typeface="Courier New" pitchFamily="49" charset="0"/>
              </a:rPr>
              <a:t>boolean b=</a:t>
            </a:r>
            <a:r>
              <a:rPr lang="en-IN" b="1" dirty="0" err="1" smtClean="0">
                <a:solidFill>
                  <a:srgbClr val="000000"/>
                </a:solidFill>
                <a:latin typeface="Courier New" pitchFamily="49" charset="0"/>
              </a:rPr>
              <a:t>file.createNewFile</a:t>
            </a:r>
            <a:r>
              <a:rPr lang="en-IN" b="1" dirty="0" smtClean="0">
                <a:solidFill>
                  <a:srgbClr val="000000"/>
                </a:solidFill>
                <a:latin typeface="Courier New" pitchFamily="49" charset="0"/>
              </a:rPr>
              <a:t>();</a:t>
            </a:r>
          </a:p>
          <a:p>
            <a:pPr>
              <a:lnSpc>
                <a:spcPct val="100000"/>
              </a:lnSpc>
              <a:buFontTx/>
              <a:buNone/>
            </a:pPr>
            <a:r>
              <a:rPr lang="en-IN" b="1" dirty="0" err="1" smtClean="0">
                <a:solidFill>
                  <a:srgbClr val="000000"/>
                </a:solidFill>
                <a:latin typeface="Courier New" pitchFamily="49" charset="0"/>
              </a:rPr>
              <a:t>System.out.println</a:t>
            </a:r>
            <a:r>
              <a:rPr lang="en-IN" b="1" dirty="0" smtClean="0">
                <a:solidFill>
                  <a:srgbClr val="000000"/>
                </a:solidFill>
                <a:latin typeface="Courier New" pitchFamily="49" charset="0"/>
              </a:rPr>
              <a:t>(b);</a:t>
            </a:r>
          </a:p>
          <a:p>
            <a:pPr>
              <a:lnSpc>
                <a:spcPct val="100000"/>
              </a:lnSpc>
              <a:buFontTx/>
              <a:buNone/>
            </a:pPr>
            <a:r>
              <a:rPr lang="en-IN" b="1" dirty="0" smtClean="0">
                <a:solidFill>
                  <a:srgbClr val="000000"/>
                </a:solidFill>
                <a:latin typeface="Courier New" pitchFamily="49" charset="0"/>
              </a:rPr>
              <a:t>}catch(</a:t>
            </a:r>
            <a:r>
              <a:rPr lang="en-IN" b="1" dirty="0" err="1" smtClean="0">
                <a:solidFill>
                  <a:srgbClr val="000000"/>
                </a:solidFill>
                <a:latin typeface="Courier New" pitchFamily="49" charset="0"/>
              </a:rPr>
              <a:t>IOException</a:t>
            </a:r>
            <a:r>
              <a:rPr lang="en-IN" b="1" dirty="0" smtClean="0">
                <a:solidFill>
                  <a:srgbClr val="000000"/>
                </a:solidFill>
                <a:latin typeface="Courier New" pitchFamily="49" charset="0"/>
              </a:rPr>
              <a:t> e){ }</a:t>
            </a:r>
          </a:p>
          <a:p>
            <a:pPr>
              <a:lnSpc>
                <a:spcPct val="100000"/>
              </a:lnSpc>
              <a:buFontTx/>
              <a:buNone/>
            </a:pPr>
            <a:r>
              <a:rPr lang="en-IN" b="1" dirty="0" smtClean="0">
                <a:solidFill>
                  <a:srgbClr val="000000"/>
                </a:solidFill>
                <a:latin typeface="Courier New" pitchFamily="49" charset="0"/>
              </a:rPr>
              <a:t>}}</a:t>
            </a:r>
          </a:p>
        </p:txBody>
      </p:sp>
      <p:sp>
        <p:nvSpPr>
          <p:cNvPr id="5124" name="Slide Number Placeholder 3"/>
          <p:cNvSpPr>
            <a:spLocks noGrp="1"/>
          </p:cNvSpPr>
          <p:nvPr>
            <p:ph type="sldNum" sz="quarter" idx="10"/>
          </p:nvPr>
        </p:nvSpPr>
        <p:spPr>
          <a:xfrm>
            <a:off x="6553200" y="6245225"/>
            <a:ext cx="2133600" cy="476250"/>
          </a:xfrm>
          <a:noFill/>
        </p:spPr>
        <p:txBody>
          <a:bodyPr/>
          <a:lstStyle/>
          <a:p>
            <a:fld id="{D1214CBB-308C-4555-970B-903BB4F84DF4}" type="slidenum">
              <a:rPr lang="en-US" smtClean="0">
                <a:latin typeface="Arial" charset="0"/>
              </a:rPr>
              <a:pPr/>
              <a:t>13</a:t>
            </a:fld>
            <a:endParaRPr lang="en-US" smtClean="0">
              <a:latin typeface="Arial" charset="0"/>
            </a:endParaRPr>
          </a:p>
        </p:txBody>
      </p:sp>
      <p:sp>
        <p:nvSpPr>
          <p:cNvPr id="5" name="TextBox 4"/>
          <p:cNvSpPr txBox="1"/>
          <p:nvPr/>
        </p:nvSpPr>
        <p:spPr>
          <a:xfrm>
            <a:off x="457200" y="1371600"/>
            <a:ext cx="8001000" cy="646331"/>
          </a:xfrm>
          <a:prstGeom prst="rect">
            <a:avLst/>
          </a:prstGeom>
          <a:noFill/>
        </p:spPr>
        <p:txBody>
          <a:bodyPr wrap="square" rtlCol="0">
            <a:spAutoFit/>
          </a:bodyPr>
          <a:lstStyle/>
          <a:p>
            <a:r>
              <a:rPr lang="en-US" i="1" dirty="0" smtClean="0"/>
              <a:t>Creates a new file named </a:t>
            </a:r>
            <a:r>
              <a:rPr lang="en-IN" b="1" i="1" dirty="0" smtClean="0">
                <a:solidFill>
                  <a:srgbClr val="000000"/>
                </a:solidFill>
                <a:latin typeface="Courier New" pitchFamily="49" charset="0"/>
              </a:rPr>
              <a:t>newFile.txt</a:t>
            </a:r>
            <a:r>
              <a:rPr lang="en-IN" i="1" dirty="0" smtClean="0"/>
              <a:t>. If file exists then it deletes the file and creates a new one</a:t>
            </a:r>
            <a:r>
              <a:rPr lang="en-US" i="1"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are streams</a:t>
            </a:r>
            <a:endParaRPr lang="en-US" sz="4000" dirty="0"/>
          </a:p>
        </p:txBody>
      </p:sp>
      <p:sp>
        <p:nvSpPr>
          <p:cNvPr id="3" name="Content Placeholder 2"/>
          <p:cNvSpPr>
            <a:spLocks noGrp="1"/>
          </p:cNvSpPr>
          <p:nvPr>
            <p:ph idx="1"/>
          </p:nvPr>
        </p:nvSpPr>
        <p:spPr>
          <a:xfrm>
            <a:off x="152400" y="1143000"/>
            <a:ext cx="8686800" cy="5638800"/>
          </a:xfrm>
        </p:spPr>
        <p:txBody>
          <a:bodyPr/>
          <a:lstStyle/>
          <a:p>
            <a:r>
              <a:rPr lang="en-US" dirty="0" smtClean="0"/>
              <a:t>An IO stream is an abstract term for any type of input or output device.</a:t>
            </a:r>
          </a:p>
          <a:p>
            <a:r>
              <a:rPr lang="en-US" dirty="0" smtClean="0"/>
              <a:t>There are 2 types of stream</a:t>
            </a:r>
          </a:p>
          <a:p>
            <a:pPr lvl="1"/>
            <a:r>
              <a:rPr lang="en-US" sz="2000" dirty="0" smtClean="0">
                <a:ea typeface="+mn-ea"/>
                <a:cs typeface="+mn-cs"/>
              </a:rPr>
              <a:t>Input stream to read data from a source. </a:t>
            </a:r>
            <a:r>
              <a:rPr lang="en-US" sz="2000" dirty="0" smtClean="0"/>
              <a:t>An input stream may be files, keyboard, console, other programs, a network, or  an array!</a:t>
            </a:r>
          </a:p>
          <a:p>
            <a:pPr lvl="1"/>
            <a:r>
              <a:rPr lang="en-US" sz="2000" dirty="0" smtClean="0">
                <a:ea typeface="+mn-ea"/>
                <a:cs typeface="+mn-cs"/>
              </a:rPr>
              <a:t>Output stream </a:t>
            </a:r>
            <a:r>
              <a:rPr lang="en-US" sz="2000" dirty="0" smtClean="0"/>
              <a:t>to read data into a destination. An output stream may be disk files, monitor, a network, other programs, or  an array</a:t>
            </a:r>
          </a:p>
          <a:p>
            <a:r>
              <a:rPr lang="en-US" dirty="0" smtClean="0"/>
              <a:t>Fundamentally stream may be </a:t>
            </a:r>
          </a:p>
          <a:p>
            <a:pPr lvl="1">
              <a:lnSpc>
                <a:spcPct val="100000"/>
              </a:lnSpc>
            </a:pPr>
            <a:r>
              <a:rPr lang="en-US" sz="2000" dirty="0" smtClean="0">
                <a:ea typeface="+mn-ea"/>
                <a:cs typeface="+mn-cs"/>
              </a:rPr>
              <a:t>Byte stream : data read or written is in the form of byte</a:t>
            </a:r>
          </a:p>
          <a:p>
            <a:pPr lvl="1">
              <a:lnSpc>
                <a:spcPct val="100000"/>
              </a:lnSpc>
              <a:buNone/>
            </a:pPr>
            <a:r>
              <a:rPr lang="en-US" sz="2000" dirty="0" smtClean="0">
                <a:ea typeface="+mn-ea"/>
                <a:cs typeface="+mn-cs"/>
              </a:rPr>
              <a:t>	or</a:t>
            </a:r>
          </a:p>
          <a:p>
            <a:pPr lvl="1"/>
            <a:r>
              <a:rPr lang="en-US" sz="2000" dirty="0" smtClean="0">
                <a:ea typeface="+mn-ea"/>
                <a:cs typeface="+mn-cs"/>
              </a:rPr>
              <a:t>Character stream:</a:t>
            </a:r>
            <a:r>
              <a:rPr lang="en-US" sz="2000" dirty="0" smtClean="0"/>
              <a:t> data read or written is in the form of character</a:t>
            </a:r>
          </a:p>
          <a:p>
            <a:r>
              <a:rPr lang="en-US" dirty="0" smtClean="0"/>
              <a:t>Stream is a sequence of data</a:t>
            </a:r>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4000" dirty="0" smtClean="0"/>
              <a:t>Stream types in Java</a:t>
            </a:r>
            <a:endParaRPr lang="en-IN" sz="4000" dirty="0" smtClean="0"/>
          </a:p>
        </p:txBody>
      </p:sp>
      <p:sp>
        <p:nvSpPr>
          <p:cNvPr id="6147" name="Content Placeholder 2"/>
          <p:cNvSpPr>
            <a:spLocks noGrp="1"/>
          </p:cNvSpPr>
          <p:nvPr>
            <p:ph idx="1"/>
          </p:nvPr>
        </p:nvSpPr>
        <p:spPr>
          <a:xfrm>
            <a:off x="457200" y="1143000"/>
            <a:ext cx="8153400" cy="4191000"/>
          </a:xfrm>
        </p:spPr>
        <p:txBody>
          <a:bodyPr/>
          <a:lstStyle/>
          <a:p>
            <a:r>
              <a:rPr lang="en-US" dirty="0" smtClean="0"/>
              <a:t>Character stream</a:t>
            </a:r>
          </a:p>
          <a:p>
            <a:pPr lvl="1"/>
            <a:r>
              <a:rPr lang="en-US" sz="2000" dirty="0" smtClean="0"/>
              <a:t>Character stream writer classes</a:t>
            </a:r>
          </a:p>
          <a:p>
            <a:pPr lvl="1"/>
            <a:r>
              <a:rPr lang="en-US" sz="2000" dirty="0" smtClean="0"/>
              <a:t>Character stream reader classes</a:t>
            </a:r>
          </a:p>
          <a:p>
            <a:pPr lvl="1">
              <a:buFontTx/>
              <a:buNone/>
            </a:pPr>
            <a:endParaRPr lang="en-US" sz="2000" dirty="0" smtClean="0"/>
          </a:p>
          <a:p>
            <a:r>
              <a:rPr lang="en-US" dirty="0" smtClean="0"/>
              <a:t>Byte stream</a:t>
            </a:r>
          </a:p>
          <a:p>
            <a:pPr lvl="1"/>
            <a:r>
              <a:rPr lang="en-US" sz="2000" dirty="0" smtClean="0"/>
              <a:t>Byte stream writer classes</a:t>
            </a:r>
          </a:p>
          <a:p>
            <a:pPr lvl="1"/>
            <a:r>
              <a:rPr lang="en-US" sz="2000" dirty="0" smtClean="0"/>
              <a:t>Byte stream reader classes</a:t>
            </a:r>
          </a:p>
          <a:p>
            <a:pPr lvl="1"/>
            <a:r>
              <a:rPr lang="en-US" sz="2000" dirty="0" smtClean="0">
                <a:solidFill>
                  <a:srgbClr val="C00000"/>
                </a:solidFill>
              </a:rPr>
              <a:t>Supports Serialization</a:t>
            </a:r>
          </a:p>
          <a:p>
            <a:endParaRPr lang="en-IN" dirty="0" smtClean="0"/>
          </a:p>
        </p:txBody>
      </p:sp>
      <p:sp>
        <p:nvSpPr>
          <p:cNvPr id="6148" name="Slide Number Placeholder 3"/>
          <p:cNvSpPr>
            <a:spLocks noGrp="1"/>
          </p:cNvSpPr>
          <p:nvPr>
            <p:ph type="sldNum" sz="quarter" idx="10"/>
          </p:nvPr>
        </p:nvSpPr>
        <p:spPr>
          <a:xfrm>
            <a:off x="6553200" y="6245225"/>
            <a:ext cx="2133600" cy="476250"/>
          </a:xfrm>
          <a:noFill/>
        </p:spPr>
        <p:txBody>
          <a:bodyPr/>
          <a:lstStyle/>
          <a:p>
            <a:fld id="{E8B83A62-09BC-4558-9F43-F798201B2EAB}" type="slidenum">
              <a:rPr lang="en-US" smtClean="0">
                <a:latin typeface="Arial" charset="0"/>
              </a:rPr>
              <a:pPr/>
              <a:t>15</a:t>
            </a:fld>
            <a:endParaRPr lang="en-US" smtClean="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Character stream</a:t>
            </a:r>
            <a:endParaRPr lang="en-US" sz="4000" dirty="0"/>
          </a:p>
        </p:txBody>
      </p:sp>
      <p:sp>
        <p:nvSpPr>
          <p:cNvPr id="3" name="Content Placeholder 2"/>
          <p:cNvSpPr>
            <a:spLocks noGrp="1"/>
          </p:cNvSpPr>
          <p:nvPr>
            <p:ph idx="1"/>
          </p:nvPr>
        </p:nvSpPr>
        <p:spPr>
          <a:xfrm>
            <a:off x="457200" y="1295400"/>
            <a:ext cx="8229600" cy="4952999"/>
          </a:xfrm>
        </p:spPr>
        <p:txBody>
          <a:bodyPr/>
          <a:lstStyle/>
          <a:p>
            <a:r>
              <a:rPr lang="en-US" dirty="0" smtClean="0"/>
              <a:t>As we are aware, the character in java is in the form of </a:t>
            </a:r>
            <a:r>
              <a:rPr lang="en-US" dirty="0" err="1" smtClean="0"/>
              <a:t>unicode</a:t>
            </a:r>
            <a:r>
              <a:rPr lang="en-US" dirty="0" smtClean="0"/>
              <a:t>.</a:t>
            </a:r>
          </a:p>
          <a:p>
            <a:r>
              <a:rPr lang="en-US" dirty="0" smtClean="0"/>
              <a:t>Character stream I/O automatically translates </a:t>
            </a:r>
            <a:r>
              <a:rPr lang="en-US" dirty="0" err="1" smtClean="0"/>
              <a:t>unicode</a:t>
            </a:r>
            <a:r>
              <a:rPr lang="en-US" dirty="0" smtClean="0"/>
              <a:t> to the local character set.</a:t>
            </a:r>
          </a:p>
          <a:p>
            <a:r>
              <a:rPr lang="en-US" dirty="0" smtClean="0"/>
              <a:t>At the top of the hierarchy we have </a:t>
            </a:r>
            <a:r>
              <a:rPr lang="en-US" b="1" dirty="0" smtClean="0">
                <a:latin typeface="Courier New" pitchFamily="49" charset="0"/>
                <a:cs typeface="Courier New" pitchFamily="49" charset="0"/>
              </a:rPr>
              <a:t>Reader</a:t>
            </a:r>
            <a:r>
              <a:rPr lang="en-US" dirty="0" smtClean="0"/>
              <a:t> and </a:t>
            </a:r>
            <a:r>
              <a:rPr lang="en-US" b="1" dirty="0" smtClean="0">
                <a:latin typeface="Courier New" pitchFamily="49" charset="0"/>
                <a:cs typeface="Courier New" pitchFamily="49" charset="0"/>
              </a:rPr>
              <a:t>Writer</a:t>
            </a:r>
            <a:r>
              <a:rPr lang="en-US" dirty="0" smtClean="0"/>
              <a:t> abstract classes are provided</a:t>
            </a:r>
          </a:p>
          <a:p>
            <a:endParaRPr lang="en-US" dirty="0" smtClean="0"/>
          </a:p>
          <a:p>
            <a:r>
              <a:rPr lang="en-US" i="1" dirty="0" smtClean="0"/>
              <a:t>First we will explore Writer classes</a:t>
            </a:r>
          </a:p>
          <a:p>
            <a:endParaRPr lang="en-US"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6705600" y="6096000"/>
            <a:ext cx="2133600" cy="476250"/>
          </a:xfrm>
          <a:noFill/>
        </p:spPr>
        <p:txBody>
          <a:bodyPr/>
          <a:lstStyle/>
          <a:p>
            <a:fld id="{3D37302A-36D7-4F97-9B74-A4D76035C428}" type="slidenum">
              <a:rPr lang="en-US" smtClean="0">
                <a:latin typeface="Arial" charset="0"/>
              </a:rPr>
              <a:pPr/>
              <a:t>17</a:t>
            </a:fld>
            <a:endParaRPr lang="en-US" smtClean="0">
              <a:latin typeface="Arial" charset="0"/>
            </a:endParaRPr>
          </a:p>
        </p:txBody>
      </p:sp>
      <p:sp>
        <p:nvSpPr>
          <p:cNvPr id="7171" name="Text Box 2"/>
          <p:cNvSpPr txBox="1">
            <a:spLocks noChangeArrowheads="1"/>
          </p:cNvSpPr>
          <p:nvPr/>
        </p:nvSpPr>
        <p:spPr bwMode="auto">
          <a:xfrm>
            <a:off x="465138" y="1447800"/>
            <a:ext cx="1107996" cy="400110"/>
          </a:xfrm>
          <a:prstGeom prst="rect">
            <a:avLst/>
          </a:prstGeom>
          <a:noFill/>
          <a:ln w="9525">
            <a:solidFill>
              <a:schemeClr val="tx1"/>
            </a:solidFill>
            <a:miter lim="800000"/>
            <a:headEnd/>
            <a:tailEnd/>
          </a:ln>
        </p:spPr>
        <p:txBody>
          <a:bodyPr wrap="none">
            <a:spAutoFit/>
          </a:bodyPr>
          <a:lstStyle/>
          <a:p>
            <a:r>
              <a:rPr lang="en-US" sz="2000" b="1" i="1">
                <a:solidFill>
                  <a:srgbClr val="C00000"/>
                </a:solidFill>
                <a:latin typeface="Courier New" pitchFamily="49" charset="0"/>
              </a:rPr>
              <a:t>Writer</a:t>
            </a:r>
          </a:p>
        </p:txBody>
      </p:sp>
      <p:grpSp>
        <p:nvGrpSpPr>
          <p:cNvPr id="2" name="Group 3"/>
          <p:cNvGrpSpPr>
            <a:grpSpLocks/>
          </p:cNvGrpSpPr>
          <p:nvPr/>
        </p:nvGrpSpPr>
        <p:grpSpPr bwMode="auto">
          <a:xfrm>
            <a:off x="914400" y="1905000"/>
            <a:ext cx="304800" cy="228600"/>
            <a:chOff x="2640" y="1344"/>
            <a:chExt cx="192" cy="144"/>
          </a:xfrm>
        </p:grpSpPr>
        <p:sp>
          <p:nvSpPr>
            <p:cNvPr id="7191" name="Line 4"/>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7192" name="Line 5"/>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7193" name="Line 6"/>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7173" name="Text Box 7"/>
          <p:cNvSpPr txBox="1">
            <a:spLocks noChangeArrowheads="1"/>
          </p:cNvSpPr>
          <p:nvPr/>
        </p:nvSpPr>
        <p:spPr bwMode="auto">
          <a:xfrm>
            <a:off x="1371600" y="4479925"/>
            <a:ext cx="2339102"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BufferedWriter</a:t>
            </a:r>
          </a:p>
        </p:txBody>
      </p:sp>
      <p:sp>
        <p:nvSpPr>
          <p:cNvPr id="7174" name="Line 9"/>
          <p:cNvSpPr>
            <a:spLocks noChangeShapeType="1"/>
          </p:cNvSpPr>
          <p:nvPr/>
        </p:nvSpPr>
        <p:spPr bwMode="auto">
          <a:xfrm>
            <a:off x="1066800" y="2514600"/>
            <a:ext cx="304800" cy="0"/>
          </a:xfrm>
          <a:prstGeom prst="line">
            <a:avLst/>
          </a:prstGeom>
          <a:noFill/>
          <a:ln w="9525">
            <a:solidFill>
              <a:schemeClr val="tx1"/>
            </a:solidFill>
            <a:round/>
            <a:headEnd/>
            <a:tailEnd/>
          </a:ln>
        </p:spPr>
        <p:txBody>
          <a:bodyPr>
            <a:spAutoFit/>
          </a:bodyPr>
          <a:lstStyle/>
          <a:p>
            <a:endParaRPr lang="en-US" sz="2000"/>
          </a:p>
        </p:txBody>
      </p:sp>
      <p:sp>
        <p:nvSpPr>
          <p:cNvPr id="7175" name="Text Box 12"/>
          <p:cNvSpPr txBox="1">
            <a:spLocks noChangeArrowheads="1"/>
          </p:cNvSpPr>
          <p:nvPr/>
        </p:nvSpPr>
        <p:spPr bwMode="auto">
          <a:xfrm>
            <a:off x="1371600" y="3794125"/>
            <a:ext cx="3513138" cy="400110"/>
          </a:xfrm>
          <a:prstGeom prst="rect">
            <a:avLst/>
          </a:prstGeom>
          <a:noFill/>
          <a:ln w="9525">
            <a:solidFill>
              <a:schemeClr val="tx1"/>
            </a:solidFill>
            <a:miter lim="800000"/>
            <a:headEnd/>
            <a:tailEnd/>
          </a:ln>
        </p:spPr>
        <p:txBody>
          <a:bodyPr>
            <a:spAutoFit/>
          </a:bodyPr>
          <a:lstStyle/>
          <a:p>
            <a:r>
              <a:rPr lang="en-US" sz="2000" b="1">
                <a:latin typeface="Courier New" pitchFamily="49" charset="0"/>
              </a:rPr>
              <a:t>OutputStreamWriter</a:t>
            </a:r>
          </a:p>
        </p:txBody>
      </p:sp>
      <p:sp>
        <p:nvSpPr>
          <p:cNvPr id="7176" name="Text Box 13"/>
          <p:cNvSpPr txBox="1">
            <a:spLocks noChangeArrowheads="1"/>
          </p:cNvSpPr>
          <p:nvPr/>
        </p:nvSpPr>
        <p:spPr bwMode="auto">
          <a:xfrm>
            <a:off x="5791200" y="3794125"/>
            <a:ext cx="2057400" cy="400110"/>
          </a:xfrm>
          <a:prstGeom prst="rect">
            <a:avLst/>
          </a:prstGeom>
          <a:noFill/>
          <a:ln w="9525">
            <a:solidFill>
              <a:schemeClr val="tx1"/>
            </a:solidFill>
            <a:miter lim="800000"/>
            <a:headEnd/>
            <a:tailEnd/>
          </a:ln>
        </p:spPr>
        <p:txBody>
          <a:bodyPr>
            <a:spAutoFit/>
          </a:bodyPr>
          <a:lstStyle/>
          <a:p>
            <a:r>
              <a:rPr lang="en-US" sz="2000" b="1">
                <a:latin typeface="Courier New" pitchFamily="49" charset="0"/>
              </a:rPr>
              <a:t>FileWriter</a:t>
            </a:r>
          </a:p>
        </p:txBody>
      </p:sp>
      <p:grpSp>
        <p:nvGrpSpPr>
          <p:cNvPr id="3" name="Group 14"/>
          <p:cNvGrpSpPr>
            <a:grpSpLocks/>
          </p:cNvGrpSpPr>
          <p:nvPr/>
        </p:nvGrpSpPr>
        <p:grpSpPr bwMode="auto">
          <a:xfrm>
            <a:off x="4876800" y="3956050"/>
            <a:ext cx="228600" cy="152400"/>
            <a:chOff x="2352" y="1728"/>
            <a:chExt cx="144" cy="96"/>
          </a:xfrm>
        </p:grpSpPr>
        <p:sp>
          <p:nvSpPr>
            <p:cNvPr id="7188" name="Line 15"/>
            <p:cNvSpPr>
              <a:spLocks noChangeShapeType="1"/>
            </p:cNvSpPr>
            <p:nvPr/>
          </p:nvSpPr>
          <p:spPr bwMode="auto">
            <a:xfrm flipV="1">
              <a:off x="2352" y="1728"/>
              <a:ext cx="144" cy="48"/>
            </a:xfrm>
            <a:prstGeom prst="line">
              <a:avLst/>
            </a:prstGeom>
            <a:noFill/>
            <a:ln w="9525">
              <a:solidFill>
                <a:schemeClr val="tx1"/>
              </a:solidFill>
              <a:round/>
              <a:headEnd/>
              <a:tailEnd/>
            </a:ln>
          </p:spPr>
          <p:txBody>
            <a:bodyPr>
              <a:spAutoFit/>
            </a:bodyPr>
            <a:lstStyle/>
            <a:p>
              <a:endParaRPr lang="en-US" sz="2000"/>
            </a:p>
          </p:txBody>
        </p:sp>
        <p:sp>
          <p:nvSpPr>
            <p:cNvPr id="7189" name="Line 16"/>
            <p:cNvSpPr>
              <a:spLocks noChangeShapeType="1"/>
            </p:cNvSpPr>
            <p:nvPr/>
          </p:nvSpPr>
          <p:spPr bwMode="auto">
            <a:xfrm>
              <a:off x="2352" y="1776"/>
              <a:ext cx="144" cy="48"/>
            </a:xfrm>
            <a:prstGeom prst="line">
              <a:avLst/>
            </a:prstGeom>
            <a:noFill/>
            <a:ln w="9525">
              <a:solidFill>
                <a:schemeClr val="tx1"/>
              </a:solidFill>
              <a:round/>
              <a:headEnd/>
              <a:tailEnd/>
            </a:ln>
          </p:spPr>
          <p:txBody>
            <a:bodyPr>
              <a:spAutoFit/>
            </a:bodyPr>
            <a:lstStyle/>
            <a:p>
              <a:endParaRPr lang="en-US" sz="2000"/>
            </a:p>
          </p:txBody>
        </p:sp>
        <p:sp>
          <p:nvSpPr>
            <p:cNvPr id="7190" name="Line 17"/>
            <p:cNvSpPr>
              <a:spLocks noChangeShapeType="1"/>
            </p:cNvSpPr>
            <p:nvPr/>
          </p:nvSpPr>
          <p:spPr bwMode="auto">
            <a:xfrm>
              <a:off x="2496" y="1728"/>
              <a:ext cx="0" cy="96"/>
            </a:xfrm>
            <a:prstGeom prst="line">
              <a:avLst/>
            </a:prstGeom>
            <a:noFill/>
            <a:ln w="9525">
              <a:solidFill>
                <a:schemeClr val="tx1"/>
              </a:solidFill>
              <a:round/>
              <a:headEnd/>
              <a:tailEnd/>
            </a:ln>
          </p:spPr>
          <p:txBody>
            <a:bodyPr>
              <a:spAutoFit/>
            </a:bodyPr>
            <a:lstStyle/>
            <a:p>
              <a:endParaRPr lang="en-US" sz="2000"/>
            </a:p>
          </p:txBody>
        </p:sp>
      </p:grpSp>
      <p:sp>
        <p:nvSpPr>
          <p:cNvPr id="7178" name="Line 18"/>
          <p:cNvSpPr>
            <a:spLocks noChangeShapeType="1"/>
          </p:cNvSpPr>
          <p:nvPr/>
        </p:nvSpPr>
        <p:spPr bwMode="auto">
          <a:xfrm>
            <a:off x="5105400" y="4022725"/>
            <a:ext cx="677863" cy="0"/>
          </a:xfrm>
          <a:prstGeom prst="line">
            <a:avLst/>
          </a:prstGeom>
          <a:noFill/>
          <a:ln w="9525">
            <a:solidFill>
              <a:schemeClr val="tx1"/>
            </a:solidFill>
            <a:round/>
            <a:headEnd/>
            <a:tailEnd/>
          </a:ln>
        </p:spPr>
        <p:txBody>
          <a:bodyPr>
            <a:spAutoFit/>
          </a:bodyPr>
          <a:lstStyle/>
          <a:p>
            <a:endParaRPr lang="en-US" sz="2000"/>
          </a:p>
        </p:txBody>
      </p:sp>
      <p:sp>
        <p:nvSpPr>
          <p:cNvPr id="7179" name="Line 19"/>
          <p:cNvSpPr>
            <a:spLocks noChangeShapeType="1"/>
          </p:cNvSpPr>
          <p:nvPr/>
        </p:nvSpPr>
        <p:spPr bwMode="auto">
          <a:xfrm>
            <a:off x="1066800" y="3962400"/>
            <a:ext cx="304800" cy="0"/>
          </a:xfrm>
          <a:prstGeom prst="line">
            <a:avLst/>
          </a:prstGeom>
          <a:noFill/>
          <a:ln w="9525">
            <a:solidFill>
              <a:schemeClr val="tx1"/>
            </a:solidFill>
            <a:round/>
            <a:headEnd/>
            <a:tailEnd/>
          </a:ln>
        </p:spPr>
        <p:txBody>
          <a:bodyPr>
            <a:spAutoFit/>
          </a:bodyPr>
          <a:lstStyle/>
          <a:p>
            <a:endParaRPr lang="en-US" sz="2000"/>
          </a:p>
        </p:txBody>
      </p:sp>
      <p:sp>
        <p:nvSpPr>
          <p:cNvPr id="7180" name="Rectangle 20"/>
          <p:cNvSpPr>
            <a:spLocks noChangeArrowheads="1"/>
          </p:cNvSpPr>
          <p:nvPr/>
        </p:nvSpPr>
        <p:spPr bwMode="auto">
          <a:xfrm>
            <a:off x="304800" y="-152400"/>
            <a:ext cx="8305800" cy="1143000"/>
          </a:xfrm>
          <a:prstGeom prst="rect">
            <a:avLst/>
          </a:prstGeom>
          <a:noFill/>
          <a:ln w="9525">
            <a:noFill/>
            <a:miter lim="800000"/>
            <a:headEnd/>
            <a:tailEnd/>
          </a:ln>
        </p:spPr>
        <p:txBody>
          <a:bodyPr anchor="ctr"/>
          <a:lstStyle/>
          <a:p>
            <a:r>
              <a:rPr lang="en-US" sz="3600" b="1" dirty="0">
                <a:solidFill>
                  <a:schemeClr val="bg1"/>
                </a:solidFill>
              </a:rPr>
              <a:t>Hierarchy of character stream writer</a:t>
            </a:r>
          </a:p>
        </p:txBody>
      </p:sp>
      <p:cxnSp>
        <p:nvCxnSpPr>
          <p:cNvPr id="7181" name="Straight Connector 22"/>
          <p:cNvCxnSpPr>
            <a:cxnSpLocks noChangeShapeType="1"/>
          </p:cNvCxnSpPr>
          <p:nvPr/>
        </p:nvCxnSpPr>
        <p:spPr bwMode="auto">
          <a:xfrm rot="5400000">
            <a:off x="-455612" y="3657600"/>
            <a:ext cx="3046412" cy="1588"/>
          </a:xfrm>
          <a:prstGeom prst="line">
            <a:avLst/>
          </a:prstGeom>
          <a:noFill/>
          <a:ln w="9525" algn="ctr">
            <a:solidFill>
              <a:schemeClr val="tx1"/>
            </a:solidFill>
            <a:round/>
            <a:headEnd/>
            <a:tailEnd/>
          </a:ln>
        </p:spPr>
      </p:cxnSp>
      <p:sp>
        <p:nvSpPr>
          <p:cNvPr id="7182" name="Line 19"/>
          <p:cNvSpPr>
            <a:spLocks noChangeShapeType="1"/>
          </p:cNvSpPr>
          <p:nvPr/>
        </p:nvSpPr>
        <p:spPr bwMode="auto">
          <a:xfrm>
            <a:off x="1066800" y="5197475"/>
            <a:ext cx="304800" cy="0"/>
          </a:xfrm>
          <a:prstGeom prst="line">
            <a:avLst/>
          </a:prstGeom>
          <a:noFill/>
          <a:ln w="9525">
            <a:solidFill>
              <a:schemeClr val="tx1"/>
            </a:solidFill>
            <a:round/>
            <a:headEnd/>
            <a:tailEnd/>
          </a:ln>
        </p:spPr>
        <p:txBody>
          <a:bodyPr>
            <a:spAutoFit/>
          </a:bodyPr>
          <a:lstStyle/>
          <a:p>
            <a:endParaRPr lang="en-US" sz="2000"/>
          </a:p>
        </p:txBody>
      </p:sp>
      <p:sp>
        <p:nvSpPr>
          <p:cNvPr id="7183" name="TextBox 25"/>
          <p:cNvSpPr txBox="1">
            <a:spLocks noChangeArrowheads="1"/>
          </p:cNvSpPr>
          <p:nvPr/>
        </p:nvSpPr>
        <p:spPr bwMode="auto">
          <a:xfrm>
            <a:off x="1371600" y="5029200"/>
            <a:ext cx="441146" cy="400110"/>
          </a:xfrm>
          <a:prstGeom prst="rect">
            <a:avLst/>
          </a:prstGeom>
          <a:noFill/>
          <a:ln w="9525">
            <a:noFill/>
            <a:miter lim="800000"/>
            <a:headEnd/>
            <a:tailEnd/>
          </a:ln>
        </p:spPr>
        <p:txBody>
          <a:bodyPr wrap="none">
            <a:spAutoFit/>
          </a:bodyPr>
          <a:lstStyle/>
          <a:p>
            <a:r>
              <a:rPr lang="en-US" sz="2000"/>
              <a:t>…</a:t>
            </a:r>
            <a:endParaRPr lang="en-IN" sz="2000"/>
          </a:p>
        </p:txBody>
      </p:sp>
      <p:sp>
        <p:nvSpPr>
          <p:cNvPr id="7184" name="Text Box 10"/>
          <p:cNvSpPr txBox="1">
            <a:spLocks noChangeArrowheads="1"/>
          </p:cNvSpPr>
          <p:nvPr/>
        </p:nvSpPr>
        <p:spPr bwMode="auto">
          <a:xfrm>
            <a:off x="1371600" y="2438400"/>
            <a:ext cx="2492990" cy="400110"/>
          </a:xfrm>
          <a:prstGeom prst="rect">
            <a:avLst/>
          </a:prstGeom>
          <a:noFill/>
          <a:ln w="9525">
            <a:solidFill>
              <a:schemeClr val="tx1"/>
            </a:solidFill>
            <a:miter lim="800000"/>
            <a:headEnd/>
            <a:tailEnd/>
          </a:ln>
        </p:spPr>
        <p:txBody>
          <a:bodyPr wrap="none">
            <a:spAutoFit/>
          </a:bodyPr>
          <a:lstStyle/>
          <a:p>
            <a:r>
              <a:rPr lang="en-US" sz="2000" b="1" dirty="0" err="1">
                <a:latin typeface="Courier New" pitchFamily="49" charset="0"/>
              </a:rPr>
              <a:t>CharArrayWriter</a:t>
            </a:r>
            <a:endParaRPr lang="en-US" sz="2000" b="1" dirty="0">
              <a:latin typeface="Courier New" pitchFamily="49" charset="0"/>
            </a:endParaRPr>
          </a:p>
        </p:txBody>
      </p:sp>
      <p:sp>
        <p:nvSpPr>
          <p:cNvPr id="7185" name="Line 19"/>
          <p:cNvSpPr>
            <a:spLocks noChangeShapeType="1"/>
          </p:cNvSpPr>
          <p:nvPr/>
        </p:nvSpPr>
        <p:spPr bwMode="auto">
          <a:xfrm>
            <a:off x="1066800" y="4648200"/>
            <a:ext cx="304800" cy="0"/>
          </a:xfrm>
          <a:prstGeom prst="line">
            <a:avLst/>
          </a:prstGeom>
          <a:noFill/>
          <a:ln w="9525">
            <a:solidFill>
              <a:schemeClr val="tx1"/>
            </a:solidFill>
            <a:round/>
            <a:headEnd/>
            <a:tailEnd/>
          </a:ln>
        </p:spPr>
        <p:txBody>
          <a:bodyPr>
            <a:spAutoFit/>
          </a:bodyPr>
          <a:lstStyle/>
          <a:p>
            <a:endParaRPr lang="en-US" sz="2000"/>
          </a:p>
        </p:txBody>
      </p:sp>
      <p:sp>
        <p:nvSpPr>
          <p:cNvPr id="7186" name="Line 9"/>
          <p:cNvSpPr>
            <a:spLocks noChangeShapeType="1"/>
          </p:cNvSpPr>
          <p:nvPr/>
        </p:nvSpPr>
        <p:spPr bwMode="auto">
          <a:xfrm>
            <a:off x="1066800" y="3276600"/>
            <a:ext cx="381000" cy="0"/>
          </a:xfrm>
          <a:prstGeom prst="line">
            <a:avLst/>
          </a:prstGeom>
          <a:noFill/>
          <a:ln w="9525">
            <a:solidFill>
              <a:schemeClr val="tx1"/>
            </a:solidFill>
            <a:round/>
            <a:headEnd/>
            <a:tailEnd/>
          </a:ln>
        </p:spPr>
        <p:txBody>
          <a:bodyPr wrap="square">
            <a:spAutoFit/>
          </a:bodyPr>
          <a:lstStyle/>
          <a:p>
            <a:endParaRPr lang="en-US" sz="2000"/>
          </a:p>
        </p:txBody>
      </p:sp>
      <p:sp>
        <p:nvSpPr>
          <p:cNvPr id="7187" name="Text Box 10"/>
          <p:cNvSpPr txBox="1">
            <a:spLocks noChangeArrowheads="1"/>
          </p:cNvSpPr>
          <p:nvPr/>
        </p:nvSpPr>
        <p:spPr bwMode="auto">
          <a:xfrm>
            <a:off x="1447800" y="3038475"/>
            <a:ext cx="2031325" cy="400110"/>
          </a:xfrm>
          <a:prstGeom prst="rect">
            <a:avLst/>
          </a:prstGeom>
          <a:noFill/>
          <a:ln w="9525">
            <a:solidFill>
              <a:schemeClr val="tx1"/>
            </a:solidFill>
            <a:miter lim="800000"/>
            <a:headEnd/>
            <a:tailEnd/>
          </a:ln>
        </p:spPr>
        <p:txBody>
          <a:bodyPr wrap="none">
            <a:spAutoFit/>
          </a:bodyPr>
          <a:lstStyle/>
          <a:p>
            <a:r>
              <a:rPr lang="en-US" sz="2000" b="1" dirty="0">
                <a:latin typeface="Courier New" pitchFamily="49" charset="0"/>
              </a:rPr>
              <a:t>StringWriter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0"/>
          </p:nvPr>
        </p:nvSpPr>
        <p:spPr>
          <a:xfrm>
            <a:off x="6553200" y="6245225"/>
            <a:ext cx="2133600" cy="476250"/>
          </a:xfrm>
          <a:noFill/>
        </p:spPr>
        <p:txBody>
          <a:bodyPr/>
          <a:lstStyle/>
          <a:p>
            <a:fld id="{ADAD43BC-870D-45E5-98D6-B84AED97E4AA}" type="slidenum">
              <a:rPr lang="en-US" smtClean="0">
                <a:latin typeface="Arial" charset="0"/>
              </a:rPr>
              <a:pPr/>
              <a:t>18</a:t>
            </a:fld>
            <a:endParaRPr lang="en-US" smtClean="0">
              <a:latin typeface="Arial" charset="0"/>
            </a:endParaRPr>
          </a:p>
        </p:txBody>
      </p:sp>
      <p:sp>
        <p:nvSpPr>
          <p:cNvPr id="8195" name="Rectangle 2"/>
          <p:cNvSpPr>
            <a:spLocks noGrp="1" noChangeArrowheads="1"/>
          </p:cNvSpPr>
          <p:nvPr>
            <p:ph type="title"/>
          </p:nvPr>
        </p:nvSpPr>
        <p:spPr>
          <a:xfrm>
            <a:off x="304800" y="0"/>
            <a:ext cx="7772400" cy="1143000"/>
          </a:xfrm>
        </p:spPr>
        <p:txBody>
          <a:bodyPr/>
          <a:lstStyle/>
          <a:p>
            <a:r>
              <a:rPr lang="en-US" sz="4000" dirty="0" smtClean="0">
                <a:latin typeface="Courier New" pitchFamily="49" charset="0"/>
                <a:cs typeface="Courier New" pitchFamily="49" charset="0"/>
              </a:rPr>
              <a:t>Writer</a:t>
            </a:r>
          </a:p>
        </p:txBody>
      </p:sp>
      <p:sp>
        <p:nvSpPr>
          <p:cNvPr id="8196" name="Rectangle 3"/>
          <p:cNvSpPr>
            <a:spLocks noGrp="1" noChangeArrowheads="1"/>
          </p:cNvSpPr>
          <p:nvPr>
            <p:ph type="body" idx="1"/>
          </p:nvPr>
        </p:nvSpPr>
        <p:spPr>
          <a:xfrm>
            <a:off x="76200" y="1143000"/>
            <a:ext cx="8915400" cy="4800600"/>
          </a:xfrm>
        </p:spPr>
        <p:txBody>
          <a:bodyPr>
            <a:normAutofit fontScale="85000" lnSpcReduction="20000"/>
          </a:bodyPr>
          <a:lstStyle/>
          <a:p>
            <a:pPr>
              <a:lnSpc>
                <a:spcPct val="90000"/>
              </a:lnSpc>
              <a:buFontTx/>
              <a:buNone/>
            </a:pPr>
            <a:r>
              <a:rPr lang="en-US" b="1" dirty="0" smtClean="0">
                <a:solidFill>
                  <a:srgbClr val="000000"/>
                </a:solidFill>
                <a:latin typeface="Courier New" pitchFamily="49" charset="0"/>
              </a:rPr>
              <a:t>void write(char[] </a:t>
            </a:r>
            <a:r>
              <a:rPr lang="en-US" b="1" dirty="0" err="1" smtClean="0">
                <a:solidFill>
                  <a:srgbClr val="000000"/>
                </a:solidFill>
                <a:latin typeface="Courier New" pitchFamily="49" charset="0"/>
              </a:rPr>
              <a:t>cbuf</a:t>
            </a:r>
            <a:r>
              <a:rPr lang="en-US" b="1" dirty="0" smtClean="0">
                <a:solidFill>
                  <a:srgbClr val="000000"/>
                </a:solidFill>
                <a:latin typeface="Courier New" pitchFamily="49" charset="0"/>
              </a:rPr>
              <a:t>) </a:t>
            </a:r>
          </a:p>
          <a:p>
            <a:pPr>
              <a:lnSpc>
                <a:spcPct val="90000"/>
              </a:lnSpc>
              <a:buFontTx/>
              <a:buNone/>
            </a:pPr>
            <a:r>
              <a:rPr lang="en-US" b="1" dirty="0" smtClean="0">
                <a:solidFill>
                  <a:srgbClr val="000000"/>
                </a:solidFill>
                <a:latin typeface="Courier New" pitchFamily="49" charset="0"/>
              </a:rPr>
              <a:t>void write(char[] </a:t>
            </a:r>
            <a:r>
              <a:rPr lang="en-US" b="1" dirty="0" err="1" smtClean="0">
                <a:solidFill>
                  <a:srgbClr val="000000"/>
                </a:solidFill>
                <a:latin typeface="Courier New" pitchFamily="49" charset="0"/>
              </a:rPr>
              <a:t>cbuf</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off, </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len</a:t>
            </a:r>
            <a:r>
              <a:rPr lang="en-US" b="1" dirty="0" smtClean="0">
                <a:solidFill>
                  <a:srgbClr val="000000"/>
                </a:solidFill>
                <a:latin typeface="Courier New" pitchFamily="49" charset="0"/>
              </a:rPr>
              <a:t>)</a:t>
            </a:r>
          </a:p>
          <a:p>
            <a:pPr>
              <a:lnSpc>
                <a:spcPct val="90000"/>
              </a:lnSpc>
              <a:buFontTx/>
              <a:buNone/>
            </a:pPr>
            <a:r>
              <a:rPr lang="en-US" b="1" dirty="0" smtClean="0">
                <a:solidFill>
                  <a:srgbClr val="000000"/>
                </a:solidFill>
                <a:latin typeface="Courier New" pitchFamily="49" charset="0"/>
              </a:rPr>
              <a:t>void write(String </a:t>
            </a:r>
            <a:r>
              <a:rPr lang="en-US" b="1" dirty="0" err="1" smtClean="0">
                <a:solidFill>
                  <a:srgbClr val="000000"/>
                </a:solidFill>
                <a:latin typeface="Courier New" pitchFamily="49" charset="0"/>
              </a:rPr>
              <a:t>str</a:t>
            </a:r>
            <a:r>
              <a:rPr lang="en-US" b="1" dirty="0" smtClean="0">
                <a:solidFill>
                  <a:srgbClr val="000000"/>
                </a:solidFill>
                <a:latin typeface="Courier New" pitchFamily="49" charset="0"/>
              </a:rPr>
              <a:t>)  </a:t>
            </a:r>
          </a:p>
          <a:p>
            <a:pPr>
              <a:lnSpc>
                <a:spcPct val="90000"/>
              </a:lnSpc>
              <a:buFontTx/>
              <a:buNone/>
            </a:pPr>
            <a:r>
              <a:rPr lang="en-US" b="1" dirty="0" smtClean="0">
                <a:solidFill>
                  <a:srgbClr val="000000"/>
                </a:solidFill>
                <a:latin typeface="Courier New" pitchFamily="49" charset="0"/>
              </a:rPr>
              <a:t>void write(String </a:t>
            </a:r>
            <a:r>
              <a:rPr lang="en-US" b="1" dirty="0" err="1" smtClean="0">
                <a:solidFill>
                  <a:srgbClr val="000000"/>
                </a:solidFill>
                <a:latin typeface="Courier New" pitchFamily="49" charset="0"/>
              </a:rPr>
              <a:t>str</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off, </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len</a:t>
            </a:r>
            <a:r>
              <a:rPr lang="en-US" b="1" dirty="0" smtClean="0">
                <a:solidFill>
                  <a:srgbClr val="000000"/>
                </a:solidFill>
                <a:latin typeface="Courier New" pitchFamily="49" charset="0"/>
              </a:rPr>
              <a:t>)</a:t>
            </a:r>
          </a:p>
          <a:p>
            <a:pPr>
              <a:lnSpc>
                <a:spcPct val="90000"/>
              </a:lnSpc>
              <a:buFontTx/>
              <a:buNone/>
            </a:pPr>
            <a:r>
              <a:rPr lang="en-US" b="1" dirty="0" smtClean="0">
                <a:solidFill>
                  <a:srgbClr val="000000"/>
                </a:solidFill>
                <a:latin typeface="Courier New" pitchFamily="49" charset="0"/>
              </a:rPr>
              <a:t>void write(</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c) </a:t>
            </a:r>
          </a:p>
          <a:p>
            <a:pPr>
              <a:lnSpc>
                <a:spcPct val="90000"/>
              </a:lnSpc>
              <a:buFontTx/>
              <a:buNone/>
            </a:pPr>
            <a:r>
              <a:rPr lang="en-US" b="1" dirty="0" smtClean="0">
                <a:solidFill>
                  <a:srgbClr val="000000"/>
                </a:solidFill>
                <a:latin typeface="Courier New" pitchFamily="49" charset="0"/>
              </a:rPr>
              <a:t>void close() </a:t>
            </a:r>
          </a:p>
          <a:p>
            <a:pPr>
              <a:lnSpc>
                <a:spcPct val="90000"/>
              </a:lnSpc>
              <a:buFontTx/>
              <a:buNone/>
            </a:pPr>
            <a:r>
              <a:rPr lang="en-US" b="1" dirty="0" smtClean="0">
                <a:solidFill>
                  <a:srgbClr val="000000"/>
                </a:solidFill>
                <a:latin typeface="Courier New" pitchFamily="49" charset="0"/>
              </a:rPr>
              <a:t>void flush()</a:t>
            </a:r>
            <a:r>
              <a:rPr lang="en-US" dirty="0" smtClean="0">
                <a:solidFill>
                  <a:srgbClr val="000000"/>
                </a:solidFill>
                <a:latin typeface="Courier New" pitchFamily="49" charset="0"/>
              </a:rPr>
              <a:t> </a:t>
            </a:r>
          </a:p>
          <a:p>
            <a:pPr>
              <a:lnSpc>
                <a:spcPct val="90000"/>
              </a:lnSpc>
              <a:buFontTx/>
              <a:buNone/>
            </a:pPr>
            <a:endParaRPr lang="en-US" sz="2800" dirty="0" smtClean="0">
              <a:solidFill>
                <a:srgbClr val="000000"/>
              </a:solidFill>
              <a:latin typeface="Courier New" pitchFamily="49" charset="0"/>
            </a:endParaRPr>
          </a:p>
          <a:p>
            <a:r>
              <a:rPr lang="en-US" dirty="0" smtClean="0"/>
              <a:t>It is an abstract class for writing to character streams. Methods are to write or append a character or character array or strings and flush.</a:t>
            </a:r>
          </a:p>
          <a:p>
            <a:r>
              <a:rPr lang="en-US" dirty="0" smtClean="0"/>
              <a:t>All the methods throw </a:t>
            </a:r>
            <a:r>
              <a:rPr lang="en-US" b="1" dirty="0" smtClean="0">
                <a:solidFill>
                  <a:srgbClr val="000000"/>
                </a:solidFill>
                <a:latin typeface="Courier New" pitchFamily="49" charset="0"/>
              </a:rPr>
              <a:t>IOException</a:t>
            </a:r>
            <a:r>
              <a:rPr lang="en-US" dirty="0" smtClean="0"/>
              <a:t>.</a:t>
            </a:r>
          </a:p>
          <a:p>
            <a:pPr>
              <a:lnSpc>
                <a:spcPct val="90000"/>
              </a:lnSpc>
              <a:buFontTx/>
              <a:buNone/>
            </a:pPr>
            <a:endParaRPr lang="en-US" dirty="0" smtClean="0">
              <a:solidFill>
                <a:srgbClr val="000000"/>
              </a:solidFill>
              <a:latin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4000" dirty="0" err="1" smtClean="0">
                <a:latin typeface="Courier New" pitchFamily="49" charset="0"/>
              </a:rPr>
              <a:t>CharArrayWriter</a:t>
            </a:r>
            <a:endParaRPr lang="en-IN" sz="4000" dirty="0" smtClean="0"/>
          </a:p>
        </p:txBody>
      </p:sp>
      <p:sp>
        <p:nvSpPr>
          <p:cNvPr id="3" name="Content Placeholder 2"/>
          <p:cNvSpPr>
            <a:spLocks noGrp="1"/>
          </p:cNvSpPr>
          <p:nvPr>
            <p:ph idx="1"/>
          </p:nvPr>
        </p:nvSpPr>
        <p:spPr>
          <a:xfrm>
            <a:off x="228600" y="1066800"/>
            <a:ext cx="8305800" cy="5562600"/>
          </a:xfrm>
        </p:spPr>
        <p:txBody>
          <a:bodyPr>
            <a:normAutofit fontScale="92500" lnSpcReduction="20000"/>
          </a:bodyPr>
          <a:lstStyle/>
          <a:p>
            <a:pPr>
              <a:defRPr/>
            </a:pPr>
            <a:r>
              <a:rPr lang="en-IN" b="1" dirty="0" err="1" smtClean="0">
                <a:solidFill>
                  <a:srgbClr val="000000"/>
                </a:solidFill>
                <a:latin typeface="Courier New" pitchFamily="49" charset="0"/>
              </a:rPr>
              <a:t>CharArrayWriter</a:t>
            </a:r>
            <a:r>
              <a:rPr lang="en-IN" dirty="0" smtClean="0"/>
              <a:t> allows to write data into char array.</a:t>
            </a:r>
            <a:endParaRPr lang="en-IN" b="1" kern="1200" dirty="0" smtClean="0">
              <a:latin typeface="Times New Roman" pitchFamily="18" charset="0"/>
            </a:endParaRPr>
          </a:p>
          <a:p>
            <a:pPr>
              <a:defRPr/>
            </a:pPr>
            <a:r>
              <a:rPr lang="en-US" dirty="0" smtClean="0"/>
              <a:t>Constructors:</a:t>
            </a:r>
          </a:p>
          <a:p>
            <a:pPr indent="0" eaLnBrk="1" hangingPunct="1">
              <a:spcBef>
                <a:spcPts val="0"/>
              </a:spcBef>
              <a:buFontTx/>
              <a:buNone/>
              <a:defRPr/>
            </a:pPr>
            <a:r>
              <a:rPr lang="en-US" b="1" dirty="0" err="1" smtClean="0">
                <a:solidFill>
                  <a:srgbClr val="000000"/>
                </a:solidFill>
                <a:latin typeface="Courier New" pitchFamily="49" charset="0"/>
              </a:rPr>
              <a:t>CharArrayWriter</a:t>
            </a:r>
            <a:r>
              <a:rPr lang="en-US" b="1" dirty="0" smtClean="0">
                <a:solidFill>
                  <a:srgbClr val="000000"/>
                </a:solidFill>
                <a:latin typeface="Courier New" pitchFamily="49" charset="0"/>
              </a:rPr>
              <a:t>() </a:t>
            </a:r>
          </a:p>
          <a:p>
            <a:pPr indent="0" eaLnBrk="1" hangingPunct="1">
              <a:spcBef>
                <a:spcPts val="0"/>
              </a:spcBef>
              <a:buFontTx/>
              <a:buNone/>
              <a:defRPr/>
            </a:pPr>
            <a:r>
              <a:rPr lang="en-US" b="1" dirty="0" err="1" smtClean="0">
                <a:solidFill>
                  <a:srgbClr val="000000"/>
                </a:solidFill>
                <a:latin typeface="Courier New" pitchFamily="49" charset="0"/>
              </a:rPr>
              <a:t>CharArrayWriter</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initialSize</a:t>
            </a:r>
            <a:r>
              <a:rPr lang="en-US" b="1" dirty="0" smtClean="0">
                <a:latin typeface="Courier New" pitchFamily="49" charset="0"/>
              </a:rPr>
              <a:t>)</a:t>
            </a:r>
            <a:r>
              <a:rPr lang="en-US" b="1" dirty="0" smtClean="0"/>
              <a:t> </a:t>
            </a:r>
          </a:p>
          <a:p>
            <a:pPr>
              <a:defRPr/>
            </a:pPr>
            <a:r>
              <a:rPr lang="en-US" dirty="0" smtClean="0"/>
              <a:t>Methods</a:t>
            </a:r>
            <a:endParaRPr lang="en-IN" dirty="0" smtClean="0"/>
          </a:p>
          <a:p>
            <a:pPr indent="0" eaLnBrk="1" hangingPunct="1">
              <a:spcBef>
                <a:spcPts val="0"/>
              </a:spcBef>
              <a:buFontTx/>
              <a:buNone/>
              <a:defRPr/>
            </a:pPr>
            <a:r>
              <a:rPr lang="en-US" b="1" dirty="0" smtClean="0">
                <a:solidFill>
                  <a:srgbClr val="000000"/>
                </a:solidFill>
                <a:latin typeface="Courier New" pitchFamily="49" charset="0"/>
              </a:rPr>
              <a:t>char[] </a:t>
            </a:r>
            <a:r>
              <a:rPr lang="en-US" b="1" dirty="0" err="1" smtClean="0">
                <a:solidFill>
                  <a:srgbClr val="000000"/>
                </a:solidFill>
                <a:latin typeface="Courier New" pitchFamily="49" charset="0"/>
              </a:rPr>
              <a:t>toCharArray</a:t>
            </a:r>
            <a:r>
              <a:rPr lang="en-US" b="1" dirty="0" smtClean="0">
                <a:solidFill>
                  <a:srgbClr val="000000"/>
                </a:solidFill>
                <a:latin typeface="Courier New" pitchFamily="49" charset="0"/>
              </a:rPr>
              <a:t>() </a:t>
            </a:r>
          </a:p>
          <a:p>
            <a:pPr indent="0" eaLnBrk="1" hangingPunct="1">
              <a:spcBef>
                <a:spcPts val="0"/>
              </a:spcBef>
              <a:buFontTx/>
              <a:buNone/>
              <a:defRPr/>
            </a:pP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size() </a:t>
            </a:r>
          </a:p>
          <a:p>
            <a:pPr indent="0" eaLnBrk="1" hangingPunct="1">
              <a:spcBef>
                <a:spcPts val="0"/>
              </a:spcBef>
              <a:buFontTx/>
              <a:buNone/>
              <a:defRPr/>
            </a:pPr>
            <a:r>
              <a:rPr lang="en-US" b="1" dirty="0" smtClean="0">
                <a:solidFill>
                  <a:srgbClr val="000000"/>
                </a:solidFill>
                <a:latin typeface="Courier New" pitchFamily="49" charset="0"/>
              </a:rPr>
              <a:t>String </a:t>
            </a:r>
            <a:r>
              <a:rPr lang="en-US" b="1" dirty="0" err="1" smtClean="0">
                <a:solidFill>
                  <a:srgbClr val="000000"/>
                </a:solidFill>
                <a:latin typeface="Courier New" pitchFamily="49" charset="0"/>
              </a:rPr>
              <a:t>toString</a:t>
            </a:r>
            <a:r>
              <a:rPr lang="en-US" b="1" dirty="0" smtClean="0">
                <a:solidFill>
                  <a:srgbClr val="000000"/>
                </a:solidFill>
                <a:latin typeface="Courier New" pitchFamily="49" charset="0"/>
              </a:rPr>
              <a:t>()</a:t>
            </a:r>
          </a:p>
          <a:p>
            <a:pPr indent="0" eaLnBrk="1" hangingPunct="1">
              <a:spcBef>
                <a:spcPts val="0"/>
              </a:spcBef>
              <a:buFontTx/>
              <a:buNone/>
              <a:defRPr/>
            </a:pPr>
            <a:r>
              <a:rPr lang="en-US" b="1" dirty="0" err="1" smtClean="0">
                <a:solidFill>
                  <a:srgbClr val="000000"/>
                </a:solidFill>
                <a:latin typeface="Courier New" pitchFamily="49" charset="0"/>
              </a:rPr>
              <a:t>CharArrayWriter</a:t>
            </a:r>
            <a:r>
              <a:rPr lang="en-US" b="1" dirty="0" smtClean="0">
                <a:solidFill>
                  <a:srgbClr val="000000"/>
                </a:solidFill>
                <a:latin typeface="Courier New" pitchFamily="49" charset="0"/>
              </a:rPr>
              <a:t> append(char c)</a:t>
            </a:r>
          </a:p>
          <a:p>
            <a:pPr indent="0" eaLnBrk="1" hangingPunct="1">
              <a:spcBef>
                <a:spcPts val="0"/>
              </a:spcBef>
              <a:buFontTx/>
              <a:buNone/>
              <a:defRPr/>
            </a:pPr>
            <a:r>
              <a:rPr lang="en-IN" b="1" dirty="0" smtClean="0">
                <a:solidFill>
                  <a:srgbClr val="000000"/>
                </a:solidFill>
                <a:latin typeface="Courier New" pitchFamily="49" charset="0"/>
              </a:rPr>
              <a:t>void writeTo(Writer out)</a:t>
            </a:r>
          </a:p>
          <a:p>
            <a:pPr indent="0" eaLnBrk="1" hangingPunct="1">
              <a:spcBef>
                <a:spcPts val="0"/>
              </a:spcBef>
              <a:buFontTx/>
              <a:buNone/>
              <a:defRPr/>
            </a:pPr>
            <a:endParaRPr lang="en-US" dirty="0" smtClean="0"/>
          </a:p>
          <a:p>
            <a:pPr indent="0" eaLnBrk="1" hangingPunct="1">
              <a:spcBef>
                <a:spcPts val="0"/>
              </a:spcBef>
              <a:buFontTx/>
              <a:buNone/>
              <a:defRPr/>
            </a:pPr>
            <a:r>
              <a:rPr lang="en-US" dirty="0" smtClean="0"/>
              <a:t>And all the methods of the </a:t>
            </a:r>
            <a:r>
              <a:rPr lang="en-US" b="1" dirty="0" smtClean="0">
                <a:solidFill>
                  <a:srgbClr val="000000"/>
                </a:solidFill>
                <a:latin typeface="Courier New" pitchFamily="49" charset="0"/>
              </a:rPr>
              <a:t>Writer</a:t>
            </a:r>
            <a:r>
              <a:rPr lang="en-US" dirty="0" smtClean="0"/>
              <a:t> class.</a:t>
            </a:r>
          </a:p>
        </p:txBody>
      </p:sp>
      <p:sp>
        <p:nvSpPr>
          <p:cNvPr id="9220" name="Slide Number Placeholder 3"/>
          <p:cNvSpPr>
            <a:spLocks noGrp="1"/>
          </p:cNvSpPr>
          <p:nvPr>
            <p:ph type="sldNum" sz="quarter" idx="10"/>
          </p:nvPr>
        </p:nvSpPr>
        <p:spPr>
          <a:xfrm>
            <a:off x="6553200" y="6245225"/>
            <a:ext cx="2133600" cy="476250"/>
          </a:xfrm>
          <a:noFill/>
        </p:spPr>
        <p:txBody>
          <a:bodyPr/>
          <a:lstStyle/>
          <a:p>
            <a:fld id="{2B546CAC-6206-4D13-B84C-F60372F69D2F}" type="slidenum">
              <a:rPr lang="en-US" smtClean="0">
                <a:latin typeface="Arial" charset="0"/>
              </a:rPr>
              <a:pPr/>
              <a:t>19</a:t>
            </a:fld>
            <a:endParaRPr lang="en-US" smtClean="0">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a:t>
            </a:r>
            <a:endParaRPr lang="en-US" dirty="0"/>
          </a:p>
        </p:txBody>
      </p:sp>
      <p:sp>
        <p:nvSpPr>
          <p:cNvPr id="3" name="Content Placeholder 2"/>
          <p:cNvSpPr>
            <a:spLocks noGrp="1"/>
          </p:cNvSpPr>
          <p:nvPr>
            <p:ph idx="1"/>
          </p:nvPr>
        </p:nvSpPr>
        <p:spPr>
          <a:xfrm>
            <a:off x="457200" y="1524000"/>
            <a:ext cx="8229600" cy="4525963"/>
          </a:xfrm>
        </p:spPr>
        <p:txBody>
          <a:bodyPr/>
          <a:lstStyle/>
          <a:p>
            <a:r>
              <a:rPr lang="en-US" i="1" dirty="0" smtClean="0">
                <a:solidFill>
                  <a:schemeClr val="tx1"/>
                </a:solidFill>
              </a:rPr>
              <a:t>We already learnt how to get input from console. Do you remember the class we used for this?</a:t>
            </a:r>
            <a:endParaRPr lang="en-US" i="1" dirty="0">
              <a:solidFill>
                <a:schemeClr val="tx1"/>
              </a:solidFill>
            </a:endParaRPr>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ourier New" pitchFamily="49" charset="0"/>
              </a:rPr>
              <a:t>StringWriter</a:t>
            </a:r>
          </a:p>
        </p:txBody>
      </p:sp>
      <p:sp>
        <p:nvSpPr>
          <p:cNvPr id="3" name="Content Placeholder 2"/>
          <p:cNvSpPr>
            <a:spLocks noGrp="1"/>
          </p:cNvSpPr>
          <p:nvPr>
            <p:ph idx="1"/>
          </p:nvPr>
        </p:nvSpPr>
        <p:spPr>
          <a:xfrm>
            <a:off x="304800" y="1143000"/>
            <a:ext cx="8534400" cy="4525963"/>
          </a:xfrm>
        </p:spPr>
        <p:txBody>
          <a:bodyPr/>
          <a:lstStyle/>
          <a:p>
            <a:r>
              <a:rPr lang="en-IN" b="1" dirty="0" err="1" smtClean="0">
                <a:solidFill>
                  <a:srgbClr val="000000"/>
                </a:solidFill>
                <a:latin typeface="Courier New" pitchFamily="49" charset="0"/>
              </a:rPr>
              <a:t>StringWriter</a:t>
            </a:r>
            <a:r>
              <a:rPr lang="en-IN" dirty="0" smtClean="0"/>
              <a:t> allows to write data string</a:t>
            </a:r>
            <a:r>
              <a:rPr lang="en-IN" b="1" kern="1200" dirty="0" smtClean="0">
                <a:latin typeface="Times New Roman" pitchFamily="18" charset="0"/>
              </a:rPr>
              <a:t>.</a:t>
            </a:r>
          </a:p>
          <a:p>
            <a:r>
              <a:rPr lang="en-US" dirty="0" smtClean="0"/>
              <a:t>Constructors:</a:t>
            </a:r>
          </a:p>
          <a:p>
            <a:pPr lvl="1"/>
            <a:r>
              <a:rPr lang="en-US" sz="2000" b="1" dirty="0" smtClean="0">
                <a:solidFill>
                  <a:srgbClr val="000000"/>
                </a:solidFill>
                <a:latin typeface="Courier New" pitchFamily="49" charset="0"/>
                <a:ea typeface="+mn-ea"/>
                <a:cs typeface="+mn-cs"/>
              </a:rPr>
              <a:t>StringWriter()</a:t>
            </a:r>
          </a:p>
          <a:p>
            <a:pPr lvl="1"/>
            <a:r>
              <a:rPr lang="en-US" sz="2000" b="1" dirty="0" err="1" smtClean="0">
                <a:solidFill>
                  <a:srgbClr val="000000"/>
                </a:solidFill>
                <a:latin typeface="Courier New" pitchFamily="49" charset="0"/>
                <a:ea typeface="+mn-ea"/>
                <a:cs typeface="+mn-cs"/>
              </a:rPr>
              <a:t>StringWriter</a:t>
            </a:r>
            <a:r>
              <a:rPr lang="en-US" sz="2000" b="1" dirty="0" smtClean="0">
                <a:solidFill>
                  <a:srgbClr val="000000"/>
                </a:solidFill>
                <a:latin typeface="Courier New" pitchFamily="49" charset="0"/>
                <a:ea typeface="+mn-ea"/>
                <a:cs typeface="+mn-cs"/>
              </a:rPr>
              <a:t>(</a:t>
            </a:r>
            <a:r>
              <a:rPr lang="en-US" sz="2000" b="1" dirty="0" err="1" smtClean="0">
                <a:solidFill>
                  <a:srgbClr val="000000"/>
                </a:solidFill>
                <a:latin typeface="Courier New" pitchFamily="49" charset="0"/>
                <a:ea typeface="+mn-ea"/>
                <a:cs typeface="+mn-cs"/>
              </a:rPr>
              <a:t>int</a:t>
            </a:r>
            <a:r>
              <a:rPr lang="en-US" sz="2000" b="1" dirty="0" smtClean="0">
                <a:solidFill>
                  <a:srgbClr val="000000"/>
                </a:solidFill>
                <a:latin typeface="Courier New" pitchFamily="49" charset="0"/>
                <a:ea typeface="+mn-ea"/>
                <a:cs typeface="+mn-cs"/>
              </a:rPr>
              <a:t> </a:t>
            </a:r>
            <a:r>
              <a:rPr lang="en-US" sz="2000" b="1" dirty="0" err="1" smtClean="0">
                <a:solidFill>
                  <a:srgbClr val="000000"/>
                </a:solidFill>
                <a:latin typeface="Courier New" pitchFamily="49" charset="0"/>
                <a:ea typeface="+mn-ea"/>
                <a:cs typeface="+mn-cs"/>
              </a:rPr>
              <a:t>initialSize</a:t>
            </a:r>
            <a:r>
              <a:rPr lang="en-US" sz="2000" b="1" dirty="0" smtClean="0">
                <a:solidFill>
                  <a:srgbClr val="000000"/>
                </a:solidFill>
                <a:latin typeface="Courier New" pitchFamily="49" charset="0"/>
                <a:ea typeface="+mn-ea"/>
                <a:cs typeface="+mn-cs"/>
              </a:rPr>
              <a:t>)</a:t>
            </a:r>
          </a:p>
          <a:p>
            <a:r>
              <a:rPr lang="en-US" dirty="0" smtClean="0"/>
              <a:t>Methods</a:t>
            </a:r>
          </a:p>
          <a:p>
            <a:pPr lvl="1"/>
            <a:r>
              <a:rPr lang="en-US" sz="2000" b="1" dirty="0" smtClean="0">
                <a:solidFill>
                  <a:srgbClr val="000000"/>
                </a:solidFill>
                <a:latin typeface="Courier New" pitchFamily="49" charset="0"/>
                <a:ea typeface="+mn-ea"/>
                <a:cs typeface="+mn-cs"/>
              </a:rPr>
              <a:t>StringWriter append(char c)</a:t>
            </a:r>
          </a:p>
          <a:p>
            <a:pPr lvl="1"/>
            <a:r>
              <a:rPr lang="en-US" sz="2000" b="1" dirty="0" smtClean="0">
                <a:solidFill>
                  <a:srgbClr val="000000"/>
                </a:solidFill>
                <a:latin typeface="Courier New" pitchFamily="49" charset="0"/>
                <a:ea typeface="+mn-ea"/>
                <a:cs typeface="+mn-cs"/>
              </a:rPr>
              <a:t>String </a:t>
            </a:r>
            <a:r>
              <a:rPr lang="en-US" sz="2000" b="1" dirty="0" err="1" smtClean="0">
                <a:solidFill>
                  <a:srgbClr val="000000"/>
                </a:solidFill>
                <a:latin typeface="Courier New" pitchFamily="49" charset="0"/>
                <a:ea typeface="+mn-ea"/>
                <a:cs typeface="+mn-cs"/>
              </a:rPr>
              <a:t>toString</a:t>
            </a:r>
            <a:r>
              <a:rPr lang="en-US" sz="2000" b="1" dirty="0" smtClean="0">
                <a:solidFill>
                  <a:srgbClr val="000000"/>
                </a:solidFill>
                <a:latin typeface="Courier New" pitchFamily="49" charset="0"/>
                <a:ea typeface="+mn-ea"/>
                <a:cs typeface="+mn-cs"/>
              </a:rPr>
              <a:t>()</a:t>
            </a:r>
          </a:p>
          <a:p>
            <a:pPr lvl="1"/>
            <a:r>
              <a:rPr lang="en-US" sz="2000" b="1" dirty="0" smtClean="0">
                <a:solidFill>
                  <a:srgbClr val="000000"/>
                </a:solidFill>
                <a:latin typeface="Courier New" pitchFamily="49" charset="0"/>
                <a:ea typeface="+mn-ea"/>
                <a:cs typeface="+mn-cs"/>
              </a:rPr>
              <a:t>StringBuffer </a:t>
            </a:r>
            <a:r>
              <a:rPr lang="en-US" sz="2000" b="1" dirty="0" err="1" smtClean="0">
                <a:solidFill>
                  <a:srgbClr val="000000"/>
                </a:solidFill>
                <a:latin typeface="Courier New" pitchFamily="49" charset="0"/>
                <a:ea typeface="+mn-ea"/>
                <a:cs typeface="+mn-cs"/>
              </a:rPr>
              <a:t>getBuffer</a:t>
            </a:r>
            <a:r>
              <a:rPr lang="en-US" sz="2000" b="1" dirty="0" smtClean="0">
                <a:solidFill>
                  <a:srgbClr val="000000"/>
                </a:solidFill>
                <a:latin typeface="Courier New" pitchFamily="49" charset="0"/>
                <a:ea typeface="+mn-ea"/>
                <a:cs typeface="+mn-cs"/>
              </a:rPr>
              <a:t>()</a:t>
            </a:r>
            <a:endParaRPr lang="en-IN" sz="2000" b="1" dirty="0" err="1" smtClean="0">
              <a:solidFill>
                <a:srgbClr val="000000"/>
              </a:solidFill>
              <a:latin typeface="Courier New" pitchFamily="4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0"/>
          </p:nvPr>
        </p:nvSpPr>
        <p:spPr>
          <a:xfrm>
            <a:off x="6553200" y="6245225"/>
            <a:ext cx="2133600" cy="476250"/>
          </a:xfrm>
          <a:noFill/>
        </p:spPr>
        <p:txBody>
          <a:bodyPr/>
          <a:lstStyle/>
          <a:p>
            <a:fld id="{4E582328-47CE-4393-B10D-07423F94AE69}" type="slidenum">
              <a:rPr lang="en-US" smtClean="0">
                <a:latin typeface="Arial" charset="0"/>
              </a:rPr>
              <a:pPr/>
              <a:t>21</a:t>
            </a:fld>
            <a:endParaRPr lang="en-US" smtClean="0">
              <a:latin typeface="Arial" charset="0"/>
            </a:endParaRPr>
          </a:p>
        </p:txBody>
      </p:sp>
      <p:sp>
        <p:nvSpPr>
          <p:cNvPr id="10243" name="Rectangle 2"/>
          <p:cNvSpPr>
            <a:spLocks noGrp="1" noChangeArrowheads="1"/>
          </p:cNvSpPr>
          <p:nvPr>
            <p:ph type="title"/>
          </p:nvPr>
        </p:nvSpPr>
        <p:spPr>
          <a:xfrm>
            <a:off x="228600" y="0"/>
            <a:ext cx="8229600" cy="838200"/>
          </a:xfrm>
        </p:spPr>
        <p:txBody>
          <a:bodyPr/>
          <a:lstStyle/>
          <a:p>
            <a:pPr eaLnBrk="1" hangingPunct="1"/>
            <a:r>
              <a:rPr lang="en-US" sz="4000" dirty="0" err="1" smtClean="0">
                <a:latin typeface="Courier New" pitchFamily="49" charset="0"/>
              </a:rPr>
              <a:t>OutputStreamWriter</a:t>
            </a:r>
            <a:endParaRPr lang="en-US" sz="4000" dirty="0" smtClean="0">
              <a:latin typeface="Courier New" pitchFamily="49" charset="0"/>
            </a:endParaRPr>
          </a:p>
        </p:txBody>
      </p:sp>
      <p:sp>
        <p:nvSpPr>
          <p:cNvPr id="10244" name="Rectangle 3"/>
          <p:cNvSpPr>
            <a:spLocks noGrp="1" noChangeArrowheads="1"/>
          </p:cNvSpPr>
          <p:nvPr>
            <p:ph type="body" idx="1"/>
          </p:nvPr>
        </p:nvSpPr>
        <p:spPr>
          <a:xfrm>
            <a:off x="381000" y="990600"/>
            <a:ext cx="8458200" cy="5257800"/>
          </a:xfrm>
        </p:spPr>
        <p:txBody>
          <a:bodyPr>
            <a:normAutofit fontScale="77500" lnSpcReduction="20000"/>
          </a:bodyPr>
          <a:lstStyle/>
          <a:p>
            <a:pPr eaLnBrk="1" hangingPunct="1">
              <a:buFontTx/>
              <a:buNone/>
            </a:pPr>
            <a:r>
              <a:rPr lang="en-US" dirty="0" smtClean="0"/>
              <a:t>An </a:t>
            </a:r>
            <a:r>
              <a:rPr lang="en-US" b="1" dirty="0" err="1" smtClean="0">
                <a:solidFill>
                  <a:srgbClr val="000000"/>
                </a:solidFill>
                <a:latin typeface="Courier New" pitchFamily="49" charset="0"/>
              </a:rPr>
              <a:t>OutputStreamWriter</a:t>
            </a:r>
            <a:r>
              <a:rPr lang="en-US" b="1" dirty="0" smtClean="0">
                <a:solidFill>
                  <a:srgbClr val="000000"/>
                </a:solidFill>
                <a:latin typeface="Courier New" pitchFamily="49" charset="0"/>
              </a:rPr>
              <a:t> </a:t>
            </a:r>
            <a:r>
              <a:rPr lang="en-US" dirty="0" smtClean="0"/>
              <a:t>is a used as a bridge from character streams to byte streams:</a:t>
            </a:r>
          </a:p>
          <a:p>
            <a:pPr eaLnBrk="1" hangingPunct="1">
              <a:buFontTx/>
              <a:buNone/>
            </a:pPr>
            <a:r>
              <a:rPr lang="en-US" dirty="0" smtClean="0"/>
              <a:t>Constructor:</a:t>
            </a:r>
          </a:p>
          <a:p>
            <a:pPr eaLnBrk="1" hangingPunct="1">
              <a:buFontTx/>
              <a:buNone/>
            </a:pPr>
            <a:r>
              <a:rPr lang="en-US" b="1" dirty="0" err="1" smtClean="0">
                <a:solidFill>
                  <a:srgbClr val="000000"/>
                </a:solidFill>
                <a:latin typeface="Courier New" pitchFamily="49" charset="0"/>
              </a:rPr>
              <a:t>OutputStreamWriter</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OutputStream</a:t>
            </a:r>
            <a:r>
              <a:rPr lang="en-US" b="1" dirty="0" smtClean="0">
                <a:solidFill>
                  <a:srgbClr val="000000"/>
                </a:solidFill>
                <a:latin typeface="Courier New" pitchFamily="49" charset="0"/>
              </a:rPr>
              <a:t> out)</a:t>
            </a:r>
          </a:p>
          <a:p>
            <a:pPr eaLnBrk="1" hangingPunct="1"/>
            <a:r>
              <a:rPr lang="en-US" b="1" dirty="0" err="1" smtClean="0">
                <a:solidFill>
                  <a:srgbClr val="000000"/>
                </a:solidFill>
                <a:latin typeface="Courier New" pitchFamily="49" charset="0"/>
              </a:rPr>
              <a:t>OutputStream</a:t>
            </a:r>
            <a:r>
              <a:rPr lang="en-US" b="1" dirty="0" smtClean="0">
                <a:solidFill>
                  <a:srgbClr val="000000"/>
                </a:solidFill>
                <a:latin typeface="Courier New" pitchFamily="49" charset="0"/>
              </a:rPr>
              <a:t> </a:t>
            </a:r>
            <a:r>
              <a:rPr lang="en-US" dirty="0" smtClean="0"/>
              <a:t>is a the top-most class in the byte stream (like </a:t>
            </a:r>
            <a:r>
              <a:rPr lang="en-US" b="1" dirty="0" smtClean="0">
                <a:solidFill>
                  <a:srgbClr val="000000"/>
                </a:solidFill>
                <a:latin typeface="Courier New" pitchFamily="49" charset="0"/>
              </a:rPr>
              <a:t>Writer </a:t>
            </a:r>
            <a:r>
              <a:rPr lang="en-US" dirty="0" smtClean="0"/>
              <a:t>is top-most class in the character stream )</a:t>
            </a:r>
          </a:p>
          <a:p>
            <a:pPr eaLnBrk="1" hangingPunct="1">
              <a:buFontTx/>
              <a:buNone/>
            </a:pPr>
            <a:r>
              <a:rPr lang="en-US" dirty="0" smtClean="0"/>
              <a:t>Example:</a:t>
            </a:r>
          </a:p>
          <a:p>
            <a:pPr eaLnBrk="1" hangingPunct="1">
              <a:buFontTx/>
              <a:buNone/>
            </a:pPr>
            <a:r>
              <a:rPr lang="en-US" b="1" dirty="0" smtClean="0">
                <a:solidFill>
                  <a:srgbClr val="000000"/>
                </a:solidFill>
                <a:latin typeface="Courier New" pitchFamily="49" charset="0"/>
              </a:rPr>
              <a:t>Writer out = new </a:t>
            </a:r>
            <a:r>
              <a:rPr lang="en-US" b="1" dirty="0" err="1" smtClean="0">
                <a:solidFill>
                  <a:srgbClr val="000000"/>
                </a:solidFill>
                <a:latin typeface="Courier New" pitchFamily="49" charset="0"/>
              </a:rPr>
              <a:t>OutputStreamWriter</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System.out</a:t>
            </a:r>
            <a:r>
              <a:rPr lang="en-US" b="1" dirty="0" smtClean="0">
                <a:solidFill>
                  <a:srgbClr val="000000"/>
                </a:solidFill>
                <a:latin typeface="Courier New" pitchFamily="49" charset="0"/>
              </a:rPr>
              <a:t>);</a:t>
            </a:r>
          </a:p>
          <a:p>
            <a:pPr eaLnBrk="1" hangingPunct="1">
              <a:buFontTx/>
              <a:buNone/>
            </a:pPr>
            <a:r>
              <a:rPr lang="en-US" dirty="0" smtClean="0"/>
              <a:t>If you remember </a:t>
            </a:r>
            <a:r>
              <a:rPr lang="en-US" b="1" dirty="0" smtClean="0">
                <a:solidFill>
                  <a:srgbClr val="000000"/>
                </a:solidFill>
                <a:latin typeface="Courier New" pitchFamily="49" charset="0"/>
                <a:cs typeface="Courier New" pitchFamily="49" charset="0"/>
              </a:rPr>
              <a:t>out</a:t>
            </a:r>
            <a:r>
              <a:rPr lang="en-US" dirty="0" smtClean="0"/>
              <a:t> is a member of </a:t>
            </a:r>
            <a:r>
              <a:rPr lang="en-US" b="1" dirty="0" smtClean="0">
                <a:solidFill>
                  <a:srgbClr val="000000"/>
                </a:solidFill>
                <a:latin typeface="Courier New" pitchFamily="49" charset="0"/>
              </a:rPr>
              <a:t>System </a:t>
            </a:r>
            <a:r>
              <a:rPr lang="en-US" dirty="0" smtClean="0"/>
              <a:t>class which is of type </a:t>
            </a:r>
            <a:r>
              <a:rPr lang="en-IN" b="1" dirty="0" err="1" smtClean="0">
                <a:solidFill>
                  <a:srgbClr val="000000"/>
                </a:solidFill>
                <a:latin typeface="Courier New" pitchFamily="49" charset="0"/>
                <a:cs typeface="Courier New" pitchFamily="49" charset="0"/>
              </a:rPr>
              <a:t>PrintStream</a:t>
            </a:r>
            <a:r>
              <a:rPr lang="en-IN" b="1" dirty="0" smtClean="0">
                <a:solidFill>
                  <a:srgbClr val="000000"/>
                </a:solidFill>
                <a:latin typeface="Courier New" pitchFamily="49" charset="0"/>
                <a:cs typeface="Courier New" pitchFamily="49" charset="0"/>
              </a:rPr>
              <a:t> </a:t>
            </a:r>
            <a:r>
              <a:rPr lang="en-IN" dirty="0" smtClean="0"/>
              <a:t>which is subclass of</a:t>
            </a:r>
            <a:r>
              <a:rPr lang="en-IN"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rPr>
              <a:t>OutputStream</a:t>
            </a:r>
            <a:r>
              <a:rPr lang="en-US" b="1" dirty="0" smtClean="0">
                <a:solidFill>
                  <a:srgbClr val="000000"/>
                </a:solidFill>
                <a:latin typeface="Courier New" pitchFamily="49" charset="0"/>
              </a:rPr>
              <a:t>.  </a:t>
            </a:r>
          </a:p>
          <a:p>
            <a:pPr eaLnBrk="1" hangingPunct="1">
              <a:buNone/>
            </a:pPr>
            <a:r>
              <a:rPr lang="en-IN" b="1" dirty="0" smtClean="0">
                <a:solidFill>
                  <a:srgbClr val="000000"/>
                </a:solidFill>
                <a:latin typeface="Courier New" pitchFamily="49" charset="0"/>
              </a:rPr>
              <a:t>public void write(</a:t>
            </a:r>
            <a:r>
              <a:rPr lang="en-IN" b="1" dirty="0" err="1" smtClean="0">
                <a:solidFill>
                  <a:srgbClr val="000000"/>
                </a:solidFill>
                <a:latin typeface="Courier New" pitchFamily="49" charset="0"/>
              </a:rPr>
              <a:t>int</a:t>
            </a:r>
            <a:r>
              <a:rPr lang="en-IN" b="1" dirty="0" smtClean="0">
                <a:solidFill>
                  <a:srgbClr val="000000"/>
                </a:solidFill>
                <a:latin typeface="Courier New" pitchFamily="49" charset="0"/>
              </a:rPr>
              <a:t> c)</a:t>
            </a:r>
          </a:p>
          <a:p>
            <a:pPr eaLnBrk="1" hangingPunct="1">
              <a:buFontTx/>
              <a:buNone/>
            </a:pPr>
            <a:endParaRPr lang="en-US" b="1" dirty="0" smtClean="0">
              <a:solidFill>
                <a:srgbClr val="000000"/>
              </a:solidFill>
              <a:latin typeface="Courier New" pitchFamily="49" charset="0"/>
            </a:endParaRPr>
          </a:p>
          <a:p>
            <a:pPr eaLnBrk="1" hangingPunct="1">
              <a:buFontTx/>
              <a:buNone/>
            </a:pPr>
            <a:endParaRPr lang="en-US" sz="2800" dirty="0" smtClean="0">
              <a:latin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 : </a:t>
            </a:r>
            <a:r>
              <a:rPr lang="en-US" sz="4000" dirty="0" err="1" smtClean="0">
                <a:latin typeface="Courier New" pitchFamily="49" charset="0"/>
              </a:rPr>
              <a:t>OutputStreamWriter</a:t>
            </a:r>
            <a:endParaRPr lang="en-US" sz="4000"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22</a:t>
            </a:fld>
            <a:endParaRPr lang="en-US"/>
          </a:p>
        </p:txBody>
      </p:sp>
      <p:sp>
        <p:nvSpPr>
          <p:cNvPr id="5" name="Rectangle 4"/>
          <p:cNvSpPr/>
          <p:nvPr/>
        </p:nvSpPr>
        <p:spPr>
          <a:xfrm>
            <a:off x="228600" y="1073289"/>
            <a:ext cx="8382000" cy="5324535"/>
          </a:xfrm>
          <a:prstGeom prst="rect">
            <a:avLst/>
          </a:prstGeom>
        </p:spPr>
        <p:txBody>
          <a:bodyPr wrap="square">
            <a:spAutoFit/>
          </a:bodyPr>
          <a:lstStyle/>
          <a:p>
            <a:r>
              <a:rPr lang="en-US" sz="2000" dirty="0" smtClean="0">
                <a:solidFill>
                  <a:srgbClr val="5F5F5F"/>
                </a:solidFill>
                <a:latin typeface="+mn-lt"/>
              </a:rPr>
              <a:t>The code extracts part of string and displays on the console.</a:t>
            </a:r>
          </a:p>
          <a:p>
            <a:r>
              <a:rPr lang="en-US" sz="2000" dirty="0" smtClean="0">
                <a:solidFill>
                  <a:srgbClr val="5F5F5F"/>
                </a:solidFill>
                <a:latin typeface="+mn-lt"/>
              </a:rPr>
              <a:t>Note the way we have used finally to close the stream.</a:t>
            </a:r>
          </a:p>
          <a:p>
            <a:endParaRPr lang="en-US" sz="2000" b="1" dirty="0" smtClean="0">
              <a:solidFill>
                <a:srgbClr val="5F5F5F"/>
              </a:solidFill>
              <a:latin typeface="+mn-lt"/>
              <a:cs typeface="Courier New" pitchFamily="49" charset="0"/>
            </a:endParaRPr>
          </a:p>
          <a:p>
            <a:r>
              <a:rPr lang="en-US" sz="2000" b="1" dirty="0" smtClean="0">
                <a:latin typeface="Courier New" pitchFamily="49" charset="0"/>
                <a:cs typeface="Courier New" pitchFamily="49" charset="0"/>
              </a:rPr>
              <a:t>public class Test {</a:t>
            </a:r>
          </a:p>
          <a:p>
            <a:r>
              <a:rPr lang="en-US" sz="2000" b="1" dirty="0" smtClean="0">
                <a:latin typeface="Courier New" pitchFamily="49" charset="0"/>
                <a:cs typeface="Courier New" pitchFamily="49" charset="0"/>
              </a:rPr>
              <a:t>public static void main(String[] args) {</a:t>
            </a:r>
          </a:p>
          <a:p>
            <a:r>
              <a:rPr lang="en-US" sz="2000" b="1" dirty="0" smtClean="0">
                <a:latin typeface="Courier New" pitchFamily="49" charset="0"/>
                <a:cs typeface="Courier New" pitchFamily="49" charset="0"/>
              </a:rPr>
              <a:t>Writer out = new </a:t>
            </a:r>
            <a:r>
              <a:rPr lang="en-US" sz="2000" b="1" dirty="0" err="1" smtClean="0">
                <a:latin typeface="Courier New" pitchFamily="49" charset="0"/>
                <a:cs typeface="Courier New" pitchFamily="49" charset="0"/>
              </a:rPr>
              <a:t>OutputStreamWriter</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System.</a:t>
            </a:r>
            <a:r>
              <a:rPr lang="en-US" sz="2000" b="1" i="1" dirty="0" err="1" smtClean="0">
                <a:latin typeface="Courier New" pitchFamily="49" charset="0"/>
                <a:cs typeface="Courier New" pitchFamily="49" charset="0"/>
              </a:rPr>
              <a:t>out</a:t>
            </a:r>
            <a:r>
              <a:rPr lang="en-US" sz="2000" b="1" i="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String s="hello java";</a:t>
            </a:r>
          </a:p>
          <a:p>
            <a:r>
              <a:rPr lang="en-US" sz="2000" b="1" dirty="0" smtClean="0">
                <a:latin typeface="Courier New" pitchFamily="49" charset="0"/>
                <a:cs typeface="Courier New" pitchFamily="49" charset="0"/>
              </a:rPr>
              <a:t>try {</a:t>
            </a:r>
          </a:p>
          <a:p>
            <a:r>
              <a:rPr lang="en-US" sz="2000" b="1" dirty="0" err="1" smtClean="0">
                <a:latin typeface="Courier New" pitchFamily="49" charset="0"/>
                <a:cs typeface="Courier New" pitchFamily="49" charset="0"/>
              </a:rPr>
              <a:t>out.write</a:t>
            </a:r>
            <a:r>
              <a:rPr lang="en-US" sz="2000" b="1" dirty="0" smtClean="0">
                <a:latin typeface="Courier New" pitchFamily="49" charset="0"/>
                <a:cs typeface="Courier New" pitchFamily="49" charset="0"/>
              </a:rPr>
              <a:t>(s, 3, 5);</a:t>
            </a:r>
          </a:p>
          <a:p>
            <a:r>
              <a:rPr lang="en-US" sz="2000" b="1" dirty="0" smtClean="0">
                <a:latin typeface="Courier New" pitchFamily="49" charset="0"/>
                <a:cs typeface="Courier New" pitchFamily="49" charset="0"/>
              </a:rPr>
              <a:t>} catch (IOException e) {</a:t>
            </a:r>
            <a:r>
              <a:rPr lang="en-US" sz="2000" b="1" dirty="0" err="1" smtClean="0">
                <a:latin typeface="Courier New" pitchFamily="49" charset="0"/>
                <a:cs typeface="Courier New" pitchFamily="49" charset="0"/>
              </a:rPr>
              <a:t>e.printStackTrace</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finally{</a:t>
            </a:r>
          </a:p>
          <a:p>
            <a:r>
              <a:rPr lang="en-US" sz="2000" b="1" dirty="0" smtClean="0">
                <a:latin typeface="Courier New" pitchFamily="49" charset="0"/>
                <a:cs typeface="Courier New" pitchFamily="49" charset="0"/>
              </a:rPr>
              <a:t>try {</a:t>
            </a:r>
          </a:p>
          <a:p>
            <a:r>
              <a:rPr lang="en-US" sz="2000" b="1" dirty="0" err="1" smtClean="0">
                <a:latin typeface="Courier New" pitchFamily="49" charset="0"/>
                <a:cs typeface="Courier New" pitchFamily="49" charset="0"/>
              </a:rPr>
              <a:t>out.close</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catch (IOException e) {</a:t>
            </a:r>
          </a:p>
          <a:p>
            <a:r>
              <a:rPr lang="en-US" sz="2000" b="1" dirty="0" err="1" smtClean="0">
                <a:latin typeface="Courier New" pitchFamily="49" charset="0"/>
                <a:cs typeface="Courier New" pitchFamily="49" charset="0"/>
              </a:rPr>
              <a:t>e.printStackTrace</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a:t>
            </a:r>
          </a:p>
        </p:txBody>
      </p:sp>
      <p:sp>
        <p:nvSpPr>
          <p:cNvPr id="6" name="Rectangle 5"/>
          <p:cNvSpPr/>
          <p:nvPr/>
        </p:nvSpPr>
        <p:spPr>
          <a:xfrm>
            <a:off x="6019800" y="5257800"/>
            <a:ext cx="954107" cy="67710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dirty="0" smtClean="0"/>
              <a:t>Result</a:t>
            </a:r>
          </a:p>
          <a:p>
            <a:r>
              <a:rPr lang="en-US" sz="2000" b="1" dirty="0" smtClean="0">
                <a:solidFill>
                  <a:schemeClr val="tx1"/>
                </a:solidFill>
                <a:latin typeface="Courier New" pitchFamily="49" charset="0"/>
                <a:cs typeface="Courier New" pitchFamily="49" charset="0"/>
              </a:rPr>
              <a:t>lo </a:t>
            </a:r>
            <a:r>
              <a:rPr lang="en-US" sz="2000" b="1" dirty="0" err="1" smtClean="0">
                <a:solidFill>
                  <a:schemeClr val="tx1"/>
                </a:solidFill>
                <a:latin typeface="Courier New" pitchFamily="49" charset="0"/>
                <a:cs typeface="Courier New" pitchFamily="49" charset="0"/>
              </a:rPr>
              <a:t>ja</a:t>
            </a:r>
            <a:endParaRPr lang="en-US" sz="2000" b="1" dirty="0" smtClean="0">
              <a:solidFill>
                <a:schemeClr val="tx1"/>
              </a:solidFill>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304800" y="1066800"/>
            <a:ext cx="8534400" cy="5181600"/>
          </a:xfrm>
        </p:spPr>
        <p:txBody>
          <a:bodyPr>
            <a:normAutofit fontScale="70000" lnSpcReduction="20000"/>
          </a:bodyPr>
          <a:lstStyle/>
          <a:p>
            <a:pPr marL="0" indent="0" eaLnBrk="1" hangingPunct="1">
              <a:lnSpc>
                <a:spcPct val="90000"/>
              </a:lnSpc>
              <a:spcBef>
                <a:spcPts val="1000"/>
              </a:spcBef>
              <a:buFontTx/>
              <a:buNone/>
            </a:pPr>
            <a:r>
              <a:rPr lang="en-US" b="1" dirty="0" err="1" smtClean="0">
                <a:solidFill>
                  <a:srgbClr val="000000"/>
                </a:solidFill>
                <a:latin typeface="Courier New" pitchFamily="49" charset="0"/>
              </a:rPr>
              <a:t>FileWriter</a:t>
            </a:r>
            <a:r>
              <a:rPr lang="en-US" dirty="0" smtClean="0"/>
              <a:t> inherits from </a:t>
            </a:r>
            <a:r>
              <a:rPr lang="en-US" b="1" dirty="0" err="1" smtClean="0">
                <a:solidFill>
                  <a:srgbClr val="000000"/>
                </a:solidFill>
                <a:latin typeface="Courier New" pitchFamily="49" charset="0"/>
              </a:rPr>
              <a:t>OutputStreamWriter</a:t>
            </a:r>
            <a:r>
              <a:rPr lang="en-US" b="1" dirty="0" smtClean="0">
                <a:solidFill>
                  <a:srgbClr val="000000"/>
                </a:solidFill>
                <a:latin typeface="Courier New" pitchFamily="49" charset="0"/>
              </a:rPr>
              <a:t>.</a:t>
            </a:r>
          </a:p>
          <a:p>
            <a:pPr marL="0" indent="0" eaLnBrk="1" hangingPunct="1">
              <a:lnSpc>
                <a:spcPct val="90000"/>
              </a:lnSpc>
              <a:spcBef>
                <a:spcPts val="1000"/>
              </a:spcBef>
              <a:buFontTx/>
              <a:buNone/>
            </a:pPr>
            <a:r>
              <a:rPr lang="en-US" dirty="0" smtClean="0"/>
              <a:t>Constructors:</a:t>
            </a:r>
          </a:p>
          <a:p>
            <a:pPr marL="0" indent="0" eaLnBrk="1" hangingPunct="1">
              <a:lnSpc>
                <a:spcPct val="90000"/>
              </a:lnSpc>
              <a:spcBef>
                <a:spcPts val="1000"/>
              </a:spcBef>
            </a:pPr>
            <a:r>
              <a:rPr lang="en-US" b="1" dirty="0" err="1" smtClean="0">
                <a:solidFill>
                  <a:srgbClr val="000000"/>
                </a:solidFill>
                <a:latin typeface="Courier New" pitchFamily="49" charset="0"/>
              </a:rPr>
              <a:t>FileWriter</a:t>
            </a:r>
            <a:r>
              <a:rPr lang="en-US" b="1" dirty="0" smtClean="0">
                <a:solidFill>
                  <a:srgbClr val="000000"/>
                </a:solidFill>
                <a:latin typeface="Courier New" pitchFamily="49" charset="0"/>
              </a:rPr>
              <a:t>(File </a:t>
            </a:r>
            <a:r>
              <a:rPr lang="en-US" b="1" dirty="0" err="1" smtClean="0">
                <a:solidFill>
                  <a:srgbClr val="000000"/>
                </a:solidFill>
                <a:latin typeface="Courier New" pitchFamily="49" charset="0"/>
              </a:rPr>
              <a:t>file</a:t>
            </a:r>
            <a:r>
              <a:rPr lang="en-US" b="1" dirty="0" smtClean="0">
                <a:solidFill>
                  <a:srgbClr val="000000"/>
                </a:solidFill>
                <a:latin typeface="Courier New" pitchFamily="49" charset="0"/>
              </a:rPr>
              <a:t>) </a:t>
            </a:r>
          </a:p>
          <a:p>
            <a:pPr marL="0" indent="0" eaLnBrk="1" hangingPunct="1">
              <a:lnSpc>
                <a:spcPct val="90000"/>
              </a:lnSpc>
              <a:spcBef>
                <a:spcPts val="1000"/>
              </a:spcBef>
            </a:pPr>
            <a:r>
              <a:rPr lang="en-US" b="1" dirty="0" err="1" smtClean="0">
                <a:solidFill>
                  <a:srgbClr val="000000"/>
                </a:solidFill>
                <a:latin typeface="Courier New" pitchFamily="49" charset="0"/>
              </a:rPr>
              <a:t>FileWriter</a:t>
            </a:r>
            <a:r>
              <a:rPr lang="en-US" b="1" dirty="0" smtClean="0">
                <a:solidFill>
                  <a:srgbClr val="000000"/>
                </a:solidFill>
                <a:latin typeface="Courier New" pitchFamily="49" charset="0"/>
              </a:rPr>
              <a:t>(String </a:t>
            </a:r>
            <a:r>
              <a:rPr lang="en-US" b="1" dirty="0" err="1" smtClean="0">
                <a:solidFill>
                  <a:srgbClr val="000000"/>
                </a:solidFill>
                <a:latin typeface="Courier New" pitchFamily="49" charset="0"/>
              </a:rPr>
              <a:t>fileName</a:t>
            </a:r>
            <a:r>
              <a:rPr lang="en-US" b="1" dirty="0" smtClean="0">
                <a:solidFill>
                  <a:srgbClr val="000000"/>
                </a:solidFill>
                <a:latin typeface="Courier New" pitchFamily="49" charset="0"/>
              </a:rPr>
              <a:t>)</a:t>
            </a:r>
          </a:p>
          <a:p>
            <a:pPr marL="0" indent="0" eaLnBrk="1" hangingPunct="1">
              <a:lnSpc>
                <a:spcPct val="90000"/>
              </a:lnSpc>
              <a:spcBef>
                <a:spcPts val="1000"/>
              </a:spcBef>
              <a:buNone/>
            </a:pPr>
            <a:r>
              <a:rPr lang="en-US" dirty="0" smtClean="0"/>
              <a:t>Creates an instance of </a:t>
            </a:r>
            <a:r>
              <a:rPr lang="en-US" b="1" dirty="0" err="1" smtClean="0">
                <a:solidFill>
                  <a:srgbClr val="000000"/>
                </a:solidFill>
                <a:latin typeface="Courier New" pitchFamily="49" charset="0"/>
              </a:rPr>
              <a:t>FileWriter</a:t>
            </a:r>
            <a:r>
              <a:rPr lang="en-US" b="1" dirty="0" smtClean="0">
                <a:solidFill>
                  <a:srgbClr val="000000"/>
                </a:solidFill>
                <a:latin typeface="Courier New" pitchFamily="49" charset="0"/>
              </a:rPr>
              <a:t> </a:t>
            </a:r>
            <a:r>
              <a:rPr lang="en-US" dirty="0" smtClean="0"/>
              <a:t>and also the file if it does not exist. If it exists it overwrites. </a:t>
            </a:r>
          </a:p>
          <a:p>
            <a:pPr marL="0" indent="0" eaLnBrk="1" hangingPunct="1">
              <a:lnSpc>
                <a:spcPct val="90000"/>
              </a:lnSpc>
              <a:spcBef>
                <a:spcPts val="1000"/>
              </a:spcBef>
              <a:buNone/>
            </a:pPr>
            <a:r>
              <a:rPr lang="en-US" dirty="0" smtClean="0"/>
              <a:t>If the file exists but is a directory rather than a regular file </a:t>
            </a:r>
            <a:r>
              <a:rPr lang="en-US" b="1" dirty="0" smtClean="0">
                <a:solidFill>
                  <a:srgbClr val="000000"/>
                </a:solidFill>
                <a:latin typeface="Courier New" pitchFamily="49" charset="0"/>
              </a:rPr>
              <a:t>IOException</a:t>
            </a:r>
            <a:r>
              <a:rPr lang="en-US" dirty="0" smtClean="0"/>
              <a:t> is thrown</a:t>
            </a:r>
          </a:p>
          <a:p>
            <a:pPr marL="457200" indent="-457200" eaLnBrk="1" hangingPunct="1">
              <a:lnSpc>
                <a:spcPct val="90000"/>
              </a:lnSpc>
              <a:spcBef>
                <a:spcPts val="1000"/>
              </a:spcBef>
            </a:pPr>
            <a:r>
              <a:rPr lang="en-US" b="1" dirty="0" err="1" smtClean="0">
                <a:solidFill>
                  <a:srgbClr val="000000"/>
                </a:solidFill>
                <a:latin typeface="Courier New" pitchFamily="49" charset="0"/>
              </a:rPr>
              <a:t>FileWriter</a:t>
            </a:r>
            <a:r>
              <a:rPr lang="en-US" b="1" dirty="0" smtClean="0">
                <a:solidFill>
                  <a:srgbClr val="000000"/>
                </a:solidFill>
                <a:latin typeface="Courier New" pitchFamily="49" charset="0"/>
              </a:rPr>
              <a:t>(File </a:t>
            </a:r>
            <a:r>
              <a:rPr lang="en-US" b="1" dirty="0" err="1" smtClean="0">
                <a:solidFill>
                  <a:srgbClr val="000000"/>
                </a:solidFill>
                <a:latin typeface="Courier New" pitchFamily="49" charset="0"/>
              </a:rPr>
              <a:t>file</a:t>
            </a:r>
            <a:r>
              <a:rPr lang="en-US" b="1" dirty="0" smtClean="0">
                <a:solidFill>
                  <a:srgbClr val="000000"/>
                </a:solidFill>
                <a:latin typeface="Courier New" pitchFamily="49" charset="0"/>
              </a:rPr>
              <a:t>, boolean append) </a:t>
            </a:r>
          </a:p>
          <a:p>
            <a:pPr marL="457200" indent="-457200" eaLnBrk="1" hangingPunct="1">
              <a:lnSpc>
                <a:spcPct val="90000"/>
              </a:lnSpc>
              <a:spcBef>
                <a:spcPts val="1000"/>
              </a:spcBef>
            </a:pPr>
            <a:r>
              <a:rPr lang="en-US" b="1" dirty="0" err="1" smtClean="0">
                <a:solidFill>
                  <a:srgbClr val="000000"/>
                </a:solidFill>
                <a:latin typeface="Courier New" pitchFamily="49" charset="0"/>
              </a:rPr>
              <a:t>FileWriter</a:t>
            </a:r>
            <a:r>
              <a:rPr lang="en-US" b="1" dirty="0" smtClean="0">
                <a:solidFill>
                  <a:srgbClr val="000000"/>
                </a:solidFill>
                <a:latin typeface="Courier New" pitchFamily="49" charset="0"/>
              </a:rPr>
              <a:t>(String </a:t>
            </a:r>
            <a:r>
              <a:rPr lang="en-US" b="1" dirty="0" err="1" smtClean="0">
                <a:solidFill>
                  <a:srgbClr val="000000"/>
                </a:solidFill>
                <a:latin typeface="Courier New" pitchFamily="49" charset="0"/>
              </a:rPr>
              <a:t>fileName</a:t>
            </a:r>
            <a:r>
              <a:rPr lang="en-US" b="1" dirty="0" smtClean="0">
                <a:solidFill>
                  <a:srgbClr val="000000"/>
                </a:solidFill>
                <a:latin typeface="Courier New" pitchFamily="49" charset="0"/>
              </a:rPr>
              <a:t>, boolean append)</a:t>
            </a:r>
          </a:p>
          <a:p>
            <a:pPr marL="0" indent="0" eaLnBrk="1" hangingPunct="1">
              <a:lnSpc>
                <a:spcPct val="90000"/>
              </a:lnSpc>
              <a:spcBef>
                <a:spcPts val="1000"/>
              </a:spcBef>
              <a:buFontTx/>
              <a:buNone/>
            </a:pPr>
            <a:r>
              <a:rPr lang="en-US" dirty="0" smtClean="0"/>
              <a:t>Provide same functionalities as that of the previous constructor, if </a:t>
            </a:r>
            <a:r>
              <a:rPr lang="en-US" b="1" dirty="0" smtClean="0">
                <a:solidFill>
                  <a:srgbClr val="000000"/>
                </a:solidFill>
                <a:latin typeface="Courier New" pitchFamily="49" charset="0"/>
              </a:rPr>
              <a:t>append </a:t>
            </a:r>
            <a:r>
              <a:rPr lang="en-US" dirty="0" smtClean="0"/>
              <a:t>is</a:t>
            </a:r>
            <a:r>
              <a:rPr lang="en-US" b="1" dirty="0" smtClean="0">
                <a:solidFill>
                  <a:srgbClr val="000000"/>
                </a:solidFill>
                <a:latin typeface="Courier New" pitchFamily="49" charset="0"/>
              </a:rPr>
              <a:t> true</a:t>
            </a:r>
            <a:r>
              <a:rPr lang="en-US" dirty="0" smtClean="0"/>
              <a:t>, then data will be written to the end of the file rather than the beginning.</a:t>
            </a:r>
          </a:p>
          <a:p>
            <a:pPr marL="0" indent="0" eaLnBrk="1" hangingPunct="1">
              <a:lnSpc>
                <a:spcPct val="90000"/>
              </a:lnSpc>
              <a:spcBef>
                <a:spcPts val="1000"/>
              </a:spcBef>
              <a:buFontTx/>
              <a:buNone/>
            </a:pPr>
            <a:endParaRPr lang="en-US" dirty="0" smtClean="0"/>
          </a:p>
          <a:p>
            <a:pPr marL="0" indent="0" eaLnBrk="1" hangingPunct="1">
              <a:lnSpc>
                <a:spcPct val="90000"/>
              </a:lnSpc>
              <a:spcBef>
                <a:spcPts val="1000"/>
              </a:spcBef>
              <a:buFontTx/>
              <a:buNone/>
            </a:pPr>
            <a:r>
              <a:rPr lang="en-US" dirty="0" smtClean="0"/>
              <a:t>All constructors throw </a:t>
            </a:r>
            <a:r>
              <a:rPr lang="en-US" b="1" dirty="0" smtClean="0">
                <a:solidFill>
                  <a:srgbClr val="000000"/>
                </a:solidFill>
                <a:latin typeface="Courier New" pitchFamily="49" charset="0"/>
              </a:rPr>
              <a:t>IOException</a:t>
            </a:r>
            <a:endParaRPr lang="en-US" sz="2400" b="1" dirty="0" smtClean="0">
              <a:solidFill>
                <a:srgbClr val="000000"/>
              </a:solidFill>
              <a:latin typeface="Courier New" pitchFamily="49" charset="0"/>
            </a:endParaRPr>
          </a:p>
        </p:txBody>
      </p:sp>
      <p:sp>
        <p:nvSpPr>
          <p:cNvPr id="11267" name="Slide Number Placeholder 5"/>
          <p:cNvSpPr>
            <a:spLocks noGrp="1"/>
          </p:cNvSpPr>
          <p:nvPr>
            <p:ph type="sldNum" sz="quarter" idx="10"/>
          </p:nvPr>
        </p:nvSpPr>
        <p:spPr>
          <a:xfrm>
            <a:off x="6553200" y="6245225"/>
            <a:ext cx="2133600" cy="476250"/>
          </a:xfrm>
          <a:noFill/>
        </p:spPr>
        <p:txBody>
          <a:bodyPr/>
          <a:lstStyle/>
          <a:p>
            <a:fld id="{92147382-66C4-490E-B98B-9EDF9C75685E}" type="slidenum">
              <a:rPr lang="en-US" smtClean="0">
                <a:latin typeface="Arial" charset="0"/>
              </a:rPr>
              <a:pPr/>
              <a:t>23</a:t>
            </a:fld>
            <a:endParaRPr lang="en-US" smtClean="0">
              <a:latin typeface="Arial" charset="0"/>
            </a:endParaRPr>
          </a:p>
        </p:txBody>
      </p:sp>
      <p:sp>
        <p:nvSpPr>
          <p:cNvPr id="11268" name="Rectangle 2"/>
          <p:cNvSpPr>
            <a:spLocks noGrp="1" noChangeArrowheads="1"/>
          </p:cNvSpPr>
          <p:nvPr>
            <p:ph type="title"/>
          </p:nvPr>
        </p:nvSpPr>
        <p:spPr>
          <a:xfrm>
            <a:off x="457200" y="0"/>
            <a:ext cx="8229600" cy="838200"/>
          </a:xfrm>
        </p:spPr>
        <p:txBody>
          <a:bodyPr/>
          <a:lstStyle/>
          <a:p>
            <a:pPr eaLnBrk="1" hangingPunct="1"/>
            <a:r>
              <a:rPr lang="en-US" sz="4000" dirty="0" err="1" smtClean="0">
                <a:latin typeface="Courier New" pitchFamily="49" charset="0"/>
                <a:cs typeface="Courier New" pitchFamily="49" charset="0"/>
              </a:rPr>
              <a:t>FileWriter</a:t>
            </a:r>
            <a:endParaRPr lang="en-US" sz="40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fontScale="90000"/>
          </a:bodyPr>
          <a:lstStyle/>
          <a:p>
            <a:r>
              <a:rPr lang="en-US" dirty="0" smtClean="0"/>
              <a:t>Example: Using </a:t>
            </a:r>
            <a:r>
              <a:rPr lang="en-IN" dirty="0" err="1" smtClean="0">
                <a:latin typeface="Courier New" pitchFamily="49" charset="0"/>
              </a:rPr>
              <a:t>CharArrayWriter</a:t>
            </a:r>
            <a:r>
              <a:rPr lang="en-IN" dirty="0" smtClean="0">
                <a:latin typeface="Courier New" pitchFamily="49" charset="0"/>
              </a:rPr>
              <a:t> </a:t>
            </a:r>
            <a:r>
              <a:rPr lang="en-IN" dirty="0" smtClean="0"/>
              <a:t>&amp; </a:t>
            </a:r>
            <a:r>
              <a:rPr lang="en-IN" dirty="0" err="1" smtClean="0">
                <a:latin typeface="Courier New" pitchFamily="49" charset="0"/>
              </a:rPr>
              <a:t>FileWriter</a:t>
            </a:r>
            <a:r>
              <a:rPr lang="en-US" dirty="0" smtClean="0"/>
              <a:t>  </a:t>
            </a:r>
            <a:endParaRPr lang="en-US" dirty="0"/>
          </a:p>
        </p:txBody>
      </p:sp>
      <p:sp>
        <p:nvSpPr>
          <p:cNvPr id="3" name="Content Placeholder 2"/>
          <p:cNvSpPr>
            <a:spLocks noGrp="1"/>
          </p:cNvSpPr>
          <p:nvPr>
            <p:ph idx="1"/>
          </p:nvPr>
        </p:nvSpPr>
        <p:spPr>
          <a:xfrm>
            <a:off x="0" y="990600"/>
            <a:ext cx="9144000" cy="762000"/>
          </a:xfrm>
        </p:spPr>
        <p:txBody>
          <a:bodyPr>
            <a:normAutofit fontScale="92500" lnSpcReduction="10000"/>
          </a:bodyPr>
          <a:lstStyle/>
          <a:p>
            <a:pPr>
              <a:lnSpc>
                <a:spcPct val="100000"/>
              </a:lnSpc>
              <a:buNone/>
            </a:pPr>
            <a:r>
              <a:rPr lang="en-US" dirty="0" smtClean="0"/>
              <a:t>	</a:t>
            </a:r>
            <a:r>
              <a:rPr lang="en-US" sz="1800" dirty="0" smtClean="0"/>
              <a:t>In this example we first get all the command-line strings in a </a:t>
            </a:r>
            <a:r>
              <a:rPr lang="en-IN" sz="1800" b="1" dirty="0" err="1" smtClean="0">
                <a:latin typeface="Courier New" pitchFamily="49" charset="0"/>
              </a:rPr>
              <a:t>CharArrayWriter</a:t>
            </a:r>
            <a:r>
              <a:rPr lang="en-IN" sz="1800" dirty="0" smtClean="0">
                <a:latin typeface="Courier New" pitchFamily="49" charset="0"/>
              </a:rPr>
              <a:t>  </a:t>
            </a:r>
            <a:r>
              <a:rPr lang="en-IN" sz="1800" dirty="0" smtClean="0"/>
              <a:t>and then copy the content of </a:t>
            </a:r>
            <a:r>
              <a:rPr lang="en-IN" sz="1800" b="1" dirty="0" err="1" smtClean="0">
                <a:latin typeface="Courier New" pitchFamily="49" charset="0"/>
              </a:rPr>
              <a:t>CharArrayWriter</a:t>
            </a:r>
            <a:r>
              <a:rPr lang="en-IN" sz="1800" dirty="0" smtClean="0">
                <a:latin typeface="Courier New" pitchFamily="49" charset="0"/>
              </a:rPr>
              <a:t> </a:t>
            </a:r>
            <a:r>
              <a:rPr lang="en-IN" sz="1800" dirty="0" smtClean="0"/>
              <a:t>to a file using </a:t>
            </a:r>
            <a:r>
              <a:rPr lang="en-IN" sz="1800" b="1" dirty="0" err="1" smtClean="0">
                <a:latin typeface="Courier New" pitchFamily="49" charset="0"/>
              </a:rPr>
              <a:t>FileWriter</a:t>
            </a:r>
            <a:endParaRPr lang="en-US" sz="1800" b="1" dirty="0">
              <a:latin typeface="Courier New" pitchFamily="49" charset="0"/>
            </a:endParaRPr>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24</a:t>
            </a:fld>
            <a:endParaRPr lang="en-US"/>
          </a:p>
        </p:txBody>
      </p:sp>
      <p:sp>
        <p:nvSpPr>
          <p:cNvPr id="5" name="Rectangle 4"/>
          <p:cNvSpPr>
            <a:spLocks noChangeArrowheads="1"/>
          </p:cNvSpPr>
          <p:nvPr/>
        </p:nvSpPr>
        <p:spPr bwMode="auto">
          <a:xfrm>
            <a:off x="228600" y="1676400"/>
            <a:ext cx="8610600" cy="5016758"/>
          </a:xfrm>
          <a:prstGeom prst="rect">
            <a:avLst/>
          </a:prstGeom>
          <a:noFill/>
          <a:ln w="9525">
            <a:noFill/>
            <a:miter lim="800000"/>
            <a:headEnd/>
            <a:tailEnd/>
          </a:ln>
        </p:spPr>
        <p:txBody>
          <a:bodyPr wrap="square">
            <a:spAutoFit/>
          </a:bodyPr>
          <a:lstStyle/>
          <a:p>
            <a:r>
              <a:rPr lang="en-IN" sz="2000" b="1" dirty="0">
                <a:solidFill>
                  <a:srgbClr val="000000"/>
                </a:solidFill>
                <a:latin typeface="Courier New" pitchFamily="49" charset="0"/>
              </a:rPr>
              <a:t>import java.io.*;</a:t>
            </a:r>
          </a:p>
          <a:p>
            <a:r>
              <a:rPr lang="en-IN" sz="2000" b="1" dirty="0">
                <a:solidFill>
                  <a:srgbClr val="000000"/>
                </a:solidFill>
                <a:latin typeface="Courier New" pitchFamily="49" charset="0"/>
              </a:rPr>
              <a:t>public class </a:t>
            </a:r>
            <a:r>
              <a:rPr lang="en-IN" sz="2000" b="1" dirty="0" err="1">
                <a:solidFill>
                  <a:srgbClr val="000000"/>
                </a:solidFill>
                <a:latin typeface="Courier New" pitchFamily="49" charset="0"/>
              </a:rPr>
              <a:t>CharWriterMain</a:t>
            </a:r>
            <a:r>
              <a:rPr lang="en-IN" sz="2000" b="1" dirty="0">
                <a:solidFill>
                  <a:srgbClr val="000000"/>
                </a:solidFill>
                <a:latin typeface="Courier New" pitchFamily="49" charset="0"/>
              </a:rPr>
              <a:t> {</a:t>
            </a:r>
          </a:p>
          <a:p>
            <a:r>
              <a:rPr lang="en-IN" sz="2000" b="1" dirty="0">
                <a:solidFill>
                  <a:srgbClr val="000000"/>
                </a:solidFill>
                <a:latin typeface="Courier New" pitchFamily="49" charset="0"/>
              </a:rPr>
              <a:t>public static void main(String </a:t>
            </a:r>
            <a:r>
              <a:rPr lang="en-IN" sz="2000" b="1" dirty="0" err="1">
                <a:solidFill>
                  <a:srgbClr val="000000"/>
                </a:solidFill>
                <a:latin typeface="Courier New" pitchFamily="49" charset="0"/>
              </a:rPr>
              <a:t>args</a:t>
            </a:r>
            <a:r>
              <a:rPr lang="en-IN" sz="2000" b="1" dirty="0">
                <a:solidFill>
                  <a:srgbClr val="000000"/>
                </a:solidFill>
                <a:latin typeface="Courier New" pitchFamily="49" charset="0"/>
              </a:rPr>
              <a:t>[])  {</a:t>
            </a:r>
          </a:p>
          <a:p>
            <a:r>
              <a:rPr lang="en-IN" sz="2000" b="1" dirty="0">
                <a:solidFill>
                  <a:srgbClr val="C00000"/>
                </a:solidFill>
                <a:latin typeface="Courier New" pitchFamily="49" charset="0"/>
              </a:rPr>
              <a:t> </a:t>
            </a:r>
            <a:r>
              <a:rPr lang="en-IN" sz="2000" b="1" dirty="0" err="1">
                <a:solidFill>
                  <a:srgbClr val="000000"/>
                </a:solidFill>
                <a:latin typeface="Courier New" pitchFamily="49" charset="0"/>
              </a:rPr>
              <a:t>FileWriter</a:t>
            </a:r>
            <a:r>
              <a:rPr lang="en-IN" sz="2000" b="1" dirty="0">
                <a:solidFill>
                  <a:srgbClr val="000000"/>
                </a:solidFill>
                <a:latin typeface="Courier New" pitchFamily="49" charset="0"/>
              </a:rPr>
              <a:t> f2 =null;</a:t>
            </a:r>
          </a:p>
          <a:p>
            <a:r>
              <a:rPr lang="en-IN" sz="2000" b="1" dirty="0">
                <a:solidFill>
                  <a:srgbClr val="000000"/>
                </a:solidFill>
                <a:latin typeface="Courier New" pitchFamily="49" charset="0"/>
              </a:rPr>
              <a:t>try{</a:t>
            </a:r>
          </a:p>
          <a:p>
            <a:r>
              <a:rPr lang="en-IN" sz="2000" b="1" dirty="0">
                <a:solidFill>
                  <a:srgbClr val="000000"/>
                </a:solidFill>
                <a:latin typeface="Courier New" pitchFamily="49" charset="0"/>
              </a:rPr>
              <a:t> </a:t>
            </a:r>
            <a:r>
              <a:rPr lang="en-IN" sz="2000" b="1" dirty="0" err="1">
                <a:solidFill>
                  <a:srgbClr val="000000"/>
                </a:solidFill>
                <a:latin typeface="Courier New" pitchFamily="49" charset="0"/>
              </a:rPr>
              <a:t>CharArrayWriter</a:t>
            </a:r>
            <a:r>
              <a:rPr lang="en-IN" sz="2000" b="1" dirty="0">
                <a:solidFill>
                  <a:srgbClr val="000000"/>
                </a:solidFill>
                <a:latin typeface="Courier New" pitchFamily="49" charset="0"/>
              </a:rPr>
              <a:t> f= new </a:t>
            </a:r>
            <a:r>
              <a:rPr lang="en-IN" sz="2000" b="1" dirty="0" err="1">
                <a:solidFill>
                  <a:srgbClr val="000000"/>
                </a:solidFill>
                <a:latin typeface="Courier New" pitchFamily="49" charset="0"/>
              </a:rPr>
              <a:t>CharArrayWriter</a:t>
            </a:r>
            <a:r>
              <a:rPr lang="en-IN" sz="2000" b="1" dirty="0">
                <a:solidFill>
                  <a:srgbClr val="000000"/>
                </a:solidFill>
                <a:latin typeface="Courier New" pitchFamily="49" charset="0"/>
              </a:rPr>
              <a:t>();</a:t>
            </a:r>
          </a:p>
          <a:p>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=1;</a:t>
            </a:r>
          </a:p>
          <a:p>
            <a:r>
              <a:rPr lang="en-IN" sz="2000" b="1" dirty="0">
                <a:solidFill>
                  <a:srgbClr val="000000"/>
                </a:solidFill>
                <a:latin typeface="Courier New" pitchFamily="49" charset="0"/>
              </a:rPr>
              <a:t>for (String s:args){</a:t>
            </a:r>
          </a:p>
          <a:p>
            <a:r>
              <a:rPr lang="en-IN" sz="2000" b="1" dirty="0">
                <a:solidFill>
                  <a:srgbClr val="000000"/>
                </a:solidFill>
                <a:latin typeface="Courier New" pitchFamily="49" charset="0"/>
              </a:rPr>
              <a:t>char </a:t>
            </a:r>
            <a:r>
              <a:rPr lang="en-IN" sz="2000" b="1" dirty="0" err="1">
                <a:solidFill>
                  <a:srgbClr val="000000"/>
                </a:solidFill>
                <a:latin typeface="Courier New" pitchFamily="49" charset="0"/>
              </a:rPr>
              <a:t>buf</a:t>
            </a:r>
            <a:r>
              <a:rPr lang="en-IN" sz="2000" b="1" dirty="0">
                <a:solidFill>
                  <a:srgbClr val="000000"/>
                </a:solidFill>
                <a:latin typeface="Courier New" pitchFamily="49" charset="0"/>
              </a:rPr>
              <a:t>[] = </a:t>
            </a:r>
            <a:r>
              <a:rPr lang="en-IN" sz="2000" b="1" dirty="0" err="1">
                <a:solidFill>
                  <a:srgbClr val="000000"/>
                </a:solidFill>
                <a:latin typeface="Courier New" pitchFamily="49" charset="0"/>
              </a:rPr>
              <a:t>s.toCharArray</a:t>
            </a:r>
            <a:r>
              <a:rPr lang="en-IN" sz="2000" b="1" dirty="0">
                <a:solidFill>
                  <a:srgbClr val="000000"/>
                </a:solidFill>
                <a:latin typeface="Courier New" pitchFamily="49" charset="0"/>
              </a:rPr>
              <a:t>() ;</a:t>
            </a:r>
          </a:p>
          <a:p>
            <a:r>
              <a:rPr lang="en-IN" sz="2000" b="1" dirty="0">
                <a:solidFill>
                  <a:srgbClr val="000000"/>
                </a:solidFill>
                <a:latin typeface="Courier New" pitchFamily="49" charset="0"/>
              </a:rPr>
              <a:t>   </a:t>
            </a:r>
            <a:r>
              <a:rPr lang="en-IN" sz="2000" b="1" dirty="0" err="1">
                <a:solidFill>
                  <a:srgbClr val="000000"/>
                </a:solidFill>
                <a:latin typeface="Courier New" pitchFamily="49" charset="0"/>
              </a:rPr>
              <a:t>f.write</a:t>
            </a:r>
            <a:r>
              <a:rPr lang="en-IN" sz="2000" b="1" dirty="0">
                <a:solidFill>
                  <a:srgbClr val="000000"/>
                </a:solidFill>
                <a:latin typeface="Courier New" pitchFamily="49" charset="0"/>
              </a:rPr>
              <a:t>(</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 +".");</a:t>
            </a:r>
          </a:p>
          <a:p>
            <a:r>
              <a:rPr lang="en-IN" sz="2000" b="1" dirty="0">
                <a:solidFill>
                  <a:srgbClr val="000000"/>
                </a:solidFill>
                <a:latin typeface="Courier New" pitchFamily="49" charset="0"/>
              </a:rPr>
              <a:t>   </a:t>
            </a:r>
            <a:r>
              <a:rPr lang="en-IN" sz="2000" b="1" dirty="0" err="1">
                <a:solidFill>
                  <a:srgbClr val="000000"/>
                </a:solidFill>
                <a:latin typeface="Courier New" pitchFamily="49" charset="0"/>
              </a:rPr>
              <a:t>f.write</a:t>
            </a:r>
            <a:r>
              <a:rPr lang="en-IN" sz="2000" b="1" dirty="0">
                <a:solidFill>
                  <a:srgbClr val="000000"/>
                </a:solidFill>
                <a:latin typeface="Courier New" pitchFamily="49" charset="0"/>
              </a:rPr>
              <a:t>(buf,0,s.length());</a:t>
            </a:r>
          </a:p>
          <a:p>
            <a:r>
              <a:rPr lang="en-IN" sz="2000" b="1" dirty="0">
                <a:solidFill>
                  <a:srgbClr val="000000"/>
                </a:solidFill>
                <a:latin typeface="Courier New" pitchFamily="49" charset="0"/>
              </a:rPr>
              <a:t>   </a:t>
            </a:r>
            <a:r>
              <a:rPr lang="en-IN" sz="2000" b="1" dirty="0" err="1">
                <a:solidFill>
                  <a:srgbClr val="000000"/>
                </a:solidFill>
                <a:latin typeface="Courier New" pitchFamily="49" charset="0"/>
              </a:rPr>
              <a:t>f.write</a:t>
            </a:r>
            <a:r>
              <a:rPr lang="en-IN" sz="2000" b="1" dirty="0">
                <a:solidFill>
                  <a:srgbClr val="000000"/>
                </a:solidFill>
                <a:latin typeface="Courier New" pitchFamily="49" charset="0"/>
              </a:rPr>
              <a:t>("\n");	 </a:t>
            </a:r>
          </a:p>
          <a:p>
            <a:r>
              <a:rPr lang="en-IN" sz="2000" b="1" dirty="0">
                <a:solidFill>
                  <a:srgbClr val="000000"/>
                </a:solidFill>
                <a:latin typeface="Courier New" pitchFamily="49" charset="0"/>
              </a:rPr>
              <a:t> }</a:t>
            </a:r>
          </a:p>
          <a:p>
            <a:r>
              <a:rPr lang="en-IN" sz="2000" b="1" dirty="0">
                <a:solidFill>
                  <a:srgbClr val="000000"/>
                </a:solidFill>
                <a:latin typeface="Courier New" pitchFamily="49" charset="0"/>
              </a:rPr>
              <a:t>   f2 =new </a:t>
            </a:r>
            <a:r>
              <a:rPr lang="en-IN" sz="2000" b="1" dirty="0" err="1">
                <a:solidFill>
                  <a:srgbClr val="000000"/>
                </a:solidFill>
                <a:latin typeface="Courier New" pitchFamily="49" charset="0"/>
              </a:rPr>
              <a:t>FileWriter</a:t>
            </a:r>
            <a:r>
              <a:rPr lang="en-IN" sz="2000" b="1" dirty="0">
                <a:solidFill>
                  <a:srgbClr val="000000"/>
                </a:solidFill>
                <a:latin typeface="Courier New" pitchFamily="49" charset="0"/>
              </a:rPr>
              <a:t>("register.txt");</a:t>
            </a:r>
          </a:p>
          <a:p>
            <a:r>
              <a:rPr lang="en-IN" sz="2000" b="1" dirty="0">
                <a:solidFill>
                  <a:srgbClr val="000000"/>
                </a:solidFill>
                <a:latin typeface="Courier New" pitchFamily="49" charset="0"/>
              </a:rPr>
              <a:t>   </a:t>
            </a:r>
            <a:r>
              <a:rPr lang="en-IN" sz="2000" b="1" dirty="0" err="1">
                <a:solidFill>
                  <a:srgbClr val="000000"/>
                </a:solidFill>
                <a:latin typeface="Courier New" pitchFamily="49" charset="0"/>
              </a:rPr>
              <a:t>f.writeTo</a:t>
            </a:r>
            <a:r>
              <a:rPr lang="en-IN" sz="2000" b="1" dirty="0">
                <a:solidFill>
                  <a:srgbClr val="000000"/>
                </a:solidFill>
                <a:latin typeface="Courier New" pitchFamily="49" charset="0"/>
              </a:rPr>
              <a:t>(f2);</a:t>
            </a:r>
          </a:p>
          <a:p>
            <a:r>
              <a:rPr lang="en-IN" sz="2000" b="1" dirty="0">
                <a:solidFill>
                  <a:srgbClr val="000000"/>
                </a:solidFill>
                <a:latin typeface="Courier New" pitchFamily="49" charset="0"/>
              </a:rPr>
              <a:t>} catch(</a:t>
            </a:r>
            <a:r>
              <a:rPr lang="en-IN" sz="2000" b="1" dirty="0" err="1">
                <a:solidFill>
                  <a:srgbClr val="000000"/>
                </a:solidFill>
                <a:latin typeface="Courier New" pitchFamily="49" charset="0"/>
              </a:rPr>
              <a:t>IOException</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ioe</a:t>
            </a:r>
            <a:r>
              <a:rPr lang="en-IN" sz="2000" b="1" dirty="0" smtClean="0">
                <a:solidFill>
                  <a:srgbClr val="000000"/>
                </a:solidFill>
                <a:latin typeface="Courier New" pitchFamily="49" charset="0"/>
              </a:rPr>
              <a:t>){} </a:t>
            </a:r>
            <a:endParaRPr lang="en-IN" sz="2000" b="1" dirty="0">
              <a:solidFill>
                <a:srgbClr val="000000"/>
              </a:solidFill>
              <a:latin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xfrm>
            <a:off x="6553200" y="6245225"/>
            <a:ext cx="2133600" cy="476250"/>
          </a:xfrm>
          <a:noFill/>
        </p:spPr>
        <p:txBody>
          <a:bodyPr/>
          <a:lstStyle/>
          <a:p>
            <a:fld id="{E7EF5043-BFB5-430F-89CD-CBC8C88115C2}" type="slidenum">
              <a:rPr lang="en-US" smtClean="0">
                <a:latin typeface="Arial" charset="0"/>
              </a:rPr>
              <a:pPr/>
              <a:t>25</a:t>
            </a:fld>
            <a:endParaRPr lang="en-US" smtClean="0">
              <a:latin typeface="Arial" charset="0"/>
            </a:endParaRPr>
          </a:p>
        </p:txBody>
      </p:sp>
      <p:sp>
        <p:nvSpPr>
          <p:cNvPr id="4" name="Rectangle 3"/>
          <p:cNvSpPr/>
          <p:nvPr/>
        </p:nvSpPr>
        <p:spPr>
          <a:xfrm>
            <a:off x="228600" y="1066800"/>
            <a:ext cx="8153400" cy="1200329"/>
          </a:xfrm>
          <a:prstGeom prst="rect">
            <a:avLst/>
          </a:prstGeom>
        </p:spPr>
        <p:txBody>
          <a:bodyPr wrap="square">
            <a:spAutoFit/>
          </a:bodyPr>
          <a:lstStyle/>
          <a:p>
            <a:r>
              <a:rPr lang="en-IN" b="1" dirty="0" smtClean="0">
                <a:solidFill>
                  <a:srgbClr val="000000"/>
                </a:solidFill>
                <a:latin typeface="Courier New" pitchFamily="49" charset="0"/>
              </a:rPr>
              <a:t>finally{</a:t>
            </a:r>
          </a:p>
          <a:p>
            <a:r>
              <a:rPr lang="en-IN" b="1" dirty="0" smtClean="0">
                <a:solidFill>
                  <a:srgbClr val="000000"/>
                </a:solidFill>
                <a:latin typeface="Courier New" pitchFamily="49" charset="0"/>
              </a:rPr>
              <a:t>try{if(f2!=null)f2.close();} </a:t>
            </a:r>
          </a:p>
          <a:p>
            <a:r>
              <a:rPr lang="en-IN" b="1" dirty="0" smtClean="0">
                <a:solidFill>
                  <a:srgbClr val="000000"/>
                </a:solidFill>
                <a:latin typeface="Courier New" pitchFamily="49" charset="0"/>
              </a:rPr>
              <a:t>catch(</a:t>
            </a:r>
            <a:r>
              <a:rPr lang="en-IN" b="1" dirty="0" err="1" smtClean="0">
                <a:solidFill>
                  <a:srgbClr val="000000"/>
                </a:solidFill>
                <a:latin typeface="Courier New" pitchFamily="49" charset="0"/>
              </a:rPr>
              <a:t>IOException</a:t>
            </a:r>
            <a:r>
              <a:rPr lang="en-IN" b="1" dirty="0" smtClean="0">
                <a:solidFill>
                  <a:srgbClr val="000000"/>
                </a:solidFill>
                <a:latin typeface="Courier New" pitchFamily="49" charset="0"/>
              </a:rPr>
              <a:t> e){}} </a:t>
            </a:r>
          </a:p>
          <a:p>
            <a:r>
              <a:rPr lang="en-IN" b="1" dirty="0" smtClean="0">
                <a:solidFill>
                  <a:srgbClr val="000000"/>
                </a:solidFill>
                <a:latin typeface="Courier New" pitchFamily="49" charset="0"/>
              </a:rPr>
              <a:t> }}</a:t>
            </a:r>
          </a:p>
        </p:txBody>
      </p:sp>
      <p:sp>
        <p:nvSpPr>
          <p:cNvPr id="5" name="Rectangle 4"/>
          <p:cNvSpPr>
            <a:spLocks noChangeArrowheads="1"/>
          </p:cNvSpPr>
          <p:nvPr/>
        </p:nvSpPr>
        <p:spPr bwMode="auto">
          <a:xfrm>
            <a:off x="304800" y="2362200"/>
            <a:ext cx="4495800" cy="424731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smtClean="0">
                <a:solidFill>
                  <a:srgbClr val="5F5F5F"/>
                </a:solidFill>
              </a:rPr>
              <a:t>On executing with the following command line arguments</a:t>
            </a:r>
          </a:p>
          <a:p>
            <a:r>
              <a:rPr lang="en-IN" b="1" dirty="0" smtClean="0">
                <a:solidFill>
                  <a:srgbClr val="000000"/>
                </a:solidFill>
                <a:latin typeface="Courier New" pitchFamily="49" charset="0"/>
              </a:rPr>
              <a:t>java </a:t>
            </a:r>
            <a:r>
              <a:rPr lang="en-IN" b="1" dirty="0" err="1">
                <a:solidFill>
                  <a:srgbClr val="000000"/>
                </a:solidFill>
                <a:latin typeface="Courier New" pitchFamily="49" charset="0"/>
              </a:rPr>
              <a:t>CharWriterMain</a:t>
            </a:r>
            <a:r>
              <a:rPr lang="en-IN" b="1" dirty="0">
                <a:solidFill>
                  <a:srgbClr val="000000"/>
                </a:solidFill>
                <a:latin typeface="Courier New" pitchFamily="49" charset="0"/>
              </a:rPr>
              <a:t> Ramakrishna </a:t>
            </a:r>
            <a:r>
              <a:rPr lang="en-IN" b="1" dirty="0" err="1" smtClean="0">
                <a:solidFill>
                  <a:srgbClr val="000000"/>
                </a:solidFill>
                <a:latin typeface="Courier New" pitchFamily="49" charset="0"/>
              </a:rPr>
              <a:t>Sharada</a:t>
            </a:r>
            <a:endParaRPr lang="en-IN" b="1" dirty="0" smtClean="0">
              <a:solidFill>
                <a:srgbClr val="000000"/>
              </a:solidFill>
              <a:latin typeface="Courier New" pitchFamily="49" charset="0"/>
            </a:endParaRPr>
          </a:p>
          <a:p>
            <a:endParaRPr lang="en-IN" b="1" dirty="0" smtClean="0">
              <a:solidFill>
                <a:srgbClr val="000000"/>
              </a:solidFill>
              <a:latin typeface="Courier New" pitchFamily="49" charset="0"/>
            </a:endParaRPr>
          </a:p>
          <a:p>
            <a:r>
              <a:rPr lang="en-IN" b="1" dirty="0" smtClean="0">
                <a:solidFill>
                  <a:srgbClr val="000000"/>
                </a:solidFill>
                <a:latin typeface="Courier New" pitchFamily="49" charset="0"/>
              </a:rPr>
              <a:t>register.txt</a:t>
            </a:r>
            <a:r>
              <a:rPr lang="en-IN" b="1" dirty="0" smtClean="0">
                <a:solidFill>
                  <a:srgbClr val="C00000"/>
                </a:solidFill>
                <a:latin typeface="Courier New" pitchFamily="49" charset="0"/>
              </a:rPr>
              <a:t> </a:t>
            </a:r>
            <a:r>
              <a:rPr lang="en-IN" dirty="0" smtClean="0">
                <a:solidFill>
                  <a:srgbClr val="5F5F5F"/>
                </a:solidFill>
                <a:latin typeface="+mn-lt"/>
              </a:rPr>
              <a:t>file gets created .</a:t>
            </a:r>
          </a:p>
          <a:p>
            <a:r>
              <a:rPr lang="en-IN" dirty="0" smtClean="0">
                <a:solidFill>
                  <a:srgbClr val="5F5F5F"/>
                </a:solidFill>
                <a:latin typeface="+mn-lt"/>
              </a:rPr>
              <a:t>When we open the file we find that the newline char is written into the file.</a:t>
            </a:r>
          </a:p>
          <a:p>
            <a:endParaRPr lang="en-IN" dirty="0" smtClean="0">
              <a:solidFill>
                <a:srgbClr val="5F5F5F"/>
              </a:solidFill>
            </a:endParaRPr>
          </a:p>
          <a:p>
            <a:r>
              <a:rPr lang="en-US" dirty="0" smtClean="0">
                <a:solidFill>
                  <a:srgbClr val="5F5F5F"/>
                </a:solidFill>
              </a:rPr>
              <a:t>This happen s because </a:t>
            </a:r>
            <a:r>
              <a:rPr lang="en-IN" dirty="0" smtClean="0">
                <a:solidFill>
                  <a:srgbClr val="5F5F5F"/>
                </a:solidFill>
              </a:rPr>
              <a:t>Notepad expects "lines" to be separated by \r\n.</a:t>
            </a:r>
          </a:p>
          <a:p>
            <a:endParaRPr lang="en-IN" dirty="0" smtClean="0">
              <a:solidFill>
                <a:srgbClr val="5F5F5F"/>
              </a:solidFill>
            </a:endParaRPr>
          </a:p>
          <a:p>
            <a:r>
              <a:rPr lang="en-IN" dirty="0" smtClean="0">
                <a:solidFill>
                  <a:srgbClr val="5F5F5F"/>
                </a:solidFill>
              </a:rPr>
              <a:t>Since line separator is OS dependent best way </a:t>
            </a:r>
            <a:r>
              <a:rPr lang="en-US" dirty="0" smtClean="0">
                <a:solidFill>
                  <a:srgbClr val="5F5F5F"/>
                </a:solidFill>
              </a:rPr>
              <a:t>to code this would be to use </a:t>
            </a:r>
            <a:r>
              <a:rPr lang="en-US" b="1" dirty="0" err="1" smtClean="0">
                <a:solidFill>
                  <a:srgbClr val="000000"/>
                </a:solidFill>
                <a:latin typeface="Courier New" pitchFamily="49" charset="0"/>
              </a:rPr>
              <a:t>newLine</a:t>
            </a:r>
            <a:r>
              <a:rPr lang="en-US" b="1" dirty="0" smtClean="0">
                <a:solidFill>
                  <a:srgbClr val="000000"/>
                </a:solidFill>
                <a:latin typeface="Courier New" pitchFamily="49" charset="0"/>
              </a:rPr>
              <a:t>() </a:t>
            </a:r>
            <a:r>
              <a:rPr lang="en-US" dirty="0" smtClean="0">
                <a:solidFill>
                  <a:srgbClr val="5F5F5F"/>
                </a:solidFill>
              </a:rPr>
              <a:t>discussed in the next slide.</a:t>
            </a:r>
            <a:endParaRPr lang="en-IN" dirty="0" smtClean="0">
              <a:solidFill>
                <a:srgbClr val="5F5F5F"/>
              </a:solidFill>
            </a:endParaRPr>
          </a:p>
        </p:txBody>
      </p:sp>
      <p:pic>
        <p:nvPicPr>
          <p:cNvPr id="1026" name="Picture 2"/>
          <p:cNvPicPr>
            <a:picLocks noChangeAspect="1" noChangeArrowheads="1"/>
          </p:cNvPicPr>
          <p:nvPr/>
        </p:nvPicPr>
        <p:blipFill>
          <a:blip r:embed="rId3" cstate="print"/>
          <a:srcRect/>
          <a:stretch>
            <a:fillRect/>
          </a:stretch>
        </p:blipFill>
        <p:spPr bwMode="auto">
          <a:xfrm>
            <a:off x="5029200" y="3352800"/>
            <a:ext cx="3686175" cy="23050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0"/>
          </p:nvPr>
        </p:nvSpPr>
        <p:spPr>
          <a:xfrm>
            <a:off x="6553200" y="6245225"/>
            <a:ext cx="2133600" cy="476250"/>
          </a:xfrm>
          <a:noFill/>
        </p:spPr>
        <p:txBody>
          <a:bodyPr/>
          <a:lstStyle/>
          <a:p>
            <a:fld id="{60B6BCE9-C2BA-44A5-B515-A716E55A78E4}" type="slidenum">
              <a:rPr lang="en-US" smtClean="0">
                <a:latin typeface="Arial" charset="0"/>
              </a:rPr>
              <a:pPr/>
              <a:t>26</a:t>
            </a:fld>
            <a:endParaRPr lang="en-US" smtClean="0">
              <a:latin typeface="Arial" charset="0"/>
            </a:endParaRPr>
          </a:p>
        </p:txBody>
      </p:sp>
      <p:sp>
        <p:nvSpPr>
          <p:cNvPr id="14339" name="Rectangle 2"/>
          <p:cNvSpPr>
            <a:spLocks noGrp="1" noChangeArrowheads="1"/>
          </p:cNvSpPr>
          <p:nvPr>
            <p:ph type="title"/>
          </p:nvPr>
        </p:nvSpPr>
        <p:spPr/>
        <p:txBody>
          <a:bodyPr/>
          <a:lstStyle/>
          <a:p>
            <a:pPr eaLnBrk="1" hangingPunct="1"/>
            <a:r>
              <a:rPr lang="en-US" sz="4000" dirty="0" err="1" smtClean="0">
                <a:latin typeface="Courier New" pitchFamily="49" charset="0"/>
                <a:cs typeface="Courier New" pitchFamily="49" charset="0"/>
              </a:rPr>
              <a:t>BufferedWriter</a:t>
            </a:r>
            <a:endParaRPr lang="en-US" sz="4000" dirty="0" smtClean="0">
              <a:latin typeface="Courier New" pitchFamily="49" charset="0"/>
              <a:cs typeface="Courier New" pitchFamily="49" charset="0"/>
            </a:endParaRPr>
          </a:p>
        </p:txBody>
      </p:sp>
      <p:sp>
        <p:nvSpPr>
          <p:cNvPr id="14340" name="Rectangle 3"/>
          <p:cNvSpPr>
            <a:spLocks noGrp="1" noChangeArrowheads="1"/>
          </p:cNvSpPr>
          <p:nvPr>
            <p:ph type="body" idx="1"/>
          </p:nvPr>
        </p:nvSpPr>
        <p:spPr>
          <a:xfrm>
            <a:off x="76200" y="990600"/>
            <a:ext cx="8991600" cy="5867400"/>
          </a:xfrm>
        </p:spPr>
        <p:txBody>
          <a:bodyPr>
            <a:normAutofit fontScale="92500" lnSpcReduction="20000"/>
          </a:bodyPr>
          <a:lstStyle/>
          <a:p>
            <a:pPr eaLnBrk="1" hangingPunct="1"/>
            <a:r>
              <a:rPr lang="en-US" dirty="0" smtClean="0"/>
              <a:t>This class wraps the Writer class to provide additional functionality of buffering characters for the efficient writing of single characters, arrays, and strings. </a:t>
            </a:r>
          </a:p>
          <a:p>
            <a:pPr eaLnBrk="1" hangingPunct="1">
              <a:buNone/>
            </a:pPr>
            <a:r>
              <a:rPr lang="en-US" dirty="0" smtClean="0"/>
              <a:t> Constructors:</a:t>
            </a:r>
          </a:p>
          <a:p>
            <a:pPr eaLnBrk="1" hangingPunct="1">
              <a:buFontTx/>
              <a:buNone/>
            </a:pPr>
            <a:r>
              <a:rPr lang="en-US" b="1" dirty="0" err="1" smtClean="0">
                <a:solidFill>
                  <a:srgbClr val="000000"/>
                </a:solidFill>
                <a:latin typeface="Courier New" pitchFamily="49" charset="0"/>
              </a:rPr>
              <a:t>BufferedWriter</a:t>
            </a:r>
            <a:r>
              <a:rPr lang="en-US" b="1" dirty="0" smtClean="0">
                <a:solidFill>
                  <a:srgbClr val="000000"/>
                </a:solidFill>
                <a:latin typeface="Courier New" pitchFamily="49" charset="0"/>
              </a:rPr>
              <a:t>(Writer out) </a:t>
            </a:r>
          </a:p>
          <a:p>
            <a:pPr eaLnBrk="1" hangingPunct="1">
              <a:buNone/>
            </a:pPr>
            <a:r>
              <a:rPr lang="en-US" b="1" dirty="0" err="1" smtClean="0">
                <a:solidFill>
                  <a:srgbClr val="000000"/>
                </a:solidFill>
                <a:latin typeface="Courier New" pitchFamily="49" charset="0"/>
              </a:rPr>
              <a:t>BufferedWriter</a:t>
            </a:r>
            <a:r>
              <a:rPr lang="en-US" b="1" dirty="0" smtClean="0">
                <a:solidFill>
                  <a:srgbClr val="000000"/>
                </a:solidFill>
                <a:latin typeface="Courier New" pitchFamily="49" charset="0"/>
              </a:rPr>
              <a:t>(Writer out, </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size) </a:t>
            </a:r>
          </a:p>
          <a:p>
            <a:pPr eaLnBrk="1" hangingPunct="1">
              <a:buNone/>
            </a:pPr>
            <a:r>
              <a:rPr lang="en-US" dirty="0" smtClean="0"/>
              <a:t>Creates a buffered character stream object. The default buffer size is large enough for most purposes. In cases where more is required size can be specified. </a:t>
            </a:r>
          </a:p>
          <a:p>
            <a:pPr eaLnBrk="1" hangingPunct="1">
              <a:lnSpc>
                <a:spcPct val="100000"/>
              </a:lnSpc>
              <a:buNone/>
            </a:pPr>
            <a:r>
              <a:rPr lang="en-US" dirty="0" smtClean="0"/>
              <a:t>	If size&lt;0 _________________ is thrown. </a:t>
            </a:r>
          </a:p>
          <a:p>
            <a:pPr eaLnBrk="1" hangingPunct="1">
              <a:lnSpc>
                <a:spcPct val="100000"/>
              </a:lnSpc>
              <a:buNone/>
            </a:pPr>
            <a:r>
              <a:rPr lang="en-US" dirty="0" smtClean="0"/>
              <a:t>	</a:t>
            </a:r>
            <a:r>
              <a:rPr lang="en-US" i="1" dirty="0" smtClean="0">
                <a:solidFill>
                  <a:schemeClr val="tx1"/>
                </a:solidFill>
              </a:rPr>
              <a:t>(Can you guess what exception it could be?)</a:t>
            </a:r>
          </a:p>
          <a:p>
            <a:pPr eaLnBrk="1" hangingPunct="1">
              <a:lnSpc>
                <a:spcPct val="100000"/>
              </a:lnSpc>
              <a:buFontTx/>
              <a:buNone/>
            </a:pPr>
            <a:r>
              <a:rPr lang="en-US" dirty="0" smtClean="0"/>
              <a:t>Methods:</a:t>
            </a:r>
            <a:r>
              <a:rPr lang="en-US" b="1" dirty="0" smtClean="0"/>
              <a:t> </a:t>
            </a:r>
          </a:p>
          <a:p>
            <a:pPr eaLnBrk="1" hangingPunct="1">
              <a:lnSpc>
                <a:spcPct val="100000"/>
              </a:lnSpc>
              <a:buFontTx/>
              <a:buNone/>
            </a:pPr>
            <a:r>
              <a:rPr lang="en-US" b="1" dirty="0" smtClean="0">
                <a:solidFill>
                  <a:srgbClr val="000000"/>
                </a:solidFill>
                <a:latin typeface="Courier New" pitchFamily="49" charset="0"/>
              </a:rPr>
              <a:t>void </a:t>
            </a:r>
            <a:r>
              <a:rPr lang="en-US" b="1" dirty="0" err="1" smtClean="0">
                <a:solidFill>
                  <a:srgbClr val="000000"/>
                </a:solidFill>
                <a:latin typeface="Courier New" pitchFamily="49" charset="0"/>
              </a:rPr>
              <a:t>newLine</a:t>
            </a:r>
            <a:r>
              <a:rPr lang="en-US" b="1" dirty="0" smtClean="0">
                <a:solidFill>
                  <a:srgbClr val="000000"/>
                </a:solidFill>
                <a:latin typeface="Courier New" pitchFamily="49" charset="0"/>
              </a:rPr>
              <a:t>() throws IOException </a:t>
            </a:r>
          </a:p>
          <a:p>
            <a:pPr eaLnBrk="1" hangingPunct="1">
              <a:buFontTx/>
              <a:buNone/>
            </a:pPr>
            <a:endParaRPr lang="en-US"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0"/>
          </p:nvPr>
        </p:nvSpPr>
        <p:spPr>
          <a:xfrm>
            <a:off x="6553200" y="6245225"/>
            <a:ext cx="2133600" cy="476250"/>
          </a:xfrm>
          <a:noFill/>
        </p:spPr>
        <p:txBody>
          <a:bodyPr/>
          <a:lstStyle/>
          <a:p>
            <a:fld id="{C3712B5E-2679-4858-9196-30D202BA0A4E}" type="slidenum">
              <a:rPr lang="en-US" smtClean="0">
                <a:latin typeface="Arial" charset="0"/>
              </a:rPr>
              <a:pPr/>
              <a:t>27</a:t>
            </a:fld>
            <a:endParaRPr lang="en-US" smtClean="0">
              <a:latin typeface="Arial" charset="0"/>
            </a:endParaRPr>
          </a:p>
        </p:txBody>
      </p:sp>
      <p:sp>
        <p:nvSpPr>
          <p:cNvPr id="15363" name="Rectangle 2"/>
          <p:cNvSpPr>
            <a:spLocks noGrp="1" noChangeArrowheads="1"/>
          </p:cNvSpPr>
          <p:nvPr>
            <p:ph type="title"/>
          </p:nvPr>
        </p:nvSpPr>
        <p:spPr>
          <a:xfrm>
            <a:off x="228600" y="0"/>
            <a:ext cx="7772400" cy="838200"/>
          </a:xfrm>
        </p:spPr>
        <p:txBody>
          <a:bodyPr/>
          <a:lstStyle/>
          <a:p>
            <a:pPr eaLnBrk="1" hangingPunct="1"/>
            <a:r>
              <a:rPr lang="en-US" sz="4000" dirty="0" smtClean="0"/>
              <a:t>Example :</a:t>
            </a:r>
            <a:r>
              <a:rPr lang="en-US" sz="4000" dirty="0" smtClean="0">
                <a:latin typeface="Courier New" pitchFamily="49" charset="0"/>
                <a:cs typeface="Courier New" pitchFamily="49" charset="0"/>
              </a:rPr>
              <a:t> </a:t>
            </a:r>
            <a:r>
              <a:rPr lang="en-US" sz="4000" dirty="0" smtClean="0"/>
              <a:t>Creating a CSV file</a:t>
            </a:r>
          </a:p>
        </p:txBody>
      </p:sp>
      <p:sp>
        <p:nvSpPr>
          <p:cNvPr id="15364" name="Rectangle 3"/>
          <p:cNvSpPr>
            <a:spLocks noGrp="1" noChangeArrowheads="1"/>
          </p:cNvSpPr>
          <p:nvPr>
            <p:ph type="body" idx="1"/>
          </p:nvPr>
        </p:nvSpPr>
        <p:spPr>
          <a:xfrm>
            <a:off x="152400" y="914400"/>
            <a:ext cx="8915400" cy="5562600"/>
          </a:xfrm>
        </p:spPr>
        <p:txBody>
          <a:bodyPr>
            <a:normAutofit/>
          </a:bodyPr>
          <a:lstStyle/>
          <a:p>
            <a:pPr eaLnBrk="1" hangingPunct="1">
              <a:spcBef>
                <a:spcPct val="0"/>
              </a:spcBef>
            </a:pPr>
            <a:r>
              <a:rPr lang="en-US" sz="2400" dirty="0" smtClean="0"/>
              <a:t>This example creates a </a:t>
            </a:r>
            <a:r>
              <a:rPr lang="en-US" sz="2400" dirty="0" err="1" smtClean="0"/>
              <a:t>csv</a:t>
            </a:r>
            <a:r>
              <a:rPr lang="en-US" sz="2400" dirty="0" smtClean="0"/>
              <a:t> file by getting the inputs from the user.</a:t>
            </a:r>
          </a:p>
          <a:p>
            <a:pPr eaLnBrk="1" hangingPunct="1">
              <a:spcBef>
                <a:spcPct val="0"/>
              </a:spcBef>
            </a:pPr>
            <a:r>
              <a:rPr lang="en-US" sz="2400" dirty="0" smtClean="0"/>
              <a:t>Note the use of separator while specifying absolute path.</a:t>
            </a:r>
          </a:p>
          <a:p>
            <a:pPr eaLnBrk="1" hangingPunct="1">
              <a:spcBef>
                <a:spcPct val="0"/>
              </a:spcBef>
              <a:buNone/>
            </a:pPr>
            <a:r>
              <a:rPr lang="en-US" sz="2400" b="1" dirty="0" smtClean="0">
                <a:solidFill>
                  <a:schemeClr val="tx1"/>
                </a:solidFill>
                <a:latin typeface="Courier New" pitchFamily="49" charset="0"/>
                <a:cs typeface="Courier New" pitchFamily="49" charset="0"/>
              </a:rPr>
              <a:t>import java.io.*;</a:t>
            </a:r>
          </a:p>
          <a:p>
            <a:pPr eaLnBrk="1" hangingPunct="1">
              <a:spcBef>
                <a:spcPct val="0"/>
              </a:spcBef>
              <a:buNone/>
            </a:pPr>
            <a:r>
              <a:rPr lang="en-US" sz="2400" b="1" dirty="0" smtClean="0">
                <a:solidFill>
                  <a:schemeClr val="tx1"/>
                </a:solidFill>
                <a:latin typeface="Courier New" pitchFamily="49" charset="0"/>
                <a:cs typeface="Courier New" pitchFamily="49" charset="0"/>
              </a:rPr>
              <a:t>public class </a:t>
            </a:r>
            <a:r>
              <a:rPr lang="en-US" sz="2400" b="1" dirty="0" err="1" smtClean="0">
                <a:solidFill>
                  <a:schemeClr val="tx1"/>
                </a:solidFill>
                <a:latin typeface="Courier New" pitchFamily="49" charset="0"/>
                <a:cs typeface="Courier New" pitchFamily="49" charset="0"/>
              </a:rPr>
              <a:t>CSVWrite</a:t>
            </a:r>
            <a:r>
              <a:rPr lang="en-US" sz="2400" b="1" dirty="0" smtClean="0">
                <a:solidFill>
                  <a:schemeClr val="tx1"/>
                </a:solidFill>
                <a:latin typeface="Courier New" pitchFamily="49" charset="0"/>
                <a:cs typeface="Courier New" pitchFamily="49" charset="0"/>
              </a:rPr>
              <a:t> {</a:t>
            </a:r>
          </a:p>
          <a:p>
            <a:pPr eaLnBrk="1" hangingPunct="1">
              <a:spcBef>
                <a:spcPct val="0"/>
              </a:spcBef>
              <a:buNone/>
            </a:pPr>
            <a:r>
              <a:rPr lang="en-US" sz="2400" b="1" dirty="0" smtClean="0">
                <a:solidFill>
                  <a:schemeClr val="tx1"/>
                </a:solidFill>
                <a:latin typeface="Courier New" pitchFamily="49" charset="0"/>
                <a:cs typeface="Courier New" pitchFamily="49" charset="0"/>
              </a:rPr>
              <a:t>public static void main(String args[])  {</a:t>
            </a:r>
          </a:p>
          <a:p>
            <a:pPr eaLnBrk="1" hangingPunct="1">
              <a:spcBef>
                <a:spcPct val="0"/>
              </a:spcBef>
              <a:buNone/>
            </a:pPr>
            <a:r>
              <a:rPr lang="en-US" sz="2400" b="1" dirty="0" smtClean="0">
                <a:solidFill>
                  <a:schemeClr val="tx1"/>
                </a:solidFill>
                <a:latin typeface="Courier New" pitchFamily="49" charset="0"/>
                <a:cs typeface="Courier New" pitchFamily="49" charset="0"/>
              </a:rPr>
              <a:t>	</a:t>
            </a:r>
            <a:r>
              <a:rPr lang="en-US" sz="2400" b="1" dirty="0" err="1" smtClean="0">
                <a:solidFill>
                  <a:schemeClr val="tx1"/>
                </a:solidFill>
                <a:latin typeface="Courier New" pitchFamily="49" charset="0"/>
                <a:cs typeface="Courier New" pitchFamily="49" charset="0"/>
              </a:rPr>
              <a:t>BufferedWriter</a:t>
            </a:r>
            <a:r>
              <a:rPr lang="en-US" sz="2400" b="1" dirty="0" smtClean="0">
                <a:solidFill>
                  <a:schemeClr val="tx1"/>
                </a:solidFill>
                <a:latin typeface="Courier New" pitchFamily="49" charset="0"/>
                <a:cs typeface="Courier New" pitchFamily="49" charset="0"/>
              </a:rPr>
              <a:t> f2=null;</a:t>
            </a:r>
          </a:p>
          <a:p>
            <a:pPr eaLnBrk="1" hangingPunct="1">
              <a:spcBef>
                <a:spcPct val="0"/>
              </a:spcBef>
              <a:buNone/>
            </a:pPr>
            <a:r>
              <a:rPr lang="en-US" sz="2400" b="1" dirty="0" smtClean="0">
                <a:solidFill>
                  <a:schemeClr val="tx1"/>
                </a:solidFill>
                <a:latin typeface="Courier New" pitchFamily="49" charset="0"/>
                <a:cs typeface="Courier New" pitchFamily="49" charset="0"/>
              </a:rPr>
              <a:t>try{</a:t>
            </a:r>
          </a:p>
          <a:p>
            <a:pPr eaLnBrk="1" hangingPunct="1">
              <a:spcBef>
                <a:spcPct val="0"/>
              </a:spcBef>
              <a:buNone/>
            </a:pPr>
            <a:r>
              <a:rPr lang="en-US" sz="2400" b="1" dirty="0" smtClean="0">
                <a:solidFill>
                  <a:schemeClr val="tx1"/>
                </a:solidFill>
                <a:latin typeface="Courier New" pitchFamily="49" charset="0"/>
                <a:cs typeface="Courier New" pitchFamily="49" charset="0"/>
              </a:rPr>
              <a:t> f2= new </a:t>
            </a:r>
            <a:r>
              <a:rPr lang="en-US" sz="2400" b="1" dirty="0" err="1" smtClean="0">
                <a:solidFill>
                  <a:schemeClr val="tx1"/>
                </a:solidFill>
                <a:latin typeface="Courier New" pitchFamily="49" charset="0"/>
                <a:cs typeface="Courier New" pitchFamily="49" charset="0"/>
              </a:rPr>
              <a:t>BufferedWriter</a:t>
            </a:r>
            <a:r>
              <a:rPr lang="en-US" sz="2400" b="1" dirty="0" smtClean="0">
                <a:solidFill>
                  <a:schemeClr val="tx1"/>
                </a:solidFill>
                <a:latin typeface="Courier New" pitchFamily="49" charset="0"/>
                <a:cs typeface="Courier New" pitchFamily="49" charset="0"/>
              </a:rPr>
              <a:t>(new </a:t>
            </a:r>
            <a:r>
              <a:rPr lang="en-US" sz="2400" b="1" dirty="0" err="1" smtClean="0">
                <a:solidFill>
                  <a:schemeClr val="tx1"/>
                </a:solidFill>
                <a:latin typeface="Courier New" pitchFamily="49" charset="0"/>
                <a:cs typeface="Courier New" pitchFamily="49" charset="0"/>
              </a:rPr>
              <a:t>FileWriter</a:t>
            </a:r>
            <a:r>
              <a:rPr lang="en-US" sz="2400" b="1" dirty="0" smtClean="0">
                <a:solidFill>
                  <a:schemeClr val="tx1"/>
                </a:solidFill>
                <a:latin typeface="Courier New" pitchFamily="49" charset="0"/>
                <a:cs typeface="Courier New" pitchFamily="49" charset="0"/>
              </a:rPr>
              <a:t>("D:"+</a:t>
            </a:r>
            <a:r>
              <a:rPr lang="en-US" sz="2400" b="1" dirty="0" err="1" smtClean="0">
                <a:solidFill>
                  <a:schemeClr val="tx1"/>
                </a:solidFill>
                <a:latin typeface="Courier New" pitchFamily="49" charset="0"/>
                <a:cs typeface="Courier New" pitchFamily="49" charset="0"/>
              </a:rPr>
              <a:t>File.separator</a:t>
            </a:r>
            <a:r>
              <a:rPr lang="en-US" sz="2400" b="1" dirty="0" smtClean="0">
                <a:solidFill>
                  <a:schemeClr val="tx1"/>
                </a:solidFill>
                <a:latin typeface="Courier New" pitchFamily="49" charset="0"/>
                <a:cs typeface="Courier New" pitchFamily="49" charset="0"/>
              </a:rPr>
              <a:t>+"a.csv"));</a:t>
            </a:r>
          </a:p>
          <a:p>
            <a:pPr eaLnBrk="1" hangingPunct="1">
              <a:spcBef>
                <a:spcPct val="0"/>
              </a:spcBef>
              <a:buNone/>
            </a:pPr>
            <a:r>
              <a:rPr lang="en-US" sz="2400" b="1" dirty="0" smtClean="0">
                <a:solidFill>
                  <a:schemeClr val="tx1"/>
                </a:solidFill>
                <a:latin typeface="Courier New" pitchFamily="49" charset="0"/>
                <a:cs typeface="Courier New" pitchFamily="49" charset="0"/>
              </a:rPr>
              <a:t>   while(true){</a:t>
            </a:r>
          </a:p>
          <a:p>
            <a:pPr eaLnBrk="1" hangingPunct="1">
              <a:spcBef>
                <a:spcPct val="0"/>
              </a:spcBef>
              <a:buNone/>
            </a:pPr>
            <a:r>
              <a:rPr lang="en-US" sz="2400" b="1" dirty="0" smtClean="0">
                <a:solidFill>
                  <a:schemeClr val="tx1"/>
                </a:solidFill>
                <a:latin typeface="Courier New" pitchFamily="49" charset="0"/>
                <a:cs typeface="Courier New" pitchFamily="49" charset="0"/>
              </a:rPr>
              <a:t>   Console c= System.console();</a:t>
            </a:r>
          </a:p>
          <a:p>
            <a:pPr eaLnBrk="1" hangingPunct="1">
              <a:spcBef>
                <a:spcPct val="0"/>
              </a:spcBef>
              <a:buNone/>
            </a:pPr>
            <a:r>
              <a:rPr lang="en-US" sz="2400" b="1" dirty="0" smtClean="0">
                <a:solidFill>
                  <a:schemeClr val="tx1"/>
                </a:solidFill>
                <a:latin typeface="Courier New" pitchFamily="49" charset="0"/>
                <a:cs typeface="Courier New" pitchFamily="49" charset="0"/>
              </a:rPr>
              <a:t>   String s=</a:t>
            </a:r>
            <a:r>
              <a:rPr lang="en-US" sz="2400" b="1" dirty="0" err="1" smtClean="0">
                <a:solidFill>
                  <a:schemeClr val="tx1"/>
                </a:solidFill>
                <a:latin typeface="Courier New" pitchFamily="49" charset="0"/>
                <a:cs typeface="Courier New" pitchFamily="49" charset="0"/>
              </a:rPr>
              <a:t>c.readLine</a:t>
            </a:r>
            <a:r>
              <a:rPr lang="en-US" sz="2400" b="1" dirty="0" smtClean="0">
                <a:solidFill>
                  <a:schemeClr val="tx1"/>
                </a:solidFill>
                <a:latin typeface="Courier New" pitchFamily="49" charset="0"/>
                <a:cs typeface="Courier New" pitchFamily="49" charset="0"/>
              </a:rPr>
              <a:t>("Enter Name");</a:t>
            </a:r>
          </a:p>
          <a:p>
            <a:pPr eaLnBrk="1" hangingPunct="1">
              <a:spcBef>
                <a:spcPct val="0"/>
              </a:spcBef>
              <a:buNone/>
            </a:pPr>
            <a:r>
              <a:rPr lang="en-US" sz="2400" b="1" dirty="0" smtClean="0">
                <a:solidFill>
                  <a:schemeClr val="tx1"/>
                </a:solidFill>
                <a:latin typeface="Courier New" pitchFamily="49" charset="0"/>
                <a:cs typeface="Courier New" pitchFamily="49" charset="0"/>
              </a:rPr>
              <a:t>   f2.write(s+",");</a:t>
            </a:r>
          </a:p>
          <a:p>
            <a:pPr eaLnBrk="1" hangingPunct="1">
              <a:spcBef>
                <a:spcPct val="0"/>
              </a:spcBef>
              <a:buNone/>
            </a:pPr>
            <a:r>
              <a:rPr lang="en-US" sz="2400" b="1"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28</a:t>
            </a:fld>
            <a:endParaRPr lang="en-US"/>
          </a:p>
        </p:txBody>
      </p:sp>
      <p:sp>
        <p:nvSpPr>
          <p:cNvPr id="5" name="Rectangle 4"/>
          <p:cNvSpPr/>
          <p:nvPr/>
        </p:nvSpPr>
        <p:spPr>
          <a:xfrm>
            <a:off x="152400" y="990600"/>
            <a:ext cx="8458200" cy="5693866"/>
          </a:xfrm>
          <a:prstGeom prst="rect">
            <a:avLst/>
          </a:prstGeom>
        </p:spPr>
        <p:txBody>
          <a:bodyPr wrap="square">
            <a:spAutoFit/>
          </a:bodyPr>
          <a:lstStyle/>
          <a:p>
            <a:pPr marL="342900" indent="-342900">
              <a:lnSpc>
                <a:spcPct val="140000"/>
              </a:lnSpc>
              <a:buClr>
                <a:schemeClr val="accent2"/>
              </a:buClr>
            </a:pPr>
            <a:r>
              <a:rPr lang="en-US" sz="2000" b="1" dirty="0" smtClean="0">
                <a:latin typeface="Courier New" pitchFamily="49" charset="0"/>
                <a:cs typeface="Courier New" pitchFamily="49" charset="0"/>
              </a:rPr>
              <a:t>s=</a:t>
            </a:r>
            <a:r>
              <a:rPr lang="en-US" sz="2000" b="1" dirty="0" err="1" smtClean="0">
                <a:latin typeface="Courier New" pitchFamily="49" charset="0"/>
                <a:cs typeface="Courier New" pitchFamily="49" charset="0"/>
              </a:rPr>
              <a:t>c.readLine</a:t>
            </a:r>
            <a:r>
              <a:rPr lang="en-US" sz="2000" b="1" dirty="0" smtClean="0">
                <a:latin typeface="Courier New" pitchFamily="49" charset="0"/>
                <a:cs typeface="Courier New" pitchFamily="49" charset="0"/>
              </a:rPr>
              <a:t>("Enter ID");</a:t>
            </a:r>
          </a:p>
          <a:p>
            <a:pPr marL="342900" indent="-342900">
              <a:lnSpc>
                <a:spcPct val="140000"/>
              </a:lnSpc>
              <a:buClr>
                <a:schemeClr val="accent2"/>
              </a:buClr>
            </a:pPr>
            <a:r>
              <a:rPr lang="en-US" sz="2000" b="1" dirty="0" smtClean="0">
                <a:latin typeface="Courier New" pitchFamily="49" charset="0"/>
                <a:cs typeface="Courier New" pitchFamily="49" charset="0"/>
              </a:rPr>
              <a:t>   f2.write(s+",");</a:t>
            </a:r>
          </a:p>
          <a:p>
            <a:pPr marL="342900" indent="-342900">
              <a:lnSpc>
                <a:spcPct val="140000"/>
              </a:lnSpc>
              <a:buClr>
                <a:schemeClr val="accent2"/>
              </a:buClr>
            </a:pPr>
            <a:r>
              <a:rPr lang="en-US" sz="2000" b="1" dirty="0" smtClean="0">
                <a:latin typeface="Courier New" pitchFamily="49" charset="0"/>
                <a:cs typeface="Courier New" pitchFamily="49" charset="0"/>
              </a:rPr>
              <a:t>   f2.append(',');</a:t>
            </a:r>
          </a:p>
          <a:p>
            <a:pPr marL="342900" indent="-342900">
              <a:lnSpc>
                <a:spcPct val="140000"/>
              </a:lnSpc>
              <a:buClr>
                <a:schemeClr val="accent2"/>
              </a:buClr>
            </a:pPr>
            <a:r>
              <a:rPr lang="en-US" sz="2000" b="1" dirty="0" smtClean="0">
                <a:latin typeface="Courier New" pitchFamily="49" charset="0"/>
                <a:cs typeface="Courier New" pitchFamily="49" charset="0"/>
              </a:rPr>
              <a:t>   s=</a:t>
            </a:r>
            <a:r>
              <a:rPr lang="en-US" sz="2000" b="1" dirty="0" err="1" smtClean="0">
                <a:latin typeface="Courier New" pitchFamily="49" charset="0"/>
                <a:cs typeface="Courier New" pitchFamily="49" charset="0"/>
              </a:rPr>
              <a:t>c.readLine</a:t>
            </a:r>
            <a:r>
              <a:rPr lang="en-US" sz="2000" b="1" dirty="0" smtClean="0">
                <a:latin typeface="Courier New" pitchFamily="49" charset="0"/>
                <a:cs typeface="Courier New" pitchFamily="49" charset="0"/>
              </a:rPr>
              <a:t>("Enter Degree");</a:t>
            </a:r>
          </a:p>
          <a:p>
            <a:pPr marL="342900" indent="-342900">
              <a:lnSpc>
                <a:spcPct val="140000"/>
              </a:lnSpc>
              <a:buClr>
                <a:schemeClr val="accent2"/>
              </a:buClr>
            </a:pPr>
            <a:r>
              <a:rPr lang="en-US" sz="2000" b="1" dirty="0" smtClean="0">
                <a:latin typeface="Courier New" pitchFamily="49" charset="0"/>
                <a:cs typeface="Courier New" pitchFamily="49" charset="0"/>
              </a:rPr>
              <a:t>   f2.write(s+",");</a:t>
            </a:r>
          </a:p>
          <a:p>
            <a:pPr marL="342900" indent="-342900">
              <a:lnSpc>
                <a:spcPct val="140000"/>
              </a:lnSpc>
              <a:buClr>
                <a:schemeClr val="accent2"/>
              </a:buClr>
            </a:pPr>
            <a:r>
              <a:rPr lang="en-US" sz="2000" b="1" dirty="0" smtClean="0">
                <a:latin typeface="Courier New" pitchFamily="49" charset="0"/>
                <a:cs typeface="Courier New" pitchFamily="49" charset="0"/>
              </a:rPr>
              <a:t>	 f2.newLine();</a:t>
            </a:r>
          </a:p>
          <a:p>
            <a:pPr marL="342900" indent="-342900">
              <a:lnSpc>
                <a:spcPct val="140000"/>
              </a:lnSpc>
              <a:buClr>
                <a:schemeClr val="accent2"/>
              </a:buClr>
            </a:pPr>
            <a:r>
              <a:rPr lang="en-US" sz="2000" b="1" dirty="0" smtClean="0">
                <a:latin typeface="Courier New" pitchFamily="49" charset="0"/>
                <a:cs typeface="Courier New" pitchFamily="49" charset="0"/>
              </a:rPr>
              <a:t>    s=</a:t>
            </a:r>
            <a:r>
              <a:rPr lang="en-US" sz="2000" b="1" dirty="0" err="1" smtClean="0">
                <a:latin typeface="Courier New" pitchFamily="49" charset="0"/>
                <a:cs typeface="Courier New" pitchFamily="49" charset="0"/>
              </a:rPr>
              <a:t>c.readLine</a:t>
            </a:r>
            <a:r>
              <a:rPr lang="en-US" sz="2000" b="1" dirty="0" smtClean="0">
                <a:latin typeface="Courier New" pitchFamily="49" charset="0"/>
                <a:cs typeface="Courier New" pitchFamily="49" charset="0"/>
              </a:rPr>
              <a:t>("do you want to continue(y/n)");</a:t>
            </a:r>
          </a:p>
          <a:p>
            <a:pPr marL="342900" indent="-342900">
              <a:lnSpc>
                <a:spcPct val="140000"/>
              </a:lnSpc>
              <a:buClr>
                <a:schemeClr val="accent2"/>
              </a:buClr>
            </a:pPr>
            <a:r>
              <a:rPr lang="en-US" sz="2000" b="1" dirty="0" smtClean="0">
                <a:latin typeface="Courier New" pitchFamily="49" charset="0"/>
                <a:cs typeface="Courier New" pitchFamily="49" charset="0"/>
              </a:rPr>
              <a:t>    if(</a:t>
            </a:r>
            <a:r>
              <a:rPr lang="en-US" sz="2000" b="1" dirty="0" err="1" smtClean="0">
                <a:latin typeface="Courier New" pitchFamily="49" charset="0"/>
                <a:cs typeface="Courier New" pitchFamily="49" charset="0"/>
              </a:rPr>
              <a:t>s.equalsIgnoreCase</a:t>
            </a:r>
            <a:r>
              <a:rPr lang="en-US" sz="2000" b="1" dirty="0" smtClean="0">
                <a:latin typeface="Courier New" pitchFamily="49" charset="0"/>
                <a:cs typeface="Courier New" pitchFamily="49" charset="0"/>
              </a:rPr>
              <a:t>("n")) return;</a:t>
            </a:r>
          </a:p>
          <a:p>
            <a:pPr marL="342900" indent="-342900">
              <a:lnSpc>
                <a:spcPct val="140000"/>
              </a:lnSpc>
              <a:buClr>
                <a:schemeClr val="accent2"/>
              </a:buClr>
            </a:pPr>
            <a:r>
              <a:rPr lang="en-US" sz="2000" b="1" dirty="0" smtClean="0">
                <a:latin typeface="Courier New" pitchFamily="49" charset="0"/>
                <a:cs typeface="Courier New" pitchFamily="49" charset="0"/>
              </a:rPr>
              <a:t>   }   } catch(</a:t>
            </a:r>
            <a:r>
              <a:rPr lang="en-US" sz="2000" b="1" dirty="0" err="1" smtClean="0">
                <a:latin typeface="Courier New" pitchFamily="49" charset="0"/>
                <a:cs typeface="Courier New" pitchFamily="49" charset="0"/>
              </a:rPr>
              <a:t>IOException</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ioe</a:t>
            </a:r>
            <a:r>
              <a:rPr lang="en-US" sz="2000" b="1" dirty="0" smtClean="0">
                <a:latin typeface="Courier New" pitchFamily="49" charset="0"/>
                <a:cs typeface="Courier New" pitchFamily="49" charset="0"/>
              </a:rPr>
              <a:t>){}</a:t>
            </a:r>
          </a:p>
          <a:p>
            <a:pPr marL="342900" indent="-342900">
              <a:lnSpc>
                <a:spcPct val="140000"/>
              </a:lnSpc>
              <a:buClr>
                <a:schemeClr val="accent2"/>
              </a:buClr>
            </a:pPr>
            <a:r>
              <a:rPr lang="en-US" sz="2000" b="1" dirty="0" smtClean="0">
                <a:latin typeface="Courier New" pitchFamily="49" charset="0"/>
                <a:cs typeface="Courier New" pitchFamily="49" charset="0"/>
              </a:rPr>
              <a:t>finally{</a:t>
            </a:r>
          </a:p>
          <a:p>
            <a:pPr marL="342900" indent="-342900">
              <a:lnSpc>
                <a:spcPct val="140000"/>
              </a:lnSpc>
              <a:buClr>
                <a:schemeClr val="accent2"/>
              </a:buClr>
            </a:pPr>
            <a:r>
              <a:rPr lang="en-US" sz="2000" b="1" dirty="0" smtClean="0">
                <a:latin typeface="Courier New" pitchFamily="49" charset="0"/>
                <a:cs typeface="Courier New" pitchFamily="49" charset="0"/>
              </a:rPr>
              <a:t>	try{if(f2!=null)f2.close();} </a:t>
            </a:r>
          </a:p>
          <a:p>
            <a:pPr marL="342900" indent="-342900">
              <a:lnSpc>
                <a:spcPct val="140000"/>
              </a:lnSpc>
              <a:buClr>
                <a:schemeClr val="accent2"/>
              </a:buClr>
            </a:pPr>
            <a:r>
              <a:rPr lang="en-US" sz="2000" b="1" dirty="0" smtClean="0">
                <a:latin typeface="Courier New" pitchFamily="49" charset="0"/>
                <a:cs typeface="Courier New" pitchFamily="49" charset="0"/>
              </a:rPr>
              <a:t>	catch(</a:t>
            </a:r>
            <a:r>
              <a:rPr lang="en-US" sz="2000" b="1" dirty="0" err="1" smtClean="0">
                <a:latin typeface="Courier New" pitchFamily="49" charset="0"/>
                <a:cs typeface="Courier New" pitchFamily="49" charset="0"/>
              </a:rPr>
              <a:t>IOException</a:t>
            </a:r>
            <a:r>
              <a:rPr lang="en-US" sz="2000" b="1" dirty="0" smtClean="0">
                <a:latin typeface="Courier New" pitchFamily="49" charset="0"/>
                <a:cs typeface="Courier New" pitchFamily="49" charset="0"/>
              </a:rPr>
              <a:t> e){}} </a:t>
            </a:r>
          </a:p>
          <a:p>
            <a:pPr marL="342900" indent="-342900">
              <a:lnSpc>
                <a:spcPct val="140000"/>
              </a:lnSpc>
              <a:buClr>
                <a:schemeClr val="accent2"/>
              </a:buClr>
            </a:pPr>
            <a:r>
              <a:rPr lang="en-US" sz="2000" b="1" dirty="0" smtClean="0">
                <a:latin typeface="Courier New" pitchFamily="49" charset="0"/>
                <a:cs typeface="Courier New" pitchFamily="49"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0"/>
          </p:nvPr>
        </p:nvSpPr>
        <p:spPr>
          <a:xfrm>
            <a:off x="6629400" y="6096000"/>
            <a:ext cx="2133600" cy="476250"/>
          </a:xfrm>
          <a:noFill/>
        </p:spPr>
        <p:txBody>
          <a:bodyPr/>
          <a:lstStyle/>
          <a:p>
            <a:fld id="{703595C4-3876-4D92-821B-06D8458CE555}" type="slidenum">
              <a:rPr lang="en-US" smtClean="0">
                <a:latin typeface="Arial" charset="0"/>
              </a:rPr>
              <a:pPr/>
              <a:t>29</a:t>
            </a:fld>
            <a:endParaRPr lang="en-US" smtClean="0">
              <a:latin typeface="Arial" charset="0"/>
            </a:endParaRPr>
          </a:p>
        </p:txBody>
      </p:sp>
      <p:sp>
        <p:nvSpPr>
          <p:cNvPr id="16387" name="Rectangle 2"/>
          <p:cNvSpPr>
            <a:spLocks noGrp="1" noChangeArrowheads="1"/>
          </p:cNvSpPr>
          <p:nvPr>
            <p:ph type="title"/>
          </p:nvPr>
        </p:nvSpPr>
        <p:spPr>
          <a:xfrm>
            <a:off x="304800" y="-76200"/>
            <a:ext cx="7772400" cy="1143000"/>
          </a:xfrm>
        </p:spPr>
        <p:txBody>
          <a:bodyPr>
            <a:normAutofit fontScale="90000"/>
          </a:bodyPr>
          <a:lstStyle/>
          <a:p>
            <a:pPr eaLnBrk="1" hangingPunct="1"/>
            <a:r>
              <a:rPr lang="en-US" smtClean="0"/>
              <a:t>Hierarchy of character stream reader</a:t>
            </a:r>
          </a:p>
        </p:txBody>
      </p:sp>
      <p:sp>
        <p:nvSpPr>
          <p:cNvPr id="16388" name="Line 34"/>
          <p:cNvSpPr>
            <a:spLocks noChangeShapeType="1"/>
          </p:cNvSpPr>
          <p:nvPr/>
        </p:nvSpPr>
        <p:spPr bwMode="auto">
          <a:xfrm>
            <a:off x="990600" y="6686490"/>
            <a:ext cx="304800" cy="0"/>
          </a:xfrm>
          <a:prstGeom prst="line">
            <a:avLst/>
          </a:prstGeom>
          <a:noFill/>
          <a:ln w="9525">
            <a:solidFill>
              <a:schemeClr val="tx1"/>
            </a:solidFill>
            <a:round/>
            <a:headEnd/>
            <a:tailEnd/>
          </a:ln>
        </p:spPr>
        <p:txBody>
          <a:bodyPr>
            <a:spAutoFit/>
          </a:bodyPr>
          <a:lstStyle/>
          <a:p>
            <a:endParaRPr lang="en-US" sz="2000"/>
          </a:p>
        </p:txBody>
      </p:sp>
      <p:sp>
        <p:nvSpPr>
          <p:cNvPr id="16389" name="TextBox 36"/>
          <p:cNvSpPr txBox="1">
            <a:spLocks noChangeArrowheads="1"/>
          </p:cNvSpPr>
          <p:nvPr/>
        </p:nvSpPr>
        <p:spPr bwMode="auto">
          <a:xfrm>
            <a:off x="1295400" y="6457890"/>
            <a:ext cx="1143000" cy="400110"/>
          </a:xfrm>
          <a:prstGeom prst="rect">
            <a:avLst/>
          </a:prstGeom>
          <a:noFill/>
          <a:ln w="9525">
            <a:noFill/>
            <a:miter lim="800000"/>
            <a:headEnd/>
            <a:tailEnd/>
          </a:ln>
        </p:spPr>
        <p:txBody>
          <a:bodyPr>
            <a:spAutoFit/>
          </a:bodyPr>
          <a:lstStyle/>
          <a:p>
            <a:r>
              <a:rPr lang="en-US" sz="2000"/>
              <a:t>…</a:t>
            </a:r>
            <a:endParaRPr lang="en-IN" sz="2000"/>
          </a:p>
        </p:txBody>
      </p:sp>
      <p:sp>
        <p:nvSpPr>
          <p:cNvPr id="16390" name="Text Box 3"/>
          <p:cNvSpPr txBox="1">
            <a:spLocks noChangeArrowheads="1"/>
          </p:cNvSpPr>
          <p:nvPr/>
        </p:nvSpPr>
        <p:spPr bwMode="auto">
          <a:xfrm>
            <a:off x="388938" y="2114490"/>
            <a:ext cx="1107996" cy="400110"/>
          </a:xfrm>
          <a:prstGeom prst="rect">
            <a:avLst/>
          </a:prstGeom>
          <a:noFill/>
          <a:ln w="9525">
            <a:solidFill>
              <a:schemeClr val="tx1"/>
            </a:solidFill>
            <a:miter lim="800000"/>
            <a:headEnd/>
            <a:tailEnd/>
          </a:ln>
        </p:spPr>
        <p:txBody>
          <a:bodyPr wrap="none">
            <a:spAutoFit/>
          </a:bodyPr>
          <a:lstStyle/>
          <a:p>
            <a:r>
              <a:rPr lang="en-US" sz="2000" b="1" i="1">
                <a:solidFill>
                  <a:srgbClr val="000000"/>
                </a:solidFill>
                <a:latin typeface="Courier New" pitchFamily="49" charset="0"/>
              </a:rPr>
              <a:t>Reader</a:t>
            </a:r>
          </a:p>
        </p:txBody>
      </p:sp>
      <p:grpSp>
        <p:nvGrpSpPr>
          <p:cNvPr id="2" name="Group 4"/>
          <p:cNvGrpSpPr>
            <a:grpSpLocks/>
          </p:cNvGrpSpPr>
          <p:nvPr/>
        </p:nvGrpSpPr>
        <p:grpSpPr bwMode="auto">
          <a:xfrm>
            <a:off x="838200" y="2571690"/>
            <a:ext cx="304800" cy="228600"/>
            <a:chOff x="2640" y="1344"/>
            <a:chExt cx="192" cy="144"/>
          </a:xfrm>
        </p:grpSpPr>
        <p:sp>
          <p:nvSpPr>
            <p:cNvPr id="16419" name="Line 5"/>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16420" name="Line 6"/>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16421" name="Line 7"/>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16392" name="Text Box 8"/>
          <p:cNvSpPr txBox="1">
            <a:spLocks noChangeArrowheads="1"/>
          </p:cNvSpPr>
          <p:nvPr/>
        </p:nvSpPr>
        <p:spPr bwMode="auto">
          <a:xfrm>
            <a:off x="1295400" y="3790890"/>
            <a:ext cx="2339102" cy="400110"/>
          </a:xfrm>
          <a:prstGeom prst="rect">
            <a:avLst/>
          </a:prstGeom>
          <a:noFill/>
          <a:ln w="9525">
            <a:solidFill>
              <a:schemeClr val="tx1"/>
            </a:solidFill>
            <a:miter lim="800000"/>
            <a:headEnd/>
            <a:tailEnd/>
          </a:ln>
        </p:spPr>
        <p:txBody>
          <a:bodyPr wrap="none">
            <a:spAutoFit/>
          </a:bodyPr>
          <a:lstStyle/>
          <a:p>
            <a:r>
              <a:rPr lang="en-US" sz="2000" b="1">
                <a:solidFill>
                  <a:srgbClr val="000000"/>
                </a:solidFill>
                <a:latin typeface="Courier New" pitchFamily="49" charset="0"/>
              </a:rPr>
              <a:t>BufferedReader</a:t>
            </a:r>
          </a:p>
        </p:txBody>
      </p:sp>
      <p:sp>
        <p:nvSpPr>
          <p:cNvPr id="16393" name="Text Box 9"/>
          <p:cNvSpPr txBox="1">
            <a:spLocks noChangeArrowheads="1"/>
          </p:cNvSpPr>
          <p:nvPr/>
        </p:nvSpPr>
        <p:spPr bwMode="auto">
          <a:xfrm>
            <a:off x="1295400" y="4629090"/>
            <a:ext cx="2185214" cy="400110"/>
          </a:xfrm>
          <a:prstGeom prst="rect">
            <a:avLst/>
          </a:prstGeom>
          <a:noFill/>
          <a:ln w="9525">
            <a:solidFill>
              <a:schemeClr val="tx1"/>
            </a:solidFill>
            <a:miter lim="800000"/>
            <a:headEnd/>
            <a:tailEnd/>
          </a:ln>
        </p:spPr>
        <p:txBody>
          <a:bodyPr wrap="none">
            <a:spAutoFit/>
          </a:bodyPr>
          <a:lstStyle/>
          <a:p>
            <a:r>
              <a:rPr lang="en-US" sz="2000" b="1" i="1">
                <a:solidFill>
                  <a:srgbClr val="000000"/>
                </a:solidFill>
                <a:latin typeface="Courier New" pitchFamily="49" charset="0"/>
              </a:rPr>
              <a:t>FilterReader </a:t>
            </a:r>
          </a:p>
        </p:txBody>
      </p:sp>
      <p:sp>
        <p:nvSpPr>
          <p:cNvPr id="16394" name="Text Box 10"/>
          <p:cNvSpPr txBox="1">
            <a:spLocks noChangeArrowheads="1"/>
          </p:cNvSpPr>
          <p:nvPr/>
        </p:nvSpPr>
        <p:spPr bwMode="auto">
          <a:xfrm>
            <a:off x="4648200" y="3781365"/>
            <a:ext cx="4038600" cy="400110"/>
          </a:xfrm>
          <a:prstGeom prst="rect">
            <a:avLst/>
          </a:prstGeom>
          <a:noFill/>
          <a:ln w="9525">
            <a:solidFill>
              <a:schemeClr val="tx1"/>
            </a:solidFill>
            <a:miter lim="800000"/>
            <a:headEnd/>
            <a:tailEnd/>
          </a:ln>
        </p:spPr>
        <p:txBody>
          <a:bodyPr>
            <a:spAutoFit/>
          </a:bodyPr>
          <a:lstStyle/>
          <a:p>
            <a:r>
              <a:rPr lang="en-US" sz="2000" b="1" dirty="0" err="1">
                <a:solidFill>
                  <a:srgbClr val="000000"/>
                </a:solidFill>
                <a:latin typeface="Courier New" pitchFamily="49" charset="0"/>
              </a:rPr>
              <a:t>LineNumberInputStream</a:t>
            </a:r>
            <a:r>
              <a:rPr lang="en-US" sz="2000" b="1" dirty="0">
                <a:solidFill>
                  <a:srgbClr val="000000"/>
                </a:solidFill>
                <a:latin typeface="Courier New" pitchFamily="49" charset="0"/>
              </a:rPr>
              <a:t> </a:t>
            </a:r>
          </a:p>
        </p:txBody>
      </p:sp>
      <p:sp>
        <p:nvSpPr>
          <p:cNvPr id="16395" name="Text Box 11"/>
          <p:cNvSpPr txBox="1">
            <a:spLocks noChangeArrowheads="1"/>
          </p:cNvSpPr>
          <p:nvPr/>
        </p:nvSpPr>
        <p:spPr bwMode="auto">
          <a:xfrm>
            <a:off x="4648200" y="4695765"/>
            <a:ext cx="2895600" cy="400110"/>
          </a:xfrm>
          <a:prstGeom prst="rect">
            <a:avLst/>
          </a:prstGeom>
          <a:noFill/>
          <a:ln w="9525">
            <a:solidFill>
              <a:schemeClr val="tx1"/>
            </a:solidFill>
            <a:miter lim="800000"/>
            <a:headEnd/>
            <a:tailEnd/>
          </a:ln>
        </p:spPr>
        <p:txBody>
          <a:bodyPr>
            <a:spAutoFit/>
          </a:bodyPr>
          <a:lstStyle/>
          <a:p>
            <a:r>
              <a:rPr lang="en-US" sz="2000" b="1">
                <a:solidFill>
                  <a:srgbClr val="000000"/>
                </a:solidFill>
                <a:latin typeface="Courier New" pitchFamily="49" charset="0"/>
              </a:rPr>
              <a:t>PushbackReader </a:t>
            </a:r>
          </a:p>
        </p:txBody>
      </p:sp>
      <p:sp>
        <p:nvSpPr>
          <p:cNvPr id="16396" name="Line 12"/>
          <p:cNvSpPr>
            <a:spLocks noChangeShapeType="1"/>
          </p:cNvSpPr>
          <p:nvPr/>
        </p:nvSpPr>
        <p:spPr bwMode="auto">
          <a:xfrm>
            <a:off x="990600" y="2800290"/>
            <a:ext cx="0" cy="3886200"/>
          </a:xfrm>
          <a:prstGeom prst="line">
            <a:avLst/>
          </a:prstGeom>
          <a:noFill/>
          <a:ln w="9525">
            <a:solidFill>
              <a:schemeClr val="tx1"/>
            </a:solidFill>
            <a:round/>
            <a:headEnd/>
            <a:tailEnd/>
          </a:ln>
        </p:spPr>
        <p:txBody>
          <a:bodyPr>
            <a:spAutoFit/>
          </a:bodyPr>
          <a:lstStyle/>
          <a:p>
            <a:endParaRPr lang="en-US" sz="2000"/>
          </a:p>
        </p:txBody>
      </p:sp>
      <p:sp>
        <p:nvSpPr>
          <p:cNvPr id="16397" name="Line 13"/>
          <p:cNvSpPr>
            <a:spLocks noChangeShapeType="1"/>
          </p:cNvSpPr>
          <p:nvPr/>
        </p:nvSpPr>
        <p:spPr bwMode="auto">
          <a:xfrm>
            <a:off x="990600" y="4857690"/>
            <a:ext cx="304800" cy="0"/>
          </a:xfrm>
          <a:prstGeom prst="line">
            <a:avLst/>
          </a:prstGeom>
          <a:noFill/>
          <a:ln w="9525">
            <a:solidFill>
              <a:schemeClr val="tx1"/>
            </a:solidFill>
            <a:round/>
            <a:headEnd/>
            <a:tailEnd/>
          </a:ln>
        </p:spPr>
        <p:txBody>
          <a:bodyPr>
            <a:spAutoFit/>
          </a:bodyPr>
          <a:lstStyle/>
          <a:p>
            <a:endParaRPr lang="en-US" sz="2000"/>
          </a:p>
        </p:txBody>
      </p:sp>
      <p:sp>
        <p:nvSpPr>
          <p:cNvPr id="16398" name="Line 14"/>
          <p:cNvSpPr>
            <a:spLocks noChangeShapeType="1"/>
          </p:cNvSpPr>
          <p:nvPr/>
        </p:nvSpPr>
        <p:spPr bwMode="auto">
          <a:xfrm>
            <a:off x="990600" y="4019490"/>
            <a:ext cx="304800" cy="0"/>
          </a:xfrm>
          <a:prstGeom prst="line">
            <a:avLst/>
          </a:prstGeom>
          <a:noFill/>
          <a:ln w="9525">
            <a:solidFill>
              <a:schemeClr val="tx1"/>
            </a:solidFill>
            <a:round/>
            <a:headEnd/>
            <a:tailEnd/>
          </a:ln>
        </p:spPr>
        <p:txBody>
          <a:bodyPr>
            <a:spAutoFit/>
          </a:bodyPr>
          <a:lstStyle/>
          <a:p>
            <a:endParaRPr lang="en-US" sz="2000"/>
          </a:p>
        </p:txBody>
      </p:sp>
      <p:sp>
        <p:nvSpPr>
          <p:cNvPr id="16399" name="Text Box 15"/>
          <p:cNvSpPr txBox="1">
            <a:spLocks noChangeArrowheads="1"/>
          </p:cNvSpPr>
          <p:nvPr/>
        </p:nvSpPr>
        <p:spPr bwMode="auto">
          <a:xfrm>
            <a:off x="1295400" y="3105090"/>
            <a:ext cx="2492990" cy="400110"/>
          </a:xfrm>
          <a:prstGeom prst="rect">
            <a:avLst/>
          </a:prstGeom>
          <a:noFill/>
          <a:ln w="9525">
            <a:solidFill>
              <a:schemeClr val="tx1"/>
            </a:solidFill>
            <a:miter lim="800000"/>
            <a:headEnd/>
            <a:tailEnd/>
          </a:ln>
        </p:spPr>
        <p:txBody>
          <a:bodyPr wrap="none">
            <a:spAutoFit/>
          </a:bodyPr>
          <a:lstStyle/>
          <a:p>
            <a:r>
              <a:rPr lang="en-US" sz="2000" b="1" dirty="0" err="1">
                <a:solidFill>
                  <a:srgbClr val="000000"/>
                </a:solidFill>
                <a:latin typeface="Courier New" pitchFamily="49" charset="0"/>
              </a:rPr>
              <a:t>CharArrayReader</a:t>
            </a:r>
            <a:endParaRPr lang="en-US" sz="2000" b="1" dirty="0">
              <a:solidFill>
                <a:srgbClr val="000000"/>
              </a:solidFill>
              <a:latin typeface="Courier New" pitchFamily="49" charset="0"/>
            </a:endParaRPr>
          </a:p>
        </p:txBody>
      </p:sp>
      <p:sp>
        <p:nvSpPr>
          <p:cNvPr id="16400" name="Line 16"/>
          <p:cNvSpPr>
            <a:spLocks noChangeShapeType="1"/>
          </p:cNvSpPr>
          <p:nvPr/>
        </p:nvSpPr>
        <p:spPr bwMode="auto">
          <a:xfrm>
            <a:off x="990600" y="3257490"/>
            <a:ext cx="304800" cy="0"/>
          </a:xfrm>
          <a:prstGeom prst="line">
            <a:avLst/>
          </a:prstGeom>
          <a:noFill/>
          <a:ln w="9525">
            <a:solidFill>
              <a:schemeClr val="tx1"/>
            </a:solidFill>
            <a:round/>
            <a:headEnd/>
            <a:tailEnd/>
          </a:ln>
        </p:spPr>
        <p:txBody>
          <a:bodyPr>
            <a:spAutoFit/>
          </a:bodyPr>
          <a:lstStyle/>
          <a:p>
            <a:endParaRPr lang="en-US" sz="2000"/>
          </a:p>
        </p:txBody>
      </p:sp>
      <p:grpSp>
        <p:nvGrpSpPr>
          <p:cNvPr id="3" name="Group 17"/>
          <p:cNvGrpSpPr>
            <a:grpSpLocks/>
          </p:cNvGrpSpPr>
          <p:nvPr/>
        </p:nvGrpSpPr>
        <p:grpSpPr bwMode="auto">
          <a:xfrm>
            <a:off x="3657600" y="3943290"/>
            <a:ext cx="228600" cy="152400"/>
            <a:chOff x="2352" y="1728"/>
            <a:chExt cx="144" cy="96"/>
          </a:xfrm>
        </p:grpSpPr>
        <p:sp>
          <p:nvSpPr>
            <p:cNvPr id="16416" name="Line 18"/>
            <p:cNvSpPr>
              <a:spLocks noChangeShapeType="1"/>
            </p:cNvSpPr>
            <p:nvPr/>
          </p:nvSpPr>
          <p:spPr bwMode="auto">
            <a:xfrm flipV="1">
              <a:off x="2352" y="1728"/>
              <a:ext cx="144" cy="48"/>
            </a:xfrm>
            <a:prstGeom prst="line">
              <a:avLst/>
            </a:prstGeom>
            <a:noFill/>
            <a:ln w="9525">
              <a:solidFill>
                <a:schemeClr val="tx1"/>
              </a:solidFill>
              <a:round/>
              <a:headEnd/>
              <a:tailEnd/>
            </a:ln>
          </p:spPr>
          <p:txBody>
            <a:bodyPr>
              <a:spAutoFit/>
            </a:bodyPr>
            <a:lstStyle/>
            <a:p>
              <a:endParaRPr lang="en-US" sz="2000"/>
            </a:p>
          </p:txBody>
        </p:sp>
        <p:sp>
          <p:nvSpPr>
            <p:cNvPr id="16417" name="Line 19"/>
            <p:cNvSpPr>
              <a:spLocks noChangeShapeType="1"/>
            </p:cNvSpPr>
            <p:nvPr/>
          </p:nvSpPr>
          <p:spPr bwMode="auto">
            <a:xfrm>
              <a:off x="2352" y="1776"/>
              <a:ext cx="144" cy="48"/>
            </a:xfrm>
            <a:prstGeom prst="line">
              <a:avLst/>
            </a:prstGeom>
            <a:noFill/>
            <a:ln w="9525">
              <a:solidFill>
                <a:schemeClr val="tx1"/>
              </a:solidFill>
              <a:round/>
              <a:headEnd/>
              <a:tailEnd/>
            </a:ln>
          </p:spPr>
          <p:txBody>
            <a:bodyPr>
              <a:spAutoFit/>
            </a:bodyPr>
            <a:lstStyle/>
            <a:p>
              <a:endParaRPr lang="en-US" sz="2000"/>
            </a:p>
          </p:txBody>
        </p:sp>
        <p:sp>
          <p:nvSpPr>
            <p:cNvPr id="16418" name="Line 20"/>
            <p:cNvSpPr>
              <a:spLocks noChangeShapeType="1"/>
            </p:cNvSpPr>
            <p:nvPr/>
          </p:nvSpPr>
          <p:spPr bwMode="auto">
            <a:xfrm>
              <a:off x="2496" y="1728"/>
              <a:ext cx="0" cy="96"/>
            </a:xfrm>
            <a:prstGeom prst="line">
              <a:avLst/>
            </a:prstGeom>
            <a:noFill/>
            <a:ln w="9525">
              <a:solidFill>
                <a:schemeClr val="tx1"/>
              </a:solidFill>
              <a:round/>
              <a:headEnd/>
              <a:tailEnd/>
            </a:ln>
          </p:spPr>
          <p:txBody>
            <a:bodyPr>
              <a:spAutoFit/>
            </a:bodyPr>
            <a:lstStyle/>
            <a:p>
              <a:endParaRPr lang="en-US" sz="2000"/>
            </a:p>
          </p:txBody>
        </p:sp>
      </p:grpSp>
      <p:sp>
        <p:nvSpPr>
          <p:cNvPr id="16402" name="Line 21"/>
          <p:cNvSpPr>
            <a:spLocks noChangeShapeType="1"/>
          </p:cNvSpPr>
          <p:nvPr/>
        </p:nvSpPr>
        <p:spPr bwMode="auto">
          <a:xfrm>
            <a:off x="3886200" y="4019490"/>
            <a:ext cx="762000" cy="0"/>
          </a:xfrm>
          <a:prstGeom prst="line">
            <a:avLst/>
          </a:prstGeom>
          <a:noFill/>
          <a:ln w="9525">
            <a:solidFill>
              <a:schemeClr val="tx1"/>
            </a:solidFill>
            <a:round/>
            <a:headEnd/>
            <a:tailEnd/>
          </a:ln>
        </p:spPr>
        <p:txBody>
          <a:bodyPr>
            <a:spAutoFit/>
          </a:bodyPr>
          <a:lstStyle/>
          <a:p>
            <a:endParaRPr lang="en-US" sz="2000"/>
          </a:p>
        </p:txBody>
      </p:sp>
      <p:grpSp>
        <p:nvGrpSpPr>
          <p:cNvPr id="4" name="Group 22"/>
          <p:cNvGrpSpPr>
            <a:grpSpLocks/>
          </p:cNvGrpSpPr>
          <p:nvPr/>
        </p:nvGrpSpPr>
        <p:grpSpPr bwMode="auto">
          <a:xfrm>
            <a:off x="3505200" y="4857690"/>
            <a:ext cx="228600" cy="152400"/>
            <a:chOff x="2352" y="1728"/>
            <a:chExt cx="144" cy="96"/>
          </a:xfrm>
        </p:grpSpPr>
        <p:sp>
          <p:nvSpPr>
            <p:cNvPr id="16413" name="Line 23"/>
            <p:cNvSpPr>
              <a:spLocks noChangeShapeType="1"/>
            </p:cNvSpPr>
            <p:nvPr/>
          </p:nvSpPr>
          <p:spPr bwMode="auto">
            <a:xfrm flipV="1">
              <a:off x="2352" y="1728"/>
              <a:ext cx="144" cy="48"/>
            </a:xfrm>
            <a:prstGeom prst="line">
              <a:avLst/>
            </a:prstGeom>
            <a:noFill/>
            <a:ln w="9525">
              <a:solidFill>
                <a:schemeClr val="tx1"/>
              </a:solidFill>
              <a:round/>
              <a:headEnd/>
              <a:tailEnd/>
            </a:ln>
          </p:spPr>
          <p:txBody>
            <a:bodyPr>
              <a:spAutoFit/>
            </a:bodyPr>
            <a:lstStyle/>
            <a:p>
              <a:endParaRPr lang="en-US" sz="2000"/>
            </a:p>
          </p:txBody>
        </p:sp>
        <p:sp>
          <p:nvSpPr>
            <p:cNvPr id="16414" name="Line 24"/>
            <p:cNvSpPr>
              <a:spLocks noChangeShapeType="1"/>
            </p:cNvSpPr>
            <p:nvPr/>
          </p:nvSpPr>
          <p:spPr bwMode="auto">
            <a:xfrm>
              <a:off x="2352" y="1776"/>
              <a:ext cx="144" cy="48"/>
            </a:xfrm>
            <a:prstGeom prst="line">
              <a:avLst/>
            </a:prstGeom>
            <a:noFill/>
            <a:ln w="9525">
              <a:solidFill>
                <a:schemeClr val="tx1"/>
              </a:solidFill>
              <a:round/>
              <a:headEnd/>
              <a:tailEnd/>
            </a:ln>
          </p:spPr>
          <p:txBody>
            <a:bodyPr>
              <a:spAutoFit/>
            </a:bodyPr>
            <a:lstStyle/>
            <a:p>
              <a:endParaRPr lang="en-US" sz="2000"/>
            </a:p>
          </p:txBody>
        </p:sp>
        <p:sp>
          <p:nvSpPr>
            <p:cNvPr id="16415" name="Line 25"/>
            <p:cNvSpPr>
              <a:spLocks noChangeShapeType="1"/>
            </p:cNvSpPr>
            <p:nvPr/>
          </p:nvSpPr>
          <p:spPr bwMode="auto">
            <a:xfrm>
              <a:off x="2496" y="1728"/>
              <a:ext cx="0" cy="96"/>
            </a:xfrm>
            <a:prstGeom prst="line">
              <a:avLst/>
            </a:prstGeom>
            <a:noFill/>
            <a:ln w="9525">
              <a:solidFill>
                <a:schemeClr val="tx1"/>
              </a:solidFill>
              <a:round/>
              <a:headEnd/>
              <a:tailEnd/>
            </a:ln>
          </p:spPr>
          <p:txBody>
            <a:bodyPr>
              <a:spAutoFit/>
            </a:bodyPr>
            <a:lstStyle/>
            <a:p>
              <a:endParaRPr lang="en-US" sz="2000"/>
            </a:p>
          </p:txBody>
        </p:sp>
      </p:grpSp>
      <p:sp>
        <p:nvSpPr>
          <p:cNvPr id="16404" name="Line 26"/>
          <p:cNvSpPr>
            <a:spLocks noChangeShapeType="1"/>
          </p:cNvSpPr>
          <p:nvPr/>
        </p:nvSpPr>
        <p:spPr bwMode="auto">
          <a:xfrm>
            <a:off x="3733800" y="4933890"/>
            <a:ext cx="914400" cy="0"/>
          </a:xfrm>
          <a:prstGeom prst="line">
            <a:avLst/>
          </a:prstGeom>
          <a:noFill/>
          <a:ln w="9525">
            <a:solidFill>
              <a:schemeClr val="tx1"/>
            </a:solidFill>
            <a:round/>
            <a:headEnd/>
            <a:tailEnd/>
          </a:ln>
        </p:spPr>
        <p:txBody>
          <a:bodyPr>
            <a:spAutoFit/>
          </a:bodyPr>
          <a:lstStyle/>
          <a:p>
            <a:endParaRPr lang="en-US" sz="2000"/>
          </a:p>
        </p:txBody>
      </p:sp>
      <p:sp>
        <p:nvSpPr>
          <p:cNvPr id="16405" name="Text Box 27"/>
          <p:cNvSpPr txBox="1">
            <a:spLocks noChangeArrowheads="1"/>
          </p:cNvSpPr>
          <p:nvPr/>
        </p:nvSpPr>
        <p:spPr bwMode="auto">
          <a:xfrm>
            <a:off x="1295400" y="5619690"/>
            <a:ext cx="3352800" cy="400110"/>
          </a:xfrm>
          <a:prstGeom prst="rect">
            <a:avLst/>
          </a:prstGeom>
          <a:noFill/>
          <a:ln w="9525">
            <a:solidFill>
              <a:schemeClr val="tx1"/>
            </a:solidFill>
            <a:miter lim="800000"/>
            <a:headEnd/>
            <a:tailEnd/>
          </a:ln>
        </p:spPr>
        <p:txBody>
          <a:bodyPr>
            <a:spAutoFit/>
          </a:bodyPr>
          <a:lstStyle/>
          <a:p>
            <a:r>
              <a:rPr lang="en-US" sz="2000" b="1" dirty="0" err="1">
                <a:solidFill>
                  <a:srgbClr val="000000"/>
                </a:solidFill>
                <a:latin typeface="Courier New" pitchFamily="49" charset="0"/>
              </a:rPr>
              <a:t>InputStreamReader</a:t>
            </a:r>
            <a:endParaRPr lang="en-US" sz="2000" b="1" dirty="0">
              <a:solidFill>
                <a:srgbClr val="000000"/>
              </a:solidFill>
              <a:latin typeface="Courier New" pitchFamily="49" charset="0"/>
            </a:endParaRPr>
          </a:p>
        </p:txBody>
      </p:sp>
      <p:sp>
        <p:nvSpPr>
          <p:cNvPr id="16406" name="Text Box 28"/>
          <p:cNvSpPr txBox="1">
            <a:spLocks noChangeArrowheads="1"/>
          </p:cNvSpPr>
          <p:nvPr/>
        </p:nvSpPr>
        <p:spPr bwMode="auto">
          <a:xfrm>
            <a:off x="5791200" y="5619690"/>
            <a:ext cx="2057400" cy="400110"/>
          </a:xfrm>
          <a:prstGeom prst="rect">
            <a:avLst/>
          </a:prstGeom>
          <a:noFill/>
          <a:ln w="9525">
            <a:solidFill>
              <a:schemeClr val="tx1"/>
            </a:solidFill>
            <a:miter lim="800000"/>
            <a:headEnd/>
            <a:tailEnd/>
          </a:ln>
        </p:spPr>
        <p:txBody>
          <a:bodyPr>
            <a:spAutoFit/>
          </a:bodyPr>
          <a:lstStyle/>
          <a:p>
            <a:r>
              <a:rPr lang="en-US" sz="2000" b="1">
                <a:solidFill>
                  <a:srgbClr val="000000"/>
                </a:solidFill>
                <a:latin typeface="Courier New" pitchFamily="49" charset="0"/>
              </a:rPr>
              <a:t>FileReader</a:t>
            </a:r>
          </a:p>
        </p:txBody>
      </p:sp>
      <p:grpSp>
        <p:nvGrpSpPr>
          <p:cNvPr id="5" name="Group 29"/>
          <p:cNvGrpSpPr>
            <a:grpSpLocks/>
          </p:cNvGrpSpPr>
          <p:nvPr/>
        </p:nvGrpSpPr>
        <p:grpSpPr bwMode="auto">
          <a:xfrm>
            <a:off x="4648200" y="5781615"/>
            <a:ext cx="228600" cy="152400"/>
            <a:chOff x="2352" y="1728"/>
            <a:chExt cx="144" cy="96"/>
          </a:xfrm>
        </p:grpSpPr>
        <p:sp>
          <p:nvSpPr>
            <p:cNvPr id="16410" name="Line 30"/>
            <p:cNvSpPr>
              <a:spLocks noChangeShapeType="1"/>
            </p:cNvSpPr>
            <p:nvPr/>
          </p:nvSpPr>
          <p:spPr bwMode="auto">
            <a:xfrm flipV="1">
              <a:off x="2352" y="1728"/>
              <a:ext cx="144" cy="48"/>
            </a:xfrm>
            <a:prstGeom prst="line">
              <a:avLst/>
            </a:prstGeom>
            <a:noFill/>
            <a:ln w="9525">
              <a:solidFill>
                <a:schemeClr val="tx1"/>
              </a:solidFill>
              <a:round/>
              <a:headEnd/>
              <a:tailEnd/>
            </a:ln>
          </p:spPr>
          <p:txBody>
            <a:bodyPr>
              <a:spAutoFit/>
            </a:bodyPr>
            <a:lstStyle/>
            <a:p>
              <a:endParaRPr lang="en-US" sz="2000"/>
            </a:p>
          </p:txBody>
        </p:sp>
        <p:sp>
          <p:nvSpPr>
            <p:cNvPr id="16411" name="Line 31"/>
            <p:cNvSpPr>
              <a:spLocks noChangeShapeType="1"/>
            </p:cNvSpPr>
            <p:nvPr/>
          </p:nvSpPr>
          <p:spPr bwMode="auto">
            <a:xfrm>
              <a:off x="2352" y="1776"/>
              <a:ext cx="144" cy="48"/>
            </a:xfrm>
            <a:prstGeom prst="line">
              <a:avLst/>
            </a:prstGeom>
            <a:noFill/>
            <a:ln w="9525">
              <a:solidFill>
                <a:schemeClr val="tx1"/>
              </a:solidFill>
              <a:round/>
              <a:headEnd/>
              <a:tailEnd/>
            </a:ln>
          </p:spPr>
          <p:txBody>
            <a:bodyPr>
              <a:spAutoFit/>
            </a:bodyPr>
            <a:lstStyle/>
            <a:p>
              <a:endParaRPr lang="en-US" sz="2000"/>
            </a:p>
          </p:txBody>
        </p:sp>
        <p:sp>
          <p:nvSpPr>
            <p:cNvPr id="16412" name="Line 32"/>
            <p:cNvSpPr>
              <a:spLocks noChangeShapeType="1"/>
            </p:cNvSpPr>
            <p:nvPr/>
          </p:nvSpPr>
          <p:spPr bwMode="auto">
            <a:xfrm>
              <a:off x="2496" y="1728"/>
              <a:ext cx="0" cy="96"/>
            </a:xfrm>
            <a:prstGeom prst="line">
              <a:avLst/>
            </a:prstGeom>
            <a:noFill/>
            <a:ln w="9525">
              <a:solidFill>
                <a:schemeClr val="tx1"/>
              </a:solidFill>
              <a:round/>
              <a:headEnd/>
              <a:tailEnd/>
            </a:ln>
          </p:spPr>
          <p:txBody>
            <a:bodyPr>
              <a:spAutoFit/>
            </a:bodyPr>
            <a:lstStyle/>
            <a:p>
              <a:endParaRPr lang="en-US" sz="2000"/>
            </a:p>
          </p:txBody>
        </p:sp>
      </p:grpSp>
      <p:sp>
        <p:nvSpPr>
          <p:cNvPr id="16408" name="Line 33"/>
          <p:cNvSpPr>
            <a:spLocks noChangeShapeType="1"/>
          </p:cNvSpPr>
          <p:nvPr/>
        </p:nvSpPr>
        <p:spPr bwMode="auto">
          <a:xfrm>
            <a:off x="4876800" y="5848290"/>
            <a:ext cx="914400" cy="0"/>
          </a:xfrm>
          <a:prstGeom prst="line">
            <a:avLst/>
          </a:prstGeom>
          <a:noFill/>
          <a:ln w="9525">
            <a:solidFill>
              <a:schemeClr val="tx1"/>
            </a:solidFill>
            <a:round/>
            <a:headEnd/>
            <a:tailEnd/>
          </a:ln>
        </p:spPr>
        <p:txBody>
          <a:bodyPr>
            <a:spAutoFit/>
          </a:bodyPr>
          <a:lstStyle/>
          <a:p>
            <a:endParaRPr lang="en-US" sz="2000"/>
          </a:p>
        </p:txBody>
      </p:sp>
      <p:sp>
        <p:nvSpPr>
          <p:cNvPr id="16409" name="Line 34"/>
          <p:cNvSpPr>
            <a:spLocks noChangeShapeType="1"/>
          </p:cNvSpPr>
          <p:nvPr/>
        </p:nvSpPr>
        <p:spPr bwMode="auto">
          <a:xfrm>
            <a:off x="990600" y="5848290"/>
            <a:ext cx="304800" cy="0"/>
          </a:xfrm>
          <a:prstGeom prst="line">
            <a:avLst/>
          </a:prstGeom>
          <a:noFill/>
          <a:ln w="9525">
            <a:solidFill>
              <a:schemeClr val="tx1"/>
            </a:solidFill>
            <a:round/>
            <a:headEnd/>
            <a:tailEnd/>
          </a:ln>
        </p:spPr>
        <p:txBody>
          <a:bodyPr>
            <a:spAutoFit/>
          </a:bodyPr>
          <a:lstStyle/>
          <a:p>
            <a:endParaRPr lang="en-US" sz="2000"/>
          </a:p>
        </p:txBody>
      </p:sp>
      <p:sp>
        <p:nvSpPr>
          <p:cNvPr id="38" name="TextBox 37"/>
          <p:cNvSpPr txBox="1"/>
          <p:nvPr/>
        </p:nvSpPr>
        <p:spPr>
          <a:xfrm>
            <a:off x="1905000" y="990600"/>
            <a:ext cx="7239000" cy="2031325"/>
          </a:xfrm>
          <a:prstGeom prst="rect">
            <a:avLst/>
          </a:prstGeom>
          <a:noFill/>
        </p:spPr>
        <p:txBody>
          <a:bodyPr wrap="square" rtlCol="0">
            <a:spAutoFit/>
          </a:bodyPr>
          <a:lstStyle/>
          <a:p>
            <a:r>
              <a:rPr lang="en-US" dirty="0" smtClean="0"/>
              <a:t>Reader class hierarchy is very similar to that of the Writer hierarchy. </a:t>
            </a:r>
          </a:p>
          <a:p>
            <a:r>
              <a:rPr lang="en-US" b="1" dirty="0" err="1" smtClean="0">
                <a:solidFill>
                  <a:srgbClr val="000000"/>
                </a:solidFill>
                <a:latin typeface="Courier New" pitchFamily="49" charset="0"/>
              </a:rPr>
              <a:t>FileReader</a:t>
            </a:r>
            <a:r>
              <a:rPr lang="en-US" b="1" dirty="0" smtClean="0">
                <a:solidFill>
                  <a:srgbClr val="000000"/>
                </a:solidFill>
                <a:latin typeface="Courier New" pitchFamily="49" charset="0"/>
              </a:rPr>
              <a:t> </a:t>
            </a:r>
            <a:r>
              <a:rPr lang="en-US" dirty="0" smtClean="0"/>
              <a:t>and</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FileWriter</a:t>
            </a:r>
            <a:r>
              <a:rPr lang="en-US" b="1" dirty="0" smtClean="0">
                <a:solidFill>
                  <a:srgbClr val="000000"/>
                </a:solidFill>
                <a:latin typeface="Courier New" pitchFamily="49" charset="0"/>
              </a:rPr>
              <a:t> </a:t>
            </a:r>
            <a:r>
              <a:rPr lang="en-US" dirty="0" smtClean="0"/>
              <a:t>form pairs where one can be used for reading the text which other has written. Similarly we have </a:t>
            </a:r>
            <a:r>
              <a:rPr lang="en-US" b="1" dirty="0" err="1" smtClean="0">
                <a:solidFill>
                  <a:srgbClr val="000000"/>
                </a:solidFill>
                <a:latin typeface="Courier New" pitchFamily="49" charset="0"/>
              </a:rPr>
              <a:t>CharArrayReader</a:t>
            </a:r>
            <a:r>
              <a:rPr lang="en-US" b="1" dirty="0" smtClean="0">
                <a:solidFill>
                  <a:srgbClr val="000000"/>
                </a:solidFill>
                <a:latin typeface="Courier New" pitchFamily="49" charset="0"/>
              </a:rPr>
              <a:t> </a:t>
            </a:r>
            <a:r>
              <a:rPr lang="en-US" dirty="0" smtClean="0"/>
              <a:t>and</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CharArrayWriter</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InputStreamReader</a:t>
            </a:r>
            <a:r>
              <a:rPr lang="en-US" b="1" dirty="0" smtClean="0">
                <a:solidFill>
                  <a:srgbClr val="000000"/>
                </a:solidFill>
                <a:latin typeface="Courier New" pitchFamily="49" charset="0"/>
              </a:rPr>
              <a:t> </a:t>
            </a:r>
            <a:r>
              <a:rPr lang="en-US" dirty="0" smtClean="0"/>
              <a:t>and</a:t>
            </a:r>
            <a:r>
              <a:rPr lang="en-US" b="1" dirty="0" smtClean="0">
                <a:solidFill>
                  <a:srgbClr val="000000"/>
                </a:solidFill>
                <a:latin typeface="Courier New" pitchFamily="49" charset="0"/>
              </a:rPr>
              <a:t> </a:t>
            </a:r>
            <a:r>
              <a:rPr lang="en-US" b="1" dirty="0" err="1" smtClean="0">
                <a:latin typeface="Courier New" pitchFamily="49" charset="0"/>
                <a:cs typeface="Courier New" pitchFamily="49" charset="0"/>
              </a:rPr>
              <a:t>OutputStreamWriter</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BufferedReader</a:t>
            </a:r>
            <a:r>
              <a:rPr lang="en-US" b="1" dirty="0" smtClean="0">
                <a:solidFill>
                  <a:srgbClr val="000000"/>
                </a:solidFill>
                <a:latin typeface="Courier New" pitchFamily="49" charset="0"/>
              </a:rPr>
              <a:t> </a:t>
            </a:r>
            <a:r>
              <a:rPr lang="en-US" dirty="0" smtClean="0"/>
              <a:t>and</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BufferedWriter</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 IO</a:t>
            </a:r>
            <a:endParaRPr lang="en-US" dirty="0"/>
          </a:p>
        </p:txBody>
      </p:sp>
      <p:sp>
        <p:nvSpPr>
          <p:cNvPr id="3" name="Content Placeholder 2"/>
          <p:cNvSpPr>
            <a:spLocks noGrp="1"/>
          </p:cNvSpPr>
          <p:nvPr>
            <p:ph idx="1"/>
          </p:nvPr>
        </p:nvSpPr>
        <p:spPr>
          <a:xfrm>
            <a:off x="152400" y="1219200"/>
            <a:ext cx="8305800" cy="5257800"/>
          </a:xfrm>
        </p:spPr>
        <p:txBody>
          <a:bodyPr>
            <a:normAutofit fontScale="85000" lnSpcReduction="20000"/>
          </a:bodyPr>
          <a:lstStyle/>
          <a:p>
            <a:r>
              <a:rPr lang="en-US" dirty="0" smtClean="0"/>
              <a:t>Java 6 introduces a new class called </a:t>
            </a:r>
            <a:r>
              <a:rPr lang="en-US" b="1" dirty="0" smtClean="0">
                <a:latin typeface="Courier New" pitchFamily="49" charset="0"/>
                <a:cs typeface="Courier New" pitchFamily="49" charset="0"/>
              </a:rPr>
              <a:t>Console</a:t>
            </a:r>
            <a:r>
              <a:rPr lang="en-US" dirty="0" smtClean="0"/>
              <a:t> in </a:t>
            </a:r>
            <a:r>
              <a:rPr lang="en-US" b="1" dirty="0" smtClean="0">
                <a:latin typeface="Courier New" pitchFamily="49" charset="0"/>
                <a:cs typeface="Courier New" pitchFamily="49" charset="0"/>
              </a:rPr>
              <a:t>java.io</a:t>
            </a:r>
            <a:r>
              <a:rPr lang="en-US" dirty="0" smtClean="0"/>
              <a:t> package.</a:t>
            </a:r>
          </a:p>
          <a:p>
            <a:r>
              <a:rPr lang="en-US" dirty="0" smtClean="0"/>
              <a:t>This class has convenient method that can prompt the user for the input and read input from the terminal at the same time.</a:t>
            </a:r>
          </a:p>
          <a:p>
            <a:r>
              <a:rPr lang="en-US" dirty="0" smtClean="0"/>
              <a:t>It is also does has features that will not echo the password entry on the screen.</a:t>
            </a:r>
          </a:p>
          <a:p>
            <a:r>
              <a:rPr lang="en-US" dirty="0" smtClean="0"/>
              <a:t>This class is character based.</a:t>
            </a:r>
          </a:p>
          <a:p>
            <a:r>
              <a:rPr lang="en-US" b="1" dirty="0" smtClean="0">
                <a:latin typeface="Courier New" pitchFamily="49" charset="0"/>
                <a:cs typeface="Courier New" pitchFamily="49" charset="0"/>
              </a:rPr>
              <a:t>Console</a:t>
            </a:r>
            <a:r>
              <a:rPr lang="en-US" dirty="0" smtClean="0"/>
              <a:t> is a </a:t>
            </a:r>
            <a:r>
              <a:rPr lang="en-US" b="1" dirty="0" smtClean="0">
                <a:latin typeface="Courier New" pitchFamily="49" charset="0"/>
                <a:cs typeface="Courier New" pitchFamily="49" charset="0"/>
              </a:rPr>
              <a:t>final</a:t>
            </a:r>
            <a:r>
              <a:rPr lang="en-US" dirty="0" smtClean="0"/>
              <a:t> class with no public constructors. To obtain </a:t>
            </a:r>
            <a:r>
              <a:rPr lang="en-US" b="1" dirty="0" smtClean="0">
                <a:latin typeface="Courier New" pitchFamily="49" charset="0"/>
                <a:cs typeface="Courier New" pitchFamily="49" charset="0"/>
              </a:rPr>
              <a:t>Console</a:t>
            </a:r>
            <a:r>
              <a:rPr lang="en-US" dirty="0" smtClean="0"/>
              <a:t> object</a:t>
            </a:r>
          </a:p>
          <a:p>
            <a:pPr>
              <a:buNone/>
            </a:pPr>
            <a:r>
              <a:rPr lang="en-US" dirty="0" smtClean="0"/>
              <a:t>	</a:t>
            </a:r>
            <a:r>
              <a:rPr lang="en-US" b="1" dirty="0" smtClean="0">
                <a:latin typeface="Courier New" pitchFamily="49" charset="0"/>
                <a:cs typeface="Courier New" pitchFamily="49" charset="0"/>
              </a:rPr>
              <a:t>System.console() </a:t>
            </a:r>
            <a:r>
              <a:rPr lang="en-US" dirty="0" smtClean="0"/>
              <a:t>method is used which returns the only instance that JVM has for this class </a:t>
            </a:r>
          </a:p>
          <a:p>
            <a:r>
              <a:rPr lang="en-US" dirty="0" smtClean="0"/>
              <a:t>Read and write operations are </a:t>
            </a:r>
            <a:r>
              <a:rPr lang="en-US" b="1" dirty="0" smtClean="0">
                <a:latin typeface="Courier New" pitchFamily="49" charset="0"/>
                <a:cs typeface="Courier New" pitchFamily="49" charset="0"/>
              </a:rPr>
              <a:t>synchronized</a:t>
            </a:r>
            <a:r>
              <a:rPr lang="en-US" dirty="0" smtClean="0"/>
              <a:t> methods.</a:t>
            </a:r>
            <a:endParaRPr lang="en-US"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0"/>
          </p:nvPr>
        </p:nvSpPr>
        <p:spPr>
          <a:xfrm>
            <a:off x="3276600" y="6619875"/>
            <a:ext cx="2133600" cy="476250"/>
          </a:xfrm>
          <a:noFill/>
        </p:spPr>
        <p:txBody>
          <a:bodyPr/>
          <a:lstStyle/>
          <a:p>
            <a:fld id="{8E41C230-7A5A-470D-9045-4BFA5CB35DBD}" type="slidenum">
              <a:rPr lang="en-US" smtClean="0">
                <a:latin typeface="Arial" charset="0"/>
              </a:rPr>
              <a:pPr/>
              <a:t>30</a:t>
            </a:fld>
            <a:endParaRPr lang="en-US" dirty="0" smtClean="0">
              <a:latin typeface="Arial" charset="0"/>
            </a:endParaRPr>
          </a:p>
        </p:txBody>
      </p:sp>
      <p:sp>
        <p:nvSpPr>
          <p:cNvPr id="17411" name="Rectangle 2"/>
          <p:cNvSpPr>
            <a:spLocks noGrp="1" noChangeArrowheads="1"/>
          </p:cNvSpPr>
          <p:nvPr>
            <p:ph type="title"/>
          </p:nvPr>
        </p:nvSpPr>
        <p:spPr>
          <a:xfrm>
            <a:off x="609600" y="-76200"/>
            <a:ext cx="7772400" cy="990600"/>
          </a:xfrm>
        </p:spPr>
        <p:txBody>
          <a:bodyPr/>
          <a:lstStyle/>
          <a:p>
            <a:pPr eaLnBrk="1" hangingPunct="1"/>
            <a:r>
              <a:rPr lang="en-US" sz="4000" dirty="0" smtClean="0">
                <a:latin typeface="Courier New" pitchFamily="49" charset="0"/>
                <a:cs typeface="Courier New" pitchFamily="49" charset="0"/>
              </a:rPr>
              <a:t>Reader</a:t>
            </a:r>
          </a:p>
        </p:txBody>
      </p:sp>
      <p:sp>
        <p:nvSpPr>
          <p:cNvPr id="17412" name="Rectangle 3"/>
          <p:cNvSpPr>
            <a:spLocks noGrp="1" noChangeArrowheads="1"/>
          </p:cNvSpPr>
          <p:nvPr>
            <p:ph type="body" idx="1"/>
          </p:nvPr>
        </p:nvSpPr>
        <p:spPr>
          <a:xfrm>
            <a:off x="76200" y="914400"/>
            <a:ext cx="8991600" cy="4495800"/>
          </a:xfrm>
        </p:spPr>
        <p:txBody>
          <a:bodyPr>
            <a:normAutofit fontScale="70000" lnSpcReduction="20000"/>
          </a:bodyPr>
          <a:lstStyle/>
          <a:p>
            <a:pPr eaLnBrk="1" hangingPunct="1">
              <a:spcBef>
                <a:spcPct val="0"/>
              </a:spcBef>
              <a:buFontTx/>
              <a:buNone/>
            </a:pPr>
            <a:r>
              <a:rPr lang="en-US" b="1" dirty="0" smtClean="0">
                <a:solidFill>
                  <a:srgbClr val="000000"/>
                </a:solidFill>
                <a:latin typeface="Courier New" pitchFamily="49" charset="0"/>
              </a:rPr>
              <a:t>Reader</a:t>
            </a:r>
            <a:r>
              <a:rPr lang="en-US" dirty="0" smtClean="0"/>
              <a:t> is an abstract class for reading character streams.</a:t>
            </a:r>
            <a:endParaRPr lang="en-US" b="1" dirty="0" smtClean="0">
              <a:solidFill>
                <a:srgbClr val="000000"/>
              </a:solidFill>
              <a:latin typeface="Courier New" pitchFamily="49" charset="0"/>
            </a:endParaRPr>
          </a:p>
          <a:p>
            <a:pPr eaLnBrk="1" hangingPunct="1">
              <a:spcBef>
                <a:spcPct val="0"/>
              </a:spcBef>
              <a:buFontTx/>
              <a:buNone/>
            </a:pPr>
            <a:r>
              <a:rPr lang="en-US" dirty="0" smtClean="0"/>
              <a:t>Methods:</a:t>
            </a:r>
          </a:p>
          <a:p>
            <a:pPr eaLnBrk="1" hangingPunct="1">
              <a:spcBef>
                <a:spcPct val="0"/>
              </a:spcBef>
              <a:buFontTx/>
              <a:buNone/>
            </a:pPr>
            <a:r>
              <a:rPr lang="en-US" b="1" dirty="0" smtClean="0">
                <a:solidFill>
                  <a:srgbClr val="000000"/>
                </a:solidFill>
                <a:latin typeface="Courier New" pitchFamily="49" charset="0"/>
              </a:rPr>
              <a:t>void close() </a:t>
            </a:r>
          </a:p>
          <a:p>
            <a:pPr eaLnBrk="1" hangingPunct="1">
              <a:spcBef>
                <a:spcPct val="0"/>
              </a:spcBef>
              <a:buFontTx/>
              <a:buNone/>
            </a:pP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read() </a:t>
            </a:r>
          </a:p>
          <a:p>
            <a:pPr eaLnBrk="1" hangingPunct="1">
              <a:spcBef>
                <a:spcPct val="0"/>
              </a:spcBef>
              <a:buFontTx/>
              <a:buNone/>
            </a:pP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read(char[] </a:t>
            </a:r>
            <a:r>
              <a:rPr lang="en-US" b="1" dirty="0" err="1" smtClean="0">
                <a:solidFill>
                  <a:srgbClr val="000000"/>
                </a:solidFill>
                <a:latin typeface="Courier New" pitchFamily="49" charset="0"/>
              </a:rPr>
              <a:t>cbuf</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off, </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len</a:t>
            </a:r>
            <a:r>
              <a:rPr lang="en-US" b="1" dirty="0" smtClean="0">
                <a:solidFill>
                  <a:srgbClr val="000000"/>
                </a:solidFill>
                <a:latin typeface="Courier New" pitchFamily="49" charset="0"/>
              </a:rPr>
              <a:t>) </a:t>
            </a:r>
          </a:p>
          <a:p>
            <a:pPr eaLnBrk="1" hangingPunct="1">
              <a:spcBef>
                <a:spcPct val="0"/>
              </a:spcBef>
              <a:buFontTx/>
              <a:buNone/>
            </a:pPr>
            <a:r>
              <a:rPr lang="en-US" b="1" dirty="0" smtClean="0">
                <a:solidFill>
                  <a:srgbClr val="000000"/>
                </a:solidFill>
                <a:latin typeface="Courier New" pitchFamily="49" charset="0"/>
              </a:rPr>
              <a:t>void mark(</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readAheadLimit</a:t>
            </a:r>
            <a:r>
              <a:rPr lang="en-US" b="1" dirty="0" smtClean="0">
                <a:solidFill>
                  <a:srgbClr val="000000"/>
                </a:solidFill>
                <a:latin typeface="Courier New" pitchFamily="49" charset="0"/>
              </a:rPr>
              <a:t>) </a:t>
            </a:r>
          </a:p>
          <a:p>
            <a:pPr eaLnBrk="1" hangingPunct="1">
              <a:spcBef>
                <a:spcPct val="0"/>
              </a:spcBef>
              <a:buNone/>
            </a:pPr>
            <a:r>
              <a:rPr lang="en-US" b="1" dirty="0" smtClean="0">
                <a:solidFill>
                  <a:srgbClr val="000000"/>
                </a:solidFill>
                <a:latin typeface="Courier New" pitchFamily="49" charset="0"/>
              </a:rPr>
              <a:t>void reset() </a:t>
            </a:r>
          </a:p>
          <a:p>
            <a:pPr eaLnBrk="1" hangingPunct="1">
              <a:spcBef>
                <a:spcPct val="0"/>
              </a:spcBef>
            </a:pPr>
            <a:r>
              <a:rPr lang="en-US" dirty="0" smtClean="0"/>
              <a:t>Marks the current position in the stream. When </a:t>
            </a:r>
            <a:r>
              <a:rPr lang="en-US" b="1" dirty="0" smtClean="0">
                <a:solidFill>
                  <a:srgbClr val="000000"/>
                </a:solidFill>
                <a:latin typeface="Courier New" pitchFamily="49" charset="0"/>
              </a:rPr>
              <a:t>reset() </a:t>
            </a:r>
            <a:r>
              <a:rPr lang="en-US" dirty="0" smtClean="0"/>
              <a:t>is called after </a:t>
            </a:r>
            <a:r>
              <a:rPr lang="en-US" b="1" dirty="0" smtClean="0">
                <a:solidFill>
                  <a:srgbClr val="000000"/>
                </a:solidFill>
                <a:latin typeface="Courier New" pitchFamily="49" charset="0"/>
              </a:rPr>
              <a:t>mark() </a:t>
            </a:r>
            <a:r>
              <a:rPr lang="en-US" dirty="0" smtClean="0"/>
              <a:t>the file pointer is positioned to the marked position.</a:t>
            </a:r>
          </a:p>
          <a:p>
            <a:pPr eaLnBrk="1" hangingPunct="1">
              <a:spcBef>
                <a:spcPct val="0"/>
              </a:spcBef>
            </a:pPr>
            <a:r>
              <a:rPr lang="en-US" b="1" dirty="0" err="1" smtClean="0">
                <a:solidFill>
                  <a:srgbClr val="000000"/>
                </a:solidFill>
                <a:latin typeface="Courier New" pitchFamily="49" charset="0"/>
              </a:rPr>
              <a:t>readAheadLimit</a:t>
            </a:r>
            <a:r>
              <a:rPr lang="en-US" b="1" dirty="0" smtClean="0">
                <a:solidFill>
                  <a:srgbClr val="000000"/>
                </a:solidFill>
                <a:latin typeface="Courier New" pitchFamily="49" charset="0"/>
              </a:rPr>
              <a:t> </a:t>
            </a:r>
            <a:r>
              <a:rPr lang="en-US" dirty="0" smtClean="0"/>
              <a:t>is</a:t>
            </a:r>
            <a:r>
              <a:rPr lang="en-US" b="1" dirty="0" smtClean="0">
                <a:solidFill>
                  <a:srgbClr val="000000"/>
                </a:solidFill>
                <a:latin typeface="Courier New" pitchFamily="49" charset="0"/>
              </a:rPr>
              <a:t> </a:t>
            </a:r>
            <a:r>
              <a:rPr lang="en-US" dirty="0" smtClean="0"/>
              <a:t>used to specify how many characters can be read further from the marked position so as to retain the marked position. If characters read is greater than what is specified in </a:t>
            </a:r>
            <a:r>
              <a:rPr lang="en-US" b="1" dirty="0" err="1" smtClean="0">
                <a:solidFill>
                  <a:srgbClr val="000000"/>
                </a:solidFill>
                <a:latin typeface="Courier New" pitchFamily="49" charset="0"/>
              </a:rPr>
              <a:t>readAheadLimit</a:t>
            </a:r>
            <a:r>
              <a:rPr lang="en-US" b="1" dirty="0" smtClean="0">
                <a:solidFill>
                  <a:srgbClr val="000000"/>
                </a:solidFill>
                <a:latin typeface="Courier New" pitchFamily="49" charset="0"/>
              </a:rPr>
              <a:t>, </a:t>
            </a:r>
            <a:r>
              <a:rPr lang="en-US" dirty="0" smtClean="0"/>
              <a:t>then calling reset does not position the file pointer in the marked position</a:t>
            </a:r>
            <a:r>
              <a:rPr lang="en-US" b="1" dirty="0" smtClean="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fontScale="92500" lnSpcReduction="20000"/>
          </a:bodyPr>
          <a:lstStyle/>
          <a:p>
            <a:pPr eaLnBrk="1" hangingPunct="1">
              <a:spcBef>
                <a:spcPct val="0"/>
              </a:spcBef>
              <a:buFontTx/>
              <a:buNone/>
            </a:pPr>
            <a:r>
              <a:rPr lang="en-US" b="1" dirty="0" smtClean="0">
                <a:solidFill>
                  <a:srgbClr val="000000"/>
                </a:solidFill>
                <a:latin typeface="Courier New" pitchFamily="49" charset="0"/>
              </a:rPr>
              <a:t>long skip(long n)</a:t>
            </a:r>
          </a:p>
          <a:p>
            <a:pPr eaLnBrk="1" hangingPunct="1">
              <a:spcBef>
                <a:spcPct val="0"/>
              </a:spcBef>
              <a:buFontTx/>
              <a:buNone/>
            </a:pPr>
            <a:r>
              <a:rPr lang="en-US" b="1" dirty="0" smtClean="0">
                <a:solidFill>
                  <a:srgbClr val="000000"/>
                </a:solidFill>
                <a:latin typeface="Courier New" pitchFamily="49" charset="0"/>
              </a:rPr>
              <a:t>boolean </a:t>
            </a:r>
            <a:r>
              <a:rPr lang="en-US" b="1" dirty="0" err="1" smtClean="0">
                <a:solidFill>
                  <a:srgbClr val="000000"/>
                </a:solidFill>
                <a:latin typeface="Courier New" pitchFamily="49" charset="0"/>
              </a:rPr>
              <a:t>markSupported</a:t>
            </a:r>
            <a:r>
              <a:rPr lang="en-US" b="1" dirty="0" smtClean="0">
                <a:solidFill>
                  <a:srgbClr val="000000"/>
                </a:solidFill>
                <a:latin typeface="Courier New" pitchFamily="49" charset="0"/>
              </a:rPr>
              <a:t>()</a:t>
            </a:r>
          </a:p>
          <a:p>
            <a:pPr eaLnBrk="1" hangingPunct="1">
              <a:spcBef>
                <a:spcPct val="0"/>
              </a:spcBef>
              <a:buFontTx/>
              <a:buNone/>
            </a:pPr>
            <a:r>
              <a:rPr lang="en-US" b="1" dirty="0" smtClean="0">
                <a:solidFill>
                  <a:srgbClr val="000000"/>
                </a:solidFill>
                <a:latin typeface="Courier New" pitchFamily="49" charset="0"/>
              </a:rPr>
              <a:t>mark() and reset() </a:t>
            </a:r>
            <a:r>
              <a:rPr lang="en-US" dirty="0" smtClean="0"/>
              <a:t>are optional methods that is not all implementing class need to provide the implementation for</a:t>
            </a:r>
            <a:r>
              <a:rPr lang="en-US" b="1" dirty="0" smtClean="0">
                <a:solidFill>
                  <a:srgbClr val="000000"/>
                </a:solidFill>
                <a:latin typeface="Courier New" pitchFamily="49" charset="0"/>
              </a:rPr>
              <a:t> mark() </a:t>
            </a:r>
            <a:r>
              <a:rPr lang="en-US" dirty="0" smtClean="0"/>
              <a:t>and</a:t>
            </a:r>
            <a:r>
              <a:rPr lang="en-US" b="1" dirty="0" smtClean="0">
                <a:solidFill>
                  <a:srgbClr val="000000"/>
                </a:solidFill>
                <a:latin typeface="Courier New" pitchFamily="49" charset="0"/>
              </a:rPr>
              <a:t> reset(). </a:t>
            </a:r>
            <a:r>
              <a:rPr lang="en-US" dirty="0" smtClean="0"/>
              <a:t>Therefore</a:t>
            </a:r>
            <a:r>
              <a:rPr lang="en-US" b="1" dirty="0" smtClean="0">
                <a:solidFill>
                  <a:srgbClr val="000000"/>
                </a:solidFill>
                <a:latin typeface="Courier New" pitchFamily="49" charset="0"/>
              </a:rPr>
              <a:t> </a:t>
            </a:r>
            <a:r>
              <a:rPr lang="en-US" dirty="0" smtClean="0"/>
              <a:t>before they are used we must test if they are supported by the implementing class using </a:t>
            </a:r>
            <a:r>
              <a:rPr lang="en-US" b="1" dirty="0" err="1" smtClean="0">
                <a:solidFill>
                  <a:srgbClr val="000000"/>
                </a:solidFill>
                <a:latin typeface="Courier New" pitchFamily="49" charset="0"/>
              </a:rPr>
              <a:t>markSupported</a:t>
            </a:r>
            <a:r>
              <a:rPr lang="en-US" b="1" dirty="0" smtClean="0">
                <a:solidFill>
                  <a:srgbClr val="000000"/>
                </a:solidFill>
                <a:latin typeface="Courier New" pitchFamily="49" charset="0"/>
              </a:rPr>
              <a:t>() </a:t>
            </a:r>
          </a:p>
          <a:p>
            <a:pPr eaLnBrk="1" hangingPunct="1">
              <a:spcBef>
                <a:spcPct val="0"/>
              </a:spcBef>
              <a:buFontTx/>
              <a:buNone/>
            </a:pPr>
            <a:endParaRPr lang="en-US" b="1" dirty="0" smtClean="0">
              <a:solidFill>
                <a:srgbClr val="000000"/>
              </a:solidFill>
              <a:latin typeface="Courier New" pitchFamily="49" charset="0"/>
            </a:endParaRPr>
          </a:p>
          <a:p>
            <a:pPr eaLnBrk="1" hangingPunct="1">
              <a:spcBef>
                <a:spcPct val="0"/>
              </a:spcBef>
              <a:buNone/>
            </a:pPr>
            <a:r>
              <a:rPr lang="en-US" dirty="0" smtClean="0"/>
              <a:t>All of the methods  except </a:t>
            </a:r>
            <a:r>
              <a:rPr lang="en-US" b="1" dirty="0" err="1" smtClean="0">
                <a:solidFill>
                  <a:srgbClr val="000000"/>
                </a:solidFill>
                <a:latin typeface="Courier New" pitchFamily="49" charset="0"/>
              </a:rPr>
              <a:t>markSupported</a:t>
            </a:r>
            <a:r>
              <a:rPr lang="en-US" b="1" dirty="0" smtClean="0">
                <a:solidFill>
                  <a:srgbClr val="000000"/>
                </a:solidFill>
                <a:latin typeface="Courier New" pitchFamily="49" charset="0"/>
              </a:rPr>
              <a:t>() </a:t>
            </a:r>
            <a:r>
              <a:rPr lang="en-US" dirty="0" smtClean="0"/>
              <a:t>throw </a:t>
            </a:r>
            <a:r>
              <a:rPr lang="en-US" b="1" dirty="0" smtClean="0">
                <a:solidFill>
                  <a:srgbClr val="000000"/>
                </a:solidFill>
                <a:latin typeface="Courier New" pitchFamily="49" charset="0"/>
              </a:rPr>
              <a:t>IOException</a:t>
            </a:r>
            <a:r>
              <a:rPr lang="en-US" dirty="0" smtClean="0"/>
              <a:t>.</a:t>
            </a:r>
            <a:endParaRPr lang="en-US" b="1" dirty="0" smtClean="0">
              <a:solidFill>
                <a:srgbClr val="000000"/>
              </a:solidFill>
              <a:latin typeface="Courier New" pitchFamily="49" charset="0"/>
            </a:endParaRPr>
          </a:p>
          <a:p>
            <a:pPr eaLnBrk="1" hangingPunct="1">
              <a:spcBef>
                <a:spcPct val="0"/>
              </a:spcBef>
              <a:buFontTx/>
              <a:buNone/>
            </a:pPr>
            <a:endParaRPr lang="en-US" b="1" dirty="0" smtClean="0">
              <a:solidFill>
                <a:srgbClr val="000000"/>
              </a:solidFill>
              <a:latin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0"/>
          </p:nvPr>
        </p:nvSpPr>
        <p:spPr>
          <a:xfrm>
            <a:off x="6553200" y="6245225"/>
            <a:ext cx="2133600" cy="476250"/>
          </a:xfrm>
          <a:noFill/>
        </p:spPr>
        <p:txBody>
          <a:bodyPr/>
          <a:lstStyle/>
          <a:p>
            <a:fld id="{193BEAD7-8042-44EB-BD92-8BA215CE240D}" type="slidenum">
              <a:rPr lang="en-US" smtClean="0">
                <a:latin typeface="Arial" charset="0"/>
              </a:rPr>
              <a:pPr/>
              <a:t>32</a:t>
            </a:fld>
            <a:endParaRPr lang="en-US" smtClean="0">
              <a:latin typeface="Arial" charset="0"/>
            </a:endParaRPr>
          </a:p>
        </p:txBody>
      </p:sp>
      <p:sp>
        <p:nvSpPr>
          <p:cNvPr id="18435" name="Rectangle 2"/>
          <p:cNvSpPr>
            <a:spLocks noGrp="1" noChangeArrowheads="1"/>
          </p:cNvSpPr>
          <p:nvPr>
            <p:ph type="title"/>
          </p:nvPr>
        </p:nvSpPr>
        <p:spPr/>
        <p:txBody>
          <a:bodyPr>
            <a:normAutofit fontScale="90000"/>
          </a:bodyPr>
          <a:lstStyle/>
          <a:p>
            <a:r>
              <a:rPr lang="en-US" smtClean="0">
                <a:latin typeface="Courier New" pitchFamily="49" charset="0"/>
                <a:cs typeface="Courier New" pitchFamily="49" charset="0"/>
              </a:rPr>
              <a:t>CharArrayReader and StringReader</a:t>
            </a:r>
          </a:p>
        </p:txBody>
      </p:sp>
      <p:sp>
        <p:nvSpPr>
          <p:cNvPr id="18436" name="Rectangle 3"/>
          <p:cNvSpPr>
            <a:spLocks noGrp="1" noChangeArrowheads="1"/>
          </p:cNvSpPr>
          <p:nvPr>
            <p:ph type="body" idx="1"/>
          </p:nvPr>
        </p:nvSpPr>
        <p:spPr>
          <a:xfrm>
            <a:off x="381000" y="1219200"/>
            <a:ext cx="8077200" cy="5029200"/>
          </a:xfrm>
        </p:spPr>
        <p:txBody>
          <a:bodyPr>
            <a:normAutofit fontScale="92500" lnSpcReduction="20000"/>
          </a:bodyPr>
          <a:lstStyle/>
          <a:p>
            <a:pPr marL="0" indent="0">
              <a:buNone/>
            </a:pPr>
            <a:r>
              <a:rPr lang="en-US" dirty="0" smtClean="0"/>
              <a:t>The data source for this class is a character array. Therefore reading happens from here.</a:t>
            </a:r>
            <a:endParaRPr lang="en-IN" dirty="0" smtClean="0"/>
          </a:p>
          <a:p>
            <a:pPr marL="0" indent="0">
              <a:buFontTx/>
              <a:buNone/>
            </a:pPr>
            <a:r>
              <a:rPr lang="en-US" b="1" dirty="0" err="1" smtClean="0">
                <a:solidFill>
                  <a:srgbClr val="000000"/>
                </a:solidFill>
                <a:latin typeface="Courier New" pitchFamily="49" charset="0"/>
              </a:rPr>
              <a:t>CharArrayReader</a:t>
            </a:r>
            <a:r>
              <a:rPr lang="en-US" b="1" dirty="0" smtClean="0">
                <a:solidFill>
                  <a:srgbClr val="000000"/>
                </a:solidFill>
                <a:latin typeface="Courier New" pitchFamily="49" charset="0"/>
              </a:rPr>
              <a:t>(char[] </a:t>
            </a:r>
            <a:r>
              <a:rPr lang="en-US" b="1" dirty="0" err="1" smtClean="0">
                <a:solidFill>
                  <a:srgbClr val="000000"/>
                </a:solidFill>
                <a:latin typeface="Courier New" pitchFamily="49" charset="0"/>
              </a:rPr>
              <a:t>buf</a:t>
            </a:r>
            <a:r>
              <a:rPr lang="en-US" b="1" dirty="0" smtClean="0">
                <a:solidFill>
                  <a:srgbClr val="000000"/>
                </a:solidFill>
                <a:latin typeface="Courier New" pitchFamily="49" charset="0"/>
              </a:rPr>
              <a:t>) </a:t>
            </a:r>
          </a:p>
          <a:p>
            <a:pPr marL="0" indent="0">
              <a:buFontTx/>
              <a:buNone/>
            </a:pPr>
            <a:r>
              <a:rPr lang="en-US" b="1" dirty="0" err="1" smtClean="0">
                <a:solidFill>
                  <a:srgbClr val="000000"/>
                </a:solidFill>
                <a:latin typeface="Courier New" pitchFamily="49" charset="0"/>
              </a:rPr>
              <a:t>CharArrayReader</a:t>
            </a:r>
            <a:r>
              <a:rPr lang="en-US" b="1" dirty="0" smtClean="0">
                <a:solidFill>
                  <a:srgbClr val="000000"/>
                </a:solidFill>
                <a:latin typeface="Courier New" pitchFamily="49" charset="0"/>
              </a:rPr>
              <a:t>(char[] </a:t>
            </a:r>
            <a:r>
              <a:rPr lang="en-US" b="1" dirty="0" err="1" smtClean="0">
                <a:solidFill>
                  <a:srgbClr val="000000"/>
                </a:solidFill>
                <a:latin typeface="Courier New" pitchFamily="49" charset="0"/>
              </a:rPr>
              <a:t>buf</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offset, </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length)</a:t>
            </a:r>
          </a:p>
          <a:p>
            <a:pPr marL="0" indent="0">
              <a:buFontTx/>
              <a:buNone/>
            </a:pPr>
            <a:r>
              <a:rPr lang="en-US" dirty="0" smtClean="0"/>
              <a:t>This class supports </a:t>
            </a:r>
            <a:r>
              <a:rPr lang="en-US" b="1" dirty="0" smtClean="0">
                <a:solidFill>
                  <a:srgbClr val="000000"/>
                </a:solidFill>
                <a:latin typeface="Courier New" pitchFamily="49" charset="0"/>
              </a:rPr>
              <a:t>mark()</a:t>
            </a:r>
            <a:r>
              <a:rPr lang="en-US" dirty="0" smtClean="0"/>
              <a:t> and </a:t>
            </a:r>
            <a:r>
              <a:rPr lang="en-US" b="1" dirty="0" smtClean="0">
                <a:solidFill>
                  <a:srgbClr val="000000"/>
                </a:solidFill>
                <a:latin typeface="Courier New" pitchFamily="49" charset="0"/>
              </a:rPr>
              <a:t>reset()</a:t>
            </a:r>
          </a:p>
          <a:p>
            <a:pPr marL="0" indent="0">
              <a:buFontTx/>
              <a:buNone/>
            </a:pPr>
            <a:endParaRPr lang="en-US" b="1" dirty="0" smtClean="0">
              <a:solidFill>
                <a:srgbClr val="000000"/>
              </a:solidFill>
              <a:latin typeface="Courier New" pitchFamily="49" charset="0"/>
            </a:endParaRPr>
          </a:p>
          <a:p>
            <a:pPr marL="0" indent="0">
              <a:buNone/>
            </a:pPr>
            <a:r>
              <a:rPr lang="en-US" dirty="0" smtClean="0"/>
              <a:t>The data source for this class is a character array. Therefore reading happens from here.</a:t>
            </a:r>
            <a:endParaRPr lang="en-IN" dirty="0" smtClean="0"/>
          </a:p>
          <a:p>
            <a:pPr marL="0" indent="0">
              <a:buNone/>
            </a:pPr>
            <a:r>
              <a:rPr lang="en-IN" b="1" dirty="0" err="1" smtClean="0">
                <a:solidFill>
                  <a:srgbClr val="000000"/>
                </a:solidFill>
                <a:latin typeface="Courier New" pitchFamily="49" charset="0"/>
              </a:rPr>
              <a:t>StringReader</a:t>
            </a:r>
            <a:r>
              <a:rPr lang="en-IN" b="1" dirty="0" smtClean="0">
                <a:solidFill>
                  <a:srgbClr val="000000"/>
                </a:solidFill>
                <a:latin typeface="Courier New" pitchFamily="49" charset="0"/>
              </a:rPr>
              <a:t>(String s)</a:t>
            </a:r>
            <a:r>
              <a:rPr lang="en-IN" b="1" dirty="0" smtClean="0">
                <a:latin typeface="Courier New" pitchFamily="49" charset="0"/>
              </a:rPr>
              <a:t> </a:t>
            </a:r>
            <a:r>
              <a:rPr lang="en-US" sz="2800" dirty="0" smtClean="0"/>
              <a:t> </a:t>
            </a:r>
          </a:p>
          <a:p>
            <a:pPr marL="0" indent="0">
              <a:buNone/>
            </a:pPr>
            <a:r>
              <a:rPr lang="en-US" dirty="0" smtClean="0"/>
              <a:t>This class supports </a:t>
            </a:r>
            <a:r>
              <a:rPr lang="en-US" b="1" dirty="0" smtClean="0">
                <a:solidFill>
                  <a:srgbClr val="000000"/>
                </a:solidFill>
                <a:latin typeface="Courier New" pitchFamily="49" charset="0"/>
              </a:rPr>
              <a:t>mark()</a:t>
            </a:r>
            <a:r>
              <a:rPr lang="en-US" dirty="0" smtClean="0"/>
              <a:t> and </a:t>
            </a:r>
            <a:r>
              <a:rPr lang="en-US" b="1" dirty="0" smtClean="0">
                <a:solidFill>
                  <a:srgbClr val="000000"/>
                </a:solidFill>
                <a:latin typeface="Courier New" pitchFamily="49" charset="0"/>
              </a:rPr>
              <a:t>reset()</a:t>
            </a:r>
          </a:p>
          <a:p>
            <a:pPr marL="0" indent="0">
              <a:buNone/>
            </a:pPr>
            <a:endParaRPr lang="en-US" sz="2800" dirty="0" smtClean="0"/>
          </a:p>
          <a:p>
            <a:pPr marL="0" indent="0">
              <a:buNone/>
            </a:pPr>
            <a:endParaRPr lang="en-US" sz="2800" dirty="0" smtClean="0"/>
          </a:p>
          <a:p>
            <a:pPr marL="0" indent="0">
              <a:buNone/>
            </a:pPr>
            <a:endParaRPr lang="en-US" sz="2800" dirty="0" smtClean="0"/>
          </a:p>
          <a:p>
            <a:pPr marL="0" indent="0">
              <a:buFontTx/>
              <a:buNone/>
            </a:pPr>
            <a:endParaRPr lang="en-US" b="1" dirty="0" smtClean="0">
              <a:solidFill>
                <a:srgbClr val="000000"/>
              </a:solidFill>
              <a:latin typeface="Courier New" pitchFamily="49" charset="0"/>
            </a:endParaRPr>
          </a:p>
          <a:p>
            <a:pPr marL="0" indent="0">
              <a:buFontTx/>
              <a:buNone/>
            </a:pPr>
            <a:endParaRPr lang="en-US" b="1" dirty="0" smtClean="0">
              <a:solidFill>
                <a:srgbClr val="000000"/>
              </a:solidFill>
              <a:latin typeface="Courier New" pitchFamily="49" charset="0"/>
            </a:endParaRPr>
          </a:p>
          <a:p>
            <a:pPr marL="0" indent="0">
              <a:buFontTx/>
              <a:buNone/>
            </a:pPr>
            <a:endParaRPr lang="en-US" dirty="0" smtClean="0"/>
          </a:p>
          <a:p>
            <a:pPr marL="0" indent="0">
              <a:buFontTx/>
              <a:buNone/>
            </a:pPr>
            <a:endParaRPr lang="en-US" b="1" dirty="0" smtClean="0">
              <a:solidFill>
                <a:srgbClr val="000000"/>
              </a:solidFill>
              <a:latin typeface="Courier New" pitchFamily="49" charset="0"/>
            </a:endParaRPr>
          </a:p>
          <a:p>
            <a:pPr marL="0" indent="0">
              <a:buFontTx/>
              <a:buNone/>
            </a:pPr>
            <a:endParaRPr lang="en-US" b="1" dirty="0" smtClean="0">
              <a:solidFill>
                <a:srgbClr val="000000"/>
              </a:solidFill>
              <a:latin typeface="Courier New" pitchFamily="49" charset="0"/>
            </a:endParaRPr>
          </a:p>
          <a:p>
            <a:pPr marL="0" indent="0">
              <a:buFontTx/>
              <a:buNone/>
            </a:pPr>
            <a:endParaRPr lang="en-IN" b="1" dirty="0" smtClean="0">
              <a:solidFill>
                <a:srgbClr val="000000"/>
              </a:solidFill>
              <a:latin typeface="Courier New" pitchFamily="49" charset="0"/>
            </a:endParaRPr>
          </a:p>
          <a:p>
            <a:pPr marL="0" indent="0">
              <a:buFontTx/>
              <a:buNone/>
            </a:pPr>
            <a:endParaRPr lang="en-IN" b="1" dirty="0" smtClean="0">
              <a:solidFill>
                <a:srgbClr val="000000"/>
              </a:solidFill>
              <a:latin typeface="Courier New" pitchFamily="49" charset="0"/>
            </a:endParaRPr>
          </a:p>
          <a:p>
            <a:pPr marL="0" indent="0">
              <a:buFontTx/>
              <a:buNone/>
            </a:pPr>
            <a:endParaRPr lang="en-US" sz="2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mark and reset</a:t>
            </a:r>
            <a:endParaRPr lang="en-US" dirty="0"/>
          </a:p>
        </p:txBody>
      </p:sp>
      <p:sp>
        <p:nvSpPr>
          <p:cNvPr id="3" name="Content Placeholder 2"/>
          <p:cNvSpPr>
            <a:spLocks noGrp="1"/>
          </p:cNvSpPr>
          <p:nvPr>
            <p:ph idx="1"/>
          </p:nvPr>
        </p:nvSpPr>
        <p:spPr>
          <a:xfrm>
            <a:off x="0" y="990600"/>
            <a:ext cx="9067800" cy="1295400"/>
          </a:xfrm>
        </p:spPr>
        <p:txBody>
          <a:bodyPr>
            <a:normAutofit fontScale="70000" lnSpcReduction="20000"/>
          </a:bodyPr>
          <a:lstStyle/>
          <a:p>
            <a:pPr>
              <a:lnSpc>
                <a:spcPct val="100000"/>
              </a:lnSpc>
              <a:spcBef>
                <a:spcPts val="200"/>
              </a:spcBef>
            </a:pPr>
            <a:r>
              <a:rPr lang="en-US" dirty="0" smtClean="0"/>
              <a:t>This example reads from a string and prints “Right-Shift” when it encounters “&gt;&gt;” and “Greater-Than” when it encounters ‘&gt;’.</a:t>
            </a:r>
          </a:p>
          <a:p>
            <a:pPr>
              <a:lnSpc>
                <a:spcPct val="100000"/>
              </a:lnSpc>
              <a:spcBef>
                <a:spcPts val="200"/>
              </a:spcBef>
            </a:pPr>
            <a:r>
              <a:rPr lang="en-US" dirty="0" smtClean="0"/>
              <a:t>Note how we have read-ahead to see if the next symbol to &gt; is again a &gt;, used mark to go back and read if the symbol is not &gt;.</a:t>
            </a:r>
            <a:endParaRPr lang="en-US"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33</a:t>
            </a:fld>
            <a:endParaRPr lang="en-US"/>
          </a:p>
        </p:txBody>
      </p:sp>
      <p:sp>
        <p:nvSpPr>
          <p:cNvPr id="5" name="Rectangle 4"/>
          <p:cNvSpPr/>
          <p:nvPr/>
        </p:nvSpPr>
        <p:spPr>
          <a:xfrm>
            <a:off x="152400" y="2304395"/>
            <a:ext cx="8991600" cy="4401205"/>
          </a:xfrm>
          <a:prstGeom prst="rect">
            <a:avLst/>
          </a:prstGeom>
        </p:spPr>
        <p:txBody>
          <a:bodyPr wrap="square">
            <a:spAutoFit/>
          </a:bodyPr>
          <a:lstStyle/>
          <a:p>
            <a:r>
              <a:rPr lang="en-US" sz="2000" b="1" dirty="0" smtClean="0">
                <a:solidFill>
                  <a:srgbClr val="000000"/>
                </a:solidFill>
                <a:latin typeface="Courier New" pitchFamily="49" charset="0"/>
              </a:rPr>
              <a:t>import java.io.*;</a:t>
            </a:r>
          </a:p>
          <a:p>
            <a:r>
              <a:rPr lang="en-US" sz="2000" b="1" dirty="0" smtClean="0">
                <a:solidFill>
                  <a:srgbClr val="000000"/>
                </a:solidFill>
                <a:latin typeface="Courier New" pitchFamily="49" charset="0"/>
              </a:rPr>
              <a:t>class Expression {</a:t>
            </a:r>
          </a:p>
          <a:p>
            <a:r>
              <a:rPr lang="en-US" sz="2000" b="1" dirty="0" smtClean="0">
                <a:solidFill>
                  <a:srgbClr val="000000"/>
                </a:solidFill>
                <a:latin typeface="Courier New" pitchFamily="49" charset="0"/>
              </a:rPr>
              <a:t>public static void main(String[] s) throws IOException{</a:t>
            </a:r>
          </a:p>
          <a:p>
            <a:r>
              <a:rPr lang="en-US" sz="2000" b="1" dirty="0" smtClean="0">
                <a:solidFill>
                  <a:srgbClr val="000000"/>
                </a:solidFill>
                <a:latin typeface="Courier New" pitchFamily="49" charset="0"/>
              </a:rPr>
              <a:t>String s1="1&gt;&gt;2&gt;3&gt;4&gt;&gt;5;";</a:t>
            </a:r>
          </a:p>
          <a:p>
            <a:r>
              <a:rPr lang="en-US" sz="2000" b="1" dirty="0" err="1" smtClean="0">
                <a:solidFill>
                  <a:srgbClr val="000000"/>
                </a:solidFill>
                <a:latin typeface="Courier New" pitchFamily="49" charset="0"/>
              </a:rPr>
              <a:t>StringReader</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sw</a:t>
            </a:r>
            <a:r>
              <a:rPr lang="en-US" sz="2000" b="1" dirty="0" smtClean="0">
                <a:solidFill>
                  <a:srgbClr val="000000"/>
                </a:solidFill>
                <a:latin typeface="Courier New" pitchFamily="49" charset="0"/>
              </a:rPr>
              <a:t>= new </a:t>
            </a:r>
            <a:r>
              <a:rPr lang="en-US" sz="2000" b="1" dirty="0" err="1" smtClean="0">
                <a:solidFill>
                  <a:srgbClr val="000000"/>
                </a:solidFill>
                <a:latin typeface="Courier New" pitchFamily="49" charset="0"/>
              </a:rPr>
              <a:t>StringReader</a:t>
            </a:r>
            <a:r>
              <a:rPr lang="en-US" sz="2000" b="1" dirty="0" smtClean="0">
                <a:solidFill>
                  <a:srgbClr val="000000"/>
                </a:solidFill>
                <a:latin typeface="Courier New" pitchFamily="49" charset="0"/>
              </a:rPr>
              <a:t>(s1);</a:t>
            </a:r>
          </a:p>
          <a:p>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while((</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sw.read</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if(</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=='&gt;') {</a:t>
            </a:r>
          </a:p>
          <a:p>
            <a:r>
              <a:rPr lang="en-US" sz="2000" b="1" dirty="0" err="1" smtClean="0">
                <a:solidFill>
                  <a:srgbClr val="000000"/>
                </a:solidFill>
                <a:latin typeface="Courier New" pitchFamily="49" charset="0"/>
              </a:rPr>
              <a:t>sw.mark</a:t>
            </a:r>
            <a:r>
              <a:rPr lang="en-US" sz="2000" b="1" dirty="0" smtClean="0">
                <a:solidFill>
                  <a:srgbClr val="000000"/>
                </a:solidFill>
                <a:latin typeface="Courier New" pitchFamily="49" charset="0"/>
              </a:rPr>
              <a:t>(1);</a:t>
            </a:r>
          </a:p>
          <a:p>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sw.read</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if(</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=='&gt;') </a:t>
            </a:r>
            <a:r>
              <a:rPr lang="en-US" sz="2000" b="1" dirty="0" err="1" smtClean="0">
                <a:solidFill>
                  <a:srgbClr val="000000"/>
                </a:solidFill>
                <a:latin typeface="Courier New" pitchFamily="49" charset="0"/>
              </a:rPr>
              <a:t>System.out.print</a:t>
            </a:r>
            <a:r>
              <a:rPr lang="en-US" sz="2000" b="1" dirty="0" smtClean="0">
                <a:solidFill>
                  <a:srgbClr val="000000"/>
                </a:solidFill>
                <a:latin typeface="Courier New" pitchFamily="49" charset="0"/>
              </a:rPr>
              <a:t>(" Right-Shift "); </a:t>
            </a:r>
          </a:p>
          <a:p>
            <a:r>
              <a:rPr lang="en-US" sz="2000" b="1" dirty="0" smtClean="0">
                <a:solidFill>
                  <a:srgbClr val="000000"/>
                </a:solidFill>
                <a:latin typeface="Courier New" pitchFamily="49" charset="0"/>
              </a:rPr>
              <a:t>else{ </a:t>
            </a:r>
            <a:r>
              <a:rPr lang="en-US" sz="2000" b="1" dirty="0" err="1" smtClean="0">
                <a:solidFill>
                  <a:srgbClr val="000000"/>
                </a:solidFill>
                <a:latin typeface="Courier New" pitchFamily="49" charset="0"/>
              </a:rPr>
              <a:t>System.out.print</a:t>
            </a:r>
            <a:r>
              <a:rPr lang="en-US" sz="2000" b="1" dirty="0" smtClean="0">
                <a:solidFill>
                  <a:srgbClr val="000000"/>
                </a:solidFill>
                <a:latin typeface="Courier New" pitchFamily="49" charset="0"/>
              </a:rPr>
              <a:t>(" Greater-Than ");</a:t>
            </a:r>
          </a:p>
          <a:p>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sw.reset</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else </a:t>
            </a:r>
            <a:r>
              <a:rPr lang="en-US" sz="2000" b="1" dirty="0" err="1" smtClean="0">
                <a:solidFill>
                  <a:srgbClr val="000000"/>
                </a:solidFill>
                <a:latin typeface="Courier New" pitchFamily="49" charset="0"/>
              </a:rPr>
              <a:t>System.out.print</a:t>
            </a:r>
            <a:r>
              <a:rPr lang="en-US" sz="2000" b="1" dirty="0" smtClean="0">
                <a:solidFill>
                  <a:srgbClr val="000000"/>
                </a:solidFill>
                <a:latin typeface="Courier New" pitchFamily="49" charset="0"/>
              </a:rPr>
              <a:t>((char)</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  }</a:t>
            </a:r>
          </a:p>
        </p:txBody>
      </p:sp>
      <p:sp>
        <p:nvSpPr>
          <p:cNvPr id="6" name="Rectangle 5"/>
          <p:cNvSpPr/>
          <p:nvPr/>
        </p:nvSpPr>
        <p:spPr>
          <a:xfrm>
            <a:off x="3429000" y="4800600"/>
            <a:ext cx="57150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smtClean="0"/>
              <a:t>1 Right-Shift 2 Greater-Than 3 Greater-Than 4 Right-Shift 5</a:t>
            </a:r>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0"/>
            <a:ext cx="8229600" cy="1143000"/>
          </a:xfrm>
        </p:spPr>
        <p:txBody>
          <a:bodyPr/>
          <a:lstStyle/>
          <a:p>
            <a:r>
              <a:rPr lang="en-IN" sz="4000" dirty="0" err="1" smtClean="0">
                <a:latin typeface="Courier New" pitchFamily="49" charset="0"/>
                <a:cs typeface="Courier New" pitchFamily="49" charset="0"/>
              </a:rPr>
              <a:t>PushbackReader</a:t>
            </a:r>
            <a:endParaRPr lang="en-IN" sz="4000" dirty="0" smtClean="0">
              <a:latin typeface="Courier New" pitchFamily="49" charset="0"/>
              <a:cs typeface="Courier New" pitchFamily="49" charset="0"/>
            </a:endParaRPr>
          </a:p>
        </p:txBody>
      </p:sp>
      <p:sp>
        <p:nvSpPr>
          <p:cNvPr id="19459" name="Content Placeholder 2"/>
          <p:cNvSpPr>
            <a:spLocks noGrp="1"/>
          </p:cNvSpPr>
          <p:nvPr>
            <p:ph idx="1"/>
          </p:nvPr>
        </p:nvSpPr>
        <p:spPr>
          <a:xfrm>
            <a:off x="76200" y="764704"/>
            <a:ext cx="8763000" cy="5640288"/>
          </a:xfrm>
        </p:spPr>
        <p:txBody>
          <a:bodyPr>
            <a:normAutofit fontScale="92500" lnSpcReduction="10000"/>
          </a:bodyPr>
          <a:lstStyle/>
          <a:p>
            <a:pPr>
              <a:lnSpc>
                <a:spcPct val="100000"/>
              </a:lnSpc>
            </a:pPr>
            <a:r>
              <a:rPr lang="en-IN" dirty="0" smtClean="0"/>
              <a:t>This class allows characters to be pushed back into the stream. This is a wrapper class.</a:t>
            </a:r>
          </a:p>
          <a:p>
            <a:pPr>
              <a:lnSpc>
                <a:spcPct val="100000"/>
              </a:lnSpc>
            </a:pPr>
            <a:r>
              <a:rPr lang="en-US" dirty="0" smtClean="0"/>
              <a:t>This class supports </a:t>
            </a:r>
            <a:r>
              <a:rPr lang="en-US" b="1" dirty="0" smtClean="0">
                <a:solidFill>
                  <a:srgbClr val="000000"/>
                </a:solidFill>
                <a:latin typeface="Courier New" pitchFamily="49" charset="0"/>
              </a:rPr>
              <a:t>mark()</a:t>
            </a:r>
            <a:r>
              <a:rPr lang="en-US" dirty="0" smtClean="0"/>
              <a:t> and </a:t>
            </a:r>
            <a:r>
              <a:rPr lang="en-US" b="1" dirty="0" smtClean="0">
                <a:solidFill>
                  <a:srgbClr val="000000"/>
                </a:solidFill>
                <a:latin typeface="Courier New" pitchFamily="49" charset="0"/>
              </a:rPr>
              <a:t>reset()</a:t>
            </a:r>
          </a:p>
          <a:p>
            <a:pPr>
              <a:lnSpc>
                <a:spcPct val="100000"/>
              </a:lnSpc>
            </a:pPr>
            <a:r>
              <a:rPr lang="en-US" dirty="0" smtClean="0"/>
              <a:t>Constructor</a:t>
            </a:r>
            <a:endParaRPr lang="en-IN" dirty="0" smtClean="0"/>
          </a:p>
          <a:p>
            <a:pPr lvl="1">
              <a:lnSpc>
                <a:spcPct val="100000"/>
              </a:lnSpc>
            </a:pPr>
            <a:r>
              <a:rPr lang="en-IN" sz="2000" b="1" dirty="0" err="1" smtClean="0">
                <a:solidFill>
                  <a:srgbClr val="000000"/>
                </a:solidFill>
                <a:latin typeface="Courier New" pitchFamily="49" charset="0"/>
              </a:rPr>
              <a:t>PushbackReader</a:t>
            </a:r>
            <a:r>
              <a:rPr lang="en-IN" sz="2000" b="1" dirty="0" smtClean="0">
                <a:solidFill>
                  <a:srgbClr val="000000"/>
                </a:solidFill>
                <a:latin typeface="Courier New" pitchFamily="49" charset="0"/>
              </a:rPr>
              <a:t>(Reader in) </a:t>
            </a:r>
          </a:p>
          <a:p>
            <a:pPr>
              <a:lnSpc>
                <a:spcPct val="100000"/>
              </a:lnSpc>
            </a:pPr>
            <a:r>
              <a:rPr lang="en-IN" dirty="0" smtClean="0"/>
              <a:t>Methods</a:t>
            </a:r>
          </a:p>
          <a:p>
            <a:pPr lvl="1">
              <a:lnSpc>
                <a:spcPct val="100000"/>
              </a:lnSpc>
            </a:pPr>
            <a:r>
              <a:rPr lang="en-IN" sz="2000" b="1" dirty="0" smtClean="0">
                <a:solidFill>
                  <a:srgbClr val="000000"/>
                </a:solidFill>
                <a:latin typeface="Courier New" pitchFamily="49" charset="0"/>
              </a:rPr>
              <a:t>void unread(</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c)</a:t>
            </a:r>
          </a:p>
          <a:p>
            <a:pPr lvl="1">
              <a:lnSpc>
                <a:spcPct val="100000"/>
              </a:lnSpc>
              <a:buNone/>
            </a:pPr>
            <a:r>
              <a:rPr lang="en-US" sz="2000" dirty="0" smtClean="0"/>
              <a:t>	Pushes back a character specified by c by copying it to the front of the pushback buffer. Next character that will be read is c.</a:t>
            </a:r>
            <a:endParaRPr lang="en-IN" sz="2000" b="1" dirty="0" smtClean="0">
              <a:solidFill>
                <a:srgbClr val="000000"/>
              </a:solidFill>
              <a:latin typeface="Courier New" pitchFamily="49" charset="0"/>
            </a:endParaRPr>
          </a:p>
          <a:p>
            <a:pPr lvl="1">
              <a:lnSpc>
                <a:spcPct val="100000"/>
              </a:lnSpc>
            </a:pPr>
            <a:r>
              <a:rPr lang="en-IN" sz="2000" b="1" dirty="0" smtClean="0">
                <a:solidFill>
                  <a:srgbClr val="000000"/>
                </a:solidFill>
                <a:latin typeface="Courier New" pitchFamily="49" charset="0"/>
              </a:rPr>
              <a:t>void unread(char[] </a:t>
            </a:r>
            <a:r>
              <a:rPr lang="en-IN" sz="2000" b="1" dirty="0" err="1" smtClean="0">
                <a:solidFill>
                  <a:srgbClr val="000000"/>
                </a:solidFill>
                <a:latin typeface="Courier New" pitchFamily="49" charset="0"/>
              </a:rPr>
              <a:t>cbuf</a:t>
            </a:r>
            <a:r>
              <a:rPr lang="en-IN" sz="2000" b="1" dirty="0" smtClean="0">
                <a:solidFill>
                  <a:srgbClr val="000000"/>
                </a:solidFill>
                <a:latin typeface="Courier New" pitchFamily="49" charset="0"/>
              </a:rPr>
              <a:t>)</a:t>
            </a:r>
          </a:p>
          <a:p>
            <a:pPr lvl="1">
              <a:lnSpc>
                <a:spcPct val="100000"/>
              </a:lnSpc>
            </a:pPr>
            <a:r>
              <a:rPr lang="en-IN" sz="2000" b="1" dirty="0" smtClean="0">
                <a:solidFill>
                  <a:srgbClr val="000000"/>
                </a:solidFill>
                <a:latin typeface="Courier New" pitchFamily="49" charset="0"/>
              </a:rPr>
              <a:t>void unread(char[] </a:t>
            </a:r>
            <a:r>
              <a:rPr lang="en-IN" sz="2000" b="1" dirty="0" err="1" smtClean="0">
                <a:solidFill>
                  <a:srgbClr val="000000"/>
                </a:solidFill>
                <a:latin typeface="Courier New" pitchFamily="49" charset="0"/>
              </a:rPr>
              <a:t>cbuf</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off,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len</a:t>
            </a:r>
            <a:r>
              <a:rPr lang="en-IN" sz="2000" b="1" dirty="0" smtClean="0">
                <a:solidFill>
                  <a:srgbClr val="000000"/>
                </a:solidFill>
                <a:latin typeface="Courier New" pitchFamily="49" charset="0"/>
              </a:rPr>
              <a:t>)</a:t>
            </a:r>
          </a:p>
          <a:p>
            <a:pPr lvl="1">
              <a:lnSpc>
                <a:spcPct val="100000"/>
              </a:lnSpc>
              <a:buNone/>
            </a:pPr>
            <a:r>
              <a:rPr lang="en-US" sz="2000" dirty="0" smtClean="0"/>
              <a:t>	Pushes back a char array or part of char array (of length </a:t>
            </a:r>
            <a:r>
              <a:rPr lang="en-US" sz="2000" b="1" dirty="0" err="1" smtClean="0">
                <a:solidFill>
                  <a:srgbClr val="000000"/>
                </a:solidFill>
                <a:latin typeface="Courier New" pitchFamily="49" charset="0"/>
              </a:rPr>
              <a:t>len</a:t>
            </a:r>
            <a:r>
              <a:rPr lang="en-US" sz="2000" dirty="0" smtClean="0"/>
              <a:t> starting from </a:t>
            </a:r>
            <a:r>
              <a:rPr lang="en-US" sz="2000" b="1" dirty="0" smtClean="0">
                <a:solidFill>
                  <a:srgbClr val="000000"/>
                </a:solidFill>
                <a:latin typeface="Courier New" pitchFamily="49" charset="0"/>
              </a:rPr>
              <a:t>offset</a:t>
            </a:r>
            <a:r>
              <a:rPr lang="en-US" sz="2000" dirty="0" smtClean="0"/>
              <a:t> off) by copying it to the front of the pushback</a:t>
            </a:r>
            <a:endParaRPr lang="en-IN" sz="2000" b="1" dirty="0" smtClean="0">
              <a:solidFill>
                <a:srgbClr val="000000"/>
              </a:solidFill>
              <a:latin typeface="Courier New" pitchFamily="49" charset="0"/>
            </a:endParaRPr>
          </a:p>
          <a:p>
            <a:pPr lvl="1">
              <a:lnSpc>
                <a:spcPct val="100000"/>
              </a:lnSpc>
            </a:pPr>
            <a:r>
              <a:rPr lang="en-US" sz="2000" b="1" dirty="0" smtClean="0">
                <a:solidFill>
                  <a:srgbClr val="000000"/>
                </a:solidFill>
                <a:latin typeface="Courier New" pitchFamily="49" charset="0"/>
              </a:rPr>
              <a:t>long skip(long n) </a:t>
            </a:r>
          </a:p>
          <a:p>
            <a:pPr lvl="1">
              <a:lnSpc>
                <a:spcPct val="100000"/>
              </a:lnSpc>
              <a:buNone/>
            </a:pPr>
            <a:r>
              <a:rPr lang="en-US" sz="2000" b="1" dirty="0" smtClean="0">
                <a:solidFill>
                  <a:srgbClr val="000000"/>
                </a:solidFill>
                <a:latin typeface="Courier New" pitchFamily="49" charset="0"/>
              </a:rPr>
              <a:t>	</a:t>
            </a:r>
            <a:r>
              <a:rPr lang="en-US" sz="2000" dirty="0" smtClean="0"/>
              <a:t>Places the file pointer after n characters.</a:t>
            </a:r>
            <a:endParaRPr lang="en-IN" sz="2000" dirty="0" smtClean="0"/>
          </a:p>
        </p:txBody>
      </p:sp>
      <p:sp>
        <p:nvSpPr>
          <p:cNvPr id="19460" name="Slide Number Placeholder 3"/>
          <p:cNvSpPr>
            <a:spLocks noGrp="1"/>
          </p:cNvSpPr>
          <p:nvPr>
            <p:ph type="sldNum" sz="quarter" idx="10"/>
          </p:nvPr>
        </p:nvSpPr>
        <p:spPr>
          <a:xfrm>
            <a:off x="6553200" y="6245225"/>
            <a:ext cx="2133600" cy="476250"/>
          </a:xfrm>
          <a:noFill/>
        </p:spPr>
        <p:txBody>
          <a:bodyPr/>
          <a:lstStyle/>
          <a:p>
            <a:fld id="{3623E011-5497-4E81-BD75-001BF7ABD8F5}" type="slidenum">
              <a:rPr lang="en-US" smtClean="0">
                <a:latin typeface="Arial" charset="0"/>
              </a:rPr>
              <a:pPr/>
              <a:t>34</a:t>
            </a:fld>
            <a:endParaRPr lang="en-US" dirty="0" smtClean="0">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nvPr>
        </p:nvSpPr>
        <p:spPr/>
        <p:txBody>
          <a:bodyPr/>
          <a:lstStyle/>
          <a:p>
            <a:r>
              <a:rPr lang="en-US" sz="4000" dirty="0" smtClean="0"/>
              <a:t>Example: </a:t>
            </a:r>
            <a:r>
              <a:rPr lang="en-IN" sz="4000" dirty="0" err="1" smtClean="0">
                <a:latin typeface="Courier New" pitchFamily="49" charset="0"/>
              </a:rPr>
              <a:t>PushbackReader</a:t>
            </a:r>
            <a:r>
              <a:rPr lang="en-IN" sz="4000" dirty="0" smtClean="0">
                <a:latin typeface="Courier New" pitchFamily="49" charset="0"/>
              </a:rPr>
              <a:t> </a:t>
            </a:r>
            <a:endParaRPr lang="en-IN" sz="4000" dirty="0" smtClean="0"/>
          </a:p>
        </p:txBody>
      </p:sp>
      <p:sp>
        <p:nvSpPr>
          <p:cNvPr id="5" name="Content Placeholder 4"/>
          <p:cNvSpPr>
            <a:spLocks noGrp="1"/>
          </p:cNvSpPr>
          <p:nvPr>
            <p:ph idx="1"/>
          </p:nvPr>
        </p:nvSpPr>
        <p:spPr>
          <a:xfrm>
            <a:off x="0" y="990600"/>
            <a:ext cx="9144000" cy="457200"/>
          </a:xfrm>
        </p:spPr>
        <p:txBody>
          <a:bodyPr>
            <a:normAutofit fontScale="85000" lnSpcReduction="20000"/>
          </a:bodyPr>
          <a:lstStyle/>
          <a:p>
            <a:pPr>
              <a:lnSpc>
                <a:spcPct val="100000"/>
              </a:lnSpc>
            </a:pPr>
            <a:r>
              <a:rPr lang="en-US" dirty="0" smtClean="0"/>
              <a:t>Same as the previous example using </a:t>
            </a:r>
            <a:r>
              <a:rPr lang="en-IN" b="1" dirty="0" err="1" smtClean="0">
                <a:solidFill>
                  <a:srgbClr val="000000"/>
                </a:solidFill>
                <a:latin typeface="Courier New" pitchFamily="49" charset="0"/>
              </a:rPr>
              <a:t>PushbackReader</a:t>
            </a:r>
            <a:r>
              <a:rPr lang="en-IN" b="1" dirty="0" smtClean="0">
                <a:solidFill>
                  <a:srgbClr val="000000"/>
                </a:solidFill>
                <a:latin typeface="Courier New" pitchFamily="49" charset="0"/>
              </a:rPr>
              <a:t>.</a:t>
            </a:r>
            <a:endParaRPr lang="en-US" dirty="0" smtClean="0"/>
          </a:p>
        </p:txBody>
      </p:sp>
      <p:sp>
        <p:nvSpPr>
          <p:cNvPr id="20483" name="Slide Number Placeholder 1"/>
          <p:cNvSpPr>
            <a:spLocks noGrp="1"/>
          </p:cNvSpPr>
          <p:nvPr>
            <p:ph type="sldNum" sz="quarter" idx="10"/>
          </p:nvPr>
        </p:nvSpPr>
        <p:spPr>
          <a:noFill/>
        </p:spPr>
        <p:txBody>
          <a:bodyPr/>
          <a:lstStyle/>
          <a:p>
            <a:fld id="{18C22D61-A020-472F-9688-3F12346FD46D}" type="slidenum">
              <a:rPr lang="en-US" smtClean="0">
                <a:latin typeface="Arial" charset="0"/>
              </a:rPr>
              <a:pPr/>
              <a:t>35</a:t>
            </a:fld>
            <a:endParaRPr lang="en-US" smtClean="0">
              <a:latin typeface="Arial" charset="0"/>
            </a:endParaRPr>
          </a:p>
        </p:txBody>
      </p:sp>
      <p:sp>
        <p:nvSpPr>
          <p:cNvPr id="6" name="Rectangle 5"/>
          <p:cNvSpPr/>
          <p:nvPr/>
        </p:nvSpPr>
        <p:spPr>
          <a:xfrm>
            <a:off x="152400" y="1460242"/>
            <a:ext cx="8763000" cy="5016758"/>
          </a:xfrm>
          <a:prstGeom prst="rect">
            <a:avLst/>
          </a:prstGeom>
        </p:spPr>
        <p:txBody>
          <a:bodyPr wrap="square">
            <a:spAutoFit/>
          </a:bodyPr>
          <a:lstStyle/>
          <a:p>
            <a:r>
              <a:rPr lang="en-US" sz="2000" b="1" dirty="0" smtClean="0">
                <a:solidFill>
                  <a:srgbClr val="000000"/>
                </a:solidFill>
                <a:latin typeface="Courier New" pitchFamily="49" charset="0"/>
              </a:rPr>
              <a:t>import java.io.*;</a:t>
            </a:r>
          </a:p>
          <a:p>
            <a:r>
              <a:rPr lang="en-US" sz="2000" b="1" dirty="0" smtClean="0">
                <a:solidFill>
                  <a:srgbClr val="000000"/>
                </a:solidFill>
                <a:latin typeface="Courier New" pitchFamily="49" charset="0"/>
              </a:rPr>
              <a:t>class </a:t>
            </a:r>
            <a:r>
              <a:rPr lang="en-US" sz="2000" b="1" dirty="0" err="1" smtClean="0">
                <a:solidFill>
                  <a:srgbClr val="000000"/>
                </a:solidFill>
                <a:latin typeface="Courier New" pitchFamily="49" charset="0"/>
              </a:rPr>
              <a:t>TestWrite</a:t>
            </a:r>
            <a:r>
              <a:rPr lang="en-US" sz="2000" b="1" dirty="0" smtClean="0">
                <a:solidFill>
                  <a:srgbClr val="000000"/>
                </a:solidFill>
                <a:latin typeface="Courier New" pitchFamily="49" charset="0"/>
              </a:rPr>
              <a:t> {</a:t>
            </a:r>
          </a:p>
          <a:p>
            <a:r>
              <a:rPr lang="en-US" sz="2000" b="1" dirty="0" smtClean="0">
                <a:solidFill>
                  <a:srgbClr val="000000"/>
                </a:solidFill>
                <a:latin typeface="Courier New" pitchFamily="49" charset="0"/>
              </a:rPr>
              <a:t>public static void main(String[] s) throws IOException{</a:t>
            </a:r>
          </a:p>
          <a:p>
            <a:r>
              <a:rPr lang="en-US" sz="2000" b="1" dirty="0" smtClean="0">
                <a:solidFill>
                  <a:srgbClr val="000000"/>
                </a:solidFill>
                <a:latin typeface="Courier New" pitchFamily="49" charset="0"/>
              </a:rPr>
              <a:t>String s1="1&gt;&gt;2&gt;3&gt;4&gt;&gt;5;";</a:t>
            </a:r>
          </a:p>
          <a:p>
            <a:r>
              <a:rPr lang="en-US" sz="2000" b="1" dirty="0" err="1" smtClean="0">
                <a:solidFill>
                  <a:srgbClr val="000000"/>
                </a:solidFill>
                <a:latin typeface="Courier New" pitchFamily="49" charset="0"/>
              </a:rPr>
              <a:t>StringReader</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sw</a:t>
            </a:r>
            <a:r>
              <a:rPr lang="en-US" sz="2000" b="1" dirty="0" smtClean="0">
                <a:solidFill>
                  <a:srgbClr val="000000"/>
                </a:solidFill>
                <a:latin typeface="Courier New" pitchFamily="49" charset="0"/>
              </a:rPr>
              <a:t>= new </a:t>
            </a:r>
            <a:r>
              <a:rPr lang="en-US" sz="2000" b="1" dirty="0" err="1" smtClean="0">
                <a:solidFill>
                  <a:srgbClr val="000000"/>
                </a:solidFill>
                <a:latin typeface="Courier New" pitchFamily="49" charset="0"/>
              </a:rPr>
              <a:t>StringReader</a:t>
            </a:r>
            <a:r>
              <a:rPr lang="en-US" sz="2000" b="1" dirty="0" smtClean="0">
                <a:solidFill>
                  <a:srgbClr val="000000"/>
                </a:solidFill>
                <a:latin typeface="Courier New" pitchFamily="49" charset="0"/>
              </a:rPr>
              <a:t>(s1);</a:t>
            </a:r>
          </a:p>
          <a:p>
            <a:r>
              <a:rPr lang="en-US" sz="2000" b="1" dirty="0" err="1" smtClean="0">
                <a:solidFill>
                  <a:srgbClr val="000000"/>
                </a:solidFill>
                <a:latin typeface="Courier New" pitchFamily="49" charset="0"/>
              </a:rPr>
              <a:t>PushbackReader</a:t>
            </a:r>
            <a:r>
              <a:rPr lang="en-US" sz="2000" b="1" dirty="0" smtClean="0">
                <a:solidFill>
                  <a:srgbClr val="000000"/>
                </a:solidFill>
                <a:latin typeface="Courier New" pitchFamily="49" charset="0"/>
              </a:rPr>
              <a:t> f = new </a:t>
            </a:r>
            <a:r>
              <a:rPr lang="en-US" sz="2000" b="1" dirty="0" err="1" smtClean="0">
                <a:solidFill>
                  <a:srgbClr val="000000"/>
                </a:solidFill>
                <a:latin typeface="Courier New" pitchFamily="49" charset="0"/>
              </a:rPr>
              <a:t>PushbackReader</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sw</a:t>
            </a:r>
            <a:r>
              <a:rPr lang="en-US" sz="2000" b="1" dirty="0" smtClean="0">
                <a:solidFill>
                  <a:srgbClr val="000000"/>
                </a:solidFill>
                <a:latin typeface="Courier New" pitchFamily="49" charset="0"/>
              </a:rPr>
              <a:t>); </a:t>
            </a:r>
          </a:p>
          <a:p>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while((</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f.read</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if(</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=='&gt;') {</a:t>
            </a:r>
          </a:p>
          <a:p>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f.read</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if(</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=='&gt;') </a:t>
            </a:r>
            <a:r>
              <a:rPr lang="en-US" sz="2000" b="1" dirty="0" err="1" smtClean="0">
                <a:solidFill>
                  <a:srgbClr val="000000"/>
                </a:solidFill>
                <a:latin typeface="Courier New" pitchFamily="49" charset="0"/>
              </a:rPr>
              <a:t>System.out.print</a:t>
            </a:r>
            <a:r>
              <a:rPr lang="en-US" sz="2000" b="1" dirty="0" smtClean="0">
                <a:solidFill>
                  <a:srgbClr val="000000"/>
                </a:solidFill>
                <a:latin typeface="Courier New" pitchFamily="49" charset="0"/>
              </a:rPr>
              <a:t>(" Right-Shift "); </a:t>
            </a:r>
          </a:p>
          <a:p>
            <a:r>
              <a:rPr lang="en-US" sz="2000" b="1" dirty="0" smtClean="0">
                <a:solidFill>
                  <a:srgbClr val="000000"/>
                </a:solidFill>
                <a:latin typeface="Courier New" pitchFamily="49" charset="0"/>
              </a:rPr>
              <a:t>else{ </a:t>
            </a:r>
            <a:r>
              <a:rPr lang="en-US" sz="2000" b="1" dirty="0" err="1" smtClean="0">
                <a:solidFill>
                  <a:srgbClr val="000000"/>
                </a:solidFill>
                <a:latin typeface="Courier New" pitchFamily="49" charset="0"/>
              </a:rPr>
              <a:t>System.out.print</a:t>
            </a:r>
            <a:r>
              <a:rPr lang="en-US" sz="2000" b="1" dirty="0" smtClean="0">
                <a:solidFill>
                  <a:srgbClr val="000000"/>
                </a:solidFill>
                <a:latin typeface="Courier New" pitchFamily="49" charset="0"/>
              </a:rPr>
              <a:t>(" Greater-Than ");</a:t>
            </a:r>
          </a:p>
          <a:p>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f.unread</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else </a:t>
            </a:r>
            <a:r>
              <a:rPr lang="en-US" sz="2000" b="1" dirty="0" err="1" smtClean="0">
                <a:solidFill>
                  <a:srgbClr val="000000"/>
                </a:solidFill>
                <a:latin typeface="Courier New" pitchFamily="49" charset="0"/>
              </a:rPr>
              <a:t>System.out.print</a:t>
            </a:r>
            <a:r>
              <a:rPr lang="en-US" sz="2000" b="1" dirty="0" smtClean="0">
                <a:solidFill>
                  <a:srgbClr val="000000"/>
                </a:solidFill>
                <a:latin typeface="Courier New" pitchFamily="49" charset="0"/>
              </a:rPr>
              <a:t>((char)</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  }</a:t>
            </a:r>
          </a:p>
          <a:p>
            <a:endParaRPr lang="en-US" sz="2000" b="1" dirty="0" smtClean="0">
              <a:solidFill>
                <a:srgbClr val="000000"/>
              </a:solidFill>
              <a:latin typeface="Courier New" pitchFamily="49" charset="0"/>
            </a:endParaRPr>
          </a:p>
          <a:p>
            <a:r>
              <a:rPr lang="en-US" sz="2000" dirty="0" smtClean="0">
                <a:solidFill>
                  <a:srgbClr val="5F5F5F"/>
                </a:solidFill>
                <a:latin typeface="+mn-lt"/>
              </a:rPr>
              <a:t>Can you guess the result if  </a:t>
            </a:r>
            <a:r>
              <a:rPr lang="en-US" sz="2000" b="1" dirty="0" err="1" smtClean="0">
                <a:solidFill>
                  <a:srgbClr val="000000"/>
                </a:solidFill>
                <a:latin typeface="Courier New" pitchFamily="49" charset="0"/>
              </a:rPr>
              <a:t>f.unread</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 </a:t>
            </a:r>
            <a:r>
              <a:rPr lang="en-US" sz="2000" dirty="0" smtClean="0">
                <a:solidFill>
                  <a:srgbClr val="5F5F5F"/>
                </a:solidFill>
                <a:latin typeface="+mn-lt"/>
              </a:rPr>
              <a:t>changed to </a:t>
            </a:r>
            <a:r>
              <a:rPr lang="en-US" sz="2000" b="1" dirty="0" err="1" smtClean="0">
                <a:solidFill>
                  <a:srgbClr val="000000"/>
                </a:solidFill>
                <a:latin typeface="Courier New" pitchFamily="49" charset="0"/>
              </a:rPr>
              <a:t>f,unread</a:t>
            </a:r>
            <a:r>
              <a:rPr lang="en-US" sz="2000" b="1" dirty="0" smtClean="0">
                <a:solidFill>
                  <a:srgbClr val="000000"/>
                </a:solidFill>
                <a:latin typeface="Courier New" pitchFamily="49"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0"/>
          </p:nvPr>
        </p:nvSpPr>
        <p:spPr>
          <a:xfrm>
            <a:off x="6553200" y="6245225"/>
            <a:ext cx="2133600" cy="476250"/>
          </a:xfrm>
          <a:noFill/>
        </p:spPr>
        <p:txBody>
          <a:bodyPr/>
          <a:lstStyle/>
          <a:p>
            <a:fld id="{4E582328-47CE-4393-B10D-07423F94AE69}" type="slidenum">
              <a:rPr lang="en-US" smtClean="0">
                <a:latin typeface="Arial" charset="0"/>
              </a:rPr>
              <a:pPr/>
              <a:t>36</a:t>
            </a:fld>
            <a:endParaRPr lang="en-US" smtClean="0">
              <a:latin typeface="Arial" charset="0"/>
            </a:endParaRPr>
          </a:p>
        </p:txBody>
      </p:sp>
      <p:sp>
        <p:nvSpPr>
          <p:cNvPr id="10243" name="Rectangle 2"/>
          <p:cNvSpPr>
            <a:spLocks noGrp="1" noChangeArrowheads="1"/>
          </p:cNvSpPr>
          <p:nvPr>
            <p:ph type="title"/>
          </p:nvPr>
        </p:nvSpPr>
        <p:spPr>
          <a:xfrm>
            <a:off x="228600" y="0"/>
            <a:ext cx="8229600" cy="838200"/>
          </a:xfrm>
        </p:spPr>
        <p:txBody>
          <a:bodyPr/>
          <a:lstStyle/>
          <a:p>
            <a:pPr eaLnBrk="1" hangingPunct="1"/>
            <a:r>
              <a:rPr lang="en-US" sz="4000" dirty="0" err="1" smtClean="0">
                <a:latin typeface="Courier New" pitchFamily="49" charset="0"/>
              </a:rPr>
              <a:t>InputStreamWriter</a:t>
            </a:r>
            <a:endParaRPr lang="en-US" sz="4000" dirty="0" smtClean="0">
              <a:latin typeface="Courier New" pitchFamily="49" charset="0"/>
            </a:endParaRPr>
          </a:p>
        </p:txBody>
      </p:sp>
      <p:sp>
        <p:nvSpPr>
          <p:cNvPr id="10244" name="Rectangle 3"/>
          <p:cNvSpPr>
            <a:spLocks noGrp="1" noChangeArrowheads="1"/>
          </p:cNvSpPr>
          <p:nvPr>
            <p:ph type="body" idx="1"/>
          </p:nvPr>
        </p:nvSpPr>
        <p:spPr>
          <a:xfrm>
            <a:off x="381000" y="990600"/>
            <a:ext cx="8458200" cy="5257800"/>
          </a:xfrm>
        </p:spPr>
        <p:txBody>
          <a:bodyPr>
            <a:normAutofit fontScale="92500" lnSpcReduction="10000"/>
          </a:bodyPr>
          <a:lstStyle/>
          <a:p>
            <a:pPr eaLnBrk="1" hangingPunct="1">
              <a:buFontTx/>
              <a:buNone/>
            </a:pPr>
            <a:r>
              <a:rPr lang="en-US" dirty="0" smtClean="0"/>
              <a:t>An </a:t>
            </a:r>
            <a:r>
              <a:rPr lang="en-US" b="1" dirty="0" err="1" smtClean="0">
                <a:solidFill>
                  <a:srgbClr val="000000"/>
                </a:solidFill>
                <a:latin typeface="Courier New" pitchFamily="49" charset="0"/>
              </a:rPr>
              <a:t>InputStreamWriter</a:t>
            </a:r>
            <a:r>
              <a:rPr lang="en-US" b="1" dirty="0" smtClean="0">
                <a:solidFill>
                  <a:srgbClr val="000000"/>
                </a:solidFill>
                <a:latin typeface="Courier New" pitchFamily="49" charset="0"/>
              </a:rPr>
              <a:t> </a:t>
            </a:r>
            <a:r>
              <a:rPr lang="en-US" dirty="0" smtClean="0"/>
              <a:t>is a used as a bridge from character streams to byte streams:</a:t>
            </a:r>
          </a:p>
          <a:p>
            <a:pPr eaLnBrk="1" hangingPunct="1">
              <a:buFontTx/>
              <a:buNone/>
            </a:pPr>
            <a:r>
              <a:rPr lang="en-US" dirty="0" smtClean="0"/>
              <a:t>Constructor:</a:t>
            </a:r>
          </a:p>
          <a:p>
            <a:pPr eaLnBrk="1" hangingPunct="1">
              <a:buFontTx/>
              <a:buNone/>
            </a:pPr>
            <a:r>
              <a:rPr lang="en-US" b="1" dirty="0" err="1" smtClean="0">
                <a:solidFill>
                  <a:srgbClr val="000000"/>
                </a:solidFill>
                <a:latin typeface="Courier New" pitchFamily="49" charset="0"/>
              </a:rPr>
              <a:t>InputStreamWriter</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InputStream</a:t>
            </a:r>
            <a:r>
              <a:rPr lang="en-US" b="1" dirty="0" smtClean="0">
                <a:solidFill>
                  <a:srgbClr val="000000"/>
                </a:solidFill>
                <a:latin typeface="Courier New" pitchFamily="49" charset="0"/>
              </a:rPr>
              <a:t> out)</a:t>
            </a:r>
          </a:p>
          <a:p>
            <a:pPr eaLnBrk="1" hangingPunct="1"/>
            <a:r>
              <a:rPr lang="en-US" b="1" dirty="0" err="1" smtClean="0">
                <a:solidFill>
                  <a:srgbClr val="000000"/>
                </a:solidFill>
                <a:latin typeface="Courier New" pitchFamily="49" charset="0"/>
              </a:rPr>
              <a:t>InputStream</a:t>
            </a:r>
            <a:r>
              <a:rPr lang="en-US" b="1" dirty="0" smtClean="0">
                <a:solidFill>
                  <a:srgbClr val="000000"/>
                </a:solidFill>
                <a:latin typeface="Courier New" pitchFamily="49" charset="0"/>
              </a:rPr>
              <a:t> </a:t>
            </a:r>
            <a:r>
              <a:rPr lang="en-US" dirty="0" smtClean="0"/>
              <a:t>is a the top-most class in the byte stream (like </a:t>
            </a:r>
            <a:r>
              <a:rPr lang="en-US" b="1" dirty="0" smtClean="0">
                <a:solidFill>
                  <a:srgbClr val="000000"/>
                </a:solidFill>
                <a:latin typeface="Courier New" pitchFamily="49" charset="0"/>
              </a:rPr>
              <a:t>Reader </a:t>
            </a:r>
            <a:r>
              <a:rPr lang="en-US" dirty="0" smtClean="0"/>
              <a:t>is top-most class in the character stream )</a:t>
            </a:r>
          </a:p>
          <a:p>
            <a:pPr eaLnBrk="1" hangingPunct="1">
              <a:buFontTx/>
              <a:buNone/>
            </a:pPr>
            <a:r>
              <a:rPr lang="en-US" dirty="0" smtClean="0"/>
              <a:t>Example:</a:t>
            </a:r>
          </a:p>
          <a:p>
            <a:pPr eaLnBrk="1" hangingPunct="1">
              <a:buFontTx/>
              <a:buNone/>
            </a:pPr>
            <a:r>
              <a:rPr lang="en-US" b="1" dirty="0" smtClean="0">
                <a:solidFill>
                  <a:srgbClr val="000000"/>
                </a:solidFill>
                <a:latin typeface="Courier New" pitchFamily="49" charset="0"/>
              </a:rPr>
              <a:t>Reader out = new </a:t>
            </a:r>
            <a:r>
              <a:rPr lang="en-US" b="1" dirty="0" err="1" smtClean="0">
                <a:solidFill>
                  <a:srgbClr val="000000"/>
                </a:solidFill>
                <a:latin typeface="Courier New" pitchFamily="49" charset="0"/>
              </a:rPr>
              <a:t>new</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InputStreamReader</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System.in</a:t>
            </a:r>
            <a:r>
              <a:rPr lang="en-US" b="1" dirty="0" smtClean="0">
                <a:solidFill>
                  <a:srgbClr val="000000"/>
                </a:solidFill>
                <a:latin typeface="Courier New" pitchFamily="49" charset="0"/>
              </a:rPr>
              <a:t>);</a:t>
            </a:r>
          </a:p>
          <a:p>
            <a:pPr eaLnBrk="1" hangingPunct="1">
              <a:buFontTx/>
              <a:buNone/>
            </a:pPr>
            <a:r>
              <a:rPr lang="en-US" b="1" dirty="0" err="1" smtClean="0">
                <a:solidFill>
                  <a:srgbClr val="000000"/>
                </a:solidFill>
                <a:latin typeface="Courier New" pitchFamily="49" charset="0"/>
              </a:rPr>
              <a:t>System.in</a:t>
            </a:r>
            <a:r>
              <a:rPr lang="en-US" dirty="0" smtClean="0"/>
              <a:t> returns </a:t>
            </a:r>
            <a:r>
              <a:rPr lang="en-US" b="1" dirty="0" err="1" smtClean="0">
                <a:solidFill>
                  <a:srgbClr val="000000"/>
                </a:solidFill>
                <a:latin typeface="Courier New" pitchFamily="49" charset="0"/>
              </a:rPr>
              <a:t>InputStream</a:t>
            </a:r>
            <a:r>
              <a:rPr lang="en-US" b="1" dirty="0" smtClean="0">
                <a:solidFill>
                  <a:srgbClr val="000000"/>
                </a:solidFill>
                <a:latin typeface="Courier New" pitchFamily="49" charset="0"/>
              </a:rPr>
              <a:t> </a:t>
            </a:r>
            <a:r>
              <a:rPr lang="en-US" dirty="0" smtClean="0"/>
              <a:t>object.</a:t>
            </a:r>
          </a:p>
          <a:p>
            <a:pPr eaLnBrk="1" hangingPunct="1">
              <a:buFontTx/>
              <a:buNone/>
            </a:pPr>
            <a:endParaRPr lang="en-US" b="1" dirty="0" smtClean="0">
              <a:solidFill>
                <a:srgbClr val="000000"/>
              </a:solidFill>
              <a:latin typeface="Courier New" pitchFamily="49" charset="0"/>
            </a:endParaRPr>
          </a:p>
          <a:p>
            <a:pPr eaLnBrk="1" hangingPunct="1">
              <a:buFontTx/>
              <a:buNone/>
            </a:pPr>
            <a:endParaRPr lang="en-US" sz="2800" dirty="0" smtClean="0">
              <a:latin typeface="Courier New"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0"/>
          </p:nvPr>
        </p:nvSpPr>
        <p:spPr>
          <a:xfrm>
            <a:off x="6553200" y="6245225"/>
            <a:ext cx="2133600" cy="476250"/>
          </a:xfrm>
          <a:noFill/>
        </p:spPr>
        <p:txBody>
          <a:bodyPr/>
          <a:lstStyle/>
          <a:p>
            <a:fld id="{4156E116-0E27-4A26-9FA9-B6F6C683CCF1}" type="slidenum">
              <a:rPr lang="en-US" smtClean="0">
                <a:latin typeface="Arial" charset="0"/>
              </a:rPr>
              <a:pPr/>
              <a:t>37</a:t>
            </a:fld>
            <a:endParaRPr lang="en-US" smtClean="0">
              <a:latin typeface="Arial" charset="0"/>
            </a:endParaRPr>
          </a:p>
        </p:txBody>
      </p:sp>
      <p:sp>
        <p:nvSpPr>
          <p:cNvPr id="22531" name="Rectangle 2"/>
          <p:cNvSpPr>
            <a:spLocks noGrp="1" noChangeArrowheads="1"/>
          </p:cNvSpPr>
          <p:nvPr>
            <p:ph type="title"/>
          </p:nvPr>
        </p:nvSpPr>
        <p:spPr/>
        <p:txBody>
          <a:bodyPr/>
          <a:lstStyle/>
          <a:p>
            <a:pPr eaLnBrk="1" hangingPunct="1"/>
            <a:r>
              <a:rPr lang="en-US" sz="4000" dirty="0" err="1" smtClean="0">
                <a:latin typeface="Courier New" pitchFamily="49" charset="0"/>
                <a:cs typeface="Courier New" pitchFamily="49" charset="0"/>
              </a:rPr>
              <a:t>FileReader</a:t>
            </a:r>
            <a:endParaRPr lang="en-US" sz="4000" dirty="0" smtClean="0">
              <a:latin typeface="Courier New" pitchFamily="49" charset="0"/>
              <a:cs typeface="Courier New" pitchFamily="49" charset="0"/>
            </a:endParaRPr>
          </a:p>
        </p:txBody>
      </p:sp>
      <p:sp>
        <p:nvSpPr>
          <p:cNvPr id="22532" name="Rectangle 3"/>
          <p:cNvSpPr>
            <a:spLocks noGrp="1" noChangeArrowheads="1"/>
          </p:cNvSpPr>
          <p:nvPr>
            <p:ph type="body" idx="1"/>
          </p:nvPr>
        </p:nvSpPr>
        <p:spPr>
          <a:xfrm>
            <a:off x="304800" y="1143000"/>
            <a:ext cx="8534400" cy="5334000"/>
          </a:xfrm>
        </p:spPr>
        <p:txBody>
          <a:bodyPr>
            <a:normAutofit fontScale="85000" lnSpcReduction="20000"/>
          </a:bodyPr>
          <a:lstStyle/>
          <a:p>
            <a:pPr eaLnBrk="1" hangingPunct="1">
              <a:buFontTx/>
              <a:buNone/>
            </a:pPr>
            <a:r>
              <a:rPr lang="en-US" b="1" dirty="0" err="1" smtClean="0">
                <a:solidFill>
                  <a:srgbClr val="000000"/>
                </a:solidFill>
                <a:latin typeface="Courier New" pitchFamily="49" charset="0"/>
              </a:rPr>
              <a:t>FileReader</a:t>
            </a:r>
            <a:r>
              <a:rPr lang="en-US" b="1" dirty="0" smtClean="0">
                <a:solidFill>
                  <a:srgbClr val="000000"/>
                </a:solidFill>
                <a:latin typeface="Courier New" pitchFamily="49" charset="0"/>
              </a:rPr>
              <a:t> </a:t>
            </a:r>
            <a:r>
              <a:rPr lang="en-US" dirty="0" smtClean="0"/>
              <a:t>is subclass of </a:t>
            </a:r>
            <a:r>
              <a:rPr lang="en-US" b="1" dirty="0" err="1" smtClean="0">
                <a:solidFill>
                  <a:srgbClr val="000000"/>
                </a:solidFill>
                <a:latin typeface="Courier New" pitchFamily="49" charset="0"/>
              </a:rPr>
              <a:t>InputStreamWriter</a:t>
            </a:r>
            <a:endParaRPr lang="en-US" b="1" dirty="0" smtClean="0">
              <a:solidFill>
                <a:srgbClr val="000000"/>
              </a:solidFill>
              <a:latin typeface="Courier New" pitchFamily="49" charset="0"/>
            </a:endParaRPr>
          </a:p>
          <a:p>
            <a:pPr eaLnBrk="1" hangingPunct="1">
              <a:buFontTx/>
              <a:buNone/>
            </a:pPr>
            <a:r>
              <a:rPr lang="en-US" dirty="0" smtClean="0"/>
              <a:t>This class is used to read from a text file.</a:t>
            </a:r>
          </a:p>
          <a:p>
            <a:pPr eaLnBrk="1" hangingPunct="1">
              <a:buFontTx/>
              <a:buNone/>
            </a:pPr>
            <a:r>
              <a:rPr lang="en-US" dirty="0" smtClean="0"/>
              <a:t>Constructors</a:t>
            </a:r>
            <a:r>
              <a:rPr lang="en-US" b="1" dirty="0" smtClean="0">
                <a:latin typeface="Arial Unicode MS" pitchFamily="34" charset="-128"/>
              </a:rPr>
              <a:t>:</a:t>
            </a:r>
          </a:p>
          <a:p>
            <a:pPr eaLnBrk="1" hangingPunct="1">
              <a:buFontTx/>
              <a:buNone/>
            </a:pPr>
            <a:r>
              <a:rPr lang="en-US" b="1" dirty="0" err="1" smtClean="0">
                <a:solidFill>
                  <a:srgbClr val="000000"/>
                </a:solidFill>
                <a:latin typeface="Courier New" pitchFamily="49" charset="0"/>
              </a:rPr>
              <a:t>FileReader</a:t>
            </a:r>
            <a:r>
              <a:rPr lang="en-US" b="1" dirty="0" smtClean="0">
                <a:solidFill>
                  <a:srgbClr val="000000"/>
                </a:solidFill>
                <a:latin typeface="Courier New" pitchFamily="49" charset="0"/>
              </a:rPr>
              <a:t>(File </a:t>
            </a:r>
            <a:r>
              <a:rPr lang="en-US" b="1" dirty="0" err="1" smtClean="0">
                <a:solidFill>
                  <a:srgbClr val="000000"/>
                </a:solidFill>
                <a:latin typeface="Courier New" pitchFamily="49" charset="0"/>
              </a:rPr>
              <a:t>file</a:t>
            </a:r>
            <a:r>
              <a:rPr lang="en-US" b="1" dirty="0" smtClean="0">
                <a:solidFill>
                  <a:srgbClr val="000000"/>
                </a:solidFill>
                <a:latin typeface="Courier New" pitchFamily="49" charset="0"/>
              </a:rPr>
              <a:t>) throws </a:t>
            </a:r>
            <a:r>
              <a:rPr lang="en-US" b="1" dirty="0" err="1" smtClean="0">
                <a:solidFill>
                  <a:srgbClr val="000000"/>
                </a:solidFill>
                <a:latin typeface="Courier New" pitchFamily="49" charset="0"/>
              </a:rPr>
              <a:t>FileNotFoundException</a:t>
            </a:r>
            <a:r>
              <a:rPr lang="en-US" b="1" dirty="0" smtClean="0">
                <a:solidFill>
                  <a:srgbClr val="000000"/>
                </a:solidFill>
                <a:latin typeface="Courier New" pitchFamily="49" charset="0"/>
              </a:rPr>
              <a:t> </a:t>
            </a:r>
          </a:p>
          <a:p>
            <a:pPr eaLnBrk="1" hangingPunct="1">
              <a:buFontTx/>
              <a:buNone/>
            </a:pPr>
            <a:r>
              <a:rPr lang="en-US" b="1" dirty="0" err="1" smtClean="0">
                <a:solidFill>
                  <a:srgbClr val="000000"/>
                </a:solidFill>
                <a:latin typeface="Courier New" pitchFamily="49" charset="0"/>
              </a:rPr>
              <a:t>FileReader</a:t>
            </a:r>
            <a:r>
              <a:rPr lang="en-US" b="1" dirty="0" smtClean="0">
                <a:solidFill>
                  <a:srgbClr val="000000"/>
                </a:solidFill>
                <a:latin typeface="Courier New" pitchFamily="49" charset="0"/>
              </a:rPr>
              <a:t>(String </a:t>
            </a:r>
            <a:r>
              <a:rPr lang="en-US" b="1" dirty="0" err="1" smtClean="0">
                <a:solidFill>
                  <a:srgbClr val="000000"/>
                </a:solidFill>
                <a:latin typeface="Courier New" pitchFamily="49" charset="0"/>
              </a:rPr>
              <a:t>fileName</a:t>
            </a:r>
            <a:r>
              <a:rPr lang="en-US" b="1" dirty="0" smtClean="0">
                <a:solidFill>
                  <a:srgbClr val="000000"/>
                </a:solidFill>
                <a:latin typeface="Courier New" pitchFamily="49" charset="0"/>
              </a:rPr>
              <a:t>) throws </a:t>
            </a:r>
            <a:r>
              <a:rPr lang="en-US" b="1" dirty="0" err="1" smtClean="0">
                <a:solidFill>
                  <a:srgbClr val="000000"/>
                </a:solidFill>
                <a:latin typeface="Courier New" pitchFamily="49" charset="0"/>
              </a:rPr>
              <a:t>FileNotFoundException</a:t>
            </a:r>
            <a:r>
              <a:rPr lang="en-US" b="1" dirty="0" smtClean="0">
                <a:solidFill>
                  <a:srgbClr val="000000"/>
                </a:solidFill>
                <a:latin typeface="Courier New" pitchFamily="49" charset="0"/>
              </a:rPr>
              <a:t> </a:t>
            </a:r>
          </a:p>
          <a:p>
            <a:pPr eaLnBrk="1" hangingPunct="1">
              <a:buNone/>
            </a:pPr>
            <a:r>
              <a:rPr lang="en-US" dirty="0" smtClean="0"/>
              <a:t>Either filename can be specified as a String or File object is passed to the </a:t>
            </a:r>
            <a:r>
              <a:rPr lang="en-US" b="1" dirty="0" err="1" smtClean="0">
                <a:solidFill>
                  <a:srgbClr val="000000"/>
                </a:solidFill>
                <a:latin typeface="Courier New" pitchFamily="49" charset="0"/>
              </a:rPr>
              <a:t>FileReader</a:t>
            </a:r>
            <a:r>
              <a:rPr lang="en-US" dirty="0" smtClean="0"/>
              <a:t> constructor.</a:t>
            </a:r>
          </a:p>
          <a:p>
            <a:pPr eaLnBrk="1" hangingPunct="1">
              <a:buNone/>
            </a:pPr>
            <a:r>
              <a:rPr lang="en-US" dirty="0" smtClean="0"/>
              <a:t>If the file specified by the name does not exist a </a:t>
            </a:r>
            <a:r>
              <a:rPr lang="en-US" b="1" dirty="0" err="1" smtClean="0">
                <a:solidFill>
                  <a:srgbClr val="000000"/>
                </a:solidFill>
                <a:latin typeface="Courier New" pitchFamily="49" charset="0"/>
              </a:rPr>
              <a:t>FileNotFoundException</a:t>
            </a:r>
            <a:r>
              <a:rPr lang="en-US" b="1" dirty="0" smtClean="0">
                <a:solidFill>
                  <a:srgbClr val="000000"/>
                </a:solidFill>
                <a:latin typeface="Courier New" pitchFamily="49" charset="0"/>
              </a:rPr>
              <a:t> </a:t>
            </a:r>
            <a:r>
              <a:rPr lang="en-US" dirty="0" smtClean="0"/>
              <a:t>is thrown</a:t>
            </a:r>
          </a:p>
          <a:p>
            <a:pPr eaLnBrk="1" hangingPunct="1">
              <a:buNone/>
            </a:pPr>
            <a:r>
              <a:rPr lang="en-US" b="1" dirty="0" err="1" smtClean="0">
                <a:solidFill>
                  <a:srgbClr val="000000"/>
                </a:solidFill>
                <a:latin typeface="Courier New" pitchFamily="49" charset="0"/>
              </a:rPr>
              <a:t>FileNotFoundException</a:t>
            </a:r>
            <a:r>
              <a:rPr lang="en-US" b="1" dirty="0" smtClean="0">
                <a:solidFill>
                  <a:srgbClr val="000000"/>
                </a:solidFill>
                <a:latin typeface="Courier New" pitchFamily="49" charset="0"/>
              </a:rPr>
              <a:t> </a:t>
            </a:r>
            <a:r>
              <a:rPr lang="en-US" dirty="0" smtClean="0"/>
              <a:t>is a subclass of</a:t>
            </a:r>
            <a:r>
              <a:rPr lang="en-US" b="1" dirty="0" smtClean="0">
                <a:solidFill>
                  <a:srgbClr val="000000"/>
                </a:solidFill>
                <a:latin typeface="Courier New" pitchFamily="49" charset="0"/>
              </a:rPr>
              <a:t> IOException</a:t>
            </a:r>
            <a:endParaRPr lang="en-US" dirty="0" smtClean="0"/>
          </a:p>
          <a:p>
            <a:pPr eaLnBrk="1" hangingPunct="1">
              <a:buFontTx/>
              <a:buNone/>
            </a:pPr>
            <a:endParaRPr lang="en-US" b="1" dirty="0" smtClean="0">
              <a:solidFill>
                <a:srgbClr val="000000"/>
              </a:solidFill>
              <a:latin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0"/>
          </p:nvPr>
        </p:nvSpPr>
        <p:spPr>
          <a:xfrm>
            <a:off x="6553200" y="6245225"/>
            <a:ext cx="2133600" cy="476250"/>
          </a:xfrm>
          <a:noFill/>
        </p:spPr>
        <p:txBody>
          <a:bodyPr/>
          <a:lstStyle/>
          <a:p>
            <a:fld id="{2C47FD7F-E308-4247-9160-784D2547CCE4}" type="slidenum">
              <a:rPr lang="en-US" smtClean="0">
                <a:latin typeface="Arial" charset="0"/>
              </a:rPr>
              <a:pPr/>
              <a:t>38</a:t>
            </a:fld>
            <a:endParaRPr lang="en-US" smtClean="0">
              <a:latin typeface="Arial" charset="0"/>
            </a:endParaRPr>
          </a:p>
        </p:txBody>
      </p:sp>
      <p:sp>
        <p:nvSpPr>
          <p:cNvPr id="23555" name="Rectangle 2"/>
          <p:cNvSpPr>
            <a:spLocks noGrp="1" noChangeArrowheads="1"/>
          </p:cNvSpPr>
          <p:nvPr>
            <p:ph type="title"/>
          </p:nvPr>
        </p:nvSpPr>
        <p:spPr>
          <a:xfrm>
            <a:off x="457200" y="-76200"/>
            <a:ext cx="8229600" cy="1143000"/>
          </a:xfrm>
        </p:spPr>
        <p:txBody>
          <a:bodyPr/>
          <a:lstStyle/>
          <a:p>
            <a:pPr eaLnBrk="1" hangingPunct="1"/>
            <a:r>
              <a:rPr lang="en-US" sz="4000" dirty="0" err="1" smtClean="0">
                <a:latin typeface="Courier New" pitchFamily="49" charset="0"/>
                <a:cs typeface="Courier New" pitchFamily="49" charset="0"/>
              </a:rPr>
              <a:t>BufferedReader</a:t>
            </a:r>
            <a:endParaRPr lang="en-US" sz="4000" dirty="0" smtClean="0">
              <a:latin typeface="Courier New" pitchFamily="49" charset="0"/>
              <a:cs typeface="Courier New" pitchFamily="49" charset="0"/>
            </a:endParaRPr>
          </a:p>
        </p:txBody>
      </p:sp>
      <p:sp>
        <p:nvSpPr>
          <p:cNvPr id="23556" name="Rectangle 3"/>
          <p:cNvSpPr>
            <a:spLocks noGrp="1" noChangeArrowheads="1"/>
          </p:cNvSpPr>
          <p:nvPr>
            <p:ph type="body" idx="1"/>
          </p:nvPr>
        </p:nvSpPr>
        <p:spPr>
          <a:xfrm>
            <a:off x="457200" y="1143000"/>
            <a:ext cx="8382000" cy="5334000"/>
          </a:xfrm>
        </p:spPr>
        <p:txBody>
          <a:bodyPr>
            <a:normAutofit fontScale="85000" lnSpcReduction="10000"/>
          </a:bodyPr>
          <a:lstStyle/>
          <a:p>
            <a:r>
              <a:rPr lang="en-US" dirty="0" smtClean="0"/>
              <a:t>Reads text from a character-input stream by buffering characters for the efficient reading of characters, arrays, and lines. </a:t>
            </a:r>
          </a:p>
          <a:p>
            <a:pPr marL="0" indent="0" eaLnBrk="1" hangingPunct="1">
              <a:buFontTx/>
              <a:buNone/>
            </a:pPr>
            <a:r>
              <a:rPr lang="en-US" dirty="0" smtClean="0"/>
              <a:t>Constructor:</a:t>
            </a:r>
          </a:p>
          <a:p>
            <a:pPr marL="0" indent="0" eaLnBrk="1" hangingPunct="1">
              <a:buFontTx/>
              <a:buNone/>
            </a:pPr>
            <a:r>
              <a:rPr lang="en-US" b="1" dirty="0" err="1" smtClean="0">
                <a:solidFill>
                  <a:srgbClr val="000000"/>
                </a:solidFill>
                <a:latin typeface="Courier New" pitchFamily="49" charset="0"/>
              </a:rPr>
              <a:t>BufferedReader</a:t>
            </a:r>
            <a:r>
              <a:rPr lang="en-US" b="1" dirty="0" smtClean="0">
                <a:solidFill>
                  <a:srgbClr val="000000"/>
                </a:solidFill>
                <a:latin typeface="Courier New" pitchFamily="49" charset="0"/>
              </a:rPr>
              <a:t>(Reader in) </a:t>
            </a:r>
          </a:p>
          <a:p>
            <a:pPr marL="0" indent="0" eaLnBrk="1" hangingPunct="1">
              <a:buNone/>
            </a:pPr>
            <a:r>
              <a:rPr lang="en-US" b="1" dirty="0" err="1" smtClean="0">
                <a:solidFill>
                  <a:srgbClr val="000000"/>
                </a:solidFill>
                <a:latin typeface="Courier New" pitchFamily="49" charset="0"/>
              </a:rPr>
              <a:t>BufferedReader</a:t>
            </a:r>
            <a:r>
              <a:rPr lang="en-US" b="1" dirty="0" smtClean="0">
                <a:solidFill>
                  <a:srgbClr val="000000"/>
                </a:solidFill>
                <a:latin typeface="Courier New" pitchFamily="49" charset="0"/>
              </a:rPr>
              <a:t>(Reader in, </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sz</a:t>
            </a:r>
            <a:r>
              <a:rPr lang="en-US" b="1" dirty="0" smtClean="0">
                <a:solidFill>
                  <a:srgbClr val="000000"/>
                </a:solidFill>
                <a:latin typeface="Courier New" pitchFamily="49" charset="0"/>
              </a:rPr>
              <a:t>) </a:t>
            </a:r>
          </a:p>
          <a:p>
            <a:pPr marL="0" indent="0" eaLnBrk="1" hangingPunct="1">
              <a:buNone/>
            </a:pPr>
            <a:r>
              <a:rPr lang="en-US" dirty="0" smtClean="0"/>
              <a:t>The default buffer size is large enough for most purposes. In cases where more is required size can be specified. </a:t>
            </a:r>
          </a:p>
          <a:p>
            <a:pPr marL="0" indent="0" eaLnBrk="1" hangingPunct="1">
              <a:buFontTx/>
              <a:buNone/>
            </a:pPr>
            <a:endParaRPr lang="en-US" b="1" dirty="0" smtClean="0">
              <a:solidFill>
                <a:srgbClr val="000000"/>
              </a:solidFill>
              <a:latin typeface="Courier New" pitchFamily="49" charset="0"/>
            </a:endParaRPr>
          </a:p>
          <a:p>
            <a:pPr marL="0" indent="0" eaLnBrk="1" hangingPunct="1">
              <a:buFontTx/>
              <a:buNone/>
            </a:pPr>
            <a:r>
              <a:rPr lang="en-US" dirty="0" smtClean="0"/>
              <a:t>Methods:</a:t>
            </a:r>
          </a:p>
          <a:p>
            <a:pPr marL="0" indent="0" eaLnBrk="1" hangingPunct="1">
              <a:buFontTx/>
              <a:buNone/>
            </a:pPr>
            <a:r>
              <a:rPr lang="en-US" b="1" dirty="0" smtClean="0">
                <a:solidFill>
                  <a:srgbClr val="000000"/>
                </a:solidFill>
                <a:latin typeface="Courier New" pitchFamily="49" charset="0"/>
              </a:rPr>
              <a:t>String readLine() throws IOException</a:t>
            </a:r>
          </a:p>
          <a:p>
            <a:pPr marL="0" indent="0" eaLnBrk="1" hangingPunct="1">
              <a:buNone/>
            </a:pPr>
            <a:r>
              <a:rPr lang="en-US" dirty="0" smtClean="0"/>
              <a:t>This class supports </a:t>
            </a:r>
            <a:r>
              <a:rPr lang="en-US" b="1" dirty="0" smtClean="0">
                <a:solidFill>
                  <a:srgbClr val="000000"/>
                </a:solidFill>
                <a:latin typeface="Courier New" pitchFamily="49" charset="0"/>
              </a:rPr>
              <a:t>mark()</a:t>
            </a:r>
            <a:r>
              <a:rPr lang="en-US" dirty="0" smtClean="0"/>
              <a:t> and </a:t>
            </a:r>
            <a:r>
              <a:rPr lang="en-US" b="1" dirty="0" smtClean="0">
                <a:solidFill>
                  <a:srgbClr val="000000"/>
                </a:solidFill>
                <a:latin typeface="Courier New" pitchFamily="49" charset="0"/>
              </a:rPr>
              <a:t>reset()</a:t>
            </a:r>
          </a:p>
          <a:p>
            <a:pPr marL="0" indent="0" eaLnBrk="1" hangingPunct="1">
              <a:buFontTx/>
              <a:buNone/>
            </a:pPr>
            <a:endParaRPr lang="en-US" b="1" dirty="0" smtClean="0">
              <a:solidFill>
                <a:srgbClr val="000000"/>
              </a:solidFill>
              <a:latin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0"/>
          </p:nvPr>
        </p:nvSpPr>
        <p:spPr>
          <a:xfrm>
            <a:off x="6553200" y="6245225"/>
            <a:ext cx="2133600" cy="476250"/>
          </a:xfrm>
          <a:noFill/>
        </p:spPr>
        <p:txBody>
          <a:bodyPr/>
          <a:lstStyle/>
          <a:p>
            <a:fld id="{9F693EB7-9A74-4EF7-A42A-6FAAF9A9F679}" type="slidenum">
              <a:rPr lang="en-US" smtClean="0">
                <a:latin typeface="Arial" charset="0"/>
              </a:rPr>
              <a:pPr/>
              <a:t>39</a:t>
            </a:fld>
            <a:endParaRPr lang="en-US" smtClean="0">
              <a:latin typeface="Arial" charset="0"/>
            </a:endParaRPr>
          </a:p>
        </p:txBody>
      </p:sp>
      <p:sp>
        <p:nvSpPr>
          <p:cNvPr id="24579" name="Rectangle 2"/>
          <p:cNvSpPr>
            <a:spLocks noGrp="1" noChangeArrowheads="1"/>
          </p:cNvSpPr>
          <p:nvPr>
            <p:ph type="title"/>
          </p:nvPr>
        </p:nvSpPr>
        <p:spPr>
          <a:xfrm>
            <a:off x="304800" y="-228600"/>
            <a:ext cx="8229600" cy="1143000"/>
          </a:xfrm>
        </p:spPr>
        <p:txBody>
          <a:bodyPr/>
          <a:lstStyle/>
          <a:p>
            <a:r>
              <a:rPr lang="en-US" sz="4000" dirty="0" err="1" smtClean="0">
                <a:latin typeface="Courier New" pitchFamily="49" charset="0"/>
                <a:cs typeface="Courier New" pitchFamily="49" charset="0"/>
              </a:rPr>
              <a:t>LineNumberReader</a:t>
            </a:r>
            <a:endParaRPr lang="en-US" sz="4000" dirty="0" smtClean="0">
              <a:latin typeface="Courier New" pitchFamily="49" charset="0"/>
              <a:cs typeface="Courier New" pitchFamily="49" charset="0"/>
            </a:endParaRPr>
          </a:p>
        </p:txBody>
      </p:sp>
      <p:sp>
        <p:nvSpPr>
          <p:cNvPr id="24580" name="Rectangle 3"/>
          <p:cNvSpPr>
            <a:spLocks noGrp="1" noChangeArrowheads="1"/>
          </p:cNvSpPr>
          <p:nvPr>
            <p:ph type="body" idx="1"/>
          </p:nvPr>
        </p:nvSpPr>
        <p:spPr>
          <a:xfrm>
            <a:off x="457200" y="1036637"/>
            <a:ext cx="8229600" cy="5135563"/>
          </a:xfrm>
        </p:spPr>
        <p:txBody>
          <a:bodyPr>
            <a:normAutofit fontScale="92500" lnSpcReduction="20000"/>
          </a:bodyPr>
          <a:lstStyle/>
          <a:p>
            <a:pPr marL="0" indent="0">
              <a:buFontTx/>
              <a:buNone/>
            </a:pPr>
            <a:r>
              <a:rPr lang="en-US" dirty="0" smtClean="0"/>
              <a:t>This class is subclass of </a:t>
            </a:r>
            <a:r>
              <a:rPr lang="en-US" b="1" dirty="0" err="1" smtClean="0">
                <a:solidFill>
                  <a:srgbClr val="000000"/>
                </a:solidFill>
                <a:latin typeface="Courier New" pitchFamily="49" charset="0"/>
              </a:rPr>
              <a:t>BufferedReader</a:t>
            </a:r>
            <a:r>
              <a:rPr lang="en-US" dirty="0" smtClean="0"/>
              <a:t>. So in addition to providing buffering it is also used to get and set the line number.</a:t>
            </a:r>
          </a:p>
          <a:p>
            <a:pPr marL="0" indent="0">
              <a:buFontTx/>
              <a:buNone/>
            </a:pPr>
            <a:r>
              <a:rPr lang="en-US" dirty="0" smtClean="0"/>
              <a:t>Constructor:</a:t>
            </a:r>
          </a:p>
          <a:p>
            <a:pPr marL="0" indent="0">
              <a:buFontTx/>
              <a:buNone/>
            </a:pPr>
            <a:r>
              <a:rPr lang="en-US" b="1" dirty="0" err="1" smtClean="0">
                <a:solidFill>
                  <a:srgbClr val="000000"/>
                </a:solidFill>
                <a:latin typeface="Courier New" pitchFamily="49" charset="0"/>
              </a:rPr>
              <a:t>LineNumberReader</a:t>
            </a:r>
            <a:r>
              <a:rPr lang="en-US" b="1" dirty="0" smtClean="0">
                <a:solidFill>
                  <a:srgbClr val="000000"/>
                </a:solidFill>
                <a:latin typeface="Courier New" pitchFamily="49" charset="0"/>
              </a:rPr>
              <a:t>(Reader in) </a:t>
            </a:r>
          </a:p>
          <a:p>
            <a:pPr marL="0" indent="0">
              <a:buNone/>
            </a:pPr>
            <a:r>
              <a:rPr lang="en-US" b="1" dirty="0" err="1" smtClean="0">
                <a:solidFill>
                  <a:srgbClr val="000000"/>
                </a:solidFill>
                <a:latin typeface="Courier New" pitchFamily="49" charset="0"/>
              </a:rPr>
              <a:t>LineNumberReader</a:t>
            </a:r>
            <a:r>
              <a:rPr lang="en-US" b="1" dirty="0" smtClean="0">
                <a:solidFill>
                  <a:srgbClr val="000000"/>
                </a:solidFill>
                <a:latin typeface="Courier New" pitchFamily="49" charset="0"/>
              </a:rPr>
              <a:t>(Reader in, </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sz</a:t>
            </a:r>
            <a:r>
              <a:rPr lang="en-US" b="1" dirty="0" smtClean="0">
                <a:solidFill>
                  <a:srgbClr val="000000"/>
                </a:solidFill>
                <a:latin typeface="Courier New" pitchFamily="49" charset="0"/>
              </a:rPr>
              <a:t>) </a:t>
            </a:r>
          </a:p>
          <a:p>
            <a:pPr marL="0" indent="0">
              <a:buFontTx/>
              <a:buNone/>
            </a:pPr>
            <a:r>
              <a:rPr lang="en-US" dirty="0" smtClean="0"/>
              <a:t>Methods:</a:t>
            </a:r>
          </a:p>
          <a:p>
            <a:pPr marL="0" indent="0">
              <a:buFontTx/>
              <a:buNone/>
            </a:pP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getLineNumber</a:t>
            </a:r>
            <a:r>
              <a:rPr lang="en-US" b="1" dirty="0" smtClean="0">
                <a:solidFill>
                  <a:srgbClr val="000000"/>
                </a:solidFill>
                <a:latin typeface="Courier New" pitchFamily="49" charset="0"/>
              </a:rPr>
              <a:t>() </a:t>
            </a:r>
          </a:p>
          <a:p>
            <a:pPr marL="0" indent="0">
              <a:buFontTx/>
              <a:buNone/>
            </a:pPr>
            <a:r>
              <a:rPr lang="en-US" b="1" dirty="0" smtClean="0">
                <a:solidFill>
                  <a:srgbClr val="000000"/>
                </a:solidFill>
                <a:latin typeface="Courier New" pitchFamily="49" charset="0"/>
              </a:rPr>
              <a:t>void </a:t>
            </a:r>
            <a:r>
              <a:rPr lang="en-US" b="1" dirty="0" err="1" smtClean="0">
                <a:solidFill>
                  <a:srgbClr val="000000"/>
                </a:solidFill>
                <a:latin typeface="Courier New" pitchFamily="49" charset="0"/>
              </a:rPr>
              <a:t>setLineNumber</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lineNumber</a:t>
            </a:r>
            <a:r>
              <a:rPr lang="en-US" b="1" dirty="0" smtClean="0">
                <a:solidFill>
                  <a:srgbClr val="000000"/>
                </a:solidFill>
                <a:latin typeface="Courier New" pitchFamily="49" charset="0"/>
              </a:rPr>
              <a:t>)</a:t>
            </a:r>
          </a:p>
          <a:p>
            <a:pPr marL="0" indent="0">
              <a:buFontTx/>
              <a:buNone/>
            </a:pPr>
            <a:r>
              <a:rPr lang="en-US" b="1" dirty="0" smtClean="0">
                <a:solidFill>
                  <a:srgbClr val="000000"/>
                </a:solidFill>
                <a:latin typeface="Courier New" pitchFamily="49" charset="0"/>
              </a:rPr>
              <a:t> </a:t>
            </a:r>
            <a:r>
              <a:rPr lang="en-US" dirty="0" smtClean="0"/>
              <a:t>By default the line number begins from 0. </a:t>
            </a:r>
          </a:p>
          <a:p>
            <a:pPr marL="0" indent="0">
              <a:buNone/>
            </a:pPr>
            <a:r>
              <a:rPr lang="en-US" dirty="0" smtClean="0"/>
              <a:t>This class supports </a:t>
            </a:r>
            <a:r>
              <a:rPr lang="en-US" b="1" dirty="0" smtClean="0">
                <a:solidFill>
                  <a:srgbClr val="000000"/>
                </a:solidFill>
                <a:latin typeface="Courier New" pitchFamily="49" charset="0"/>
              </a:rPr>
              <a:t>mark()</a:t>
            </a:r>
            <a:r>
              <a:rPr lang="en-US" dirty="0" smtClean="0"/>
              <a:t> and </a:t>
            </a:r>
            <a:r>
              <a:rPr lang="en-US" b="1" dirty="0" smtClean="0">
                <a:solidFill>
                  <a:srgbClr val="000000"/>
                </a:solidFill>
                <a:latin typeface="Courier New" pitchFamily="49" charset="0"/>
              </a:rPr>
              <a:t>reset()</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and Console</a:t>
            </a:r>
            <a:endParaRPr lang="en-US" dirty="0"/>
          </a:p>
        </p:txBody>
      </p:sp>
      <p:sp>
        <p:nvSpPr>
          <p:cNvPr id="3" name="Content Placeholder 2"/>
          <p:cNvSpPr>
            <a:spLocks noGrp="1"/>
          </p:cNvSpPr>
          <p:nvPr>
            <p:ph idx="1"/>
          </p:nvPr>
        </p:nvSpPr>
        <p:spPr>
          <a:xfrm>
            <a:off x="381000" y="1295400"/>
            <a:ext cx="8229600" cy="4525963"/>
          </a:xfrm>
        </p:spPr>
        <p:txBody>
          <a:bodyPr>
            <a:normAutofit fontScale="77500" lnSpcReduction="20000"/>
          </a:bodyPr>
          <a:lstStyle/>
          <a:p>
            <a:r>
              <a:rPr lang="en-US" dirty="0" smtClean="0"/>
              <a:t>JVM has a console that is dependent upon the underlying platform. This object can be obtained using the System.</a:t>
            </a:r>
            <a:r>
              <a:rPr lang="en-US" i="1" dirty="0" smtClean="0"/>
              <a:t>console() method that returns Console object</a:t>
            </a:r>
            <a:endParaRPr lang="en-US" dirty="0" smtClean="0"/>
          </a:p>
          <a:p>
            <a:r>
              <a:rPr lang="en-US" dirty="0" smtClean="0"/>
              <a:t>If the JVM is started from command line then its console will exist.</a:t>
            </a:r>
          </a:p>
          <a:p>
            <a:r>
              <a:rPr lang="en-US" dirty="0" smtClean="0"/>
              <a:t>If the virtual machine is started automatically or from an IDE then console will not be available.</a:t>
            </a:r>
          </a:p>
          <a:p>
            <a:r>
              <a:rPr lang="en-US" dirty="0" smtClean="0"/>
              <a:t>Therefore before using the Console object, a check for null has to be done to ensure that the object exists.</a:t>
            </a:r>
          </a:p>
          <a:p>
            <a:pPr>
              <a:buNone/>
            </a:pPr>
            <a:r>
              <a:rPr lang="en-US" dirty="0" smtClean="0"/>
              <a:t>	</a:t>
            </a:r>
            <a:r>
              <a:rPr lang="en-US" b="1" dirty="0" smtClean="0">
                <a:latin typeface="Courier New" pitchFamily="49" charset="0"/>
                <a:cs typeface="Courier New" pitchFamily="49" charset="0"/>
              </a:rPr>
              <a:t>if ((cons = System.console()) != null){</a:t>
            </a:r>
          </a:p>
          <a:p>
            <a:pPr>
              <a:buNone/>
            </a:pPr>
            <a:r>
              <a:rPr lang="en-US" b="1" dirty="0" smtClean="0">
                <a:latin typeface="Courier New" pitchFamily="49" charset="0"/>
                <a:cs typeface="Courier New" pitchFamily="49" charset="0"/>
              </a:rPr>
              <a:t>	…</a:t>
            </a:r>
          </a:p>
          <a:p>
            <a:pPr>
              <a:buNone/>
            </a:pPr>
            <a:r>
              <a:rPr lang="en-US" b="1" dirty="0" smtClean="0">
                <a:latin typeface="Courier New" pitchFamily="49" charset="0"/>
                <a:cs typeface="Courier New" pitchFamily="49" charset="0"/>
              </a:rPr>
              <a:t>	}</a:t>
            </a:r>
            <a:endParaRPr lang="en-US"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0"/>
          </p:nvPr>
        </p:nvSpPr>
        <p:spPr>
          <a:xfrm>
            <a:off x="6553200" y="6245225"/>
            <a:ext cx="2133600" cy="476250"/>
          </a:xfrm>
          <a:noFill/>
        </p:spPr>
        <p:txBody>
          <a:bodyPr/>
          <a:lstStyle/>
          <a:p>
            <a:fld id="{41F05DC2-AD7E-47AB-B124-8C7440DBFDC2}" type="slidenum">
              <a:rPr lang="en-US" smtClean="0">
                <a:latin typeface="Arial" charset="0"/>
              </a:rPr>
              <a:pPr/>
              <a:t>40</a:t>
            </a:fld>
            <a:endParaRPr lang="en-US" smtClean="0">
              <a:latin typeface="Arial" charset="0"/>
            </a:endParaRPr>
          </a:p>
        </p:txBody>
      </p:sp>
      <p:sp>
        <p:nvSpPr>
          <p:cNvPr id="25603" name="Rectangle 2"/>
          <p:cNvSpPr>
            <a:spLocks noGrp="1" noChangeArrowheads="1"/>
          </p:cNvSpPr>
          <p:nvPr>
            <p:ph type="title"/>
          </p:nvPr>
        </p:nvSpPr>
        <p:spPr>
          <a:xfrm>
            <a:off x="228600" y="0"/>
            <a:ext cx="7772400" cy="838200"/>
          </a:xfrm>
        </p:spPr>
        <p:txBody>
          <a:bodyPr/>
          <a:lstStyle/>
          <a:p>
            <a:pPr eaLnBrk="1" hangingPunct="1"/>
            <a:r>
              <a:rPr lang="en-US" sz="3600" dirty="0" smtClean="0"/>
              <a:t>Example: Reading from a CSV file</a:t>
            </a:r>
          </a:p>
        </p:txBody>
      </p:sp>
      <p:sp>
        <p:nvSpPr>
          <p:cNvPr id="25604" name="Rectangle 3"/>
          <p:cNvSpPr>
            <a:spLocks noGrp="1" noChangeArrowheads="1"/>
          </p:cNvSpPr>
          <p:nvPr>
            <p:ph type="body" idx="1"/>
          </p:nvPr>
        </p:nvSpPr>
        <p:spPr>
          <a:xfrm>
            <a:off x="228600" y="914400"/>
            <a:ext cx="8686800" cy="609600"/>
          </a:xfrm>
        </p:spPr>
        <p:txBody>
          <a:bodyPr>
            <a:normAutofit fontScale="92500"/>
          </a:bodyPr>
          <a:lstStyle/>
          <a:p>
            <a:pPr eaLnBrk="1" hangingPunct="1">
              <a:buFontTx/>
              <a:buNone/>
            </a:pPr>
            <a:r>
              <a:rPr lang="en-US" dirty="0" smtClean="0"/>
              <a:t>Code reads from a CSV file and prints on the console</a:t>
            </a:r>
          </a:p>
          <a:p>
            <a:pPr eaLnBrk="1" hangingPunct="1">
              <a:buFontTx/>
              <a:buNone/>
            </a:pPr>
            <a:endParaRPr lang="en-US" b="1" dirty="0" smtClean="0">
              <a:solidFill>
                <a:srgbClr val="000000"/>
              </a:solidFill>
              <a:latin typeface="Courier New" pitchFamily="49" charset="0"/>
            </a:endParaRPr>
          </a:p>
        </p:txBody>
      </p:sp>
      <p:sp>
        <p:nvSpPr>
          <p:cNvPr id="5" name="Rectangle 4"/>
          <p:cNvSpPr/>
          <p:nvPr/>
        </p:nvSpPr>
        <p:spPr>
          <a:xfrm>
            <a:off x="152400" y="1447800"/>
            <a:ext cx="8763000" cy="5324535"/>
          </a:xfrm>
          <a:prstGeom prst="rect">
            <a:avLst/>
          </a:prstGeom>
        </p:spPr>
        <p:txBody>
          <a:bodyPr wrap="square">
            <a:spAutoFit/>
          </a:bodyPr>
          <a:lstStyle/>
          <a:p>
            <a:r>
              <a:rPr lang="en-US" sz="2000" b="1" dirty="0" smtClean="0">
                <a:solidFill>
                  <a:srgbClr val="000000"/>
                </a:solidFill>
                <a:latin typeface="Courier New" pitchFamily="49" charset="0"/>
              </a:rPr>
              <a:t>public static void main(String[] as) throws IOException{</a:t>
            </a:r>
          </a:p>
          <a:p>
            <a:r>
              <a:rPr lang="en-US" sz="2000" b="1" dirty="0" err="1" smtClean="0">
                <a:solidFill>
                  <a:srgbClr val="000000"/>
                </a:solidFill>
                <a:latin typeface="Courier New" pitchFamily="49" charset="0"/>
              </a:rPr>
              <a:t>LineNumberReader</a:t>
            </a:r>
            <a:r>
              <a:rPr lang="en-US" sz="2000" b="1" dirty="0" smtClean="0">
                <a:solidFill>
                  <a:srgbClr val="000000"/>
                </a:solidFill>
                <a:latin typeface="Courier New" pitchFamily="49" charset="0"/>
              </a:rPr>
              <a:t> f2=null;</a:t>
            </a:r>
          </a:p>
          <a:p>
            <a:r>
              <a:rPr lang="en-US" sz="2000" b="1" dirty="0" smtClean="0">
                <a:solidFill>
                  <a:srgbClr val="000000"/>
                </a:solidFill>
                <a:latin typeface="Courier New" pitchFamily="49" charset="0"/>
              </a:rPr>
              <a:t>try{</a:t>
            </a:r>
          </a:p>
          <a:p>
            <a:r>
              <a:rPr lang="en-US" sz="2000" b="1" dirty="0" smtClean="0">
                <a:solidFill>
                  <a:srgbClr val="000000"/>
                </a:solidFill>
                <a:latin typeface="Courier New" pitchFamily="49" charset="0"/>
              </a:rPr>
              <a:t>f2= new </a:t>
            </a:r>
            <a:r>
              <a:rPr lang="en-US" sz="2000" b="1" dirty="0" err="1" smtClean="0">
                <a:solidFill>
                  <a:srgbClr val="000000"/>
                </a:solidFill>
                <a:latin typeface="Courier New" pitchFamily="49" charset="0"/>
              </a:rPr>
              <a:t>LineNumberReader</a:t>
            </a:r>
            <a:r>
              <a:rPr lang="en-US" sz="2000" b="1" dirty="0" smtClean="0">
                <a:solidFill>
                  <a:srgbClr val="000000"/>
                </a:solidFill>
                <a:latin typeface="Courier New" pitchFamily="49" charset="0"/>
              </a:rPr>
              <a:t>(new </a:t>
            </a:r>
            <a:r>
              <a:rPr lang="en-US" sz="2000" b="1" dirty="0" err="1" smtClean="0">
                <a:solidFill>
                  <a:srgbClr val="000000"/>
                </a:solidFill>
                <a:latin typeface="Courier New" pitchFamily="49" charset="0"/>
              </a:rPr>
              <a:t>FileReader</a:t>
            </a:r>
            <a:r>
              <a:rPr lang="en-US" sz="2000" b="1" dirty="0" smtClean="0">
                <a:solidFill>
                  <a:srgbClr val="000000"/>
                </a:solidFill>
                <a:latin typeface="Courier New" pitchFamily="49" charset="0"/>
              </a:rPr>
              <a:t>("D:"+</a:t>
            </a:r>
            <a:r>
              <a:rPr lang="en-US" sz="2000" b="1" dirty="0" err="1" smtClean="0">
                <a:solidFill>
                  <a:srgbClr val="000000"/>
                </a:solidFill>
                <a:latin typeface="Courier New" pitchFamily="49" charset="0"/>
              </a:rPr>
              <a:t>File.separator</a:t>
            </a:r>
            <a:r>
              <a:rPr lang="en-US" sz="2000" b="1" dirty="0" smtClean="0">
                <a:solidFill>
                  <a:srgbClr val="000000"/>
                </a:solidFill>
                <a:latin typeface="Courier New" pitchFamily="49" charset="0"/>
              </a:rPr>
              <a:t>+"a.csv"));</a:t>
            </a:r>
          </a:p>
          <a:p>
            <a:r>
              <a:rPr lang="en-US" sz="2000" b="1" dirty="0" smtClean="0">
                <a:solidFill>
                  <a:srgbClr val="000000"/>
                </a:solidFill>
                <a:latin typeface="Courier New" pitchFamily="49" charset="0"/>
              </a:rPr>
              <a:t>   String s=null;</a:t>
            </a:r>
          </a:p>
          <a:p>
            <a:r>
              <a:rPr lang="en-US" sz="2000" b="1" dirty="0" smtClean="0">
                <a:solidFill>
                  <a:srgbClr val="000000"/>
                </a:solidFill>
                <a:latin typeface="Courier New" pitchFamily="49" charset="0"/>
              </a:rPr>
              <a:t>   while((s=f2.readLine())!=null){</a:t>
            </a:r>
          </a:p>
          <a:p>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StringTokenizer</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st</a:t>
            </a:r>
            <a:r>
              <a:rPr lang="en-US" sz="2000" b="1" dirty="0" smtClean="0">
                <a:solidFill>
                  <a:srgbClr val="000000"/>
                </a:solidFill>
                <a:latin typeface="Courier New" pitchFamily="49" charset="0"/>
              </a:rPr>
              <a:t>=new </a:t>
            </a:r>
            <a:r>
              <a:rPr lang="en-US" sz="2000" b="1" dirty="0" err="1" smtClean="0">
                <a:solidFill>
                  <a:srgbClr val="000000"/>
                </a:solidFill>
                <a:latin typeface="Courier New" pitchFamily="49" charset="0"/>
              </a:rPr>
              <a:t>StringTokenizer</a:t>
            </a:r>
            <a:r>
              <a:rPr lang="en-US" sz="2000" b="1" dirty="0" smtClean="0">
                <a:solidFill>
                  <a:srgbClr val="000000"/>
                </a:solidFill>
                <a:latin typeface="Courier New" pitchFamily="49" charset="0"/>
              </a:rPr>
              <a:t>(s,",");</a:t>
            </a:r>
          </a:p>
          <a:p>
            <a:r>
              <a:rPr lang="en-US" sz="2000" b="1" dirty="0" smtClean="0">
                <a:solidFill>
                  <a:srgbClr val="000000"/>
                </a:solidFill>
                <a:latin typeface="Courier New" pitchFamily="49" charset="0"/>
              </a:rPr>
              <a:t>   while(</a:t>
            </a:r>
            <a:r>
              <a:rPr lang="en-US" sz="2000" b="1" dirty="0" err="1" smtClean="0">
                <a:solidFill>
                  <a:srgbClr val="000000"/>
                </a:solidFill>
                <a:latin typeface="Courier New" pitchFamily="49" charset="0"/>
              </a:rPr>
              <a:t>st.hasMoreElements</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System.out.print</a:t>
            </a:r>
            <a:r>
              <a:rPr lang="en-US" sz="2000" b="1" dirty="0" smtClean="0">
                <a:solidFill>
                  <a:srgbClr val="000000"/>
                </a:solidFill>
                <a:latin typeface="Courier New" pitchFamily="49" charset="0"/>
              </a:rPr>
              <a:t>(f2.getLineNumber());</a:t>
            </a:r>
          </a:p>
          <a:p>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System.out.print</a:t>
            </a:r>
            <a:r>
              <a:rPr lang="en-US" sz="2000" b="1" dirty="0" smtClean="0">
                <a:solidFill>
                  <a:srgbClr val="000000"/>
                </a:solidFill>
                <a:latin typeface="Courier New" pitchFamily="49" charset="0"/>
              </a:rPr>
              <a:t>(" Name:" +</a:t>
            </a:r>
            <a:r>
              <a:rPr lang="en-US" sz="2000" b="1" dirty="0" err="1" smtClean="0">
                <a:solidFill>
                  <a:srgbClr val="000000"/>
                </a:solidFill>
                <a:latin typeface="Courier New" pitchFamily="49" charset="0"/>
              </a:rPr>
              <a:t>st.nextElement</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System.out.print</a:t>
            </a:r>
            <a:r>
              <a:rPr lang="en-US" sz="2000" b="1" dirty="0" smtClean="0">
                <a:solidFill>
                  <a:srgbClr val="000000"/>
                </a:solidFill>
                <a:latin typeface="Courier New" pitchFamily="49" charset="0"/>
              </a:rPr>
              <a:t>("ID:" +</a:t>
            </a:r>
            <a:r>
              <a:rPr lang="en-US" sz="2000" b="1" dirty="0" err="1" smtClean="0">
                <a:solidFill>
                  <a:srgbClr val="000000"/>
                </a:solidFill>
                <a:latin typeface="Courier New" pitchFamily="49" charset="0"/>
              </a:rPr>
              <a:t>st.nextElement</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   System.out.println("Degree:" +</a:t>
            </a:r>
            <a:r>
              <a:rPr lang="en-US" sz="2000" b="1" dirty="0" err="1" smtClean="0">
                <a:solidFill>
                  <a:srgbClr val="000000"/>
                </a:solidFill>
                <a:latin typeface="Courier New" pitchFamily="49" charset="0"/>
              </a:rPr>
              <a:t>st.nextElement</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  } }catch(</a:t>
            </a:r>
            <a:r>
              <a:rPr lang="en-US" sz="2000" b="1" dirty="0" err="1" smtClean="0">
                <a:solidFill>
                  <a:srgbClr val="000000"/>
                </a:solidFill>
                <a:latin typeface="Courier New" pitchFamily="49" charset="0"/>
              </a:rPr>
              <a:t>IOException</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ioe</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finally{</a:t>
            </a:r>
          </a:p>
          <a:p>
            <a:r>
              <a:rPr lang="en-US" sz="2000" b="1" dirty="0" smtClean="0">
                <a:solidFill>
                  <a:srgbClr val="000000"/>
                </a:solidFill>
                <a:latin typeface="Courier New" pitchFamily="49" charset="0"/>
              </a:rPr>
              <a:t>try{if(f2!=null)f2.close();} </a:t>
            </a:r>
          </a:p>
          <a:p>
            <a:r>
              <a:rPr lang="en-US" sz="2000" b="1" dirty="0" smtClean="0">
                <a:solidFill>
                  <a:srgbClr val="000000"/>
                </a:solidFill>
                <a:latin typeface="Courier New" pitchFamily="49" charset="0"/>
              </a:rPr>
              <a:t>catch(</a:t>
            </a:r>
            <a:r>
              <a:rPr lang="en-US" sz="2000" b="1" dirty="0" err="1" smtClean="0">
                <a:solidFill>
                  <a:srgbClr val="000000"/>
                </a:solidFill>
                <a:latin typeface="Courier New" pitchFamily="49" charset="0"/>
              </a:rPr>
              <a:t>IOException</a:t>
            </a:r>
            <a:r>
              <a:rPr lang="en-US" sz="2000" b="1" dirty="0" smtClean="0">
                <a:solidFill>
                  <a:srgbClr val="000000"/>
                </a:solidFill>
                <a:latin typeface="Courier New" pitchFamily="49" charset="0"/>
              </a:rPr>
              <a:t> e){}}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0"/>
          </p:nvPr>
        </p:nvSpPr>
        <p:spPr>
          <a:xfrm>
            <a:off x="6553200" y="6610350"/>
            <a:ext cx="2133600" cy="476250"/>
          </a:xfrm>
          <a:noFill/>
        </p:spPr>
        <p:txBody>
          <a:bodyPr/>
          <a:lstStyle/>
          <a:p>
            <a:fld id="{1F81EB2D-5194-475B-98F4-7CB0E542712D}" type="slidenum">
              <a:rPr lang="en-US" smtClean="0">
                <a:latin typeface="Arial" charset="0"/>
              </a:rPr>
              <a:pPr/>
              <a:t>41</a:t>
            </a:fld>
            <a:endParaRPr lang="en-US" smtClean="0">
              <a:latin typeface="Arial" charset="0"/>
            </a:endParaRPr>
          </a:p>
        </p:txBody>
      </p:sp>
      <p:sp>
        <p:nvSpPr>
          <p:cNvPr id="26627" name="Rectangle 2"/>
          <p:cNvSpPr>
            <a:spLocks noGrp="1" noChangeArrowheads="1"/>
          </p:cNvSpPr>
          <p:nvPr>
            <p:ph type="title"/>
          </p:nvPr>
        </p:nvSpPr>
        <p:spPr>
          <a:xfrm>
            <a:off x="228600" y="-152400"/>
            <a:ext cx="7772400" cy="1143000"/>
          </a:xfrm>
        </p:spPr>
        <p:txBody>
          <a:bodyPr/>
          <a:lstStyle/>
          <a:p>
            <a:r>
              <a:rPr lang="en-US" dirty="0" smtClean="0"/>
              <a:t>Hierarchy of byte stream</a:t>
            </a:r>
          </a:p>
        </p:txBody>
      </p:sp>
      <p:sp>
        <p:nvSpPr>
          <p:cNvPr id="26628" name="Text Box 3"/>
          <p:cNvSpPr txBox="1">
            <a:spLocks noChangeArrowheads="1"/>
          </p:cNvSpPr>
          <p:nvPr/>
        </p:nvSpPr>
        <p:spPr bwMode="auto">
          <a:xfrm>
            <a:off x="228600" y="1127125"/>
            <a:ext cx="1877437" cy="400110"/>
          </a:xfrm>
          <a:prstGeom prst="rect">
            <a:avLst/>
          </a:prstGeom>
          <a:noFill/>
          <a:ln w="9525">
            <a:solidFill>
              <a:schemeClr val="tx1"/>
            </a:solidFill>
            <a:miter lim="800000"/>
            <a:headEnd/>
            <a:tailEnd/>
          </a:ln>
        </p:spPr>
        <p:txBody>
          <a:bodyPr wrap="none">
            <a:spAutoFit/>
          </a:bodyPr>
          <a:lstStyle/>
          <a:p>
            <a:r>
              <a:rPr lang="en-US" sz="2000" b="1" i="1" dirty="0" err="1">
                <a:solidFill>
                  <a:srgbClr val="000000"/>
                </a:solidFill>
                <a:latin typeface="Courier New" pitchFamily="49" charset="0"/>
              </a:rPr>
              <a:t>InputStream</a:t>
            </a:r>
            <a:endParaRPr lang="en-US" sz="2000" b="1" i="1" dirty="0">
              <a:solidFill>
                <a:srgbClr val="000000"/>
              </a:solidFill>
              <a:latin typeface="Courier New" pitchFamily="49" charset="0"/>
            </a:endParaRPr>
          </a:p>
        </p:txBody>
      </p:sp>
      <p:grpSp>
        <p:nvGrpSpPr>
          <p:cNvPr id="2" name="Group 4"/>
          <p:cNvGrpSpPr>
            <a:grpSpLocks/>
          </p:cNvGrpSpPr>
          <p:nvPr/>
        </p:nvGrpSpPr>
        <p:grpSpPr bwMode="auto">
          <a:xfrm>
            <a:off x="533400" y="1508125"/>
            <a:ext cx="304800" cy="228600"/>
            <a:chOff x="2640" y="1344"/>
            <a:chExt cx="192" cy="144"/>
          </a:xfrm>
        </p:grpSpPr>
        <p:sp>
          <p:nvSpPr>
            <p:cNvPr id="26653" name="Line 5"/>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26654" name="Line 6"/>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26655" name="Line 7"/>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26630" name="Text Box 8"/>
          <p:cNvSpPr txBox="1">
            <a:spLocks noChangeArrowheads="1"/>
          </p:cNvSpPr>
          <p:nvPr/>
        </p:nvSpPr>
        <p:spPr bwMode="auto">
          <a:xfrm>
            <a:off x="4953000" y="3489325"/>
            <a:ext cx="3108543"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BufferedInputStream</a:t>
            </a:r>
          </a:p>
        </p:txBody>
      </p:sp>
      <p:sp>
        <p:nvSpPr>
          <p:cNvPr id="26631" name="Text Box 9"/>
          <p:cNvSpPr txBox="1">
            <a:spLocks noChangeArrowheads="1"/>
          </p:cNvSpPr>
          <p:nvPr/>
        </p:nvSpPr>
        <p:spPr bwMode="auto">
          <a:xfrm>
            <a:off x="990600" y="2727325"/>
            <a:ext cx="3262432" cy="400110"/>
          </a:xfrm>
          <a:prstGeom prst="rect">
            <a:avLst/>
          </a:prstGeom>
          <a:noFill/>
          <a:ln w="9525">
            <a:solidFill>
              <a:schemeClr val="tx1"/>
            </a:solidFill>
            <a:miter lim="800000"/>
            <a:headEnd/>
            <a:tailEnd/>
          </a:ln>
        </p:spPr>
        <p:txBody>
          <a:bodyPr wrap="none">
            <a:spAutoFit/>
          </a:bodyPr>
          <a:lstStyle/>
          <a:p>
            <a:r>
              <a:rPr lang="en-US" sz="2000" b="1" dirty="0" err="1">
                <a:latin typeface="Courier New" pitchFamily="49" charset="0"/>
              </a:rPr>
              <a:t>ByteArrayInputStream</a:t>
            </a:r>
            <a:endParaRPr lang="en-US" sz="2000" b="1" dirty="0">
              <a:latin typeface="Courier New" pitchFamily="49" charset="0"/>
            </a:endParaRPr>
          </a:p>
        </p:txBody>
      </p:sp>
      <p:sp>
        <p:nvSpPr>
          <p:cNvPr id="26632" name="Text Box 10"/>
          <p:cNvSpPr txBox="1">
            <a:spLocks noChangeArrowheads="1"/>
          </p:cNvSpPr>
          <p:nvPr/>
        </p:nvSpPr>
        <p:spPr bwMode="auto">
          <a:xfrm>
            <a:off x="990600" y="3565525"/>
            <a:ext cx="2954655"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FilterInputStream </a:t>
            </a:r>
          </a:p>
        </p:txBody>
      </p:sp>
      <p:sp>
        <p:nvSpPr>
          <p:cNvPr id="26633" name="Text Box 11"/>
          <p:cNvSpPr txBox="1">
            <a:spLocks noChangeArrowheads="1"/>
          </p:cNvSpPr>
          <p:nvPr/>
        </p:nvSpPr>
        <p:spPr bwMode="auto">
          <a:xfrm>
            <a:off x="4876800" y="4394200"/>
            <a:ext cx="3429000" cy="400110"/>
          </a:xfrm>
          <a:prstGeom prst="rect">
            <a:avLst/>
          </a:prstGeom>
          <a:noFill/>
          <a:ln w="9525">
            <a:solidFill>
              <a:schemeClr val="tx1"/>
            </a:solidFill>
            <a:miter lim="800000"/>
            <a:headEnd/>
            <a:tailEnd/>
          </a:ln>
        </p:spPr>
        <p:txBody>
          <a:bodyPr wrap="square">
            <a:spAutoFit/>
          </a:bodyPr>
          <a:lstStyle/>
          <a:p>
            <a:r>
              <a:rPr lang="en-US" sz="2000" b="1">
                <a:latin typeface="Courier New" pitchFamily="49" charset="0"/>
              </a:rPr>
              <a:t>LineNumberInputStream </a:t>
            </a:r>
          </a:p>
        </p:txBody>
      </p:sp>
      <p:sp>
        <p:nvSpPr>
          <p:cNvPr id="26634" name="Text Box 12"/>
          <p:cNvSpPr txBox="1">
            <a:spLocks noChangeArrowheads="1"/>
          </p:cNvSpPr>
          <p:nvPr/>
        </p:nvSpPr>
        <p:spPr bwMode="auto">
          <a:xfrm>
            <a:off x="4876800" y="5013325"/>
            <a:ext cx="3124200" cy="400110"/>
          </a:xfrm>
          <a:prstGeom prst="rect">
            <a:avLst/>
          </a:prstGeom>
          <a:noFill/>
          <a:ln w="9525">
            <a:solidFill>
              <a:schemeClr val="tx1"/>
            </a:solidFill>
            <a:miter lim="800000"/>
            <a:headEnd/>
            <a:tailEnd/>
          </a:ln>
        </p:spPr>
        <p:txBody>
          <a:bodyPr wrap="square">
            <a:spAutoFit/>
          </a:bodyPr>
          <a:lstStyle/>
          <a:p>
            <a:r>
              <a:rPr lang="en-US" sz="2000" b="1">
                <a:latin typeface="Courier New" pitchFamily="49" charset="0"/>
              </a:rPr>
              <a:t>PushbackInputStream </a:t>
            </a:r>
          </a:p>
        </p:txBody>
      </p:sp>
      <p:sp>
        <p:nvSpPr>
          <p:cNvPr id="26635" name="Text Box 13"/>
          <p:cNvSpPr txBox="1">
            <a:spLocks noChangeArrowheads="1"/>
          </p:cNvSpPr>
          <p:nvPr/>
        </p:nvSpPr>
        <p:spPr bwMode="auto">
          <a:xfrm>
            <a:off x="4876800" y="5622925"/>
            <a:ext cx="2590800" cy="400110"/>
          </a:xfrm>
          <a:prstGeom prst="rect">
            <a:avLst/>
          </a:prstGeom>
          <a:noFill/>
          <a:ln w="9525">
            <a:solidFill>
              <a:schemeClr val="tx1"/>
            </a:solidFill>
            <a:miter lim="800000"/>
            <a:headEnd/>
            <a:tailEnd/>
          </a:ln>
        </p:spPr>
        <p:txBody>
          <a:bodyPr wrap="square">
            <a:spAutoFit/>
          </a:bodyPr>
          <a:lstStyle/>
          <a:p>
            <a:r>
              <a:rPr lang="en-US" sz="2000" b="1" dirty="0" err="1">
                <a:solidFill>
                  <a:srgbClr val="C00000"/>
                </a:solidFill>
                <a:latin typeface="Courier New" pitchFamily="49" charset="0"/>
              </a:rPr>
              <a:t>DataInputStream</a:t>
            </a:r>
            <a:r>
              <a:rPr lang="en-US" sz="2000" b="1" dirty="0">
                <a:solidFill>
                  <a:srgbClr val="FF3300"/>
                </a:solidFill>
                <a:latin typeface="Courier New" pitchFamily="49" charset="0"/>
              </a:rPr>
              <a:t> </a:t>
            </a:r>
          </a:p>
        </p:txBody>
      </p:sp>
      <p:sp>
        <p:nvSpPr>
          <p:cNvPr id="26636" name="Line 14"/>
          <p:cNvSpPr>
            <a:spLocks noChangeShapeType="1"/>
          </p:cNvSpPr>
          <p:nvPr/>
        </p:nvSpPr>
        <p:spPr bwMode="auto">
          <a:xfrm>
            <a:off x="685800" y="1736725"/>
            <a:ext cx="0" cy="2057400"/>
          </a:xfrm>
          <a:prstGeom prst="line">
            <a:avLst/>
          </a:prstGeom>
          <a:noFill/>
          <a:ln w="9525">
            <a:solidFill>
              <a:schemeClr val="tx1"/>
            </a:solidFill>
            <a:round/>
            <a:headEnd/>
            <a:tailEnd/>
          </a:ln>
        </p:spPr>
        <p:txBody>
          <a:bodyPr>
            <a:spAutoFit/>
          </a:bodyPr>
          <a:lstStyle/>
          <a:p>
            <a:endParaRPr lang="en-US" sz="2000"/>
          </a:p>
        </p:txBody>
      </p:sp>
      <p:sp>
        <p:nvSpPr>
          <p:cNvPr id="26637" name="Line 15"/>
          <p:cNvSpPr>
            <a:spLocks noChangeShapeType="1"/>
          </p:cNvSpPr>
          <p:nvPr/>
        </p:nvSpPr>
        <p:spPr bwMode="auto">
          <a:xfrm>
            <a:off x="685800" y="3794125"/>
            <a:ext cx="304800" cy="0"/>
          </a:xfrm>
          <a:prstGeom prst="line">
            <a:avLst/>
          </a:prstGeom>
          <a:noFill/>
          <a:ln w="9525">
            <a:solidFill>
              <a:schemeClr val="tx1"/>
            </a:solidFill>
            <a:round/>
            <a:headEnd/>
            <a:tailEnd/>
          </a:ln>
        </p:spPr>
        <p:txBody>
          <a:bodyPr>
            <a:spAutoFit/>
          </a:bodyPr>
          <a:lstStyle/>
          <a:p>
            <a:endParaRPr lang="en-US" sz="2000"/>
          </a:p>
        </p:txBody>
      </p:sp>
      <p:sp>
        <p:nvSpPr>
          <p:cNvPr id="26638" name="Line 16"/>
          <p:cNvSpPr>
            <a:spLocks noChangeShapeType="1"/>
          </p:cNvSpPr>
          <p:nvPr/>
        </p:nvSpPr>
        <p:spPr bwMode="auto">
          <a:xfrm>
            <a:off x="685800" y="2955925"/>
            <a:ext cx="304800" cy="0"/>
          </a:xfrm>
          <a:prstGeom prst="line">
            <a:avLst/>
          </a:prstGeom>
          <a:noFill/>
          <a:ln w="9525">
            <a:solidFill>
              <a:schemeClr val="tx1"/>
            </a:solidFill>
            <a:round/>
            <a:headEnd/>
            <a:tailEnd/>
          </a:ln>
        </p:spPr>
        <p:txBody>
          <a:bodyPr>
            <a:spAutoFit/>
          </a:bodyPr>
          <a:lstStyle/>
          <a:p>
            <a:endParaRPr lang="en-US" sz="2000"/>
          </a:p>
        </p:txBody>
      </p:sp>
      <p:grpSp>
        <p:nvGrpSpPr>
          <p:cNvPr id="3" name="Group 17"/>
          <p:cNvGrpSpPr>
            <a:grpSpLocks/>
          </p:cNvGrpSpPr>
          <p:nvPr/>
        </p:nvGrpSpPr>
        <p:grpSpPr bwMode="auto">
          <a:xfrm>
            <a:off x="2286000" y="4022725"/>
            <a:ext cx="304800" cy="228600"/>
            <a:chOff x="2640" y="1344"/>
            <a:chExt cx="192" cy="144"/>
          </a:xfrm>
        </p:grpSpPr>
        <p:sp>
          <p:nvSpPr>
            <p:cNvPr id="26650" name="Line 18"/>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26651" name="Line 19"/>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26652" name="Line 20"/>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26640" name="Line 21"/>
          <p:cNvSpPr>
            <a:spLocks noChangeShapeType="1"/>
          </p:cNvSpPr>
          <p:nvPr/>
        </p:nvSpPr>
        <p:spPr bwMode="auto">
          <a:xfrm>
            <a:off x="2438400" y="4251325"/>
            <a:ext cx="0" cy="1600200"/>
          </a:xfrm>
          <a:prstGeom prst="line">
            <a:avLst/>
          </a:prstGeom>
          <a:noFill/>
          <a:ln w="9525">
            <a:solidFill>
              <a:schemeClr val="tx1"/>
            </a:solidFill>
            <a:round/>
            <a:headEnd/>
            <a:tailEnd/>
          </a:ln>
        </p:spPr>
        <p:txBody>
          <a:bodyPr wrap="square">
            <a:spAutoFit/>
          </a:bodyPr>
          <a:lstStyle/>
          <a:p>
            <a:endParaRPr lang="en-US" sz="2000"/>
          </a:p>
        </p:txBody>
      </p:sp>
      <p:sp>
        <p:nvSpPr>
          <p:cNvPr id="26641" name="Line 22"/>
          <p:cNvSpPr>
            <a:spLocks noChangeShapeType="1"/>
          </p:cNvSpPr>
          <p:nvPr/>
        </p:nvSpPr>
        <p:spPr bwMode="auto">
          <a:xfrm>
            <a:off x="2438400" y="5851525"/>
            <a:ext cx="2438400" cy="0"/>
          </a:xfrm>
          <a:prstGeom prst="line">
            <a:avLst/>
          </a:prstGeom>
          <a:noFill/>
          <a:ln w="9525">
            <a:solidFill>
              <a:schemeClr val="tx1"/>
            </a:solidFill>
            <a:round/>
            <a:headEnd/>
            <a:tailEnd/>
          </a:ln>
        </p:spPr>
        <p:txBody>
          <a:bodyPr>
            <a:spAutoFit/>
          </a:bodyPr>
          <a:lstStyle/>
          <a:p>
            <a:endParaRPr lang="en-US" sz="2000"/>
          </a:p>
        </p:txBody>
      </p:sp>
      <p:sp>
        <p:nvSpPr>
          <p:cNvPr id="26642" name="Line 23"/>
          <p:cNvSpPr>
            <a:spLocks noChangeShapeType="1"/>
          </p:cNvSpPr>
          <p:nvPr/>
        </p:nvSpPr>
        <p:spPr bwMode="auto">
          <a:xfrm>
            <a:off x="2438400" y="5241925"/>
            <a:ext cx="2438400" cy="0"/>
          </a:xfrm>
          <a:prstGeom prst="line">
            <a:avLst/>
          </a:prstGeom>
          <a:noFill/>
          <a:ln w="9525">
            <a:solidFill>
              <a:schemeClr val="tx1"/>
            </a:solidFill>
            <a:round/>
            <a:headEnd/>
            <a:tailEnd/>
          </a:ln>
        </p:spPr>
        <p:txBody>
          <a:bodyPr>
            <a:spAutoFit/>
          </a:bodyPr>
          <a:lstStyle/>
          <a:p>
            <a:endParaRPr lang="en-US" sz="2000"/>
          </a:p>
        </p:txBody>
      </p:sp>
      <p:sp>
        <p:nvSpPr>
          <p:cNvPr id="26643" name="Line 24"/>
          <p:cNvSpPr>
            <a:spLocks noChangeShapeType="1"/>
          </p:cNvSpPr>
          <p:nvPr/>
        </p:nvSpPr>
        <p:spPr bwMode="auto">
          <a:xfrm>
            <a:off x="2438400" y="5013325"/>
            <a:ext cx="1981200" cy="0"/>
          </a:xfrm>
          <a:prstGeom prst="line">
            <a:avLst/>
          </a:prstGeom>
          <a:noFill/>
          <a:ln w="9525">
            <a:solidFill>
              <a:schemeClr val="tx1"/>
            </a:solidFill>
            <a:round/>
            <a:headEnd/>
            <a:tailEnd/>
          </a:ln>
        </p:spPr>
        <p:txBody>
          <a:bodyPr>
            <a:spAutoFit/>
          </a:bodyPr>
          <a:lstStyle/>
          <a:p>
            <a:endParaRPr lang="en-US" sz="2000"/>
          </a:p>
        </p:txBody>
      </p:sp>
      <p:sp>
        <p:nvSpPr>
          <p:cNvPr id="26644" name="Line 25"/>
          <p:cNvSpPr>
            <a:spLocks noChangeShapeType="1"/>
          </p:cNvSpPr>
          <p:nvPr/>
        </p:nvSpPr>
        <p:spPr bwMode="auto">
          <a:xfrm flipV="1">
            <a:off x="4419600" y="4632325"/>
            <a:ext cx="457200" cy="381000"/>
          </a:xfrm>
          <a:prstGeom prst="line">
            <a:avLst/>
          </a:prstGeom>
          <a:noFill/>
          <a:ln w="9525">
            <a:solidFill>
              <a:schemeClr val="tx1"/>
            </a:solidFill>
            <a:round/>
            <a:headEnd/>
            <a:tailEnd/>
          </a:ln>
        </p:spPr>
        <p:txBody>
          <a:bodyPr>
            <a:spAutoFit/>
          </a:bodyPr>
          <a:lstStyle/>
          <a:p>
            <a:endParaRPr lang="en-US" sz="2000"/>
          </a:p>
        </p:txBody>
      </p:sp>
      <p:sp>
        <p:nvSpPr>
          <p:cNvPr id="26645" name="Line 26"/>
          <p:cNvSpPr>
            <a:spLocks noChangeShapeType="1"/>
          </p:cNvSpPr>
          <p:nvPr/>
        </p:nvSpPr>
        <p:spPr bwMode="auto">
          <a:xfrm>
            <a:off x="2438400" y="4556125"/>
            <a:ext cx="1981200" cy="0"/>
          </a:xfrm>
          <a:prstGeom prst="line">
            <a:avLst/>
          </a:prstGeom>
          <a:noFill/>
          <a:ln w="9525">
            <a:solidFill>
              <a:schemeClr val="tx1"/>
            </a:solidFill>
            <a:round/>
            <a:headEnd/>
            <a:tailEnd/>
          </a:ln>
        </p:spPr>
        <p:txBody>
          <a:bodyPr>
            <a:spAutoFit/>
          </a:bodyPr>
          <a:lstStyle/>
          <a:p>
            <a:endParaRPr lang="en-US" sz="2000"/>
          </a:p>
        </p:txBody>
      </p:sp>
      <p:sp>
        <p:nvSpPr>
          <p:cNvPr id="26646" name="Line 27"/>
          <p:cNvSpPr>
            <a:spLocks noChangeShapeType="1"/>
          </p:cNvSpPr>
          <p:nvPr/>
        </p:nvSpPr>
        <p:spPr bwMode="auto">
          <a:xfrm flipV="1">
            <a:off x="4419600" y="3794125"/>
            <a:ext cx="533400" cy="762000"/>
          </a:xfrm>
          <a:prstGeom prst="line">
            <a:avLst/>
          </a:prstGeom>
          <a:noFill/>
          <a:ln w="9525">
            <a:solidFill>
              <a:schemeClr val="tx1"/>
            </a:solidFill>
            <a:round/>
            <a:headEnd/>
            <a:tailEnd/>
          </a:ln>
        </p:spPr>
        <p:txBody>
          <a:bodyPr>
            <a:spAutoFit/>
          </a:bodyPr>
          <a:lstStyle/>
          <a:p>
            <a:endParaRPr lang="en-US" sz="2000"/>
          </a:p>
        </p:txBody>
      </p:sp>
      <p:sp>
        <p:nvSpPr>
          <p:cNvPr id="26647" name="Text Box 28"/>
          <p:cNvSpPr txBox="1">
            <a:spLocks noChangeArrowheads="1"/>
          </p:cNvSpPr>
          <p:nvPr/>
        </p:nvSpPr>
        <p:spPr bwMode="auto">
          <a:xfrm>
            <a:off x="990600" y="2041525"/>
            <a:ext cx="2954655" cy="400110"/>
          </a:xfrm>
          <a:prstGeom prst="rect">
            <a:avLst/>
          </a:prstGeom>
          <a:noFill/>
          <a:ln w="9525">
            <a:solidFill>
              <a:schemeClr val="tx1"/>
            </a:solidFill>
            <a:miter lim="800000"/>
            <a:headEnd/>
            <a:tailEnd/>
          </a:ln>
        </p:spPr>
        <p:txBody>
          <a:bodyPr wrap="none">
            <a:spAutoFit/>
          </a:bodyPr>
          <a:lstStyle/>
          <a:p>
            <a:r>
              <a:rPr lang="en-US" sz="2000" b="1" dirty="0" err="1">
                <a:solidFill>
                  <a:srgbClr val="C00000"/>
                </a:solidFill>
                <a:latin typeface="Courier New" pitchFamily="49" charset="0"/>
              </a:rPr>
              <a:t>ObjectInputStream</a:t>
            </a:r>
            <a:r>
              <a:rPr lang="en-US" sz="2000" b="1" dirty="0">
                <a:solidFill>
                  <a:srgbClr val="FF3300"/>
                </a:solidFill>
                <a:latin typeface="Courier New" pitchFamily="49" charset="0"/>
              </a:rPr>
              <a:t> </a:t>
            </a:r>
          </a:p>
        </p:txBody>
      </p:sp>
      <p:sp>
        <p:nvSpPr>
          <p:cNvPr id="26648" name="Line 29"/>
          <p:cNvSpPr>
            <a:spLocks noChangeShapeType="1"/>
          </p:cNvSpPr>
          <p:nvPr/>
        </p:nvSpPr>
        <p:spPr bwMode="auto">
          <a:xfrm>
            <a:off x="685800" y="2193925"/>
            <a:ext cx="304800" cy="0"/>
          </a:xfrm>
          <a:prstGeom prst="line">
            <a:avLst/>
          </a:prstGeom>
          <a:noFill/>
          <a:ln w="9525">
            <a:solidFill>
              <a:schemeClr val="tx1"/>
            </a:solidFill>
            <a:round/>
            <a:headEnd/>
            <a:tailEnd/>
          </a:ln>
        </p:spPr>
        <p:txBody>
          <a:bodyPr>
            <a:spAutoFit/>
          </a:bodyPr>
          <a:lstStyle/>
          <a:p>
            <a:endParaRPr lang="en-US" sz="2000"/>
          </a:p>
        </p:txBody>
      </p:sp>
      <p:sp>
        <p:nvSpPr>
          <p:cNvPr id="32" name="TextBox 31"/>
          <p:cNvSpPr txBox="1"/>
          <p:nvPr/>
        </p:nvSpPr>
        <p:spPr>
          <a:xfrm>
            <a:off x="4800600" y="1812925"/>
            <a:ext cx="3124200" cy="646331"/>
          </a:xfrm>
          <a:prstGeom prst="rect">
            <a:avLst/>
          </a:prstGeom>
          <a:noFill/>
        </p:spPr>
        <p:txBody>
          <a:bodyPr wrap="square" rtlCol="0">
            <a:spAutoFit/>
          </a:bodyPr>
          <a:lstStyle/>
          <a:p>
            <a:r>
              <a:rPr lang="en-US" dirty="0" smtClean="0"/>
              <a:t>Reading happens in the form of byte.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xfrm>
            <a:off x="6553200" y="6245225"/>
            <a:ext cx="2133600" cy="476250"/>
          </a:xfrm>
          <a:noFill/>
        </p:spPr>
        <p:txBody>
          <a:bodyPr/>
          <a:lstStyle/>
          <a:p>
            <a:fld id="{7D69F83F-FE51-443E-A2B9-49FB31B944AE}" type="slidenum">
              <a:rPr lang="en-US" sz="1200" smtClean="0">
                <a:latin typeface="Arial" charset="0"/>
              </a:rPr>
              <a:pPr/>
              <a:t>42</a:t>
            </a:fld>
            <a:endParaRPr lang="en-US" sz="1200" dirty="0" smtClean="0">
              <a:latin typeface="Arial" charset="0"/>
            </a:endParaRPr>
          </a:p>
        </p:txBody>
      </p:sp>
      <p:sp>
        <p:nvSpPr>
          <p:cNvPr id="27651" name="Text Box 2"/>
          <p:cNvSpPr txBox="1">
            <a:spLocks noChangeArrowheads="1"/>
          </p:cNvSpPr>
          <p:nvPr/>
        </p:nvSpPr>
        <p:spPr bwMode="auto">
          <a:xfrm>
            <a:off x="160337" y="1190565"/>
            <a:ext cx="2031325" cy="400110"/>
          </a:xfrm>
          <a:prstGeom prst="rect">
            <a:avLst/>
          </a:prstGeom>
          <a:noFill/>
          <a:ln w="9525">
            <a:solidFill>
              <a:schemeClr val="tx1"/>
            </a:solidFill>
            <a:miter lim="800000"/>
            <a:headEnd/>
            <a:tailEnd/>
          </a:ln>
        </p:spPr>
        <p:txBody>
          <a:bodyPr wrap="none">
            <a:spAutoFit/>
          </a:bodyPr>
          <a:lstStyle/>
          <a:p>
            <a:r>
              <a:rPr lang="en-US" sz="2000" b="1" i="1">
                <a:latin typeface="Courier New" pitchFamily="49" charset="0"/>
              </a:rPr>
              <a:t>OutputStream</a:t>
            </a:r>
          </a:p>
        </p:txBody>
      </p:sp>
      <p:grpSp>
        <p:nvGrpSpPr>
          <p:cNvPr id="2" name="Group 3"/>
          <p:cNvGrpSpPr>
            <a:grpSpLocks/>
          </p:cNvGrpSpPr>
          <p:nvPr/>
        </p:nvGrpSpPr>
        <p:grpSpPr bwMode="auto">
          <a:xfrm>
            <a:off x="609600" y="1647765"/>
            <a:ext cx="304800" cy="228600"/>
            <a:chOff x="2640" y="1344"/>
            <a:chExt cx="192" cy="144"/>
          </a:xfrm>
        </p:grpSpPr>
        <p:sp>
          <p:nvSpPr>
            <p:cNvPr id="27676" name="Line 4"/>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27677" name="Line 5"/>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27678" name="Line 6"/>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27653" name="Text Box 7"/>
          <p:cNvSpPr txBox="1">
            <a:spLocks noChangeArrowheads="1"/>
          </p:cNvSpPr>
          <p:nvPr/>
        </p:nvSpPr>
        <p:spPr bwMode="auto">
          <a:xfrm>
            <a:off x="4953000" y="4314765"/>
            <a:ext cx="3262432"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BufferedOutputStream</a:t>
            </a:r>
          </a:p>
        </p:txBody>
      </p:sp>
      <p:sp>
        <p:nvSpPr>
          <p:cNvPr id="27654" name="Text Box 8"/>
          <p:cNvSpPr txBox="1">
            <a:spLocks noChangeArrowheads="1"/>
          </p:cNvSpPr>
          <p:nvPr/>
        </p:nvSpPr>
        <p:spPr bwMode="auto">
          <a:xfrm>
            <a:off x="1066800" y="2866965"/>
            <a:ext cx="3416320"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ByteArrayOutputStream</a:t>
            </a:r>
          </a:p>
        </p:txBody>
      </p:sp>
      <p:sp>
        <p:nvSpPr>
          <p:cNvPr id="27655" name="Text Box 9"/>
          <p:cNvSpPr txBox="1">
            <a:spLocks noChangeArrowheads="1"/>
          </p:cNvSpPr>
          <p:nvPr/>
        </p:nvSpPr>
        <p:spPr bwMode="auto">
          <a:xfrm>
            <a:off x="1066800" y="3705165"/>
            <a:ext cx="3108543" cy="400110"/>
          </a:xfrm>
          <a:prstGeom prst="rect">
            <a:avLst/>
          </a:prstGeom>
          <a:noFill/>
          <a:ln w="9525">
            <a:solidFill>
              <a:schemeClr val="tx1"/>
            </a:solidFill>
            <a:miter lim="800000"/>
            <a:headEnd/>
            <a:tailEnd/>
          </a:ln>
        </p:spPr>
        <p:txBody>
          <a:bodyPr wrap="none">
            <a:spAutoFit/>
          </a:bodyPr>
          <a:lstStyle/>
          <a:p>
            <a:r>
              <a:rPr lang="en-US" sz="2000" b="1" dirty="0" err="1">
                <a:latin typeface="Courier New" pitchFamily="49" charset="0"/>
              </a:rPr>
              <a:t>FilterOutputStream</a:t>
            </a:r>
            <a:r>
              <a:rPr lang="en-US" sz="2000" b="1" dirty="0">
                <a:latin typeface="Courier New" pitchFamily="49" charset="0"/>
              </a:rPr>
              <a:t> </a:t>
            </a:r>
          </a:p>
        </p:txBody>
      </p:sp>
      <p:sp>
        <p:nvSpPr>
          <p:cNvPr id="27656" name="Text Box 10"/>
          <p:cNvSpPr txBox="1">
            <a:spLocks noChangeArrowheads="1"/>
          </p:cNvSpPr>
          <p:nvPr/>
        </p:nvSpPr>
        <p:spPr bwMode="auto">
          <a:xfrm>
            <a:off x="4953000" y="5000565"/>
            <a:ext cx="3810000" cy="400110"/>
          </a:xfrm>
          <a:prstGeom prst="rect">
            <a:avLst/>
          </a:prstGeom>
          <a:noFill/>
          <a:ln w="9525">
            <a:solidFill>
              <a:schemeClr val="tx1"/>
            </a:solidFill>
            <a:miter lim="800000"/>
            <a:headEnd/>
            <a:tailEnd/>
          </a:ln>
        </p:spPr>
        <p:txBody>
          <a:bodyPr>
            <a:spAutoFit/>
          </a:bodyPr>
          <a:lstStyle/>
          <a:p>
            <a:r>
              <a:rPr lang="en-US" sz="2000" b="1" dirty="0">
                <a:solidFill>
                  <a:srgbClr val="C00000"/>
                </a:solidFill>
                <a:latin typeface="Courier New" pitchFamily="49" charset="0"/>
              </a:rPr>
              <a:t>ObjectOutputStream</a:t>
            </a:r>
            <a:endParaRPr lang="en-US" sz="2000" b="1" dirty="0">
              <a:latin typeface="Courier New" pitchFamily="49" charset="0"/>
            </a:endParaRPr>
          </a:p>
        </p:txBody>
      </p:sp>
      <p:sp>
        <p:nvSpPr>
          <p:cNvPr id="27657" name="Line 11"/>
          <p:cNvSpPr>
            <a:spLocks noChangeShapeType="1"/>
          </p:cNvSpPr>
          <p:nvPr/>
        </p:nvSpPr>
        <p:spPr bwMode="auto">
          <a:xfrm>
            <a:off x="762000" y="1876365"/>
            <a:ext cx="0" cy="2057400"/>
          </a:xfrm>
          <a:prstGeom prst="line">
            <a:avLst/>
          </a:prstGeom>
          <a:noFill/>
          <a:ln w="9525">
            <a:solidFill>
              <a:schemeClr val="tx1"/>
            </a:solidFill>
            <a:round/>
            <a:headEnd/>
            <a:tailEnd/>
          </a:ln>
        </p:spPr>
        <p:txBody>
          <a:bodyPr>
            <a:spAutoFit/>
          </a:bodyPr>
          <a:lstStyle/>
          <a:p>
            <a:endParaRPr lang="en-US" sz="2000"/>
          </a:p>
        </p:txBody>
      </p:sp>
      <p:sp>
        <p:nvSpPr>
          <p:cNvPr id="27658" name="Line 12"/>
          <p:cNvSpPr>
            <a:spLocks noChangeShapeType="1"/>
          </p:cNvSpPr>
          <p:nvPr/>
        </p:nvSpPr>
        <p:spPr bwMode="auto">
          <a:xfrm>
            <a:off x="762000" y="3933765"/>
            <a:ext cx="304800" cy="0"/>
          </a:xfrm>
          <a:prstGeom prst="line">
            <a:avLst/>
          </a:prstGeom>
          <a:noFill/>
          <a:ln w="9525">
            <a:solidFill>
              <a:schemeClr val="tx1"/>
            </a:solidFill>
            <a:round/>
            <a:headEnd/>
            <a:tailEnd/>
          </a:ln>
        </p:spPr>
        <p:txBody>
          <a:bodyPr>
            <a:spAutoFit/>
          </a:bodyPr>
          <a:lstStyle/>
          <a:p>
            <a:endParaRPr lang="en-US" sz="2000"/>
          </a:p>
        </p:txBody>
      </p:sp>
      <p:sp>
        <p:nvSpPr>
          <p:cNvPr id="27659" name="Line 13"/>
          <p:cNvSpPr>
            <a:spLocks noChangeShapeType="1"/>
          </p:cNvSpPr>
          <p:nvPr/>
        </p:nvSpPr>
        <p:spPr bwMode="auto">
          <a:xfrm>
            <a:off x="762000" y="3095565"/>
            <a:ext cx="304800" cy="0"/>
          </a:xfrm>
          <a:prstGeom prst="line">
            <a:avLst/>
          </a:prstGeom>
          <a:noFill/>
          <a:ln w="9525">
            <a:solidFill>
              <a:schemeClr val="tx1"/>
            </a:solidFill>
            <a:round/>
            <a:headEnd/>
            <a:tailEnd/>
          </a:ln>
        </p:spPr>
        <p:txBody>
          <a:bodyPr>
            <a:spAutoFit/>
          </a:bodyPr>
          <a:lstStyle/>
          <a:p>
            <a:endParaRPr lang="en-US" sz="2000"/>
          </a:p>
        </p:txBody>
      </p:sp>
      <p:grpSp>
        <p:nvGrpSpPr>
          <p:cNvPr id="3" name="Group 14"/>
          <p:cNvGrpSpPr>
            <a:grpSpLocks/>
          </p:cNvGrpSpPr>
          <p:nvPr/>
        </p:nvGrpSpPr>
        <p:grpSpPr bwMode="auto">
          <a:xfrm>
            <a:off x="2362200" y="4162365"/>
            <a:ext cx="304800" cy="228600"/>
            <a:chOff x="2640" y="1344"/>
            <a:chExt cx="192" cy="144"/>
          </a:xfrm>
        </p:grpSpPr>
        <p:sp>
          <p:nvSpPr>
            <p:cNvPr id="27673" name="Line 15"/>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27674" name="Line 16"/>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27675" name="Line 17"/>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27661" name="Line 18"/>
          <p:cNvSpPr>
            <a:spLocks noChangeShapeType="1"/>
          </p:cNvSpPr>
          <p:nvPr/>
        </p:nvSpPr>
        <p:spPr bwMode="auto">
          <a:xfrm>
            <a:off x="2514600" y="4390965"/>
            <a:ext cx="0" cy="1609725"/>
          </a:xfrm>
          <a:prstGeom prst="line">
            <a:avLst/>
          </a:prstGeom>
          <a:noFill/>
          <a:ln w="9525">
            <a:solidFill>
              <a:schemeClr val="tx1"/>
            </a:solidFill>
            <a:round/>
            <a:headEnd/>
            <a:tailEnd/>
          </a:ln>
        </p:spPr>
        <p:txBody>
          <a:bodyPr>
            <a:spAutoFit/>
          </a:bodyPr>
          <a:lstStyle/>
          <a:p>
            <a:endParaRPr lang="en-US" sz="2000"/>
          </a:p>
        </p:txBody>
      </p:sp>
      <p:sp>
        <p:nvSpPr>
          <p:cNvPr id="27662" name="Line 19"/>
          <p:cNvSpPr>
            <a:spLocks noChangeShapeType="1"/>
          </p:cNvSpPr>
          <p:nvPr/>
        </p:nvSpPr>
        <p:spPr bwMode="auto">
          <a:xfrm>
            <a:off x="2514600" y="5314890"/>
            <a:ext cx="2438400" cy="0"/>
          </a:xfrm>
          <a:prstGeom prst="line">
            <a:avLst/>
          </a:prstGeom>
          <a:noFill/>
          <a:ln w="9525">
            <a:solidFill>
              <a:schemeClr val="tx1"/>
            </a:solidFill>
            <a:round/>
            <a:headEnd/>
            <a:tailEnd/>
          </a:ln>
        </p:spPr>
        <p:txBody>
          <a:bodyPr>
            <a:spAutoFit/>
          </a:bodyPr>
          <a:lstStyle/>
          <a:p>
            <a:endParaRPr lang="en-US" sz="2000"/>
          </a:p>
        </p:txBody>
      </p:sp>
      <p:sp>
        <p:nvSpPr>
          <p:cNvPr id="27663" name="Text Box 20"/>
          <p:cNvSpPr txBox="1">
            <a:spLocks noChangeArrowheads="1"/>
          </p:cNvSpPr>
          <p:nvPr/>
        </p:nvSpPr>
        <p:spPr bwMode="auto">
          <a:xfrm>
            <a:off x="1066800" y="2181165"/>
            <a:ext cx="3108543" cy="400110"/>
          </a:xfrm>
          <a:prstGeom prst="rect">
            <a:avLst/>
          </a:prstGeom>
          <a:noFill/>
          <a:ln w="9525">
            <a:solidFill>
              <a:schemeClr val="tx1"/>
            </a:solidFill>
            <a:miter lim="800000"/>
            <a:headEnd/>
            <a:tailEnd/>
          </a:ln>
        </p:spPr>
        <p:txBody>
          <a:bodyPr wrap="none">
            <a:spAutoFit/>
          </a:bodyPr>
          <a:lstStyle/>
          <a:p>
            <a:r>
              <a:rPr lang="en-US" sz="2000" b="1" dirty="0">
                <a:solidFill>
                  <a:srgbClr val="C00000"/>
                </a:solidFill>
                <a:latin typeface="Courier New" pitchFamily="49" charset="0"/>
              </a:rPr>
              <a:t>ObjectOutputStream </a:t>
            </a:r>
          </a:p>
        </p:txBody>
      </p:sp>
      <p:sp>
        <p:nvSpPr>
          <p:cNvPr id="27664" name="Line 21"/>
          <p:cNvSpPr>
            <a:spLocks noChangeShapeType="1"/>
          </p:cNvSpPr>
          <p:nvPr/>
        </p:nvSpPr>
        <p:spPr bwMode="auto">
          <a:xfrm>
            <a:off x="762000" y="2333565"/>
            <a:ext cx="304800" cy="0"/>
          </a:xfrm>
          <a:prstGeom prst="line">
            <a:avLst/>
          </a:prstGeom>
          <a:noFill/>
          <a:ln w="9525">
            <a:solidFill>
              <a:schemeClr val="tx1"/>
            </a:solidFill>
            <a:round/>
            <a:headEnd/>
            <a:tailEnd/>
          </a:ln>
        </p:spPr>
        <p:txBody>
          <a:bodyPr>
            <a:spAutoFit/>
          </a:bodyPr>
          <a:lstStyle/>
          <a:p>
            <a:endParaRPr lang="en-US" sz="2000"/>
          </a:p>
        </p:txBody>
      </p:sp>
      <p:sp>
        <p:nvSpPr>
          <p:cNvPr id="27665" name="Line 22"/>
          <p:cNvSpPr>
            <a:spLocks noChangeShapeType="1"/>
          </p:cNvSpPr>
          <p:nvPr/>
        </p:nvSpPr>
        <p:spPr bwMode="auto">
          <a:xfrm>
            <a:off x="2514600" y="4543365"/>
            <a:ext cx="2438400" cy="0"/>
          </a:xfrm>
          <a:prstGeom prst="line">
            <a:avLst/>
          </a:prstGeom>
          <a:noFill/>
          <a:ln w="9525">
            <a:solidFill>
              <a:schemeClr val="tx1"/>
            </a:solidFill>
            <a:round/>
            <a:headEnd/>
            <a:tailEnd/>
          </a:ln>
        </p:spPr>
        <p:txBody>
          <a:bodyPr>
            <a:spAutoFit/>
          </a:bodyPr>
          <a:lstStyle/>
          <a:p>
            <a:endParaRPr lang="en-US" sz="2000"/>
          </a:p>
        </p:txBody>
      </p:sp>
      <p:sp>
        <p:nvSpPr>
          <p:cNvPr id="27666" name="Text Box 23"/>
          <p:cNvSpPr txBox="1">
            <a:spLocks noChangeArrowheads="1"/>
          </p:cNvSpPr>
          <p:nvPr/>
        </p:nvSpPr>
        <p:spPr bwMode="auto">
          <a:xfrm>
            <a:off x="4953000" y="5619690"/>
            <a:ext cx="3810000" cy="400110"/>
          </a:xfrm>
          <a:prstGeom prst="rect">
            <a:avLst/>
          </a:prstGeom>
          <a:noFill/>
          <a:ln w="9525">
            <a:solidFill>
              <a:schemeClr val="tx1"/>
            </a:solidFill>
            <a:miter lim="800000"/>
            <a:headEnd/>
            <a:tailEnd/>
          </a:ln>
        </p:spPr>
        <p:txBody>
          <a:bodyPr>
            <a:spAutoFit/>
          </a:bodyPr>
          <a:lstStyle/>
          <a:p>
            <a:r>
              <a:rPr lang="en-US" sz="2000" b="1" dirty="0">
                <a:solidFill>
                  <a:srgbClr val="C00000"/>
                </a:solidFill>
                <a:latin typeface="Courier New" pitchFamily="49" charset="0"/>
              </a:rPr>
              <a:t>PrintStream</a:t>
            </a:r>
            <a:r>
              <a:rPr lang="en-US" sz="2000" b="1" dirty="0">
                <a:latin typeface="Courier New" pitchFamily="49" charset="0"/>
              </a:rPr>
              <a:t> </a:t>
            </a:r>
          </a:p>
        </p:txBody>
      </p:sp>
      <p:sp>
        <p:nvSpPr>
          <p:cNvPr id="27667" name="Line 24"/>
          <p:cNvSpPr>
            <a:spLocks noChangeShapeType="1"/>
          </p:cNvSpPr>
          <p:nvPr/>
        </p:nvSpPr>
        <p:spPr bwMode="auto">
          <a:xfrm>
            <a:off x="2514600" y="6000690"/>
            <a:ext cx="2438400" cy="0"/>
          </a:xfrm>
          <a:prstGeom prst="line">
            <a:avLst/>
          </a:prstGeom>
          <a:noFill/>
          <a:ln w="9525">
            <a:solidFill>
              <a:schemeClr val="tx1"/>
            </a:solidFill>
            <a:round/>
            <a:headEnd/>
            <a:tailEnd/>
          </a:ln>
        </p:spPr>
        <p:txBody>
          <a:bodyPr>
            <a:spAutoFit/>
          </a:bodyPr>
          <a:lstStyle/>
          <a:p>
            <a:endParaRPr lang="en-US" sz="2000"/>
          </a:p>
        </p:txBody>
      </p:sp>
      <p:sp>
        <p:nvSpPr>
          <p:cNvPr id="27668" name="Rectangle 25"/>
          <p:cNvSpPr>
            <a:spLocks noChangeArrowheads="1"/>
          </p:cNvSpPr>
          <p:nvPr/>
        </p:nvSpPr>
        <p:spPr bwMode="auto">
          <a:xfrm>
            <a:off x="5308600" y="1419165"/>
            <a:ext cx="3172663" cy="400110"/>
          </a:xfrm>
          <a:prstGeom prst="rect">
            <a:avLst/>
          </a:prstGeom>
          <a:noFill/>
          <a:ln w="9525">
            <a:noFill/>
            <a:miter lim="800000"/>
            <a:headEnd/>
            <a:tailEnd/>
          </a:ln>
        </p:spPr>
        <p:txBody>
          <a:bodyPr wrap="none">
            <a:spAutoFit/>
          </a:bodyPr>
          <a:lstStyle/>
          <a:p>
            <a:r>
              <a:rPr lang="en-US" sz="2000" b="1" i="1">
                <a:latin typeface="Courier New" pitchFamily="49" charset="0"/>
              </a:rPr>
              <a:t>DataOutput</a:t>
            </a:r>
            <a:r>
              <a:rPr lang="en-US" sz="2000" b="1">
                <a:latin typeface="Times New Roman" pitchFamily="18" charset="0"/>
              </a:rPr>
              <a:t> </a:t>
            </a:r>
            <a:r>
              <a:rPr lang="en-US" sz="2000" b="1">
                <a:latin typeface="Courier New" pitchFamily="49" charset="0"/>
              </a:rPr>
              <a:t>interface</a:t>
            </a:r>
          </a:p>
        </p:txBody>
      </p:sp>
      <p:sp>
        <p:nvSpPr>
          <p:cNvPr id="27669" name="Line 26"/>
          <p:cNvSpPr>
            <a:spLocks noChangeShapeType="1"/>
          </p:cNvSpPr>
          <p:nvPr/>
        </p:nvSpPr>
        <p:spPr bwMode="auto">
          <a:xfrm flipH="1">
            <a:off x="3886200" y="1800165"/>
            <a:ext cx="2057400" cy="381000"/>
          </a:xfrm>
          <a:prstGeom prst="line">
            <a:avLst/>
          </a:prstGeom>
          <a:noFill/>
          <a:ln w="9525">
            <a:solidFill>
              <a:schemeClr val="tx1"/>
            </a:solidFill>
            <a:round/>
            <a:headEnd type="triangle" w="lg" len="lg"/>
            <a:tailEnd type="none" w="lg" len="lg"/>
          </a:ln>
        </p:spPr>
        <p:txBody>
          <a:bodyPr>
            <a:spAutoFit/>
          </a:bodyPr>
          <a:lstStyle/>
          <a:p>
            <a:endParaRPr lang="en-US" sz="2000"/>
          </a:p>
        </p:txBody>
      </p:sp>
      <p:sp>
        <p:nvSpPr>
          <p:cNvPr id="27670" name="Line 27"/>
          <p:cNvSpPr>
            <a:spLocks noChangeShapeType="1"/>
          </p:cNvSpPr>
          <p:nvPr/>
        </p:nvSpPr>
        <p:spPr bwMode="auto">
          <a:xfrm>
            <a:off x="8763000" y="5076765"/>
            <a:ext cx="228600" cy="0"/>
          </a:xfrm>
          <a:prstGeom prst="line">
            <a:avLst/>
          </a:prstGeom>
          <a:noFill/>
          <a:ln w="9525">
            <a:solidFill>
              <a:schemeClr val="tx1"/>
            </a:solidFill>
            <a:round/>
            <a:headEnd/>
            <a:tailEnd/>
          </a:ln>
        </p:spPr>
        <p:txBody>
          <a:bodyPr>
            <a:spAutoFit/>
          </a:bodyPr>
          <a:lstStyle/>
          <a:p>
            <a:endParaRPr lang="en-US" sz="2000"/>
          </a:p>
        </p:txBody>
      </p:sp>
      <p:sp>
        <p:nvSpPr>
          <p:cNvPr id="27671" name="Line 28"/>
          <p:cNvSpPr>
            <a:spLocks noChangeShapeType="1"/>
          </p:cNvSpPr>
          <p:nvPr/>
        </p:nvSpPr>
        <p:spPr bwMode="auto">
          <a:xfrm flipV="1">
            <a:off x="8991600" y="4009965"/>
            <a:ext cx="0" cy="1066800"/>
          </a:xfrm>
          <a:prstGeom prst="line">
            <a:avLst/>
          </a:prstGeom>
          <a:noFill/>
          <a:ln w="9525">
            <a:solidFill>
              <a:schemeClr val="tx1"/>
            </a:solidFill>
            <a:round/>
            <a:headEnd/>
            <a:tailEnd/>
          </a:ln>
        </p:spPr>
        <p:txBody>
          <a:bodyPr>
            <a:spAutoFit/>
          </a:bodyPr>
          <a:lstStyle/>
          <a:p>
            <a:endParaRPr lang="en-US" sz="2000"/>
          </a:p>
        </p:txBody>
      </p:sp>
      <p:sp>
        <p:nvSpPr>
          <p:cNvPr id="27672" name="Line 29"/>
          <p:cNvSpPr>
            <a:spLocks noChangeShapeType="1"/>
          </p:cNvSpPr>
          <p:nvPr/>
        </p:nvSpPr>
        <p:spPr bwMode="auto">
          <a:xfrm flipH="1" flipV="1">
            <a:off x="6934200" y="1876365"/>
            <a:ext cx="2057400" cy="2133600"/>
          </a:xfrm>
          <a:prstGeom prst="line">
            <a:avLst/>
          </a:prstGeom>
          <a:noFill/>
          <a:ln w="9525">
            <a:solidFill>
              <a:schemeClr val="tx1"/>
            </a:solidFill>
            <a:round/>
            <a:headEnd/>
            <a:tailEnd type="triangle" w="lg" len="lg"/>
          </a:ln>
        </p:spPr>
        <p:txBody>
          <a:bodyPr>
            <a:spAutoFit/>
          </a:bodyPr>
          <a:lstStyle/>
          <a:p>
            <a:endParaRPr lang="en-US" sz="2000"/>
          </a:p>
        </p:txBody>
      </p:sp>
      <p:sp>
        <p:nvSpPr>
          <p:cNvPr id="32" name="TextBox 31"/>
          <p:cNvSpPr txBox="1"/>
          <p:nvPr/>
        </p:nvSpPr>
        <p:spPr>
          <a:xfrm>
            <a:off x="160337" y="4771965"/>
            <a:ext cx="2133600" cy="646331"/>
          </a:xfrm>
          <a:prstGeom prst="rect">
            <a:avLst/>
          </a:prstGeom>
          <a:noFill/>
        </p:spPr>
        <p:txBody>
          <a:bodyPr wrap="square" rtlCol="0">
            <a:spAutoFit/>
          </a:bodyPr>
          <a:lstStyle/>
          <a:p>
            <a:r>
              <a:rPr lang="en-US" dirty="0" smtClean="0"/>
              <a:t>Writing happens in the form of byte.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using byte stream</a:t>
            </a:r>
            <a:endParaRPr lang="en-US" dirty="0"/>
          </a:p>
        </p:txBody>
      </p:sp>
      <p:sp>
        <p:nvSpPr>
          <p:cNvPr id="2" name="Slide Number Placeholder 1"/>
          <p:cNvSpPr>
            <a:spLocks noGrp="1"/>
          </p:cNvSpPr>
          <p:nvPr>
            <p:ph type="sldNum" sz="quarter" idx="10"/>
          </p:nvPr>
        </p:nvSpPr>
        <p:spPr/>
        <p:txBody>
          <a:bodyPr/>
          <a:lstStyle/>
          <a:p>
            <a:pPr>
              <a:defRPr/>
            </a:pPr>
            <a:fld id="{F9CC9215-8752-4C7D-8A1A-32D53E83DE88}" type="slidenum">
              <a:rPr lang="en-US" smtClean="0"/>
              <a:pPr>
                <a:defRPr/>
              </a:pPr>
              <a:t>43</a:t>
            </a:fld>
            <a:endParaRPr lang="en-US"/>
          </a:p>
        </p:txBody>
      </p:sp>
      <p:sp>
        <p:nvSpPr>
          <p:cNvPr id="5" name="Content Placeholder 4"/>
          <p:cNvSpPr>
            <a:spLocks noGrp="1" noChangeArrowheads="1"/>
          </p:cNvSpPr>
          <p:nvPr>
            <p:ph idx="1"/>
          </p:nvPr>
        </p:nvSpPr>
        <p:spPr bwMode="auto">
          <a:xfrm>
            <a:off x="304800" y="990600"/>
            <a:ext cx="8229600" cy="1877437"/>
          </a:xfrm>
          <a:prstGeom prst="rect">
            <a:avLst/>
          </a:prstGeom>
          <a:noFill/>
          <a:ln w="9525">
            <a:noFill/>
            <a:miter lim="800000"/>
            <a:headEnd/>
            <a:tailEnd/>
          </a:ln>
        </p:spPr>
        <p:txBody>
          <a:bodyPr wrap="square">
            <a:spAutoFit/>
          </a:bodyPr>
          <a:lstStyle/>
          <a:p>
            <a:pPr indent="-228600"/>
            <a:r>
              <a:rPr lang="en-US" sz="2000" i="1" dirty="0" smtClean="0"/>
              <a:t>Classes which are not in red in the last 2 slides are similar/parallel to character stream classes . Only difference is in place of char array we have byte array. So we end with an example for these classes.</a:t>
            </a:r>
          </a:p>
          <a:p>
            <a:pPr indent="-228600"/>
            <a:r>
              <a:rPr lang="en-US" i="1" dirty="0" smtClean="0"/>
              <a:t>Example below copies the content of one file into another file.</a:t>
            </a:r>
          </a:p>
        </p:txBody>
      </p:sp>
      <p:sp>
        <p:nvSpPr>
          <p:cNvPr id="6" name="Rectangle 5"/>
          <p:cNvSpPr/>
          <p:nvPr/>
        </p:nvSpPr>
        <p:spPr>
          <a:xfrm>
            <a:off x="304800" y="2971800"/>
            <a:ext cx="8458200" cy="3400931"/>
          </a:xfrm>
          <a:prstGeom prst="rect">
            <a:avLst/>
          </a:prstGeom>
        </p:spPr>
        <p:txBody>
          <a:bodyPr wrap="square">
            <a:spAutoFit/>
          </a:bodyPr>
          <a:lstStyle/>
          <a:p>
            <a:pPr>
              <a:lnSpc>
                <a:spcPct val="120000"/>
              </a:lnSpc>
            </a:pPr>
            <a:r>
              <a:rPr lang="en-US" sz="2000" b="1" dirty="0" smtClean="0">
                <a:latin typeface="Courier New" pitchFamily="49" charset="0"/>
              </a:rPr>
              <a:t>import java.io.*;</a:t>
            </a:r>
          </a:p>
          <a:p>
            <a:pPr>
              <a:lnSpc>
                <a:spcPct val="120000"/>
              </a:lnSpc>
            </a:pPr>
            <a:r>
              <a:rPr lang="en-US" sz="2000" b="1" dirty="0" smtClean="0">
                <a:latin typeface="Courier New" pitchFamily="49" charset="0"/>
              </a:rPr>
              <a:t>public class </a:t>
            </a:r>
            <a:r>
              <a:rPr lang="en-US" sz="2000" b="1" dirty="0" err="1" smtClean="0">
                <a:latin typeface="Courier New" pitchFamily="49" charset="0"/>
              </a:rPr>
              <a:t>CopyFile</a:t>
            </a:r>
            <a:r>
              <a:rPr lang="en-US" sz="2000" b="1" dirty="0" smtClean="0">
                <a:latin typeface="Courier New" pitchFamily="49" charset="0"/>
              </a:rPr>
              <a:t> {</a:t>
            </a:r>
          </a:p>
          <a:p>
            <a:pPr>
              <a:lnSpc>
                <a:spcPct val="120000"/>
              </a:lnSpc>
            </a:pPr>
            <a:r>
              <a:rPr lang="en-US" sz="2000" b="1" dirty="0" smtClean="0">
                <a:latin typeface="Courier New" pitchFamily="49" charset="0"/>
              </a:rPr>
              <a:t>public static void main(String[] args) throws IOException {</a:t>
            </a:r>
          </a:p>
          <a:p>
            <a:pPr>
              <a:lnSpc>
                <a:spcPct val="120000"/>
              </a:lnSpc>
            </a:pPr>
            <a:r>
              <a:rPr lang="en-US" sz="2000" b="1" dirty="0" smtClean="0">
                <a:latin typeface="Courier New" pitchFamily="49" charset="0"/>
              </a:rPr>
              <a:t>File file1 = new File("D:"+</a:t>
            </a:r>
            <a:r>
              <a:rPr lang="en-US" sz="2000" b="1" dirty="0" err="1" smtClean="0">
                <a:latin typeface="Courier New" pitchFamily="49" charset="0"/>
              </a:rPr>
              <a:t>File.separator</a:t>
            </a:r>
            <a:r>
              <a:rPr lang="en-US" sz="2000" b="1" dirty="0" smtClean="0">
                <a:latin typeface="Courier New" pitchFamily="49" charset="0"/>
              </a:rPr>
              <a:t>+"read.txt");</a:t>
            </a:r>
          </a:p>
          <a:p>
            <a:pPr>
              <a:lnSpc>
                <a:spcPct val="120000"/>
              </a:lnSpc>
            </a:pPr>
            <a:r>
              <a:rPr lang="en-US" sz="2000" b="1" dirty="0" smtClean="0">
                <a:latin typeface="Courier New" pitchFamily="49" charset="0"/>
              </a:rPr>
              <a:t>File file2 = new File("D:"+</a:t>
            </a:r>
            <a:r>
              <a:rPr lang="en-US" sz="2000" b="1" dirty="0" err="1" smtClean="0">
                <a:latin typeface="Courier New" pitchFamily="49" charset="0"/>
              </a:rPr>
              <a:t>File.separator</a:t>
            </a:r>
            <a:r>
              <a:rPr lang="en-US" sz="2000" b="1" dirty="0" smtClean="0">
                <a:latin typeface="Courier New" pitchFamily="49" charset="0"/>
              </a:rPr>
              <a:t>+"write.txt");</a:t>
            </a:r>
          </a:p>
          <a:p>
            <a:pPr>
              <a:lnSpc>
                <a:spcPct val="120000"/>
              </a:lnSpc>
            </a:pPr>
            <a:r>
              <a:rPr lang="en-US" sz="2000" b="1" dirty="0" err="1" smtClean="0">
                <a:solidFill>
                  <a:srgbClr val="C00000"/>
                </a:solidFill>
                <a:latin typeface="Courier New" pitchFamily="49" charset="0"/>
              </a:rPr>
              <a:t>FileInputStream</a:t>
            </a:r>
            <a:r>
              <a:rPr lang="en-US" sz="2000" b="1" dirty="0" smtClean="0">
                <a:solidFill>
                  <a:srgbClr val="C00000"/>
                </a:solidFill>
                <a:latin typeface="Courier New" pitchFamily="49" charset="0"/>
              </a:rPr>
              <a:t> fin=null;</a:t>
            </a:r>
          </a:p>
          <a:p>
            <a:pPr>
              <a:lnSpc>
                <a:spcPct val="120000"/>
              </a:lnSpc>
            </a:pPr>
            <a:r>
              <a:rPr lang="en-US" sz="2000" b="1" dirty="0" err="1" smtClean="0">
                <a:solidFill>
                  <a:srgbClr val="C00000"/>
                </a:solidFill>
                <a:latin typeface="Courier New" pitchFamily="49" charset="0"/>
              </a:rPr>
              <a:t>FileOutputStream</a:t>
            </a:r>
            <a:r>
              <a:rPr lang="en-US" sz="2000" b="1" dirty="0" smtClean="0">
                <a:solidFill>
                  <a:srgbClr val="C00000"/>
                </a:solidFill>
                <a:latin typeface="Courier New" pitchFamily="49" charset="0"/>
              </a:rPr>
              <a:t> </a:t>
            </a:r>
            <a:r>
              <a:rPr lang="en-US" sz="2000" b="1" dirty="0" err="1" smtClean="0">
                <a:solidFill>
                  <a:srgbClr val="C00000"/>
                </a:solidFill>
                <a:latin typeface="Courier New" pitchFamily="49" charset="0"/>
              </a:rPr>
              <a:t>fout</a:t>
            </a:r>
            <a:r>
              <a:rPr lang="en-US" sz="2000" b="1" dirty="0" smtClean="0">
                <a:solidFill>
                  <a:srgbClr val="C00000"/>
                </a:solidFill>
                <a:latin typeface="Courier New" pitchFamily="49" charset="0"/>
              </a:rPr>
              <a:t>=null;</a:t>
            </a:r>
            <a:endParaRPr lang="en-US" sz="2000" b="1" dirty="0">
              <a:solidFill>
                <a:srgbClr val="C00000"/>
              </a:solidFill>
              <a:latin typeface="Courier New"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44</a:t>
            </a:fld>
            <a:endParaRPr lang="en-US"/>
          </a:p>
        </p:txBody>
      </p:sp>
      <p:sp>
        <p:nvSpPr>
          <p:cNvPr id="5" name="Rectangle 4"/>
          <p:cNvSpPr/>
          <p:nvPr/>
        </p:nvSpPr>
        <p:spPr>
          <a:xfrm>
            <a:off x="152400" y="838200"/>
            <a:ext cx="8686800" cy="5940088"/>
          </a:xfrm>
          <a:prstGeom prst="rect">
            <a:avLst/>
          </a:prstGeom>
        </p:spPr>
        <p:txBody>
          <a:bodyPr wrap="square">
            <a:spAutoFit/>
          </a:bodyPr>
          <a:lstStyle/>
          <a:p>
            <a:r>
              <a:rPr lang="en-US" sz="2000" b="1" dirty="0" smtClean="0">
                <a:latin typeface="Courier New" pitchFamily="49" charset="0"/>
              </a:rPr>
              <a:t>try    {</a:t>
            </a:r>
          </a:p>
          <a:p>
            <a:r>
              <a:rPr lang="en-US" sz="2000" b="1" dirty="0" smtClean="0">
                <a:latin typeface="Courier New" pitchFamily="49" charset="0"/>
              </a:rPr>
              <a:t>fin = new </a:t>
            </a:r>
            <a:r>
              <a:rPr lang="en-US" sz="2000" b="1" dirty="0" err="1" smtClean="0">
                <a:latin typeface="Courier New" pitchFamily="49" charset="0"/>
              </a:rPr>
              <a:t>FileInputStream</a:t>
            </a:r>
            <a:r>
              <a:rPr lang="en-US" sz="2000" b="1" dirty="0" smtClean="0">
                <a:latin typeface="Courier New" pitchFamily="49" charset="0"/>
              </a:rPr>
              <a:t>(file1);</a:t>
            </a:r>
          </a:p>
          <a:p>
            <a:r>
              <a:rPr lang="en-US" sz="2000" b="1" dirty="0" err="1" smtClean="0">
                <a:latin typeface="Courier New" pitchFamily="49" charset="0"/>
              </a:rPr>
              <a:t>fout</a:t>
            </a:r>
            <a:r>
              <a:rPr lang="en-US" sz="2000" b="1" dirty="0" smtClean="0">
                <a:latin typeface="Courier New" pitchFamily="49" charset="0"/>
              </a:rPr>
              <a:t> = new </a:t>
            </a:r>
            <a:r>
              <a:rPr lang="en-US" sz="2000" b="1" dirty="0" err="1" smtClean="0">
                <a:latin typeface="Courier New" pitchFamily="49" charset="0"/>
              </a:rPr>
              <a:t>FileOutputStream</a:t>
            </a:r>
            <a:r>
              <a:rPr lang="en-US" sz="2000" b="1" dirty="0" smtClean="0">
                <a:latin typeface="Courier New" pitchFamily="49" charset="0"/>
              </a:rPr>
              <a:t> (file2);</a:t>
            </a:r>
          </a:p>
          <a:p>
            <a:r>
              <a:rPr lang="en-US" sz="2000" b="1" dirty="0" smtClean="0">
                <a:latin typeface="Courier New" pitchFamily="49" charset="0"/>
              </a:rPr>
              <a:t>byte </a:t>
            </a:r>
            <a:r>
              <a:rPr lang="en-US" sz="2000" b="1" dirty="0" err="1" smtClean="0">
                <a:latin typeface="Courier New" pitchFamily="49" charset="0"/>
              </a:rPr>
              <a:t>fileContent</a:t>
            </a:r>
            <a:r>
              <a:rPr lang="en-US" sz="2000" b="1" dirty="0" smtClean="0">
                <a:latin typeface="Courier New" pitchFamily="49" charset="0"/>
              </a:rPr>
              <a:t>[] = new byte[(</a:t>
            </a:r>
            <a:r>
              <a:rPr lang="en-US" sz="2000" b="1" dirty="0" err="1" smtClean="0">
                <a:latin typeface="Courier New" pitchFamily="49" charset="0"/>
              </a:rPr>
              <a:t>int</a:t>
            </a:r>
            <a:r>
              <a:rPr lang="en-US" sz="2000" b="1" dirty="0" smtClean="0">
                <a:latin typeface="Courier New" pitchFamily="49" charset="0"/>
              </a:rPr>
              <a:t>)file1.length()];</a:t>
            </a:r>
          </a:p>
          <a:p>
            <a:r>
              <a:rPr lang="en-US" sz="2000" b="1" dirty="0" err="1" smtClean="0">
                <a:latin typeface="Courier New" pitchFamily="49" charset="0"/>
              </a:rPr>
              <a:t>fin.read</a:t>
            </a:r>
            <a:r>
              <a:rPr lang="en-US" sz="2000" b="1" dirty="0" smtClean="0">
                <a:latin typeface="Courier New" pitchFamily="49" charset="0"/>
              </a:rPr>
              <a:t>(</a:t>
            </a:r>
            <a:r>
              <a:rPr lang="en-US" sz="2000" b="1" dirty="0" err="1" smtClean="0">
                <a:latin typeface="Courier New" pitchFamily="49" charset="0"/>
              </a:rPr>
              <a:t>fileContent</a:t>
            </a:r>
            <a:r>
              <a:rPr lang="en-US" sz="2000" b="1" dirty="0" smtClean="0">
                <a:latin typeface="Courier New" pitchFamily="49" charset="0"/>
              </a:rPr>
              <a:t>);</a:t>
            </a:r>
          </a:p>
          <a:p>
            <a:r>
              <a:rPr lang="en-US" sz="2000" b="1" dirty="0" smtClean="0">
                <a:latin typeface="Courier New" pitchFamily="49" charset="0"/>
              </a:rPr>
              <a:t>String </a:t>
            </a:r>
            <a:r>
              <a:rPr lang="en-US" sz="2000" b="1" dirty="0" err="1" smtClean="0">
                <a:latin typeface="Courier New" pitchFamily="49" charset="0"/>
              </a:rPr>
              <a:t>strFileContent</a:t>
            </a:r>
            <a:r>
              <a:rPr lang="en-US" sz="2000" b="1" dirty="0" smtClean="0">
                <a:latin typeface="Courier New" pitchFamily="49" charset="0"/>
              </a:rPr>
              <a:t> = new String(</a:t>
            </a:r>
            <a:r>
              <a:rPr lang="en-US" sz="2000" b="1" dirty="0" err="1" smtClean="0">
                <a:latin typeface="Courier New" pitchFamily="49" charset="0"/>
              </a:rPr>
              <a:t>fileContent</a:t>
            </a:r>
            <a:r>
              <a:rPr lang="en-US" sz="2000" b="1" dirty="0" smtClean="0">
                <a:latin typeface="Courier New" pitchFamily="49" charset="0"/>
              </a:rPr>
              <a:t>);</a:t>
            </a:r>
          </a:p>
          <a:p>
            <a:r>
              <a:rPr lang="en-US" sz="2000" b="1" dirty="0" smtClean="0">
                <a:latin typeface="Courier New" pitchFamily="49" charset="0"/>
              </a:rPr>
              <a:t> </a:t>
            </a:r>
            <a:r>
              <a:rPr lang="en-US" sz="2000" b="1" dirty="0" err="1" smtClean="0">
                <a:latin typeface="Courier New" pitchFamily="49" charset="0"/>
              </a:rPr>
              <a:t>fout.write</a:t>
            </a:r>
            <a:r>
              <a:rPr lang="en-US" sz="2000" b="1" dirty="0" smtClean="0">
                <a:latin typeface="Courier New" pitchFamily="49" charset="0"/>
              </a:rPr>
              <a:t>(</a:t>
            </a:r>
            <a:r>
              <a:rPr lang="en-US" sz="2000" b="1" dirty="0" err="1" smtClean="0">
                <a:latin typeface="Courier New" pitchFamily="49" charset="0"/>
              </a:rPr>
              <a:t>fileContent</a:t>
            </a:r>
            <a:r>
              <a:rPr lang="en-US" sz="2000" b="1" dirty="0" smtClean="0">
                <a:latin typeface="Courier New" pitchFamily="49" charset="0"/>
              </a:rPr>
              <a:t>);</a:t>
            </a:r>
          </a:p>
          <a:p>
            <a:r>
              <a:rPr lang="en-US" sz="2000" b="1" dirty="0" smtClean="0">
                <a:latin typeface="Courier New" pitchFamily="49" charset="0"/>
              </a:rPr>
              <a:t>  </a:t>
            </a:r>
            <a:r>
              <a:rPr lang="en-US" sz="2000" b="1" dirty="0" err="1" smtClean="0">
                <a:latin typeface="Courier New" pitchFamily="49" charset="0"/>
              </a:rPr>
              <a:t>System.out.println</a:t>
            </a:r>
            <a:r>
              <a:rPr lang="en-US" sz="2000" b="1" dirty="0" smtClean="0">
                <a:latin typeface="Courier New" pitchFamily="49" charset="0"/>
              </a:rPr>
              <a:t>(</a:t>
            </a:r>
            <a:r>
              <a:rPr lang="en-US" sz="2000" b="1" dirty="0" err="1" smtClean="0">
                <a:latin typeface="Courier New" pitchFamily="49" charset="0"/>
              </a:rPr>
              <a:t>strFileContent</a:t>
            </a:r>
            <a:r>
              <a:rPr lang="en-US" sz="2000" b="1" dirty="0" smtClean="0">
                <a:latin typeface="Courier New" pitchFamily="49" charset="0"/>
              </a:rPr>
              <a:t>);</a:t>
            </a:r>
          </a:p>
          <a:p>
            <a:r>
              <a:rPr lang="en-US" sz="2000" b="1" dirty="0" smtClean="0">
                <a:latin typeface="Courier New" pitchFamily="49" charset="0"/>
              </a:rPr>
              <a:t>    }</a:t>
            </a:r>
          </a:p>
          <a:p>
            <a:r>
              <a:rPr lang="en-US" sz="2000" b="1" dirty="0" smtClean="0">
                <a:latin typeface="Courier New" pitchFamily="49" charset="0"/>
              </a:rPr>
              <a:t>    catch(</a:t>
            </a:r>
            <a:r>
              <a:rPr lang="en-US" sz="2000" b="1" dirty="0" err="1" smtClean="0">
                <a:latin typeface="Courier New" pitchFamily="49" charset="0"/>
              </a:rPr>
              <a:t>FileNotFoundException</a:t>
            </a:r>
            <a:r>
              <a:rPr lang="en-US" sz="2000" b="1" dirty="0" smtClean="0">
                <a:latin typeface="Courier New" pitchFamily="49" charset="0"/>
              </a:rPr>
              <a:t> e)    {</a:t>
            </a:r>
          </a:p>
          <a:p>
            <a:r>
              <a:rPr lang="en-US" sz="2000" b="1" dirty="0" smtClean="0">
                <a:latin typeface="Courier New" pitchFamily="49" charset="0"/>
              </a:rPr>
              <a:t>      System.out.println("File not found" + e);</a:t>
            </a:r>
          </a:p>
          <a:p>
            <a:r>
              <a:rPr lang="en-US" sz="2000" b="1" dirty="0" smtClean="0">
                <a:latin typeface="Courier New" pitchFamily="49" charset="0"/>
              </a:rPr>
              <a:t>    }</a:t>
            </a:r>
          </a:p>
          <a:p>
            <a:r>
              <a:rPr lang="en-US" sz="2000" b="1" dirty="0" smtClean="0">
                <a:latin typeface="Courier New" pitchFamily="49" charset="0"/>
              </a:rPr>
              <a:t>    catch(</a:t>
            </a:r>
            <a:r>
              <a:rPr lang="en-US" sz="2000" b="1" dirty="0" err="1" smtClean="0">
                <a:latin typeface="Courier New" pitchFamily="49" charset="0"/>
              </a:rPr>
              <a:t>IOException</a:t>
            </a:r>
            <a:r>
              <a:rPr lang="en-US" sz="2000" b="1" dirty="0" smtClean="0">
                <a:latin typeface="Courier New" pitchFamily="49" charset="0"/>
              </a:rPr>
              <a:t> </a:t>
            </a:r>
            <a:r>
              <a:rPr lang="en-US" sz="2000" b="1" dirty="0" err="1" smtClean="0">
                <a:latin typeface="Courier New" pitchFamily="49" charset="0"/>
              </a:rPr>
              <a:t>ioe</a:t>
            </a:r>
            <a:r>
              <a:rPr lang="en-US" sz="2000" b="1" dirty="0" smtClean="0">
                <a:latin typeface="Courier New" pitchFamily="49" charset="0"/>
              </a:rPr>
              <a:t>)    {</a:t>
            </a:r>
          </a:p>
          <a:p>
            <a:r>
              <a:rPr lang="en-US" sz="2000" b="1" dirty="0" smtClean="0">
                <a:latin typeface="Courier New" pitchFamily="49" charset="0"/>
              </a:rPr>
              <a:t>      System.out.println("Exception while reading the file " + </a:t>
            </a:r>
            <a:r>
              <a:rPr lang="en-US" sz="2000" b="1" dirty="0" err="1" smtClean="0">
                <a:latin typeface="Courier New" pitchFamily="49" charset="0"/>
              </a:rPr>
              <a:t>ioe</a:t>
            </a:r>
            <a:r>
              <a:rPr lang="en-US" sz="2000" b="1" dirty="0" smtClean="0">
                <a:latin typeface="Courier New" pitchFamily="49" charset="0"/>
              </a:rPr>
              <a:t>); </a:t>
            </a:r>
          </a:p>
          <a:p>
            <a:r>
              <a:rPr lang="en-US" sz="2000" b="1" dirty="0" smtClean="0">
                <a:latin typeface="Courier New" pitchFamily="49" charset="0"/>
              </a:rPr>
              <a:t>    }</a:t>
            </a:r>
          </a:p>
          <a:p>
            <a:r>
              <a:rPr lang="en-US" sz="2000" b="1" dirty="0" smtClean="0">
                <a:latin typeface="Courier New" pitchFamily="49" charset="0"/>
              </a:rPr>
              <a:t>finally{</a:t>
            </a:r>
          </a:p>
          <a:p>
            <a:r>
              <a:rPr lang="en-US" sz="2000" b="1" dirty="0" smtClean="0">
                <a:latin typeface="Courier New" pitchFamily="49" charset="0"/>
              </a:rPr>
              <a:t>if(fin!=null)</a:t>
            </a:r>
            <a:r>
              <a:rPr lang="en-US" sz="2000" b="1" dirty="0" err="1" smtClean="0">
                <a:latin typeface="Courier New" pitchFamily="49" charset="0"/>
              </a:rPr>
              <a:t>fin.close</a:t>
            </a:r>
            <a:r>
              <a:rPr lang="en-US" sz="2000" b="1" dirty="0" smtClean="0">
                <a:latin typeface="Courier New" pitchFamily="49" charset="0"/>
              </a:rPr>
              <a:t>();</a:t>
            </a:r>
          </a:p>
          <a:p>
            <a:r>
              <a:rPr lang="en-US" sz="2000" b="1" dirty="0" smtClean="0">
                <a:latin typeface="Courier New" pitchFamily="49" charset="0"/>
              </a:rPr>
              <a:t>if(</a:t>
            </a:r>
            <a:r>
              <a:rPr lang="en-US" sz="2000" b="1" dirty="0" err="1" smtClean="0">
                <a:latin typeface="Courier New" pitchFamily="49" charset="0"/>
              </a:rPr>
              <a:t>fout</a:t>
            </a:r>
            <a:r>
              <a:rPr lang="en-US" sz="2000" b="1" dirty="0" smtClean="0">
                <a:latin typeface="Courier New" pitchFamily="49" charset="0"/>
              </a:rPr>
              <a:t>!=null)</a:t>
            </a:r>
            <a:r>
              <a:rPr lang="en-US" sz="2000" b="1" dirty="0" err="1" smtClean="0">
                <a:latin typeface="Courier New" pitchFamily="49" charset="0"/>
              </a:rPr>
              <a:t>fout.close</a:t>
            </a:r>
            <a:r>
              <a:rPr lang="en-US" sz="2000" b="1" dirty="0" smtClean="0">
                <a:latin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p:txBody>
          <a:bodyPr>
            <a:normAutofit fontScale="90000"/>
          </a:bodyPr>
          <a:lstStyle/>
          <a:p>
            <a:r>
              <a:rPr lang="en-US" dirty="0" err="1" smtClean="0">
                <a:latin typeface="Courier New" pitchFamily="49" charset="0"/>
                <a:cs typeface="Courier New" pitchFamily="49" charset="0"/>
              </a:rPr>
              <a:t>DataInputStream</a:t>
            </a:r>
            <a:r>
              <a:rPr lang="en-US" dirty="0" smtClean="0"/>
              <a:t> and </a:t>
            </a:r>
            <a:r>
              <a:rPr lang="en-US" dirty="0" err="1" smtClean="0">
                <a:latin typeface="Courier New" pitchFamily="49" charset="0"/>
                <a:cs typeface="Courier New" pitchFamily="49" charset="0"/>
              </a:rPr>
              <a:t>DataOutputStream</a:t>
            </a:r>
            <a:endParaRPr lang="en-IN" dirty="0" smtClean="0">
              <a:latin typeface="Courier New" pitchFamily="49" charset="0"/>
              <a:cs typeface="Courier New" pitchFamily="49" charset="0"/>
            </a:endParaRPr>
          </a:p>
        </p:txBody>
      </p:sp>
      <p:sp>
        <p:nvSpPr>
          <p:cNvPr id="30723" name="Content Placeholder 4"/>
          <p:cNvSpPr>
            <a:spLocks noGrp="1"/>
          </p:cNvSpPr>
          <p:nvPr>
            <p:ph idx="1"/>
          </p:nvPr>
        </p:nvSpPr>
        <p:spPr>
          <a:xfrm>
            <a:off x="381000" y="1295400"/>
            <a:ext cx="8229600" cy="4525963"/>
          </a:xfrm>
        </p:spPr>
        <p:txBody>
          <a:bodyPr/>
          <a:lstStyle/>
          <a:p>
            <a:r>
              <a:rPr lang="en-US" dirty="0" smtClean="0"/>
              <a:t>A data input stream and data output stream lets an application read and write primitive Java data types from an underlying input stream and output stream in a machine-independent way. </a:t>
            </a:r>
          </a:p>
          <a:p>
            <a:r>
              <a:rPr lang="en-US" dirty="0" smtClean="0"/>
              <a:t>An application uses a data output stream to write data that can later be read by a data input stream and vice versa.</a:t>
            </a:r>
            <a:endParaRPr lang="en-IN" dirty="0" smtClean="0"/>
          </a:p>
        </p:txBody>
      </p:sp>
      <p:sp>
        <p:nvSpPr>
          <p:cNvPr id="30724" name="Slide Number Placeholder 1"/>
          <p:cNvSpPr>
            <a:spLocks noGrp="1"/>
          </p:cNvSpPr>
          <p:nvPr>
            <p:ph type="sldNum" sz="quarter" idx="10"/>
          </p:nvPr>
        </p:nvSpPr>
        <p:spPr>
          <a:xfrm>
            <a:off x="6553200" y="6245225"/>
            <a:ext cx="2133600" cy="476250"/>
          </a:xfrm>
          <a:noFill/>
        </p:spPr>
        <p:txBody>
          <a:bodyPr/>
          <a:lstStyle/>
          <a:p>
            <a:fld id="{5B8F8551-70C0-448C-8377-980A3417F67D}" type="slidenum">
              <a:rPr lang="en-US" smtClean="0">
                <a:latin typeface="Arial" charset="0"/>
              </a:rPr>
              <a:pPr/>
              <a:t>45</a:t>
            </a:fld>
            <a:endParaRPr lang="en-US" smtClean="0">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0"/>
          </p:nvPr>
        </p:nvSpPr>
        <p:spPr>
          <a:xfrm>
            <a:off x="7010400" y="6381750"/>
            <a:ext cx="2133600" cy="476250"/>
          </a:xfrm>
          <a:noFill/>
        </p:spPr>
        <p:txBody>
          <a:bodyPr/>
          <a:lstStyle/>
          <a:p>
            <a:fld id="{6E936C62-7E11-46EA-A73B-E981CB510EA5}" type="slidenum">
              <a:rPr lang="en-US" sz="1000" smtClean="0">
                <a:latin typeface="Arial" charset="0"/>
              </a:rPr>
              <a:pPr/>
              <a:t>46</a:t>
            </a:fld>
            <a:endParaRPr lang="en-US" sz="1000" dirty="0" smtClean="0">
              <a:latin typeface="Arial" charset="0"/>
            </a:endParaRPr>
          </a:p>
        </p:txBody>
      </p:sp>
      <p:sp>
        <p:nvSpPr>
          <p:cNvPr id="31747" name="Rectangle 3"/>
          <p:cNvSpPr>
            <a:spLocks noGrp="1" noChangeArrowheads="1"/>
          </p:cNvSpPr>
          <p:nvPr>
            <p:ph type="body" idx="1"/>
          </p:nvPr>
        </p:nvSpPr>
        <p:spPr>
          <a:xfrm>
            <a:off x="381000" y="1828800"/>
            <a:ext cx="8763000" cy="4648200"/>
          </a:xfrm>
        </p:spPr>
        <p:txBody>
          <a:bodyPr>
            <a:normAutofit fontScale="77500" lnSpcReduction="20000"/>
          </a:bodyPr>
          <a:lstStyle/>
          <a:p>
            <a:pPr>
              <a:lnSpc>
                <a:spcPct val="90000"/>
              </a:lnSpc>
              <a:buFontTx/>
              <a:buNone/>
            </a:pPr>
            <a:r>
              <a:rPr lang="en-US" b="1" dirty="0" smtClean="0">
                <a:latin typeface="Courier New" pitchFamily="49" charset="0"/>
              </a:rPr>
              <a:t>void write(</a:t>
            </a:r>
            <a:r>
              <a:rPr lang="en-US" b="1" dirty="0" err="1" smtClean="0">
                <a:latin typeface="Courier New" pitchFamily="49" charset="0"/>
              </a:rPr>
              <a:t>int</a:t>
            </a:r>
            <a:r>
              <a:rPr lang="en-US" b="1" dirty="0" smtClean="0">
                <a:latin typeface="Courier New" pitchFamily="49" charset="0"/>
              </a:rPr>
              <a:t> b) </a:t>
            </a:r>
          </a:p>
          <a:p>
            <a:pPr>
              <a:lnSpc>
                <a:spcPct val="90000"/>
              </a:lnSpc>
              <a:buFontTx/>
              <a:buNone/>
            </a:pPr>
            <a:r>
              <a:rPr lang="en-US" b="1" dirty="0" smtClean="0">
                <a:latin typeface="Courier New" pitchFamily="49" charset="0"/>
              </a:rPr>
              <a:t>void write(byte[] b, </a:t>
            </a:r>
            <a:r>
              <a:rPr lang="en-US" b="1" dirty="0" err="1" smtClean="0">
                <a:latin typeface="Courier New" pitchFamily="49" charset="0"/>
              </a:rPr>
              <a:t>int</a:t>
            </a:r>
            <a:r>
              <a:rPr lang="en-US" b="1" dirty="0" smtClean="0">
                <a:latin typeface="Courier New" pitchFamily="49" charset="0"/>
              </a:rPr>
              <a:t> off, </a:t>
            </a: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len</a:t>
            </a:r>
            <a:r>
              <a:rPr lang="en-US" b="1" dirty="0" smtClean="0">
                <a:latin typeface="Courier New" pitchFamily="49" charset="0"/>
              </a:rPr>
              <a:t>)</a:t>
            </a:r>
          </a:p>
          <a:p>
            <a:pPr>
              <a:lnSpc>
                <a:spcPct val="90000"/>
              </a:lnSpc>
              <a:buFontTx/>
              <a:buNone/>
            </a:pPr>
            <a:r>
              <a:rPr lang="en-US" b="1" dirty="0" smtClean="0">
                <a:latin typeface="Courier New" pitchFamily="49" charset="0"/>
              </a:rPr>
              <a:t>void </a:t>
            </a:r>
            <a:r>
              <a:rPr lang="en-US" b="1" dirty="0" err="1" smtClean="0">
                <a:latin typeface="Courier New" pitchFamily="49" charset="0"/>
              </a:rPr>
              <a:t>writeXxx</a:t>
            </a:r>
            <a:r>
              <a:rPr lang="en-US" b="1" dirty="0" smtClean="0">
                <a:latin typeface="Courier New" pitchFamily="49" charset="0"/>
              </a:rPr>
              <a:t>(xxx v) </a:t>
            </a:r>
          </a:p>
          <a:p>
            <a:pPr>
              <a:lnSpc>
                <a:spcPct val="90000"/>
              </a:lnSpc>
              <a:buFontTx/>
              <a:buNone/>
            </a:pPr>
            <a:endParaRPr lang="en-US" b="1" dirty="0" smtClean="0">
              <a:solidFill>
                <a:srgbClr val="C00000"/>
              </a:solidFill>
              <a:latin typeface="Courier New" pitchFamily="49" charset="0"/>
              <a:cs typeface="Courier New" pitchFamily="49" charset="0"/>
            </a:endParaRPr>
          </a:p>
          <a:p>
            <a:pPr>
              <a:lnSpc>
                <a:spcPct val="90000"/>
              </a:lnSpc>
              <a:buFontTx/>
              <a:buNone/>
            </a:pPr>
            <a:r>
              <a:rPr lang="en-US" b="1" dirty="0" err="1" smtClean="0">
                <a:solidFill>
                  <a:srgbClr val="C00000"/>
                </a:solidFill>
                <a:latin typeface="Courier New" pitchFamily="49" charset="0"/>
                <a:cs typeface="Courier New" pitchFamily="49" charset="0"/>
              </a:rPr>
              <a:t>DataInputStream</a:t>
            </a:r>
            <a:r>
              <a:rPr lang="en-US" b="1" dirty="0" smtClean="0">
                <a:solidFill>
                  <a:srgbClr val="C00000"/>
                </a:solidFill>
                <a:latin typeface="Courier New" pitchFamily="49" charset="0"/>
                <a:cs typeface="Courier New" pitchFamily="49" charset="0"/>
              </a:rPr>
              <a:t> methods</a:t>
            </a:r>
            <a:endParaRPr lang="en-IN" dirty="0" smtClean="0">
              <a:solidFill>
                <a:srgbClr val="C00000"/>
              </a:solidFill>
            </a:endParaRPr>
          </a:p>
          <a:p>
            <a:pPr>
              <a:lnSpc>
                <a:spcPct val="90000"/>
              </a:lnSpc>
              <a:buFontTx/>
              <a:buNone/>
            </a:pPr>
            <a:r>
              <a:rPr lang="en-US" b="1" dirty="0" err="1" smtClean="0">
                <a:latin typeface="Courier New" pitchFamily="49" charset="0"/>
              </a:rPr>
              <a:t>int</a:t>
            </a:r>
            <a:r>
              <a:rPr lang="en-US" b="1" dirty="0" smtClean="0">
                <a:latin typeface="Courier New" pitchFamily="49" charset="0"/>
              </a:rPr>
              <a:t> read(byte[] b) </a:t>
            </a:r>
          </a:p>
          <a:p>
            <a:pPr>
              <a:lnSpc>
                <a:spcPct val="90000"/>
              </a:lnSpc>
              <a:buFontTx/>
              <a:buNone/>
            </a:pPr>
            <a:r>
              <a:rPr lang="en-US" b="1" dirty="0" err="1" smtClean="0">
                <a:latin typeface="Courier New" pitchFamily="49" charset="0"/>
              </a:rPr>
              <a:t>int</a:t>
            </a:r>
            <a:r>
              <a:rPr lang="en-US" b="1" dirty="0" smtClean="0">
                <a:latin typeface="Courier New" pitchFamily="49" charset="0"/>
              </a:rPr>
              <a:t> read(byte[] b, </a:t>
            </a:r>
            <a:r>
              <a:rPr lang="en-US" b="1" dirty="0" err="1" smtClean="0">
                <a:latin typeface="Courier New" pitchFamily="49" charset="0"/>
              </a:rPr>
              <a:t>int</a:t>
            </a:r>
            <a:r>
              <a:rPr lang="en-US" b="1" dirty="0" smtClean="0">
                <a:latin typeface="Courier New" pitchFamily="49" charset="0"/>
              </a:rPr>
              <a:t> off, </a:t>
            </a: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len</a:t>
            </a:r>
            <a:r>
              <a:rPr lang="en-US" b="1" dirty="0" smtClean="0">
                <a:latin typeface="Courier New" pitchFamily="49" charset="0"/>
              </a:rPr>
              <a:t>) </a:t>
            </a:r>
          </a:p>
          <a:p>
            <a:pPr>
              <a:lnSpc>
                <a:spcPct val="90000"/>
              </a:lnSpc>
              <a:buFontTx/>
              <a:buNone/>
            </a:pPr>
            <a:endParaRPr lang="en-US" b="1" dirty="0" smtClean="0">
              <a:latin typeface="Courier New" pitchFamily="49" charset="0"/>
            </a:endParaRPr>
          </a:p>
          <a:p>
            <a:pPr>
              <a:lnSpc>
                <a:spcPct val="90000"/>
              </a:lnSpc>
              <a:buFontTx/>
              <a:buNone/>
            </a:pPr>
            <a:r>
              <a:rPr lang="en-US" b="1" dirty="0" smtClean="0">
                <a:latin typeface="Courier New" pitchFamily="49" charset="0"/>
              </a:rPr>
              <a:t>xxx </a:t>
            </a:r>
            <a:r>
              <a:rPr lang="en-US" b="1" dirty="0" err="1" smtClean="0">
                <a:latin typeface="Courier New" pitchFamily="49" charset="0"/>
              </a:rPr>
              <a:t>readXxx</a:t>
            </a:r>
            <a:r>
              <a:rPr lang="en-US" b="1" dirty="0" smtClean="0">
                <a:latin typeface="Courier New" pitchFamily="49" charset="0"/>
              </a:rPr>
              <a:t>()</a:t>
            </a:r>
          </a:p>
          <a:p>
            <a:pPr>
              <a:lnSpc>
                <a:spcPct val="90000"/>
              </a:lnSpc>
              <a:buFontTx/>
              <a:buNone/>
            </a:pPr>
            <a:endParaRPr lang="en-US" b="1" dirty="0" smtClean="0">
              <a:latin typeface="Courier New" pitchFamily="49" charset="0"/>
            </a:endParaRPr>
          </a:p>
          <a:p>
            <a:pPr>
              <a:lnSpc>
                <a:spcPct val="90000"/>
              </a:lnSpc>
              <a:buFontTx/>
              <a:buNone/>
            </a:pPr>
            <a:r>
              <a:rPr lang="en-US" b="1" dirty="0" smtClean="0">
                <a:latin typeface="Courier New" pitchFamily="49" charset="0"/>
              </a:rPr>
              <a:t>where xxx can be byte, short, </a:t>
            </a:r>
            <a:r>
              <a:rPr lang="en-US" b="1" dirty="0" err="1" smtClean="0">
                <a:latin typeface="Courier New" pitchFamily="49" charset="0"/>
              </a:rPr>
              <a:t>int</a:t>
            </a:r>
            <a:r>
              <a:rPr lang="en-US" b="1" dirty="0" smtClean="0">
                <a:latin typeface="Courier New" pitchFamily="49" charset="0"/>
              </a:rPr>
              <a:t>, long, char, float, double.</a:t>
            </a:r>
          </a:p>
          <a:p>
            <a:pPr>
              <a:lnSpc>
                <a:spcPct val="90000"/>
              </a:lnSpc>
              <a:buFontTx/>
              <a:buNone/>
            </a:pPr>
            <a:r>
              <a:rPr lang="en-US" dirty="0" smtClean="0"/>
              <a:t>All the above methods throw </a:t>
            </a:r>
            <a:r>
              <a:rPr lang="en-US" b="1" dirty="0" smtClean="0">
                <a:latin typeface="Courier New" pitchFamily="49" charset="0"/>
              </a:rPr>
              <a:t>IOException</a:t>
            </a:r>
          </a:p>
        </p:txBody>
      </p:sp>
      <p:sp>
        <p:nvSpPr>
          <p:cNvPr id="31749" name="Line 5"/>
          <p:cNvSpPr>
            <a:spLocks noChangeShapeType="1"/>
          </p:cNvSpPr>
          <p:nvPr/>
        </p:nvSpPr>
        <p:spPr bwMode="auto">
          <a:xfrm flipV="1">
            <a:off x="4419600" y="1600200"/>
            <a:ext cx="609600" cy="228600"/>
          </a:xfrm>
          <a:prstGeom prst="line">
            <a:avLst/>
          </a:prstGeom>
          <a:noFill/>
          <a:ln w="9525">
            <a:solidFill>
              <a:schemeClr val="tx2"/>
            </a:solidFill>
            <a:round/>
            <a:headEnd/>
            <a:tailEnd type="triangle" w="med" len="med"/>
          </a:ln>
        </p:spPr>
        <p:txBody>
          <a:bodyPr>
            <a:spAutoFit/>
          </a:bodyPr>
          <a:lstStyle/>
          <a:p>
            <a:endParaRPr lang="en-US" sz="2000"/>
          </a:p>
        </p:txBody>
      </p:sp>
      <p:sp>
        <p:nvSpPr>
          <p:cNvPr id="31750" name="Text Box 6"/>
          <p:cNvSpPr txBox="1">
            <a:spLocks noChangeArrowheads="1"/>
          </p:cNvSpPr>
          <p:nvPr/>
        </p:nvSpPr>
        <p:spPr bwMode="auto">
          <a:xfrm>
            <a:off x="5029200" y="1295400"/>
            <a:ext cx="3674404" cy="400110"/>
          </a:xfrm>
          <a:prstGeom prst="rect">
            <a:avLst/>
          </a:prstGeom>
          <a:noFill/>
          <a:ln w="9525">
            <a:noFill/>
            <a:miter lim="800000"/>
            <a:headEnd/>
            <a:tailEnd/>
          </a:ln>
        </p:spPr>
        <p:txBody>
          <a:bodyPr wrap="none">
            <a:spAutoFit/>
          </a:bodyPr>
          <a:lstStyle/>
          <a:p>
            <a:r>
              <a:rPr lang="en-US" sz="2000" dirty="0" smtClean="0">
                <a:solidFill>
                  <a:srgbClr val="5F5F5F"/>
                </a:solidFill>
                <a:latin typeface="+mn-lt"/>
              </a:rPr>
              <a:t>Inherited from</a:t>
            </a:r>
            <a:r>
              <a:rPr lang="en-US" sz="2000" dirty="0" smtClean="0">
                <a:solidFill>
                  <a:schemeClr val="accent2"/>
                </a:solidFill>
                <a:latin typeface="Times New Roman" pitchFamily="18" charset="0"/>
              </a:rPr>
              <a:t> </a:t>
            </a:r>
            <a:r>
              <a:rPr lang="en-US" sz="2000" b="1" dirty="0" err="1">
                <a:latin typeface="Courier New" pitchFamily="49" charset="0"/>
              </a:rPr>
              <a:t>OutputStream</a:t>
            </a:r>
            <a:endParaRPr lang="en-US" sz="2000" b="1" dirty="0">
              <a:latin typeface="Courier New" pitchFamily="49" charset="0"/>
            </a:endParaRPr>
          </a:p>
        </p:txBody>
      </p:sp>
      <p:sp>
        <p:nvSpPr>
          <p:cNvPr id="31752" name="Line 10"/>
          <p:cNvSpPr>
            <a:spLocks noChangeShapeType="1"/>
          </p:cNvSpPr>
          <p:nvPr/>
        </p:nvSpPr>
        <p:spPr bwMode="auto">
          <a:xfrm flipV="1">
            <a:off x="5105400" y="3276600"/>
            <a:ext cx="533400" cy="152400"/>
          </a:xfrm>
          <a:prstGeom prst="line">
            <a:avLst/>
          </a:prstGeom>
          <a:noFill/>
          <a:ln w="9525">
            <a:solidFill>
              <a:schemeClr val="tx2"/>
            </a:solidFill>
            <a:round/>
            <a:headEnd/>
            <a:tailEnd type="triangle" w="med" len="med"/>
          </a:ln>
        </p:spPr>
        <p:txBody>
          <a:bodyPr>
            <a:spAutoFit/>
          </a:bodyPr>
          <a:lstStyle/>
          <a:p>
            <a:endParaRPr lang="en-US" sz="2000"/>
          </a:p>
        </p:txBody>
      </p:sp>
      <p:sp>
        <p:nvSpPr>
          <p:cNvPr id="31753" name="Text Box 11"/>
          <p:cNvSpPr txBox="1">
            <a:spLocks noChangeArrowheads="1"/>
          </p:cNvSpPr>
          <p:nvPr/>
        </p:nvSpPr>
        <p:spPr bwMode="auto">
          <a:xfrm>
            <a:off x="5638800" y="3048000"/>
            <a:ext cx="3584636" cy="400110"/>
          </a:xfrm>
          <a:prstGeom prst="rect">
            <a:avLst/>
          </a:prstGeom>
          <a:noFill/>
          <a:ln w="9525">
            <a:noFill/>
            <a:miter lim="800000"/>
            <a:headEnd/>
            <a:tailEnd/>
          </a:ln>
        </p:spPr>
        <p:txBody>
          <a:bodyPr wrap="none">
            <a:spAutoFit/>
          </a:bodyPr>
          <a:lstStyle/>
          <a:p>
            <a:r>
              <a:rPr lang="en-US" sz="2000" dirty="0" smtClean="0">
                <a:solidFill>
                  <a:srgbClr val="5F5F5F"/>
                </a:solidFill>
              </a:rPr>
              <a:t>Inherited from</a:t>
            </a:r>
            <a:r>
              <a:rPr lang="en-US" sz="2000" dirty="0" smtClean="0">
                <a:solidFill>
                  <a:schemeClr val="accent2"/>
                </a:solidFill>
                <a:latin typeface="Times New Roman" pitchFamily="18" charset="0"/>
              </a:rPr>
              <a:t> </a:t>
            </a:r>
            <a:r>
              <a:rPr lang="en-US" sz="2000" b="1" dirty="0" err="1" smtClean="0">
                <a:latin typeface="Courier New" pitchFamily="49" charset="0"/>
              </a:rPr>
              <a:t>InputStream</a:t>
            </a:r>
            <a:endParaRPr lang="en-US" sz="2000" b="1" dirty="0">
              <a:latin typeface="Courier New" pitchFamily="49" charset="0"/>
            </a:endParaRPr>
          </a:p>
        </p:txBody>
      </p:sp>
      <p:sp>
        <p:nvSpPr>
          <p:cNvPr id="31754" name="Rectangle 9"/>
          <p:cNvSpPr>
            <a:spLocks noChangeArrowheads="1"/>
          </p:cNvSpPr>
          <p:nvPr/>
        </p:nvSpPr>
        <p:spPr bwMode="auto">
          <a:xfrm>
            <a:off x="304800" y="1143000"/>
            <a:ext cx="3877985" cy="400110"/>
          </a:xfrm>
          <a:prstGeom prst="rect">
            <a:avLst/>
          </a:prstGeom>
          <a:noFill/>
          <a:ln w="9525">
            <a:noFill/>
            <a:miter lim="800000"/>
            <a:headEnd/>
            <a:tailEnd/>
          </a:ln>
        </p:spPr>
        <p:txBody>
          <a:bodyPr wrap="none">
            <a:spAutoFit/>
          </a:bodyPr>
          <a:lstStyle/>
          <a:p>
            <a:r>
              <a:rPr lang="en-US" sz="2000" b="1">
                <a:solidFill>
                  <a:srgbClr val="C00000"/>
                </a:solidFill>
                <a:latin typeface="Courier New" pitchFamily="49" charset="0"/>
                <a:cs typeface="Courier New" pitchFamily="49" charset="0"/>
              </a:rPr>
              <a:t>DataOutputStream methods</a:t>
            </a:r>
            <a:endParaRPr lang="en-IN" sz="2000">
              <a:solidFill>
                <a:srgbClr val="C00000"/>
              </a:solidFill>
            </a:endParaRPr>
          </a:p>
        </p:txBody>
      </p:sp>
      <p:sp>
        <p:nvSpPr>
          <p:cNvPr id="11" name="Rectangle 10"/>
          <p:cNvSpPr/>
          <p:nvPr/>
        </p:nvSpPr>
        <p:spPr>
          <a:xfrm>
            <a:off x="228600" y="1828800"/>
            <a:ext cx="6400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1000" y="3505200"/>
            <a:ext cx="5638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0"/>
            <a:ext cx="8458200" cy="838200"/>
          </a:xfrm>
        </p:spPr>
        <p:txBody>
          <a:bodyPr>
            <a:normAutofit fontScale="90000"/>
          </a:bodyPr>
          <a:lstStyle/>
          <a:p>
            <a:r>
              <a:rPr lang="en-US" dirty="0" smtClean="0"/>
              <a:t>Example: using </a:t>
            </a:r>
            <a:r>
              <a:rPr lang="en-US" dirty="0" err="1" smtClean="0">
                <a:latin typeface="Courier New" pitchFamily="49" charset="0"/>
                <a:cs typeface="Courier New" pitchFamily="49" charset="0"/>
              </a:rPr>
              <a:t>DataInputStream</a:t>
            </a:r>
            <a:r>
              <a:rPr lang="en-US" dirty="0" smtClean="0"/>
              <a:t> and </a:t>
            </a:r>
            <a:r>
              <a:rPr lang="en-US" dirty="0" err="1" smtClean="0">
                <a:latin typeface="Courier New" pitchFamily="49" charset="0"/>
                <a:cs typeface="Courier New" pitchFamily="49" charset="0"/>
              </a:rPr>
              <a:t>DataOutputStream</a:t>
            </a:r>
            <a:endParaRPr lang="en-US" dirty="0" smtClean="0">
              <a:latin typeface="Courier New" pitchFamily="49" charset="0"/>
              <a:cs typeface="Courier New" pitchFamily="49" charset="0"/>
            </a:endParaRPr>
          </a:p>
        </p:txBody>
      </p:sp>
      <p:sp>
        <p:nvSpPr>
          <p:cNvPr id="32770" name="Slide Number Placeholder 3"/>
          <p:cNvSpPr>
            <a:spLocks noGrp="1"/>
          </p:cNvSpPr>
          <p:nvPr>
            <p:ph type="sldNum" sz="quarter" idx="10"/>
          </p:nvPr>
        </p:nvSpPr>
        <p:spPr>
          <a:noFill/>
        </p:spPr>
        <p:txBody>
          <a:bodyPr/>
          <a:lstStyle/>
          <a:p>
            <a:fld id="{73E7B5B1-62E9-456F-BF49-282FE11D3660}" type="slidenum">
              <a:rPr lang="en-US" smtClean="0">
                <a:latin typeface="Arial" charset="0"/>
              </a:rPr>
              <a:pPr/>
              <a:t>47</a:t>
            </a:fld>
            <a:endParaRPr lang="en-US" smtClean="0">
              <a:latin typeface="Arial" charset="0"/>
            </a:endParaRPr>
          </a:p>
        </p:txBody>
      </p:sp>
      <p:sp>
        <p:nvSpPr>
          <p:cNvPr id="32771" name="Rectangle 2"/>
          <p:cNvSpPr>
            <a:spLocks noChangeArrowheads="1"/>
          </p:cNvSpPr>
          <p:nvPr/>
        </p:nvSpPr>
        <p:spPr bwMode="auto">
          <a:xfrm>
            <a:off x="76200" y="994112"/>
            <a:ext cx="8915400" cy="5940088"/>
          </a:xfrm>
          <a:prstGeom prst="rect">
            <a:avLst/>
          </a:prstGeom>
          <a:noFill/>
          <a:ln w="9525">
            <a:noFill/>
            <a:miter lim="800000"/>
            <a:headEnd/>
            <a:tailEnd/>
          </a:ln>
        </p:spPr>
        <p:txBody>
          <a:bodyPr wrap="square">
            <a:spAutoFit/>
          </a:bodyPr>
          <a:lstStyle/>
          <a:p>
            <a:r>
              <a:rPr lang="en-US" sz="2000" dirty="0" smtClean="0">
                <a:solidFill>
                  <a:srgbClr val="5F5F5F"/>
                </a:solidFill>
                <a:latin typeface="+mn-lt"/>
              </a:rPr>
              <a:t>Example shows how primitive can be written and read using</a:t>
            </a:r>
            <a:r>
              <a:rPr lang="en-US" sz="2000" b="1" dirty="0" smtClean="0">
                <a:solidFill>
                  <a:srgbClr val="C00000"/>
                </a:solidFill>
                <a:latin typeface="Courier New" pitchFamily="49" charset="0"/>
                <a:cs typeface="Courier New" pitchFamily="49" charset="0"/>
              </a:rPr>
              <a:t> </a:t>
            </a:r>
            <a:r>
              <a:rPr lang="en-US" sz="2000" b="1" dirty="0" err="1" smtClean="0">
                <a:solidFill>
                  <a:srgbClr val="000000"/>
                </a:solidFill>
                <a:latin typeface="Courier New" pitchFamily="49" charset="0"/>
              </a:rPr>
              <a:t>DataOutputtream</a:t>
            </a:r>
            <a:r>
              <a:rPr lang="en-US" sz="2000" b="1" dirty="0" smtClean="0">
                <a:solidFill>
                  <a:srgbClr val="000000"/>
                </a:solidFill>
                <a:latin typeface="Courier New" pitchFamily="49" charset="0"/>
              </a:rPr>
              <a:t> </a:t>
            </a:r>
            <a:r>
              <a:rPr lang="en-US" sz="2000" dirty="0" smtClean="0">
                <a:solidFill>
                  <a:srgbClr val="5F5F5F"/>
                </a:solidFill>
                <a:latin typeface="+mn-lt"/>
              </a:rPr>
              <a:t>and</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DataInputStream</a:t>
            </a:r>
            <a:r>
              <a:rPr lang="en-US" sz="2000" b="1" dirty="0" smtClean="0">
                <a:solidFill>
                  <a:srgbClr val="000000"/>
                </a:solidFill>
                <a:latin typeface="Courier New" pitchFamily="49" charset="0"/>
              </a:rPr>
              <a:t> </a:t>
            </a:r>
          </a:p>
          <a:p>
            <a:endParaRPr lang="en-US" sz="2000" b="1" dirty="0" smtClean="0">
              <a:solidFill>
                <a:srgbClr val="000000"/>
              </a:solidFill>
              <a:latin typeface="Courier New" pitchFamily="49" charset="0"/>
            </a:endParaRPr>
          </a:p>
          <a:p>
            <a:r>
              <a:rPr lang="en-US" sz="2000" b="1" dirty="0" smtClean="0">
                <a:solidFill>
                  <a:srgbClr val="000000"/>
                </a:solidFill>
                <a:latin typeface="Courier New" pitchFamily="49" charset="0"/>
              </a:rPr>
              <a:t>import </a:t>
            </a:r>
            <a:r>
              <a:rPr lang="en-US" sz="2000" b="1" dirty="0">
                <a:solidFill>
                  <a:srgbClr val="000000"/>
                </a:solidFill>
                <a:latin typeface="Courier New" pitchFamily="49" charset="0"/>
              </a:rPr>
              <a:t>java.io.*;</a:t>
            </a:r>
          </a:p>
          <a:p>
            <a:r>
              <a:rPr lang="en-US" sz="2000" b="1" dirty="0">
                <a:solidFill>
                  <a:srgbClr val="000000"/>
                </a:solidFill>
                <a:latin typeface="Courier New" pitchFamily="49" charset="0"/>
              </a:rPr>
              <a:t>class Test{</a:t>
            </a:r>
          </a:p>
          <a:p>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st</a:t>
            </a:r>
            <a:r>
              <a:rPr lang="en-US" sz="2000" b="1" dirty="0">
                <a:solidFill>
                  <a:srgbClr val="000000"/>
                </a:solidFill>
                <a:latin typeface="Courier New" pitchFamily="49" charset="0"/>
              </a:rPr>
              <a:t>) throws Exception{</a:t>
            </a:r>
          </a:p>
          <a:p>
            <a:r>
              <a:rPr lang="en-US" sz="2000" b="1" dirty="0" err="1">
                <a:solidFill>
                  <a:srgbClr val="C00000"/>
                </a:solidFill>
                <a:latin typeface="Courier New" pitchFamily="49" charset="0"/>
              </a:rPr>
              <a:t>DataOutputStream</a:t>
            </a:r>
            <a:r>
              <a:rPr lang="en-US" sz="2000" b="1" dirty="0">
                <a:solidFill>
                  <a:srgbClr val="000000"/>
                </a:solidFill>
                <a:latin typeface="Courier New" pitchFamily="49" charset="0"/>
              </a:rPr>
              <a:t> out= new </a:t>
            </a:r>
            <a:r>
              <a:rPr lang="en-US" sz="2000" b="1" dirty="0" err="1">
                <a:solidFill>
                  <a:srgbClr val="C00000"/>
                </a:solidFill>
                <a:latin typeface="Courier New" pitchFamily="49" charset="0"/>
              </a:rPr>
              <a:t>DataOutputStream</a:t>
            </a:r>
            <a:r>
              <a:rPr lang="en-US" sz="2000" b="1" dirty="0">
                <a:solidFill>
                  <a:srgbClr val="C00000"/>
                </a:solidFill>
                <a:latin typeface="Courier New" pitchFamily="49" charset="0"/>
              </a:rPr>
              <a:t>(</a:t>
            </a:r>
            <a:r>
              <a:rPr lang="en-US" sz="2000" b="1" dirty="0">
                <a:solidFill>
                  <a:srgbClr val="008000"/>
                </a:solidFill>
                <a:latin typeface="Courier New" pitchFamily="49" charset="0"/>
              </a:rPr>
              <a:t>new </a:t>
            </a:r>
            <a:r>
              <a:rPr lang="en-US" sz="2000" b="1" dirty="0" err="1">
                <a:solidFill>
                  <a:srgbClr val="008000"/>
                </a:solidFill>
                <a:latin typeface="Courier New" pitchFamily="49" charset="0"/>
              </a:rPr>
              <a:t>FileOutputStream</a:t>
            </a:r>
            <a:r>
              <a:rPr lang="en-US" sz="2000" b="1" dirty="0">
                <a:solidFill>
                  <a:srgbClr val="008000"/>
                </a:solidFill>
                <a:latin typeface="Courier New" pitchFamily="49" charset="0"/>
              </a:rPr>
              <a:t>("a.txt")</a:t>
            </a:r>
            <a:r>
              <a:rPr lang="en-US" sz="2000" b="1" dirty="0">
                <a:solidFill>
                  <a:srgbClr val="C00000"/>
                </a:solidFill>
                <a:latin typeface="Courier New" pitchFamily="49" charset="0"/>
              </a:rPr>
              <a:t>)</a:t>
            </a:r>
            <a:r>
              <a:rPr lang="en-US" sz="2000" b="1" dirty="0">
                <a:solidFill>
                  <a:srgbClr val="000000"/>
                </a:solidFill>
                <a:latin typeface="Courier New" pitchFamily="49" charset="0"/>
              </a:rPr>
              <a:t>;</a:t>
            </a:r>
          </a:p>
          <a:p>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=10;</a:t>
            </a:r>
          </a:p>
          <a:p>
            <a:r>
              <a:rPr lang="en-US" sz="2000" b="1" dirty="0">
                <a:solidFill>
                  <a:srgbClr val="000000"/>
                </a:solidFill>
                <a:latin typeface="Courier New" pitchFamily="49" charset="0"/>
              </a:rPr>
              <a:t>double d= 12.3;</a:t>
            </a:r>
          </a:p>
          <a:p>
            <a:r>
              <a:rPr lang="en-US" sz="2000" b="1" dirty="0" err="1">
                <a:solidFill>
                  <a:srgbClr val="C00000"/>
                </a:solidFill>
                <a:latin typeface="Courier New" pitchFamily="49" charset="0"/>
              </a:rPr>
              <a:t>out.writeInt</a:t>
            </a:r>
            <a:r>
              <a:rPr lang="en-US" sz="2000" b="1" dirty="0">
                <a:solidFill>
                  <a:srgbClr val="C00000"/>
                </a:solidFill>
                <a:latin typeface="Courier New" pitchFamily="49" charset="0"/>
              </a:rPr>
              <a:t>(</a:t>
            </a:r>
            <a:r>
              <a:rPr lang="en-US" sz="2000" b="1" dirty="0" err="1">
                <a:solidFill>
                  <a:srgbClr val="C00000"/>
                </a:solidFill>
                <a:latin typeface="Courier New" pitchFamily="49" charset="0"/>
              </a:rPr>
              <a:t>i</a:t>
            </a:r>
            <a:r>
              <a:rPr lang="en-US" sz="2000" b="1" dirty="0">
                <a:solidFill>
                  <a:srgbClr val="C00000"/>
                </a:solidFill>
                <a:latin typeface="Courier New" pitchFamily="49" charset="0"/>
              </a:rPr>
              <a:t>);</a:t>
            </a:r>
          </a:p>
          <a:p>
            <a:r>
              <a:rPr lang="en-US" sz="2000" b="1" dirty="0" err="1">
                <a:solidFill>
                  <a:srgbClr val="C00000"/>
                </a:solidFill>
                <a:latin typeface="Courier New" pitchFamily="49" charset="0"/>
              </a:rPr>
              <a:t>out.writeDouble</a:t>
            </a:r>
            <a:r>
              <a:rPr lang="en-US" sz="2000" b="1" dirty="0">
                <a:solidFill>
                  <a:srgbClr val="C00000"/>
                </a:solidFill>
                <a:latin typeface="Courier New" pitchFamily="49" charset="0"/>
              </a:rPr>
              <a:t>(d);</a:t>
            </a:r>
          </a:p>
          <a:p>
            <a:r>
              <a:rPr lang="en-US" sz="2000" b="1" dirty="0" err="1">
                <a:solidFill>
                  <a:srgbClr val="000000"/>
                </a:solidFill>
                <a:latin typeface="Courier New" pitchFamily="49" charset="0"/>
              </a:rPr>
              <a:t>out.close</a:t>
            </a:r>
            <a:r>
              <a:rPr lang="en-US" sz="2000" b="1" dirty="0">
                <a:solidFill>
                  <a:srgbClr val="000000"/>
                </a:solidFill>
                <a:latin typeface="Courier New" pitchFamily="49" charset="0"/>
              </a:rPr>
              <a:t>();</a:t>
            </a:r>
          </a:p>
          <a:p>
            <a:r>
              <a:rPr lang="en-US" sz="2000" b="1" dirty="0" err="1">
                <a:solidFill>
                  <a:srgbClr val="C00000"/>
                </a:solidFill>
                <a:latin typeface="Courier New" pitchFamily="49" charset="0"/>
              </a:rPr>
              <a:t>DataInputStream</a:t>
            </a:r>
            <a:r>
              <a:rPr lang="en-US" sz="2000" b="1" dirty="0">
                <a:solidFill>
                  <a:srgbClr val="000000"/>
                </a:solidFill>
                <a:latin typeface="Courier New" pitchFamily="49" charset="0"/>
              </a:rPr>
              <a:t> in= new </a:t>
            </a:r>
            <a:r>
              <a:rPr lang="en-US" sz="2000" b="1" dirty="0" err="1">
                <a:solidFill>
                  <a:srgbClr val="C00000"/>
                </a:solidFill>
                <a:latin typeface="Courier New" pitchFamily="49" charset="0"/>
              </a:rPr>
              <a:t>DataInputStream</a:t>
            </a:r>
            <a:r>
              <a:rPr lang="en-US" sz="2000" b="1" dirty="0">
                <a:solidFill>
                  <a:srgbClr val="C00000"/>
                </a:solidFill>
                <a:latin typeface="Courier New" pitchFamily="49" charset="0"/>
              </a:rPr>
              <a:t>(</a:t>
            </a:r>
            <a:r>
              <a:rPr lang="en-US" sz="2000" b="1" dirty="0">
                <a:solidFill>
                  <a:srgbClr val="008000"/>
                </a:solidFill>
                <a:latin typeface="Courier New" pitchFamily="49" charset="0"/>
              </a:rPr>
              <a:t>new </a:t>
            </a:r>
            <a:r>
              <a:rPr lang="en-US" sz="2000" b="1" dirty="0" err="1">
                <a:solidFill>
                  <a:srgbClr val="008000"/>
                </a:solidFill>
                <a:latin typeface="Courier New" pitchFamily="49" charset="0"/>
              </a:rPr>
              <a:t>FileInputStream</a:t>
            </a:r>
            <a:r>
              <a:rPr lang="en-US" sz="2000" b="1" dirty="0">
                <a:solidFill>
                  <a:srgbClr val="008000"/>
                </a:solidFill>
                <a:latin typeface="Courier New" pitchFamily="49" charset="0"/>
              </a:rPr>
              <a:t>("a.txt")</a:t>
            </a:r>
            <a:r>
              <a:rPr lang="en-US" sz="2000" b="1" dirty="0">
                <a:solidFill>
                  <a:srgbClr val="C00000"/>
                </a:solidFill>
                <a:latin typeface="Courier New" pitchFamily="49" charset="0"/>
              </a:rPr>
              <a:t>)</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System.out.println( </a:t>
            </a:r>
            <a:r>
              <a:rPr lang="en-US" sz="2000" b="1" dirty="0" err="1">
                <a:solidFill>
                  <a:srgbClr val="C00000"/>
                </a:solidFill>
                <a:latin typeface="Courier New" pitchFamily="49" charset="0"/>
              </a:rPr>
              <a:t>in.readInt</a:t>
            </a:r>
            <a:r>
              <a:rPr lang="en-US" sz="2000" b="1" dirty="0">
                <a:solidFill>
                  <a:srgbClr val="C00000"/>
                </a:solidFill>
                <a:latin typeface="Courier New" pitchFamily="49" charset="0"/>
              </a:rPr>
              <a:t>() </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System.out.println( </a:t>
            </a:r>
            <a:r>
              <a:rPr lang="en-US" sz="2000" b="1" dirty="0" err="1">
                <a:solidFill>
                  <a:srgbClr val="C00000"/>
                </a:solidFill>
                <a:latin typeface="Courier New" pitchFamily="49" charset="0"/>
              </a:rPr>
              <a:t>in.readDouble</a:t>
            </a:r>
            <a:r>
              <a:rPr lang="en-US" sz="2000" b="1" dirty="0">
                <a:solidFill>
                  <a:srgbClr val="C00000"/>
                </a:solidFill>
                <a:latin typeface="Courier New" pitchFamily="49" charset="0"/>
              </a:rPr>
              <a:t>()</a:t>
            </a:r>
            <a:r>
              <a:rPr lang="en-US" sz="2000" b="1" dirty="0">
                <a:solidFill>
                  <a:srgbClr val="000000"/>
                </a:solidFill>
                <a:latin typeface="Courier New" pitchFamily="49" charset="0"/>
              </a:rPr>
              <a:t> );</a:t>
            </a:r>
          </a:p>
          <a:p>
            <a:r>
              <a:rPr lang="en-US" sz="2000" b="1" dirty="0" err="1">
                <a:solidFill>
                  <a:srgbClr val="000000"/>
                </a:solidFill>
                <a:latin typeface="Courier New" pitchFamily="49" charset="0"/>
              </a:rPr>
              <a:t>in.close</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04800" y="0"/>
            <a:ext cx="8229600" cy="838200"/>
          </a:xfrm>
        </p:spPr>
        <p:txBody>
          <a:bodyPr/>
          <a:lstStyle/>
          <a:p>
            <a:r>
              <a:rPr lang="en-US" sz="4000" dirty="0" smtClean="0">
                <a:latin typeface="Courier New" pitchFamily="49" charset="0"/>
                <a:cs typeface="Courier New" pitchFamily="49" charset="0"/>
              </a:rPr>
              <a:t>PrintStream</a:t>
            </a:r>
            <a:endParaRPr lang="en-IN" sz="4000" dirty="0" smtClean="0"/>
          </a:p>
        </p:txBody>
      </p:sp>
      <p:sp>
        <p:nvSpPr>
          <p:cNvPr id="3" name="Content Placeholder 2"/>
          <p:cNvSpPr>
            <a:spLocks noGrp="1"/>
          </p:cNvSpPr>
          <p:nvPr>
            <p:ph idx="1"/>
          </p:nvPr>
        </p:nvSpPr>
        <p:spPr>
          <a:xfrm>
            <a:off x="609600" y="1219200"/>
            <a:ext cx="8077200" cy="5181600"/>
          </a:xfrm>
        </p:spPr>
        <p:txBody>
          <a:bodyPr>
            <a:normAutofit/>
          </a:bodyPr>
          <a:lstStyle/>
          <a:p>
            <a:pPr marL="228600" indent="-228600">
              <a:defRPr/>
            </a:pPr>
            <a:r>
              <a:rPr lang="en-US" sz="2800" b="1" kern="1200" dirty="0" smtClean="0">
                <a:solidFill>
                  <a:srgbClr val="000000"/>
                </a:solidFill>
                <a:latin typeface="Courier New" pitchFamily="49" charset="0"/>
              </a:rPr>
              <a:t>PrintStream </a:t>
            </a:r>
            <a:r>
              <a:rPr lang="en-US" sz="2800" dirty="0" smtClean="0"/>
              <a:t>is a class that has functionality like the ability to print representations of various data values conveniently. </a:t>
            </a:r>
          </a:p>
          <a:p>
            <a:pPr marL="228600" indent="-228600">
              <a:defRPr/>
            </a:pPr>
            <a:r>
              <a:rPr lang="en-US" sz="2800" b="1" kern="1200" dirty="0" err="1" smtClean="0">
                <a:solidFill>
                  <a:srgbClr val="000000"/>
                </a:solidFill>
                <a:latin typeface="Courier New" pitchFamily="49" charset="0"/>
              </a:rPr>
              <a:t>System.out</a:t>
            </a:r>
            <a:r>
              <a:rPr lang="en-US" sz="2800" dirty="0" smtClean="0"/>
              <a:t> is an instance of </a:t>
            </a:r>
            <a:r>
              <a:rPr lang="en-US" sz="2800" b="1" kern="1200" dirty="0" smtClean="0">
                <a:solidFill>
                  <a:srgbClr val="000000"/>
                </a:solidFill>
                <a:latin typeface="Courier New" pitchFamily="49" charset="0"/>
              </a:rPr>
              <a:t>PrintStream</a:t>
            </a:r>
            <a:r>
              <a:rPr lang="en-US" sz="2800" dirty="0" smtClean="0"/>
              <a:t>.</a:t>
            </a:r>
          </a:p>
          <a:p>
            <a:pPr marL="228600" indent="-228600">
              <a:defRPr/>
            </a:pPr>
            <a:r>
              <a:rPr lang="en-US" sz="2800" dirty="0" smtClean="0"/>
              <a:t>Apart from this, two other functionalities that are provided here are:</a:t>
            </a:r>
          </a:p>
          <a:p>
            <a:pPr marL="228600" indent="-228600">
              <a:buFontTx/>
              <a:buAutoNum type="alphaUcParenR"/>
              <a:defRPr/>
            </a:pPr>
            <a:r>
              <a:rPr lang="en-US" sz="2800" dirty="0" smtClean="0"/>
              <a:t> Unlike other output streams, a </a:t>
            </a:r>
            <a:r>
              <a:rPr lang="en-US" sz="2800" b="1" kern="1200" dirty="0" smtClean="0">
                <a:solidFill>
                  <a:srgbClr val="000000"/>
                </a:solidFill>
                <a:latin typeface="Courier New" pitchFamily="49" charset="0"/>
              </a:rPr>
              <a:t>PrintStream</a:t>
            </a:r>
            <a:r>
              <a:rPr lang="en-US" sz="2800" dirty="0" smtClean="0"/>
              <a:t> never throws an </a:t>
            </a:r>
            <a:r>
              <a:rPr lang="en-US" sz="2800" b="1" kern="1200" dirty="0" smtClean="0">
                <a:solidFill>
                  <a:srgbClr val="000000"/>
                </a:solidFill>
                <a:latin typeface="Courier New" pitchFamily="49" charset="0"/>
              </a:rPr>
              <a:t>IOException</a:t>
            </a:r>
            <a:endParaRPr lang="en-US" sz="2800" dirty="0" smtClean="0"/>
          </a:p>
          <a:p>
            <a:pPr marL="228600" indent="-228600">
              <a:buFontTx/>
              <a:buAutoNum type="alphaUcParenR"/>
              <a:defRPr/>
            </a:pPr>
            <a:r>
              <a:rPr lang="en-US" sz="2800" dirty="0" smtClean="0"/>
              <a:t>The </a:t>
            </a:r>
            <a:r>
              <a:rPr lang="en-US" sz="2800" b="1" kern="1200" dirty="0" smtClean="0">
                <a:solidFill>
                  <a:srgbClr val="000000"/>
                </a:solidFill>
                <a:latin typeface="Courier New" pitchFamily="49" charset="0"/>
              </a:rPr>
              <a:t>flush()</a:t>
            </a:r>
            <a:r>
              <a:rPr lang="en-US" sz="2800" dirty="0" smtClean="0"/>
              <a:t> method can be made to automatically invoked after </a:t>
            </a:r>
            <a:r>
              <a:rPr lang="en-US" sz="2800" b="1" kern="1200" dirty="0" err="1" smtClean="0">
                <a:solidFill>
                  <a:srgbClr val="000000"/>
                </a:solidFill>
                <a:latin typeface="Courier New" pitchFamily="49" charset="0"/>
              </a:rPr>
              <a:t>println</a:t>
            </a:r>
            <a:r>
              <a:rPr lang="en-US" sz="2800" b="1" kern="1200" dirty="0" smtClean="0">
                <a:solidFill>
                  <a:srgbClr val="000000"/>
                </a:solidFill>
                <a:latin typeface="Courier New" pitchFamily="49" charset="0"/>
              </a:rPr>
              <a:t> </a:t>
            </a:r>
            <a:r>
              <a:rPr lang="en-US" sz="2800" dirty="0" smtClean="0"/>
              <a:t>method is invoked or newline </a:t>
            </a:r>
            <a:r>
              <a:rPr lang="en-US" sz="2800" b="1" kern="1200" dirty="0" smtClean="0">
                <a:solidFill>
                  <a:srgbClr val="000000"/>
                </a:solidFill>
                <a:latin typeface="Courier New" pitchFamily="49" charset="0"/>
              </a:rPr>
              <a:t>(‘\n’) </a:t>
            </a:r>
            <a:r>
              <a:rPr lang="en-US" sz="2800" dirty="0" smtClean="0"/>
              <a:t>is written. </a:t>
            </a:r>
          </a:p>
        </p:txBody>
      </p:sp>
      <p:sp>
        <p:nvSpPr>
          <p:cNvPr id="33796" name="Slide Number Placeholder 3"/>
          <p:cNvSpPr>
            <a:spLocks noGrp="1"/>
          </p:cNvSpPr>
          <p:nvPr>
            <p:ph type="sldNum" sz="quarter" idx="10"/>
          </p:nvPr>
        </p:nvSpPr>
        <p:spPr>
          <a:xfrm>
            <a:off x="6553200" y="6245225"/>
            <a:ext cx="2133600" cy="476250"/>
          </a:xfrm>
          <a:noFill/>
        </p:spPr>
        <p:txBody>
          <a:bodyPr/>
          <a:lstStyle/>
          <a:p>
            <a:fld id="{6E26E9E8-6F5F-4C1D-A1B0-740A463CD8E3}" type="slidenum">
              <a:rPr lang="en-US" smtClean="0">
                <a:latin typeface="Arial" charset="0"/>
              </a:rPr>
              <a:pPr/>
              <a:t>48</a:t>
            </a:fld>
            <a:endParaRPr lang="en-US" smtClean="0">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0"/>
          </p:nvPr>
        </p:nvSpPr>
        <p:spPr>
          <a:xfrm>
            <a:off x="6553200" y="5940425"/>
            <a:ext cx="2133600" cy="476250"/>
          </a:xfrm>
          <a:noFill/>
        </p:spPr>
        <p:txBody>
          <a:bodyPr/>
          <a:lstStyle/>
          <a:p>
            <a:fld id="{66BC3BEA-A59F-4962-8321-8F9E3DD780BD}" type="slidenum">
              <a:rPr lang="en-US" smtClean="0">
                <a:latin typeface="Arial" charset="0"/>
              </a:rPr>
              <a:pPr/>
              <a:t>49</a:t>
            </a:fld>
            <a:endParaRPr lang="en-US" smtClean="0">
              <a:latin typeface="Arial" charset="0"/>
            </a:endParaRPr>
          </a:p>
        </p:txBody>
      </p:sp>
      <p:sp>
        <p:nvSpPr>
          <p:cNvPr id="34819" name="Rectangle 2"/>
          <p:cNvSpPr>
            <a:spLocks noGrp="1" noChangeArrowheads="1"/>
          </p:cNvSpPr>
          <p:nvPr>
            <p:ph type="title"/>
          </p:nvPr>
        </p:nvSpPr>
        <p:spPr>
          <a:xfrm>
            <a:off x="152400" y="0"/>
            <a:ext cx="7772400" cy="762000"/>
          </a:xfrm>
        </p:spPr>
        <p:txBody>
          <a:bodyPr/>
          <a:lstStyle/>
          <a:p>
            <a:r>
              <a:rPr lang="en-US" sz="4000" dirty="0" smtClean="0">
                <a:latin typeface="Courier New" pitchFamily="49" charset="0"/>
                <a:cs typeface="Courier New" pitchFamily="49" charset="0"/>
              </a:rPr>
              <a:t>PrintStream </a:t>
            </a:r>
            <a:r>
              <a:rPr lang="en-US" sz="4000" dirty="0" smtClean="0">
                <a:cs typeface="Courier New" pitchFamily="49" charset="0"/>
              </a:rPr>
              <a:t>members</a:t>
            </a:r>
          </a:p>
        </p:txBody>
      </p:sp>
      <p:sp>
        <p:nvSpPr>
          <p:cNvPr id="34820" name="Rectangle 3"/>
          <p:cNvSpPr>
            <a:spLocks noGrp="1" noChangeArrowheads="1"/>
          </p:cNvSpPr>
          <p:nvPr>
            <p:ph type="body" idx="1"/>
          </p:nvPr>
        </p:nvSpPr>
        <p:spPr>
          <a:xfrm>
            <a:off x="152400" y="914400"/>
            <a:ext cx="8686800" cy="5486400"/>
          </a:xfrm>
        </p:spPr>
        <p:txBody>
          <a:bodyPr>
            <a:normAutofit fontScale="62500" lnSpcReduction="20000"/>
          </a:bodyPr>
          <a:lstStyle/>
          <a:p>
            <a:pPr>
              <a:lnSpc>
                <a:spcPct val="120000"/>
              </a:lnSpc>
              <a:buFontTx/>
              <a:buNone/>
            </a:pPr>
            <a:r>
              <a:rPr lang="en-US" dirty="0" smtClean="0"/>
              <a:t>Constructors:</a:t>
            </a:r>
          </a:p>
          <a:p>
            <a:pPr>
              <a:lnSpc>
                <a:spcPct val="120000"/>
              </a:lnSpc>
              <a:buFontTx/>
              <a:buNone/>
            </a:pPr>
            <a:r>
              <a:rPr lang="en-US" b="1" dirty="0" err="1" smtClean="0">
                <a:solidFill>
                  <a:srgbClr val="000000"/>
                </a:solidFill>
                <a:latin typeface="Courier New" pitchFamily="49" charset="0"/>
              </a:rPr>
              <a:t>PrintStream</a:t>
            </a:r>
            <a:r>
              <a:rPr lang="en-US" b="1" dirty="0" smtClean="0">
                <a:solidFill>
                  <a:srgbClr val="000000"/>
                </a:solidFill>
                <a:latin typeface="Courier New" pitchFamily="49" charset="0"/>
              </a:rPr>
              <a:t>(File </a:t>
            </a:r>
            <a:r>
              <a:rPr lang="en-US" b="1" dirty="0" err="1" smtClean="0">
                <a:solidFill>
                  <a:srgbClr val="000000"/>
                </a:solidFill>
                <a:latin typeface="Courier New" pitchFamily="49" charset="0"/>
              </a:rPr>
              <a:t>file</a:t>
            </a:r>
            <a:r>
              <a:rPr lang="en-US" b="1" dirty="0" smtClean="0">
                <a:solidFill>
                  <a:srgbClr val="000000"/>
                </a:solidFill>
                <a:latin typeface="Courier New" pitchFamily="49" charset="0"/>
              </a:rPr>
              <a:t>) throws </a:t>
            </a:r>
            <a:r>
              <a:rPr lang="en-US" b="1" dirty="0" err="1" smtClean="0">
                <a:solidFill>
                  <a:srgbClr val="000000"/>
                </a:solidFill>
                <a:latin typeface="Courier New" pitchFamily="49" charset="0"/>
              </a:rPr>
              <a:t>FileNotFoundException</a:t>
            </a:r>
            <a:endParaRPr lang="en-US" b="1" dirty="0" smtClean="0">
              <a:solidFill>
                <a:srgbClr val="000000"/>
              </a:solidFill>
              <a:latin typeface="Courier New" pitchFamily="49" charset="0"/>
            </a:endParaRPr>
          </a:p>
          <a:p>
            <a:pPr>
              <a:lnSpc>
                <a:spcPct val="120000"/>
              </a:lnSpc>
              <a:buFontTx/>
              <a:buNone/>
            </a:pPr>
            <a:r>
              <a:rPr lang="en-US" b="1" dirty="0" err="1" smtClean="0">
                <a:solidFill>
                  <a:srgbClr val="000000"/>
                </a:solidFill>
                <a:latin typeface="Courier New" pitchFamily="49" charset="0"/>
              </a:rPr>
              <a:t>PrintStream</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OutputStream</a:t>
            </a:r>
            <a:r>
              <a:rPr lang="en-US" b="1" dirty="0" smtClean="0">
                <a:solidFill>
                  <a:srgbClr val="000000"/>
                </a:solidFill>
                <a:latin typeface="Courier New" pitchFamily="49" charset="0"/>
              </a:rPr>
              <a:t> out,[</a:t>
            </a:r>
            <a:r>
              <a:rPr lang="en-IN" b="1" dirty="0" smtClean="0">
                <a:solidFill>
                  <a:srgbClr val="000000"/>
                </a:solidFill>
                <a:latin typeface="Courier New" pitchFamily="49" charset="0"/>
              </a:rPr>
              <a:t>boolean </a:t>
            </a:r>
            <a:r>
              <a:rPr lang="en-IN" b="1" dirty="0" err="1" smtClean="0">
                <a:solidFill>
                  <a:srgbClr val="000000"/>
                </a:solidFill>
                <a:latin typeface="Courier New" pitchFamily="49" charset="0"/>
              </a:rPr>
              <a:t>autoFlush</a:t>
            </a:r>
            <a:r>
              <a:rPr lang="en-IN" b="1" dirty="0" smtClean="0">
                <a:solidFill>
                  <a:srgbClr val="000000"/>
                </a:solidFill>
                <a:latin typeface="Courier New" pitchFamily="49" charset="0"/>
              </a:rPr>
              <a:t>]</a:t>
            </a:r>
            <a:r>
              <a:rPr lang="en-US" b="1" dirty="0" smtClean="0">
                <a:solidFill>
                  <a:srgbClr val="000000"/>
                </a:solidFill>
                <a:latin typeface="Courier New" pitchFamily="49" charset="0"/>
              </a:rPr>
              <a:t>) </a:t>
            </a:r>
          </a:p>
          <a:p>
            <a:pPr>
              <a:lnSpc>
                <a:spcPct val="120000"/>
              </a:lnSpc>
              <a:buFontTx/>
              <a:buNone/>
            </a:pPr>
            <a:r>
              <a:rPr lang="en-US" b="1" dirty="0" err="1" smtClean="0">
                <a:solidFill>
                  <a:srgbClr val="000000"/>
                </a:solidFill>
                <a:latin typeface="Courier New" pitchFamily="49" charset="0"/>
              </a:rPr>
              <a:t>PrintStream</a:t>
            </a:r>
            <a:r>
              <a:rPr lang="en-US" b="1" dirty="0" smtClean="0">
                <a:solidFill>
                  <a:srgbClr val="000000"/>
                </a:solidFill>
                <a:latin typeface="Courier New" pitchFamily="49" charset="0"/>
              </a:rPr>
              <a:t>(String </a:t>
            </a:r>
            <a:r>
              <a:rPr lang="en-US" b="1" dirty="0" err="1" smtClean="0">
                <a:solidFill>
                  <a:srgbClr val="000000"/>
                </a:solidFill>
                <a:latin typeface="Courier New" pitchFamily="49" charset="0"/>
              </a:rPr>
              <a:t>fileName</a:t>
            </a:r>
            <a:r>
              <a:rPr lang="en-US" b="1" dirty="0" smtClean="0">
                <a:solidFill>
                  <a:srgbClr val="000000"/>
                </a:solidFill>
                <a:latin typeface="Courier New" pitchFamily="49" charset="0"/>
              </a:rPr>
              <a:t>) throws </a:t>
            </a:r>
            <a:r>
              <a:rPr lang="en-US" b="1" dirty="0" err="1" smtClean="0">
                <a:solidFill>
                  <a:srgbClr val="000000"/>
                </a:solidFill>
                <a:latin typeface="Courier New" pitchFamily="49" charset="0"/>
              </a:rPr>
              <a:t>FileNotFoundException</a:t>
            </a:r>
            <a:r>
              <a:rPr lang="en-US" b="1" dirty="0" smtClean="0">
                <a:solidFill>
                  <a:srgbClr val="000000"/>
                </a:solidFill>
                <a:latin typeface="Courier New" pitchFamily="49" charset="0"/>
              </a:rPr>
              <a:t> </a:t>
            </a:r>
          </a:p>
          <a:p>
            <a:pPr>
              <a:lnSpc>
                <a:spcPct val="120000"/>
              </a:lnSpc>
              <a:buFontTx/>
              <a:buNone/>
            </a:pPr>
            <a:r>
              <a:rPr lang="en-US" dirty="0" smtClean="0"/>
              <a:t>( The option in square brackets are optional)</a:t>
            </a:r>
          </a:p>
          <a:p>
            <a:pPr>
              <a:lnSpc>
                <a:spcPct val="120000"/>
              </a:lnSpc>
              <a:buFontTx/>
              <a:buNone/>
            </a:pPr>
            <a:r>
              <a:rPr lang="en-US" b="1" dirty="0" smtClean="0">
                <a:solidFill>
                  <a:srgbClr val="000000"/>
                </a:solidFill>
                <a:latin typeface="Courier New" pitchFamily="49" charset="0"/>
              </a:rPr>
              <a:t>void print(xxx b)</a:t>
            </a:r>
            <a:r>
              <a:rPr lang="en-US" dirty="0" smtClean="0">
                <a:solidFill>
                  <a:srgbClr val="000000"/>
                </a:solidFill>
              </a:rPr>
              <a:t> </a:t>
            </a:r>
          </a:p>
          <a:p>
            <a:pPr>
              <a:lnSpc>
                <a:spcPct val="120000"/>
              </a:lnSpc>
              <a:buFontTx/>
              <a:buNone/>
            </a:pPr>
            <a:r>
              <a:rPr lang="en-US" b="1" dirty="0" smtClean="0">
                <a:solidFill>
                  <a:srgbClr val="000000"/>
                </a:solidFill>
                <a:latin typeface="Courier New" pitchFamily="49" charset="0"/>
              </a:rPr>
              <a:t>void </a:t>
            </a:r>
            <a:r>
              <a:rPr lang="en-US" b="1" dirty="0" err="1" smtClean="0">
                <a:solidFill>
                  <a:srgbClr val="000000"/>
                </a:solidFill>
                <a:latin typeface="Courier New" pitchFamily="49" charset="0"/>
              </a:rPr>
              <a:t>println</a:t>
            </a:r>
            <a:r>
              <a:rPr lang="en-US" b="1" dirty="0" smtClean="0">
                <a:solidFill>
                  <a:srgbClr val="000000"/>
                </a:solidFill>
                <a:latin typeface="Courier New" pitchFamily="49" charset="0"/>
              </a:rPr>
              <a:t>(xxx b)</a:t>
            </a:r>
          </a:p>
          <a:p>
            <a:pPr>
              <a:lnSpc>
                <a:spcPct val="120000"/>
              </a:lnSpc>
              <a:buNone/>
            </a:pPr>
            <a:r>
              <a:rPr lang="en-US" dirty="0" smtClean="0"/>
              <a:t>where xxx is any primitive type, </a:t>
            </a:r>
            <a:r>
              <a:rPr lang="en-US" b="1" dirty="0" smtClean="0">
                <a:solidFill>
                  <a:srgbClr val="000000"/>
                </a:solidFill>
                <a:latin typeface="Courier New" pitchFamily="49" charset="0"/>
              </a:rPr>
              <a:t>String</a:t>
            </a:r>
            <a:r>
              <a:rPr lang="en-US" dirty="0" smtClean="0"/>
              <a:t> or </a:t>
            </a:r>
            <a:r>
              <a:rPr lang="en-US" b="1" dirty="0" smtClean="0">
                <a:solidFill>
                  <a:srgbClr val="000000"/>
                </a:solidFill>
                <a:latin typeface="Courier New" pitchFamily="49" charset="0"/>
              </a:rPr>
              <a:t>Object</a:t>
            </a:r>
            <a:r>
              <a:rPr lang="en-US" dirty="0" smtClean="0"/>
              <a:t>. </a:t>
            </a:r>
          </a:p>
          <a:p>
            <a:pPr>
              <a:lnSpc>
                <a:spcPct val="120000"/>
              </a:lnSpc>
              <a:buFontTx/>
              <a:buNone/>
            </a:pPr>
            <a:r>
              <a:rPr lang="en-US" b="1" dirty="0" smtClean="0">
                <a:solidFill>
                  <a:srgbClr val="000000"/>
                </a:solidFill>
                <a:latin typeface="Courier New" pitchFamily="49" charset="0"/>
              </a:rPr>
              <a:t>PrintStream printf(String format, Object... args)</a:t>
            </a:r>
          </a:p>
          <a:p>
            <a:pPr>
              <a:lnSpc>
                <a:spcPct val="120000"/>
              </a:lnSpc>
              <a:buFontTx/>
              <a:buNone/>
            </a:pPr>
            <a:r>
              <a:rPr lang="en-US" b="1" dirty="0" smtClean="0">
                <a:solidFill>
                  <a:srgbClr val="000000"/>
                </a:solidFill>
                <a:latin typeface="Courier New" pitchFamily="49" charset="0"/>
              </a:rPr>
              <a:t>PrintStream format(String format, Object... args)</a:t>
            </a:r>
          </a:p>
          <a:p>
            <a:pPr>
              <a:lnSpc>
                <a:spcPct val="120000"/>
              </a:lnSpc>
              <a:buFontTx/>
              <a:buNone/>
            </a:pPr>
            <a:r>
              <a:rPr lang="en-US" dirty="0" smtClean="0"/>
              <a:t>Both of the above methods have same functionality.</a:t>
            </a:r>
          </a:p>
          <a:p>
            <a:pPr>
              <a:lnSpc>
                <a:spcPct val="120000"/>
              </a:lnSpc>
              <a:buFontTx/>
              <a:buNone/>
            </a:pPr>
            <a:r>
              <a:rPr lang="en-US" i="1" dirty="0" smtClean="0"/>
              <a:t>We have been using theses method extensively through </a:t>
            </a:r>
            <a:r>
              <a:rPr lang="en-US" b="1" dirty="0" err="1" smtClean="0">
                <a:solidFill>
                  <a:srgbClr val="000000"/>
                </a:solidFill>
                <a:latin typeface="Courier New" pitchFamily="49" charset="0"/>
              </a:rPr>
              <a:t>System.out</a:t>
            </a:r>
            <a:endParaRPr lang="en-US" b="1" dirty="0" smtClean="0">
              <a:solidFill>
                <a:srgbClr val="000000"/>
              </a:solidFill>
              <a:latin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Console</a:t>
            </a:r>
            <a:r>
              <a:rPr lang="en-US" dirty="0" smtClean="0"/>
              <a:t> Methods</a:t>
            </a:r>
            <a:endParaRPr lang="en-US" dirty="0"/>
          </a:p>
        </p:txBody>
      </p:sp>
      <p:sp>
        <p:nvSpPr>
          <p:cNvPr id="3" name="Content Placeholder 2"/>
          <p:cNvSpPr>
            <a:spLocks noGrp="1"/>
          </p:cNvSpPr>
          <p:nvPr>
            <p:ph idx="1"/>
          </p:nvPr>
        </p:nvSpPr>
        <p:spPr>
          <a:xfrm>
            <a:off x="228600" y="1143000"/>
            <a:ext cx="8610600" cy="5257800"/>
          </a:xfrm>
        </p:spPr>
        <p:txBody>
          <a:bodyPr>
            <a:normAutofit fontScale="77500" lnSpcReduction="20000"/>
          </a:bodyPr>
          <a:lstStyle/>
          <a:p>
            <a:pPr>
              <a:lnSpc>
                <a:spcPct val="100000"/>
              </a:lnSpc>
            </a:pPr>
            <a:r>
              <a:rPr lang="en-US" b="1" dirty="0" smtClean="0">
                <a:solidFill>
                  <a:schemeClr val="tx1"/>
                </a:solidFill>
                <a:latin typeface="Courier New" pitchFamily="49" charset="0"/>
                <a:cs typeface="Courier New" pitchFamily="49" charset="0"/>
              </a:rPr>
              <a:t>Console format(String fmt, Object... args)</a:t>
            </a:r>
          </a:p>
          <a:p>
            <a:pPr>
              <a:lnSpc>
                <a:spcPct val="100000"/>
              </a:lnSpc>
            </a:pPr>
            <a:r>
              <a:rPr lang="en-US" b="1" dirty="0" smtClean="0">
                <a:solidFill>
                  <a:schemeClr val="tx1"/>
                </a:solidFill>
                <a:latin typeface="Courier New" pitchFamily="49" charset="0"/>
                <a:cs typeface="Courier New" pitchFamily="49" charset="0"/>
              </a:rPr>
              <a:t>Console printf(String fmt, Object... Args)</a:t>
            </a:r>
          </a:p>
          <a:p>
            <a:pPr lvl="1">
              <a:lnSpc>
                <a:spcPct val="100000"/>
              </a:lnSpc>
            </a:pPr>
            <a:r>
              <a:rPr lang="en-US" sz="2000" dirty="0" smtClean="0">
                <a:ea typeface="+mn-ea"/>
                <a:cs typeface="+mn-cs"/>
              </a:rPr>
              <a:t>Used to write formatted data. The fmt represents format string which are same as the one that was used for </a:t>
            </a:r>
            <a:r>
              <a:rPr lang="en-US" sz="2000" b="1" dirty="0" smtClean="0">
                <a:solidFill>
                  <a:schemeClr val="tx1"/>
                </a:solidFill>
                <a:latin typeface="Courier New" pitchFamily="49" charset="0"/>
                <a:ea typeface="+mn-ea"/>
                <a:cs typeface="Courier New" pitchFamily="49" charset="0"/>
              </a:rPr>
              <a:t>System.out.printf.</a:t>
            </a:r>
          </a:p>
          <a:p>
            <a:pPr>
              <a:lnSpc>
                <a:spcPct val="100000"/>
              </a:lnSpc>
            </a:pPr>
            <a:r>
              <a:rPr lang="en-US" b="1" dirty="0" smtClean="0">
                <a:solidFill>
                  <a:schemeClr val="tx1"/>
                </a:solidFill>
                <a:latin typeface="Courier New" pitchFamily="49" charset="0"/>
                <a:cs typeface="Courier New" pitchFamily="49" charset="0"/>
              </a:rPr>
              <a:t>String readLine(String fmt, Object... args0)</a:t>
            </a:r>
          </a:p>
          <a:p>
            <a:pPr lvl="1">
              <a:lnSpc>
                <a:spcPct val="100000"/>
              </a:lnSpc>
            </a:pPr>
            <a:r>
              <a:rPr lang="en-US" sz="2000" dirty="0" smtClean="0">
                <a:ea typeface="+mn-ea"/>
                <a:cs typeface="+mn-cs"/>
              </a:rPr>
              <a:t>Prompts and reads a single line of text </a:t>
            </a:r>
          </a:p>
          <a:p>
            <a:pPr>
              <a:lnSpc>
                <a:spcPct val="100000"/>
              </a:lnSpc>
            </a:pPr>
            <a:r>
              <a:rPr lang="en-US" b="1" dirty="0" smtClean="0">
                <a:solidFill>
                  <a:schemeClr val="tx1"/>
                </a:solidFill>
                <a:latin typeface="Courier New" pitchFamily="49" charset="0"/>
                <a:cs typeface="Courier New" pitchFamily="49" charset="0"/>
              </a:rPr>
              <a:t>String readLine()</a:t>
            </a:r>
          </a:p>
          <a:p>
            <a:pPr lvl="1">
              <a:lnSpc>
                <a:spcPct val="100000"/>
              </a:lnSpc>
            </a:pPr>
            <a:r>
              <a:rPr lang="en-US" sz="2000" dirty="0" smtClean="0"/>
              <a:t>reads a single line of text</a:t>
            </a:r>
            <a:endParaRPr lang="en-US" sz="2000" b="1" dirty="0" smtClean="0">
              <a:solidFill>
                <a:schemeClr val="tx1"/>
              </a:solidFill>
              <a:latin typeface="Courier New" pitchFamily="49" charset="0"/>
              <a:cs typeface="Courier New" pitchFamily="49" charset="0"/>
            </a:endParaRPr>
          </a:p>
          <a:p>
            <a:pPr>
              <a:lnSpc>
                <a:spcPct val="100000"/>
              </a:lnSpc>
            </a:pPr>
            <a:r>
              <a:rPr lang="en-US" b="1" dirty="0" smtClean="0">
                <a:solidFill>
                  <a:schemeClr val="tx1"/>
                </a:solidFill>
                <a:latin typeface="Courier New" pitchFamily="49" charset="0"/>
                <a:cs typeface="Courier New" pitchFamily="49" charset="0"/>
              </a:rPr>
              <a:t>char[] readPassword(</a:t>
            </a:r>
            <a:r>
              <a:rPr lang="en-US" b="1" dirty="0" smtClean="0">
                <a:solidFill>
                  <a:schemeClr val="tx1"/>
                </a:solidFill>
                <a:latin typeface="Courier New" pitchFamily="49" charset="0"/>
                <a:cs typeface="Courier New" pitchFamily="49" charset="0"/>
                <a:hlinkClick r:id="rId2" action="ppaction://hlinkfile" tooltip="class in java.lang"/>
              </a:rPr>
              <a:t>String</a:t>
            </a:r>
            <a:r>
              <a:rPr lang="en-US" b="1" dirty="0" smtClean="0">
                <a:solidFill>
                  <a:schemeClr val="tx1"/>
                </a:solidFill>
                <a:latin typeface="Courier New" pitchFamily="49" charset="0"/>
                <a:cs typeface="Courier New" pitchFamily="49" charset="0"/>
              </a:rPr>
              <a:t> fmt, </a:t>
            </a:r>
            <a:r>
              <a:rPr lang="en-US" b="1" dirty="0" smtClean="0">
                <a:solidFill>
                  <a:schemeClr val="tx1"/>
                </a:solidFill>
                <a:latin typeface="Courier New" pitchFamily="49" charset="0"/>
                <a:cs typeface="Courier New" pitchFamily="49" charset="0"/>
                <a:hlinkClick r:id="rId3" action="ppaction://hlinkfile" tooltip="class in java.lang"/>
              </a:rPr>
              <a:t>Object</a:t>
            </a:r>
            <a:r>
              <a:rPr lang="en-US" b="1" dirty="0" smtClean="0">
                <a:solidFill>
                  <a:schemeClr val="tx1"/>
                </a:solidFill>
                <a:latin typeface="Courier New" pitchFamily="49" charset="0"/>
                <a:cs typeface="Courier New" pitchFamily="49" charset="0"/>
              </a:rPr>
              <a:t>... args)</a:t>
            </a:r>
          </a:p>
          <a:p>
            <a:pPr lvl="1">
              <a:lnSpc>
                <a:spcPct val="100000"/>
              </a:lnSpc>
            </a:pPr>
            <a:r>
              <a:rPr lang="en-US" sz="2000" dirty="0" smtClean="0">
                <a:ea typeface="+mn-ea"/>
                <a:cs typeface="+mn-cs"/>
              </a:rPr>
              <a:t>Prompts and reads a password or passphrase from the console with echoing disabled</a:t>
            </a:r>
          </a:p>
          <a:p>
            <a:pPr>
              <a:lnSpc>
                <a:spcPct val="100000"/>
              </a:lnSpc>
            </a:pPr>
            <a:r>
              <a:rPr lang="en-US" b="1" dirty="0" smtClean="0">
                <a:solidFill>
                  <a:schemeClr val="tx1"/>
                </a:solidFill>
                <a:latin typeface="Courier New" pitchFamily="49" charset="0"/>
                <a:cs typeface="Courier New" pitchFamily="49" charset="0"/>
              </a:rPr>
              <a:t>char[] readPassword()</a:t>
            </a:r>
          </a:p>
          <a:p>
            <a:pPr lvl="1">
              <a:lnSpc>
                <a:spcPct val="100000"/>
              </a:lnSpc>
            </a:pPr>
            <a:r>
              <a:rPr lang="en-US" sz="2000" dirty="0" smtClean="0">
                <a:ea typeface="+mn-ea"/>
                <a:cs typeface="+mn-cs"/>
              </a:rPr>
              <a:t>reads a password or passphrase from the console with echoing disabled</a:t>
            </a:r>
          </a:p>
          <a:p>
            <a:pPr>
              <a:lnSpc>
                <a:spcPct val="100000"/>
              </a:lnSpc>
            </a:pPr>
            <a:endParaRPr lang="en-US" sz="1200" b="1" dirty="0" smtClean="0">
              <a:solidFill>
                <a:schemeClr val="tx1"/>
              </a:solidFill>
              <a:latin typeface="Courier New" pitchFamily="49" charset="0"/>
              <a:ea typeface="+mn-ea"/>
              <a:cs typeface="Courier New" pitchFamily="49" charset="0"/>
            </a:endParaRPr>
          </a:p>
          <a:p>
            <a:pPr>
              <a:lnSpc>
                <a:spcPct val="100000"/>
              </a:lnSpc>
            </a:pPr>
            <a:endParaRPr lang="en-US" sz="1200" b="1" dirty="0" smtClean="0">
              <a:solidFill>
                <a:schemeClr val="tx1"/>
              </a:solidFill>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0"/>
          </p:nvPr>
        </p:nvSpPr>
        <p:spPr>
          <a:xfrm>
            <a:off x="6553200" y="6245225"/>
            <a:ext cx="2133600" cy="476250"/>
          </a:xfrm>
          <a:noFill/>
        </p:spPr>
        <p:txBody>
          <a:bodyPr/>
          <a:lstStyle/>
          <a:p>
            <a:fld id="{5FFAD31A-FE7C-458A-9B71-EE300722E871}" type="slidenum">
              <a:rPr lang="en-US" smtClean="0">
                <a:latin typeface="Arial" charset="0"/>
              </a:rPr>
              <a:pPr/>
              <a:t>50</a:t>
            </a:fld>
            <a:endParaRPr lang="en-US" smtClean="0">
              <a:latin typeface="Arial" charset="0"/>
            </a:endParaRPr>
          </a:p>
        </p:txBody>
      </p:sp>
      <p:sp>
        <p:nvSpPr>
          <p:cNvPr id="38915" name="Rectangle 2"/>
          <p:cNvSpPr>
            <a:spLocks noGrp="1" noChangeArrowheads="1"/>
          </p:cNvSpPr>
          <p:nvPr>
            <p:ph type="title"/>
          </p:nvPr>
        </p:nvSpPr>
        <p:spPr>
          <a:xfrm>
            <a:off x="228600" y="0"/>
            <a:ext cx="7772400" cy="914400"/>
          </a:xfrm>
        </p:spPr>
        <p:txBody>
          <a:bodyPr/>
          <a:lstStyle/>
          <a:p>
            <a:pPr eaLnBrk="1" hangingPunct="1"/>
            <a:r>
              <a:rPr lang="en-US" sz="4000" dirty="0" smtClean="0"/>
              <a:t>Serialization</a:t>
            </a:r>
          </a:p>
        </p:txBody>
      </p:sp>
      <p:sp>
        <p:nvSpPr>
          <p:cNvPr id="38916" name="Rectangle 3"/>
          <p:cNvSpPr>
            <a:spLocks noGrp="1" noChangeArrowheads="1"/>
          </p:cNvSpPr>
          <p:nvPr>
            <p:ph type="body" idx="1"/>
          </p:nvPr>
        </p:nvSpPr>
        <p:spPr>
          <a:xfrm>
            <a:off x="381000" y="990600"/>
            <a:ext cx="8229600" cy="5410200"/>
          </a:xfrm>
          <a:solidFill>
            <a:schemeClr val="bg1"/>
          </a:solidFill>
        </p:spPr>
        <p:txBody>
          <a:bodyPr>
            <a:normAutofit fontScale="85000" lnSpcReduction="20000"/>
          </a:bodyPr>
          <a:lstStyle/>
          <a:p>
            <a:pPr eaLnBrk="1" hangingPunct="1"/>
            <a:r>
              <a:rPr lang="en-US" dirty="0" smtClean="0"/>
              <a:t>The mechanism of storing the state of an object in the hard disk so that it can be restored later by your program.</a:t>
            </a:r>
          </a:p>
          <a:p>
            <a:pPr eaLnBrk="1" hangingPunct="1"/>
            <a:r>
              <a:rPr lang="en-US" dirty="0" smtClean="0"/>
              <a:t>Serialization enables storing values of all instance variables which includes both primitives and </a:t>
            </a:r>
            <a:r>
              <a:rPr lang="en-US" b="1" dirty="0" err="1" smtClean="0">
                <a:solidFill>
                  <a:srgbClr val="000000"/>
                </a:solidFill>
                <a:latin typeface="Courier New" pitchFamily="49" charset="0"/>
                <a:cs typeface="Courier New" pitchFamily="49" charset="0"/>
              </a:rPr>
              <a:t>Serializable</a:t>
            </a:r>
            <a:r>
              <a:rPr lang="en-US" dirty="0" smtClean="0"/>
              <a:t> objects.</a:t>
            </a:r>
          </a:p>
          <a:p>
            <a:pPr eaLnBrk="1" hangingPunct="1"/>
            <a:r>
              <a:rPr lang="en-US" dirty="0" smtClean="0"/>
              <a:t>Serialization mechanism creates a file into which the state of the object is written. </a:t>
            </a:r>
          </a:p>
          <a:p>
            <a:pPr eaLnBrk="1" hangingPunct="1"/>
            <a:r>
              <a:rPr lang="en-US" dirty="0" smtClean="0"/>
              <a:t>This file can later be read by the java program which can then restore the object’s state. </a:t>
            </a:r>
          </a:p>
          <a:p>
            <a:pPr eaLnBrk="1" hangingPunct="1"/>
            <a:r>
              <a:rPr lang="en-US" b="1" dirty="0" smtClean="0">
                <a:solidFill>
                  <a:srgbClr val="000000"/>
                </a:solidFill>
                <a:latin typeface="Courier New" pitchFamily="49" charset="0"/>
                <a:cs typeface="Courier New" pitchFamily="49" charset="0"/>
              </a:rPr>
              <a:t>ObjectOutputStream </a:t>
            </a:r>
            <a:r>
              <a:rPr lang="en-US" dirty="0" smtClean="0"/>
              <a:t>and</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ObjectInputStream</a:t>
            </a:r>
            <a:r>
              <a:rPr lang="en-US" b="1" dirty="0" smtClean="0">
                <a:solidFill>
                  <a:srgbClr val="000000"/>
                </a:solidFill>
                <a:latin typeface="Courier New" pitchFamily="49" charset="0"/>
                <a:cs typeface="Courier New" pitchFamily="49" charset="0"/>
              </a:rPr>
              <a:t> </a:t>
            </a:r>
            <a:r>
              <a:rPr lang="en-US" dirty="0" smtClean="0"/>
              <a:t>classes are used for these purposes. They are wrapper classes that take</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OutputStream</a:t>
            </a:r>
            <a:r>
              <a:rPr lang="en-US" b="1" dirty="0" smtClean="0">
                <a:solidFill>
                  <a:srgbClr val="000000"/>
                </a:solidFill>
                <a:latin typeface="Courier New" pitchFamily="49" charset="0"/>
                <a:cs typeface="Courier New" pitchFamily="49" charset="0"/>
              </a:rPr>
              <a:t> </a:t>
            </a:r>
            <a:r>
              <a:rPr lang="en-US" dirty="0" smtClean="0"/>
              <a:t>and</a:t>
            </a:r>
            <a:r>
              <a:rPr lang="en-US" b="1" dirty="0" smtClean="0">
                <a:solidFill>
                  <a:srgbClr val="000000"/>
                </a:solidFill>
                <a:latin typeface="Courier New" pitchFamily="49" charset="0"/>
                <a:cs typeface="Courier New" pitchFamily="49" charset="0"/>
              </a:rPr>
              <a:t> </a:t>
            </a:r>
            <a:r>
              <a:rPr lang="en-US" b="1" i="1" dirty="0" err="1" smtClean="0">
                <a:solidFill>
                  <a:srgbClr val="000000"/>
                </a:solidFill>
                <a:latin typeface="Courier New" pitchFamily="49" charset="0"/>
                <a:cs typeface="Courier New" pitchFamily="49" charset="0"/>
              </a:rPr>
              <a:t>InputStream</a:t>
            </a:r>
            <a:r>
              <a:rPr lang="en-US" b="1" i="1" dirty="0" smtClean="0">
                <a:solidFill>
                  <a:srgbClr val="000000"/>
                </a:solidFill>
                <a:latin typeface="Courier New" pitchFamily="49" charset="0"/>
                <a:cs typeface="Courier New" pitchFamily="49" charset="0"/>
              </a:rPr>
              <a:t> </a:t>
            </a:r>
            <a:r>
              <a:rPr lang="en-US" dirty="0" smtClean="0"/>
              <a:t>objects respectively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28600" y="0"/>
            <a:ext cx="8229600" cy="1143000"/>
          </a:xfrm>
        </p:spPr>
        <p:txBody>
          <a:bodyPr>
            <a:normAutofit fontScale="90000"/>
          </a:bodyPr>
          <a:lstStyle/>
          <a:p>
            <a:r>
              <a:rPr lang="en-US" dirty="0" smtClean="0">
                <a:latin typeface="Courier New" pitchFamily="49" charset="0"/>
                <a:cs typeface="Courier New" pitchFamily="49" charset="0"/>
              </a:rPr>
              <a:t>ObjectOutputStream </a:t>
            </a:r>
            <a:r>
              <a:rPr lang="en-US" dirty="0" smtClean="0">
                <a:cs typeface="Courier New" pitchFamily="49" charset="0"/>
              </a:rPr>
              <a:t>&amp;</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ObjectInputStream</a:t>
            </a:r>
            <a:r>
              <a:rPr lang="en-US" dirty="0" smtClean="0">
                <a:latin typeface="Courier New" pitchFamily="49" charset="0"/>
                <a:cs typeface="Courier New" pitchFamily="49" charset="0"/>
              </a:rPr>
              <a:t> </a:t>
            </a:r>
            <a:endParaRPr lang="en-IN" dirty="0" smtClean="0"/>
          </a:p>
        </p:txBody>
      </p:sp>
      <p:sp>
        <p:nvSpPr>
          <p:cNvPr id="3" name="Content Placeholder 2"/>
          <p:cNvSpPr>
            <a:spLocks noGrp="1"/>
          </p:cNvSpPr>
          <p:nvPr>
            <p:ph idx="1"/>
          </p:nvPr>
        </p:nvSpPr>
        <p:spPr>
          <a:xfrm>
            <a:off x="304800" y="1066800"/>
            <a:ext cx="8382000" cy="5257800"/>
          </a:xfrm>
        </p:spPr>
        <p:txBody>
          <a:bodyPr>
            <a:normAutofit fontScale="92500"/>
          </a:bodyPr>
          <a:lstStyle/>
          <a:p>
            <a:pPr>
              <a:lnSpc>
                <a:spcPct val="120000"/>
              </a:lnSpc>
              <a:defRPr/>
            </a:pPr>
            <a:r>
              <a:rPr lang="en-US" b="1" dirty="0" smtClean="0">
                <a:solidFill>
                  <a:srgbClr val="C00000"/>
                </a:solidFill>
                <a:latin typeface="Courier New" pitchFamily="49" charset="0"/>
                <a:cs typeface="Courier New" pitchFamily="49" charset="0"/>
              </a:rPr>
              <a:t>ObjectOutputStream</a:t>
            </a:r>
          </a:p>
          <a:p>
            <a:pPr lvl="1">
              <a:lnSpc>
                <a:spcPct val="120000"/>
              </a:lnSpc>
              <a:defRPr/>
            </a:pPr>
            <a:r>
              <a:rPr lang="en-US" sz="2000" b="1" dirty="0" err="1" smtClean="0">
                <a:latin typeface="Courier New" pitchFamily="49" charset="0"/>
              </a:rPr>
              <a:t>ObjectOutputStream</a:t>
            </a:r>
            <a:r>
              <a:rPr lang="en-US" sz="2000" b="1" dirty="0" smtClean="0">
                <a:latin typeface="Courier New" pitchFamily="49" charset="0"/>
              </a:rPr>
              <a:t>(</a:t>
            </a:r>
            <a:r>
              <a:rPr lang="en-US" sz="2000" b="1" dirty="0" err="1" smtClean="0">
                <a:latin typeface="Courier New" pitchFamily="49" charset="0"/>
              </a:rPr>
              <a:t>OutputStream</a:t>
            </a:r>
            <a:r>
              <a:rPr lang="en-US" sz="2000" b="1" dirty="0" smtClean="0">
                <a:latin typeface="Courier New" pitchFamily="49" charset="0"/>
              </a:rPr>
              <a:t> out)throws IOException</a:t>
            </a:r>
          </a:p>
          <a:p>
            <a:pPr lvl="1">
              <a:lnSpc>
                <a:spcPct val="120000"/>
              </a:lnSpc>
              <a:defRPr/>
            </a:pPr>
            <a:r>
              <a:rPr lang="en-US" sz="2000" b="1" dirty="0" smtClean="0">
                <a:latin typeface="Courier New" pitchFamily="49" charset="0"/>
              </a:rPr>
              <a:t>void </a:t>
            </a:r>
            <a:r>
              <a:rPr lang="en-US" sz="2000" b="1" dirty="0" err="1" smtClean="0">
                <a:latin typeface="Courier New" pitchFamily="49" charset="0"/>
              </a:rPr>
              <a:t>writeXxx</a:t>
            </a:r>
            <a:r>
              <a:rPr lang="en-US" sz="2000" b="1" dirty="0" smtClean="0">
                <a:latin typeface="Courier New" pitchFamily="49" charset="0"/>
              </a:rPr>
              <a:t>(xxx v) </a:t>
            </a:r>
            <a:r>
              <a:rPr lang="en-US" sz="2000" dirty="0" smtClean="0"/>
              <a:t>where xxx is any primitive type, or </a:t>
            </a:r>
            <a:r>
              <a:rPr lang="en-US" sz="2000" b="1" dirty="0" smtClean="0">
                <a:solidFill>
                  <a:srgbClr val="000000"/>
                </a:solidFill>
                <a:latin typeface="Courier New" pitchFamily="49" charset="0"/>
              </a:rPr>
              <a:t>Object</a:t>
            </a:r>
          </a:p>
          <a:p>
            <a:pPr lvl="1">
              <a:lnSpc>
                <a:spcPct val="120000"/>
              </a:lnSpc>
              <a:defRPr/>
            </a:pPr>
            <a:r>
              <a:rPr lang="en-US" sz="2000" b="1" dirty="0" smtClean="0">
                <a:latin typeface="Courier New" pitchFamily="49" charset="0"/>
              </a:rPr>
              <a:t>void write(</a:t>
            </a:r>
            <a:r>
              <a:rPr lang="en-US" sz="2000" b="1" dirty="0" err="1" smtClean="0">
                <a:latin typeface="Courier New" pitchFamily="49" charset="0"/>
              </a:rPr>
              <a:t>int</a:t>
            </a:r>
            <a:r>
              <a:rPr lang="en-US" sz="2000" b="1" dirty="0" smtClean="0">
                <a:latin typeface="Courier New" pitchFamily="49" charset="0"/>
              </a:rPr>
              <a:t> x)</a:t>
            </a:r>
          </a:p>
          <a:p>
            <a:pPr lvl="1">
              <a:lnSpc>
                <a:spcPct val="120000"/>
              </a:lnSpc>
              <a:defRPr/>
            </a:pPr>
            <a:r>
              <a:rPr lang="en-US" sz="2000" dirty="0" smtClean="0"/>
              <a:t>And all the methods from </a:t>
            </a:r>
            <a:r>
              <a:rPr lang="en-US" sz="2000" b="1" dirty="0" err="1" smtClean="0">
                <a:solidFill>
                  <a:srgbClr val="000000"/>
                </a:solidFill>
                <a:latin typeface="Courier New" pitchFamily="49" charset="0"/>
              </a:rPr>
              <a:t>OutputStream</a:t>
            </a:r>
            <a:endParaRPr lang="en-US" sz="2000" b="1" dirty="0" smtClean="0">
              <a:solidFill>
                <a:srgbClr val="000000"/>
              </a:solidFill>
              <a:latin typeface="Courier New" pitchFamily="49" charset="0"/>
              <a:ea typeface="+mn-ea"/>
              <a:cs typeface="Courier New" pitchFamily="49" charset="0"/>
            </a:endParaRPr>
          </a:p>
          <a:p>
            <a:pPr>
              <a:lnSpc>
                <a:spcPct val="120000"/>
              </a:lnSpc>
              <a:defRPr/>
            </a:pPr>
            <a:r>
              <a:rPr lang="en-US" b="1" dirty="0" err="1" smtClean="0">
                <a:solidFill>
                  <a:srgbClr val="C00000"/>
                </a:solidFill>
                <a:latin typeface="Courier New" pitchFamily="49" charset="0"/>
                <a:cs typeface="Courier New" pitchFamily="49" charset="0"/>
              </a:rPr>
              <a:t>ObjectInputStream</a:t>
            </a:r>
            <a:endParaRPr lang="en-US" b="1" dirty="0" smtClean="0">
              <a:solidFill>
                <a:srgbClr val="C00000"/>
              </a:solidFill>
              <a:latin typeface="Courier New" pitchFamily="49" charset="0"/>
              <a:cs typeface="Courier New" pitchFamily="49" charset="0"/>
            </a:endParaRPr>
          </a:p>
          <a:p>
            <a:pPr lvl="1">
              <a:lnSpc>
                <a:spcPct val="120000"/>
              </a:lnSpc>
              <a:defRPr/>
            </a:pPr>
            <a:r>
              <a:rPr lang="en-IN" sz="2000" b="1" dirty="0" err="1" smtClean="0">
                <a:latin typeface="Courier New" pitchFamily="49" charset="0"/>
              </a:rPr>
              <a:t>ObjectInputStream</a:t>
            </a:r>
            <a:r>
              <a:rPr lang="en-IN" sz="2000" b="1" dirty="0" smtClean="0">
                <a:latin typeface="Courier New" pitchFamily="49" charset="0"/>
              </a:rPr>
              <a:t>(</a:t>
            </a:r>
            <a:r>
              <a:rPr lang="en-IN" sz="2000" b="1" dirty="0" err="1" smtClean="0">
                <a:latin typeface="Courier New" pitchFamily="49" charset="0"/>
              </a:rPr>
              <a:t>InputStream</a:t>
            </a:r>
            <a:r>
              <a:rPr lang="en-IN" sz="2000" b="1" dirty="0" smtClean="0">
                <a:latin typeface="Courier New" pitchFamily="49" charset="0"/>
              </a:rPr>
              <a:t> in)  throws IOException</a:t>
            </a:r>
          </a:p>
          <a:p>
            <a:pPr lvl="1">
              <a:lnSpc>
                <a:spcPct val="120000"/>
              </a:lnSpc>
              <a:defRPr/>
            </a:pPr>
            <a:r>
              <a:rPr lang="en-US" sz="2000" b="1" dirty="0" smtClean="0">
                <a:latin typeface="Courier New" pitchFamily="49" charset="0"/>
              </a:rPr>
              <a:t>xxx </a:t>
            </a:r>
            <a:r>
              <a:rPr lang="en-US" sz="2000" b="1" dirty="0" err="1" smtClean="0">
                <a:latin typeface="Courier New" pitchFamily="49" charset="0"/>
              </a:rPr>
              <a:t>readXxx</a:t>
            </a:r>
            <a:r>
              <a:rPr lang="en-US" sz="2000" b="1" dirty="0" smtClean="0">
                <a:latin typeface="Courier New" pitchFamily="49" charset="0"/>
              </a:rPr>
              <a:t>() </a:t>
            </a:r>
            <a:r>
              <a:rPr lang="en-US" sz="2000" dirty="0" smtClean="0"/>
              <a:t>where xxx is any primitive type, or </a:t>
            </a:r>
            <a:r>
              <a:rPr lang="en-US" sz="2000" b="1" dirty="0" smtClean="0">
                <a:solidFill>
                  <a:srgbClr val="000000"/>
                </a:solidFill>
                <a:latin typeface="Courier New" pitchFamily="49" charset="0"/>
              </a:rPr>
              <a:t>Object</a:t>
            </a:r>
          </a:p>
          <a:p>
            <a:pPr lvl="1">
              <a:lnSpc>
                <a:spcPct val="120000"/>
              </a:lnSpc>
              <a:defRPr/>
            </a:pPr>
            <a:r>
              <a:rPr lang="en-US" sz="2000" b="1" dirty="0" err="1" smtClean="0">
                <a:latin typeface="Courier New" pitchFamily="49" charset="0"/>
              </a:rPr>
              <a:t>int</a:t>
            </a:r>
            <a:r>
              <a:rPr lang="en-US" sz="2000" b="1" dirty="0" smtClean="0">
                <a:latin typeface="Courier New" pitchFamily="49" charset="0"/>
              </a:rPr>
              <a:t> read() </a:t>
            </a:r>
          </a:p>
          <a:p>
            <a:pPr lvl="1">
              <a:lnSpc>
                <a:spcPct val="120000"/>
              </a:lnSpc>
              <a:defRPr/>
            </a:pPr>
            <a:r>
              <a:rPr lang="en-US" sz="2000" dirty="0" smtClean="0"/>
              <a:t>And all the methods from </a:t>
            </a:r>
            <a:r>
              <a:rPr lang="en-US" sz="2000" b="1" dirty="0" err="1" smtClean="0">
                <a:solidFill>
                  <a:srgbClr val="000000"/>
                </a:solidFill>
                <a:latin typeface="Courier New" pitchFamily="49" charset="0"/>
              </a:rPr>
              <a:t>InputStream</a:t>
            </a:r>
            <a:endParaRPr lang="en-US" sz="2000" b="1" dirty="0" smtClean="0">
              <a:solidFill>
                <a:srgbClr val="000000"/>
              </a:solidFill>
              <a:latin typeface="Courier New" pitchFamily="49" charset="0"/>
            </a:endParaRPr>
          </a:p>
        </p:txBody>
      </p:sp>
      <p:sp>
        <p:nvSpPr>
          <p:cNvPr id="39940" name="Slide Number Placeholder 3"/>
          <p:cNvSpPr>
            <a:spLocks noGrp="1"/>
          </p:cNvSpPr>
          <p:nvPr>
            <p:ph type="sldNum" sz="quarter" idx="10"/>
          </p:nvPr>
        </p:nvSpPr>
        <p:spPr>
          <a:xfrm>
            <a:off x="6553200" y="6245225"/>
            <a:ext cx="2133600" cy="476250"/>
          </a:xfrm>
          <a:noFill/>
        </p:spPr>
        <p:txBody>
          <a:bodyPr/>
          <a:lstStyle/>
          <a:p>
            <a:fld id="{0E5F82CF-037A-4090-89DE-1BFF992C8DB8}" type="slidenum">
              <a:rPr lang="en-US" smtClean="0">
                <a:latin typeface="Arial" charset="0"/>
              </a:rPr>
              <a:pPr/>
              <a:t>51</a:t>
            </a:fld>
            <a:endParaRPr lang="en-US" smtClean="0">
              <a:latin typeface="Arial"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0"/>
          </p:nvPr>
        </p:nvSpPr>
        <p:spPr>
          <a:xfrm>
            <a:off x="6553200" y="6245225"/>
            <a:ext cx="2133600" cy="476250"/>
          </a:xfrm>
          <a:noFill/>
        </p:spPr>
        <p:txBody>
          <a:bodyPr/>
          <a:lstStyle/>
          <a:p>
            <a:fld id="{4A2AF90C-F448-422B-B5A2-CC3DEE775EA3}" type="slidenum">
              <a:rPr lang="en-US" smtClean="0">
                <a:latin typeface="Arial" charset="0"/>
              </a:rPr>
              <a:pPr/>
              <a:t>52</a:t>
            </a:fld>
            <a:endParaRPr lang="en-US" smtClean="0">
              <a:latin typeface="Arial" charset="0"/>
            </a:endParaRPr>
          </a:p>
        </p:txBody>
      </p:sp>
      <p:sp>
        <p:nvSpPr>
          <p:cNvPr id="40963" name="Rectangle 2"/>
          <p:cNvSpPr>
            <a:spLocks noGrp="1" noChangeArrowheads="1"/>
          </p:cNvSpPr>
          <p:nvPr>
            <p:ph type="title"/>
          </p:nvPr>
        </p:nvSpPr>
        <p:spPr>
          <a:xfrm>
            <a:off x="228600" y="0"/>
            <a:ext cx="8686800" cy="1143000"/>
          </a:xfrm>
        </p:spPr>
        <p:txBody>
          <a:bodyPr>
            <a:normAutofit fontScale="90000"/>
          </a:bodyPr>
          <a:lstStyle/>
          <a:p>
            <a:pPr eaLnBrk="1" hangingPunct="1"/>
            <a:r>
              <a:rPr lang="en-US" dirty="0" smtClean="0"/>
              <a:t>Steps to save and retrieve an object’s state </a:t>
            </a:r>
          </a:p>
        </p:txBody>
      </p:sp>
      <p:sp>
        <p:nvSpPr>
          <p:cNvPr id="40964" name="Rectangle 3"/>
          <p:cNvSpPr>
            <a:spLocks noGrp="1" noChangeArrowheads="1"/>
          </p:cNvSpPr>
          <p:nvPr>
            <p:ph type="body" idx="1"/>
          </p:nvPr>
        </p:nvSpPr>
        <p:spPr>
          <a:xfrm>
            <a:off x="228600" y="1143000"/>
            <a:ext cx="8534400" cy="5257800"/>
          </a:xfrm>
        </p:spPr>
        <p:txBody>
          <a:bodyPr>
            <a:normAutofit fontScale="77500" lnSpcReduction="20000"/>
          </a:bodyPr>
          <a:lstStyle/>
          <a:p>
            <a:pPr marL="609600" indent="-609600" eaLnBrk="1" hangingPunct="1">
              <a:lnSpc>
                <a:spcPct val="90000"/>
              </a:lnSpc>
              <a:buClr>
                <a:schemeClr val="tx2"/>
              </a:buClr>
              <a:buNone/>
            </a:pPr>
            <a:r>
              <a:rPr lang="en-US" dirty="0" smtClean="0"/>
              <a:t>Saving an object state</a:t>
            </a:r>
          </a:p>
          <a:p>
            <a:pPr marL="609600" indent="-609600" eaLnBrk="1" hangingPunct="1">
              <a:lnSpc>
                <a:spcPct val="90000"/>
              </a:lnSpc>
              <a:buClr>
                <a:schemeClr val="tx2"/>
              </a:buClr>
              <a:buFontTx/>
              <a:buAutoNum type="arabicPeriod"/>
            </a:pPr>
            <a:r>
              <a:rPr lang="en-US" b="1" dirty="0" err="1" smtClean="0">
                <a:solidFill>
                  <a:srgbClr val="000000"/>
                </a:solidFill>
                <a:latin typeface="Courier New" pitchFamily="49" charset="0"/>
                <a:cs typeface="Courier New" pitchFamily="49" charset="0"/>
              </a:rPr>
              <a:t>FileOutputStream</a:t>
            </a:r>
            <a:r>
              <a:rPr lang="en-US" b="1" dirty="0" smtClean="0">
                <a:solidFill>
                  <a:srgbClr val="000000"/>
                </a:solidFill>
                <a:latin typeface="Courier New" pitchFamily="49" charset="0"/>
                <a:cs typeface="Courier New" pitchFamily="49" charset="0"/>
              </a:rPr>
              <a:t> f= new </a:t>
            </a:r>
            <a:r>
              <a:rPr lang="en-US" b="1" dirty="0" err="1" smtClean="0">
                <a:solidFill>
                  <a:srgbClr val="000000"/>
                </a:solidFill>
                <a:latin typeface="Courier New" pitchFamily="49" charset="0"/>
                <a:cs typeface="Courier New" pitchFamily="49" charset="0"/>
              </a:rPr>
              <a:t>FileOutputStream</a:t>
            </a:r>
            <a:r>
              <a:rPr lang="en-US" b="1" dirty="0" smtClean="0">
                <a:solidFill>
                  <a:srgbClr val="000000"/>
                </a:solidFill>
                <a:latin typeface="Courier New" pitchFamily="49" charset="0"/>
                <a:cs typeface="Courier New" pitchFamily="49" charset="0"/>
              </a:rPr>
              <a:t>(“MySerFile.ser”);</a:t>
            </a:r>
          </a:p>
          <a:p>
            <a:pPr marL="609600" indent="-609600" eaLnBrk="1" hangingPunct="1">
              <a:lnSpc>
                <a:spcPct val="90000"/>
              </a:lnSpc>
              <a:buClr>
                <a:schemeClr val="tx2"/>
              </a:buClr>
              <a:buFontTx/>
              <a:buAutoNum type="arabicPeriod"/>
            </a:pPr>
            <a:r>
              <a:rPr lang="en-US" b="1" dirty="0" smtClean="0">
                <a:solidFill>
                  <a:srgbClr val="000000"/>
                </a:solidFill>
                <a:latin typeface="Courier New" pitchFamily="49" charset="0"/>
                <a:cs typeface="Courier New" pitchFamily="49" charset="0"/>
              </a:rPr>
              <a:t>ObjectOutputStream </a:t>
            </a:r>
            <a:r>
              <a:rPr lang="en-US" b="1" dirty="0" err="1" smtClean="0">
                <a:solidFill>
                  <a:srgbClr val="000000"/>
                </a:solidFill>
                <a:latin typeface="Courier New" pitchFamily="49" charset="0"/>
                <a:cs typeface="Courier New" pitchFamily="49" charset="0"/>
              </a:rPr>
              <a:t>obfile</a:t>
            </a:r>
            <a:r>
              <a:rPr lang="en-US" b="1" dirty="0" smtClean="0">
                <a:solidFill>
                  <a:srgbClr val="000000"/>
                </a:solidFill>
                <a:latin typeface="Courier New" pitchFamily="49" charset="0"/>
                <a:cs typeface="Courier New" pitchFamily="49" charset="0"/>
              </a:rPr>
              <a:t>= new ObjectOutputStream(f);</a:t>
            </a:r>
          </a:p>
          <a:p>
            <a:pPr marL="609600" indent="-609600" eaLnBrk="1" hangingPunct="1">
              <a:lnSpc>
                <a:spcPct val="90000"/>
              </a:lnSpc>
              <a:buClr>
                <a:schemeClr val="tx2"/>
              </a:buClr>
              <a:buFontTx/>
              <a:buAutoNum type="arabicPeriod"/>
            </a:pP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obfile.writeObject</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objectInstance</a:t>
            </a:r>
            <a:r>
              <a:rPr lang="en-US" b="1" dirty="0" smtClean="0">
                <a:solidFill>
                  <a:srgbClr val="000000"/>
                </a:solidFill>
                <a:latin typeface="Courier New" pitchFamily="49" charset="0"/>
                <a:cs typeface="Courier New" pitchFamily="49" charset="0"/>
              </a:rPr>
              <a:t>);</a:t>
            </a:r>
          </a:p>
          <a:p>
            <a:pPr marL="609600" indent="-609600" eaLnBrk="1" hangingPunct="1">
              <a:lnSpc>
                <a:spcPct val="90000"/>
              </a:lnSpc>
              <a:buClr>
                <a:schemeClr val="tx2"/>
              </a:buClr>
              <a:buFontTx/>
              <a:buAutoNum type="arabicPeriod"/>
            </a:pPr>
            <a:r>
              <a:rPr lang="en-US" b="1" dirty="0" err="1" smtClean="0">
                <a:solidFill>
                  <a:srgbClr val="000000"/>
                </a:solidFill>
                <a:latin typeface="Courier New" pitchFamily="49" charset="0"/>
                <a:cs typeface="Courier New" pitchFamily="49" charset="0"/>
              </a:rPr>
              <a:t>Obfile.close</a:t>
            </a:r>
            <a:r>
              <a:rPr lang="en-US" b="1" dirty="0" smtClean="0">
                <a:solidFill>
                  <a:srgbClr val="000000"/>
                </a:solidFill>
                <a:latin typeface="Courier New" pitchFamily="49" charset="0"/>
                <a:cs typeface="Courier New" pitchFamily="49" charset="0"/>
              </a:rPr>
              <a:t>();</a:t>
            </a:r>
          </a:p>
          <a:p>
            <a:pPr marL="609600" indent="-609600" eaLnBrk="1" hangingPunct="1">
              <a:lnSpc>
                <a:spcPct val="90000"/>
              </a:lnSpc>
              <a:buClr>
                <a:schemeClr val="tx2"/>
              </a:buClr>
              <a:buNone/>
            </a:pPr>
            <a:endParaRPr lang="en-US" b="1" dirty="0" smtClean="0">
              <a:solidFill>
                <a:srgbClr val="000000"/>
              </a:solidFill>
              <a:latin typeface="Courier New" pitchFamily="49" charset="0"/>
              <a:cs typeface="Courier New" pitchFamily="49" charset="0"/>
            </a:endParaRPr>
          </a:p>
          <a:p>
            <a:pPr marL="609600" indent="-609600" eaLnBrk="1" hangingPunct="1">
              <a:lnSpc>
                <a:spcPct val="90000"/>
              </a:lnSpc>
              <a:buClr>
                <a:schemeClr val="tx2"/>
              </a:buClr>
              <a:buNone/>
            </a:pPr>
            <a:r>
              <a:rPr lang="en-US" dirty="0" smtClean="0"/>
              <a:t>Retrieving an object state</a:t>
            </a:r>
          </a:p>
          <a:p>
            <a:pPr marL="609600" indent="-609600" eaLnBrk="1" hangingPunct="1">
              <a:lnSpc>
                <a:spcPct val="90000"/>
              </a:lnSpc>
              <a:buClr>
                <a:schemeClr val="tx2"/>
              </a:buClr>
              <a:buFont typeface="+mj-lt"/>
              <a:buAutoNum type="arabicPeriod"/>
            </a:pPr>
            <a:r>
              <a:rPr lang="en-US" b="1" dirty="0" err="1" smtClean="0">
                <a:solidFill>
                  <a:srgbClr val="000000"/>
                </a:solidFill>
                <a:latin typeface="Courier New" pitchFamily="49" charset="0"/>
                <a:cs typeface="Courier New" pitchFamily="49" charset="0"/>
              </a:rPr>
              <a:t>FileInputStream</a:t>
            </a:r>
            <a:r>
              <a:rPr lang="en-US" b="1" dirty="0" smtClean="0">
                <a:solidFill>
                  <a:srgbClr val="000000"/>
                </a:solidFill>
                <a:latin typeface="Courier New" pitchFamily="49" charset="0"/>
                <a:cs typeface="Courier New" pitchFamily="49" charset="0"/>
              </a:rPr>
              <a:t> f= new </a:t>
            </a:r>
            <a:r>
              <a:rPr lang="en-US" b="1" dirty="0" err="1" smtClean="0">
                <a:solidFill>
                  <a:srgbClr val="000000"/>
                </a:solidFill>
                <a:latin typeface="Courier New" pitchFamily="49" charset="0"/>
                <a:cs typeface="Courier New" pitchFamily="49" charset="0"/>
              </a:rPr>
              <a:t>FileInputStream</a:t>
            </a:r>
            <a:r>
              <a:rPr lang="en-US" b="1" dirty="0" smtClean="0">
                <a:solidFill>
                  <a:srgbClr val="000000"/>
                </a:solidFill>
                <a:latin typeface="Courier New" pitchFamily="49" charset="0"/>
                <a:cs typeface="Courier New" pitchFamily="49" charset="0"/>
              </a:rPr>
              <a:t>(“MySerFile.ser”);</a:t>
            </a:r>
          </a:p>
          <a:p>
            <a:pPr marL="609600" indent="-609600" eaLnBrk="1" hangingPunct="1">
              <a:lnSpc>
                <a:spcPct val="90000"/>
              </a:lnSpc>
              <a:buClr>
                <a:schemeClr val="tx2"/>
              </a:buClr>
              <a:buFont typeface="+mj-lt"/>
              <a:buAutoNum type="arabicPeriod"/>
            </a:pPr>
            <a:r>
              <a:rPr lang="en-US" b="1" dirty="0" err="1" smtClean="0">
                <a:solidFill>
                  <a:srgbClr val="000000"/>
                </a:solidFill>
                <a:latin typeface="Courier New" pitchFamily="49" charset="0"/>
                <a:cs typeface="Courier New" pitchFamily="49" charset="0"/>
              </a:rPr>
              <a:t>ObjectInputStream</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obfile</a:t>
            </a:r>
            <a:r>
              <a:rPr lang="en-US" b="1" dirty="0" smtClean="0">
                <a:solidFill>
                  <a:srgbClr val="000000"/>
                </a:solidFill>
                <a:latin typeface="Courier New" pitchFamily="49" charset="0"/>
                <a:cs typeface="Courier New" pitchFamily="49" charset="0"/>
              </a:rPr>
              <a:t>= new </a:t>
            </a:r>
            <a:r>
              <a:rPr lang="en-US" b="1" dirty="0" err="1" smtClean="0">
                <a:solidFill>
                  <a:srgbClr val="000000"/>
                </a:solidFill>
                <a:latin typeface="Courier New" pitchFamily="49" charset="0"/>
                <a:cs typeface="Courier New" pitchFamily="49" charset="0"/>
              </a:rPr>
              <a:t>ObjectInputStream</a:t>
            </a:r>
            <a:r>
              <a:rPr lang="en-US" b="1" dirty="0" smtClean="0">
                <a:solidFill>
                  <a:srgbClr val="000000"/>
                </a:solidFill>
                <a:latin typeface="Courier New" pitchFamily="49" charset="0"/>
                <a:cs typeface="Courier New" pitchFamily="49" charset="0"/>
              </a:rPr>
              <a:t>(f);</a:t>
            </a:r>
          </a:p>
          <a:p>
            <a:pPr marL="609600" indent="-609600" eaLnBrk="1" hangingPunct="1">
              <a:lnSpc>
                <a:spcPct val="90000"/>
              </a:lnSpc>
              <a:buClr>
                <a:schemeClr val="tx2"/>
              </a:buClr>
              <a:buFont typeface="+mj-lt"/>
              <a:buAutoNum type="arabicPeriod"/>
            </a:pPr>
            <a:r>
              <a:rPr lang="en-US" b="1" dirty="0" smtClean="0">
                <a:solidFill>
                  <a:srgbClr val="000000"/>
                </a:solidFill>
                <a:latin typeface="Courier New" pitchFamily="49" charset="0"/>
                <a:cs typeface="Courier New" pitchFamily="49" charset="0"/>
              </a:rPr>
              <a:t>Object o=</a:t>
            </a:r>
            <a:r>
              <a:rPr lang="en-US" b="1" dirty="0" err="1" smtClean="0">
                <a:solidFill>
                  <a:srgbClr val="000000"/>
                </a:solidFill>
                <a:latin typeface="Courier New" pitchFamily="49" charset="0"/>
                <a:cs typeface="Courier New" pitchFamily="49" charset="0"/>
              </a:rPr>
              <a:t>obfile.readObject</a:t>
            </a:r>
            <a:r>
              <a:rPr lang="en-US" b="1" dirty="0" smtClean="0">
                <a:solidFill>
                  <a:srgbClr val="000000"/>
                </a:solidFill>
                <a:latin typeface="Courier New" pitchFamily="49" charset="0"/>
                <a:cs typeface="Courier New" pitchFamily="49" charset="0"/>
              </a:rPr>
              <a:t>();</a:t>
            </a:r>
          </a:p>
          <a:p>
            <a:pPr marL="609600" indent="-609600" eaLnBrk="1" hangingPunct="1">
              <a:lnSpc>
                <a:spcPct val="90000"/>
              </a:lnSpc>
              <a:buClr>
                <a:schemeClr val="tx2"/>
              </a:buClr>
              <a:buFont typeface="+mj-lt"/>
              <a:buAutoNum type="arabicPeriod"/>
            </a:pPr>
            <a:r>
              <a:rPr lang="en-US" b="1" dirty="0" err="1" smtClean="0">
                <a:solidFill>
                  <a:srgbClr val="000000"/>
                </a:solidFill>
                <a:latin typeface="Courier New" pitchFamily="49" charset="0"/>
                <a:cs typeface="Courier New" pitchFamily="49" charset="0"/>
              </a:rPr>
              <a:t>MyObject</a:t>
            </a:r>
            <a:r>
              <a:rPr lang="en-US" b="1" dirty="0" smtClean="0">
                <a:solidFill>
                  <a:srgbClr val="000000"/>
                </a:solidFill>
                <a:latin typeface="Courier New" pitchFamily="49" charset="0"/>
                <a:cs typeface="Courier New" pitchFamily="49" charset="0"/>
              </a:rPr>
              <a:t> m=(</a:t>
            </a:r>
            <a:r>
              <a:rPr lang="en-US" b="1" dirty="0" err="1" smtClean="0">
                <a:solidFill>
                  <a:srgbClr val="000000"/>
                </a:solidFill>
                <a:latin typeface="Courier New" pitchFamily="49" charset="0"/>
                <a:cs typeface="Courier New" pitchFamily="49" charset="0"/>
              </a:rPr>
              <a:t>MyObject</a:t>
            </a:r>
            <a:r>
              <a:rPr lang="en-US" b="1" dirty="0" smtClean="0">
                <a:solidFill>
                  <a:srgbClr val="000000"/>
                </a:solidFill>
                <a:latin typeface="Courier New" pitchFamily="49" charset="0"/>
                <a:cs typeface="Courier New" pitchFamily="49" charset="0"/>
              </a:rPr>
              <a:t>)o;</a:t>
            </a:r>
          </a:p>
          <a:p>
            <a:pPr marL="609600" indent="-609600" eaLnBrk="1" hangingPunct="1">
              <a:lnSpc>
                <a:spcPct val="90000"/>
              </a:lnSpc>
              <a:buClr>
                <a:schemeClr val="tx2"/>
              </a:buClr>
              <a:buFont typeface="+mj-lt"/>
              <a:buAutoNum type="arabicPeriod"/>
            </a:pPr>
            <a:r>
              <a:rPr lang="en-US" b="1" dirty="0" err="1" smtClean="0">
                <a:solidFill>
                  <a:srgbClr val="000000"/>
                </a:solidFill>
                <a:latin typeface="Courier New" pitchFamily="49" charset="0"/>
                <a:cs typeface="Courier New" pitchFamily="49" charset="0"/>
              </a:rPr>
              <a:t>Obfile.close</a:t>
            </a:r>
            <a:r>
              <a:rPr lang="en-US" b="1" dirty="0" smtClean="0">
                <a:solidFill>
                  <a:srgbClr val="000000"/>
                </a:solidFill>
                <a:latin typeface="Courier New" pitchFamily="49" charset="0"/>
                <a:cs typeface="Courier New" pitchFamily="49" charset="0"/>
              </a:rPr>
              <a:t>();</a:t>
            </a:r>
          </a:p>
          <a:p>
            <a:pPr marL="609600" indent="-609600" eaLnBrk="1" hangingPunct="1">
              <a:lnSpc>
                <a:spcPct val="90000"/>
              </a:lnSpc>
              <a:buClr>
                <a:schemeClr val="tx2"/>
              </a:buClr>
              <a:buFontTx/>
              <a:buAutoNum type="arabicPeriod"/>
            </a:pPr>
            <a:endParaRPr lang="en-US" b="1" dirty="0" smtClean="0">
              <a:solidFill>
                <a:srgbClr val="000000"/>
              </a:solidFill>
              <a:latin typeface="Courier New" pitchFamily="49" charset="0"/>
              <a:cs typeface="Courier New" pitchFamily="49" charset="0"/>
            </a:endParaRPr>
          </a:p>
          <a:p>
            <a:pPr marL="609600" indent="-609600" eaLnBrk="1" hangingPunct="1">
              <a:lnSpc>
                <a:spcPct val="90000"/>
              </a:lnSpc>
              <a:buClr>
                <a:schemeClr val="tx2"/>
              </a:buClr>
              <a:buNone/>
            </a:pPr>
            <a:endParaRPr lang="en-US" b="1" dirty="0" smtClean="0">
              <a:solidFill>
                <a:srgbClr val="000000"/>
              </a:solidFill>
              <a:latin typeface="Courier New" pitchFamily="49" charset="0"/>
              <a:cs typeface="Courier New" pitchFamily="49" charset="0"/>
            </a:endParaRPr>
          </a:p>
          <a:p>
            <a:pPr marL="609600" indent="-609600" eaLnBrk="1" hangingPunct="1">
              <a:lnSpc>
                <a:spcPct val="90000"/>
              </a:lnSpc>
              <a:buClr>
                <a:schemeClr val="tx2"/>
              </a:buClr>
              <a:buNone/>
            </a:pPr>
            <a:endParaRPr lang="en-US" b="1" dirty="0" smtClean="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0"/>
          </p:nvPr>
        </p:nvSpPr>
        <p:spPr>
          <a:xfrm>
            <a:off x="6553200" y="6245225"/>
            <a:ext cx="2133600" cy="476250"/>
          </a:xfrm>
          <a:noFill/>
        </p:spPr>
        <p:txBody>
          <a:bodyPr/>
          <a:lstStyle/>
          <a:p>
            <a:fld id="{335C78EE-C268-46B7-8CD9-9A3D6AA20BAB}" type="slidenum">
              <a:rPr lang="en-US" smtClean="0">
                <a:latin typeface="Arial" charset="0"/>
              </a:rPr>
              <a:pPr/>
              <a:t>53</a:t>
            </a:fld>
            <a:endParaRPr lang="en-US" smtClean="0">
              <a:latin typeface="Arial" charset="0"/>
            </a:endParaRPr>
          </a:p>
        </p:txBody>
      </p:sp>
      <p:sp>
        <p:nvSpPr>
          <p:cNvPr id="43011" name="Rectangle 2"/>
          <p:cNvSpPr>
            <a:spLocks noGrp="1" noChangeArrowheads="1"/>
          </p:cNvSpPr>
          <p:nvPr>
            <p:ph type="title"/>
          </p:nvPr>
        </p:nvSpPr>
        <p:spPr>
          <a:xfrm>
            <a:off x="228600" y="76200"/>
            <a:ext cx="8382000" cy="838200"/>
          </a:xfrm>
        </p:spPr>
        <p:txBody>
          <a:bodyPr/>
          <a:lstStyle/>
          <a:p>
            <a:pPr eaLnBrk="1" hangingPunct="1"/>
            <a:r>
              <a:rPr lang="en-US" sz="4000" dirty="0" err="1" smtClean="0">
                <a:latin typeface="Courier New" pitchFamily="49" charset="0"/>
                <a:cs typeface="Courier New" pitchFamily="49" charset="0"/>
              </a:rPr>
              <a:t>java.io.Serializable</a:t>
            </a:r>
            <a:endParaRPr lang="en-US" sz="4000" dirty="0" smtClean="0"/>
          </a:p>
        </p:txBody>
      </p:sp>
      <p:sp>
        <p:nvSpPr>
          <p:cNvPr id="43012" name="Rectangle 3"/>
          <p:cNvSpPr>
            <a:spLocks noGrp="1" noChangeArrowheads="1"/>
          </p:cNvSpPr>
          <p:nvPr>
            <p:ph type="body" idx="1"/>
          </p:nvPr>
        </p:nvSpPr>
        <p:spPr>
          <a:xfrm>
            <a:off x="228600" y="1143000"/>
            <a:ext cx="8763000" cy="5181600"/>
          </a:xfrm>
        </p:spPr>
        <p:txBody>
          <a:bodyPr>
            <a:normAutofit fontScale="62500" lnSpcReduction="20000"/>
          </a:bodyPr>
          <a:lstStyle/>
          <a:p>
            <a:pPr eaLnBrk="1" hangingPunct="1">
              <a:lnSpc>
                <a:spcPct val="120000"/>
              </a:lnSpc>
            </a:pPr>
            <a:r>
              <a:rPr lang="en-US" dirty="0" smtClean="0"/>
              <a:t>Only the objects which implement </a:t>
            </a:r>
            <a:r>
              <a:rPr lang="en-US" b="1" dirty="0" err="1" smtClean="0">
                <a:solidFill>
                  <a:srgbClr val="000000"/>
                </a:solidFill>
                <a:latin typeface="Courier New" pitchFamily="49" charset="0"/>
                <a:cs typeface="Courier New" pitchFamily="49" charset="0"/>
              </a:rPr>
              <a:t>Serializable</a:t>
            </a:r>
            <a:r>
              <a:rPr lang="en-US" dirty="0" smtClean="0"/>
              <a:t> interface can be serialized. </a:t>
            </a:r>
          </a:p>
          <a:p>
            <a:pPr eaLnBrk="1" hangingPunct="1">
              <a:lnSpc>
                <a:spcPct val="120000"/>
              </a:lnSpc>
              <a:buNone/>
            </a:pPr>
            <a:r>
              <a:rPr lang="en-US" dirty="0" smtClean="0"/>
              <a:t>	</a:t>
            </a:r>
            <a:r>
              <a:rPr lang="en-US" b="1" dirty="0" smtClean="0">
                <a:solidFill>
                  <a:srgbClr val="000000"/>
                </a:solidFill>
                <a:latin typeface="Courier New" pitchFamily="49" charset="0"/>
                <a:cs typeface="Courier New" pitchFamily="49" charset="0"/>
              </a:rPr>
              <a:t>class </a:t>
            </a:r>
            <a:r>
              <a:rPr lang="en-US" b="1" dirty="0" err="1" smtClean="0">
                <a:solidFill>
                  <a:srgbClr val="000000"/>
                </a:solidFill>
                <a:latin typeface="Courier New" pitchFamily="49" charset="0"/>
                <a:cs typeface="Courier New" pitchFamily="49" charset="0"/>
              </a:rPr>
              <a:t>MyObject</a:t>
            </a:r>
            <a:r>
              <a:rPr lang="en-US" b="1" dirty="0" smtClean="0">
                <a:solidFill>
                  <a:srgbClr val="000000"/>
                </a:solidFill>
                <a:latin typeface="Courier New" pitchFamily="49" charset="0"/>
                <a:cs typeface="Courier New" pitchFamily="49" charset="0"/>
              </a:rPr>
              <a:t> implements </a:t>
            </a:r>
            <a:r>
              <a:rPr lang="en-US" b="1" dirty="0" err="1" smtClean="0">
                <a:solidFill>
                  <a:srgbClr val="000000"/>
                </a:solidFill>
                <a:latin typeface="Courier New" pitchFamily="49" charset="0"/>
                <a:cs typeface="Courier New" pitchFamily="49" charset="0"/>
              </a:rPr>
              <a:t>Serializable</a:t>
            </a:r>
            <a:r>
              <a:rPr lang="en-US" b="1" dirty="0" smtClean="0">
                <a:solidFill>
                  <a:srgbClr val="000000"/>
                </a:solidFill>
                <a:latin typeface="Courier New" pitchFamily="49" charset="0"/>
                <a:cs typeface="Courier New" pitchFamily="49" charset="0"/>
              </a:rPr>
              <a:t>{… }</a:t>
            </a:r>
          </a:p>
          <a:p>
            <a:pPr eaLnBrk="1" hangingPunct="1">
              <a:lnSpc>
                <a:spcPct val="120000"/>
              </a:lnSpc>
            </a:pPr>
            <a:r>
              <a:rPr lang="en-US" b="1" dirty="0" err="1" smtClean="0">
                <a:solidFill>
                  <a:srgbClr val="000000"/>
                </a:solidFill>
                <a:latin typeface="Courier New" pitchFamily="49" charset="0"/>
                <a:cs typeface="Courier New" pitchFamily="49" charset="0"/>
              </a:rPr>
              <a:t>Serializable</a:t>
            </a:r>
            <a:r>
              <a:rPr lang="en-US" dirty="0" smtClean="0"/>
              <a:t> is a marker interface.</a:t>
            </a:r>
          </a:p>
          <a:p>
            <a:pPr eaLnBrk="1" hangingPunct="1">
              <a:lnSpc>
                <a:spcPct val="120000"/>
              </a:lnSpc>
            </a:pPr>
            <a:r>
              <a:rPr lang="en-US" dirty="0" smtClean="0"/>
              <a:t>If object has references, then the references also must be either </a:t>
            </a:r>
            <a:r>
              <a:rPr lang="en-US" b="1" dirty="0" err="1" smtClean="0">
                <a:solidFill>
                  <a:srgbClr val="000000"/>
                </a:solidFill>
                <a:latin typeface="Courier New" pitchFamily="49" charset="0"/>
                <a:cs typeface="Courier New" pitchFamily="49" charset="0"/>
              </a:rPr>
              <a:t>Serializable</a:t>
            </a:r>
            <a:r>
              <a:rPr lang="en-US" dirty="0" smtClean="0"/>
              <a:t> or should be marked </a:t>
            </a:r>
            <a:r>
              <a:rPr lang="en-US" b="1" dirty="0" smtClean="0">
                <a:solidFill>
                  <a:srgbClr val="000000"/>
                </a:solidFill>
                <a:latin typeface="Courier New" pitchFamily="49" charset="0"/>
                <a:cs typeface="Courier New" pitchFamily="49" charset="0"/>
              </a:rPr>
              <a:t>transient</a:t>
            </a:r>
            <a:r>
              <a:rPr lang="en-US" dirty="0" smtClean="0"/>
              <a:t>.</a:t>
            </a:r>
          </a:p>
          <a:p>
            <a:pPr eaLnBrk="1" hangingPunct="1">
              <a:lnSpc>
                <a:spcPct val="120000"/>
              </a:lnSpc>
            </a:pPr>
            <a:r>
              <a:rPr lang="en-US" dirty="0" smtClean="0"/>
              <a:t>In JSE, some classes are not </a:t>
            </a:r>
            <a:r>
              <a:rPr lang="en-US" b="1" dirty="0" err="1" smtClean="0">
                <a:solidFill>
                  <a:srgbClr val="000000"/>
                </a:solidFill>
                <a:latin typeface="Courier New" pitchFamily="49" charset="0"/>
                <a:cs typeface="Courier New" pitchFamily="49" charset="0"/>
              </a:rPr>
              <a:t>Serializable</a:t>
            </a:r>
            <a:r>
              <a:rPr lang="en-US" b="1" dirty="0" smtClean="0">
                <a:solidFill>
                  <a:srgbClr val="000000"/>
                </a:solidFill>
                <a:latin typeface="Courier New" pitchFamily="49" charset="0"/>
                <a:cs typeface="Courier New" pitchFamily="49" charset="0"/>
              </a:rPr>
              <a:t>. </a:t>
            </a:r>
            <a:r>
              <a:rPr lang="en-US" dirty="0" smtClean="0"/>
              <a:t>For example</a:t>
            </a:r>
            <a:r>
              <a:rPr lang="en-US" b="1" dirty="0" smtClean="0">
                <a:solidFill>
                  <a:srgbClr val="000000"/>
                </a:solidFill>
                <a:latin typeface="Courier New" pitchFamily="49" charset="0"/>
                <a:cs typeface="Courier New" pitchFamily="49" charset="0"/>
              </a:rPr>
              <a:t> Thread class, Subclasses of Writer, Reader, </a:t>
            </a:r>
            <a:r>
              <a:rPr lang="en-US" b="1" dirty="0" err="1" smtClean="0">
                <a:solidFill>
                  <a:srgbClr val="000000"/>
                </a:solidFill>
                <a:latin typeface="Courier New" pitchFamily="49" charset="0"/>
                <a:cs typeface="Courier New" pitchFamily="49" charset="0"/>
              </a:rPr>
              <a:t>InputStream</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OutputStream</a:t>
            </a:r>
            <a:r>
              <a:rPr lang="en-US" b="1" dirty="0" smtClean="0">
                <a:solidFill>
                  <a:srgbClr val="000000"/>
                </a:solidFill>
                <a:latin typeface="Courier New" pitchFamily="49" charset="0"/>
                <a:cs typeface="Courier New" pitchFamily="49" charset="0"/>
              </a:rPr>
              <a:t>.</a:t>
            </a:r>
          </a:p>
          <a:p>
            <a:pPr eaLnBrk="1" hangingPunct="1">
              <a:lnSpc>
                <a:spcPct val="120000"/>
              </a:lnSpc>
            </a:pPr>
            <a:r>
              <a:rPr lang="en-US" dirty="0" smtClean="0"/>
              <a:t>All the collection classes, all primitive wrappers</a:t>
            </a:r>
            <a:r>
              <a:rPr lang="en-US" b="1" dirty="0" smtClean="0">
                <a:solidFill>
                  <a:srgbClr val="000000"/>
                </a:solidFill>
                <a:latin typeface="Courier New" pitchFamily="49" charset="0"/>
                <a:cs typeface="Courier New" pitchFamily="49" charset="0"/>
              </a:rPr>
              <a:t>, String, </a:t>
            </a:r>
            <a:r>
              <a:rPr lang="en-US" b="1" dirty="0" err="1" smtClean="0">
                <a:solidFill>
                  <a:srgbClr val="000000"/>
                </a:solidFill>
                <a:latin typeface="Courier New" pitchFamily="49" charset="0"/>
                <a:cs typeface="Courier New" pitchFamily="49" charset="0"/>
              </a:rPr>
              <a:t>StringBuffer</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StringBuilder</a:t>
            </a:r>
            <a:r>
              <a:rPr lang="en-US" b="1" dirty="0" smtClean="0">
                <a:solidFill>
                  <a:srgbClr val="000000"/>
                </a:solidFill>
                <a:latin typeface="Courier New" pitchFamily="49" charset="0"/>
                <a:cs typeface="Courier New" pitchFamily="49" charset="0"/>
              </a:rPr>
              <a:t> </a:t>
            </a:r>
            <a:r>
              <a:rPr lang="en-US" dirty="0" smtClean="0"/>
              <a:t>are </a:t>
            </a:r>
            <a:r>
              <a:rPr lang="en-US" b="1" dirty="0" err="1" smtClean="0">
                <a:solidFill>
                  <a:srgbClr val="000000"/>
                </a:solidFill>
                <a:latin typeface="Courier New" pitchFamily="49" charset="0"/>
                <a:cs typeface="Courier New" pitchFamily="49" charset="0"/>
              </a:rPr>
              <a:t>Serializable</a:t>
            </a:r>
            <a:endParaRPr lang="en-US" b="1" dirty="0" smtClean="0">
              <a:solidFill>
                <a:srgbClr val="000000"/>
              </a:solidFill>
              <a:latin typeface="Courier New" pitchFamily="49" charset="0"/>
              <a:cs typeface="Courier New" pitchFamily="49" charset="0"/>
            </a:endParaRPr>
          </a:p>
          <a:p>
            <a:pPr eaLnBrk="1" hangingPunct="1">
              <a:lnSpc>
                <a:spcPct val="120000"/>
              </a:lnSpc>
            </a:pPr>
            <a:r>
              <a:rPr lang="en-US" dirty="0" smtClean="0"/>
              <a:t>If an attempt to serialize an object that does not implement</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Serializable</a:t>
            </a:r>
            <a:r>
              <a:rPr lang="en-US" dirty="0" smtClean="0"/>
              <a:t>  is made, </a:t>
            </a:r>
            <a:r>
              <a:rPr lang="en-US" b="1" dirty="0" err="1" smtClean="0">
                <a:solidFill>
                  <a:srgbClr val="000000"/>
                </a:solidFill>
                <a:latin typeface="Courier New" pitchFamily="49" charset="0"/>
                <a:cs typeface="Courier New" pitchFamily="49" charset="0"/>
              </a:rPr>
              <a:t>NotSerializableException</a:t>
            </a:r>
            <a:r>
              <a:rPr lang="en-US" dirty="0" smtClean="0"/>
              <a:t> is thrown.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ourier New" pitchFamily="49" charset="0"/>
                <a:cs typeface="Courier New" pitchFamily="49" charset="0"/>
              </a:rPr>
              <a:t>transient</a:t>
            </a:r>
          </a:p>
        </p:txBody>
      </p:sp>
      <p:sp>
        <p:nvSpPr>
          <p:cNvPr id="3" name="Content Placeholder 2"/>
          <p:cNvSpPr>
            <a:spLocks noGrp="1"/>
          </p:cNvSpPr>
          <p:nvPr>
            <p:ph idx="1"/>
          </p:nvPr>
        </p:nvSpPr>
        <p:spPr/>
        <p:txBody>
          <a:bodyPr>
            <a:normAutofit fontScale="77500" lnSpcReduction="20000"/>
          </a:bodyPr>
          <a:lstStyle/>
          <a:p>
            <a:pPr eaLnBrk="1" hangingPunct="1">
              <a:lnSpc>
                <a:spcPct val="120000"/>
              </a:lnSpc>
            </a:pPr>
            <a:r>
              <a:rPr lang="en-US" dirty="0" smtClean="0"/>
              <a:t>Instance variables marked </a:t>
            </a:r>
            <a:r>
              <a:rPr lang="en-US" b="1" dirty="0" smtClean="0">
                <a:solidFill>
                  <a:srgbClr val="000000"/>
                </a:solidFill>
                <a:latin typeface="Courier New" pitchFamily="49" charset="0"/>
                <a:cs typeface="Courier New" pitchFamily="49" charset="0"/>
              </a:rPr>
              <a:t>transient</a:t>
            </a:r>
            <a:r>
              <a:rPr lang="en-US" dirty="0" smtClean="0"/>
              <a:t> will not be saved. </a:t>
            </a:r>
          </a:p>
          <a:p>
            <a:pPr eaLnBrk="1" hangingPunct="1">
              <a:lnSpc>
                <a:spcPct val="120000"/>
              </a:lnSpc>
            </a:pPr>
            <a:r>
              <a:rPr lang="en-US" dirty="0" smtClean="0"/>
              <a:t>When object is de-serialized the </a:t>
            </a:r>
            <a:r>
              <a:rPr lang="en-US" b="1" dirty="0" smtClean="0">
                <a:solidFill>
                  <a:srgbClr val="000000"/>
                </a:solidFill>
                <a:latin typeface="Courier New" pitchFamily="49" charset="0"/>
                <a:cs typeface="Courier New" pitchFamily="49" charset="0"/>
              </a:rPr>
              <a:t>transient</a:t>
            </a:r>
            <a:r>
              <a:rPr lang="en-US" dirty="0" smtClean="0"/>
              <a:t> variables are set to the default value based on their type.</a:t>
            </a:r>
          </a:p>
          <a:p>
            <a:r>
              <a:rPr lang="en-US" dirty="0" smtClean="0"/>
              <a:t>During serialization even the </a:t>
            </a:r>
            <a:r>
              <a:rPr lang="en-US" b="1" dirty="0" smtClean="0">
                <a:solidFill>
                  <a:srgbClr val="000000"/>
                </a:solidFill>
                <a:latin typeface="Courier New" pitchFamily="49" charset="0"/>
                <a:cs typeface="Courier New" pitchFamily="49" charset="0"/>
              </a:rPr>
              <a:t>private</a:t>
            </a:r>
            <a:r>
              <a:rPr lang="en-US" dirty="0" smtClean="0"/>
              <a:t> state of the object is stored.</a:t>
            </a:r>
          </a:p>
          <a:p>
            <a:r>
              <a:rPr lang="en-US" dirty="0" smtClean="0"/>
              <a:t>Hence sensitive information like credit card number, password, a file descriptor contains a handle that provides access to an operating system resource must be marked transient.</a:t>
            </a:r>
          </a:p>
          <a:p>
            <a:r>
              <a:rPr lang="en-US" dirty="0" smtClean="0"/>
              <a:t>Also if a class contains references of object that cannot be serialized (like Thread), must be marked </a:t>
            </a:r>
            <a:r>
              <a:rPr lang="en-US" b="1" dirty="0" err="1" smtClean="0">
                <a:solidFill>
                  <a:srgbClr val="000000"/>
                </a:solidFill>
                <a:latin typeface="Courier New" pitchFamily="49" charset="0"/>
                <a:cs typeface="Courier New" pitchFamily="49" charset="0"/>
              </a:rPr>
              <a:t>Serializable</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0"/>
          </p:nvPr>
        </p:nvSpPr>
        <p:spPr>
          <a:xfrm>
            <a:off x="6553200" y="6245225"/>
            <a:ext cx="2133600" cy="476250"/>
          </a:xfrm>
          <a:noFill/>
        </p:spPr>
        <p:txBody>
          <a:bodyPr/>
          <a:lstStyle/>
          <a:p>
            <a:fld id="{7D7856C0-C743-4994-8341-DC5CE1E9AE74}" type="slidenum">
              <a:rPr lang="en-US" smtClean="0">
                <a:latin typeface="Arial" charset="0"/>
              </a:rPr>
              <a:pPr/>
              <a:t>55</a:t>
            </a:fld>
            <a:endParaRPr lang="en-US" smtClean="0">
              <a:latin typeface="Arial" charset="0"/>
            </a:endParaRPr>
          </a:p>
        </p:txBody>
      </p:sp>
      <p:sp>
        <p:nvSpPr>
          <p:cNvPr id="44035" name="Rectangle 2"/>
          <p:cNvSpPr>
            <a:spLocks noGrp="1" noChangeArrowheads="1"/>
          </p:cNvSpPr>
          <p:nvPr>
            <p:ph type="title"/>
          </p:nvPr>
        </p:nvSpPr>
        <p:spPr>
          <a:xfrm>
            <a:off x="0" y="-152400"/>
            <a:ext cx="8915400" cy="1219200"/>
          </a:xfrm>
        </p:spPr>
        <p:txBody>
          <a:bodyPr/>
          <a:lstStyle/>
          <a:p>
            <a:r>
              <a:rPr lang="en-US" sz="4000" dirty="0" smtClean="0"/>
              <a:t>Example: Serialization</a:t>
            </a:r>
          </a:p>
        </p:txBody>
      </p:sp>
      <p:sp>
        <p:nvSpPr>
          <p:cNvPr id="44036" name="Rectangle 3"/>
          <p:cNvSpPr>
            <a:spLocks noGrp="1" noChangeArrowheads="1"/>
          </p:cNvSpPr>
          <p:nvPr>
            <p:ph type="body" idx="1"/>
          </p:nvPr>
        </p:nvSpPr>
        <p:spPr>
          <a:xfrm>
            <a:off x="228600" y="1143000"/>
            <a:ext cx="8534400" cy="2057400"/>
          </a:xfrm>
        </p:spPr>
        <p:txBody>
          <a:bodyPr>
            <a:normAutofit fontScale="40000" lnSpcReduction="20000"/>
          </a:bodyPr>
          <a:lstStyle/>
          <a:p>
            <a:pPr>
              <a:buFontTx/>
              <a:buNone/>
            </a:pPr>
            <a:r>
              <a:rPr lang="en-US" b="1" dirty="0" smtClean="0">
                <a:solidFill>
                  <a:srgbClr val="000000"/>
                </a:solidFill>
                <a:latin typeface="Courier New" pitchFamily="49" charset="0"/>
              </a:rPr>
              <a:t>package general;</a:t>
            </a:r>
          </a:p>
          <a:p>
            <a:pPr>
              <a:buFontTx/>
              <a:buNone/>
            </a:pPr>
            <a:r>
              <a:rPr lang="en-US" b="1" dirty="0" smtClean="0">
                <a:solidFill>
                  <a:srgbClr val="000000"/>
                </a:solidFill>
                <a:latin typeface="Courier New" pitchFamily="49" charset="0"/>
              </a:rPr>
              <a:t>public abstract class Person</a:t>
            </a:r>
            <a:r>
              <a:rPr lang="en-US" b="1" dirty="0" smtClean="0">
                <a:solidFill>
                  <a:srgbClr val="000000"/>
                </a:solidFill>
                <a:latin typeface="Courier New" pitchFamily="49" charset="0"/>
                <a:cs typeface="Courier New" pitchFamily="49" charset="0"/>
              </a:rPr>
              <a:t> </a:t>
            </a:r>
          </a:p>
          <a:p>
            <a:pPr>
              <a:buFontTx/>
              <a:buNone/>
            </a:pPr>
            <a:r>
              <a:rPr lang="en-US" b="1" dirty="0" smtClean="0">
                <a:solidFill>
                  <a:srgbClr val="C00000"/>
                </a:solidFill>
                <a:latin typeface="Courier New" pitchFamily="49" charset="0"/>
                <a:cs typeface="Courier New" pitchFamily="49" charset="0"/>
              </a:rPr>
              <a:t>implements </a:t>
            </a:r>
            <a:r>
              <a:rPr lang="en-US" b="1" dirty="0" err="1" smtClean="0">
                <a:solidFill>
                  <a:srgbClr val="C00000"/>
                </a:solidFill>
                <a:latin typeface="Courier New" pitchFamily="49" charset="0"/>
                <a:cs typeface="Courier New" pitchFamily="49" charset="0"/>
              </a:rPr>
              <a:t>Serializable</a:t>
            </a:r>
            <a:r>
              <a:rPr lang="en-US" b="1" dirty="0" smtClean="0">
                <a:solidFill>
                  <a:srgbClr val="000000"/>
                </a:solidFill>
                <a:latin typeface="Courier New" pitchFamily="49" charset="0"/>
              </a:rPr>
              <a:t>{</a:t>
            </a:r>
          </a:p>
          <a:p>
            <a:pPr>
              <a:buFontTx/>
              <a:buNone/>
            </a:pPr>
            <a:r>
              <a:rPr lang="en-US" b="1" dirty="0" smtClean="0">
                <a:solidFill>
                  <a:srgbClr val="000000"/>
                </a:solidFill>
                <a:latin typeface="Courier New" pitchFamily="49" charset="0"/>
              </a:rPr>
              <a:t>…</a:t>
            </a:r>
          </a:p>
          <a:p>
            <a:pPr>
              <a:buFontTx/>
              <a:buNone/>
            </a:pPr>
            <a:r>
              <a:rPr lang="en-US" b="1" dirty="0" smtClean="0">
                <a:solidFill>
                  <a:srgbClr val="000000"/>
                </a:solidFill>
                <a:latin typeface="Courier New" pitchFamily="49" charset="0"/>
              </a:rPr>
              <a:t>}</a:t>
            </a:r>
          </a:p>
          <a:p>
            <a:pPr>
              <a:buNone/>
              <a:defRPr/>
            </a:pPr>
            <a:r>
              <a:rPr lang="en-US" b="1" dirty="0" smtClean="0">
                <a:solidFill>
                  <a:srgbClr val="000000"/>
                </a:solidFill>
                <a:latin typeface="Courier New" pitchFamily="49" charset="0"/>
              </a:rPr>
              <a:t>import java.io.*;</a:t>
            </a:r>
          </a:p>
          <a:p>
            <a:pPr>
              <a:buNone/>
              <a:defRPr/>
            </a:pPr>
            <a:r>
              <a:rPr lang="en-US" b="1" dirty="0" smtClean="0">
                <a:solidFill>
                  <a:srgbClr val="000000"/>
                </a:solidFill>
                <a:latin typeface="Courier New" pitchFamily="49" charset="0"/>
              </a:rPr>
              <a:t>public class </a:t>
            </a:r>
            <a:r>
              <a:rPr lang="en-US" b="1" dirty="0" err="1" smtClean="0">
                <a:solidFill>
                  <a:srgbClr val="000000"/>
                </a:solidFill>
                <a:latin typeface="Courier New" pitchFamily="49" charset="0"/>
              </a:rPr>
              <a:t>SerializeP</a:t>
            </a:r>
            <a:r>
              <a:rPr lang="en-US" b="1" dirty="0" smtClean="0">
                <a:solidFill>
                  <a:srgbClr val="000000"/>
                </a:solidFill>
                <a:latin typeface="Courier New" pitchFamily="49" charset="0"/>
              </a:rPr>
              <a:t> {    </a:t>
            </a:r>
          </a:p>
          <a:p>
            <a:pPr>
              <a:buNone/>
              <a:defRPr/>
            </a:pPr>
            <a:r>
              <a:rPr lang="en-US" b="1" dirty="0" smtClean="0">
                <a:solidFill>
                  <a:srgbClr val="000000"/>
                </a:solidFill>
                <a:latin typeface="Courier New" pitchFamily="49" charset="0"/>
              </a:rPr>
              <a:t>public static void main(String </a:t>
            </a:r>
            <a:r>
              <a:rPr lang="en-US" b="1" dirty="0" err="1" smtClean="0">
                <a:solidFill>
                  <a:srgbClr val="000000"/>
                </a:solidFill>
                <a:latin typeface="Courier New" pitchFamily="49" charset="0"/>
              </a:rPr>
              <a:t>str</a:t>
            </a:r>
            <a:r>
              <a:rPr lang="en-US" b="1" dirty="0" smtClean="0">
                <a:solidFill>
                  <a:srgbClr val="000000"/>
                </a:solidFill>
                <a:latin typeface="Courier New" pitchFamily="49" charset="0"/>
              </a:rPr>
              <a:t>[]) throws </a:t>
            </a:r>
            <a:r>
              <a:rPr lang="en-US" b="1" dirty="0" err="1" smtClean="0">
                <a:solidFill>
                  <a:srgbClr val="000000"/>
                </a:solidFill>
                <a:latin typeface="Courier New" pitchFamily="49" charset="0"/>
              </a:rPr>
              <a:t>IOException</a:t>
            </a:r>
            <a:r>
              <a:rPr lang="en-US" b="1" dirty="0" smtClean="0">
                <a:solidFill>
                  <a:srgbClr val="000000"/>
                </a:solidFill>
                <a:latin typeface="Courier New" pitchFamily="49" charset="0"/>
              </a:rPr>
              <a:t>{</a:t>
            </a:r>
          </a:p>
          <a:p>
            <a:pPr>
              <a:buNone/>
              <a:defRPr/>
            </a:pPr>
            <a:r>
              <a:rPr lang="en-US" b="1" dirty="0" smtClean="0">
                <a:solidFill>
                  <a:srgbClr val="000000"/>
                </a:solidFill>
                <a:latin typeface="Courier New" pitchFamily="49" charset="0"/>
              </a:rPr>
              <a:t> Teacher f=new Teacher ("Tom");</a:t>
            </a:r>
          </a:p>
          <a:p>
            <a:pPr>
              <a:buFontTx/>
              <a:buNone/>
            </a:pPr>
            <a:endParaRPr lang="en-US" b="1" dirty="0" smtClean="0">
              <a:solidFill>
                <a:srgbClr val="000000"/>
              </a:solidFill>
              <a:latin typeface="Courier New" pitchFamily="49" charset="0"/>
            </a:endParaRPr>
          </a:p>
          <a:p>
            <a:pPr>
              <a:buFontTx/>
              <a:buNone/>
            </a:pPr>
            <a:endParaRPr lang="en-US" sz="2800" b="1" dirty="0" smtClean="0">
              <a:latin typeface="Courier New"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xfrm>
            <a:off x="6553200" y="6245225"/>
            <a:ext cx="2133600" cy="476250"/>
          </a:xfrm>
          <a:noFill/>
        </p:spPr>
        <p:txBody>
          <a:bodyPr/>
          <a:lstStyle/>
          <a:p>
            <a:fld id="{0BC8A28F-C34B-4AB3-B3B6-21CBF0F3D344}" type="slidenum">
              <a:rPr lang="en-US" smtClean="0">
                <a:latin typeface="Arial" charset="0"/>
              </a:rPr>
              <a:pPr/>
              <a:t>56</a:t>
            </a:fld>
            <a:endParaRPr lang="en-US" smtClean="0">
              <a:latin typeface="Arial" charset="0"/>
            </a:endParaRPr>
          </a:p>
        </p:txBody>
      </p:sp>
      <p:sp>
        <p:nvSpPr>
          <p:cNvPr id="23555" name="Rectangle 2"/>
          <p:cNvSpPr>
            <a:spLocks noChangeArrowheads="1"/>
          </p:cNvSpPr>
          <p:nvPr/>
        </p:nvSpPr>
        <p:spPr bwMode="auto">
          <a:xfrm>
            <a:off x="228600" y="1143000"/>
            <a:ext cx="8534400" cy="5257800"/>
          </a:xfrm>
          <a:prstGeom prst="rect">
            <a:avLst/>
          </a:prstGeom>
          <a:noFill/>
          <a:ln w="9525">
            <a:noFill/>
            <a:miter lim="800000"/>
            <a:headEnd/>
            <a:tailEnd/>
          </a:ln>
        </p:spPr>
        <p:txBody>
          <a:bodyPr/>
          <a:lstStyle/>
          <a:p>
            <a:pPr marL="342900" indent="-342900">
              <a:lnSpc>
                <a:spcPct val="90000"/>
              </a:lnSpc>
              <a:spcBef>
                <a:spcPct val="20000"/>
              </a:spcBef>
              <a:defRPr/>
            </a:pPr>
            <a:r>
              <a:rPr lang="en-US" sz="2000" b="1" dirty="0" smtClean="0">
                <a:latin typeface="Courier New" pitchFamily="49" charset="0"/>
                <a:cs typeface="Arial" charset="0"/>
              </a:rPr>
              <a:t>//</a:t>
            </a:r>
            <a:r>
              <a:rPr lang="en-US" sz="2000" b="1" dirty="0">
                <a:latin typeface="Courier New" pitchFamily="49" charset="0"/>
                <a:cs typeface="Arial" charset="0"/>
              </a:rPr>
              <a:t>saving </a:t>
            </a:r>
            <a:r>
              <a:rPr lang="en-US" sz="2000" b="1" dirty="0" smtClean="0">
                <a:latin typeface="Courier New" pitchFamily="49" charset="0"/>
                <a:cs typeface="Arial" charset="0"/>
              </a:rPr>
              <a:t>Teacher</a:t>
            </a:r>
            <a:endParaRPr lang="en-US" sz="2000" b="1" dirty="0">
              <a:latin typeface="Courier New" pitchFamily="49" charset="0"/>
              <a:cs typeface="Arial" charset="0"/>
            </a:endParaRPr>
          </a:p>
          <a:p>
            <a:pPr marL="342900" indent="-342900">
              <a:lnSpc>
                <a:spcPct val="90000"/>
              </a:lnSpc>
              <a:spcBef>
                <a:spcPct val="20000"/>
              </a:spcBef>
              <a:defRPr/>
            </a:pPr>
            <a:r>
              <a:rPr lang="en-US" sz="2000" b="1" dirty="0">
                <a:solidFill>
                  <a:schemeClr val="tx2"/>
                </a:solidFill>
                <a:latin typeface="Courier New" pitchFamily="49" charset="0"/>
                <a:cs typeface="Arial" charset="0"/>
              </a:rPr>
              <a:t>ObjectOutputStream o= </a:t>
            </a:r>
          </a:p>
          <a:p>
            <a:pPr marL="342900" indent="-342900">
              <a:lnSpc>
                <a:spcPct val="90000"/>
              </a:lnSpc>
              <a:spcBef>
                <a:spcPct val="20000"/>
              </a:spcBef>
              <a:defRPr/>
            </a:pPr>
            <a:r>
              <a:rPr lang="en-US" sz="2000" b="1" dirty="0">
                <a:solidFill>
                  <a:schemeClr val="tx2"/>
                </a:solidFill>
                <a:latin typeface="Courier New" pitchFamily="49" charset="0"/>
                <a:cs typeface="Arial" charset="0"/>
              </a:rPr>
              <a:t>			new 	ObjectOutputStream(</a:t>
            </a:r>
          </a:p>
          <a:p>
            <a:pPr marL="342900" indent="-342900">
              <a:lnSpc>
                <a:spcPct val="90000"/>
              </a:lnSpc>
              <a:spcBef>
                <a:spcPct val="20000"/>
              </a:spcBef>
              <a:defRPr/>
            </a:pPr>
            <a:r>
              <a:rPr lang="en-US" sz="2000" b="1" dirty="0">
                <a:solidFill>
                  <a:schemeClr val="tx2"/>
                </a:solidFill>
                <a:latin typeface="Courier New" pitchFamily="49" charset="0"/>
                <a:cs typeface="Arial" charset="0"/>
              </a:rPr>
              <a:t>			new 	</a:t>
            </a:r>
            <a:r>
              <a:rPr lang="en-US" sz="2000" b="1" dirty="0" err="1" smtClean="0">
                <a:solidFill>
                  <a:schemeClr val="tx2"/>
                </a:solidFill>
                <a:latin typeface="Courier New" pitchFamily="49" charset="0"/>
                <a:cs typeface="Arial" charset="0"/>
              </a:rPr>
              <a:t>FileOutputStream</a:t>
            </a:r>
            <a:r>
              <a:rPr lang="en-US" sz="2000" b="1" dirty="0" smtClean="0">
                <a:solidFill>
                  <a:schemeClr val="tx2"/>
                </a:solidFill>
                <a:latin typeface="Courier New" pitchFamily="49" charset="0"/>
                <a:cs typeface="Arial" charset="0"/>
              </a:rPr>
              <a:t>("t.ser</a:t>
            </a:r>
            <a:r>
              <a:rPr lang="en-US" sz="2000" b="1" dirty="0">
                <a:solidFill>
                  <a:schemeClr val="tx2"/>
                </a:solidFill>
                <a:latin typeface="Courier New" pitchFamily="49" charset="0"/>
                <a:cs typeface="Arial" charset="0"/>
              </a:rPr>
              <a:t>"));</a:t>
            </a:r>
          </a:p>
          <a:p>
            <a:pPr marL="342900" indent="-342900">
              <a:lnSpc>
                <a:spcPct val="90000"/>
              </a:lnSpc>
              <a:spcBef>
                <a:spcPct val="20000"/>
              </a:spcBef>
              <a:defRPr/>
            </a:pPr>
            <a:r>
              <a:rPr lang="en-US" sz="2000" b="1" dirty="0">
                <a:solidFill>
                  <a:schemeClr val="tx2"/>
                </a:solidFill>
                <a:latin typeface="Courier New" pitchFamily="49" charset="0"/>
                <a:cs typeface="Arial" charset="0"/>
              </a:rPr>
              <a:t> </a:t>
            </a:r>
            <a:r>
              <a:rPr lang="en-US" sz="2000" b="1" dirty="0" err="1">
                <a:solidFill>
                  <a:schemeClr val="tx2"/>
                </a:solidFill>
                <a:latin typeface="Courier New" pitchFamily="49" charset="0"/>
                <a:cs typeface="Arial" charset="0"/>
              </a:rPr>
              <a:t>o.writeObject</a:t>
            </a:r>
            <a:r>
              <a:rPr lang="en-US" sz="2000" b="1" dirty="0">
                <a:solidFill>
                  <a:schemeClr val="tx2"/>
                </a:solidFill>
                <a:latin typeface="Courier New" pitchFamily="49" charset="0"/>
                <a:cs typeface="Arial" charset="0"/>
              </a:rPr>
              <a:t>(f</a:t>
            </a:r>
            <a:r>
              <a:rPr lang="en-US" sz="2000" b="1" dirty="0" smtClean="0">
                <a:solidFill>
                  <a:schemeClr val="tx2"/>
                </a:solidFill>
                <a:latin typeface="Courier New" pitchFamily="49" charset="0"/>
                <a:cs typeface="Arial" charset="0"/>
              </a:rPr>
              <a:t>);</a:t>
            </a:r>
          </a:p>
          <a:p>
            <a:pPr marL="342900" indent="-342900">
              <a:lnSpc>
                <a:spcPct val="90000"/>
              </a:lnSpc>
              <a:spcBef>
                <a:spcPct val="20000"/>
              </a:spcBef>
              <a:defRPr/>
            </a:pPr>
            <a:r>
              <a:rPr lang="en-US" sz="2000" b="1" dirty="0" smtClean="0">
                <a:solidFill>
                  <a:schemeClr val="tx2"/>
                </a:solidFill>
                <a:latin typeface="Courier New" pitchFamily="49" charset="0"/>
                <a:cs typeface="Arial" charset="0"/>
              </a:rPr>
              <a:t>	</a:t>
            </a:r>
            <a:r>
              <a:rPr lang="en-US" sz="2000" b="1" dirty="0" err="1" smtClean="0">
                <a:solidFill>
                  <a:schemeClr val="tx2"/>
                </a:solidFill>
                <a:latin typeface="Courier New" pitchFamily="49" charset="0"/>
                <a:cs typeface="Arial" charset="0"/>
              </a:rPr>
              <a:t>o.close</a:t>
            </a:r>
            <a:r>
              <a:rPr lang="en-US" sz="2000" b="1" dirty="0" smtClean="0">
                <a:solidFill>
                  <a:schemeClr val="tx2"/>
                </a:solidFill>
                <a:latin typeface="Courier New" pitchFamily="49" charset="0"/>
                <a:cs typeface="Arial" charset="0"/>
              </a:rPr>
              <a:t>();</a:t>
            </a:r>
          </a:p>
          <a:p>
            <a:pPr>
              <a:lnSpc>
                <a:spcPct val="90000"/>
              </a:lnSpc>
              <a:spcBef>
                <a:spcPct val="50000"/>
              </a:spcBef>
              <a:defRPr/>
            </a:pPr>
            <a:r>
              <a:rPr lang="en-US" sz="2000" b="1" dirty="0" smtClean="0">
                <a:solidFill>
                  <a:schemeClr val="tx2"/>
                </a:solidFill>
                <a:latin typeface="Courier New" pitchFamily="49" charset="0"/>
                <a:cs typeface="Arial" charset="0"/>
              </a:rPr>
              <a:t>// reloading the object state from file</a:t>
            </a:r>
          </a:p>
          <a:p>
            <a:pPr>
              <a:lnSpc>
                <a:spcPct val="90000"/>
              </a:lnSpc>
              <a:spcBef>
                <a:spcPct val="50000"/>
              </a:spcBef>
              <a:defRPr/>
            </a:pPr>
            <a:r>
              <a:rPr lang="en-US" sz="2000" b="1" dirty="0" err="1" smtClean="0">
                <a:solidFill>
                  <a:schemeClr val="tx2"/>
                </a:solidFill>
                <a:latin typeface="Courier New" pitchFamily="49" charset="0"/>
                <a:cs typeface="Arial" charset="0"/>
              </a:rPr>
              <a:t>ObjectInputStream</a:t>
            </a:r>
            <a:r>
              <a:rPr lang="en-US" sz="2000" b="1" dirty="0" smtClean="0">
                <a:solidFill>
                  <a:schemeClr val="tx2"/>
                </a:solidFill>
                <a:latin typeface="Courier New" pitchFamily="49" charset="0"/>
                <a:cs typeface="Arial" charset="0"/>
              </a:rPr>
              <a:t> in= new </a:t>
            </a:r>
            <a:r>
              <a:rPr lang="en-US" sz="2000" b="1" dirty="0" err="1" smtClean="0">
                <a:solidFill>
                  <a:schemeClr val="tx2"/>
                </a:solidFill>
                <a:latin typeface="Courier New" pitchFamily="49" charset="0"/>
                <a:cs typeface="Arial" charset="0"/>
              </a:rPr>
              <a:t>ObjectInputStream</a:t>
            </a:r>
            <a:r>
              <a:rPr lang="en-US" sz="2000" b="1" dirty="0" smtClean="0">
                <a:solidFill>
                  <a:schemeClr val="tx2"/>
                </a:solidFill>
                <a:latin typeface="Courier New" pitchFamily="49" charset="0"/>
                <a:cs typeface="Arial" charset="0"/>
              </a:rPr>
              <a:t>(</a:t>
            </a:r>
          </a:p>
          <a:p>
            <a:pPr>
              <a:lnSpc>
                <a:spcPct val="90000"/>
              </a:lnSpc>
              <a:spcBef>
                <a:spcPct val="50000"/>
              </a:spcBef>
              <a:defRPr/>
            </a:pPr>
            <a:r>
              <a:rPr lang="en-US" sz="2000" b="1" dirty="0" smtClean="0">
                <a:solidFill>
                  <a:schemeClr val="tx2"/>
                </a:solidFill>
                <a:latin typeface="Courier New" pitchFamily="49" charset="0"/>
                <a:cs typeface="Arial" charset="0"/>
              </a:rPr>
              <a:t>			new </a:t>
            </a:r>
            <a:r>
              <a:rPr lang="en-US" sz="2000" b="1" dirty="0" err="1" smtClean="0">
                <a:solidFill>
                  <a:schemeClr val="tx2"/>
                </a:solidFill>
                <a:latin typeface="Courier New" pitchFamily="49" charset="0"/>
                <a:cs typeface="Arial" charset="0"/>
              </a:rPr>
              <a:t>FileInputStream</a:t>
            </a:r>
            <a:r>
              <a:rPr lang="en-US" sz="2000" b="1" dirty="0" smtClean="0">
                <a:solidFill>
                  <a:schemeClr val="tx2"/>
                </a:solidFill>
                <a:latin typeface="Courier New" pitchFamily="49" charset="0"/>
                <a:cs typeface="Arial" charset="0"/>
              </a:rPr>
              <a:t>(“t.ser"));</a:t>
            </a:r>
          </a:p>
          <a:p>
            <a:pPr>
              <a:lnSpc>
                <a:spcPct val="90000"/>
              </a:lnSpc>
              <a:spcBef>
                <a:spcPct val="50000"/>
              </a:spcBef>
              <a:defRPr/>
            </a:pPr>
            <a:r>
              <a:rPr lang="en-US" sz="2000" b="1" dirty="0" smtClean="0">
                <a:solidFill>
                  <a:schemeClr val="tx2"/>
                </a:solidFill>
                <a:latin typeface="Courier New" pitchFamily="49" charset="0"/>
                <a:cs typeface="Arial" charset="0"/>
              </a:rPr>
              <a:t> f=(Teacher )</a:t>
            </a:r>
            <a:r>
              <a:rPr lang="en-US" sz="2000" b="1" dirty="0" err="1" smtClean="0">
                <a:solidFill>
                  <a:schemeClr val="tx2"/>
                </a:solidFill>
                <a:latin typeface="Courier New" pitchFamily="49" charset="0"/>
                <a:cs typeface="Arial" charset="0"/>
              </a:rPr>
              <a:t>in.readObject</a:t>
            </a:r>
            <a:r>
              <a:rPr lang="en-US" sz="2000" b="1" dirty="0" smtClean="0">
                <a:solidFill>
                  <a:schemeClr val="tx2"/>
                </a:solidFill>
                <a:latin typeface="Courier New" pitchFamily="49" charset="0"/>
                <a:cs typeface="Arial" charset="0"/>
              </a:rPr>
              <a:t>();</a:t>
            </a:r>
          </a:p>
          <a:p>
            <a:pPr>
              <a:lnSpc>
                <a:spcPct val="90000"/>
              </a:lnSpc>
              <a:spcBef>
                <a:spcPct val="50000"/>
              </a:spcBef>
              <a:defRPr/>
            </a:pPr>
            <a:r>
              <a:rPr lang="en-US" sz="2000" b="1" dirty="0" smtClean="0">
                <a:solidFill>
                  <a:schemeClr val="tx2"/>
                </a:solidFill>
                <a:latin typeface="Courier New" pitchFamily="49" charset="0"/>
                <a:cs typeface="Arial" charset="0"/>
              </a:rPr>
              <a:t> </a:t>
            </a:r>
            <a:r>
              <a:rPr lang="en-US" sz="2000" b="1" dirty="0" err="1" smtClean="0">
                <a:solidFill>
                  <a:schemeClr val="tx2"/>
                </a:solidFill>
                <a:latin typeface="Courier New" pitchFamily="49" charset="0"/>
                <a:cs typeface="Arial" charset="0"/>
              </a:rPr>
              <a:t>System.out.println</a:t>
            </a:r>
            <a:r>
              <a:rPr lang="en-US" sz="2000" b="1" dirty="0" smtClean="0">
                <a:solidFill>
                  <a:schemeClr val="tx2"/>
                </a:solidFill>
                <a:latin typeface="Courier New" pitchFamily="49" charset="0"/>
                <a:cs typeface="Arial" charset="0"/>
              </a:rPr>
              <a:t>(f);</a:t>
            </a:r>
          </a:p>
          <a:p>
            <a:pPr>
              <a:lnSpc>
                <a:spcPct val="90000"/>
              </a:lnSpc>
              <a:spcBef>
                <a:spcPct val="50000"/>
              </a:spcBef>
              <a:defRPr/>
            </a:pPr>
            <a:r>
              <a:rPr lang="en-US" sz="2000" b="1" dirty="0" err="1" smtClean="0">
                <a:solidFill>
                  <a:schemeClr val="tx2"/>
                </a:solidFill>
                <a:latin typeface="Courier New" pitchFamily="49" charset="0"/>
                <a:cs typeface="Arial" charset="0"/>
              </a:rPr>
              <a:t>in.close</a:t>
            </a:r>
            <a:r>
              <a:rPr lang="en-US" sz="2000" b="1" dirty="0" smtClean="0">
                <a:solidFill>
                  <a:schemeClr val="tx2"/>
                </a:solidFill>
                <a:latin typeface="Courier New" pitchFamily="49" charset="0"/>
                <a:cs typeface="Arial" charset="0"/>
              </a:rPr>
              <a:t>();</a:t>
            </a:r>
          </a:p>
          <a:p>
            <a:pPr>
              <a:lnSpc>
                <a:spcPct val="90000"/>
              </a:lnSpc>
              <a:spcBef>
                <a:spcPct val="50000"/>
              </a:spcBef>
              <a:defRPr/>
            </a:pPr>
            <a:r>
              <a:rPr lang="en-US" sz="2000" b="1" dirty="0" smtClean="0">
                <a:solidFill>
                  <a:schemeClr val="tx2"/>
                </a:solidFill>
                <a:latin typeface="Courier New" pitchFamily="49" charset="0"/>
                <a:cs typeface="Arial" charset="0"/>
              </a:rPr>
              <a:t>}}</a:t>
            </a:r>
          </a:p>
          <a:p>
            <a:pPr marL="342900" indent="-342900">
              <a:lnSpc>
                <a:spcPct val="90000"/>
              </a:lnSpc>
              <a:spcBef>
                <a:spcPct val="20000"/>
              </a:spcBef>
              <a:defRPr/>
            </a:pPr>
            <a:endParaRPr lang="en-US" sz="2000" b="1" dirty="0">
              <a:solidFill>
                <a:schemeClr val="tx2"/>
              </a:solidFill>
              <a:latin typeface="Courier New" pitchFamily="49" charset="0"/>
              <a:cs typeface="Arial" charset="0"/>
            </a:endParaRPr>
          </a:p>
        </p:txBody>
      </p:sp>
      <p:sp>
        <p:nvSpPr>
          <p:cNvPr id="4" name="TextBox 3"/>
          <p:cNvSpPr txBox="1"/>
          <p:nvPr/>
        </p:nvSpPr>
        <p:spPr>
          <a:xfrm>
            <a:off x="6248400" y="2743200"/>
            <a:ext cx="2595582" cy="369332"/>
          </a:xfrm>
          <a:prstGeom prst="rect">
            <a:avLst/>
          </a:prstGeom>
          <a:noFill/>
        </p:spPr>
        <p:txBody>
          <a:bodyPr wrap="none" rtlCol="0">
            <a:spAutoFit/>
          </a:bodyPr>
          <a:lstStyle/>
          <a:p>
            <a:r>
              <a:rPr lang="en-US" dirty="0" smtClean="0"/>
              <a:t>Could be any extension</a:t>
            </a:r>
            <a:endParaRPr lang="en-US" dirty="0"/>
          </a:p>
        </p:txBody>
      </p:sp>
      <p:cxnSp>
        <p:nvCxnSpPr>
          <p:cNvPr id="6" name="Straight Arrow Connector 5"/>
          <p:cNvCxnSpPr/>
          <p:nvPr/>
        </p:nvCxnSpPr>
        <p:spPr>
          <a:xfrm>
            <a:off x="6477000" y="2438400"/>
            <a:ext cx="3810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Beware!</a:t>
            </a:r>
            <a:endParaRPr lang="en-US" dirty="0"/>
          </a:p>
        </p:txBody>
      </p:sp>
      <p:sp>
        <p:nvSpPr>
          <p:cNvPr id="4" name="Content Placeholder 3"/>
          <p:cNvSpPr>
            <a:spLocks noGrp="1"/>
          </p:cNvSpPr>
          <p:nvPr>
            <p:ph idx="1"/>
          </p:nvPr>
        </p:nvSpPr>
        <p:spPr>
          <a:xfrm>
            <a:off x="304800" y="1143000"/>
            <a:ext cx="8534400" cy="5486400"/>
          </a:xfrm>
        </p:spPr>
        <p:txBody>
          <a:bodyPr>
            <a:normAutofit fontScale="85000" lnSpcReduction="20000"/>
          </a:bodyPr>
          <a:lstStyle/>
          <a:p>
            <a:r>
              <a:rPr lang="en-US" dirty="0" smtClean="0"/>
              <a:t>You could save any number of object in a file</a:t>
            </a:r>
          </a:p>
          <a:p>
            <a:r>
              <a:rPr lang="en-US" dirty="0" smtClean="0"/>
              <a:t>Objects are read back in the same sequence as they are written.</a:t>
            </a:r>
          </a:p>
          <a:p>
            <a:r>
              <a:rPr lang="en-US" dirty="0" smtClean="0"/>
              <a:t>Care must be taken while de-serializing the objects.</a:t>
            </a:r>
          </a:p>
          <a:p>
            <a:pPr marL="457200" indent="-457200">
              <a:buFont typeface="+mj-lt"/>
              <a:buAutoNum type="arabicPeriod"/>
            </a:pPr>
            <a:r>
              <a:rPr lang="en-US" dirty="0" smtClean="0"/>
              <a:t>The objects must be cast into its correct type otherwise an </a:t>
            </a:r>
            <a:r>
              <a:rPr lang="en-US" b="1" kern="1200" dirty="0" err="1" smtClean="0">
                <a:solidFill>
                  <a:schemeClr val="tx2"/>
                </a:solidFill>
                <a:latin typeface="Courier New" pitchFamily="49" charset="0"/>
                <a:cs typeface="Arial" charset="0"/>
              </a:rPr>
              <a:t>ClassCastException</a:t>
            </a:r>
            <a:r>
              <a:rPr lang="en-US" dirty="0" smtClean="0"/>
              <a:t> will be thrown at runtime</a:t>
            </a:r>
          </a:p>
          <a:p>
            <a:pPr marL="457200" indent="-457200">
              <a:buFont typeface="+mj-lt"/>
              <a:buAutoNum type="arabicPeriod"/>
            </a:pPr>
            <a:r>
              <a:rPr lang="en-US" dirty="0" smtClean="0"/>
              <a:t>The objects must be retrieved in the same way as they are saved. For instance, if you save an integer using </a:t>
            </a:r>
            <a:r>
              <a:rPr lang="en-US" b="1" kern="1200" dirty="0" err="1" smtClean="0">
                <a:solidFill>
                  <a:schemeClr val="tx2"/>
                </a:solidFill>
                <a:latin typeface="Courier New" pitchFamily="49" charset="0"/>
                <a:cs typeface="Arial" charset="0"/>
              </a:rPr>
              <a:t>writeInt</a:t>
            </a:r>
            <a:r>
              <a:rPr lang="en-US" b="1" kern="1200" dirty="0" smtClean="0">
                <a:solidFill>
                  <a:schemeClr val="tx2"/>
                </a:solidFill>
                <a:latin typeface="Courier New" pitchFamily="49" charset="0"/>
                <a:cs typeface="Arial" charset="0"/>
              </a:rPr>
              <a:t>()</a:t>
            </a:r>
            <a:r>
              <a:rPr lang="en-US" dirty="0" smtClean="0"/>
              <a:t> then you must retrieve using </a:t>
            </a:r>
            <a:r>
              <a:rPr lang="en-US" b="1" kern="1200" dirty="0" err="1" smtClean="0">
                <a:solidFill>
                  <a:schemeClr val="tx2"/>
                </a:solidFill>
                <a:latin typeface="Courier New" pitchFamily="49" charset="0"/>
                <a:cs typeface="Arial" charset="0"/>
              </a:rPr>
              <a:t>readInt</a:t>
            </a:r>
            <a:r>
              <a:rPr lang="en-US" b="1" kern="1200" dirty="0" smtClean="0">
                <a:solidFill>
                  <a:schemeClr val="tx2"/>
                </a:solidFill>
                <a:latin typeface="Courier New" pitchFamily="49" charset="0"/>
                <a:cs typeface="Arial" charset="0"/>
              </a:rPr>
              <a:t>() </a:t>
            </a:r>
            <a:r>
              <a:rPr lang="en-US" dirty="0" smtClean="0"/>
              <a:t>method. Using </a:t>
            </a:r>
            <a:r>
              <a:rPr lang="en-US" b="1" kern="1200" dirty="0" err="1" smtClean="0">
                <a:solidFill>
                  <a:schemeClr val="tx2"/>
                </a:solidFill>
                <a:latin typeface="Courier New" pitchFamily="49" charset="0"/>
                <a:cs typeface="Arial" charset="0"/>
              </a:rPr>
              <a:t>readObject</a:t>
            </a:r>
            <a:r>
              <a:rPr lang="en-US" b="1" kern="1200" dirty="0" smtClean="0">
                <a:solidFill>
                  <a:schemeClr val="tx2"/>
                </a:solidFill>
                <a:latin typeface="Courier New" pitchFamily="49" charset="0"/>
                <a:cs typeface="Arial" charset="0"/>
              </a:rPr>
              <a:t>() </a:t>
            </a:r>
            <a:r>
              <a:rPr lang="en-US" dirty="0" smtClean="0"/>
              <a:t>and casting it back to </a:t>
            </a:r>
            <a:r>
              <a:rPr lang="en-US" b="1" kern="1200" dirty="0" err="1" smtClean="0">
                <a:solidFill>
                  <a:schemeClr val="tx2"/>
                </a:solidFill>
                <a:latin typeface="Courier New" pitchFamily="49" charset="0"/>
                <a:cs typeface="Arial" charset="0"/>
              </a:rPr>
              <a:t>int</a:t>
            </a:r>
            <a:r>
              <a:rPr lang="en-US" dirty="0" smtClean="0"/>
              <a:t> will not work( an </a:t>
            </a:r>
            <a:r>
              <a:rPr lang="en-US" b="1" kern="1200" dirty="0" err="1" smtClean="0">
                <a:solidFill>
                  <a:schemeClr val="tx2"/>
                </a:solidFill>
                <a:latin typeface="Courier New" pitchFamily="49" charset="0"/>
                <a:cs typeface="Arial" charset="0"/>
              </a:rPr>
              <a:t>java.io.OptionalDataException</a:t>
            </a:r>
            <a:r>
              <a:rPr lang="en-US" b="1" kern="1200" dirty="0" smtClean="0">
                <a:solidFill>
                  <a:schemeClr val="tx2"/>
                </a:solidFill>
                <a:latin typeface="Courier New" pitchFamily="49" charset="0"/>
                <a:cs typeface="Arial" charset="0"/>
              </a:rPr>
              <a:t> </a:t>
            </a:r>
            <a:r>
              <a:rPr lang="en-US" dirty="0" smtClean="0"/>
              <a:t>will be thrown at runtime)</a:t>
            </a:r>
          </a:p>
          <a:p>
            <a:r>
              <a:rPr lang="en-US" dirty="0" smtClean="0"/>
              <a:t>Safest and more common way to save and retrieved is to use </a:t>
            </a:r>
            <a:r>
              <a:rPr lang="en-US" b="1" kern="1200" dirty="0" err="1" smtClean="0">
                <a:solidFill>
                  <a:schemeClr val="tx2"/>
                </a:solidFill>
                <a:latin typeface="Courier New" pitchFamily="49" charset="0"/>
                <a:cs typeface="Arial" charset="0"/>
              </a:rPr>
              <a:t>writeObject</a:t>
            </a:r>
            <a:r>
              <a:rPr lang="en-US" b="1" kern="1200" dirty="0" smtClean="0">
                <a:solidFill>
                  <a:schemeClr val="tx2"/>
                </a:solidFill>
                <a:latin typeface="Courier New" pitchFamily="49" charset="0"/>
                <a:cs typeface="Arial" charset="0"/>
              </a:rPr>
              <a:t>() </a:t>
            </a:r>
            <a:r>
              <a:rPr lang="en-US" dirty="0" smtClean="0"/>
              <a:t>and </a:t>
            </a:r>
            <a:r>
              <a:rPr lang="en-US" b="1" kern="1200" dirty="0" err="1" smtClean="0">
                <a:solidFill>
                  <a:schemeClr val="tx2"/>
                </a:solidFill>
                <a:latin typeface="Courier New" pitchFamily="49" charset="0"/>
                <a:cs typeface="Arial" charset="0"/>
              </a:rPr>
              <a:t>readObject</a:t>
            </a:r>
            <a:r>
              <a:rPr lang="en-US" b="1" kern="1200" dirty="0" smtClean="0">
                <a:solidFill>
                  <a:schemeClr val="tx2"/>
                </a:solidFill>
                <a:latin typeface="Courier New" pitchFamily="49" charset="0"/>
                <a:cs typeface="Arial" charset="0"/>
              </a:rPr>
              <a:t>() </a:t>
            </a:r>
            <a:r>
              <a:rPr lang="en-US" dirty="0" smtClean="0"/>
              <a:t>methods</a:t>
            </a:r>
          </a:p>
        </p:txBody>
      </p:sp>
      <p:sp>
        <p:nvSpPr>
          <p:cNvPr id="2" name="Slide Number Placeholder 1"/>
          <p:cNvSpPr>
            <a:spLocks noGrp="1"/>
          </p:cNvSpPr>
          <p:nvPr>
            <p:ph type="sldNum" sz="quarter" idx="10"/>
          </p:nvPr>
        </p:nvSpPr>
        <p:spPr/>
        <p:txBody>
          <a:bodyPr/>
          <a:lstStyle/>
          <a:p>
            <a:pPr>
              <a:defRPr/>
            </a:pPr>
            <a:fld id="{F9CC9215-8752-4C7D-8A1A-32D53E83DE88}"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Properties</a:t>
            </a:r>
            <a:endParaRPr lang="en-US" dirty="0"/>
          </a:p>
        </p:txBody>
      </p:sp>
      <p:sp>
        <p:nvSpPr>
          <p:cNvPr id="4" name="Content Placeholder 3"/>
          <p:cNvSpPr>
            <a:spLocks noGrp="1"/>
          </p:cNvSpPr>
          <p:nvPr>
            <p:ph idx="1"/>
          </p:nvPr>
        </p:nvSpPr>
        <p:spPr>
          <a:xfrm>
            <a:off x="228600" y="1143000"/>
            <a:ext cx="8229600" cy="5257800"/>
          </a:xfrm>
        </p:spPr>
        <p:txBody>
          <a:bodyPr>
            <a:normAutofit fontScale="85000" lnSpcReduction="20000"/>
          </a:bodyPr>
          <a:lstStyle/>
          <a:p>
            <a:r>
              <a:rPr lang="en-US" dirty="0" smtClean="0"/>
              <a:t>Properties are strings stored as  key-value pairs that are stored in a file.</a:t>
            </a:r>
          </a:p>
          <a:p>
            <a:r>
              <a:rPr lang="en-US" dirty="0" smtClean="0"/>
              <a:t>These values are generally used for configuration purpose like application startup parameter values, database configuration values or can be even used to standardize error messages</a:t>
            </a:r>
          </a:p>
          <a:p>
            <a:r>
              <a:rPr lang="en-US" dirty="0" smtClean="0"/>
              <a:t>The application reads the value of a property based on the key.</a:t>
            </a:r>
          </a:p>
          <a:p>
            <a:r>
              <a:rPr lang="en-US" dirty="0" smtClean="0"/>
              <a:t>For example </a:t>
            </a:r>
          </a:p>
          <a:p>
            <a:pPr lvl="1">
              <a:buNone/>
            </a:pPr>
            <a:r>
              <a:rPr lang="en-US" sz="2000" b="1" dirty="0" smtClean="0">
                <a:latin typeface="Courier New" pitchFamily="49" charset="0"/>
                <a:ea typeface="+mn-ea"/>
                <a:cs typeface="Courier New" pitchFamily="49" charset="0"/>
              </a:rPr>
              <a:t>username  </a:t>
            </a:r>
            <a:r>
              <a:rPr lang="en-US" sz="2000" b="1" dirty="0" err="1" smtClean="0">
                <a:latin typeface="Courier New" pitchFamily="49" charset="0"/>
                <a:ea typeface="+mn-ea"/>
                <a:cs typeface="Courier New" pitchFamily="49" charset="0"/>
              </a:rPr>
              <a:t>scott</a:t>
            </a:r>
            <a:endParaRPr lang="en-US" sz="2000" b="1" dirty="0" smtClean="0">
              <a:latin typeface="Courier New" pitchFamily="49" charset="0"/>
              <a:ea typeface="+mn-ea"/>
              <a:cs typeface="Courier New" pitchFamily="49" charset="0"/>
            </a:endParaRPr>
          </a:p>
          <a:p>
            <a:pPr lvl="1">
              <a:buNone/>
            </a:pPr>
            <a:r>
              <a:rPr lang="en-US" sz="2000" b="1" dirty="0" smtClean="0">
                <a:latin typeface="Courier New" pitchFamily="49" charset="0"/>
                <a:ea typeface="+mn-ea"/>
                <a:cs typeface="Courier New" pitchFamily="49" charset="0"/>
              </a:rPr>
              <a:t>password  tiger</a:t>
            </a:r>
          </a:p>
          <a:p>
            <a:pPr lvl="1">
              <a:buNone/>
            </a:pPr>
            <a:r>
              <a:rPr lang="en-US" sz="2000" dirty="0" smtClean="0">
                <a:ea typeface="+mn-ea"/>
                <a:cs typeface="+mn-cs"/>
              </a:rPr>
              <a:t>could represent key-value pair for a database configuration file.</a:t>
            </a:r>
          </a:p>
          <a:p>
            <a:r>
              <a:rPr lang="en-US" dirty="0" smtClean="0"/>
              <a:t>Invariably most of the application need to read from this kind of file.</a:t>
            </a:r>
          </a:p>
        </p:txBody>
      </p:sp>
      <p:sp>
        <p:nvSpPr>
          <p:cNvPr id="2" name="Slide Number Placeholder 1"/>
          <p:cNvSpPr>
            <a:spLocks noGrp="1"/>
          </p:cNvSpPr>
          <p:nvPr>
            <p:ph type="sldNum" sz="quarter" idx="10"/>
          </p:nvPr>
        </p:nvSpPr>
        <p:spPr/>
        <p:txBody>
          <a:bodyPr/>
          <a:lstStyle/>
          <a:p>
            <a:pPr>
              <a:defRPr/>
            </a:pPr>
            <a:fld id="{F9CC9215-8752-4C7D-8A1A-32D53E83DE88}"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itchFamily="49" charset="0"/>
                <a:cs typeface="Courier New" pitchFamily="49" charset="0"/>
              </a:rPr>
              <a:t>java.util.Properties</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04800" y="1371600"/>
            <a:ext cx="8458200" cy="4525963"/>
          </a:xfrm>
        </p:spPr>
        <p:txBody>
          <a:bodyPr>
            <a:normAutofit fontScale="85000" lnSpcReduction="20000"/>
          </a:bodyPr>
          <a:lstStyle/>
          <a:p>
            <a:r>
              <a:rPr lang="en-US" dirty="0" smtClean="0"/>
              <a:t>Java provides a simple class called </a:t>
            </a:r>
            <a:r>
              <a:rPr lang="en-US" b="1" dirty="0" smtClean="0">
                <a:latin typeface="Courier New" pitchFamily="49" charset="0"/>
                <a:cs typeface="Courier New" pitchFamily="49" charset="0"/>
              </a:rPr>
              <a:t>Properties</a:t>
            </a:r>
            <a:r>
              <a:rPr lang="en-US" dirty="0" smtClean="0"/>
              <a:t> that helps reading from and writing into property file.</a:t>
            </a:r>
          </a:p>
          <a:p>
            <a:r>
              <a:rPr lang="en-US" b="1" dirty="0" smtClean="0">
                <a:latin typeface="Courier New" pitchFamily="49" charset="0"/>
                <a:cs typeface="Courier New" pitchFamily="49" charset="0"/>
              </a:rPr>
              <a:t>Properties</a:t>
            </a:r>
            <a:r>
              <a:rPr lang="en-US" dirty="0" smtClean="0"/>
              <a:t> class inherits from </a:t>
            </a:r>
            <a:r>
              <a:rPr lang="en-US" b="1" dirty="0" err="1" smtClean="0">
                <a:latin typeface="Courier New" pitchFamily="49" charset="0"/>
                <a:cs typeface="Courier New" pitchFamily="49" charset="0"/>
              </a:rPr>
              <a:t>Hashtable</a:t>
            </a:r>
            <a:r>
              <a:rPr lang="en-US" dirty="0" smtClean="0"/>
              <a:t> class.</a:t>
            </a:r>
          </a:p>
          <a:p>
            <a:r>
              <a:rPr lang="en-US" i="1" dirty="0" smtClean="0">
                <a:solidFill>
                  <a:schemeClr val="tx1"/>
                </a:solidFill>
              </a:rPr>
              <a:t>Call you recall methods of </a:t>
            </a:r>
            <a:r>
              <a:rPr lang="en-US" b="1" i="1" dirty="0" err="1" smtClean="0">
                <a:solidFill>
                  <a:schemeClr val="tx1"/>
                </a:solidFill>
                <a:latin typeface="Courier New" pitchFamily="49" charset="0"/>
                <a:cs typeface="Courier New" pitchFamily="49" charset="0"/>
              </a:rPr>
              <a:t>Hashtable</a:t>
            </a:r>
            <a:r>
              <a:rPr lang="en-US" i="1" dirty="0" smtClean="0">
                <a:solidFill>
                  <a:schemeClr val="tx1"/>
                </a:solidFill>
              </a:rPr>
              <a:t> class?</a:t>
            </a:r>
          </a:p>
          <a:p>
            <a:r>
              <a:rPr lang="en-US" dirty="0" smtClean="0"/>
              <a:t>Using the methods of </a:t>
            </a:r>
            <a:r>
              <a:rPr lang="en-US" b="1" dirty="0" err="1" smtClean="0">
                <a:latin typeface="Courier New" pitchFamily="49" charset="0"/>
                <a:cs typeface="Courier New" pitchFamily="49" charset="0"/>
              </a:rPr>
              <a:t>Hashtable</a:t>
            </a:r>
            <a:r>
              <a:rPr lang="en-US" dirty="0" smtClean="0"/>
              <a:t> is not advisable as they allow the insertions of key-value that are not strings.</a:t>
            </a:r>
          </a:p>
          <a:p>
            <a:r>
              <a:rPr lang="en-US" dirty="0" smtClean="0"/>
              <a:t>Instead methods provided in Properties class like </a:t>
            </a:r>
            <a:r>
              <a:rPr lang="en-US" b="1" dirty="0" err="1" smtClean="0">
                <a:latin typeface="Courier New" pitchFamily="49" charset="0"/>
                <a:cs typeface="Courier New" pitchFamily="49" charset="0"/>
              </a:rPr>
              <a:t>setProperties</a:t>
            </a:r>
            <a:r>
              <a:rPr lang="en-US" b="1" dirty="0" smtClean="0">
                <a:latin typeface="Courier New" pitchFamily="49" charset="0"/>
                <a:cs typeface="Courier New" pitchFamily="49" charset="0"/>
              </a:rPr>
              <a:t>()</a:t>
            </a:r>
            <a:r>
              <a:rPr lang="en-US" dirty="0" smtClean="0"/>
              <a:t>, </a:t>
            </a:r>
            <a:r>
              <a:rPr lang="en-US" b="1" dirty="0" err="1" smtClean="0">
                <a:latin typeface="Courier New" pitchFamily="49" charset="0"/>
                <a:cs typeface="Courier New" pitchFamily="49" charset="0"/>
              </a:rPr>
              <a:t>getProperties</a:t>
            </a:r>
            <a:r>
              <a:rPr lang="en-US" b="1" dirty="0" smtClean="0">
                <a:latin typeface="Courier New" pitchFamily="49" charset="0"/>
                <a:cs typeface="Courier New" pitchFamily="49" charset="0"/>
              </a:rPr>
              <a:t>() </a:t>
            </a:r>
            <a:r>
              <a:rPr lang="en-US" dirty="0" smtClean="0"/>
              <a:t>are to be used.</a:t>
            </a:r>
          </a:p>
          <a:p>
            <a:r>
              <a:rPr lang="en-US" dirty="0" smtClean="0"/>
              <a:t>The class has methods to load data from XML file as well. At this point we are not going to look at these methods.</a:t>
            </a:r>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6</a:t>
            </a:fld>
            <a:endParaRPr lang="en-US" dirty="0"/>
          </a:p>
        </p:txBody>
      </p:sp>
      <p:sp>
        <p:nvSpPr>
          <p:cNvPr id="5" name="Rectangle 4"/>
          <p:cNvSpPr/>
          <p:nvPr/>
        </p:nvSpPr>
        <p:spPr>
          <a:xfrm>
            <a:off x="76200" y="990600"/>
            <a:ext cx="9067800" cy="5693866"/>
          </a:xfrm>
          <a:prstGeom prst="rect">
            <a:avLst/>
          </a:prstGeom>
        </p:spPr>
        <p:txBody>
          <a:bodyPr wrap="square">
            <a:spAutoFit/>
          </a:bodyPr>
          <a:lstStyle/>
          <a:p>
            <a:r>
              <a:rPr lang="en-US" b="1" dirty="0" smtClean="0">
                <a:latin typeface="Courier New" pitchFamily="49" charset="0"/>
                <a:cs typeface="Courier New" pitchFamily="49" charset="0"/>
              </a:rPr>
              <a:t>import java.io.Console;</a:t>
            </a:r>
          </a:p>
          <a:p>
            <a:r>
              <a:rPr lang="en-US" b="1" dirty="0" smtClean="0">
                <a:latin typeface="Courier New" pitchFamily="49" charset="0"/>
                <a:cs typeface="Courier New" pitchFamily="49" charset="0"/>
              </a:rPr>
              <a:t>import java.util.Arrays;</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Test {</a:t>
            </a:r>
          </a:p>
          <a:p>
            <a:r>
              <a:rPr lang="en-US" b="1" dirty="0" smtClean="0">
                <a:latin typeface="Courier New" pitchFamily="49" charset="0"/>
                <a:cs typeface="Courier New" pitchFamily="49" charset="0"/>
              </a:rPr>
              <a:t>public static void main(String[] args) {</a:t>
            </a:r>
          </a:p>
          <a:p>
            <a:r>
              <a:rPr lang="en-US" b="1" dirty="0" smtClean="0">
                <a:latin typeface="Courier New" pitchFamily="49" charset="0"/>
                <a:cs typeface="Courier New" pitchFamily="49" charset="0"/>
              </a:rPr>
              <a:t>  String pass="abcd";</a:t>
            </a:r>
          </a:p>
          <a:p>
            <a:r>
              <a:rPr lang="en-US" b="1" dirty="0" smtClean="0">
                <a:latin typeface="Courier New" pitchFamily="49" charset="0"/>
                <a:cs typeface="Courier New" pitchFamily="49" charset="0"/>
              </a:rPr>
              <a:t>  Console c = System.console();</a:t>
            </a:r>
          </a:p>
          <a:p>
            <a:r>
              <a:rPr lang="en-US" b="1" dirty="0" smtClean="0">
                <a:latin typeface="Courier New" pitchFamily="49" charset="0"/>
                <a:cs typeface="Courier New" pitchFamily="49" charset="0"/>
              </a:rPr>
              <a:t>  if (c == null) {</a:t>
            </a:r>
          </a:p>
          <a:p>
            <a:r>
              <a:rPr lang="en-US" b="1" dirty="0" smtClean="0">
                <a:latin typeface="Courier New" pitchFamily="49" charset="0"/>
                <a:cs typeface="Courier New" pitchFamily="49" charset="0"/>
              </a:rPr>
              <a:t>	 System.err.println("Console Object is not available.");</a:t>
            </a:r>
          </a:p>
          <a:p>
            <a:r>
              <a:rPr lang="en-US" b="1" dirty="0" smtClean="0">
                <a:latin typeface="Courier New" pitchFamily="49" charset="0"/>
                <a:cs typeface="Courier New" pitchFamily="49" charset="0"/>
              </a:rPr>
              <a:t>	 System.exit(1);</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String login = c.readLine(“Login:");</a:t>
            </a:r>
          </a:p>
          <a:p>
            <a:r>
              <a:rPr lang="en-US" b="1" dirty="0" smtClean="0">
                <a:latin typeface="Courier New" pitchFamily="49" charset="0"/>
                <a:cs typeface="Courier New" pitchFamily="49" charset="0"/>
              </a:rPr>
              <a:t>	char [] pwd =  c.readPassword(“Password: ");</a:t>
            </a:r>
          </a:p>
          <a:p>
            <a:r>
              <a:rPr lang="en-US" b="1" dirty="0" smtClean="0">
                <a:latin typeface="Courier New" pitchFamily="49" charset="0"/>
                <a:cs typeface="Courier New" pitchFamily="49" charset="0"/>
              </a:rPr>
              <a:t>	String s=new String(pwd);</a:t>
            </a:r>
          </a:p>
          <a:p>
            <a:r>
              <a:rPr lang="en-US" b="1" dirty="0" smtClean="0">
                <a:latin typeface="Courier New" pitchFamily="49" charset="0"/>
                <a:cs typeface="Courier New" pitchFamily="49" charset="0"/>
              </a:rPr>
              <a:t>	if(s.equals(pass)) System.out.println("Right pwd");</a:t>
            </a:r>
          </a:p>
          <a:p>
            <a:r>
              <a:rPr lang="en-US" b="1" dirty="0" smtClean="0">
                <a:latin typeface="Courier New" pitchFamily="49" charset="0"/>
                <a:cs typeface="Courier New" pitchFamily="49" charset="0"/>
              </a:rPr>
              <a:t>		else System.out.println("Incorrect pwd");</a:t>
            </a:r>
          </a:p>
          <a:p>
            <a:r>
              <a:rPr lang="en-US" b="1" dirty="0" smtClean="0">
                <a:latin typeface="Courier New" pitchFamily="49" charset="0"/>
                <a:cs typeface="Courier New" pitchFamily="49" charset="0"/>
              </a:rPr>
              <a:t>}}</a:t>
            </a:r>
          </a:p>
          <a:p>
            <a:r>
              <a:rPr lang="en-US" sz="2000" dirty="0" smtClean="0">
                <a:solidFill>
                  <a:srgbClr val="5F5F5F"/>
                </a:solidFill>
                <a:latin typeface="+mn-lt"/>
              </a:rPr>
              <a:t>Note that this code throws an exception at runtime when run on eclipse. It prints </a:t>
            </a:r>
            <a:r>
              <a:rPr lang="en-US" b="1" dirty="0" smtClean="0">
                <a:solidFill>
                  <a:srgbClr val="5F5F5F"/>
                </a:solidFill>
                <a:latin typeface="Courier New" pitchFamily="49" charset="0"/>
                <a:cs typeface="Courier New" pitchFamily="49" charset="0"/>
              </a:rPr>
              <a:t>“Console Object is not available”.</a:t>
            </a:r>
          </a:p>
          <a:p>
            <a:r>
              <a:rPr lang="en-US" sz="2000" dirty="0" smtClean="0">
                <a:solidFill>
                  <a:srgbClr val="5F5F5F"/>
                </a:solidFill>
                <a:latin typeface="+mn-lt"/>
              </a:rPr>
              <a:t>But it works fine when you run from the command prompt</a:t>
            </a:r>
            <a:r>
              <a:rPr lang="en-US" b="1" dirty="0" smtClean="0">
                <a:solidFill>
                  <a:srgbClr val="5F5F5F"/>
                </a:solidFill>
                <a:latin typeface="Courier New" pitchFamily="49" charset="0"/>
                <a:cs typeface="Courier New" pitchFamily="49" charset="0"/>
              </a:rPr>
              <a:t>.</a:t>
            </a:r>
            <a:endParaRPr lang="en-US" b="1" dirty="0">
              <a:solidFill>
                <a:srgbClr val="5F5F5F"/>
              </a:solidFill>
              <a:latin typeface="Courier New" pitchFamily="49" charset="0"/>
              <a:cs typeface="Courier New"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 of </a:t>
            </a:r>
            <a:r>
              <a:rPr lang="en-US" dirty="0" smtClean="0">
                <a:latin typeface="Courier New" pitchFamily="49" charset="0"/>
                <a:cs typeface="Courier New" pitchFamily="49" charset="0"/>
              </a:rPr>
              <a:t>Properties</a:t>
            </a:r>
            <a:endParaRPr lang="en-US" dirty="0"/>
          </a:p>
        </p:txBody>
      </p:sp>
      <p:sp>
        <p:nvSpPr>
          <p:cNvPr id="3" name="Content Placeholder 2"/>
          <p:cNvSpPr>
            <a:spLocks noGrp="1"/>
          </p:cNvSpPr>
          <p:nvPr>
            <p:ph idx="1"/>
          </p:nvPr>
        </p:nvSpPr>
        <p:spPr>
          <a:xfrm>
            <a:off x="0" y="914400"/>
            <a:ext cx="8991600" cy="5943600"/>
          </a:xfrm>
        </p:spPr>
        <p:txBody>
          <a:bodyPr>
            <a:noAutofit/>
          </a:bodyPr>
          <a:lstStyle/>
          <a:p>
            <a:pPr>
              <a:lnSpc>
                <a:spcPct val="120000"/>
              </a:lnSpc>
            </a:pPr>
            <a:r>
              <a:rPr lang="en-US" sz="2000" b="1" dirty="0" smtClean="0">
                <a:solidFill>
                  <a:schemeClr val="tx1"/>
                </a:solidFill>
                <a:latin typeface="Courier New" pitchFamily="49" charset="0"/>
                <a:cs typeface="Courier New" pitchFamily="49" charset="0"/>
              </a:rPr>
              <a:t>Properties()</a:t>
            </a:r>
          </a:p>
          <a:p>
            <a:pPr>
              <a:lnSpc>
                <a:spcPct val="120000"/>
              </a:lnSpc>
            </a:pPr>
            <a:r>
              <a:rPr lang="en-US" sz="2000" b="1" dirty="0" smtClean="0">
                <a:solidFill>
                  <a:schemeClr val="tx1"/>
                </a:solidFill>
                <a:latin typeface="Courier New" pitchFamily="49" charset="0"/>
                <a:cs typeface="Courier New" pitchFamily="49" charset="0"/>
              </a:rPr>
              <a:t>Properties(Properties defaults)</a:t>
            </a:r>
          </a:p>
          <a:p>
            <a:pPr>
              <a:lnSpc>
                <a:spcPct val="120000"/>
              </a:lnSpc>
            </a:pPr>
            <a:r>
              <a:rPr lang="en-US" sz="2000" b="1" dirty="0" smtClean="0">
                <a:solidFill>
                  <a:schemeClr val="tx1"/>
                </a:solidFill>
                <a:latin typeface="Courier New" pitchFamily="49" charset="0"/>
                <a:cs typeface="Courier New" pitchFamily="49" charset="0"/>
              </a:rPr>
              <a:t>void load(</a:t>
            </a:r>
            <a:r>
              <a:rPr lang="en-US" sz="2000" b="1" dirty="0" err="1" smtClean="0">
                <a:solidFill>
                  <a:schemeClr val="tx1"/>
                </a:solidFill>
                <a:latin typeface="Courier New" pitchFamily="49" charset="0"/>
                <a:cs typeface="Courier New" pitchFamily="49" charset="0"/>
              </a:rPr>
              <a:t>InputStream</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inStream</a:t>
            </a:r>
            <a:r>
              <a:rPr lang="en-US" sz="2000" b="1" dirty="0" smtClean="0">
                <a:solidFill>
                  <a:schemeClr val="tx1"/>
                </a:solidFill>
                <a:latin typeface="Courier New" pitchFamily="49" charset="0"/>
                <a:cs typeface="Courier New" pitchFamily="49" charset="0"/>
              </a:rPr>
              <a:t>) throws IOException</a:t>
            </a:r>
          </a:p>
          <a:p>
            <a:pPr>
              <a:lnSpc>
                <a:spcPct val="120000"/>
              </a:lnSpc>
            </a:pPr>
            <a:r>
              <a:rPr lang="en-US" sz="2000" b="1" dirty="0" smtClean="0">
                <a:solidFill>
                  <a:schemeClr val="tx1"/>
                </a:solidFill>
                <a:latin typeface="Courier New" pitchFamily="49" charset="0"/>
                <a:cs typeface="Courier New" pitchFamily="49" charset="0"/>
              </a:rPr>
              <a:t>void load(Reader </a:t>
            </a:r>
            <a:r>
              <a:rPr lang="en-US" sz="2000" b="1" dirty="0" err="1" smtClean="0">
                <a:solidFill>
                  <a:schemeClr val="tx1"/>
                </a:solidFill>
                <a:latin typeface="Courier New" pitchFamily="49" charset="0"/>
                <a:cs typeface="Courier New" pitchFamily="49" charset="0"/>
              </a:rPr>
              <a:t>reader</a:t>
            </a:r>
            <a:r>
              <a:rPr lang="en-US" sz="2000" b="1" dirty="0" smtClean="0">
                <a:solidFill>
                  <a:schemeClr val="tx1"/>
                </a:solidFill>
                <a:latin typeface="Courier New" pitchFamily="49" charset="0"/>
                <a:cs typeface="Courier New" pitchFamily="49" charset="0"/>
              </a:rPr>
              <a:t>) throws IOException</a:t>
            </a:r>
          </a:p>
          <a:p>
            <a:pPr>
              <a:lnSpc>
                <a:spcPct val="120000"/>
              </a:lnSpc>
              <a:buNone/>
            </a:pPr>
            <a:r>
              <a:rPr lang="en-US" sz="2000" dirty="0" smtClean="0"/>
              <a:t>	Reads a key and element pairs from a character stream or byte stream.</a:t>
            </a:r>
            <a:endParaRPr lang="en-US" sz="2000" b="1" dirty="0" smtClean="0">
              <a:solidFill>
                <a:schemeClr val="tx1"/>
              </a:solidFill>
              <a:latin typeface="Courier New" pitchFamily="49" charset="0"/>
              <a:cs typeface="Courier New" pitchFamily="49" charset="0"/>
            </a:endParaRPr>
          </a:p>
          <a:p>
            <a:pPr>
              <a:lnSpc>
                <a:spcPct val="120000"/>
              </a:lnSpc>
            </a:pPr>
            <a:r>
              <a:rPr lang="en-US" sz="2000" b="1" dirty="0" smtClean="0">
                <a:solidFill>
                  <a:schemeClr val="tx1"/>
                </a:solidFill>
                <a:latin typeface="Courier New" pitchFamily="49" charset="0"/>
                <a:cs typeface="Courier New" pitchFamily="49" charset="0"/>
              </a:rPr>
              <a:t>Object </a:t>
            </a:r>
            <a:r>
              <a:rPr lang="en-US" sz="2000" b="1" dirty="0" err="1" smtClean="0">
                <a:solidFill>
                  <a:schemeClr val="tx1"/>
                </a:solidFill>
                <a:latin typeface="Courier New" pitchFamily="49" charset="0"/>
                <a:cs typeface="Courier New" pitchFamily="49" charset="0"/>
              </a:rPr>
              <a:t>setProperty</a:t>
            </a:r>
            <a:r>
              <a:rPr lang="en-US" sz="2000" b="1" dirty="0" smtClean="0">
                <a:solidFill>
                  <a:schemeClr val="tx1"/>
                </a:solidFill>
                <a:latin typeface="Courier New" pitchFamily="49" charset="0"/>
                <a:cs typeface="Courier New" pitchFamily="49" charset="0"/>
              </a:rPr>
              <a:t>(String key, String value</a:t>
            </a:r>
          </a:p>
          <a:p>
            <a:pPr>
              <a:lnSpc>
                <a:spcPct val="120000"/>
              </a:lnSpc>
            </a:pPr>
            <a:r>
              <a:rPr lang="en-US" sz="2000" b="1" dirty="0" smtClean="0">
                <a:solidFill>
                  <a:schemeClr val="tx1"/>
                </a:solidFill>
                <a:latin typeface="Courier New" pitchFamily="49" charset="0"/>
                <a:cs typeface="Courier New" pitchFamily="49" charset="0"/>
              </a:rPr>
              <a:t>String </a:t>
            </a:r>
            <a:r>
              <a:rPr lang="en-US" sz="2000" b="1" dirty="0" err="1" smtClean="0">
                <a:solidFill>
                  <a:schemeClr val="tx1"/>
                </a:solidFill>
                <a:latin typeface="Courier New" pitchFamily="49" charset="0"/>
                <a:cs typeface="Courier New" pitchFamily="49" charset="0"/>
              </a:rPr>
              <a:t>getProperty</a:t>
            </a:r>
            <a:r>
              <a:rPr lang="en-US" sz="2000" b="1" dirty="0" smtClean="0">
                <a:solidFill>
                  <a:schemeClr val="tx1"/>
                </a:solidFill>
                <a:latin typeface="Courier New" pitchFamily="49" charset="0"/>
                <a:cs typeface="Courier New" pitchFamily="49" charset="0"/>
              </a:rPr>
              <a:t>(String key)</a:t>
            </a:r>
          </a:p>
          <a:p>
            <a:pPr>
              <a:lnSpc>
                <a:spcPct val="120000"/>
              </a:lnSpc>
            </a:pPr>
            <a:r>
              <a:rPr lang="en-US" sz="2000" b="1" dirty="0" smtClean="0">
                <a:solidFill>
                  <a:schemeClr val="tx1"/>
                </a:solidFill>
                <a:latin typeface="Courier New" pitchFamily="49" charset="0"/>
                <a:cs typeface="Courier New" pitchFamily="49" charset="0"/>
              </a:rPr>
              <a:t>String </a:t>
            </a:r>
            <a:r>
              <a:rPr lang="en-US" sz="2000" b="1" dirty="0" err="1" smtClean="0">
                <a:solidFill>
                  <a:schemeClr val="tx1"/>
                </a:solidFill>
                <a:latin typeface="Courier New" pitchFamily="49" charset="0"/>
                <a:cs typeface="Courier New" pitchFamily="49" charset="0"/>
              </a:rPr>
              <a:t>getProperty</a:t>
            </a:r>
            <a:r>
              <a:rPr lang="en-US" sz="2000" b="1" dirty="0" smtClean="0">
                <a:solidFill>
                  <a:schemeClr val="tx1"/>
                </a:solidFill>
                <a:latin typeface="Courier New" pitchFamily="49" charset="0"/>
                <a:cs typeface="Courier New" pitchFamily="49" charset="0"/>
              </a:rPr>
              <a:t>(String key, String </a:t>
            </a:r>
            <a:r>
              <a:rPr lang="en-US" sz="2000" b="1" dirty="0" err="1" smtClean="0">
                <a:solidFill>
                  <a:schemeClr val="tx1"/>
                </a:solidFill>
                <a:latin typeface="Courier New" pitchFamily="49" charset="0"/>
                <a:cs typeface="Courier New" pitchFamily="49" charset="0"/>
              </a:rPr>
              <a:t>defaultValue</a:t>
            </a:r>
            <a:r>
              <a:rPr lang="en-US" sz="2000" b="1" dirty="0" smtClean="0">
                <a:solidFill>
                  <a:schemeClr val="tx1"/>
                </a:solidFill>
                <a:latin typeface="Courier New" pitchFamily="49" charset="0"/>
                <a:cs typeface="Courier New" pitchFamily="49" charset="0"/>
              </a:rPr>
              <a:t>)</a:t>
            </a:r>
          </a:p>
          <a:p>
            <a:pPr lvl="1">
              <a:lnSpc>
                <a:spcPct val="120000"/>
              </a:lnSpc>
              <a:buNone/>
            </a:pPr>
            <a:r>
              <a:rPr lang="en-US" sz="2000" b="1" dirty="0" err="1" smtClean="0">
                <a:solidFill>
                  <a:schemeClr val="tx1"/>
                </a:solidFill>
                <a:latin typeface="Courier New" pitchFamily="49" charset="0"/>
                <a:cs typeface="Courier New" pitchFamily="49" charset="0"/>
              </a:rPr>
              <a:t>setProperty</a:t>
            </a:r>
            <a:r>
              <a:rPr lang="en-US" sz="2000" b="1" dirty="0" smtClean="0">
                <a:solidFill>
                  <a:schemeClr val="tx1"/>
                </a:solidFill>
                <a:latin typeface="Courier New" pitchFamily="49" charset="0"/>
                <a:cs typeface="Courier New" pitchFamily="49" charset="0"/>
              </a:rPr>
              <a:t>()</a:t>
            </a:r>
            <a:r>
              <a:rPr lang="en-US" sz="2000" dirty="0" smtClean="0">
                <a:ea typeface="+mn-ea"/>
                <a:cs typeface="+mn-cs"/>
              </a:rPr>
              <a:t>calls sets the key-value pair in the </a:t>
            </a:r>
          </a:p>
          <a:p>
            <a:pPr lvl="1">
              <a:lnSpc>
                <a:spcPct val="120000"/>
              </a:lnSpc>
              <a:buNone/>
            </a:pPr>
            <a:r>
              <a:rPr lang="en-US" sz="2000" b="1" dirty="0" err="1" smtClean="0">
                <a:solidFill>
                  <a:schemeClr val="tx1"/>
                </a:solidFill>
                <a:latin typeface="Courier New" pitchFamily="49" charset="0"/>
                <a:cs typeface="Courier New" pitchFamily="49" charset="0"/>
              </a:rPr>
              <a:t>getProperty</a:t>
            </a:r>
            <a:r>
              <a:rPr lang="en-US" sz="2000" b="1" dirty="0" smtClean="0">
                <a:solidFill>
                  <a:schemeClr val="tx1"/>
                </a:solidFill>
                <a:latin typeface="Courier New" pitchFamily="49" charset="0"/>
                <a:cs typeface="Courier New" pitchFamily="49" charset="0"/>
              </a:rPr>
              <a:t>()</a:t>
            </a:r>
            <a:r>
              <a:rPr lang="en-US" sz="2000" dirty="0" smtClean="0">
                <a:cs typeface="Courier New" pitchFamily="49" charset="0"/>
              </a:rPr>
              <a:t> looks</a:t>
            </a:r>
            <a:r>
              <a:rPr lang="en-US" sz="2000" dirty="0" smtClean="0"/>
              <a:t> for the property with the specified key in this property list. If the key is not found in this file, the default property list, and its defaults, recursively, are then checked. The method returns null in case of the 1</a:t>
            </a:r>
            <a:r>
              <a:rPr lang="en-US" sz="2000" baseline="30000" dirty="0" smtClean="0"/>
              <a:t>st</a:t>
            </a:r>
            <a:r>
              <a:rPr lang="en-US" sz="2000" dirty="0" smtClean="0"/>
              <a:t> </a:t>
            </a:r>
            <a:r>
              <a:rPr lang="en-US" sz="2000" b="1" dirty="0" err="1" smtClean="0">
                <a:solidFill>
                  <a:schemeClr val="tx1"/>
                </a:solidFill>
                <a:latin typeface="Courier New" pitchFamily="49" charset="0"/>
                <a:cs typeface="Courier New" pitchFamily="49" charset="0"/>
              </a:rPr>
              <a:t>getProperty</a:t>
            </a:r>
            <a:r>
              <a:rPr lang="en-US" sz="2000" b="1" dirty="0" smtClean="0">
                <a:solidFill>
                  <a:schemeClr val="tx1"/>
                </a:solidFill>
                <a:latin typeface="Courier New" pitchFamily="49" charset="0"/>
                <a:cs typeface="Courier New" pitchFamily="49" charset="0"/>
              </a:rPr>
              <a:t>()</a:t>
            </a:r>
            <a:r>
              <a:rPr lang="en-US" sz="2000" dirty="0" smtClean="0">
                <a:cs typeface="Courier New" pitchFamily="49" charset="0"/>
              </a:rPr>
              <a:t> method and </a:t>
            </a:r>
            <a:r>
              <a:rPr lang="en-US" sz="2000" b="1" dirty="0" err="1" smtClean="0">
                <a:solidFill>
                  <a:schemeClr val="tx1"/>
                </a:solidFill>
                <a:latin typeface="Courier New" pitchFamily="49" charset="0"/>
                <a:cs typeface="Courier New" pitchFamily="49" charset="0"/>
              </a:rPr>
              <a:t>defaultValue</a:t>
            </a:r>
            <a:r>
              <a:rPr lang="en-US" sz="2000" b="1" dirty="0" smtClean="0">
                <a:solidFill>
                  <a:schemeClr val="tx1"/>
                </a:solidFill>
                <a:latin typeface="Courier New" pitchFamily="49" charset="0"/>
                <a:cs typeface="Courier New" pitchFamily="49" charset="0"/>
              </a:rPr>
              <a:t> </a:t>
            </a:r>
            <a:r>
              <a:rPr lang="en-US" sz="2000" dirty="0" smtClean="0"/>
              <a:t>in case of 2</a:t>
            </a:r>
            <a:r>
              <a:rPr lang="en-US" sz="2000" baseline="30000" dirty="0" smtClean="0"/>
              <a:t>nd</a:t>
            </a:r>
            <a:r>
              <a:rPr lang="en-US" sz="2000" b="1" dirty="0" smtClean="0">
                <a:solidFill>
                  <a:schemeClr val="tx1"/>
                </a:solidFill>
                <a:latin typeface="Courier New" pitchFamily="49" charset="0"/>
                <a:cs typeface="Courier New" pitchFamily="49" charset="0"/>
              </a:rPr>
              <a:t> </a:t>
            </a:r>
            <a:r>
              <a:rPr lang="en-US" sz="2000" dirty="0" smtClean="0"/>
              <a:t>if the property is not found. </a:t>
            </a:r>
            <a:endParaRPr lang="en-US" sz="2000" b="1" dirty="0" smtClean="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763000" cy="4525963"/>
          </a:xfrm>
        </p:spPr>
        <p:txBody>
          <a:bodyPr/>
          <a:lstStyle/>
          <a:p>
            <a:r>
              <a:rPr lang="en-US" b="1" dirty="0" smtClean="0">
                <a:solidFill>
                  <a:schemeClr val="tx1"/>
                </a:solidFill>
                <a:latin typeface="Courier New" pitchFamily="49" charset="0"/>
                <a:cs typeface="Courier New" pitchFamily="49" charset="0"/>
              </a:rPr>
              <a:t>void store(</a:t>
            </a:r>
            <a:r>
              <a:rPr lang="en-US" b="1" dirty="0" err="1" smtClean="0">
                <a:solidFill>
                  <a:schemeClr val="tx1"/>
                </a:solidFill>
                <a:latin typeface="Courier New" pitchFamily="49" charset="0"/>
                <a:cs typeface="Courier New" pitchFamily="49" charset="0"/>
              </a:rPr>
              <a:t>OutputStream</a:t>
            </a:r>
            <a:r>
              <a:rPr lang="en-US" b="1" dirty="0" smtClean="0">
                <a:solidFill>
                  <a:schemeClr val="tx1"/>
                </a:solidFill>
                <a:latin typeface="Courier New" pitchFamily="49" charset="0"/>
                <a:cs typeface="Courier New" pitchFamily="49" charset="0"/>
              </a:rPr>
              <a:t> out, String comments) throws IOException</a:t>
            </a:r>
          </a:p>
          <a:p>
            <a:r>
              <a:rPr lang="en-US" b="1" dirty="0" smtClean="0">
                <a:solidFill>
                  <a:schemeClr val="tx1"/>
                </a:solidFill>
                <a:latin typeface="Courier New" pitchFamily="49" charset="0"/>
                <a:cs typeface="Courier New" pitchFamily="49" charset="0"/>
              </a:rPr>
              <a:t>void store(Writer </a:t>
            </a:r>
            <a:r>
              <a:rPr lang="en-US" b="1" dirty="0" err="1" smtClean="0">
                <a:solidFill>
                  <a:schemeClr val="tx1"/>
                </a:solidFill>
                <a:latin typeface="Courier New" pitchFamily="49" charset="0"/>
                <a:cs typeface="Courier New" pitchFamily="49" charset="0"/>
              </a:rPr>
              <a:t>writer</a:t>
            </a:r>
            <a:r>
              <a:rPr lang="en-US" b="1" dirty="0" smtClean="0">
                <a:solidFill>
                  <a:schemeClr val="tx1"/>
                </a:solidFill>
                <a:latin typeface="Courier New" pitchFamily="49" charset="0"/>
                <a:cs typeface="Courier New" pitchFamily="49" charset="0"/>
              </a:rPr>
              <a:t>, String comments) throws IOException</a:t>
            </a:r>
          </a:p>
          <a:p>
            <a:pPr>
              <a:buNone/>
            </a:pPr>
            <a:r>
              <a:rPr lang="en-US" dirty="0" smtClean="0"/>
              <a:t>	Write the key-values pairs in the property list to the byte/character stream.</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property file</a:t>
            </a:r>
            <a:endParaRPr lang="en-US"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62</a:t>
            </a:fld>
            <a:endParaRPr lang="en-US"/>
          </a:p>
        </p:txBody>
      </p:sp>
      <p:sp>
        <p:nvSpPr>
          <p:cNvPr id="5" name="Content Placeholder 2"/>
          <p:cNvSpPr txBox="1">
            <a:spLocks/>
          </p:cNvSpPr>
          <p:nvPr/>
        </p:nvSpPr>
        <p:spPr bwMode="auto">
          <a:xfrm>
            <a:off x="76200" y="990600"/>
            <a:ext cx="88392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2"/>
              </a:buClr>
              <a:buFont typeface="Wingdings" pitchFamily="2" charset="2"/>
              <a:buChar char="§"/>
            </a:pPr>
            <a:r>
              <a:rPr lang="en-US" sz="2000" dirty="0" smtClean="0">
                <a:solidFill>
                  <a:srgbClr val="5F5F5F"/>
                </a:solidFill>
                <a:latin typeface="+mn-lt"/>
              </a:rPr>
              <a:t>Properties are processed in terms of lines</a:t>
            </a:r>
            <a:r>
              <a:rPr lang="en-US" sz="2000" dirty="0" smtClean="0"/>
              <a:t>. </a:t>
            </a:r>
            <a:r>
              <a:rPr lang="en-US" sz="2000" dirty="0" smtClean="0">
                <a:solidFill>
                  <a:srgbClr val="5F5F5F"/>
                </a:solidFill>
                <a:latin typeface="+mn-lt"/>
              </a:rPr>
              <a:t>There are 2 types of line (as specified by the API)</a:t>
            </a:r>
          </a:p>
          <a:p>
            <a:pPr marL="800100" lvl="1" indent="-342900" eaLnBrk="0" hangingPunct="0">
              <a:lnSpc>
                <a:spcPct val="140000"/>
              </a:lnSpc>
              <a:spcBef>
                <a:spcPct val="20000"/>
              </a:spcBef>
              <a:buClr>
                <a:schemeClr val="accent2"/>
              </a:buClr>
              <a:buFont typeface="Wingdings" pitchFamily="2" charset="2"/>
              <a:buChar char="§"/>
            </a:pPr>
            <a:r>
              <a:rPr kumimoji="0" lang="en-US" sz="2000" b="0" i="0" u="none" strike="noStrike" kern="0" cap="none" spc="0" normalizeH="0" baseline="0" noProof="0" dirty="0" smtClean="0">
                <a:ln>
                  <a:noFill/>
                </a:ln>
                <a:solidFill>
                  <a:srgbClr val="5F5F5F"/>
                </a:solidFill>
                <a:effectLst/>
                <a:uLnTx/>
                <a:uFillTx/>
                <a:latin typeface="+mn-lt"/>
                <a:ea typeface="+mn-ea"/>
                <a:cs typeface="+mn-cs"/>
              </a:rPr>
              <a:t>Natural line:</a:t>
            </a:r>
          </a:p>
          <a:p>
            <a:pPr marL="1257300" lvl="2" indent="-342900" eaLnBrk="0" hangingPunct="0">
              <a:lnSpc>
                <a:spcPct val="140000"/>
              </a:lnSpc>
              <a:spcBef>
                <a:spcPct val="20000"/>
              </a:spcBef>
              <a:buClr>
                <a:schemeClr val="accent2"/>
              </a:buClr>
              <a:buFont typeface="Wingdings" pitchFamily="2" charset="2"/>
              <a:buChar char="§"/>
            </a:pPr>
            <a:r>
              <a:rPr lang="en-US" sz="2000" kern="0" noProof="0" dirty="0" smtClean="0">
                <a:solidFill>
                  <a:srgbClr val="5F5F5F"/>
                </a:solidFill>
                <a:latin typeface="+mn-lt"/>
              </a:rPr>
              <a:t>Line of characters terminated by </a:t>
            </a:r>
            <a:r>
              <a:rPr lang="en-US" sz="2000" b="1" dirty="0" smtClean="0">
                <a:solidFill>
                  <a:srgbClr val="5F5F5F"/>
                </a:solidFill>
                <a:latin typeface="Courier New" pitchFamily="49" charset="0"/>
                <a:cs typeface="Courier New" pitchFamily="49" charset="0"/>
              </a:rPr>
              <a:t>\n </a:t>
            </a:r>
            <a:r>
              <a:rPr lang="en-US" sz="2000" kern="0" dirty="0" smtClean="0">
                <a:solidFill>
                  <a:srgbClr val="5F5F5F"/>
                </a:solidFill>
                <a:latin typeface="+mn-lt"/>
              </a:rPr>
              <a:t>or</a:t>
            </a:r>
            <a:r>
              <a:rPr lang="en-US" sz="2000" b="1" dirty="0" smtClean="0">
                <a:solidFill>
                  <a:srgbClr val="5F5F5F"/>
                </a:solidFill>
                <a:latin typeface="Courier New" pitchFamily="49" charset="0"/>
                <a:cs typeface="Courier New" pitchFamily="49" charset="0"/>
              </a:rPr>
              <a:t> \r </a:t>
            </a:r>
            <a:r>
              <a:rPr lang="en-US" sz="2000" kern="0" dirty="0" smtClean="0">
                <a:solidFill>
                  <a:srgbClr val="5F5F5F"/>
                </a:solidFill>
                <a:latin typeface="+mn-lt"/>
              </a:rPr>
              <a:t>or</a:t>
            </a:r>
            <a:r>
              <a:rPr lang="en-US" sz="2000" b="1" dirty="0" smtClean="0">
                <a:solidFill>
                  <a:srgbClr val="5F5F5F"/>
                </a:solidFill>
                <a:latin typeface="Courier New" pitchFamily="49" charset="0"/>
                <a:cs typeface="Courier New" pitchFamily="49" charset="0"/>
              </a:rPr>
              <a:t> \r\n </a:t>
            </a:r>
          </a:p>
          <a:p>
            <a:pPr marL="1257300" lvl="2" indent="-342900" eaLnBrk="0" hangingPunct="0">
              <a:lnSpc>
                <a:spcPct val="140000"/>
              </a:lnSpc>
              <a:spcBef>
                <a:spcPct val="20000"/>
              </a:spcBef>
              <a:buClr>
                <a:schemeClr val="accent2"/>
              </a:buClr>
              <a:buFont typeface="Wingdings" pitchFamily="2" charset="2"/>
              <a:buChar char="§"/>
            </a:pPr>
            <a:r>
              <a:rPr lang="en-US" sz="2000" kern="0" dirty="0" smtClean="0">
                <a:solidFill>
                  <a:srgbClr val="5F5F5F"/>
                </a:solidFill>
                <a:latin typeface="+mn-lt"/>
              </a:rPr>
              <a:t>Example: blank line, comment line</a:t>
            </a:r>
          </a:p>
          <a:p>
            <a:pPr marL="1714500" lvl="3" indent="-342900" eaLnBrk="0" hangingPunct="0">
              <a:lnSpc>
                <a:spcPct val="140000"/>
              </a:lnSpc>
              <a:spcBef>
                <a:spcPct val="20000"/>
              </a:spcBef>
              <a:buClr>
                <a:schemeClr val="accent2"/>
              </a:buClr>
              <a:buFont typeface="Wingdings" pitchFamily="2" charset="2"/>
              <a:buChar char="§"/>
            </a:pPr>
            <a:r>
              <a:rPr lang="en-US" sz="2000" kern="0" dirty="0" smtClean="0">
                <a:solidFill>
                  <a:srgbClr val="5F5F5F"/>
                </a:solidFill>
                <a:latin typeface="+mn-lt"/>
              </a:rPr>
              <a:t>Comment line begins within </a:t>
            </a:r>
            <a:r>
              <a:rPr lang="en-US" sz="2000" b="1" dirty="0" smtClean="0">
                <a:solidFill>
                  <a:srgbClr val="5F5F5F"/>
                </a:solidFill>
                <a:latin typeface="Courier New" pitchFamily="49" charset="0"/>
                <a:cs typeface="Courier New" pitchFamily="49" charset="0"/>
              </a:rPr>
              <a:t># </a:t>
            </a:r>
            <a:r>
              <a:rPr lang="en-US" sz="2000" kern="0" dirty="0" smtClean="0">
                <a:solidFill>
                  <a:srgbClr val="5F5F5F"/>
                </a:solidFill>
                <a:latin typeface="+mn-lt"/>
              </a:rPr>
              <a:t>or</a:t>
            </a:r>
            <a:r>
              <a:rPr lang="en-US" sz="2000" b="1" dirty="0" smtClean="0">
                <a:solidFill>
                  <a:srgbClr val="5F5F5F"/>
                </a:solidFill>
                <a:latin typeface="Courier New" pitchFamily="49" charset="0"/>
                <a:cs typeface="Courier New" pitchFamily="49" charset="0"/>
              </a:rPr>
              <a:t> !</a:t>
            </a:r>
          </a:p>
          <a:p>
            <a:pPr marL="1714500" lvl="3" indent="-342900" eaLnBrk="0" hangingPunct="0">
              <a:lnSpc>
                <a:spcPct val="140000"/>
              </a:lnSpc>
              <a:spcBef>
                <a:spcPct val="20000"/>
              </a:spcBef>
              <a:buClr>
                <a:schemeClr val="accent2"/>
              </a:buClr>
              <a:buFont typeface="Wingdings" pitchFamily="2" charset="2"/>
              <a:buChar char="§"/>
            </a:pPr>
            <a:r>
              <a:rPr lang="en-US" sz="2000" b="1" dirty="0" smtClean="0">
                <a:solidFill>
                  <a:srgbClr val="5F5F5F"/>
                </a:solidFill>
                <a:latin typeface="Courier New" pitchFamily="49" charset="0"/>
                <a:cs typeface="Courier New" pitchFamily="49" charset="0"/>
              </a:rPr>
              <a:t># This is a property file</a:t>
            </a:r>
          </a:p>
          <a:p>
            <a:pPr marL="800100" lvl="1" indent="-342900" eaLnBrk="0" hangingPunct="0">
              <a:lnSpc>
                <a:spcPct val="140000"/>
              </a:lnSpc>
              <a:spcBef>
                <a:spcPct val="20000"/>
              </a:spcBef>
              <a:buClr>
                <a:schemeClr val="accent2"/>
              </a:buClr>
              <a:buFont typeface="Wingdings" pitchFamily="2" charset="2"/>
              <a:buChar char="§"/>
            </a:pPr>
            <a:r>
              <a:rPr lang="en-US" sz="2000" kern="0" dirty="0" smtClean="0">
                <a:solidFill>
                  <a:srgbClr val="5F5F5F"/>
                </a:solidFill>
                <a:latin typeface="+mn-lt"/>
              </a:rPr>
              <a:t>Logical line:</a:t>
            </a:r>
          </a:p>
          <a:p>
            <a:pPr marL="1257300" lvl="2" indent="-342900" eaLnBrk="0" hangingPunct="0">
              <a:lnSpc>
                <a:spcPct val="140000"/>
              </a:lnSpc>
              <a:spcBef>
                <a:spcPct val="20000"/>
              </a:spcBef>
              <a:buClr>
                <a:schemeClr val="accent2"/>
              </a:buClr>
              <a:buFont typeface="Wingdings" pitchFamily="2" charset="2"/>
              <a:buChar char="§"/>
            </a:pPr>
            <a:r>
              <a:rPr lang="en-US" sz="2000" kern="0" dirty="0" smtClean="0">
                <a:solidFill>
                  <a:srgbClr val="5F5F5F"/>
                </a:solidFill>
              </a:rPr>
              <a:t>Line that </a:t>
            </a:r>
            <a:r>
              <a:rPr lang="en-US" sz="2000" kern="0" dirty="0" smtClean="0">
                <a:solidFill>
                  <a:srgbClr val="5F5F5F"/>
                </a:solidFill>
                <a:latin typeface="+mn-lt"/>
              </a:rPr>
              <a:t>holds all the data of a key-element pair or </a:t>
            </a:r>
          </a:p>
          <a:p>
            <a:pPr marL="1257300" lvl="2" indent="-342900" eaLnBrk="0" hangingPunct="0">
              <a:lnSpc>
                <a:spcPct val="140000"/>
              </a:lnSpc>
              <a:spcBef>
                <a:spcPct val="20000"/>
              </a:spcBef>
              <a:buClr>
                <a:schemeClr val="accent2"/>
              </a:buClr>
              <a:buFont typeface="Wingdings" pitchFamily="2" charset="2"/>
              <a:buChar char="§"/>
            </a:pPr>
            <a:r>
              <a:rPr lang="en-US" sz="2000" kern="0" dirty="0" smtClean="0">
                <a:solidFill>
                  <a:srgbClr val="5F5F5F"/>
                </a:solidFill>
                <a:latin typeface="+mn-lt"/>
              </a:rPr>
              <a:t>Multiple (natural) lines by escaping the line terminator sequence with a backslash character \. Any white space at the start of subsequent line is ignored. (example in next slide)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pair in a logical line</a:t>
            </a:r>
            <a:endParaRPr lang="en-US" dirty="0"/>
          </a:p>
        </p:txBody>
      </p:sp>
      <p:sp>
        <p:nvSpPr>
          <p:cNvPr id="3" name="Content Placeholder 2"/>
          <p:cNvSpPr>
            <a:spLocks noGrp="1"/>
          </p:cNvSpPr>
          <p:nvPr>
            <p:ph idx="1"/>
          </p:nvPr>
        </p:nvSpPr>
        <p:spPr>
          <a:xfrm>
            <a:off x="228600" y="990600"/>
            <a:ext cx="8763000" cy="4876800"/>
          </a:xfrm>
        </p:spPr>
        <p:txBody>
          <a:bodyPr>
            <a:normAutofit fontScale="92500" lnSpcReduction="10000"/>
          </a:bodyPr>
          <a:lstStyle/>
          <a:p>
            <a:r>
              <a:rPr lang="en-US" dirty="0" smtClean="0"/>
              <a:t>The key contains all of the characters in the line starting with the first non-white space character and up to, but not including, the first</a:t>
            </a:r>
            <a:r>
              <a:rPr lang="en-US" b="1" kern="1200" dirty="0" smtClean="0">
                <a:latin typeface="Courier New" pitchFamily="49" charset="0"/>
                <a:cs typeface="Courier New" pitchFamily="49" charset="0"/>
              </a:rPr>
              <a:t> =</a:t>
            </a:r>
            <a:r>
              <a:rPr lang="en-US" dirty="0" smtClean="0"/>
              <a:t> or </a:t>
            </a:r>
            <a:r>
              <a:rPr lang="en-US" b="1" kern="1200" dirty="0" smtClean="0">
                <a:latin typeface="Courier New" pitchFamily="49" charset="0"/>
                <a:cs typeface="Courier New" pitchFamily="49" charset="0"/>
              </a:rPr>
              <a:t>: </a:t>
            </a:r>
            <a:r>
              <a:rPr lang="en-US" dirty="0" smtClean="0"/>
              <a:t>or blank spaces.</a:t>
            </a:r>
          </a:p>
          <a:p>
            <a:r>
              <a:rPr lang="en-US" dirty="0" smtClean="0"/>
              <a:t>Examples of acceptable key-value pairs:</a:t>
            </a:r>
          </a:p>
          <a:p>
            <a:pPr lvl="1"/>
            <a:r>
              <a:rPr lang="en-US" sz="2000" b="1" dirty="0" smtClean="0">
                <a:solidFill>
                  <a:schemeClr val="tx1"/>
                </a:solidFill>
                <a:latin typeface="Courier New" pitchFamily="49" charset="0"/>
                <a:cs typeface="Courier New" pitchFamily="49" charset="0"/>
              </a:rPr>
              <a:t>flowers	 rose</a:t>
            </a:r>
          </a:p>
          <a:p>
            <a:pPr lvl="1"/>
            <a:r>
              <a:rPr lang="en-US" sz="2000" b="1" dirty="0" err="1" smtClean="0">
                <a:solidFill>
                  <a:schemeClr val="tx1"/>
                </a:solidFill>
                <a:latin typeface="Courier New" pitchFamily="49" charset="0"/>
                <a:cs typeface="Courier New" pitchFamily="49" charset="0"/>
              </a:rPr>
              <a:t>flowers:rose</a:t>
            </a:r>
            <a:r>
              <a:rPr lang="en-US" sz="2000" b="1" dirty="0" smtClean="0">
                <a:solidFill>
                  <a:schemeClr val="tx1"/>
                </a:solidFill>
                <a:latin typeface="Courier New" pitchFamily="49" charset="0"/>
                <a:cs typeface="Courier New" pitchFamily="49" charset="0"/>
              </a:rPr>
              <a:t>, lily</a:t>
            </a:r>
          </a:p>
          <a:p>
            <a:pPr lvl="1"/>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flowers:rose,lily</a:t>
            </a:r>
            <a:endParaRPr lang="en-US" sz="2000" b="1" dirty="0" smtClean="0">
              <a:solidFill>
                <a:schemeClr val="tx1"/>
              </a:solidFill>
              <a:latin typeface="Courier New" pitchFamily="49" charset="0"/>
              <a:cs typeface="Courier New" pitchFamily="49" charset="0"/>
            </a:endParaRPr>
          </a:p>
          <a:p>
            <a:pPr lvl="1"/>
            <a:r>
              <a:rPr lang="en-US" sz="2000" b="1" dirty="0" smtClean="0">
                <a:solidFill>
                  <a:schemeClr val="tx1"/>
                </a:solidFill>
                <a:latin typeface="Courier New" pitchFamily="49" charset="0"/>
                <a:cs typeface="Courier New" pitchFamily="49" charset="0"/>
              </a:rPr>
              <a:t>flowers  : rose</a:t>
            </a:r>
          </a:p>
          <a:p>
            <a:pPr lvl="1"/>
            <a:r>
              <a:rPr lang="en-US" sz="2000" b="1" dirty="0" smtClean="0">
                <a:solidFill>
                  <a:schemeClr val="tx1"/>
                </a:solidFill>
                <a:latin typeface="Courier New" pitchFamily="49" charset="0"/>
                <a:cs typeface="Courier New" pitchFamily="49" charset="0"/>
              </a:rPr>
              <a:t>flowers=rose </a:t>
            </a:r>
          </a:p>
          <a:p>
            <a:pPr lvl="1"/>
            <a:r>
              <a:rPr lang="en-US" sz="2000" b="1" dirty="0" smtClean="0">
                <a:solidFill>
                  <a:schemeClr val="tx1"/>
                </a:solidFill>
                <a:latin typeface="Courier New" pitchFamily="49" charset="0"/>
                <a:cs typeface="Courier New" pitchFamily="49" charset="0"/>
              </a:rPr>
              <a:t>flowers = rose</a:t>
            </a:r>
          </a:p>
          <a:p>
            <a:pPr lvl="1">
              <a:lnSpc>
                <a:spcPct val="100000"/>
              </a:lnSpc>
            </a:pPr>
            <a:r>
              <a:rPr lang="en-US" sz="2000" b="1" dirty="0" smtClean="0">
                <a:solidFill>
                  <a:schemeClr val="tx1"/>
                </a:solidFill>
                <a:latin typeface="Courier New" pitchFamily="49" charset="0"/>
                <a:cs typeface="Courier New" pitchFamily="49" charset="0"/>
              </a:rPr>
              <a:t>flowers		rose, lily, \</a:t>
            </a:r>
          </a:p>
          <a:p>
            <a:pPr lvl="2">
              <a:lnSpc>
                <a:spcPct val="100000"/>
              </a:lnSpc>
              <a:buNone/>
            </a:pPr>
            <a:r>
              <a:rPr lang="en-US" sz="800" b="1" dirty="0" smtClean="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lotus, orchid</a:t>
            </a:r>
            <a:endParaRPr lang="en-US" sz="2000" dirty="0" smtClean="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 Property file</a:t>
            </a:r>
            <a:endParaRPr lang="en-US" sz="4000"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64</a:t>
            </a:fld>
            <a:endParaRPr lang="en-US"/>
          </a:p>
        </p:txBody>
      </p:sp>
      <p:sp>
        <p:nvSpPr>
          <p:cNvPr id="6" name="Rectangle 5"/>
          <p:cNvSpPr/>
          <p:nvPr/>
        </p:nvSpPr>
        <p:spPr>
          <a:xfrm>
            <a:off x="76200" y="914400"/>
            <a:ext cx="8839200" cy="5940088"/>
          </a:xfrm>
          <a:prstGeom prst="rect">
            <a:avLst/>
          </a:prstGeom>
        </p:spPr>
        <p:txBody>
          <a:bodyPr wrap="square">
            <a:spAutoFit/>
          </a:bodyPr>
          <a:lstStyle/>
          <a:p>
            <a:r>
              <a:rPr lang="en-US" sz="2000" b="1" dirty="0" smtClean="0">
                <a:latin typeface="Courier New" pitchFamily="49" charset="0"/>
                <a:cs typeface="Courier New" pitchFamily="49" charset="0"/>
              </a:rPr>
              <a:t>import java.io.*;   </a:t>
            </a:r>
          </a:p>
          <a:p>
            <a:r>
              <a:rPr lang="en-US" sz="2000" b="1" dirty="0" smtClean="0">
                <a:latin typeface="Courier New" pitchFamily="49" charset="0"/>
                <a:cs typeface="Courier New" pitchFamily="49" charset="0"/>
              </a:rPr>
              <a:t>import </a:t>
            </a:r>
            <a:r>
              <a:rPr lang="en-US" sz="2000" b="1" dirty="0" err="1" smtClean="0">
                <a:latin typeface="Courier New" pitchFamily="49" charset="0"/>
                <a:cs typeface="Courier New" pitchFamily="49" charset="0"/>
              </a:rPr>
              <a:t>java.util.Properties</a:t>
            </a:r>
            <a:r>
              <a:rPr lang="en-US" sz="2000" b="1" dirty="0" smtClean="0">
                <a:latin typeface="Courier New" pitchFamily="49" charset="0"/>
                <a:cs typeface="Courier New" pitchFamily="49" charset="0"/>
              </a:rPr>
              <a:t>;   </a:t>
            </a: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public class </a:t>
            </a:r>
            <a:r>
              <a:rPr lang="en-US" sz="2000" b="1" dirty="0" err="1" smtClean="0">
                <a:latin typeface="Courier New" pitchFamily="49" charset="0"/>
                <a:cs typeface="Courier New" pitchFamily="49" charset="0"/>
              </a:rPr>
              <a:t>PtyFile</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public static void </a:t>
            </a:r>
            <a:r>
              <a:rPr lang="en-US" sz="2000" b="1" dirty="0" err="1" smtClean="0">
                <a:latin typeface="Courier New" pitchFamily="49" charset="0"/>
                <a:cs typeface="Courier New" pitchFamily="49" charset="0"/>
              </a:rPr>
              <a:t>writeProperties</a:t>
            </a:r>
            <a:r>
              <a:rPr lang="en-US" sz="2000" b="1" dirty="0" smtClean="0">
                <a:latin typeface="Courier New" pitchFamily="49" charset="0"/>
                <a:cs typeface="Courier New" pitchFamily="49" charset="0"/>
              </a:rPr>
              <a:t>() {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FileWriter</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fileWriter</a:t>
            </a:r>
            <a:r>
              <a:rPr lang="en-US" sz="2000" b="1" dirty="0" smtClean="0">
                <a:latin typeface="Courier New" pitchFamily="49" charset="0"/>
                <a:cs typeface="Courier New" pitchFamily="49" charset="0"/>
              </a:rPr>
              <a:t> = null;   </a:t>
            </a:r>
          </a:p>
          <a:p>
            <a:r>
              <a:rPr lang="en-US" sz="2000" b="1" dirty="0" smtClean="0">
                <a:latin typeface="Courier New" pitchFamily="49" charset="0"/>
                <a:cs typeface="Courier New" pitchFamily="49" charset="0"/>
              </a:rPr>
              <a:t>        try{   </a:t>
            </a:r>
          </a:p>
          <a:p>
            <a:r>
              <a:rPr lang="en-US" sz="2000" b="1" dirty="0" smtClean="0">
                <a:latin typeface="Courier New" pitchFamily="49" charset="0"/>
                <a:cs typeface="Courier New" pitchFamily="49" charset="0"/>
              </a:rPr>
              <a:t>            Properties props = new Properties();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fileWriter</a:t>
            </a:r>
            <a:r>
              <a:rPr lang="en-US" sz="2000" b="1" dirty="0" smtClean="0">
                <a:latin typeface="Courier New" pitchFamily="49" charset="0"/>
                <a:cs typeface="Courier New" pitchFamily="49" charset="0"/>
              </a:rPr>
              <a:t> = new </a:t>
            </a:r>
            <a:r>
              <a:rPr lang="en-US" sz="2000" b="1" dirty="0" err="1" smtClean="0">
                <a:latin typeface="Courier New" pitchFamily="49" charset="0"/>
                <a:cs typeface="Courier New" pitchFamily="49" charset="0"/>
              </a:rPr>
              <a:t>FileWriter</a:t>
            </a:r>
            <a:r>
              <a:rPr lang="en-US" sz="2000" b="1" dirty="0" smtClean="0">
                <a:latin typeface="Courier New" pitchFamily="49" charset="0"/>
                <a:cs typeface="Courier New" pitchFamily="49" charset="0"/>
              </a:rPr>
              <a:t>("D:"+ </a:t>
            </a:r>
            <a:r>
              <a:rPr lang="en-US" sz="2000" b="1" dirty="0" err="1" smtClean="0">
                <a:latin typeface="Courier New" pitchFamily="49" charset="0"/>
                <a:cs typeface="Courier New" pitchFamily="49" charset="0"/>
              </a:rPr>
              <a:t>File.separator</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db.properties</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props.setProperty</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uname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scott</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props.setProperty</a:t>
            </a:r>
            <a:r>
              <a:rPr lang="en-US" sz="2000" b="1" dirty="0" smtClean="0">
                <a:latin typeface="Courier New" pitchFamily="49" charset="0"/>
                <a:cs typeface="Courier New" pitchFamily="49" charset="0"/>
              </a:rPr>
              <a:t>("pwd", "tiger");</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props.store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fileWriter,"Database</a:t>
            </a:r>
            <a:r>
              <a:rPr lang="en-US" sz="2000" b="1" dirty="0" smtClean="0">
                <a:latin typeface="Courier New" pitchFamily="49" charset="0"/>
                <a:cs typeface="Courier New" pitchFamily="49" charset="0"/>
              </a:rPr>
              <a:t> credentials");</a:t>
            </a:r>
          </a:p>
          <a:p>
            <a:r>
              <a:rPr lang="en-US" sz="2000" b="1" dirty="0" smtClean="0">
                <a:latin typeface="Courier New" pitchFamily="49" charset="0"/>
                <a:cs typeface="Courier New" pitchFamily="49" charset="0"/>
              </a:rPr>
              <a:t>}catch(IOException </a:t>
            </a:r>
            <a:r>
              <a:rPr lang="en-US" sz="2000" b="1" dirty="0" err="1" smtClean="0">
                <a:latin typeface="Courier New" pitchFamily="49" charset="0"/>
                <a:cs typeface="Courier New" pitchFamily="49" charset="0"/>
              </a:rPr>
              <a:t>ioe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ioe.printStackTrace</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finally{  try{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fileWriter.close</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}catch(IOException ioe1){}   }   </a:t>
            </a:r>
          </a:p>
          <a:p>
            <a:r>
              <a:rPr lang="en-US" sz="2000" b="1" dirty="0" smtClean="0">
                <a:latin typeface="Courier New" pitchFamily="49" charset="0"/>
                <a:cs typeface="Courier New" pitchFamily="49"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65</a:t>
            </a:fld>
            <a:endParaRPr lang="en-US"/>
          </a:p>
        </p:txBody>
      </p:sp>
      <p:sp>
        <p:nvSpPr>
          <p:cNvPr id="5" name="Rectangle 4"/>
          <p:cNvSpPr/>
          <p:nvPr/>
        </p:nvSpPr>
        <p:spPr>
          <a:xfrm>
            <a:off x="76200" y="914400"/>
            <a:ext cx="8991600" cy="5940088"/>
          </a:xfrm>
          <a:prstGeom prst="rect">
            <a:avLst/>
          </a:prstGeom>
        </p:spPr>
        <p:txBody>
          <a:bodyPr wrap="square">
            <a:spAutoFit/>
          </a:bodyPr>
          <a:lstStyle/>
          <a:p>
            <a:r>
              <a:rPr lang="en-US" sz="2000" b="1" dirty="0" smtClean="0">
                <a:latin typeface="Courier New" pitchFamily="49" charset="0"/>
                <a:cs typeface="Courier New" pitchFamily="49" charset="0"/>
              </a:rPr>
              <a:t>public static void main(String[] args) {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writeProperties</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readProperties</a:t>
            </a:r>
            <a:r>
              <a:rPr lang="en-US" sz="2000" b="1" dirty="0" smtClean="0">
                <a:latin typeface="Courier New" pitchFamily="49" charset="0"/>
                <a:cs typeface="Courier New" pitchFamily="49" charset="0"/>
              </a:rPr>
              <a:t>();       }  </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public static  void </a:t>
            </a:r>
            <a:r>
              <a:rPr lang="en-US" sz="2000" b="1" dirty="0" err="1" smtClean="0">
                <a:latin typeface="Courier New" pitchFamily="49" charset="0"/>
                <a:cs typeface="Courier New" pitchFamily="49" charset="0"/>
              </a:rPr>
              <a:t>readProperties</a:t>
            </a:r>
            <a:r>
              <a:rPr lang="en-US" sz="2000" b="1" dirty="0" smtClean="0">
                <a:latin typeface="Courier New" pitchFamily="49" charset="0"/>
                <a:cs typeface="Courier New" pitchFamily="49" charset="0"/>
              </a:rPr>
              <a:t>() {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FileReader</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fileReader</a:t>
            </a:r>
            <a:r>
              <a:rPr lang="en-US" sz="2000" b="1" dirty="0" smtClean="0">
                <a:latin typeface="Courier New" pitchFamily="49" charset="0"/>
                <a:cs typeface="Courier New" pitchFamily="49" charset="0"/>
              </a:rPr>
              <a:t> = null;   </a:t>
            </a:r>
          </a:p>
          <a:p>
            <a:r>
              <a:rPr lang="en-US" sz="2000" b="1" dirty="0" smtClean="0">
                <a:latin typeface="Courier New" pitchFamily="49" charset="0"/>
                <a:cs typeface="Courier New" pitchFamily="49" charset="0"/>
              </a:rPr>
              <a:t>        try{   </a:t>
            </a:r>
          </a:p>
          <a:p>
            <a:r>
              <a:rPr lang="en-US" sz="2000" b="1" dirty="0" smtClean="0">
                <a:latin typeface="Courier New" pitchFamily="49" charset="0"/>
                <a:cs typeface="Courier New" pitchFamily="49" charset="0"/>
              </a:rPr>
              <a:t>            Properties props = new Properties();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fileReader</a:t>
            </a:r>
            <a:r>
              <a:rPr lang="en-US" sz="2000" b="1" dirty="0" smtClean="0">
                <a:latin typeface="Courier New" pitchFamily="49" charset="0"/>
                <a:cs typeface="Courier New" pitchFamily="49" charset="0"/>
              </a:rPr>
              <a:t> = new </a:t>
            </a:r>
            <a:r>
              <a:rPr lang="en-US" sz="2000" b="1" dirty="0" err="1" smtClean="0">
                <a:latin typeface="Courier New" pitchFamily="49" charset="0"/>
                <a:cs typeface="Courier New" pitchFamily="49" charset="0"/>
              </a:rPr>
              <a:t>FileReader</a:t>
            </a:r>
            <a:r>
              <a:rPr lang="en-US" sz="2000" b="1" dirty="0" smtClean="0">
                <a:latin typeface="Courier New" pitchFamily="49" charset="0"/>
                <a:cs typeface="Courier New" pitchFamily="49" charset="0"/>
              </a:rPr>
              <a:t>("D:"+ </a:t>
            </a:r>
            <a:r>
              <a:rPr lang="en-US" sz="2000" b="1" dirty="0" err="1" smtClean="0">
                <a:latin typeface="Courier New" pitchFamily="49" charset="0"/>
                <a:cs typeface="Courier New" pitchFamily="49" charset="0"/>
              </a:rPr>
              <a:t>File.separator</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db.properties</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props.load</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fileReader</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props.getProperty</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uname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props.getProperty</a:t>
            </a:r>
            <a:r>
              <a:rPr lang="en-US" sz="2000" b="1" dirty="0" smtClean="0">
                <a:latin typeface="Courier New" pitchFamily="49" charset="0"/>
                <a:cs typeface="Courier New" pitchFamily="49" charset="0"/>
              </a:rPr>
              <a:t>("pwd"));</a:t>
            </a:r>
          </a:p>
          <a:p>
            <a:r>
              <a:rPr lang="en-US" sz="2000" b="1" dirty="0" smtClean="0">
                <a:latin typeface="Courier New" pitchFamily="49" charset="0"/>
                <a:cs typeface="Courier New" pitchFamily="49" charset="0"/>
              </a:rPr>
              <a:t>}catch(IOException </a:t>
            </a:r>
            <a:r>
              <a:rPr lang="en-US" sz="2000" b="1" dirty="0" err="1" smtClean="0">
                <a:latin typeface="Courier New" pitchFamily="49" charset="0"/>
                <a:cs typeface="Courier New" pitchFamily="49" charset="0"/>
              </a:rPr>
              <a:t>ioe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ioe.printStackTrace</a:t>
            </a:r>
            <a:r>
              <a:rPr lang="en-US" sz="2000" b="1" dirty="0" smtClean="0">
                <a:latin typeface="Courier New" pitchFamily="49" charset="0"/>
                <a:cs typeface="Courier New" pitchFamily="49" charset="0"/>
              </a:rPr>
              <a:t>();}   finally{   </a:t>
            </a:r>
          </a:p>
          <a:p>
            <a:r>
              <a:rPr lang="en-US" sz="2000" b="1" dirty="0" smtClean="0">
                <a:latin typeface="Courier New" pitchFamily="49" charset="0"/>
                <a:cs typeface="Courier New" pitchFamily="49" charset="0"/>
              </a:rPr>
              <a:t>try{    </a:t>
            </a:r>
            <a:r>
              <a:rPr lang="en-US" sz="2000" b="1" dirty="0" err="1" smtClean="0">
                <a:latin typeface="Courier New" pitchFamily="49" charset="0"/>
                <a:cs typeface="Courier New" pitchFamily="49" charset="0"/>
              </a:rPr>
              <a:t>fileReader.close</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}catch(IOException ioe1){       }   </a:t>
            </a:r>
          </a:p>
          <a:p>
            <a:r>
              <a:rPr lang="en-US" sz="2000" b="1" dirty="0" smtClean="0">
                <a:latin typeface="Courier New" pitchFamily="49" charset="0"/>
                <a:cs typeface="Courier New" pitchFamily="49" charset="0"/>
              </a:rPr>
              <a:t>        }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a:t>
            </a:r>
            <a:endParaRPr lang="en-US" dirty="0"/>
          </a:p>
        </p:txBody>
      </p:sp>
      <p:sp>
        <p:nvSpPr>
          <p:cNvPr id="2" name="Slide Number Placeholder 1"/>
          <p:cNvSpPr>
            <a:spLocks noGrp="1"/>
          </p:cNvSpPr>
          <p:nvPr>
            <p:ph type="sldNum" sz="quarter" idx="10"/>
          </p:nvPr>
        </p:nvSpPr>
        <p:spPr/>
        <p:txBody>
          <a:bodyPr/>
          <a:lstStyle/>
          <a:p>
            <a:pPr>
              <a:defRPr/>
            </a:pPr>
            <a:fld id="{F9CC9215-8752-4C7D-8A1A-32D53E83DE88}" type="slidenum">
              <a:rPr lang="en-US" smtClean="0"/>
              <a:pPr>
                <a:defRPr/>
              </a:pPr>
              <a:t>66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219200"/>
            <a:ext cx="6484840" cy="3581400"/>
          </a:xfrm>
          <a:prstGeom prst="rect">
            <a:avLst/>
          </a:prstGeom>
          <a:noFill/>
          <a:ln w="9525">
            <a:noFill/>
            <a:miter lim="800000"/>
            <a:headEnd/>
            <a:tailEnd/>
          </a:ln>
        </p:spPr>
      </p:pic>
      <p:sp>
        <p:nvSpPr>
          <p:cNvPr id="5" name="Rectangle 4"/>
          <p:cNvSpPr/>
          <p:nvPr/>
        </p:nvSpPr>
        <p:spPr>
          <a:xfrm>
            <a:off x="685800" y="5486400"/>
            <a:ext cx="4572000" cy="64633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dirty="0" err="1" smtClean="0"/>
              <a:t>scott</a:t>
            </a:r>
            <a:endParaRPr lang="en-US" dirty="0" smtClean="0"/>
          </a:p>
          <a:p>
            <a:r>
              <a:rPr lang="en-US" dirty="0" smtClean="0"/>
              <a:t>tiger</a:t>
            </a:r>
            <a:endParaRPr lang="en-US" dirty="0"/>
          </a:p>
        </p:txBody>
      </p:sp>
      <p:sp>
        <p:nvSpPr>
          <p:cNvPr id="6" name="TextBox 5"/>
          <p:cNvSpPr txBox="1"/>
          <p:nvPr/>
        </p:nvSpPr>
        <p:spPr>
          <a:xfrm>
            <a:off x="533400" y="5105400"/>
            <a:ext cx="3733800" cy="369332"/>
          </a:xfrm>
          <a:prstGeom prst="rect">
            <a:avLst/>
          </a:prstGeom>
          <a:noFill/>
        </p:spPr>
        <p:txBody>
          <a:bodyPr wrap="square" rtlCol="0">
            <a:spAutoFit/>
          </a:bodyPr>
          <a:lstStyle/>
          <a:p>
            <a:r>
              <a:rPr lang="en-US" dirty="0" smtClean="0"/>
              <a:t>Result of execution of the code</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Resource bundles</a:t>
            </a:r>
            <a:endParaRPr lang="en-US" sz="4000" dirty="0"/>
          </a:p>
        </p:txBody>
      </p:sp>
      <p:sp>
        <p:nvSpPr>
          <p:cNvPr id="4" name="Content Placeholder 3"/>
          <p:cNvSpPr>
            <a:spLocks noGrp="1"/>
          </p:cNvSpPr>
          <p:nvPr>
            <p:ph idx="1"/>
          </p:nvPr>
        </p:nvSpPr>
        <p:spPr>
          <a:xfrm>
            <a:off x="304800" y="1295400"/>
            <a:ext cx="8229600" cy="4525963"/>
          </a:xfrm>
        </p:spPr>
        <p:txBody>
          <a:bodyPr>
            <a:normAutofit/>
          </a:bodyPr>
          <a:lstStyle/>
          <a:p>
            <a:r>
              <a:rPr lang="en-US" sz="2000" dirty="0" smtClean="0"/>
              <a:t>Resource bundle is also like properties files.</a:t>
            </a:r>
          </a:p>
          <a:p>
            <a:r>
              <a:rPr lang="en-US" sz="2000" dirty="0" smtClean="0"/>
              <a:t>But these are specifically used to store locale-specific information usually used for  internationalization/globalization of messages.</a:t>
            </a:r>
          </a:p>
          <a:p>
            <a:r>
              <a:rPr lang="en-US" sz="2000" dirty="0" smtClean="0"/>
              <a:t>For every locale there could be separate resource bundle. </a:t>
            </a:r>
          </a:p>
          <a:p>
            <a:r>
              <a:rPr lang="en-US" sz="2000" dirty="0" smtClean="0"/>
              <a:t>For example, we could have 2 different files one for US (English ) as </a:t>
            </a:r>
            <a:r>
              <a:rPr lang="en-US" sz="2000" dirty="0" err="1" smtClean="0"/>
              <a:t>ResBun_en_US.properties</a:t>
            </a:r>
            <a:r>
              <a:rPr lang="en-US" sz="2000" dirty="0" smtClean="0"/>
              <a:t> and another for France(</a:t>
            </a:r>
            <a:r>
              <a:rPr lang="en-US" sz="2000" dirty="0" err="1" smtClean="0"/>
              <a:t>french</a:t>
            </a:r>
            <a:r>
              <a:rPr lang="en-US" sz="2000" dirty="0" smtClean="0"/>
              <a:t>) as </a:t>
            </a:r>
            <a:r>
              <a:rPr lang="en-US" sz="2000" dirty="0" err="1" smtClean="0"/>
              <a:t>ResBun_fr_FR.properties</a:t>
            </a:r>
            <a:r>
              <a:rPr lang="en-US" sz="2000" dirty="0" smtClean="0"/>
              <a:t>.</a:t>
            </a:r>
          </a:p>
          <a:p>
            <a:r>
              <a:rPr lang="en-US" sz="2000" dirty="0" smtClean="0"/>
              <a:t>Two java classes are of help here </a:t>
            </a:r>
          </a:p>
          <a:p>
            <a:pPr lvl="1"/>
            <a:r>
              <a:rPr lang="en-US" sz="2000" b="1" kern="1200" dirty="0" smtClean="0">
                <a:solidFill>
                  <a:schemeClr val="tx1"/>
                </a:solidFill>
                <a:latin typeface="Courier New" pitchFamily="49" charset="0"/>
                <a:ea typeface="+mn-ea"/>
                <a:cs typeface="Courier New" pitchFamily="49" charset="0"/>
              </a:rPr>
              <a:t>ResourceBundle</a:t>
            </a:r>
          </a:p>
          <a:p>
            <a:pPr lvl="1"/>
            <a:r>
              <a:rPr lang="en-US" sz="2000" b="1" kern="1200" dirty="0" smtClean="0">
                <a:solidFill>
                  <a:schemeClr val="tx1"/>
                </a:solidFill>
                <a:latin typeface="Courier New" pitchFamily="49" charset="0"/>
                <a:ea typeface="+mn-ea"/>
                <a:cs typeface="Courier New" pitchFamily="49" charset="0"/>
              </a:rPr>
              <a:t>Locale</a:t>
            </a:r>
          </a:p>
        </p:txBody>
      </p:sp>
      <p:sp>
        <p:nvSpPr>
          <p:cNvPr id="2" name="Slide Number Placeholder 1"/>
          <p:cNvSpPr>
            <a:spLocks noGrp="1"/>
          </p:cNvSpPr>
          <p:nvPr>
            <p:ph type="sldNum" sz="quarter" idx="10"/>
          </p:nvPr>
        </p:nvSpPr>
        <p:spPr/>
        <p:txBody>
          <a:bodyPr/>
          <a:lstStyle/>
          <a:p>
            <a:pPr>
              <a:defRPr/>
            </a:pPr>
            <a:fld id="{F9CC9215-8752-4C7D-8A1A-32D53E83DE88}"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kern="1200" dirty="0" err="1" smtClean="0">
                <a:latin typeface="Courier New" pitchFamily="49" charset="0"/>
                <a:cs typeface="Courier New" pitchFamily="49" charset="0"/>
              </a:rPr>
              <a:t>java.util.Locale</a:t>
            </a:r>
            <a:endParaRPr lang="en-US" sz="4000" dirty="0"/>
          </a:p>
        </p:txBody>
      </p:sp>
      <p:sp>
        <p:nvSpPr>
          <p:cNvPr id="3" name="Content Placeholder 2"/>
          <p:cNvSpPr>
            <a:spLocks noGrp="1"/>
          </p:cNvSpPr>
          <p:nvPr>
            <p:ph idx="1"/>
          </p:nvPr>
        </p:nvSpPr>
        <p:spPr>
          <a:xfrm>
            <a:off x="152400" y="1143000"/>
            <a:ext cx="8763000" cy="5334000"/>
          </a:xfrm>
        </p:spPr>
        <p:txBody>
          <a:bodyPr>
            <a:normAutofit fontScale="77500" lnSpcReduction="20000"/>
          </a:bodyPr>
          <a:lstStyle/>
          <a:p>
            <a:pPr>
              <a:lnSpc>
                <a:spcPct val="100000"/>
              </a:lnSpc>
            </a:pPr>
            <a:r>
              <a:rPr lang="en-US" dirty="0" smtClean="0"/>
              <a:t>This class is used to represents a specific geographical, political, or cultural region.</a:t>
            </a:r>
          </a:p>
          <a:p>
            <a:pPr>
              <a:lnSpc>
                <a:spcPct val="100000"/>
              </a:lnSpc>
            </a:pPr>
            <a:r>
              <a:rPr lang="en-US" dirty="0" smtClean="0"/>
              <a:t>The date format, for instance are different in different regions. In India, we have </a:t>
            </a:r>
            <a:r>
              <a:rPr lang="en-US" dirty="0" err="1" smtClean="0"/>
              <a:t>dd</a:t>
            </a:r>
            <a:r>
              <a:rPr lang="en-US" dirty="0" smtClean="0"/>
              <a:t>/mm/</a:t>
            </a:r>
            <a:r>
              <a:rPr lang="en-US" dirty="0" err="1" smtClean="0"/>
              <a:t>yyyy</a:t>
            </a:r>
            <a:r>
              <a:rPr lang="en-US" dirty="0" smtClean="0"/>
              <a:t> where as in US they follow mm/</a:t>
            </a:r>
            <a:r>
              <a:rPr lang="en-US" dirty="0" err="1" smtClean="0"/>
              <a:t>dd</a:t>
            </a:r>
            <a:r>
              <a:rPr lang="en-US" dirty="0" smtClean="0"/>
              <a:t>/</a:t>
            </a:r>
            <a:r>
              <a:rPr lang="en-US" dirty="0" err="1" smtClean="0"/>
              <a:t>yyyy</a:t>
            </a:r>
            <a:r>
              <a:rPr lang="en-US" dirty="0" smtClean="0"/>
              <a:t>.</a:t>
            </a:r>
          </a:p>
          <a:p>
            <a:pPr>
              <a:lnSpc>
                <a:spcPct val="100000"/>
              </a:lnSpc>
            </a:pPr>
            <a:r>
              <a:rPr lang="en-US" dirty="0" smtClean="0"/>
              <a:t>Application must be locale sensitive when it displays data so that users are comfortable.</a:t>
            </a:r>
          </a:p>
          <a:p>
            <a:pPr>
              <a:lnSpc>
                <a:spcPct val="100000"/>
              </a:lnSpc>
            </a:pPr>
            <a:r>
              <a:rPr lang="en-US" dirty="0" smtClean="0"/>
              <a:t>Constructor</a:t>
            </a:r>
          </a:p>
          <a:p>
            <a:pPr lvl="1">
              <a:lnSpc>
                <a:spcPct val="100000"/>
              </a:lnSpc>
            </a:pPr>
            <a:r>
              <a:rPr lang="en-US" sz="2000" b="1" kern="1200" dirty="0" smtClean="0">
                <a:solidFill>
                  <a:schemeClr val="tx1"/>
                </a:solidFill>
                <a:latin typeface="Courier New" pitchFamily="49" charset="0"/>
                <a:ea typeface="+mn-ea"/>
                <a:cs typeface="Courier New" pitchFamily="49" charset="0"/>
              </a:rPr>
              <a:t>Locale(String language)</a:t>
            </a:r>
          </a:p>
          <a:p>
            <a:pPr lvl="1">
              <a:lnSpc>
                <a:spcPct val="100000"/>
              </a:lnSpc>
            </a:pPr>
            <a:r>
              <a:rPr lang="en-US" sz="2000" b="1" kern="1200" dirty="0" smtClean="0">
                <a:solidFill>
                  <a:schemeClr val="tx1"/>
                </a:solidFill>
                <a:latin typeface="Courier New" pitchFamily="49" charset="0"/>
                <a:ea typeface="+mn-ea"/>
                <a:cs typeface="Courier New" pitchFamily="49" charset="0"/>
              </a:rPr>
              <a:t>Locale(String language, String country) </a:t>
            </a:r>
          </a:p>
          <a:p>
            <a:pPr lvl="1">
              <a:lnSpc>
                <a:spcPct val="100000"/>
              </a:lnSpc>
            </a:pPr>
            <a:r>
              <a:rPr lang="en-US" sz="2000" b="1" kern="1200" dirty="0" smtClean="0">
                <a:solidFill>
                  <a:schemeClr val="tx1"/>
                </a:solidFill>
                <a:latin typeface="Courier New" pitchFamily="49" charset="0"/>
                <a:ea typeface="+mn-ea"/>
                <a:cs typeface="Courier New" pitchFamily="49" charset="0"/>
              </a:rPr>
              <a:t>Locale(String language, String country, String variant)</a:t>
            </a:r>
          </a:p>
          <a:p>
            <a:pPr>
              <a:lnSpc>
                <a:spcPct val="100000"/>
              </a:lnSpc>
            </a:pPr>
            <a:r>
              <a:rPr lang="en-US" dirty="0" smtClean="0"/>
              <a:t>Language argument should be ISO Language Code(</a:t>
            </a:r>
            <a:r>
              <a:rPr lang="en-US" dirty="0" smtClean="0">
                <a:hlinkClick r:id="rId2"/>
              </a:rPr>
              <a:t>http://www.loc.gov/standards/iso639-2/englangn.html</a:t>
            </a:r>
            <a:r>
              <a:rPr lang="en-US" dirty="0" smtClean="0"/>
              <a:t>)</a:t>
            </a:r>
          </a:p>
          <a:p>
            <a:pPr>
              <a:lnSpc>
                <a:spcPct val="100000"/>
              </a:lnSpc>
            </a:pPr>
            <a:r>
              <a:rPr lang="en-US" dirty="0" smtClean="0"/>
              <a:t>Country argument should be ISO Country (</a:t>
            </a:r>
            <a:r>
              <a:rPr lang="en-US" dirty="0" smtClean="0">
                <a:hlinkClick r:id="rId3"/>
              </a:rPr>
              <a:t>http://www.iso.ch/iso/en/prods-services/iso3166ma/02iso-3166-code-lists/list-en1.html</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Members of </a:t>
            </a:r>
            <a:r>
              <a:rPr lang="en-US" sz="4000" kern="1200" dirty="0" smtClean="0">
                <a:latin typeface="Courier New" pitchFamily="49" charset="0"/>
                <a:cs typeface="Courier New" pitchFamily="49" charset="0"/>
              </a:rPr>
              <a:t>Locale</a:t>
            </a:r>
          </a:p>
        </p:txBody>
      </p:sp>
      <p:sp>
        <p:nvSpPr>
          <p:cNvPr id="3" name="Content Placeholder 2"/>
          <p:cNvSpPr>
            <a:spLocks noGrp="1"/>
          </p:cNvSpPr>
          <p:nvPr>
            <p:ph idx="1"/>
          </p:nvPr>
        </p:nvSpPr>
        <p:spPr>
          <a:xfrm>
            <a:off x="76200" y="990600"/>
            <a:ext cx="8839200" cy="5562600"/>
          </a:xfrm>
        </p:spPr>
        <p:txBody>
          <a:bodyPr>
            <a:normAutofit fontScale="92500" lnSpcReduction="10000"/>
          </a:bodyPr>
          <a:lstStyle/>
          <a:p>
            <a:pPr>
              <a:lnSpc>
                <a:spcPct val="100000"/>
              </a:lnSpc>
              <a:spcBef>
                <a:spcPts val="200"/>
              </a:spcBef>
            </a:pPr>
            <a:r>
              <a:rPr lang="en-US" dirty="0" smtClean="0"/>
              <a:t>Static constant that return local for many language and countries (some of them are listed here)</a:t>
            </a:r>
          </a:p>
          <a:p>
            <a:pPr lvl="1">
              <a:lnSpc>
                <a:spcPct val="100000"/>
              </a:lnSpc>
              <a:spcBef>
                <a:spcPts val="200"/>
              </a:spcBef>
            </a:pPr>
            <a:r>
              <a:rPr lang="en-US" sz="2000" b="1" kern="1200" dirty="0" smtClean="0">
                <a:solidFill>
                  <a:schemeClr val="tx1"/>
                </a:solidFill>
                <a:latin typeface="Courier New" pitchFamily="49" charset="0"/>
                <a:ea typeface="+mn-ea"/>
                <a:cs typeface="Courier New" pitchFamily="49" charset="0"/>
              </a:rPr>
              <a:t>static final Locale ENGLISH</a:t>
            </a:r>
          </a:p>
          <a:p>
            <a:pPr lvl="1">
              <a:lnSpc>
                <a:spcPct val="100000"/>
              </a:lnSpc>
              <a:spcBef>
                <a:spcPts val="200"/>
              </a:spcBef>
            </a:pPr>
            <a:r>
              <a:rPr lang="en-US" sz="2000" b="1" kern="1200" dirty="0" smtClean="0">
                <a:solidFill>
                  <a:schemeClr val="tx1"/>
                </a:solidFill>
                <a:latin typeface="Courier New" pitchFamily="49" charset="0"/>
                <a:ea typeface="+mn-ea"/>
                <a:cs typeface="Courier New" pitchFamily="49" charset="0"/>
              </a:rPr>
              <a:t>static final Locale FRENCH</a:t>
            </a:r>
          </a:p>
          <a:p>
            <a:pPr lvl="1">
              <a:lnSpc>
                <a:spcPct val="100000"/>
              </a:lnSpc>
              <a:spcBef>
                <a:spcPts val="200"/>
              </a:spcBef>
            </a:pPr>
            <a:r>
              <a:rPr lang="en-US" sz="2000" b="1" kern="1200" dirty="0" smtClean="0">
                <a:solidFill>
                  <a:schemeClr val="tx1"/>
                </a:solidFill>
                <a:latin typeface="Courier New" pitchFamily="49" charset="0"/>
                <a:ea typeface="+mn-ea"/>
                <a:cs typeface="Courier New" pitchFamily="49" charset="0"/>
              </a:rPr>
              <a:t>static final Locale GERMAN</a:t>
            </a:r>
          </a:p>
          <a:p>
            <a:pPr lvl="1">
              <a:lnSpc>
                <a:spcPct val="100000"/>
              </a:lnSpc>
              <a:spcBef>
                <a:spcPts val="200"/>
              </a:spcBef>
            </a:pPr>
            <a:r>
              <a:rPr lang="en-US" sz="2000" b="1" kern="1200" dirty="0" smtClean="0">
                <a:solidFill>
                  <a:schemeClr val="tx1"/>
                </a:solidFill>
                <a:latin typeface="Courier New" pitchFamily="49" charset="0"/>
                <a:ea typeface="+mn-ea"/>
                <a:cs typeface="Courier New" pitchFamily="49" charset="0"/>
              </a:rPr>
              <a:t>static final Locale CHINESE</a:t>
            </a:r>
          </a:p>
          <a:p>
            <a:pPr lvl="1">
              <a:lnSpc>
                <a:spcPct val="100000"/>
              </a:lnSpc>
              <a:spcBef>
                <a:spcPts val="200"/>
              </a:spcBef>
            </a:pPr>
            <a:r>
              <a:rPr lang="en-US" sz="2000" b="1" kern="1200" dirty="0" smtClean="0">
                <a:solidFill>
                  <a:schemeClr val="tx1"/>
                </a:solidFill>
                <a:latin typeface="Courier New" pitchFamily="49" charset="0"/>
                <a:ea typeface="+mn-ea"/>
                <a:cs typeface="Courier New" pitchFamily="49" charset="0"/>
              </a:rPr>
              <a:t>static final Locale JAPANESE</a:t>
            </a:r>
          </a:p>
          <a:p>
            <a:pPr lvl="1">
              <a:lnSpc>
                <a:spcPct val="100000"/>
              </a:lnSpc>
              <a:spcBef>
                <a:spcPts val="200"/>
              </a:spcBef>
            </a:pPr>
            <a:r>
              <a:rPr lang="en-US" sz="2000" b="1" kern="1200" dirty="0" smtClean="0">
                <a:solidFill>
                  <a:schemeClr val="tx1"/>
                </a:solidFill>
                <a:latin typeface="Courier New" pitchFamily="49" charset="0"/>
                <a:cs typeface="Courier New" pitchFamily="49" charset="0"/>
              </a:rPr>
              <a:t>static final Locale US</a:t>
            </a:r>
          </a:p>
          <a:p>
            <a:pPr lvl="1">
              <a:lnSpc>
                <a:spcPct val="100000"/>
              </a:lnSpc>
              <a:spcBef>
                <a:spcPts val="200"/>
              </a:spcBef>
            </a:pPr>
            <a:r>
              <a:rPr lang="en-US" sz="2000" b="1" kern="1200" dirty="0" smtClean="0">
                <a:solidFill>
                  <a:schemeClr val="tx1"/>
                </a:solidFill>
                <a:latin typeface="Courier New" pitchFamily="49" charset="0"/>
                <a:cs typeface="Courier New" pitchFamily="49" charset="0"/>
              </a:rPr>
              <a:t>static final Locale UK</a:t>
            </a:r>
          </a:p>
          <a:p>
            <a:pPr lvl="1">
              <a:lnSpc>
                <a:spcPct val="100000"/>
              </a:lnSpc>
              <a:spcBef>
                <a:spcPts val="200"/>
              </a:spcBef>
            </a:pPr>
            <a:r>
              <a:rPr lang="en-US" sz="2000" b="1" kern="1200" dirty="0" smtClean="0">
                <a:solidFill>
                  <a:schemeClr val="tx1"/>
                </a:solidFill>
                <a:latin typeface="Courier New" pitchFamily="49" charset="0"/>
                <a:cs typeface="Courier New" pitchFamily="49" charset="0"/>
              </a:rPr>
              <a:t>static final Locale GERMANY</a:t>
            </a:r>
          </a:p>
          <a:p>
            <a:pPr lvl="1">
              <a:lnSpc>
                <a:spcPct val="100000"/>
              </a:lnSpc>
              <a:spcBef>
                <a:spcPts val="200"/>
              </a:spcBef>
            </a:pPr>
            <a:r>
              <a:rPr lang="en-US" sz="2000" b="1" kern="1200" dirty="0" smtClean="0">
                <a:solidFill>
                  <a:schemeClr val="tx1"/>
                </a:solidFill>
                <a:latin typeface="Courier New" pitchFamily="49" charset="0"/>
                <a:cs typeface="Courier New" pitchFamily="49" charset="0"/>
              </a:rPr>
              <a:t>static final Locale CHINA</a:t>
            </a:r>
          </a:p>
          <a:p>
            <a:pPr lvl="1">
              <a:lnSpc>
                <a:spcPct val="100000"/>
              </a:lnSpc>
              <a:spcBef>
                <a:spcPts val="200"/>
              </a:spcBef>
            </a:pPr>
            <a:r>
              <a:rPr lang="en-US" sz="2000" b="1" kern="1200" dirty="0" smtClean="0">
                <a:solidFill>
                  <a:schemeClr val="tx1"/>
                </a:solidFill>
                <a:latin typeface="Courier New" pitchFamily="49" charset="0"/>
                <a:cs typeface="Courier New" pitchFamily="49" charset="0"/>
              </a:rPr>
              <a:t>static final Locale JAPAN</a:t>
            </a:r>
          </a:p>
          <a:p>
            <a:pPr>
              <a:lnSpc>
                <a:spcPct val="100000"/>
              </a:lnSpc>
              <a:spcBef>
                <a:spcPts val="200"/>
              </a:spcBef>
            </a:pPr>
            <a:r>
              <a:rPr lang="en-US" dirty="0" smtClean="0"/>
              <a:t>Get methods like</a:t>
            </a:r>
          </a:p>
          <a:p>
            <a:pPr lvl="1">
              <a:lnSpc>
                <a:spcPct val="100000"/>
              </a:lnSpc>
              <a:spcBef>
                <a:spcPts val="200"/>
              </a:spcBef>
            </a:pPr>
            <a:r>
              <a:rPr lang="en-US" sz="2000" b="1" kern="1200" dirty="0" smtClean="0">
                <a:solidFill>
                  <a:schemeClr val="tx1"/>
                </a:solidFill>
                <a:latin typeface="Courier New" pitchFamily="49" charset="0"/>
                <a:cs typeface="Courier New" pitchFamily="49" charset="0"/>
              </a:rPr>
              <a:t>String </a:t>
            </a:r>
            <a:r>
              <a:rPr lang="en-US" sz="2000" b="1" kern="1200" dirty="0" err="1" smtClean="0">
                <a:solidFill>
                  <a:schemeClr val="tx1"/>
                </a:solidFill>
                <a:latin typeface="Courier New" pitchFamily="49" charset="0"/>
                <a:cs typeface="Courier New" pitchFamily="49" charset="0"/>
              </a:rPr>
              <a:t>getCountry</a:t>
            </a:r>
            <a:r>
              <a:rPr lang="en-US" sz="2000" b="1" kern="1200" dirty="0" smtClean="0">
                <a:solidFill>
                  <a:schemeClr val="tx1"/>
                </a:solidFill>
                <a:latin typeface="Courier New" pitchFamily="49" charset="0"/>
                <a:cs typeface="Courier New" pitchFamily="49" charset="0"/>
              </a:rPr>
              <a:t>()</a:t>
            </a:r>
          </a:p>
          <a:p>
            <a:pPr lvl="1">
              <a:lnSpc>
                <a:spcPct val="100000"/>
              </a:lnSpc>
              <a:spcBef>
                <a:spcPts val="200"/>
              </a:spcBef>
            </a:pPr>
            <a:r>
              <a:rPr lang="en-US" sz="2000" b="1" kern="1200" dirty="0" smtClean="0">
                <a:solidFill>
                  <a:schemeClr val="tx1"/>
                </a:solidFill>
                <a:latin typeface="Courier New" pitchFamily="49" charset="0"/>
                <a:cs typeface="Courier New" pitchFamily="49" charset="0"/>
              </a:rPr>
              <a:t>String </a:t>
            </a:r>
            <a:r>
              <a:rPr lang="en-US" sz="2000" b="1" kern="1200" dirty="0" err="1" smtClean="0">
                <a:solidFill>
                  <a:schemeClr val="tx1"/>
                </a:solidFill>
                <a:latin typeface="Courier New" pitchFamily="49" charset="0"/>
                <a:cs typeface="Courier New" pitchFamily="49" charset="0"/>
              </a:rPr>
              <a:t>getLanguage</a:t>
            </a:r>
            <a:r>
              <a:rPr lang="en-US" sz="2000" b="1" kern="1200" dirty="0" smtClean="0">
                <a:solidFill>
                  <a:schemeClr val="tx1"/>
                </a:solidFill>
                <a:latin typeface="Courier New" pitchFamily="49" charset="0"/>
                <a:cs typeface="Courier New" pitchFamily="49" charset="0"/>
              </a:rPr>
              <a:t>()</a:t>
            </a:r>
          </a:p>
          <a:p>
            <a:pPr lvl="1">
              <a:lnSpc>
                <a:spcPct val="100000"/>
              </a:lnSpc>
              <a:spcBef>
                <a:spcPts val="200"/>
              </a:spcBef>
            </a:pPr>
            <a:r>
              <a:rPr lang="en-US" sz="2000" b="1" kern="1200" dirty="0" smtClean="0">
                <a:solidFill>
                  <a:schemeClr val="tx1"/>
                </a:solidFill>
                <a:latin typeface="Courier New" pitchFamily="49" charset="0"/>
                <a:cs typeface="Courier New" pitchFamily="49" charset="0"/>
              </a:rPr>
              <a:t>static Locale </a:t>
            </a:r>
            <a:r>
              <a:rPr lang="en-US" sz="2000" b="1" kern="1200" dirty="0" err="1" smtClean="0">
                <a:solidFill>
                  <a:schemeClr val="tx1"/>
                </a:solidFill>
                <a:latin typeface="Courier New" pitchFamily="49" charset="0"/>
                <a:cs typeface="Courier New" pitchFamily="49" charset="0"/>
              </a:rPr>
              <a:t>getDefault</a:t>
            </a:r>
            <a:r>
              <a:rPr lang="en-US" sz="2000" b="1" kern="1200" dirty="0" smtClean="0">
                <a:solidFill>
                  <a:schemeClr val="tx1"/>
                </a:solidFill>
                <a:latin typeface="Courier New" pitchFamily="49" charset="0"/>
                <a:cs typeface="Courier New" pitchFamily="49" charset="0"/>
              </a:rPr>
              <a:t>()  </a:t>
            </a:r>
            <a:r>
              <a:rPr lang="en-US" sz="2000" dirty="0" smtClean="0"/>
              <a:t>which gets the current value of the default locale for this instance of the Java Virtual Machine. </a:t>
            </a:r>
            <a:endParaRPr lang="en-US" sz="2000" b="1" kern="1200" dirty="0" smtClean="0">
              <a:solidFill>
                <a:schemeClr val="tx1"/>
              </a:solidFill>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 at OS level</a:t>
            </a:r>
            <a:endParaRPr lang="en-US" dirty="0"/>
          </a:p>
        </p:txBody>
      </p:sp>
      <p:sp>
        <p:nvSpPr>
          <p:cNvPr id="3" name="Content Placeholder 2"/>
          <p:cNvSpPr>
            <a:spLocks noGrp="1"/>
          </p:cNvSpPr>
          <p:nvPr>
            <p:ph idx="1"/>
          </p:nvPr>
        </p:nvSpPr>
        <p:spPr>
          <a:xfrm>
            <a:off x="381000" y="1371600"/>
            <a:ext cx="8229600" cy="4525963"/>
          </a:xfrm>
        </p:spPr>
        <p:txBody>
          <a:bodyPr>
            <a:normAutofit fontScale="92500"/>
          </a:bodyPr>
          <a:lstStyle/>
          <a:p>
            <a:r>
              <a:rPr lang="en-US" b="1" kern="1200" dirty="0" smtClean="0">
                <a:latin typeface="Courier New" pitchFamily="49" charset="0"/>
                <a:cs typeface="Courier New" pitchFamily="49" charset="0"/>
              </a:rPr>
              <a:t>java.io.File</a:t>
            </a:r>
            <a:r>
              <a:rPr lang="en-US" dirty="0" smtClean="0"/>
              <a:t> class can be used to work with system dependent commands for files and directories.</a:t>
            </a:r>
          </a:p>
          <a:p>
            <a:r>
              <a:rPr lang="en-US" dirty="0" smtClean="0"/>
              <a:t>The path name in the code hence will depend on the underlying OS in which JVM is installed.</a:t>
            </a:r>
          </a:p>
          <a:p>
            <a:r>
              <a:rPr lang="en-US" dirty="0" smtClean="0"/>
              <a:t>To make the code portable so that it works on all systems, </a:t>
            </a:r>
            <a:r>
              <a:rPr lang="en-US" b="1" kern="1200" dirty="0" smtClean="0">
                <a:latin typeface="Courier New" pitchFamily="49" charset="0"/>
                <a:cs typeface="Courier New" pitchFamily="49" charset="0"/>
              </a:rPr>
              <a:t>static</a:t>
            </a:r>
            <a:r>
              <a:rPr lang="en-US" dirty="0" smtClean="0"/>
              <a:t> member </a:t>
            </a:r>
            <a:r>
              <a:rPr lang="en-US" b="1" kern="1200" dirty="0" smtClean="0">
                <a:latin typeface="Courier New" pitchFamily="49" charset="0"/>
                <a:cs typeface="Courier New" pitchFamily="49" charset="0"/>
              </a:rPr>
              <a:t>separator</a:t>
            </a:r>
            <a:r>
              <a:rPr lang="en-US" dirty="0" smtClean="0"/>
              <a:t> defined in the </a:t>
            </a:r>
            <a:r>
              <a:rPr lang="en-US" b="1" kern="1200" dirty="0" smtClean="0">
                <a:latin typeface="Courier New" pitchFamily="49" charset="0"/>
                <a:cs typeface="Courier New" pitchFamily="49" charset="0"/>
              </a:rPr>
              <a:t>File</a:t>
            </a:r>
            <a:r>
              <a:rPr lang="en-US" dirty="0" smtClean="0"/>
              <a:t> class can be used.</a:t>
            </a:r>
          </a:p>
          <a:p>
            <a:r>
              <a:rPr lang="en-US" dirty="0" smtClean="0"/>
              <a:t>The path name can be either </a:t>
            </a:r>
            <a:r>
              <a:rPr lang="en-US" i="1" dirty="0" smtClean="0"/>
              <a:t>absolute</a:t>
            </a:r>
            <a:r>
              <a:rPr lang="en-US" dirty="0" smtClean="0"/>
              <a:t> or </a:t>
            </a:r>
            <a:r>
              <a:rPr lang="en-US" i="1" dirty="0" smtClean="0"/>
              <a:t>relative</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kern="1200" dirty="0" smtClean="0">
                <a:latin typeface="Courier New" pitchFamily="49" charset="0"/>
                <a:cs typeface="Courier New" pitchFamily="49" charset="0"/>
              </a:rPr>
              <a:t>ResourceBundle</a:t>
            </a:r>
          </a:p>
        </p:txBody>
      </p:sp>
      <p:sp>
        <p:nvSpPr>
          <p:cNvPr id="3" name="Content Placeholder 2"/>
          <p:cNvSpPr>
            <a:spLocks noGrp="1"/>
          </p:cNvSpPr>
          <p:nvPr>
            <p:ph idx="1"/>
          </p:nvPr>
        </p:nvSpPr>
        <p:spPr>
          <a:xfrm>
            <a:off x="76200" y="990600"/>
            <a:ext cx="8839200" cy="5562600"/>
          </a:xfrm>
        </p:spPr>
        <p:txBody>
          <a:bodyPr>
            <a:normAutofit lnSpcReduction="10000"/>
          </a:bodyPr>
          <a:lstStyle/>
          <a:p>
            <a:r>
              <a:rPr lang="en-US" dirty="0" smtClean="0"/>
              <a:t>This is </a:t>
            </a:r>
            <a:r>
              <a:rPr lang="en-US" b="1" kern="1200" dirty="0" smtClean="0">
                <a:solidFill>
                  <a:schemeClr val="tx1"/>
                </a:solidFill>
                <a:latin typeface="Courier New" pitchFamily="49" charset="0"/>
                <a:cs typeface="Courier New" pitchFamily="49" charset="0"/>
              </a:rPr>
              <a:t>abstract</a:t>
            </a:r>
            <a:r>
              <a:rPr lang="en-US" dirty="0" smtClean="0"/>
              <a:t> class. </a:t>
            </a:r>
          </a:p>
          <a:p>
            <a:r>
              <a:rPr lang="en-US" dirty="0" smtClean="0"/>
              <a:t>This class allows working with the resource bundle files with the help of </a:t>
            </a:r>
            <a:r>
              <a:rPr lang="en-US" b="1" kern="1200" dirty="0" smtClean="0">
                <a:solidFill>
                  <a:schemeClr val="tx1"/>
                </a:solidFill>
                <a:latin typeface="Courier New" pitchFamily="49" charset="0"/>
                <a:cs typeface="Courier New" pitchFamily="49" charset="0"/>
              </a:rPr>
              <a:t>Locale</a:t>
            </a:r>
            <a:r>
              <a:rPr lang="en-US" dirty="0" smtClean="0"/>
              <a:t> class.</a:t>
            </a:r>
          </a:p>
          <a:p>
            <a:r>
              <a:rPr lang="en-US" dirty="0" smtClean="0"/>
              <a:t>The resource bundle files are to be named in specific manner.</a:t>
            </a:r>
          </a:p>
          <a:p>
            <a:pPr lvl="1"/>
            <a:r>
              <a:rPr lang="en-US" sz="1800" b="1" kern="1200" dirty="0" err="1" smtClean="0">
                <a:solidFill>
                  <a:schemeClr val="tx1"/>
                </a:solidFill>
                <a:latin typeface="Courier New" pitchFamily="49" charset="0"/>
                <a:cs typeface="Courier New" pitchFamily="49" charset="0"/>
              </a:rPr>
              <a:t>baseName</a:t>
            </a:r>
            <a:r>
              <a:rPr lang="en-US" sz="1800" b="1" kern="1200" dirty="0" smtClean="0">
                <a:solidFill>
                  <a:schemeClr val="tx1"/>
                </a:solidFill>
                <a:latin typeface="Courier New" pitchFamily="49" charset="0"/>
                <a:cs typeface="Courier New" pitchFamily="49" charset="0"/>
              </a:rPr>
              <a:t> + "_" + language1 + "_" + country1 </a:t>
            </a:r>
          </a:p>
          <a:p>
            <a:pPr lvl="1"/>
            <a:r>
              <a:rPr lang="en-US" sz="1800" b="1" kern="1200" dirty="0" err="1" smtClean="0">
                <a:solidFill>
                  <a:schemeClr val="tx1"/>
                </a:solidFill>
                <a:latin typeface="Courier New" pitchFamily="49" charset="0"/>
                <a:cs typeface="Courier New" pitchFamily="49" charset="0"/>
              </a:rPr>
              <a:t>baseName</a:t>
            </a:r>
            <a:r>
              <a:rPr lang="en-US" sz="1800" b="1" kern="1200" dirty="0" smtClean="0">
                <a:solidFill>
                  <a:schemeClr val="tx1"/>
                </a:solidFill>
                <a:latin typeface="Courier New" pitchFamily="49" charset="0"/>
                <a:cs typeface="Courier New" pitchFamily="49" charset="0"/>
              </a:rPr>
              <a:t> + "_" + language1 </a:t>
            </a:r>
          </a:p>
          <a:p>
            <a:pPr lvl="1"/>
            <a:r>
              <a:rPr lang="en-US" sz="1800" b="1" kern="1200" dirty="0" err="1" smtClean="0">
                <a:solidFill>
                  <a:schemeClr val="tx1"/>
                </a:solidFill>
                <a:latin typeface="Courier New" pitchFamily="49" charset="0"/>
                <a:cs typeface="Courier New" pitchFamily="49" charset="0"/>
              </a:rPr>
              <a:t>baseName</a:t>
            </a:r>
            <a:endParaRPr lang="en-US" sz="1800" b="1" kern="1200" dirty="0" smtClean="0">
              <a:solidFill>
                <a:schemeClr val="tx1"/>
              </a:solidFill>
              <a:latin typeface="Courier New" pitchFamily="49" charset="0"/>
              <a:cs typeface="Courier New" pitchFamily="49" charset="0"/>
            </a:endParaRPr>
          </a:p>
          <a:p>
            <a:pPr lvl="1"/>
            <a:r>
              <a:rPr lang="en-US" sz="2000" dirty="0" smtClean="0">
                <a:ea typeface="+mn-ea"/>
                <a:cs typeface="+mn-cs"/>
              </a:rPr>
              <a:t>Extension could be either </a:t>
            </a:r>
            <a:r>
              <a:rPr lang="en-US" sz="1800" b="1" kern="1200" dirty="0" smtClean="0">
                <a:solidFill>
                  <a:schemeClr val="tx1"/>
                </a:solidFill>
                <a:latin typeface="Courier New" pitchFamily="49" charset="0"/>
                <a:cs typeface="Courier New" pitchFamily="49" charset="0"/>
              </a:rPr>
              <a:t>.properties or .class.</a:t>
            </a:r>
          </a:p>
          <a:p>
            <a:r>
              <a:rPr lang="en-US" dirty="0" smtClean="0"/>
              <a:t>Example:	</a:t>
            </a:r>
          </a:p>
          <a:p>
            <a:pPr lvl="1"/>
            <a:r>
              <a:rPr lang="en-US" sz="2000" b="1" kern="1200" dirty="0" err="1" smtClean="0">
                <a:solidFill>
                  <a:schemeClr val="tx1"/>
                </a:solidFill>
                <a:latin typeface="Courier New" pitchFamily="49" charset="0"/>
                <a:cs typeface="Courier New" pitchFamily="49" charset="0"/>
              </a:rPr>
              <a:t>ResBun_en_US.properties</a:t>
            </a:r>
            <a:endParaRPr lang="en-US" sz="2000" b="1" kern="1200" dirty="0" smtClean="0">
              <a:solidFill>
                <a:schemeClr val="tx1"/>
              </a:solidFill>
              <a:latin typeface="Courier New" pitchFamily="49" charset="0"/>
              <a:cs typeface="Courier New" pitchFamily="49" charset="0"/>
            </a:endParaRPr>
          </a:p>
          <a:p>
            <a:pPr lvl="1"/>
            <a:r>
              <a:rPr lang="en-US" sz="2000" b="1" kern="1200" dirty="0" err="1" smtClean="0">
                <a:solidFill>
                  <a:schemeClr val="tx1"/>
                </a:solidFill>
                <a:latin typeface="Courier New" pitchFamily="49" charset="0"/>
                <a:cs typeface="Courier New" pitchFamily="49" charset="0"/>
              </a:rPr>
              <a:t>ResBun_fr_FR.properties</a:t>
            </a:r>
            <a:endParaRPr lang="en-US" sz="2000" b="1" kern="1200" dirty="0" smtClean="0">
              <a:solidFill>
                <a:schemeClr val="tx1"/>
              </a:solidFill>
              <a:latin typeface="Courier New" pitchFamily="49" charset="0"/>
              <a:cs typeface="Courier New" pitchFamily="49" charset="0"/>
            </a:endParaRPr>
          </a:p>
          <a:p>
            <a:pPr lvl="1"/>
            <a:r>
              <a:rPr lang="en-US" sz="2000" b="1" kern="1200" dirty="0" err="1" smtClean="0">
                <a:solidFill>
                  <a:schemeClr val="tx1"/>
                </a:solidFill>
                <a:latin typeface="Courier New" pitchFamily="49" charset="0"/>
                <a:cs typeface="Courier New" pitchFamily="49" charset="0"/>
              </a:rPr>
              <a:t>ResBun_en_US.class</a:t>
            </a:r>
            <a:endParaRPr lang="en-US" dirty="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Members of </a:t>
            </a:r>
            <a:r>
              <a:rPr lang="en-US" sz="4000" kern="1200" dirty="0" smtClean="0">
                <a:latin typeface="Courier New" pitchFamily="49" charset="0"/>
                <a:cs typeface="Courier New" pitchFamily="49" charset="0"/>
              </a:rPr>
              <a:t>ResourceBundle</a:t>
            </a:r>
            <a:r>
              <a:rPr lang="en-US" sz="4000" dirty="0" smtClean="0"/>
              <a:t> </a:t>
            </a:r>
            <a:endParaRPr lang="en-US" sz="4000" dirty="0"/>
          </a:p>
        </p:txBody>
      </p:sp>
      <p:sp>
        <p:nvSpPr>
          <p:cNvPr id="3" name="Content Placeholder 2"/>
          <p:cNvSpPr>
            <a:spLocks noGrp="1"/>
          </p:cNvSpPr>
          <p:nvPr>
            <p:ph idx="1"/>
          </p:nvPr>
        </p:nvSpPr>
        <p:spPr>
          <a:xfrm>
            <a:off x="152400" y="960437"/>
            <a:ext cx="8763000" cy="5668963"/>
          </a:xfrm>
        </p:spPr>
        <p:txBody>
          <a:bodyPr>
            <a:normAutofit fontScale="85000" lnSpcReduction="10000"/>
          </a:bodyPr>
          <a:lstStyle/>
          <a:p>
            <a:pPr>
              <a:lnSpc>
                <a:spcPct val="120000"/>
              </a:lnSpc>
            </a:pPr>
            <a:r>
              <a:rPr lang="en-US" dirty="0" smtClean="0"/>
              <a:t>There are many overloaded </a:t>
            </a:r>
            <a:r>
              <a:rPr lang="en-US" sz="1800" b="1" kern="1200" dirty="0" smtClean="0">
                <a:solidFill>
                  <a:schemeClr val="tx1"/>
                </a:solidFill>
                <a:latin typeface="Courier New" pitchFamily="49" charset="0"/>
                <a:cs typeface="Courier New" pitchFamily="49" charset="0"/>
              </a:rPr>
              <a:t>getBundle() </a:t>
            </a:r>
            <a:r>
              <a:rPr lang="en-US" dirty="0" smtClean="0"/>
              <a:t>methods in this class of which we are looking at only two in this session:</a:t>
            </a:r>
          </a:p>
          <a:p>
            <a:pPr>
              <a:lnSpc>
                <a:spcPct val="120000"/>
              </a:lnSpc>
            </a:pPr>
            <a:r>
              <a:rPr lang="en-US" sz="1800" b="1" kern="1200" dirty="0" smtClean="0">
                <a:solidFill>
                  <a:schemeClr val="tx1"/>
                </a:solidFill>
                <a:latin typeface="Courier New" pitchFamily="49" charset="0"/>
                <a:cs typeface="Courier New" pitchFamily="49" charset="0"/>
              </a:rPr>
              <a:t>static final ResourceBundle getBundle(String </a:t>
            </a:r>
            <a:r>
              <a:rPr lang="en-US" sz="1800" b="1" kern="1200" dirty="0" err="1" smtClean="0">
                <a:solidFill>
                  <a:schemeClr val="tx1"/>
                </a:solidFill>
                <a:latin typeface="Courier New" pitchFamily="49" charset="0"/>
                <a:cs typeface="Courier New" pitchFamily="49" charset="0"/>
              </a:rPr>
              <a:t>baseName</a:t>
            </a:r>
            <a:r>
              <a:rPr lang="en-US" dirty="0" smtClean="0"/>
              <a:t>)</a:t>
            </a:r>
          </a:p>
          <a:p>
            <a:pPr lvl="1">
              <a:lnSpc>
                <a:spcPct val="120000"/>
              </a:lnSpc>
            </a:pPr>
            <a:r>
              <a:rPr lang="en-US" sz="2000" dirty="0" smtClean="0"/>
              <a:t>Gets the default locale specific resource bundle using the specified base name</a:t>
            </a:r>
          </a:p>
          <a:p>
            <a:pPr>
              <a:lnSpc>
                <a:spcPct val="120000"/>
              </a:lnSpc>
            </a:pPr>
            <a:r>
              <a:rPr lang="en-US" sz="1800" b="1" kern="1200" dirty="0" smtClean="0">
                <a:solidFill>
                  <a:schemeClr val="tx1"/>
                </a:solidFill>
                <a:latin typeface="Courier New" pitchFamily="49" charset="0"/>
                <a:cs typeface="Courier New" pitchFamily="49" charset="0"/>
              </a:rPr>
              <a:t>static final ResourceBundle getBundle(String </a:t>
            </a:r>
            <a:r>
              <a:rPr lang="en-US" sz="1800" b="1" kern="1200" dirty="0" err="1" smtClean="0">
                <a:solidFill>
                  <a:schemeClr val="tx1"/>
                </a:solidFill>
                <a:latin typeface="Courier New" pitchFamily="49" charset="0"/>
                <a:cs typeface="Courier New" pitchFamily="49" charset="0"/>
              </a:rPr>
              <a:t>baseName</a:t>
            </a:r>
            <a:r>
              <a:rPr lang="en-US" sz="1800" b="1" kern="1200" dirty="0" smtClean="0">
                <a:solidFill>
                  <a:schemeClr val="tx1"/>
                </a:solidFill>
                <a:latin typeface="Courier New" pitchFamily="49" charset="0"/>
                <a:cs typeface="Courier New" pitchFamily="49" charset="0"/>
              </a:rPr>
              <a:t>, Locale </a:t>
            </a:r>
            <a:r>
              <a:rPr lang="en-US" sz="1800" b="1" kern="1200" dirty="0" err="1" smtClean="0">
                <a:solidFill>
                  <a:schemeClr val="tx1"/>
                </a:solidFill>
                <a:latin typeface="Courier New" pitchFamily="49" charset="0"/>
                <a:cs typeface="Courier New" pitchFamily="49" charset="0"/>
              </a:rPr>
              <a:t>locale</a:t>
            </a:r>
            <a:r>
              <a:rPr lang="en-US" sz="1800" b="1" kern="1200" dirty="0" smtClean="0">
                <a:solidFill>
                  <a:schemeClr val="tx1"/>
                </a:solidFill>
                <a:latin typeface="Courier New" pitchFamily="49" charset="0"/>
                <a:cs typeface="Courier New" pitchFamily="49" charset="0"/>
              </a:rPr>
              <a:t>)</a:t>
            </a:r>
          </a:p>
          <a:p>
            <a:pPr lvl="1">
              <a:lnSpc>
                <a:spcPct val="120000"/>
              </a:lnSpc>
            </a:pPr>
            <a:r>
              <a:rPr lang="en-US" sz="2000" dirty="0" smtClean="0"/>
              <a:t>Gets the </a:t>
            </a:r>
            <a:r>
              <a:rPr lang="en-US" sz="2000" b="1" kern="1200" dirty="0" smtClean="0">
                <a:solidFill>
                  <a:schemeClr val="tx1"/>
                </a:solidFill>
                <a:latin typeface="Courier New" pitchFamily="49" charset="0"/>
                <a:ea typeface="+mn-ea"/>
                <a:cs typeface="Courier New" pitchFamily="49" charset="0"/>
              </a:rPr>
              <a:t>locale</a:t>
            </a:r>
            <a:r>
              <a:rPr lang="en-US" sz="2000" dirty="0" smtClean="0"/>
              <a:t> specific resource bundle using the specified base name</a:t>
            </a:r>
          </a:p>
          <a:p>
            <a:pPr>
              <a:lnSpc>
                <a:spcPct val="120000"/>
              </a:lnSpc>
              <a:buNone/>
            </a:pPr>
            <a:r>
              <a:rPr lang="en-US" dirty="0" smtClean="0"/>
              <a:t>	These methods throw a </a:t>
            </a:r>
            <a:r>
              <a:rPr lang="en-US" b="1" kern="1200" dirty="0" err="1" smtClean="0">
                <a:solidFill>
                  <a:schemeClr val="tx1"/>
                </a:solidFill>
                <a:latin typeface="Courier New" pitchFamily="49" charset="0"/>
                <a:cs typeface="Courier New" pitchFamily="49" charset="0"/>
              </a:rPr>
              <a:t>MissingResourceException</a:t>
            </a:r>
            <a:r>
              <a:rPr lang="en-US" dirty="0" smtClean="0"/>
              <a:t> when the file is not found</a:t>
            </a:r>
          </a:p>
          <a:p>
            <a:pPr>
              <a:lnSpc>
                <a:spcPct val="120000"/>
              </a:lnSpc>
            </a:pPr>
            <a:r>
              <a:rPr lang="en-US" sz="1800" b="1" kern="1200" dirty="0" smtClean="0">
                <a:solidFill>
                  <a:schemeClr val="tx1"/>
                </a:solidFill>
                <a:latin typeface="Courier New" pitchFamily="49" charset="0"/>
                <a:cs typeface="Courier New" pitchFamily="49" charset="0"/>
              </a:rPr>
              <a:t>Locale </a:t>
            </a:r>
            <a:r>
              <a:rPr lang="en-US" sz="1800" b="1" kern="1200" dirty="0" err="1" smtClean="0">
                <a:solidFill>
                  <a:schemeClr val="tx1"/>
                </a:solidFill>
                <a:latin typeface="Courier New" pitchFamily="49" charset="0"/>
                <a:cs typeface="Courier New" pitchFamily="49" charset="0"/>
              </a:rPr>
              <a:t>getLocale</a:t>
            </a:r>
            <a:r>
              <a:rPr lang="en-US" sz="1800" b="1" kern="1200" dirty="0" smtClean="0">
                <a:solidFill>
                  <a:schemeClr val="tx1"/>
                </a:solidFill>
                <a:latin typeface="Courier New" pitchFamily="49" charset="0"/>
                <a:cs typeface="Courier New" pitchFamily="49" charset="0"/>
              </a:rPr>
              <a:t>()</a:t>
            </a:r>
          </a:p>
          <a:p>
            <a:pPr lvl="1">
              <a:lnSpc>
                <a:spcPct val="120000"/>
              </a:lnSpc>
            </a:pPr>
            <a:r>
              <a:rPr lang="en-US" sz="2000" dirty="0" smtClean="0"/>
              <a:t>This method is usually called after </a:t>
            </a:r>
            <a:r>
              <a:rPr lang="en-US" sz="1800" b="1" kern="1200" dirty="0" smtClean="0">
                <a:solidFill>
                  <a:schemeClr val="tx1"/>
                </a:solidFill>
                <a:latin typeface="Courier New" pitchFamily="49" charset="0"/>
                <a:ea typeface="+mn-ea"/>
                <a:cs typeface="Courier New" pitchFamily="49" charset="0"/>
              </a:rPr>
              <a:t>getBundle() </a:t>
            </a:r>
            <a:r>
              <a:rPr lang="en-US" sz="2000" dirty="0" smtClean="0"/>
              <a:t>to make sure that the resource bundle returned was really corresponds to the requested locale or is a fallback.</a:t>
            </a:r>
          </a:p>
          <a:p>
            <a:pPr lvl="1">
              <a:lnSpc>
                <a:spcPct val="120000"/>
              </a:lnSpc>
            </a:pPr>
            <a:endParaRPr lang="en-US" sz="2000" dirty="0" smtClean="0"/>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a:t>
            </a:r>
            <a:r>
              <a:rPr lang="en-US" sz="4000" kern="1200" dirty="0" smtClean="0">
                <a:latin typeface="Courier New" pitchFamily="49" charset="0"/>
                <a:cs typeface="Courier New" pitchFamily="49" charset="0"/>
              </a:rPr>
              <a:t> ResourceBundle</a:t>
            </a:r>
            <a:r>
              <a:rPr lang="en-US" sz="4000" dirty="0" smtClean="0"/>
              <a:t> </a:t>
            </a:r>
            <a:endParaRPr lang="en-US" sz="4000" dirty="0"/>
          </a:p>
        </p:txBody>
      </p:sp>
      <p:sp>
        <p:nvSpPr>
          <p:cNvPr id="3" name="Content Placeholder 2"/>
          <p:cNvSpPr>
            <a:spLocks noGrp="1"/>
          </p:cNvSpPr>
          <p:nvPr>
            <p:ph idx="1"/>
          </p:nvPr>
        </p:nvSpPr>
        <p:spPr/>
        <p:txBody>
          <a:bodyPr/>
          <a:lstStyle/>
          <a:p>
            <a:r>
              <a:rPr lang="en-US" b="1" u="sng" dirty="0" err="1" smtClean="0">
                <a:latin typeface="Courier New" pitchFamily="49" charset="0"/>
                <a:cs typeface="Courier New" pitchFamily="49" charset="0"/>
              </a:rPr>
              <a:t>GreetResourceBundle.properties</a:t>
            </a:r>
            <a:endParaRPr lang="en-US" b="1" u="sng" dirty="0" smtClean="0">
              <a:latin typeface="Courier New" pitchFamily="49" charset="0"/>
              <a:cs typeface="Courier New" pitchFamily="49" charset="0"/>
            </a:endParaRPr>
          </a:p>
          <a:p>
            <a:pPr lvl="1">
              <a:buNone/>
            </a:pPr>
            <a:r>
              <a:rPr lang="en-US" sz="2000" b="1" dirty="0" err="1" smtClean="0">
                <a:latin typeface="Courier New" pitchFamily="49" charset="0"/>
                <a:cs typeface="Courier New" pitchFamily="49" charset="0"/>
              </a:rPr>
              <a:t>GoodMorning</a:t>
            </a:r>
            <a:r>
              <a:rPr lang="en-US" sz="2000" b="1" dirty="0" smtClean="0">
                <a:latin typeface="Courier New" pitchFamily="49" charset="0"/>
                <a:cs typeface="Courier New" pitchFamily="49" charset="0"/>
              </a:rPr>
              <a:t>=Good Morning</a:t>
            </a:r>
          </a:p>
          <a:p>
            <a:pPr lvl="1">
              <a:buNone/>
            </a:pPr>
            <a:r>
              <a:rPr lang="en-US" sz="2000" b="1" dirty="0" smtClean="0">
                <a:latin typeface="Courier New" pitchFamily="49" charset="0"/>
                <a:cs typeface="Courier New" pitchFamily="49" charset="0"/>
              </a:rPr>
              <a:t>Goodbye=Good Bye</a:t>
            </a:r>
          </a:p>
          <a:p>
            <a:pPr lvl="1">
              <a:buNone/>
            </a:pPr>
            <a:endParaRPr lang="en-US" sz="2000" b="1" dirty="0" smtClean="0">
              <a:latin typeface="Courier New" pitchFamily="49" charset="0"/>
              <a:cs typeface="Courier New" pitchFamily="49" charset="0"/>
            </a:endParaRPr>
          </a:p>
          <a:p>
            <a:r>
              <a:rPr lang="en-US" b="1" u="sng" dirty="0" err="1" smtClean="0">
                <a:latin typeface="Courier New" pitchFamily="49" charset="0"/>
                <a:cs typeface="Courier New" pitchFamily="49" charset="0"/>
              </a:rPr>
              <a:t>GreetResourceBundle_fr_FR.properties</a:t>
            </a:r>
            <a:endParaRPr lang="en-US" b="1" u="sng" dirty="0" smtClean="0">
              <a:latin typeface="Courier New" pitchFamily="49" charset="0"/>
              <a:cs typeface="Courier New" pitchFamily="49" charset="0"/>
            </a:endParaRPr>
          </a:p>
          <a:p>
            <a:pPr lvl="1">
              <a:buNone/>
            </a:pPr>
            <a:r>
              <a:rPr lang="en-US" sz="2000" b="1" dirty="0" err="1" smtClean="0">
                <a:latin typeface="Courier New" pitchFamily="49" charset="0"/>
                <a:cs typeface="Courier New" pitchFamily="49" charset="0"/>
              </a:rPr>
              <a:t>GoodMorning</a:t>
            </a:r>
            <a:r>
              <a:rPr lang="en-US" sz="2000" b="1" dirty="0" smtClean="0">
                <a:latin typeface="Courier New" pitchFamily="49" charset="0"/>
                <a:cs typeface="Courier New" pitchFamily="49" charset="0"/>
              </a:rPr>
              <a:t>=Bonjour</a:t>
            </a:r>
          </a:p>
          <a:p>
            <a:pPr lvl="1">
              <a:buNone/>
            </a:pPr>
            <a:r>
              <a:rPr lang="en-US" sz="2000" b="1" dirty="0" smtClean="0">
                <a:latin typeface="Courier New" pitchFamily="49" charset="0"/>
                <a:cs typeface="Courier New" pitchFamily="49" charset="0"/>
              </a:rPr>
              <a:t>Goodbye=Au </a:t>
            </a:r>
            <a:r>
              <a:rPr lang="en-US" sz="2000" b="1" dirty="0" err="1" smtClean="0">
                <a:latin typeface="Courier New" pitchFamily="49" charset="0"/>
                <a:cs typeface="Courier New" pitchFamily="49" charset="0"/>
              </a:rPr>
              <a:t>revoir</a:t>
            </a: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73</a:t>
            </a:fld>
            <a:endParaRPr lang="en-US"/>
          </a:p>
        </p:txBody>
      </p:sp>
      <p:sp>
        <p:nvSpPr>
          <p:cNvPr id="5" name="Rectangle 4"/>
          <p:cNvSpPr/>
          <p:nvPr/>
        </p:nvSpPr>
        <p:spPr>
          <a:xfrm>
            <a:off x="152400" y="914400"/>
            <a:ext cx="8458200" cy="5940088"/>
          </a:xfrm>
          <a:prstGeom prst="rect">
            <a:avLst/>
          </a:prstGeom>
        </p:spPr>
        <p:txBody>
          <a:bodyPr wrap="square">
            <a:spAutoFit/>
          </a:bodyPr>
          <a:lstStyle/>
          <a:p>
            <a:r>
              <a:rPr lang="en-US" sz="2000" b="1" dirty="0" smtClean="0">
                <a:latin typeface="Courier New" pitchFamily="49" charset="0"/>
                <a:cs typeface="Courier New" pitchFamily="49" charset="0"/>
              </a:rPr>
              <a:t>import </a:t>
            </a:r>
            <a:r>
              <a:rPr lang="en-US" sz="2000" b="1" dirty="0" err="1" smtClean="0">
                <a:latin typeface="Courier New" pitchFamily="49" charset="0"/>
                <a:cs typeface="Courier New" pitchFamily="49" charset="0"/>
              </a:rPr>
              <a:t>java.util.Locale</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import </a:t>
            </a:r>
            <a:r>
              <a:rPr lang="en-US" sz="2000" b="1" dirty="0" err="1" smtClean="0">
                <a:latin typeface="Courier New" pitchFamily="49" charset="0"/>
                <a:cs typeface="Courier New" pitchFamily="49" charset="0"/>
              </a:rPr>
              <a:t>java.util.ResourceBundle</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import </a:t>
            </a:r>
            <a:r>
              <a:rPr lang="en-US" sz="2000" b="1" dirty="0" err="1" smtClean="0">
                <a:latin typeface="Courier New" pitchFamily="49" charset="0"/>
                <a:cs typeface="Courier New" pitchFamily="49" charset="0"/>
              </a:rPr>
              <a:t>java.util.MissingResourceException</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public class </a:t>
            </a:r>
            <a:r>
              <a:rPr lang="en-US" sz="2000" b="1" dirty="0" err="1" smtClean="0">
                <a:latin typeface="Courier New" pitchFamily="49" charset="0"/>
                <a:cs typeface="Courier New" pitchFamily="49" charset="0"/>
              </a:rPr>
              <a:t>ResBundle</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public static void main(String [] </a:t>
            </a:r>
            <a:r>
              <a:rPr lang="en-US" sz="2000" b="1" dirty="0" err="1" smtClean="0">
                <a:latin typeface="Courier New" pitchFamily="49" charset="0"/>
                <a:cs typeface="Courier New" pitchFamily="49" charset="0"/>
              </a:rPr>
              <a:t>argv</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try {</a:t>
            </a:r>
          </a:p>
          <a:p>
            <a:r>
              <a:rPr lang="en-US" sz="2000" b="1" dirty="0" smtClean="0">
                <a:latin typeface="Courier New" pitchFamily="49" charset="0"/>
                <a:cs typeface="Courier New" pitchFamily="49" charset="0"/>
              </a:rPr>
              <a:t>    ResourceBundle rb1 = </a:t>
            </a:r>
            <a:r>
              <a:rPr lang="en-US" sz="2000" b="1" dirty="0" err="1" smtClean="0">
                <a:latin typeface="Courier New" pitchFamily="49" charset="0"/>
                <a:cs typeface="Courier New" pitchFamily="49" charset="0"/>
              </a:rPr>
              <a:t>ResourceBundle.</a:t>
            </a:r>
            <a:r>
              <a:rPr lang="en-US" sz="2000" b="1" i="1" dirty="0" err="1" smtClean="0">
                <a:latin typeface="Courier New" pitchFamily="49" charset="0"/>
                <a:cs typeface="Courier New" pitchFamily="49" charset="0"/>
              </a:rPr>
              <a:t>getBundle</a:t>
            </a:r>
            <a:r>
              <a:rPr lang="en-US" sz="2000" b="1" i="1" dirty="0" smtClean="0">
                <a:latin typeface="Courier New" pitchFamily="49" charset="0"/>
                <a:cs typeface="Courier New" pitchFamily="49" charset="0"/>
              </a:rPr>
              <a:t>("</a:t>
            </a:r>
            <a:r>
              <a:rPr lang="en-US" sz="2000" b="1" i="1" dirty="0" err="1" smtClean="0">
                <a:latin typeface="Courier New" pitchFamily="49" charset="0"/>
                <a:cs typeface="Courier New" pitchFamily="49" charset="0"/>
              </a:rPr>
              <a:t>GreetResourceBundle</a:t>
            </a:r>
            <a:r>
              <a:rPr lang="en-US" sz="2000" b="1" i="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a:t>
            </a:r>
            <a:r>
              <a:rPr lang="en-US" sz="2000" b="1" i="1" dirty="0" err="1" smtClean="0">
                <a:latin typeface="Courier New" pitchFamily="49" charset="0"/>
                <a:cs typeface="Courier New" pitchFamily="49" charset="0"/>
              </a:rPr>
              <a:t>out.println</a:t>
            </a:r>
            <a:r>
              <a:rPr lang="en-US" sz="2000" b="1" i="1" dirty="0" smtClean="0">
                <a:latin typeface="Courier New" pitchFamily="49" charset="0"/>
                <a:cs typeface="Courier New" pitchFamily="49" charset="0"/>
              </a:rPr>
              <a:t>(rb1.getLocale());</a:t>
            </a:r>
          </a:p>
          <a:p>
            <a:r>
              <a:rPr lang="en-US" sz="2000" dirty="0" smtClean="0"/>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(rb1.getString("</a:t>
            </a:r>
            <a:r>
              <a:rPr lang="en-US" sz="2000" b="1" dirty="0" err="1" smtClean="0">
                <a:latin typeface="Courier New" pitchFamily="49" charset="0"/>
                <a:cs typeface="Courier New" pitchFamily="49" charset="0"/>
              </a:rPr>
              <a:t>GoodMorning</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(rb1.getString("Goodbye"));</a:t>
            </a:r>
          </a:p>
          <a:p>
            <a:r>
              <a:rPr lang="en-US" sz="2000" b="1" dirty="0" smtClean="0">
                <a:latin typeface="Courier New" pitchFamily="49" charset="0"/>
                <a:cs typeface="Courier New" pitchFamily="49" charset="0"/>
              </a:rPr>
              <a:t>      Locale </a:t>
            </a:r>
            <a:r>
              <a:rPr lang="en-US" sz="2000" b="1" dirty="0" err="1" smtClean="0">
                <a:latin typeface="Courier New" pitchFamily="49" charset="0"/>
                <a:cs typeface="Courier New" pitchFamily="49" charset="0"/>
              </a:rPr>
              <a:t>frenchLocale</a:t>
            </a:r>
            <a:r>
              <a:rPr lang="en-US" sz="2000" b="1" dirty="0" smtClean="0">
                <a:latin typeface="Courier New" pitchFamily="49" charset="0"/>
                <a:cs typeface="Courier New" pitchFamily="49" charset="0"/>
              </a:rPr>
              <a:t> = new Locale("</a:t>
            </a:r>
            <a:r>
              <a:rPr lang="en-US" sz="2000" b="1" dirty="0" err="1" smtClean="0">
                <a:latin typeface="Courier New" pitchFamily="49" charset="0"/>
                <a:cs typeface="Courier New" pitchFamily="49" charset="0"/>
              </a:rPr>
              <a:t>fr</a:t>
            </a:r>
            <a:r>
              <a:rPr lang="en-US" sz="2000" b="1" dirty="0" smtClean="0">
                <a:latin typeface="Courier New" pitchFamily="49" charset="0"/>
                <a:cs typeface="Courier New" pitchFamily="49" charset="0"/>
              </a:rPr>
              <a:t>", "FR");</a:t>
            </a:r>
          </a:p>
          <a:p>
            <a:r>
              <a:rPr lang="en-US" sz="2000" b="1" dirty="0" smtClean="0">
                <a:latin typeface="Courier New" pitchFamily="49" charset="0"/>
                <a:cs typeface="Courier New" pitchFamily="49" charset="0"/>
              </a:rPr>
              <a:t>      ResourceBundle </a:t>
            </a:r>
            <a:r>
              <a:rPr lang="en-US" sz="2000" b="1" dirty="0" err="1" smtClean="0">
                <a:latin typeface="Courier New" pitchFamily="49" charset="0"/>
                <a:cs typeface="Courier New" pitchFamily="49" charset="0"/>
              </a:rPr>
              <a:t>rb</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ResourceBundle.getBundle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GreetResourceBundle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frenchLocale</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rb.getString</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GoodMorning</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rb.getString</a:t>
            </a:r>
            <a:r>
              <a:rPr lang="en-US" sz="2000" b="1" dirty="0" smtClean="0">
                <a:latin typeface="Courier New" pitchFamily="49" charset="0"/>
                <a:cs typeface="Courier New" pitchFamily="49" charset="0"/>
              </a:rPr>
              <a:t>("Goodbye"));</a:t>
            </a:r>
          </a:p>
          <a:p>
            <a:r>
              <a:rPr lang="en-US" sz="2000" b="1" dirty="0" smtClean="0">
                <a:latin typeface="Courier New" pitchFamily="49" charset="0"/>
                <a:cs typeface="Courier New" pitchFamily="49" charset="0"/>
              </a:rPr>
              <a:t>} catch (</a:t>
            </a:r>
            <a:r>
              <a:rPr lang="en-US" sz="2000" b="1" dirty="0" err="1" smtClean="0">
                <a:latin typeface="Courier New" pitchFamily="49" charset="0"/>
                <a:cs typeface="Courier New" pitchFamily="49" charset="0"/>
              </a:rPr>
              <a:t>MissingResourceException</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mre</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mre.printStackTrace</a:t>
            </a:r>
            <a:r>
              <a:rPr lang="en-US" sz="2000" b="1" dirty="0" smtClean="0">
                <a:latin typeface="Courier New" pitchFamily="49" charset="0"/>
                <a:cs typeface="Courier New" pitchFamily="49" charset="0"/>
              </a:rPr>
              <a:t>();    }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IN" sz="4000" kern="1200" dirty="0" err="1" smtClean="0">
                <a:latin typeface="Courier New" pitchFamily="49" charset="0"/>
                <a:cs typeface="Courier New" pitchFamily="49" charset="0"/>
              </a:rPr>
              <a:t>RandomAccessFile</a:t>
            </a:r>
            <a:endParaRPr lang="en-IN" sz="4000" kern="1200" dirty="0" smtClean="0">
              <a:latin typeface="Courier New" pitchFamily="49" charset="0"/>
              <a:cs typeface="Courier New" pitchFamily="49" charset="0"/>
            </a:endParaRPr>
          </a:p>
        </p:txBody>
      </p:sp>
      <p:sp>
        <p:nvSpPr>
          <p:cNvPr id="3" name="Content Placeholder 2"/>
          <p:cNvSpPr>
            <a:spLocks noGrp="1"/>
          </p:cNvSpPr>
          <p:nvPr>
            <p:ph idx="1"/>
          </p:nvPr>
        </p:nvSpPr>
        <p:spPr>
          <a:xfrm>
            <a:off x="304800" y="914400"/>
            <a:ext cx="8686800" cy="5791200"/>
          </a:xfrm>
        </p:spPr>
        <p:txBody>
          <a:bodyPr>
            <a:normAutofit lnSpcReduction="10000"/>
          </a:bodyPr>
          <a:lstStyle/>
          <a:p>
            <a:pPr>
              <a:defRPr/>
            </a:pPr>
            <a:r>
              <a:rPr lang="en-US" dirty="0" smtClean="0"/>
              <a:t>This class supports </a:t>
            </a:r>
            <a:r>
              <a:rPr lang="en-IN" dirty="0" smtClean="0"/>
              <a:t>both reading and writing to a file simultaneously.</a:t>
            </a:r>
          </a:p>
          <a:p>
            <a:pPr>
              <a:defRPr/>
            </a:pPr>
            <a:r>
              <a:rPr lang="en-US" dirty="0" smtClean="0"/>
              <a:t>A </a:t>
            </a:r>
            <a:r>
              <a:rPr lang="en-IN" dirty="0" smtClean="0"/>
              <a:t>file pointer is maintained which can be read by the </a:t>
            </a:r>
            <a:r>
              <a:rPr lang="en-IN" b="1" kern="1200" dirty="0" err="1" smtClean="0">
                <a:solidFill>
                  <a:srgbClr val="000000"/>
                </a:solidFill>
                <a:latin typeface="Courier New" pitchFamily="49" charset="0"/>
              </a:rPr>
              <a:t>getFilePointer</a:t>
            </a:r>
            <a:r>
              <a:rPr lang="en-IN" b="1" kern="1200" dirty="0" smtClean="0">
                <a:solidFill>
                  <a:srgbClr val="000000"/>
                </a:solidFill>
                <a:latin typeface="Courier New" pitchFamily="49" charset="0"/>
              </a:rPr>
              <a:t>()</a:t>
            </a:r>
            <a:r>
              <a:rPr lang="en-IN" dirty="0" smtClean="0"/>
              <a:t> method and set by the </a:t>
            </a:r>
            <a:r>
              <a:rPr lang="en-IN" b="1" kern="1200" dirty="0" smtClean="0">
                <a:solidFill>
                  <a:srgbClr val="000000"/>
                </a:solidFill>
                <a:latin typeface="Courier New" pitchFamily="49" charset="0"/>
              </a:rPr>
              <a:t>seek()</a:t>
            </a:r>
            <a:r>
              <a:rPr lang="en-IN" dirty="0" smtClean="0"/>
              <a:t> method.</a:t>
            </a:r>
          </a:p>
          <a:p>
            <a:pPr>
              <a:defRPr/>
            </a:pPr>
            <a:r>
              <a:rPr lang="en-IN" sz="1800" dirty="0" smtClean="0"/>
              <a:t>Constructor</a:t>
            </a:r>
            <a:r>
              <a:rPr lang="en-IN" sz="1800" b="1" kern="1200" dirty="0" smtClean="0">
                <a:solidFill>
                  <a:srgbClr val="000000"/>
                </a:solidFill>
                <a:latin typeface="Courier New" pitchFamily="49" charset="0"/>
              </a:rPr>
              <a:t>:</a:t>
            </a:r>
          </a:p>
          <a:p>
            <a:pPr lvl="1">
              <a:defRPr/>
            </a:pPr>
            <a:r>
              <a:rPr lang="en-IN" sz="1800" b="1" kern="1200" dirty="0" err="1" smtClean="0">
                <a:solidFill>
                  <a:srgbClr val="000000"/>
                </a:solidFill>
                <a:latin typeface="Courier New" pitchFamily="49" charset="0"/>
              </a:rPr>
              <a:t>RandomAccessFile</a:t>
            </a:r>
            <a:r>
              <a:rPr lang="en-IN" sz="1800" b="1" kern="1200" dirty="0" smtClean="0">
                <a:solidFill>
                  <a:srgbClr val="000000"/>
                </a:solidFill>
                <a:latin typeface="Courier New" pitchFamily="49" charset="0"/>
              </a:rPr>
              <a:t>(File </a:t>
            </a:r>
            <a:r>
              <a:rPr lang="en-IN" sz="1800" b="1" kern="1200" dirty="0" err="1" smtClean="0">
                <a:solidFill>
                  <a:srgbClr val="000000"/>
                </a:solidFill>
                <a:latin typeface="Courier New" pitchFamily="49" charset="0"/>
              </a:rPr>
              <a:t>file</a:t>
            </a:r>
            <a:r>
              <a:rPr lang="en-IN" sz="1800" b="1" kern="1200" dirty="0" smtClean="0">
                <a:solidFill>
                  <a:srgbClr val="000000"/>
                </a:solidFill>
                <a:latin typeface="Courier New" pitchFamily="49" charset="0"/>
              </a:rPr>
              <a:t>, String mode) </a:t>
            </a:r>
          </a:p>
          <a:p>
            <a:pPr>
              <a:defRPr/>
            </a:pPr>
            <a:r>
              <a:rPr lang="en-IN" sz="1800" dirty="0" smtClean="0"/>
              <a:t>Methods</a:t>
            </a:r>
            <a:r>
              <a:rPr lang="en-IN" sz="1800" b="1" kern="1200" dirty="0" smtClean="0">
                <a:solidFill>
                  <a:srgbClr val="000000"/>
                </a:solidFill>
                <a:latin typeface="Courier New" pitchFamily="49" charset="0"/>
              </a:rPr>
              <a:t>:</a:t>
            </a:r>
          </a:p>
          <a:p>
            <a:pPr lvl="1">
              <a:defRPr/>
            </a:pPr>
            <a:r>
              <a:rPr lang="en-IN" sz="1800" b="1" kern="1200" dirty="0" smtClean="0">
                <a:solidFill>
                  <a:srgbClr val="000000"/>
                </a:solidFill>
                <a:latin typeface="Courier New" pitchFamily="49" charset="0"/>
              </a:rPr>
              <a:t>String  </a:t>
            </a:r>
            <a:r>
              <a:rPr lang="en-IN" sz="1800" b="1" kern="1200" dirty="0" err="1" smtClean="0">
                <a:solidFill>
                  <a:srgbClr val="000000"/>
                </a:solidFill>
                <a:latin typeface="Courier New" pitchFamily="49" charset="0"/>
              </a:rPr>
              <a:t>readLine</a:t>
            </a:r>
            <a:r>
              <a:rPr lang="en-IN" sz="1800" b="1" kern="1200" dirty="0" smtClean="0">
                <a:solidFill>
                  <a:srgbClr val="000000"/>
                </a:solidFill>
                <a:latin typeface="Courier New" pitchFamily="49" charset="0"/>
              </a:rPr>
              <a:t>() </a:t>
            </a:r>
          </a:p>
          <a:p>
            <a:pPr lvl="1">
              <a:defRPr/>
            </a:pPr>
            <a:r>
              <a:rPr lang="en-IN" sz="1800" b="1" kern="1200" dirty="0" smtClean="0">
                <a:solidFill>
                  <a:srgbClr val="000000"/>
                </a:solidFill>
                <a:latin typeface="Courier New" pitchFamily="49" charset="0"/>
              </a:rPr>
              <a:t> void </a:t>
            </a:r>
            <a:r>
              <a:rPr lang="en-IN" sz="1800" b="1" kern="1200" dirty="0" err="1" smtClean="0">
                <a:solidFill>
                  <a:srgbClr val="000000"/>
                </a:solidFill>
                <a:latin typeface="Courier New" pitchFamily="49" charset="0"/>
              </a:rPr>
              <a:t>writeBytes</a:t>
            </a:r>
            <a:r>
              <a:rPr lang="en-IN" sz="1800" b="1" kern="1200" dirty="0" smtClean="0">
                <a:solidFill>
                  <a:srgbClr val="000000"/>
                </a:solidFill>
                <a:latin typeface="Courier New" pitchFamily="49" charset="0"/>
              </a:rPr>
              <a:t>(String s)</a:t>
            </a:r>
          </a:p>
          <a:p>
            <a:pPr lvl="1">
              <a:defRPr/>
            </a:pPr>
            <a:r>
              <a:rPr lang="en-US" sz="1800" b="1" kern="1200" dirty="0" smtClean="0">
                <a:solidFill>
                  <a:srgbClr val="000000"/>
                </a:solidFill>
                <a:latin typeface="Courier New" pitchFamily="49" charset="0"/>
              </a:rPr>
              <a:t>XXX </a:t>
            </a:r>
            <a:r>
              <a:rPr lang="en-US" sz="1800" b="1" kern="1200" dirty="0" err="1" smtClean="0">
                <a:solidFill>
                  <a:srgbClr val="000000"/>
                </a:solidFill>
                <a:latin typeface="Courier New" pitchFamily="49" charset="0"/>
              </a:rPr>
              <a:t>readXXX</a:t>
            </a:r>
            <a:r>
              <a:rPr lang="en-US" sz="1800" b="1" kern="1200" dirty="0" smtClean="0">
                <a:solidFill>
                  <a:srgbClr val="000000"/>
                </a:solidFill>
                <a:latin typeface="Courier New" pitchFamily="49" charset="0"/>
              </a:rPr>
              <a:t>() </a:t>
            </a:r>
            <a:r>
              <a:rPr lang="en-US" sz="1800" dirty="0" smtClean="0"/>
              <a:t>where</a:t>
            </a:r>
            <a:r>
              <a:rPr lang="en-US" sz="1800" b="1" kern="1200" dirty="0" smtClean="0">
                <a:solidFill>
                  <a:srgbClr val="000000"/>
                </a:solidFill>
                <a:latin typeface="Courier New" pitchFamily="49" charset="0"/>
              </a:rPr>
              <a:t> XXX </a:t>
            </a:r>
            <a:r>
              <a:rPr lang="en-US" sz="1800" dirty="0" smtClean="0"/>
              <a:t>represents</a:t>
            </a:r>
            <a:r>
              <a:rPr lang="en-US" sz="1800" b="1" kern="1200" dirty="0" smtClean="0">
                <a:solidFill>
                  <a:srgbClr val="000000"/>
                </a:solidFill>
                <a:latin typeface="Courier New" pitchFamily="49" charset="0"/>
              </a:rPr>
              <a:t> </a:t>
            </a:r>
            <a:r>
              <a:rPr lang="en-US" sz="1800" dirty="0" smtClean="0"/>
              <a:t>all primitive type.</a:t>
            </a:r>
          </a:p>
          <a:p>
            <a:pPr lvl="1">
              <a:defRPr/>
            </a:pPr>
            <a:r>
              <a:rPr lang="en-US" sz="1800" b="1" kern="1200" dirty="0" smtClean="0">
                <a:solidFill>
                  <a:srgbClr val="000000"/>
                </a:solidFill>
                <a:latin typeface="Courier New" pitchFamily="49" charset="0"/>
              </a:rPr>
              <a:t>XXX </a:t>
            </a:r>
            <a:r>
              <a:rPr lang="en-US" sz="1800" b="1" kern="1200" dirty="0" err="1" smtClean="0">
                <a:solidFill>
                  <a:srgbClr val="000000"/>
                </a:solidFill>
                <a:latin typeface="Courier New" pitchFamily="49" charset="0"/>
              </a:rPr>
              <a:t>writeXXX</a:t>
            </a:r>
            <a:r>
              <a:rPr lang="en-US" sz="1800" b="1" kern="1200" dirty="0" smtClean="0">
                <a:solidFill>
                  <a:srgbClr val="000000"/>
                </a:solidFill>
                <a:latin typeface="Courier New" pitchFamily="49" charset="0"/>
              </a:rPr>
              <a:t>() </a:t>
            </a:r>
            <a:r>
              <a:rPr lang="en-US" sz="1800" dirty="0" smtClean="0"/>
              <a:t>where</a:t>
            </a:r>
            <a:r>
              <a:rPr lang="en-US" sz="1800" b="1" kern="1200" dirty="0" smtClean="0">
                <a:solidFill>
                  <a:srgbClr val="000000"/>
                </a:solidFill>
                <a:latin typeface="Courier New" pitchFamily="49" charset="0"/>
              </a:rPr>
              <a:t> XXX </a:t>
            </a:r>
            <a:r>
              <a:rPr lang="en-US" sz="1800" dirty="0" smtClean="0"/>
              <a:t>represents all primitive type.</a:t>
            </a:r>
          </a:p>
          <a:p>
            <a:pPr lvl="1">
              <a:defRPr/>
            </a:pPr>
            <a:r>
              <a:rPr lang="en-IN" sz="1800" b="1" kern="1200" dirty="0" smtClean="0">
                <a:solidFill>
                  <a:srgbClr val="000000"/>
                </a:solidFill>
                <a:latin typeface="Courier New" pitchFamily="49" charset="0"/>
              </a:rPr>
              <a:t> void seek(long pos) </a:t>
            </a:r>
          </a:p>
          <a:p>
            <a:pPr lvl="1">
              <a:defRPr/>
            </a:pPr>
            <a:r>
              <a:rPr lang="en-IN" sz="1800" b="1" kern="1200" dirty="0" smtClean="0">
                <a:solidFill>
                  <a:srgbClr val="000000"/>
                </a:solidFill>
                <a:latin typeface="Courier New" pitchFamily="49" charset="0"/>
              </a:rPr>
              <a:t> long length() </a:t>
            </a:r>
          </a:p>
          <a:p>
            <a:pPr lvl="1">
              <a:defRPr/>
            </a:pPr>
            <a:r>
              <a:rPr lang="en-IN" sz="1800" b="1" kern="1200" dirty="0" smtClean="0">
                <a:solidFill>
                  <a:srgbClr val="000000"/>
                </a:solidFill>
                <a:latin typeface="Courier New" pitchFamily="49" charset="0"/>
              </a:rPr>
              <a:t> long </a:t>
            </a:r>
            <a:r>
              <a:rPr lang="en-IN" sz="1800" b="1" kern="1200" dirty="0" err="1" smtClean="0">
                <a:solidFill>
                  <a:srgbClr val="000000"/>
                </a:solidFill>
                <a:latin typeface="Courier New" pitchFamily="49" charset="0"/>
              </a:rPr>
              <a:t>getFilePointer</a:t>
            </a:r>
            <a:r>
              <a:rPr lang="en-IN" sz="1800" b="1" kern="1200" dirty="0" smtClean="0">
                <a:solidFill>
                  <a:srgbClr val="000000"/>
                </a:solidFill>
                <a:latin typeface="Courier New" pitchFamily="49" charset="0"/>
              </a:rPr>
              <a:t>()</a:t>
            </a:r>
            <a:endParaRPr lang="en-IN" dirty="0" smtClean="0"/>
          </a:p>
        </p:txBody>
      </p:sp>
      <p:sp>
        <p:nvSpPr>
          <p:cNvPr id="47108" name="Slide Number Placeholder 3"/>
          <p:cNvSpPr>
            <a:spLocks noGrp="1"/>
          </p:cNvSpPr>
          <p:nvPr>
            <p:ph type="sldNum" sz="quarter" idx="10"/>
          </p:nvPr>
        </p:nvSpPr>
        <p:spPr>
          <a:xfrm>
            <a:off x="6553200" y="6245225"/>
            <a:ext cx="2133600" cy="476250"/>
          </a:xfrm>
          <a:noFill/>
        </p:spPr>
        <p:txBody>
          <a:bodyPr/>
          <a:lstStyle/>
          <a:p>
            <a:fld id="{8CCDC6EA-176B-4186-A1C1-0DEE5B70F4EA}" type="slidenum">
              <a:rPr lang="en-US" smtClean="0">
                <a:latin typeface="Arial" charset="0"/>
              </a:rPr>
              <a:pPr/>
              <a:t>74</a:t>
            </a:fld>
            <a:endParaRPr lang="en-US" smtClean="0">
              <a:latin typeface="Arial"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381000" y="0"/>
            <a:ext cx="8229600" cy="838200"/>
          </a:xfrm>
        </p:spPr>
        <p:txBody>
          <a:bodyPr/>
          <a:lstStyle/>
          <a:p>
            <a:r>
              <a:rPr lang="en-US" sz="4000" dirty="0" smtClean="0"/>
              <a:t>Modes</a:t>
            </a:r>
            <a:endParaRPr lang="en-IN" sz="4000" dirty="0" smtClean="0"/>
          </a:p>
        </p:txBody>
      </p:sp>
      <p:sp>
        <p:nvSpPr>
          <p:cNvPr id="3" name="Content Placeholder 2"/>
          <p:cNvSpPr>
            <a:spLocks noGrp="1"/>
          </p:cNvSpPr>
          <p:nvPr>
            <p:ph idx="1"/>
          </p:nvPr>
        </p:nvSpPr>
        <p:spPr>
          <a:xfrm>
            <a:off x="228600" y="1219200"/>
            <a:ext cx="8686800" cy="3810000"/>
          </a:xfrm>
        </p:spPr>
        <p:txBody>
          <a:bodyPr>
            <a:noAutofit/>
          </a:bodyPr>
          <a:lstStyle/>
          <a:p>
            <a:pPr>
              <a:defRPr/>
            </a:pPr>
            <a:r>
              <a:rPr lang="en-IN" sz="2800" b="1" kern="1200" dirty="0" smtClean="0">
                <a:solidFill>
                  <a:srgbClr val="000000"/>
                </a:solidFill>
                <a:latin typeface="Courier New" pitchFamily="49" charset="0"/>
              </a:rPr>
              <a:t>r</a:t>
            </a:r>
            <a:r>
              <a:rPr lang="en-IN" sz="2800" dirty="0" smtClean="0"/>
              <a:t>: Open for reading only. Invoking any of the write methods of the resulting object will cause an </a:t>
            </a:r>
            <a:r>
              <a:rPr lang="en-IN" sz="2800" b="1" kern="1200" dirty="0" smtClean="0">
                <a:solidFill>
                  <a:srgbClr val="000000"/>
                </a:solidFill>
                <a:latin typeface="Courier New" pitchFamily="49" charset="0"/>
              </a:rPr>
              <a:t>IOException</a:t>
            </a:r>
            <a:r>
              <a:rPr lang="en-IN" sz="2800" dirty="0" smtClean="0"/>
              <a:t> to be thrown.</a:t>
            </a:r>
          </a:p>
          <a:p>
            <a:pPr>
              <a:defRPr/>
            </a:pPr>
            <a:r>
              <a:rPr lang="en-IN" sz="2800" b="1" kern="1200" dirty="0" err="1" smtClean="0">
                <a:solidFill>
                  <a:srgbClr val="000000"/>
                </a:solidFill>
                <a:latin typeface="Courier New" pitchFamily="49" charset="0"/>
              </a:rPr>
              <a:t>rw</a:t>
            </a:r>
            <a:r>
              <a:rPr lang="en-IN" sz="2800" b="1" kern="1200" dirty="0" smtClean="0">
                <a:solidFill>
                  <a:srgbClr val="000000"/>
                </a:solidFill>
                <a:latin typeface="Courier New" pitchFamily="49" charset="0"/>
              </a:rPr>
              <a:t>: </a:t>
            </a:r>
            <a:r>
              <a:rPr lang="en-IN" sz="2800" dirty="0" smtClean="0"/>
              <a:t>Open for reading and writing. If the file does not already exist then an attempt will be made to create it.</a:t>
            </a:r>
          </a:p>
          <a:p>
            <a:pPr>
              <a:defRPr/>
            </a:pPr>
            <a:r>
              <a:rPr lang="en-IN" sz="2800" b="1" kern="1200" dirty="0" err="1" smtClean="0">
                <a:solidFill>
                  <a:srgbClr val="000000"/>
                </a:solidFill>
                <a:latin typeface="Courier New" pitchFamily="49" charset="0"/>
              </a:rPr>
              <a:t>rws</a:t>
            </a:r>
            <a:r>
              <a:rPr lang="en-IN" sz="2800" dirty="0" smtClean="0"/>
              <a:t>: Same as </a:t>
            </a:r>
            <a:r>
              <a:rPr lang="en-IN" sz="2800" b="1" kern="1200" dirty="0" err="1" smtClean="0">
                <a:solidFill>
                  <a:srgbClr val="000000"/>
                </a:solidFill>
                <a:latin typeface="Courier New" pitchFamily="49" charset="0"/>
              </a:rPr>
              <a:t>rw</a:t>
            </a:r>
            <a:r>
              <a:rPr lang="en-IN" sz="2800" b="1" kern="1200" dirty="0" smtClean="0">
                <a:solidFill>
                  <a:srgbClr val="000000"/>
                </a:solidFill>
                <a:latin typeface="Courier New" pitchFamily="49" charset="0"/>
              </a:rPr>
              <a:t>, </a:t>
            </a:r>
            <a:r>
              <a:rPr lang="en-IN" sz="2800" dirty="0" smtClean="0"/>
              <a:t>and also require that every update to the file's content or metadata be written synchronously to the underlying storage device.</a:t>
            </a:r>
          </a:p>
          <a:p>
            <a:pPr>
              <a:defRPr/>
            </a:pPr>
            <a:r>
              <a:rPr lang="en-IN" sz="2800" dirty="0" smtClean="0"/>
              <a:t> </a:t>
            </a:r>
            <a:r>
              <a:rPr lang="en-IN" sz="2800" b="1" kern="1200" dirty="0" err="1" smtClean="0">
                <a:solidFill>
                  <a:srgbClr val="000000"/>
                </a:solidFill>
                <a:latin typeface="Courier New" pitchFamily="49" charset="0"/>
              </a:rPr>
              <a:t>rwd</a:t>
            </a:r>
            <a:r>
              <a:rPr lang="en-IN" sz="2800" b="1" kern="1200" dirty="0" smtClean="0">
                <a:solidFill>
                  <a:srgbClr val="000000"/>
                </a:solidFill>
                <a:latin typeface="Courier New" pitchFamily="49" charset="0"/>
              </a:rPr>
              <a:t>:</a:t>
            </a:r>
            <a:r>
              <a:rPr lang="en-IN" sz="2800" dirty="0" smtClean="0"/>
              <a:t>  Same as </a:t>
            </a:r>
            <a:r>
              <a:rPr lang="en-IN" sz="2800" b="1" kern="1200" dirty="0" err="1" smtClean="0">
                <a:solidFill>
                  <a:srgbClr val="000000"/>
                </a:solidFill>
                <a:latin typeface="Courier New" pitchFamily="49" charset="0"/>
              </a:rPr>
              <a:t>rw</a:t>
            </a:r>
            <a:r>
              <a:rPr lang="en-IN" sz="2800" b="1" kern="1200" dirty="0" smtClean="0">
                <a:solidFill>
                  <a:srgbClr val="000000"/>
                </a:solidFill>
                <a:latin typeface="Courier New" pitchFamily="49" charset="0"/>
              </a:rPr>
              <a:t>, </a:t>
            </a:r>
            <a:r>
              <a:rPr lang="en-IN" sz="2800" dirty="0" smtClean="0"/>
              <a:t>and also require that every update to the file's content be written synchronously to the underlying storage device.</a:t>
            </a:r>
            <a:endParaRPr lang="en-IN" sz="2800" dirty="0"/>
          </a:p>
        </p:txBody>
      </p:sp>
      <p:sp>
        <p:nvSpPr>
          <p:cNvPr id="49156" name="Slide Number Placeholder 3"/>
          <p:cNvSpPr>
            <a:spLocks noGrp="1"/>
          </p:cNvSpPr>
          <p:nvPr>
            <p:ph type="sldNum" sz="quarter" idx="10"/>
          </p:nvPr>
        </p:nvSpPr>
        <p:spPr>
          <a:xfrm>
            <a:off x="6553200" y="6245225"/>
            <a:ext cx="2133600" cy="476250"/>
          </a:xfrm>
          <a:noFill/>
        </p:spPr>
        <p:txBody>
          <a:bodyPr/>
          <a:lstStyle/>
          <a:p>
            <a:fld id="{FDDFA25D-1303-42DB-8ADF-42D4AB3808BE}" type="slidenum">
              <a:rPr lang="en-US" smtClean="0">
                <a:latin typeface="Arial" charset="0"/>
              </a:rPr>
              <a:pPr/>
              <a:t>75</a:t>
            </a:fld>
            <a:endParaRPr lang="en-US" smtClean="0">
              <a:latin typeface="Arial"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a:t>
            </a:r>
            <a:r>
              <a:rPr lang="en-US" sz="4000" kern="1200" dirty="0" err="1" smtClean="0">
                <a:latin typeface="Courier New" pitchFamily="49" charset="0"/>
                <a:cs typeface="Courier New" pitchFamily="49" charset="0"/>
              </a:rPr>
              <a:t>RandomAccessFile</a:t>
            </a:r>
            <a:endParaRPr lang="en-US" sz="4000" kern="1200" dirty="0" smtClean="0">
              <a:latin typeface="Courier New" pitchFamily="49" charset="0"/>
              <a:cs typeface="Courier New" pitchFamily="49" charset="0"/>
            </a:endParaRPr>
          </a:p>
        </p:txBody>
      </p:sp>
      <p:sp>
        <p:nvSpPr>
          <p:cNvPr id="50178" name="Slide Number Placeholder 3"/>
          <p:cNvSpPr>
            <a:spLocks noGrp="1"/>
          </p:cNvSpPr>
          <p:nvPr>
            <p:ph type="sldNum" sz="quarter" idx="10"/>
          </p:nvPr>
        </p:nvSpPr>
        <p:spPr>
          <a:noFill/>
        </p:spPr>
        <p:txBody>
          <a:bodyPr/>
          <a:lstStyle/>
          <a:p>
            <a:fld id="{453656BD-273E-4D27-87A5-B7B65E3782D4}" type="slidenum">
              <a:rPr lang="en-US" smtClean="0">
                <a:latin typeface="Arial" charset="0"/>
              </a:rPr>
              <a:pPr/>
              <a:t>76</a:t>
            </a:fld>
            <a:endParaRPr lang="en-US" smtClean="0">
              <a:latin typeface="Arial" charset="0"/>
            </a:endParaRPr>
          </a:p>
        </p:txBody>
      </p:sp>
      <p:sp>
        <p:nvSpPr>
          <p:cNvPr id="50179" name="Rectangle 4"/>
          <p:cNvSpPr>
            <a:spLocks noChangeArrowheads="1"/>
          </p:cNvSpPr>
          <p:nvPr/>
        </p:nvSpPr>
        <p:spPr bwMode="auto">
          <a:xfrm>
            <a:off x="76200" y="1073289"/>
            <a:ext cx="8915400" cy="5632311"/>
          </a:xfrm>
          <a:prstGeom prst="rect">
            <a:avLst/>
          </a:prstGeom>
          <a:noFill/>
          <a:ln w="9525">
            <a:noFill/>
            <a:miter lim="800000"/>
            <a:headEnd/>
            <a:tailEnd/>
          </a:ln>
        </p:spPr>
        <p:txBody>
          <a:bodyPr>
            <a:spAutoFit/>
          </a:bodyPr>
          <a:lstStyle/>
          <a:p>
            <a:r>
              <a:rPr lang="en-IN" sz="2000" dirty="0" smtClean="0">
                <a:solidFill>
                  <a:srgbClr val="5F5F5F"/>
                </a:solidFill>
                <a:latin typeface="+mn-lt"/>
              </a:rPr>
              <a:t>Code that replaces </a:t>
            </a:r>
            <a:r>
              <a:rPr lang="en-US" sz="2000" dirty="0" smtClean="0">
                <a:solidFill>
                  <a:srgbClr val="5F5F5F"/>
                </a:solidFill>
                <a:latin typeface="+mn-lt"/>
              </a:rPr>
              <a:t> </a:t>
            </a:r>
            <a:r>
              <a:rPr lang="en-US" sz="2000" b="1" dirty="0" smtClean="0">
                <a:solidFill>
                  <a:srgbClr val="000000"/>
                </a:solidFill>
                <a:latin typeface="Courier New" pitchFamily="49" charset="0"/>
              </a:rPr>
              <a:t>:</a:t>
            </a:r>
            <a:r>
              <a:rPr lang="en-US" sz="2000" dirty="0" smtClean="0">
                <a:solidFill>
                  <a:srgbClr val="5F5F5F"/>
                </a:solidFill>
                <a:latin typeface="+mn-lt"/>
              </a:rPr>
              <a:t> by  </a:t>
            </a:r>
            <a:r>
              <a:rPr lang="en-US" sz="2000" b="1" dirty="0" smtClean="0">
                <a:solidFill>
                  <a:srgbClr val="000000"/>
                </a:solidFill>
                <a:latin typeface="Courier New" pitchFamily="49" charset="0"/>
              </a:rPr>
              <a:t>;</a:t>
            </a:r>
            <a:endParaRPr lang="en-IN" sz="2000" b="1" dirty="0" smtClean="0">
              <a:solidFill>
                <a:srgbClr val="000000"/>
              </a:solidFill>
              <a:latin typeface="Courier New" pitchFamily="49" charset="0"/>
            </a:endParaRPr>
          </a:p>
          <a:p>
            <a:r>
              <a:rPr lang="en-IN" sz="2000" b="1" dirty="0" smtClean="0">
                <a:solidFill>
                  <a:srgbClr val="000000"/>
                </a:solidFill>
                <a:latin typeface="Courier New" pitchFamily="49" charset="0"/>
              </a:rPr>
              <a:t>import </a:t>
            </a:r>
            <a:r>
              <a:rPr lang="en-IN" sz="2000" b="1" dirty="0">
                <a:solidFill>
                  <a:srgbClr val="000000"/>
                </a:solidFill>
                <a:latin typeface="Courier New" pitchFamily="49" charset="0"/>
              </a:rPr>
              <a:t>java.io.*;</a:t>
            </a:r>
          </a:p>
          <a:p>
            <a:r>
              <a:rPr lang="en-IN" sz="2000" b="1" dirty="0">
                <a:solidFill>
                  <a:srgbClr val="000000"/>
                </a:solidFill>
                <a:latin typeface="Courier New" pitchFamily="49" charset="0"/>
              </a:rPr>
              <a:t>public class Semi {</a:t>
            </a:r>
          </a:p>
          <a:p>
            <a:r>
              <a:rPr lang="en-IN" sz="2000" b="1" dirty="0">
                <a:solidFill>
                  <a:srgbClr val="000000"/>
                </a:solidFill>
                <a:latin typeface="Courier New" pitchFamily="49" charset="0"/>
              </a:rPr>
              <a:t>public static void main(String str[]) {</a:t>
            </a:r>
          </a:p>
          <a:p>
            <a:r>
              <a:rPr lang="en-IN" sz="2000" b="1" dirty="0">
                <a:solidFill>
                  <a:srgbClr val="000000"/>
                </a:solidFill>
                <a:latin typeface="Courier New" pitchFamily="49" charset="0"/>
              </a:rPr>
              <a:t>try {     </a:t>
            </a:r>
          </a:p>
          <a:p>
            <a:r>
              <a:rPr lang="en-IN" sz="2000" b="1" dirty="0">
                <a:solidFill>
                  <a:srgbClr val="000000"/>
                </a:solidFill>
                <a:latin typeface="Courier New" pitchFamily="49" charset="0"/>
              </a:rPr>
              <a:t>File </a:t>
            </a:r>
            <a:r>
              <a:rPr lang="en-IN" sz="2000" b="1" dirty="0" err="1">
                <a:solidFill>
                  <a:srgbClr val="000000"/>
                </a:solidFill>
                <a:latin typeface="Courier New" pitchFamily="49" charset="0"/>
              </a:rPr>
              <a:t>file</a:t>
            </a:r>
            <a:r>
              <a:rPr lang="en-IN" sz="2000" b="1" dirty="0">
                <a:solidFill>
                  <a:srgbClr val="000000"/>
                </a:solidFill>
                <a:latin typeface="Courier New" pitchFamily="49" charset="0"/>
              </a:rPr>
              <a:t> = new File("Test1.java");</a:t>
            </a:r>
          </a:p>
          <a:p>
            <a:r>
              <a:rPr lang="en-IN" sz="2000" b="1" dirty="0" err="1">
                <a:solidFill>
                  <a:srgbClr val="C00000"/>
                </a:solidFill>
                <a:latin typeface="Courier New" pitchFamily="49" charset="0"/>
              </a:rPr>
              <a:t>RandomAccessFile</a:t>
            </a:r>
            <a:r>
              <a:rPr lang="en-IN" sz="2000" b="1" dirty="0">
                <a:solidFill>
                  <a:srgbClr val="C00000"/>
                </a:solidFill>
                <a:latin typeface="Courier New" pitchFamily="49" charset="0"/>
              </a:rPr>
              <a:t> </a:t>
            </a:r>
            <a:r>
              <a:rPr lang="en-IN" sz="2000" b="1" dirty="0" err="1">
                <a:solidFill>
                  <a:srgbClr val="C00000"/>
                </a:solidFill>
                <a:latin typeface="Courier New" pitchFamily="49" charset="0"/>
              </a:rPr>
              <a:t>raf</a:t>
            </a:r>
            <a:r>
              <a:rPr lang="en-IN" sz="2000" b="1" dirty="0">
                <a:solidFill>
                  <a:srgbClr val="C00000"/>
                </a:solidFill>
                <a:latin typeface="Courier New" pitchFamily="49" charset="0"/>
              </a:rPr>
              <a:t> = new  </a:t>
            </a:r>
            <a:r>
              <a:rPr lang="en-IN" sz="2000" b="1" dirty="0" err="1">
                <a:solidFill>
                  <a:srgbClr val="C00000"/>
                </a:solidFill>
                <a:latin typeface="Courier New" pitchFamily="49" charset="0"/>
              </a:rPr>
              <a:t>RandomAccessFile</a:t>
            </a:r>
            <a:r>
              <a:rPr lang="en-IN" sz="2000" b="1" dirty="0">
                <a:solidFill>
                  <a:srgbClr val="C00000"/>
                </a:solidFill>
                <a:latin typeface="Courier New" pitchFamily="49" charset="0"/>
              </a:rPr>
              <a:t>(</a:t>
            </a:r>
            <a:r>
              <a:rPr lang="en-IN" sz="2000" b="1" dirty="0" err="1">
                <a:solidFill>
                  <a:srgbClr val="C00000"/>
                </a:solidFill>
                <a:latin typeface="Courier New" pitchFamily="49" charset="0"/>
              </a:rPr>
              <a:t>file,"rw</a:t>
            </a:r>
            <a:r>
              <a:rPr lang="en-IN" sz="2000" b="1" dirty="0">
                <a:solidFill>
                  <a:srgbClr val="C00000"/>
                </a:solidFill>
                <a:latin typeface="Courier New" pitchFamily="49" charset="0"/>
              </a:rPr>
              <a:t>");</a:t>
            </a:r>
          </a:p>
          <a:p>
            <a:r>
              <a:rPr lang="en-IN" sz="2000" b="1" dirty="0">
                <a:solidFill>
                  <a:srgbClr val="000000"/>
                </a:solidFill>
                <a:latin typeface="Courier New" pitchFamily="49" charset="0"/>
              </a:rPr>
              <a:t>String s="";</a:t>
            </a:r>
          </a:p>
          <a:p>
            <a:r>
              <a:rPr lang="en-IN" sz="2000" b="1" dirty="0">
                <a:solidFill>
                  <a:srgbClr val="C00000"/>
                </a:solidFill>
                <a:latin typeface="Courier New" pitchFamily="49" charset="0"/>
              </a:rPr>
              <a:t>long </a:t>
            </a:r>
            <a:r>
              <a:rPr lang="en-IN" sz="2000" b="1" dirty="0" err="1">
                <a:solidFill>
                  <a:srgbClr val="C00000"/>
                </a:solidFill>
                <a:latin typeface="Courier New" pitchFamily="49" charset="0"/>
              </a:rPr>
              <a:t>fp</a:t>
            </a:r>
            <a:r>
              <a:rPr lang="en-IN" sz="2000" b="1" dirty="0">
                <a:solidFill>
                  <a:srgbClr val="C00000"/>
                </a:solidFill>
                <a:latin typeface="Courier New" pitchFamily="49" charset="0"/>
              </a:rPr>
              <a:t>=</a:t>
            </a:r>
            <a:r>
              <a:rPr lang="en-IN" sz="2000" b="1" dirty="0" err="1">
                <a:solidFill>
                  <a:srgbClr val="C00000"/>
                </a:solidFill>
                <a:latin typeface="Courier New" pitchFamily="49" charset="0"/>
              </a:rPr>
              <a:t>raf.getFilePointer</a:t>
            </a:r>
            <a:r>
              <a:rPr lang="en-IN" sz="2000" b="1" dirty="0">
                <a:solidFill>
                  <a:srgbClr val="C00000"/>
                </a:solidFill>
                <a:latin typeface="Courier New" pitchFamily="49" charset="0"/>
              </a:rPr>
              <a:t>();</a:t>
            </a:r>
          </a:p>
          <a:p>
            <a:r>
              <a:rPr lang="en-IN" sz="2000" b="1" dirty="0">
                <a:solidFill>
                  <a:srgbClr val="000000"/>
                </a:solidFill>
                <a:latin typeface="Courier New" pitchFamily="49" charset="0"/>
              </a:rPr>
              <a:t> while((s= </a:t>
            </a:r>
            <a:r>
              <a:rPr lang="en-IN" sz="2000" b="1" dirty="0" err="1">
                <a:solidFill>
                  <a:srgbClr val="000000"/>
                </a:solidFill>
                <a:latin typeface="Courier New" pitchFamily="49" charset="0"/>
              </a:rPr>
              <a:t>raf.readLine</a:t>
            </a:r>
            <a:r>
              <a:rPr lang="en-IN" sz="2000" b="1" dirty="0">
                <a:solidFill>
                  <a:srgbClr val="000000"/>
                </a:solidFill>
                <a:latin typeface="Courier New" pitchFamily="49" charset="0"/>
              </a:rPr>
              <a:t>())!=null){</a:t>
            </a:r>
          </a:p>
          <a:p>
            <a:r>
              <a:rPr lang="en-IN" sz="2000" b="1" dirty="0">
                <a:solidFill>
                  <a:srgbClr val="000000"/>
                </a:solidFill>
                <a:latin typeface="Courier New" pitchFamily="49" charset="0"/>
              </a:rPr>
              <a:t> </a:t>
            </a: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("line: " +s);</a:t>
            </a:r>
          </a:p>
          <a:p>
            <a:r>
              <a:rPr lang="en-IN" sz="2000" b="1" dirty="0">
                <a:solidFill>
                  <a:srgbClr val="000000"/>
                </a:solidFill>
                <a:latin typeface="Courier New" pitchFamily="49" charset="0"/>
              </a:rPr>
              <a:t> if(</a:t>
            </a:r>
            <a:r>
              <a:rPr lang="en-IN" sz="2000" b="1" dirty="0" err="1">
                <a:solidFill>
                  <a:srgbClr val="000000"/>
                </a:solidFill>
                <a:latin typeface="Courier New" pitchFamily="49" charset="0"/>
              </a:rPr>
              <a:t>s.contains</a:t>
            </a:r>
            <a:r>
              <a:rPr lang="en-IN" sz="2000" b="1" dirty="0">
                <a:solidFill>
                  <a:srgbClr val="000000"/>
                </a:solidFill>
                <a:latin typeface="Courier New" pitchFamily="49" charset="0"/>
              </a:rPr>
              <a:t>(":")){</a:t>
            </a:r>
          </a:p>
          <a:p>
            <a:r>
              <a:rPr lang="en-IN" sz="2000" b="1" dirty="0">
                <a:solidFill>
                  <a:srgbClr val="000000"/>
                </a:solidFill>
                <a:latin typeface="Courier New" pitchFamily="49" charset="0"/>
              </a:rPr>
              <a:t>   s= </a:t>
            </a:r>
            <a:r>
              <a:rPr lang="en-IN" sz="2000" b="1" dirty="0" err="1">
                <a:solidFill>
                  <a:srgbClr val="000000"/>
                </a:solidFill>
                <a:latin typeface="Courier New" pitchFamily="49" charset="0"/>
              </a:rPr>
              <a:t>s.replace</a:t>
            </a:r>
            <a:r>
              <a:rPr lang="en-IN" sz="2000" b="1" dirty="0">
                <a:solidFill>
                  <a:srgbClr val="000000"/>
                </a:solidFill>
                <a:latin typeface="Courier New" pitchFamily="49" charset="0"/>
              </a:rPr>
              <a:t>(':', ';');</a:t>
            </a:r>
          </a:p>
          <a:p>
            <a:r>
              <a:rPr lang="en-IN" sz="2000" b="1" dirty="0">
                <a:solidFill>
                  <a:srgbClr val="000000"/>
                </a:solidFill>
                <a:latin typeface="Courier New" pitchFamily="49" charset="0"/>
              </a:rPr>
              <a:t> </a:t>
            </a:r>
            <a:r>
              <a:rPr lang="en-IN" sz="2000" b="1" dirty="0" err="1">
                <a:solidFill>
                  <a:srgbClr val="C00000"/>
                </a:solidFill>
                <a:latin typeface="Courier New" pitchFamily="49" charset="0"/>
              </a:rPr>
              <a:t>raf.seek</a:t>
            </a:r>
            <a:r>
              <a:rPr lang="en-IN" sz="2000" b="1" dirty="0">
                <a:solidFill>
                  <a:srgbClr val="C00000"/>
                </a:solidFill>
                <a:latin typeface="Courier New" pitchFamily="49" charset="0"/>
              </a:rPr>
              <a:t>(</a:t>
            </a:r>
            <a:r>
              <a:rPr lang="en-IN" sz="2000" b="1" dirty="0" err="1">
                <a:solidFill>
                  <a:srgbClr val="C00000"/>
                </a:solidFill>
                <a:latin typeface="Courier New" pitchFamily="49" charset="0"/>
              </a:rPr>
              <a:t>fp</a:t>
            </a:r>
            <a:r>
              <a:rPr lang="en-IN" sz="2000" b="1" dirty="0">
                <a:solidFill>
                  <a:srgbClr val="C00000"/>
                </a:solidFill>
                <a:latin typeface="Courier New" pitchFamily="49" charset="0"/>
              </a:rPr>
              <a:t>);</a:t>
            </a:r>
          </a:p>
          <a:p>
            <a:r>
              <a:rPr lang="en-IN" sz="2000" b="1" dirty="0">
                <a:solidFill>
                  <a:srgbClr val="000000"/>
                </a:solidFill>
                <a:latin typeface="Courier New" pitchFamily="49" charset="0"/>
              </a:rPr>
              <a:t> </a:t>
            </a:r>
            <a:r>
              <a:rPr lang="en-IN" sz="2000" b="1" dirty="0" err="1">
                <a:solidFill>
                  <a:srgbClr val="C00000"/>
                </a:solidFill>
                <a:latin typeface="Courier New" pitchFamily="49" charset="0"/>
              </a:rPr>
              <a:t>raf.writeBytes</a:t>
            </a:r>
            <a:r>
              <a:rPr lang="en-IN" sz="2000" b="1" dirty="0">
                <a:solidFill>
                  <a:srgbClr val="C00000"/>
                </a:solidFill>
                <a:latin typeface="Courier New" pitchFamily="49" charset="0"/>
              </a:rPr>
              <a:t>(s); </a:t>
            </a:r>
            <a:r>
              <a:rPr lang="en-IN" sz="2000" b="1" dirty="0">
                <a:solidFill>
                  <a:srgbClr val="000000"/>
                </a:solidFill>
                <a:latin typeface="Courier New" pitchFamily="49" charset="0"/>
              </a:rPr>
              <a:t>}</a:t>
            </a:r>
          </a:p>
          <a:p>
            <a:r>
              <a:rPr lang="en-IN" sz="2000" b="1" dirty="0" err="1">
                <a:solidFill>
                  <a:srgbClr val="C00000"/>
                </a:solidFill>
                <a:latin typeface="Courier New" pitchFamily="49" charset="0"/>
              </a:rPr>
              <a:t>fp</a:t>
            </a:r>
            <a:r>
              <a:rPr lang="en-IN" sz="2000" b="1" dirty="0">
                <a:solidFill>
                  <a:srgbClr val="C00000"/>
                </a:solidFill>
                <a:latin typeface="Courier New" pitchFamily="49" charset="0"/>
              </a:rPr>
              <a:t>=</a:t>
            </a:r>
            <a:r>
              <a:rPr lang="en-IN" sz="2000" b="1" dirty="0" err="1">
                <a:solidFill>
                  <a:srgbClr val="C00000"/>
                </a:solidFill>
                <a:latin typeface="Courier New" pitchFamily="49" charset="0"/>
              </a:rPr>
              <a:t>raf.getFilePointer</a:t>
            </a:r>
            <a:r>
              <a:rPr lang="en-IN" sz="2000" b="1" dirty="0">
                <a:solidFill>
                  <a:srgbClr val="C00000"/>
                </a:solidFill>
                <a:latin typeface="Courier New" pitchFamily="49" charset="0"/>
              </a:rPr>
              <a:t>();   </a:t>
            </a:r>
            <a:r>
              <a:rPr lang="en-IN" sz="2000" b="1" dirty="0">
                <a:solidFill>
                  <a:srgbClr val="000000"/>
                </a:solidFill>
                <a:latin typeface="Courier New" pitchFamily="49" charset="0"/>
              </a:rPr>
              <a:t>}</a:t>
            </a:r>
          </a:p>
          <a:p>
            <a:r>
              <a:rPr lang="en-IN" sz="2000" b="1" dirty="0" err="1">
                <a:solidFill>
                  <a:srgbClr val="C00000"/>
                </a:solidFill>
                <a:latin typeface="Courier New" pitchFamily="49" charset="0"/>
              </a:rPr>
              <a:t>raf.close</a:t>
            </a:r>
            <a:r>
              <a:rPr lang="en-IN" sz="2000" b="1" dirty="0">
                <a:solidFill>
                  <a:srgbClr val="C00000"/>
                </a:solidFill>
                <a:latin typeface="Courier New" pitchFamily="49" charset="0"/>
              </a:rPr>
              <a:t>();   </a:t>
            </a:r>
            <a:r>
              <a:rPr lang="en-IN" sz="2000" b="1" dirty="0">
                <a:solidFill>
                  <a:srgbClr val="000000"/>
                </a:solidFill>
                <a:latin typeface="Courier New" pitchFamily="49" charset="0"/>
              </a:rPr>
              <a:t>}</a:t>
            </a:r>
            <a:r>
              <a:rPr lang="en-IN" sz="2000" b="1" dirty="0">
                <a:solidFill>
                  <a:srgbClr val="C00000"/>
                </a:solidFill>
                <a:latin typeface="Courier New" pitchFamily="49" charset="0"/>
              </a:rPr>
              <a:t> </a:t>
            </a:r>
            <a:r>
              <a:rPr lang="en-IN" sz="2000" b="1" dirty="0">
                <a:solidFill>
                  <a:srgbClr val="000000"/>
                </a:solidFill>
                <a:latin typeface="Courier New" pitchFamily="49" charset="0"/>
              </a:rPr>
              <a:t>catch (IOException e){            </a:t>
            </a:r>
          </a:p>
          <a:p>
            <a:r>
              <a:rPr lang="en-IN" sz="2000" b="1" dirty="0" err="1">
                <a:solidFill>
                  <a:srgbClr val="000000"/>
                </a:solidFill>
                <a:latin typeface="Courier New" pitchFamily="49" charset="0"/>
              </a:rPr>
              <a:t>e.printStackTrace</a:t>
            </a:r>
            <a:r>
              <a:rPr lang="en-IN" sz="2000" b="1" dirty="0">
                <a:solidFill>
                  <a:srgbClr val="000000"/>
                </a:solidFill>
                <a:latin typeface="Courier New" pitchFamily="49"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0"/>
          </p:nvPr>
        </p:nvSpPr>
        <p:spPr>
          <a:xfrm>
            <a:off x="6553200" y="6245225"/>
            <a:ext cx="2133600" cy="476250"/>
          </a:xfrm>
          <a:noFill/>
        </p:spPr>
        <p:txBody>
          <a:bodyPr/>
          <a:lstStyle/>
          <a:p>
            <a:fld id="{99AA3816-DD48-427A-A2E3-E70D3487EBCA}" type="slidenum">
              <a:rPr lang="en-US" smtClean="0">
                <a:latin typeface="Arial" charset="0"/>
              </a:rPr>
              <a:pPr/>
              <a:t>8</a:t>
            </a:fld>
            <a:endParaRPr lang="en-US" dirty="0" smtClean="0">
              <a:latin typeface="Arial" charset="0"/>
            </a:endParaRPr>
          </a:p>
        </p:txBody>
      </p:sp>
      <p:sp>
        <p:nvSpPr>
          <p:cNvPr id="4099" name="Rectangle 2"/>
          <p:cNvSpPr>
            <a:spLocks noGrp="1" noChangeArrowheads="1"/>
          </p:cNvSpPr>
          <p:nvPr>
            <p:ph type="title"/>
          </p:nvPr>
        </p:nvSpPr>
        <p:spPr>
          <a:xfrm>
            <a:off x="457200" y="0"/>
            <a:ext cx="8229600" cy="1066800"/>
          </a:xfrm>
        </p:spPr>
        <p:txBody>
          <a:bodyPr/>
          <a:lstStyle/>
          <a:p>
            <a:pPr eaLnBrk="1" hangingPunct="1"/>
            <a:r>
              <a:rPr lang="en-US" sz="4000" dirty="0" smtClean="0"/>
              <a:t>Creating a file using </a:t>
            </a:r>
            <a:r>
              <a:rPr lang="en-US" sz="4000" dirty="0" smtClean="0">
                <a:latin typeface="Courier New" pitchFamily="49" charset="0"/>
                <a:cs typeface="Courier New" pitchFamily="49" charset="0"/>
              </a:rPr>
              <a:t>File</a:t>
            </a:r>
            <a:endParaRPr lang="en-US" sz="4000" dirty="0" smtClean="0"/>
          </a:p>
        </p:txBody>
      </p:sp>
      <p:sp>
        <p:nvSpPr>
          <p:cNvPr id="4100" name="Rectangle 3"/>
          <p:cNvSpPr>
            <a:spLocks noGrp="1" noChangeArrowheads="1"/>
          </p:cNvSpPr>
          <p:nvPr>
            <p:ph type="body" idx="1"/>
          </p:nvPr>
        </p:nvSpPr>
        <p:spPr>
          <a:xfrm>
            <a:off x="152400" y="1143000"/>
            <a:ext cx="8839200" cy="5410200"/>
          </a:xfrm>
        </p:spPr>
        <p:txBody>
          <a:bodyPr>
            <a:normAutofit fontScale="92500" lnSpcReduction="20000"/>
          </a:bodyPr>
          <a:lstStyle/>
          <a:p>
            <a:pPr eaLnBrk="1" hangingPunct="1">
              <a:lnSpc>
                <a:spcPct val="120000"/>
              </a:lnSpc>
              <a:spcBef>
                <a:spcPct val="0"/>
              </a:spcBef>
            </a:pPr>
            <a:r>
              <a:rPr lang="en-US" b="1" dirty="0" smtClean="0">
                <a:solidFill>
                  <a:srgbClr val="000000"/>
                </a:solidFill>
                <a:latin typeface="Courier New" pitchFamily="49" charset="0"/>
              </a:rPr>
              <a:t>File(String pathname)</a:t>
            </a:r>
          </a:p>
          <a:p>
            <a:pPr lvl="1" eaLnBrk="1" hangingPunct="1">
              <a:lnSpc>
                <a:spcPct val="120000"/>
              </a:lnSpc>
              <a:spcBef>
                <a:spcPct val="0"/>
              </a:spcBef>
            </a:pPr>
            <a:r>
              <a:rPr lang="en-US" sz="2000" dirty="0" smtClean="0">
                <a:ea typeface="+mn-ea"/>
                <a:cs typeface="+mn-cs"/>
              </a:rPr>
              <a:t>Creates a new </a:t>
            </a:r>
            <a:r>
              <a:rPr lang="en-US" sz="2000" b="1" kern="1200" dirty="0" smtClean="0">
                <a:latin typeface="Courier New" pitchFamily="49" charset="0"/>
                <a:ea typeface="+mn-ea"/>
                <a:cs typeface="Courier New" pitchFamily="49" charset="0"/>
              </a:rPr>
              <a:t>File</a:t>
            </a:r>
            <a:r>
              <a:rPr lang="en-US" sz="2000" dirty="0" smtClean="0">
                <a:ea typeface="+mn-ea"/>
                <a:cs typeface="+mn-cs"/>
              </a:rPr>
              <a:t> instance (if relative path is given then it converts it into abstract pathname)</a:t>
            </a:r>
          </a:p>
          <a:p>
            <a:pPr eaLnBrk="1" hangingPunct="1">
              <a:lnSpc>
                <a:spcPct val="120000"/>
              </a:lnSpc>
              <a:spcBef>
                <a:spcPct val="0"/>
              </a:spcBef>
            </a:pPr>
            <a:r>
              <a:rPr lang="en-US" b="1" dirty="0" smtClean="0">
                <a:solidFill>
                  <a:srgbClr val="000000"/>
                </a:solidFill>
                <a:latin typeface="Courier New" pitchFamily="49" charset="0"/>
              </a:rPr>
              <a:t>File(String parent, String child)</a:t>
            </a:r>
          </a:p>
          <a:p>
            <a:pPr eaLnBrk="1" hangingPunct="1">
              <a:lnSpc>
                <a:spcPct val="120000"/>
              </a:lnSpc>
              <a:spcBef>
                <a:spcPct val="0"/>
              </a:spcBef>
            </a:pPr>
            <a:r>
              <a:rPr lang="en-US" b="1" dirty="0" smtClean="0">
                <a:solidFill>
                  <a:srgbClr val="000000"/>
                </a:solidFill>
                <a:latin typeface="Courier New" pitchFamily="49" charset="0"/>
              </a:rPr>
              <a:t>File(File parent, String child)</a:t>
            </a:r>
          </a:p>
          <a:p>
            <a:pPr lvl="1" eaLnBrk="1" hangingPunct="1">
              <a:lnSpc>
                <a:spcPct val="120000"/>
              </a:lnSpc>
              <a:spcBef>
                <a:spcPct val="0"/>
              </a:spcBef>
            </a:pPr>
            <a:r>
              <a:rPr lang="en-US" sz="2000" dirty="0" smtClean="0">
                <a:ea typeface="+mn-ea"/>
                <a:cs typeface="+mn-cs"/>
              </a:rPr>
              <a:t>Creates a new </a:t>
            </a:r>
            <a:r>
              <a:rPr lang="en-US" sz="2000" b="1" kern="1200" dirty="0" smtClean="0">
                <a:latin typeface="Courier New" pitchFamily="49" charset="0"/>
                <a:ea typeface="+mn-ea"/>
                <a:cs typeface="Courier New" pitchFamily="49" charset="0"/>
              </a:rPr>
              <a:t>File</a:t>
            </a:r>
            <a:r>
              <a:rPr lang="en-US" sz="2000" dirty="0" smtClean="0">
                <a:ea typeface="+mn-ea"/>
                <a:cs typeface="+mn-cs"/>
              </a:rPr>
              <a:t> instance from a parent pathname and a child pathname string.</a:t>
            </a:r>
            <a:r>
              <a:rPr lang="en-US" sz="2000" dirty="0" smtClean="0"/>
              <a:t> If “parent” is </a:t>
            </a:r>
            <a:r>
              <a:rPr lang="en-US" sz="2000" b="1" kern="1200" dirty="0" smtClean="0">
                <a:latin typeface="Courier New" pitchFamily="49" charset="0"/>
                <a:ea typeface="+mn-ea"/>
                <a:cs typeface="Courier New" pitchFamily="49" charset="0"/>
              </a:rPr>
              <a:t>null</a:t>
            </a:r>
            <a:r>
              <a:rPr lang="en-US" sz="2000" dirty="0" smtClean="0"/>
              <a:t> then it behaves like the single-argument File constructor</a:t>
            </a:r>
          </a:p>
          <a:p>
            <a:pPr marL="342900" lvl="1" indent="-342900" eaLnBrk="1" hangingPunct="1">
              <a:lnSpc>
                <a:spcPct val="120000"/>
              </a:lnSpc>
              <a:spcBef>
                <a:spcPct val="0"/>
              </a:spcBef>
            </a:pPr>
            <a:r>
              <a:rPr lang="en-IN" sz="1800" b="1" dirty="0" smtClean="0">
                <a:solidFill>
                  <a:srgbClr val="000000"/>
                </a:solidFill>
                <a:latin typeface="Courier New" pitchFamily="49" charset="0"/>
              </a:rPr>
              <a:t>boolean createNewFile() throws IOException</a:t>
            </a:r>
          </a:p>
          <a:p>
            <a:pPr lvl="1" eaLnBrk="1" hangingPunct="1">
              <a:lnSpc>
                <a:spcPct val="120000"/>
              </a:lnSpc>
              <a:spcBef>
                <a:spcPct val="0"/>
              </a:spcBef>
            </a:pPr>
            <a:r>
              <a:rPr lang="en-US" sz="2000" dirty="0" smtClean="0"/>
              <a:t>creates a new, empty file if a file with the name (as specified in the constructor) does not exist and returns true; otherwise it returns false. Note that this method throws </a:t>
            </a:r>
            <a:r>
              <a:rPr lang="en-IN" sz="2000" b="1" kern="1200" dirty="0" smtClean="0">
                <a:latin typeface="Courier New" pitchFamily="49" charset="0"/>
                <a:ea typeface="+mn-ea"/>
                <a:cs typeface="Courier New" pitchFamily="49" charset="0"/>
              </a:rPr>
              <a:t>IOException</a:t>
            </a:r>
            <a:r>
              <a:rPr lang="en-IN" sz="2000" b="1" dirty="0" smtClean="0">
                <a:solidFill>
                  <a:srgbClr val="000000"/>
                </a:solidFill>
                <a:latin typeface="Courier New" pitchFamily="49" charset="0"/>
              </a:rPr>
              <a:t> </a:t>
            </a:r>
            <a:r>
              <a:rPr lang="en-IN" sz="2000" dirty="0" smtClean="0"/>
              <a:t>if I/O error occurs</a:t>
            </a:r>
            <a:endParaRPr lang="en-US" sz="2000" dirty="0" smtClean="0"/>
          </a:p>
          <a:p>
            <a:pPr eaLnBrk="1" hangingPunct="1">
              <a:lnSpc>
                <a:spcPct val="120000"/>
              </a:lnSpc>
              <a:spcBef>
                <a:spcPct val="0"/>
              </a:spcBef>
            </a:pPr>
            <a:r>
              <a:rPr lang="en-US" dirty="0" smtClean="0"/>
              <a:t>So to create a file:</a:t>
            </a:r>
          </a:p>
          <a:p>
            <a:pPr lvl="1" eaLnBrk="1" hangingPunct="1">
              <a:lnSpc>
                <a:spcPct val="120000"/>
              </a:lnSpc>
              <a:spcBef>
                <a:spcPct val="0"/>
              </a:spcBef>
            </a:pPr>
            <a:r>
              <a:rPr lang="en-US" sz="2000" dirty="0" smtClean="0"/>
              <a:t>Create instance of </a:t>
            </a:r>
            <a:r>
              <a:rPr lang="en-US" sz="2000" b="1" kern="1200" dirty="0" smtClean="0">
                <a:latin typeface="Courier New" pitchFamily="49" charset="0"/>
                <a:ea typeface="+mn-ea"/>
                <a:cs typeface="Courier New" pitchFamily="49" charset="0"/>
              </a:rPr>
              <a:t>File</a:t>
            </a:r>
            <a:r>
              <a:rPr lang="en-US" sz="2000" dirty="0" smtClean="0"/>
              <a:t> object</a:t>
            </a:r>
          </a:p>
          <a:p>
            <a:pPr lvl="1" eaLnBrk="1" hangingPunct="1">
              <a:lnSpc>
                <a:spcPct val="120000"/>
              </a:lnSpc>
              <a:spcBef>
                <a:spcPct val="0"/>
              </a:spcBef>
            </a:pPr>
            <a:r>
              <a:rPr lang="en-US" sz="2000" dirty="0" smtClean="0"/>
              <a:t>Call </a:t>
            </a:r>
            <a:r>
              <a:rPr lang="en-IN" sz="2000" b="1" kern="1200" dirty="0" smtClean="0">
                <a:latin typeface="Courier New" pitchFamily="49" charset="0"/>
                <a:ea typeface="+mn-ea"/>
                <a:cs typeface="Courier New" pitchFamily="49" charset="0"/>
              </a:rPr>
              <a:t>createNewFile</a:t>
            </a:r>
            <a:r>
              <a:rPr lang="en-IN" sz="2000" dirty="0" smtClean="0"/>
              <a:t> method</a:t>
            </a:r>
            <a:endParaRPr lang="en-US" sz="2000" dirty="0" smtClean="0"/>
          </a:p>
          <a:p>
            <a:pPr lvl="1" eaLnBrk="1" hangingPunct="1">
              <a:spcBef>
                <a:spcPct val="0"/>
              </a:spcBef>
              <a:buNone/>
            </a:pPr>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members in File</a:t>
            </a:r>
            <a:endParaRPr lang="en-US" dirty="0"/>
          </a:p>
        </p:txBody>
      </p:sp>
      <p:sp>
        <p:nvSpPr>
          <p:cNvPr id="3" name="Content Placeholder 2"/>
          <p:cNvSpPr>
            <a:spLocks noGrp="1"/>
          </p:cNvSpPr>
          <p:nvPr>
            <p:ph idx="1"/>
          </p:nvPr>
        </p:nvSpPr>
        <p:spPr>
          <a:xfrm>
            <a:off x="152400" y="990600"/>
            <a:ext cx="8763000" cy="5715000"/>
          </a:xfrm>
        </p:spPr>
        <p:txBody>
          <a:bodyPr/>
          <a:lstStyle/>
          <a:p>
            <a:pPr eaLnBrk="1" hangingPunct="1">
              <a:spcBef>
                <a:spcPct val="0"/>
              </a:spcBef>
            </a:pPr>
            <a:r>
              <a:rPr lang="en-US" sz="1800" b="1" dirty="0" smtClean="0">
                <a:solidFill>
                  <a:srgbClr val="000000"/>
                </a:solidFill>
                <a:latin typeface="Courier New" pitchFamily="49" charset="0"/>
              </a:rPr>
              <a:t>static final String separator</a:t>
            </a:r>
          </a:p>
          <a:p>
            <a:pPr lvl="1" eaLnBrk="1" hangingPunct="1">
              <a:spcBef>
                <a:spcPct val="0"/>
              </a:spcBef>
            </a:pPr>
            <a:r>
              <a:rPr lang="en-US" sz="2000" dirty="0" smtClean="0">
                <a:ea typeface="+mn-ea"/>
                <a:cs typeface="+mn-cs"/>
              </a:rPr>
              <a:t>system-dependent separator character</a:t>
            </a:r>
            <a:endParaRPr lang="en-IN" sz="1000" b="1" dirty="0" smtClean="0">
              <a:solidFill>
                <a:srgbClr val="000000"/>
              </a:solidFill>
              <a:latin typeface="Courier New" pitchFamily="49" charset="0"/>
            </a:endParaRPr>
          </a:p>
          <a:p>
            <a:pPr eaLnBrk="1" hangingPunct="1">
              <a:spcBef>
                <a:spcPct val="0"/>
              </a:spcBef>
            </a:pPr>
            <a:r>
              <a:rPr lang="en-US" sz="1800" b="1" dirty="0" smtClean="0">
                <a:solidFill>
                  <a:srgbClr val="000000"/>
                </a:solidFill>
                <a:latin typeface="Courier New" pitchFamily="49" charset="0"/>
              </a:rPr>
              <a:t>boolean delete() </a:t>
            </a:r>
          </a:p>
          <a:p>
            <a:pPr lvl="1" eaLnBrk="1" hangingPunct="1">
              <a:spcBef>
                <a:spcPct val="0"/>
              </a:spcBef>
            </a:pPr>
            <a:r>
              <a:rPr lang="en-US" sz="2000" dirty="0" smtClean="0">
                <a:ea typeface="+mn-ea"/>
                <a:cs typeface="+mn-cs"/>
              </a:rPr>
              <a:t>Deletes the file or directory. Directory must be empty in order to be deleted. Returns </a:t>
            </a:r>
            <a:r>
              <a:rPr lang="en-US" sz="2000" b="1" kern="1200" dirty="0" smtClean="0">
                <a:latin typeface="Courier New" pitchFamily="49" charset="0"/>
                <a:ea typeface="+mn-ea"/>
                <a:cs typeface="Courier New" pitchFamily="49" charset="0"/>
              </a:rPr>
              <a:t>true</a:t>
            </a:r>
            <a:r>
              <a:rPr lang="en-US" sz="2000" dirty="0" smtClean="0">
                <a:ea typeface="+mn-ea"/>
                <a:cs typeface="+mn-cs"/>
              </a:rPr>
              <a:t> if the delete operation is successful.</a:t>
            </a:r>
          </a:p>
          <a:p>
            <a:pPr eaLnBrk="1" hangingPunct="1">
              <a:spcBef>
                <a:spcPct val="0"/>
              </a:spcBef>
            </a:pPr>
            <a:r>
              <a:rPr lang="en-US" sz="1800" b="1" dirty="0" smtClean="0">
                <a:solidFill>
                  <a:srgbClr val="000000"/>
                </a:solidFill>
                <a:latin typeface="Courier New" pitchFamily="49" charset="0"/>
              </a:rPr>
              <a:t>void deleteOnExit()</a:t>
            </a:r>
          </a:p>
          <a:p>
            <a:pPr lvl="1" eaLnBrk="1" hangingPunct="1">
              <a:spcBef>
                <a:spcPct val="0"/>
              </a:spcBef>
            </a:pPr>
            <a:r>
              <a:rPr lang="en-US" sz="2000" dirty="0" smtClean="0">
                <a:ea typeface="+mn-ea"/>
                <a:cs typeface="+mn-cs"/>
              </a:rPr>
              <a:t>Deletes the file or directory when the virtual machine terminates. Deletion happen only for normal termination of the virtual machine. Once deletion has been requested, it is not possible to cancel the request</a:t>
            </a:r>
          </a:p>
          <a:p>
            <a:pPr marL="342900" lvl="1" indent="-342900" eaLnBrk="1" hangingPunct="1">
              <a:spcBef>
                <a:spcPct val="0"/>
              </a:spcBef>
            </a:pPr>
            <a:r>
              <a:rPr lang="en-US" sz="1800" b="1" dirty="0" smtClean="0">
                <a:solidFill>
                  <a:srgbClr val="000000"/>
                </a:solidFill>
                <a:latin typeface="Courier New" pitchFamily="49" charset="0"/>
              </a:rPr>
              <a:t>boolean renameTo(File dest )</a:t>
            </a:r>
          </a:p>
          <a:p>
            <a:pPr marL="742950" lvl="2" indent="-342900" eaLnBrk="1" hangingPunct="1">
              <a:spcBef>
                <a:spcPct val="0"/>
              </a:spcBef>
            </a:pPr>
            <a:r>
              <a:rPr lang="en-US" sz="2000" dirty="0" smtClean="0">
                <a:ea typeface="+mn-ea"/>
                <a:cs typeface="+mn-cs"/>
              </a:rPr>
              <a:t>Renames the file . This is system dependent so return value should always be checked to make sure that the rename operation was successful</a:t>
            </a:r>
          </a:p>
        </p:txBody>
      </p:sp>
      <p:sp>
        <p:nvSpPr>
          <p:cNvPr id="4" name="Slide Number Placeholder 3"/>
          <p:cNvSpPr>
            <a:spLocks noGrp="1"/>
          </p:cNvSpPr>
          <p:nvPr>
            <p:ph type="sldNum" sz="quarter" idx="10"/>
          </p:nvPr>
        </p:nvSpPr>
        <p:spPr/>
        <p:txBody>
          <a:bodyPr/>
          <a:lstStyle/>
          <a:p>
            <a:pPr>
              <a:defRPr/>
            </a:pPr>
            <a:fld id="{03E68D21-7D94-4881-8009-BC8A99256566}" type="slidenum">
              <a:rPr lang="en-US" smtClean="0"/>
              <a:pPr>
                <a:defRPr/>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4039</Words>
  <Application>Microsoft Office PowerPoint</Application>
  <PresentationFormat>On-screen Show (4:3)</PresentationFormat>
  <Paragraphs>945</Paragraphs>
  <Slides>76</Slides>
  <Notes>36</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IO</vt:lpstr>
      <vt:lpstr>Recall</vt:lpstr>
      <vt:lpstr>Console IO</vt:lpstr>
      <vt:lpstr>JVM and Console</vt:lpstr>
      <vt:lpstr>Console Methods</vt:lpstr>
      <vt:lpstr>Example</vt:lpstr>
      <vt:lpstr>Working with files at OS level</vt:lpstr>
      <vt:lpstr>Creating a file using File</vt:lpstr>
      <vt:lpstr>Other members in File</vt:lpstr>
      <vt:lpstr>Slide 10</vt:lpstr>
      <vt:lpstr>Slide 11</vt:lpstr>
      <vt:lpstr>Slide 12</vt:lpstr>
      <vt:lpstr>Example: Creating a file</vt:lpstr>
      <vt:lpstr>What are streams</vt:lpstr>
      <vt:lpstr>Stream types in Java</vt:lpstr>
      <vt:lpstr>Character stream</vt:lpstr>
      <vt:lpstr>Slide 17</vt:lpstr>
      <vt:lpstr>Writer</vt:lpstr>
      <vt:lpstr>CharArrayWriter</vt:lpstr>
      <vt:lpstr>StringWriter</vt:lpstr>
      <vt:lpstr>OutputStreamWriter</vt:lpstr>
      <vt:lpstr>Example : OutputStreamWriter</vt:lpstr>
      <vt:lpstr>FileWriter</vt:lpstr>
      <vt:lpstr>Example: Using CharArrayWriter &amp; FileWriter  </vt:lpstr>
      <vt:lpstr>Slide 25</vt:lpstr>
      <vt:lpstr>BufferedWriter</vt:lpstr>
      <vt:lpstr>Example : Creating a CSV file</vt:lpstr>
      <vt:lpstr>Slide 28</vt:lpstr>
      <vt:lpstr>Hierarchy of character stream reader</vt:lpstr>
      <vt:lpstr>Reader</vt:lpstr>
      <vt:lpstr>Slide 31</vt:lpstr>
      <vt:lpstr>CharArrayReader and StringReader</vt:lpstr>
      <vt:lpstr>Example: using mark and reset</vt:lpstr>
      <vt:lpstr>PushbackReader</vt:lpstr>
      <vt:lpstr>Example: PushbackReader </vt:lpstr>
      <vt:lpstr>InputStreamWriter</vt:lpstr>
      <vt:lpstr>FileReader</vt:lpstr>
      <vt:lpstr>BufferedReader</vt:lpstr>
      <vt:lpstr>LineNumberReader</vt:lpstr>
      <vt:lpstr>Example: Reading from a CSV file</vt:lpstr>
      <vt:lpstr>Hierarchy of byte stream</vt:lpstr>
      <vt:lpstr>Slide 42</vt:lpstr>
      <vt:lpstr>Example: using byte stream</vt:lpstr>
      <vt:lpstr>Slide 44</vt:lpstr>
      <vt:lpstr>DataInputStream and DataOutputStream</vt:lpstr>
      <vt:lpstr>Slide 46</vt:lpstr>
      <vt:lpstr>Example: using DataInputStream and DataOutputStream</vt:lpstr>
      <vt:lpstr>PrintStream</vt:lpstr>
      <vt:lpstr>PrintStream members</vt:lpstr>
      <vt:lpstr>Serialization</vt:lpstr>
      <vt:lpstr>ObjectOutputStream &amp;        ObjectInputStream </vt:lpstr>
      <vt:lpstr>Steps to save and retrieve an object’s state </vt:lpstr>
      <vt:lpstr>java.io.Serializable</vt:lpstr>
      <vt:lpstr>transient</vt:lpstr>
      <vt:lpstr>Example: Serialization</vt:lpstr>
      <vt:lpstr>Slide 56</vt:lpstr>
      <vt:lpstr>Beware!</vt:lpstr>
      <vt:lpstr>Properties</vt:lpstr>
      <vt:lpstr>java.util.Properties</vt:lpstr>
      <vt:lpstr>Members of Properties</vt:lpstr>
      <vt:lpstr>Slide 61</vt:lpstr>
      <vt:lpstr>Structure of a property file</vt:lpstr>
      <vt:lpstr>Key-Value pair in a logical line</vt:lpstr>
      <vt:lpstr>Example: Property file</vt:lpstr>
      <vt:lpstr>Slide 65</vt:lpstr>
      <vt:lpstr>Result</vt:lpstr>
      <vt:lpstr>Resource bundles</vt:lpstr>
      <vt:lpstr>java.util.Locale</vt:lpstr>
      <vt:lpstr>Members of Locale</vt:lpstr>
      <vt:lpstr>ResourceBundle</vt:lpstr>
      <vt:lpstr>Members of ResourceBundle </vt:lpstr>
      <vt:lpstr>Example: ResourceBundle </vt:lpstr>
      <vt:lpstr>Slide 73</vt:lpstr>
      <vt:lpstr>RandomAccessFile</vt:lpstr>
      <vt:lpstr>Modes</vt:lpstr>
      <vt:lpstr>Example: RandomAccessFile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dc:title>
  <dc:creator>RADHA</dc:creator>
  <cp:lastModifiedBy>RADHA</cp:lastModifiedBy>
  <cp:revision>1</cp:revision>
  <dcterms:created xsi:type="dcterms:W3CDTF">2013-08-09T07:00:36Z</dcterms:created>
  <dcterms:modified xsi:type="dcterms:W3CDTF">2013-08-09T07:03:45Z</dcterms:modified>
</cp:coreProperties>
</file>