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335" r:id="rId20"/>
    <p:sldId id="275" r:id="rId21"/>
    <p:sldId id="276" r:id="rId22"/>
    <p:sldId id="279" r:id="rId23"/>
    <p:sldId id="280" r:id="rId24"/>
    <p:sldId id="281" r:id="rId25"/>
    <p:sldId id="282" r:id="rId26"/>
    <p:sldId id="284" r:id="rId27"/>
    <p:sldId id="285"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882" autoAdjust="0"/>
  </p:normalViewPr>
  <p:slideViewPr>
    <p:cSldViewPr>
      <p:cViewPr varScale="1">
        <p:scale>
          <a:sx n="55" d="100"/>
          <a:sy n="55" d="100"/>
        </p:scale>
        <p:origin x="-124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A37B05-6E96-4651-8224-9125AF5CF3CD}" type="datetimeFigureOut">
              <a:rPr lang="en-IN" smtClean="0"/>
              <a:t>01-08-2013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CAB9CB-BED7-43CD-9422-583DDAC86D2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en.wikipedia.org/wiki/Isolation_%28database_systems%29?veaction=edit&amp;vesection=9"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0C2FB6FE-F039-4C42-9E2B-9A4EA7BB47DC}" type="slidenum">
              <a:rPr lang="en-US" smtClean="0">
                <a:latin typeface="Arial" charset="0"/>
              </a:rPr>
              <a:pPr/>
              <a:t>2</a:t>
            </a:fld>
            <a:endParaRPr lang="en-US" smtClean="0">
              <a:latin typeface="Arial" charset="0"/>
            </a:endParaRPr>
          </a:p>
        </p:txBody>
      </p:sp>
      <p:sp>
        <p:nvSpPr>
          <p:cNvPr id="83971" name="Rectangle 2"/>
          <p:cNvSpPr>
            <a:spLocks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r>
              <a:rPr lang="en-US" smtClean="0">
                <a:latin typeface="Arial" charset="0"/>
              </a:rPr>
              <a:t>1.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p:spPr>
        <p:txBody>
          <a:bodyPr/>
          <a:lstStyle/>
          <a:p>
            <a:endParaRPr lang="en-US" smtClean="0">
              <a:latin typeface="Arial" charset="0"/>
            </a:endParaRPr>
          </a:p>
        </p:txBody>
      </p:sp>
      <p:sp>
        <p:nvSpPr>
          <p:cNvPr id="93188" name="Slide Number Placeholder 3"/>
          <p:cNvSpPr>
            <a:spLocks noGrp="1"/>
          </p:cNvSpPr>
          <p:nvPr>
            <p:ph type="sldNum" sz="quarter" idx="5"/>
          </p:nvPr>
        </p:nvSpPr>
        <p:spPr>
          <a:noFill/>
        </p:spPr>
        <p:txBody>
          <a:bodyPr/>
          <a:lstStyle/>
          <a:p>
            <a:fld id="{595CA4C4-1351-4BD5-8698-589BA5DD8196}" type="slidenum">
              <a:rPr lang="en-US" smtClean="0">
                <a:latin typeface="Arial" charset="0"/>
              </a:rPr>
              <a:pPr/>
              <a:t>25</a:t>
            </a:fld>
            <a:endParaRPr 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AC6609EC-D30F-4614-8D40-C80F95747E86}" type="slidenum">
              <a:rPr lang="en-US" smtClean="0">
                <a:latin typeface="Arial" charset="0"/>
              </a:rPr>
              <a:pPr/>
              <a:t>27</a:t>
            </a:fld>
            <a:endParaRPr lang="en-US" smtClean="0">
              <a:latin typeface="Arial" charset="0"/>
            </a:endParaRPr>
          </a:p>
        </p:txBody>
      </p:sp>
      <p:sp>
        <p:nvSpPr>
          <p:cNvPr id="94211" name="Rectangle 2"/>
          <p:cNvSpPr>
            <a:spLocks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16BFC9A-1AE1-4C0F-BC65-804BE6C6D144}" type="slidenum">
              <a:rPr lang="en-US" smtClean="0">
                <a:latin typeface="Arial" charset="0"/>
              </a:rPr>
              <a:pPr/>
              <a:t>30</a:t>
            </a:fld>
            <a:endParaRPr lang="en-US" smtClean="0">
              <a:latin typeface="Arial" charset="0"/>
            </a:endParaRPr>
          </a:p>
        </p:txBody>
      </p:sp>
      <p:sp>
        <p:nvSpPr>
          <p:cNvPr id="95235" name="Rectangle 2"/>
          <p:cNvSpPr>
            <a:spLocks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140D3513-91DB-49E8-B323-3309D128F970}" type="slidenum">
              <a:rPr lang="en-US" smtClean="0">
                <a:latin typeface="Arial" charset="0"/>
              </a:rPr>
              <a:pPr/>
              <a:t>38</a:t>
            </a:fld>
            <a:endParaRPr lang="en-US" smtClean="0">
              <a:latin typeface="Arial" charset="0"/>
            </a:endParaRPr>
          </a:p>
        </p:txBody>
      </p:sp>
      <p:sp>
        <p:nvSpPr>
          <p:cNvPr id="96259" name="Rectangle 2"/>
          <p:cNvSpPr>
            <a:spLocks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US" sz="1000"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p:spPr>
        <p:txBody>
          <a:bodyPr/>
          <a:lstStyle/>
          <a:p>
            <a:endParaRPr lang="en-US" smtClean="0">
              <a:latin typeface="Arial" charset="0"/>
            </a:endParaRPr>
          </a:p>
        </p:txBody>
      </p:sp>
      <p:sp>
        <p:nvSpPr>
          <p:cNvPr id="97284" name="Slide Number Placeholder 3"/>
          <p:cNvSpPr>
            <a:spLocks noGrp="1"/>
          </p:cNvSpPr>
          <p:nvPr>
            <p:ph type="sldNum" sz="quarter" idx="5"/>
          </p:nvPr>
        </p:nvSpPr>
        <p:spPr>
          <a:noFill/>
        </p:spPr>
        <p:txBody>
          <a:bodyPr/>
          <a:lstStyle/>
          <a:p>
            <a:fld id="{0B3A16A9-2710-4F0B-A028-10C780837434}" type="slidenum">
              <a:rPr lang="en-US" smtClean="0">
                <a:latin typeface="Arial" charset="0"/>
              </a:rPr>
              <a:pPr/>
              <a:t>47</a:t>
            </a:fld>
            <a:endParaRPr 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5E6AEB92-E2F1-4753-959D-FAFBD7471BDD}" type="slidenum">
              <a:rPr lang="en-US" smtClean="0">
                <a:latin typeface="Arial" charset="0"/>
              </a:rPr>
              <a:pPr/>
              <a:t>48</a:t>
            </a:fld>
            <a:endParaRPr lang="en-US" smtClean="0">
              <a:latin typeface="Arial" charset="0"/>
            </a:endParaRPr>
          </a:p>
        </p:txBody>
      </p:sp>
      <p:sp>
        <p:nvSpPr>
          <p:cNvPr id="98307" name="Rectangle 2"/>
          <p:cNvSpPr>
            <a:spLocks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p:spPr>
        <p:txBody>
          <a:bodyPr/>
          <a:lstStyle/>
          <a:p>
            <a:endParaRPr lang="en-US" smtClean="0">
              <a:latin typeface="Arial" charset="0"/>
            </a:endParaRPr>
          </a:p>
        </p:txBody>
      </p:sp>
      <p:sp>
        <p:nvSpPr>
          <p:cNvPr id="99332" name="Slide Number Placeholder 3"/>
          <p:cNvSpPr>
            <a:spLocks noGrp="1"/>
          </p:cNvSpPr>
          <p:nvPr>
            <p:ph type="sldNum" sz="quarter" idx="5"/>
          </p:nvPr>
        </p:nvSpPr>
        <p:spPr>
          <a:noFill/>
        </p:spPr>
        <p:txBody>
          <a:bodyPr/>
          <a:lstStyle/>
          <a:p>
            <a:fld id="{580D5825-A780-480C-97AA-222B54B0D1B6}" type="slidenum">
              <a:rPr lang="en-US" smtClean="0">
                <a:latin typeface="Arial" charset="0"/>
              </a:rPr>
              <a:pPr/>
              <a:t>52</a:t>
            </a:fld>
            <a:endParaRPr lang="en-U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3FB530FD-9878-4836-91C3-CC9F24A25119}" type="slidenum">
              <a:rPr lang="en-US" smtClean="0">
                <a:latin typeface="Arial" charset="0"/>
              </a:rPr>
              <a:pPr/>
              <a:t>54</a:t>
            </a:fld>
            <a:endParaRPr lang="en-US" smtClean="0">
              <a:latin typeface="Arial" charset="0"/>
            </a:endParaRPr>
          </a:p>
        </p:txBody>
      </p:sp>
      <p:sp>
        <p:nvSpPr>
          <p:cNvPr id="100355" name="Rectangle 2"/>
          <p:cNvSpPr>
            <a:spLocks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IN" sz="1200" b="1" i="0" kern="1200" dirty="0" smtClean="0">
                <a:solidFill>
                  <a:schemeClr val="tx1"/>
                </a:solidFill>
                <a:latin typeface="+mn-lt"/>
                <a:ea typeface="+mn-ea"/>
                <a:cs typeface="+mn-cs"/>
              </a:rPr>
              <a:t>Dirty reads (Uncommitted Dependency)</a:t>
            </a:r>
            <a:r>
              <a:rPr lang="en-IN" sz="1200" b="0" i="0" kern="1200" dirty="0" smtClean="0">
                <a:solidFill>
                  <a:schemeClr val="tx1"/>
                </a:solidFill>
                <a:latin typeface="+mn-lt"/>
                <a:ea typeface="+mn-ea"/>
                <a:cs typeface="+mn-cs"/>
              </a:rPr>
              <a:t>[</a:t>
            </a:r>
            <a:r>
              <a:rPr lang="en-IN" sz="1200" b="0" i="0" u="none" strike="noStrike" kern="1200" dirty="0" smtClean="0">
                <a:solidFill>
                  <a:schemeClr val="tx1"/>
                </a:solidFill>
                <a:latin typeface="+mn-lt"/>
                <a:ea typeface="+mn-ea"/>
                <a:cs typeface="+mn-cs"/>
                <a:hlinkClick r:id="rId3" tooltip="Edit section: Dirty reads (Uncommitted Dependency)"/>
              </a:rPr>
              <a:t>edit</a:t>
            </a:r>
            <a:r>
              <a:rPr lang="en-IN" sz="1200" b="0" i="0" kern="1200" dirty="0" smtClean="0">
                <a:solidFill>
                  <a:schemeClr val="tx1"/>
                </a:solidFill>
                <a:latin typeface="+mn-lt"/>
                <a:ea typeface="+mn-ea"/>
                <a:cs typeface="+mn-cs"/>
              </a:rPr>
              <a:t>]</a:t>
            </a:r>
            <a:endParaRPr lang="en-IN" sz="1200" b="1"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A dirty read occurs when a transaction is allowed to read data from a row that has been modified by another running transaction and not yet committed.</a:t>
            </a:r>
          </a:p>
          <a:p>
            <a:r>
              <a:rPr lang="en-IN" sz="1200" b="1" i="0" kern="1200" dirty="0" smtClean="0">
                <a:solidFill>
                  <a:schemeClr val="tx1"/>
                </a:solidFill>
                <a:latin typeface="+mn-lt"/>
                <a:ea typeface="+mn-ea"/>
                <a:cs typeface="+mn-cs"/>
              </a:rPr>
              <a:t>Non-repeatable reads</a:t>
            </a:r>
          </a:p>
          <a:p>
            <a:r>
              <a:rPr lang="en-IN" sz="1200" b="0" i="0" kern="1200" dirty="0" smtClean="0">
                <a:solidFill>
                  <a:schemeClr val="tx1"/>
                </a:solidFill>
                <a:latin typeface="+mn-lt"/>
                <a:ea typeface="+mn-ea"/>
                <a:cs typeface="+mn-cs"/>
              </a:rPr>
              <a:t>A </a:t>
            </a:r>
            <a:r>
              <a:rPr lang="en-IN" sz="1200" b="0" i="1" kern="1200" dirty="0" smtClean="0">
                <a:solidFill>
                  <a:schemeClr val="tx1"/>
                </a:solidFill>
                <a:latin typeface="+mn-lt"/>
                <a:ea typeface="+mn-ea"/>
                <a:cs typeface="+mn-cs"/>
              </a:rPr>
              <a:t>non-repeatable read</a:t>
            </a:r>
            <a:r>
              <a:rPr lang="en-IN" sz="1200" b="0" i="0" kern="1200" dirty="0" smtClean="0">
                <a:solidFill>
                  <a:schemeClr val="tx1"/>
                </a:solidFill>
                <a:latin typeface="+mn-lt"/>
                <a:ea typeface="+mn-ea"/>
                <a:cs typeface="+mn-cs"/>
              </a:rPr>
              <a:t> occurs, when during the course of a transaction, a row is retrieved twice and the values within the row differ between reads.</a:t>
            </a:r>
          </a:p>
          <a:p>
            <a:r>
              <a:rPr lang="en-IN" sz="1200" b="1" i="0" kern="1200" dirty="0" smtClean="0">
                <a:solidFill>
                  <a:schemeClr val="tx1"/>
                </a:solidFill>
                <a:latin typeface="+mn-lt"/>
                <a:ea typeface="+mn-ea"/>
                <a:cs typeface="+mn-cs"/>
              </a:rPr>
              <a:t>Phantom reads</a:t>
            </a:r>
          </a:p>
          <a:p>
            <a:r>
              <a:rPr lang="en-IN" sz="1200" b="0" i="0" kern="1200" dirty="0" smtClean="0">
                <a:solidFill>
                  <a:schemeClr val="tx1"/>
                </a:solidFill>
                <a:latin typeface="+mn-lt"/>
                <a:ea typeface="+mn-ea"/>
                <a:cs typeface="+mn-cs"/>
              </a:rPr>
              <a:t>A </a:t>
            </a:r>
            <a:r>
              <a:rPr lang="en-IN" sz="1200" b="0" i="1" kern="1200" dirty="0" smtClean="0">
                <a:solidFill>
                  <a:schemeClr val="tx1"/>
                </a:solidFill>
                <a:latin typeface="+mn-lt"/>
                <a:ea typeface="+mn-ea"/>
                <a:cs typeface="+mn-cs"/>
              </a:rPr>
              <a:t>phantom read</a:t>
            </a:r>
            <a:r>
              <a:rPr lang="en-IN" sz="1200" b="0" i="0" kern="1200" dirty="0" smtClean="0">
                <a:solidFill>
                  <a:schemeClr val="tx1"/>
                </a:solidFill>
                <a:latin typeface="+mn-lt"/>
                <a:ea typeface="+mn-ea"/>
                <a:cs typeface="+mn-cs"/>
              </a:rPr>
              <a:t> occurs when, in the course of a transaction, two identical queries are executed, and the collection of rows returned by the second query is different from the first.</a:t>
            </a:r>
          </a:p>
          <a:p>
            <a:endParaRPr lang="en-IN" dirty="0"/>
          </a:p>
        </p:txBody>
      </p:sp>
      <p:sp>
        <p:nvSpPr>
          <p:cNvPr id="4" name="Slide Number Placeholder 3"/>
          <p:cNvSpPr>
            <a:spLocks noGrp="1"/>
          </p:cNvSpPr>
          <p:nvPr>
            <p:ph type="sldNum" sz="quarter" idx="10"/>
          </p:nvPr>
        </p:nvSpPr>
        <p:spPr/>
        <p:txBody>
          <a:bodyPr/>
          <a:lstStyle/>
          <a:p>
            <a:fld id="{D4CAB9CB-BED7-43CD-9422-583DDAC86D20}" type="slidenum">
              <a:rPr lang="en-IN" smtClean="0"/>
              <a:t>55</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Below is the code snippet for </a:t>
            </a:r>
            <a:r>
              <a:rPr lang="en-IN" sz="1200" b="1" i="1" kern="1200" dirty="0" err="1" smtClean="0">
                <a:solidFill>
                  <a:schemeClr val="tx1"/>
                </a:solidFill>
                <a:latin typeface="+mn-lt"/>
                <a:ea typeface="+mn-ea"/>
                <a:cs typeface="+mn-cs"/>
              </a:rPr>
              <a:t>getTransactionIsolationLevel</a:t>
            </a:r>
            <a:r>
              <a:rPr lang="en-IN" sz="1200" b="1" i="1" kern="1200" dirty="0" smtClean="0">
                <a:solidFill>
                  <a:schemeClr val="tx1"/>
                </a:solidFill>
                <a:latin typeface="+mn-lt"/>
                <a:ea typeface="+mn-ea"/>
                <a:cs typeface="+mn-cs"/>
              </a:rPr>
              <a:t>() :</a:t>
            </a:r>
            <a:r>
              <a:rPr lang="en-IN" dirty="0" smtClean="0"/>
              <a:t/>
            </a:r>
            <a:br>
              <a:rPr lang="en-IN" dirty="0" smtClean="0"/>
            </a:br>
            <a:r>
              <a:rPr lang="en-IN" sz="1200" b="1" i="1" kern="1200" dirty="0" smtClean="0">
                <a:solidFill>
                  <a:schemeClr val="tx1"/>
                </a:solidFill>
                <a:latin typeface="+mn-lt"/>
                <a:ea typeface="+mn-ea"/>
                <a:cs typeface="+mn-cs"/>
              </a:rPr>
              <a:t/>
            </a:r>
            <a:br>
              <a:rPr lang="en-IN" sz="1200" b="1" i="1" kern="1200" dirty="0" smtClean="0">
                <a:solidFill>
                  <a:schemeClr val="tx1"/>
                </a:solidFill>
                <a:latin typeface="+mn-lt"/>
                <a:ea typeface="+mn-ea"/>
                <a:cs typeface="+mn-cs"/>
              </a:rPr>
            </a:br>
            <a:r>
              <a:rPr lang="en-IN" dirty="0" smtClean="0"/>
              <a:t/>
            </a:r>
            <a:br>
              <a:rPr lang="en-IN" dirty="0" smtClean="0"/>
            </a:br>
            <a:r>
              <a:rPr lang="en-IN" dirty="0" smtClean="0"/>
              <a:t>Connection </a:t>
            </a:r>
            <a:r>
              <a:rPr lang="en-IN" dirty="0" err="1" smtClean="0"/>
              <a:t>conObj</a:t>
            </a:r>
            <a:r>
              <a:rPr lang="en-IN" dirty="0" smtClean="0"/>
              <a:t> </a:t>
            </a:r>
            <a:r>
              <a:rPr lang="en-IN" sz="1200" kern="1200" dirty="0" smtClean="0">
                <a:solidFill>
                  <a:schemeClr val="tx1"/>
                </a:solidFill>
                <a:latin typeface="+mn-lt"/>
                <a:ea typeface="+mn-ea"/>
                <a:cs typeface="+mn-cs"/>
              </a:rPr>
              <a:t>=</a:t>
            </a:r>
            <a:r>
              <a:rPr lang="en-IN" dirty="0" smtClean="0"/>
              <a:t> </a:t>
            </a:r>
            <a:r>
              <a:rPr lang="en-IN" dirty="0" err="1" smtClean="0"/>
              <a:t>DriverManager</a:t>
            </a:r>
            <a:r>
              <a:rPr lang="en-IN" sz="1200" kern="1200" dirty="0" err="1" smtClean="0">
                <a:solidFill>
                  <a:schemeClr val="tx1"/>
                </a:solidFill>
                <a:latin typeface="+mn-lt"/>
                <a:ea typeface="+mn-ea"/>
                <a:cs typeface="+mn-cs"/>
              </a:rPr>
              <a:t>.</a:t>
            </a:r>
            <a:r>
              <a:rPr lang="en-IN" dirty="0" err="1" smtClean="0"/>
              <a:t>getConnection</a:t>
            </a:r>
            <a:r>
              <a:rPr lang="en-IN" dirty="0" smtClean="0"/>
              <a:t> </a:t>
            </a:r>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jdbc:odbc:MyDataSource","admin</a:t>
            </a:r>
            <a:r>
              <a:rPr lang="en-IN" sz="1200" kern="1200" dirty="0" smtClean="0">
                <a:solidFill>
                  <a:schemeClr val="tx1"/>
                </a:solidFill>
                <a:latin typeface="+mn-lt"/>
                <a:ea typeface="+mn-ea"/>
                <a:cs typeface="+mn-cs"/>
              </a:rPr>
              <a:t>","");</a:t>
            </a:r>
            <a:r>
              <a:rPr lang="en-IN" dirty="0" smtClean="0"/>
              <a:t> </a:t>
            </a:r>
            <a:r>
              <a:rPr lang="en-IN" sz="1200" b="1" kern="1200" dirty="0" err="1" smtClean="0">
                <a:solidFill>
                  <a:schemeClr val="tx1"/>
                </a:solidFill>
                <a:latin typeface="+mn-lt"/>
                <a:ea typeface="+mn-ea"/>
                <a:cs typeface="+mn-cs"/>
              </a:rPr>
              <a:t>int</a:t>
            </a:r>
            <a:r>
              <a:rPr lang="en-IN" dirty="0" smtClean="0"/>
              <a:t> </a:t>
            </a:r>
            <a:r>
              <a:rPr lang="en-IN" dirty="0" err="1" smtClean="0"/>
              <a:t>transLevel</a:t>
            </a:r>
            <a:r>
              <a:rPr lang="en-IN" dirty="0" smtClean="0"/>
              <a:t> </a:t>
            </a:r>
            <a:r>
              <a:rPr lang="en-IN" sz="1200" kern="1200" dirty="0" smtClean="0">
                <a:solidFill>
                  <a:schemeClr val="tx1"/>
                </a:solidFill>
                <a:latin typeface="+mn-lt"/>
                <a:ea typeface="+mn-ea"/>
                <a:cs typeface="+mn-cs"/>
              </a:rPr>
              <a:t>=</a:t>
            </a:r>
            <a:r>
              <a:rPr lang="en-IN" dirty="0" smtClean="0"/>
              <a:t> </a:t>
            </a:r>
            <a:r>
              <a:rPr lang="en-IN" dirty="0" err="1" smtClean="0"/>
              <a:t>getTransactionIsolationLevel</a:t>
            </a:r>
            <a:r>
              <a:rPr lang="en-IN" sz="1200" kern="1200" dirty="0" smtClean="0">
                <a:solidFill>
                  <a:schemeClr val="tx1"/>
                </a:solidFill>
                <a:latin typeface="+mn-lt"/>
                <a:ea typeface="+mn-ea"/>
                <a:cs typeface="+mn-cs"/>
              </a:rPr>
              <a:t>();</a:t>
            </a:r>
            <a:r>
              <a:rPr lang="en-IN" dirty="0" smtClean="0"/>
              <a:t> </a:t>
            </a:r>
            <a:r>
              <a:rPr lang="en-IN" sz="1200" b="1" i="1" kern="1200" dirty="0" smtClean="0">
                <a:solidFill>
                  <a:schemeClr val="tx1"/>
                </a:solidFill>
                <a:latin typeface="+mn-lt"/>
                <a:ea typeface="+mn-ea"/>
                <a:cs typeface="+mn-cs"/>
              </a:rPr>
              <a:t/>
            </a:r>
            <a:br>
              <a:rPr lang="en-IN" sz="1200" b="1" i="1" kern="1200" dirty="0" smtClean="0">
                <a:solidFill>
                  <a:schemeClr val="tx1"/>
                </a:solidFill>
                <a:latin typeface="+mn-lt"/>
                <a:ea typeface="+mn-ea"/>
                <a:cs typeface="+mn-cs"/>
              </a:rPr>
            </a:br>
            <a:r>
              <a:rPr lang="en-IN" dirty="0" smtClean="0"/>
              <a:t/>
            </a:r>
            <a:br>
              <a:rPr lang="en-IN" dirty="0" smtClean="0"/>
            </a:br>
            <a:r>
              <a:rPr lang="en-IN" sz="1200" b="0" i="0" kern="1200" dirty="0" smtClean="0">
                <a:solidFill>
                  <a:schemeClr val="tx1"/>
                </a:solidFill>
                <a:latin typeface="+mn-lt"/>
                <a:ea typeface="+mn-ea"/>
                <a:cs typeface="+mn-cs"/>
              </a:rPr>
              <a:t>Below is the code snippet for </a:t>
            </a:r>
            <a:r>
              <a:rPr lang="en-IN" sz="1200" b="1" i="1" kern="1200" dirty="0" err="1" smtClean="0">
                <a:solidFill>
                  <a:schemeClr val="tx1"/>
                </a:solidFill>
                <a:latin typeface="+mn-lt"/>
                <a:ea typeface="+mn-ea"/>
                <a:cs typeface="+mn-cs"/>
              </a:rPr>
              <a:t>setTransactionIsolationLevel</a:t>
            </a:r>
            <a:r>
              <a:rPr lang="en-IN" sz="1200" b="1" i="1" kern="1200" dirty="0" smtClean="0">
                <a:solidFill>
                  <a:schemeClr val="tx1"/>
                </a:solidFill>
                <a:latin typeface="+mn-lt"/>
                <a:ea typeface="+mn-ea"/>
                <a:cs typeface="+mn-cs"/>
              </a:rPr>
              <a:t>() :</a:t>
            </a:r>
            <a:r>
              <a:rPr lang="en-IN" sz="1200" b="0" i="0" kern="1200" dirty="0" smtClean="0">
                <a:solidFill>
                  <a:schemeClr val="tx1"/>
                </a:solidFill>
                <a:latin typeface="+mn-lt"/>
                <a:ea typeface="+mn-ea"/>
                <a:cs typeface="+mn-cs"/>
              </a:rPr>
              <a:t> </a:t>
            </a:r>
            <a:r>
              <a:rPr lang="en-IN" dirty="0" smtClean="0"/>
              <a:t/>
            </a:r>
            <a:br>
              <a:rPr lang="en-IN" dirty="0" smtClean="0"/>
            </a:br>
            <a:r>
              <a:rPr lang="en-IN" sz="1200" b="1" i="1" kern="1200" dirty="0" smtClean="0">
                <a:solidFill>
                  <a:schemeClr val="tx1"/>
                </a:solidFill>
                <a:latin typeface="+mn-lt"/>
                <a:ea typeface="+mn-ea"/>
                <a:cs typeface="+mn-cs"/>
              </a:rPr>
              <a:t/>
            </a:r>
            <a:br>
              <a:rPr lang="en-IN" sz="1200" b="1" i="1" kern="1200" dirty="0" smtClean="0">
                <a:solidFill>
                  <a:schemeClr val="tx1"/>
                </a:solidFill>
                <a:latin typeface="+mn-lt"/>
                <a:ea typeface="+mn-ea"/>
                <a:cs typeface="+mn-cs"/>
              </a:rPr>
            </a:br>
            <a:r>
              <a:rPr lang="en-IN" dirty="0" smtClean="0"/>
              <a:t/>
            </a:r>
            <a:br>
              <a:rPr lang="en-IN" dirty="0" smtClean="0"/>
            </a:br>
            <a:r>
              <a:rPr lang="en-IN" dirty="0" smtClean="0"/>
              <a:t>Connection </a:t>
            </a:r>
            <a:r>
              <a:rPr lang="en-IN" dirty="0" err="1" smtClean="0"/>
              <a:t>conObj</a:t>
            </a:r>
            <a:r>
              <a:rPr lang="en-IN" dirty="0" smtClean="0"/>
              <a:t> </a:t>
            </a:r>
            <a:r>
              <a:rPr lang="en-IN" sz="1200" kern="1200" dirty="0" smtClean="0">
                <a:solidFill>
                  <a:schemeClr val="tx1"/>
                </a:solidFill>
                <a:latin typeface="+mn-lt"/>
                <a:ea typeface="+mn-ea"/>
                <a:cs typeface="+mn-cs"/>
              </a:rPr>
              <a:t>=</a:t>
            </a:r>
            <a:r>
              <a:rPr lang="en-IN" dirty="0" smtClean="0"/>
              <a:t> </a:t>
            </a:r>
            <a:r>
              <a:rPr lang="en-IN" dirty="0" err="1" smtClean="0"/>
              <a:t>DriverManager</a:t>
            </a:r>
            <a:r>
              <a:rPr lang="en-IN" sz="1200" kern="1200" dirty="0" err="1" smtClean="0">
                <a:solidFill>
                  <a:schemeClr val="tx1"/>
                </a:solidFill>
                <a:latin typeface="+mn-lt"/>
                <a:ea typeface="+mn-ea"/>
                <a:cs typeface="+mn-cs"/>
              </a:rPr>
              <a:t>.</a:t>
            </a:r>
            <a:r>
              <a:rPr lang="en-IN" dirty="0" err="1" smtClean="0"/>
              <a:t>getConnection</a:t>
            </a:r>
            <a:r>
              <a:rPr lang="en-IN" dirty="0" smtClean="0"/>
              <a:t> </a:t>
            </a:r>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jdbc:odbc:MyDataSource","admin</a:t>
            </a:r>
            <a:r>
              <a:rPr lang="en-IN" sz="1200" kern="1200" dirty="0" smtClean="0">
                <a:solidFill>
                  <a:schemeClr val="tx1"/>
                </a:solidFill>
                <a:latin typeface="+mn-lt"/>
                <a:ea typeface="+mn-ea"/>
                <a:cs typeface="+mn-cs"/>
              </a:rPr>
              <a:t>","");</a:t>
            </a:r>
            <a:r>
              <a:rPr lang="en-IN" dirty="0" smtClean="0"/>
              <a:t> </a:t>
            </a:r>
            <a:r>
              <a:rPr lang="en-IN" sz="1200" b="1" kern="1200" dirty="0" err="1" smtClean="0">
                <a:solidFill>
                  <a:schemeClr val="tx1"/>
                </a:solidFill>
                <a:latin typeface="+mn-lt"/>
                <a:ea typeface="+mn-ea"/>
                <a:cs typeface="+mn-cs"/>
              </a:rPr>
              <a:t>int</a:t>
            </a:r>
            <a:r>
              <a:rPr lang="en-IN" dirty="0" smtClean="0"/>
              <a:t> </a:t>
            </a:r>
            <a:r>
              <a:rPr lang="en-IN" dirty="0" err="1" smtClean="0"/>
              <a:t>transLevel</a:t>
            </a:r>
            <a:r>
              <a:rPr lang="en-IN" dirty="0" smtClean="0"/>
              <a:t> </a:t>
            </a:r>
            <a:r>
              <a:rPr lang="en-IN" sz="1200" kern="1200" dirty="0" smtClean="0">
                <a:solidFill>
                  <a:schemeClr val="tx1"/>
                </a:solidFill>
                <a:latin typeface="+mn-lt"/>
                <a:ea typeface="+mn-ea"/>
                <a:cs typeface="+mn-cs"/>
              </a:rPr>
              <a:t>=</a:t>
            </a:r>
            <a:r>
              <a:rPr lang="en-IN" dirty="0" smtClean="0"/>
              <a:t> </a:t>
            </a:r>
            <a:r>
              <a:rPr lang="en-IN" dirty="0" err="1" smtClean="0"/>
              <a:t>getTransactionIsolationLevel</a:t>
            </a:r>
            <a:r>
              <a:rPr lang="en-IN" sz="1200" kern="1200" dirty="0" smtClean="0">
                <a:solidFill>
                  <a:schemeClr val="tx1"/>
                </a:solidFill>
                <a:latin typeface="+mn-lt"/>
                <a:ea typeface="+mn-ea"/>
                <a:cs typeface="+mn-cs"/>
              </a:rPr>
              <a:t>();</a:t>
            </a:r>
            <a:r>
              <a:rPr lang="en-IN" dirty="0" smtClean="0"/>
              <a:t> </a:t>
            </a:r>
            <a:r>
              <a:rPr lang="en-IN" dirty="0" err="1" smtClean="0"/>
              <a:t>conObj</a:t>
            </a:r>
            <a:r>
              <a:rPr lang="en-IN" sz="1200" kern="1200" dirty="0" err="1" smtClean="0">
                <a:solidFill>
                  <a:schemeClr val="tx1"/>
                </a:solidFill>
                <a:latin typeface="+mn-lt"/>
                <a:ea typeface="+mn-ea"/>
                <a:cs typeface="+mn-cs"/>
              </a:rPr>
              <a:t>.</a:t>
            </a:r>
            <a:r>
              <a:rPr lang="en-IN" dirty="0" err="1" smtClean="0"/>
              <a:t>setTransactionIsolationLevel</a:t>
            </a:r>
            <a:r>
              <a:rPr lang="en-IN" sz="1200" kern="1200" dirty="0" smtClean="0">
                <a:solidFill>
                  <a:schemeClr val="tx1"/>
                </a:solidFill>
                <a:latin typeface="+mn-lt"/>
                <a:ea typeface="+mn-ea"/>
                <a:cs typeface="+mn-cs"/>
              </a:rPr>
              <a:t>(</a:t>
            </a:r>
            <a:r>
              <a:rPr lang="en-IN" dirty="0" smtClean="0"/>
              <a:t>TRANSACTION_SERIALIZABLE</a:t>
            </a:r>
            <a:r>
              <a:rPr lang="en-IN" sz="1200" kern="1200" dirty="0" smtClean="0">
                <a:solidFill>
                  <a:schemeClr val="tx1"/>
                </a:solidFill>
                <a:latin typeface="+mn-lt"/>
                <a:ea typeface="+mn-ea"/>
                <a:cs typeface="+mn-cs"/>
              </a:rPr>
              <a:t>);</a:t>
            </a:r>
            <a:endParaRPr lang="en-IN" dirty="0"/>
          </a:p>
        </p:txBody>
      </p:sp>
      <p:sp>
        <p:nvSpPr>
          <p:cNvPr id="4" name="Slide Number Placeholder 3"/>
          <p:cNvSpPr>
            <a:spLocks noGrp="1"/>
          </p:cNvSpPr>
          <p:nvPr>
            <p:ph type="sldNum" sz="quarter" idx="10"/>
          </p:nvPr>
        </p:nvSpPr>
        <p:spPr/>
        <p:txBody>
          <a:bodyPr/>
          <a:lstStyle/>
          <a:p>
            <a:fld id="{D4CAB9CB-BED7-43CD-9422-583DDAC86D20}" type="slidenum">
              <a:rPr lang="en-IN" smtClean="0"/>
              <a:t>56</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F67FEF4F-15C8-4BC9-A90C-BC4E62B21E8C}" type="slidenum">
              <a:rPr lang="en-US" smtClean="0">
                <a:latin typeface="Arial" charset="0"/>
              </a:rPr>
              <a:pPr/>
              <a:t>3</a:t>
            </a:fld>
            <a:endParaRPr lang="en-US" smtClean="0">
              <a:latin typeface="Arial" charset="0"/>
            </a:endParaRPr>
          </a:p>
        </p:txBody>
      </p:sp>
      <p:sp>
        <p:nvSpPr>
          <p:cNvPr id="84995" name="Rectangle 2"/>
          <p:cNvSpPr>
            <a:spLocks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C42DC60D-56DE-4879-8697-EF08085F0B81}" type="slidenum">
              <a:rPr lang="en-US" smtClean="0">
                <a:latin typeface="Arial" charset="0"/>
              </a:rPr>
              <a:pPr/>
              <a:t>4</a:t>
            </a:fld>
            <a:endParaRPr lang="en-US" smtClean="0">
              <a:latin typeface="Arial" charset="0"/>
            </a:endParaRPr>
          </a:p>
        </p:txBody>
      </p:sp>
      <p:sp>
        <p:nvSpPr>
          <p:cNvPr id="86019" name="Rectangle 2"/>
          <p:cNvSpPr>
            <a:spLocks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marL="228600" indent="-228600"/>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C28BBDC6-5704-4C74-BA91-ECEB0299348B}" type="slidenum">
              <a:rPr lang="en-US" smtClean="0">
                <a:latin typeface="Arial" charset="0"/>
              </a:rPr>
              <a:pPr/>
              <a:t>8</a:t>
            </a:fld>
            <a:endParaRPr lang="en-US" smtClean="0">
              <a:latin typeface="Arial" charset="0"/>
            </a:endParaRPr>
          </a:p>
        </p:txBody>
      </p:sp>
      <p:sp>
        <p:nvSpPr>
          <p:cNvPr id="87043" name="Rectangle 2"/>
          <p:cNvSpPr>
            <a:spLocks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228600" indent="-228600">
              <a:buFontTx/>
              <a:buAutoNum type="arabicPeriod"/>
            </a:pPr>
            <a:endParaRPr 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4502A87F-E3B3-488D-9605-0260514360AB}" type="slidenum">
              <a:rPr lang="en-US" smtClean="0">
                <a:latin typeface="Arial" charset="0"/>
              </a:rPr>
              <a:pPr/>
              <a:t>10</a:t>
            </a:fld>
            <a:endParaRPr lang="en-US" smtClean="0">
              <a:latin typeface="Arial" charset="0"/>
            </a:endParaRPr>
          </a:p>
        </p:txBody>
      </p:sp>
      <p:sp>
        <p:nvSpPr>
          <p:cNvPr id="88067" name="Rectangle 2"/>
          <p:cNvSpPr>
            <a:spLocks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5DEE0998-B1FC-4788-A615-88849BCE0CFB}" type="slidenum">
              <a:rPr lang="en-US" smtClean="0">
                <a:latin typeface="Arial" charset="0"/>
              </a:rPr>
              <a:pPr/>
              <a:t>12</a:t>
            </a:fld>
            <a:endParaRPr lang="en-US" smtClean="0">
              <a:latin typeface="Arial" charset="0"/>
            </a:endParaRPr>
          </a:p>
        </p:txBody>
      </p:sp>
      <p:sp>
        <p:nvSpPr>
          <p:cNvPr id="89091" name="Rectangle 2"/>
          <p:cNvSpPr>
            <a:spLocks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a:buClr>
                <a:schemeClr val="accent2"/>
              </a:buClr>
            </a:pPr>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96BE263F-C3D8-43E6-B1E5-0D3F2EBCB1EC}" type="slidenum">
              <a:rPr lang="en-US" smtClean="0">
                <a:latin typeface="Arial" charset="0"/>
              </a:rPr>
              <a:pPr/>
              <a:t>13</a:t>
            </a:fld>
            <a:endParaRPr lang="en-US" smtClean="0">
              <a:latin typeface="Arial" charset="0"/>
            </a:endParaRPr>
          </a:p>
        </p:txBody>
      </p:sp>
      <p:sp>
        <p:nvSpPr>
          <p:cNvPr id="90115" name="Rectangle 2"/>
          <p:cNvSpPr>
            <a:spLocks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marL="228600" indent="-228600">
              <a:buFontTx/>
              <a:buAutoNum type="arabicPeriod"/>
            </a:pPr>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D8CADE14-44A1-4CF4-90CE-53C385D56FDF}" type="slidenum">
              <a:rPr lang="en-US" smtClean="0">
                <a:latin typeface="Arial" charset="0"/>
              </a:rPr>
              <a:pPr/>
              <a:t>14</a:t>
            </a:fld>
            <a:endParaRPr lang="en-US" smtClean="0">
              <a:latin typeface="Arial" charset="0"/>
            </a:endParaRPr>
          </a:p>
        </p:txBody>
      </p:sp>
      <p:sp>
        <p:nvSpPr>
          <p:cNvPr id="91139" name="Rectangle 2"/>
          <p:cNvSpPr>
            <a:spLocks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1582313E-7A3E-42F0-A243-5A3E6219702F}" type="slidenum">
              <a:rPr lang="en-US" smtClean="0">
                <a:latin typeface="Arial" charset="0"/>
              </a:rPr>
              <a:pPr/>
              <a:t>15</a:t>
            </a:fld>
            <a:endParaRPr lang="en-US" smtClean="0">
              <a:latin typeface="Arial" charset="0"/>
            </a:endParaRPr>
          </a:p>
        </p:txBody>
      </p:sp>
      <p:sp>
        <p:nvSpPr>
          <p:cNvPr id="92163" name="Rectangle 2"/>
          <p:cNvSpPr>
            <a:spLocks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B60D1C6-585F-4F37-85BE-5860979CF87F}" type="datetime1">
              <a:rPr lang="en-IN" smtClean="0"/>
              <a:t>01-08-2013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IN" smtClean="0"/>
              <a:t>RVK................</a:t>
            </a:r>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5AB745C-E2C4-4072-9F76-63E5D809576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4AEE29B-3DD4-4CFB-ADF8-2BA816B2C68C}" type="datetime1">
              <a:rPr lang="en-IN" smtClean="0"/>
              <a:t>01-08-2013</a:t>
            </a:fld>
            <a:endParaRPr lang="en-IN"/>
          </a:p>
        </p:txBody>
      </p:sp>
      <p:sp>
        <p:nvSpPr>
          <p:cNvPr id="5" name="Footer Placeholder 4"/>
          <p:cNvSpPr>
            <a:spLocks noGrp="1"/>
          </p:cNvSpPr>
          <p:nvPr>
            <p:ph type="ftr" sz="quarter" idx="11"/>
          </p:nvPr>
        </p:nvSpPr>
        <p:spPr/>
        <p:txBody>
          <a:bodyPr/>
          <a:lstStyle>
            <a:extLst/>
          </a:lstStyle>
          <a:p>
            <a:r>
              <a:rPr lang="en-IN" smtClean="0"/>
              <a:t>RVK................</a:t>
            </a:r>
            <a:endParaRPr lang="en-IN"/>
          </a:p>
        </p:txBody>
      </p:sp>
      <p:sp>
        <p:nvSpPr>
          <p:cNvPr id="6" name="Slide Number Placeholder 5"/>
          <p:cNvSpPr>
            <a:spLocks noGrp="1"/>
          </p:cNvSpPr>
          <p:nvPr>
            <p:ph type="sldNum" sz="quarter" idx="12"/>
          </p:nvPr>
        </p:nvSpPr>
        <p:spPr/>
        <p:txBody>
          <a:bodyPr/>
          <a:lstStyle>
            <a:extLst/>
          </a:lstStyle>
          <a:p>
            <a:fld id="{E5AB745C-E2C4-4072-9F76-63E5D809576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70544E9-8928-4222-AA07-9E08F73EDDC3}" type="datetime1">
              <a:rPr lang="en-IN" smtClean="0"/>
              <a:t>01-08-2013</a:t>
            </a:fld>
            <a:endParaRPr lang="en-IN"/>
          </a:p>
        </p:txBody>
      </p:sp>
      <p:sp>
        <p:nvSpPr>
          <p:cNvPr id="5" name="Footer Placeholder 4"/>
          <p:cNvSpPr>
            <a:spLocks noGrp="1"/>
          </p:cNvSpPr>
          <p:nvPr>
            <p:ph type="ftr" sz="quarter" idx="11"/>
          </p:nvPr>
        </p:nvSpPr>
        <p:spPr/>
        <p:txBody>
          <a:bodyPr/>
          <a:lstStyle>
            <a:extLst/>
          </a:lstStyle>
          <a:p>
            <a:r>
              <a:rPr lang="en-IN" smtClean="0"/>
              <a:t>RVK................</a:t>
            </a:r>
            <a:endParaRPr lang="en-IN"/>
          </a:p>
        </p:txBody>
      </p:sp>
      <p:sp>
        <p:nvSpPr>
          <p:cNvPr id="6" name="Slide Number Placeholder 5"/>
          <p:cNvSpPr>
            <a:spLocks noGrp="1"/>
          </p:cNvSpPr>
          <p:nvPr>
            <p:ph type="sldNum" sz="quarter" idx="12"/>
          </p:nvPr>
        </p:nvSpPr>
        <p:spPr/>
        <p:txBody>
          <a:bodyPr/>
          <a:lstStyle>
            <a:extLst/>
          </a:lstStyle>
          <a:p>
            <a:fld id="{E5AB745C-E2C4-4072-9F76-63E5D809576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E87907-22B8-42EF-A8BF-33CCB50F5777}" type="datetime1">
              <a:rPr lang="en-IN" smtClean="0"/>
              <a:t>01-08-2013</a:t>
            </a:fld>
            <a:endParaRPr lang="en-IN"/>
          </a:p>
        </p:txBody>
      </p:sp>
      <p:sp>
        <p:nvSpPr>
          <p:cNvPr id="5" name="Footer Placeholder 4"/>
          <p:cNvSpPr>
            <a:spLocks noGrp="1"/>
          </p:cNvSpPr>
          <p:nvPr>
            <p:ph type="ftr" sz="quarter" idx="11"/>
          </p:nvPr>
        </p:nvSpPr>
        <p:spPr/>
        <p:txBody>
          <a:bodyPr/>
          <a:lstStyle>
            <a:extLst/>
          </a:lstStyle>
          <a:p>
            <a:r>
              <a:rPr lang="en-IN" smtClean="0"/>
              <a:t>RVK................</a:t>
            </a:r>
            <a:endParaRPr lang="en-IN"/>
          </a:p>
        </p:txBody>
      </p:sp>
      <p:sp>
        <p:nvSpPr>
          <p:cNvPr id="6" name="Slide Number Placeholder 5"/>
          <p:cNvSpPr>
            <a:spLocks noGrp="1"/>
          </p:cNvSpPr>
          <p:nvPr>
            <p:ph type="sldNum" sz="quarter" idx="12"/>
          </p:nvPr>
        </p:nvSpPr>
        <p:spPr/>
        <p:txBody>
          <a:bodyPr/>
          <a:lstStyle>
            <a:extLst/>
          </a:lstStyle>
          <a:p>
            <a:fld id="{E5AB745C-E2C4-4072-9F76-63E5D809576D}"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9A19519-B645-48E1-854A-92BB5345877E}" type="datetime1">
              <a:rPr lang="en-IN" smtClean="0"/>
              <a:t>01-08-2013</a:t>
            </a:fld>
            <a:endParaRPr lang="en-IN"/>
          </a:p>
        </p:txBody>
      </p:sp>
      <p:sp>
        <p:nvSpPr>
          <p:cNvPr id="5" name="Footer Placeholder 4"/>
          <p:cNvSpPr>
            <a:spLocks noGrp="1"/>
          </p:cNvSpPr>
          <p:nvPr>
            <p:ph type="ftr" sz="quarter" idx="11"/>
          </p:nvPr>
        </p:nvSpPr>
        <p:spPr/>
        <p:txBody>
          <a:bodyPr/>
          <a:lstStyle>
            <a:extLst/>
          </a:lstStyle>
          <a:p>
            <a:r>
              <a:rPr lang="en-IN" smtClean="0"/>
              <a:t>RVK................</a:t>
            </a:r>
            <a:endParaRPr lang="en-IN"/>
          </a:p>
        </p:txBody>
      </p:sp>
      <p:sp>
        <p:nvSpPr>
          <p:cNvPr id="6" name="Slide Number Placeholder 5"/>
          <p:cNvSpPr>
            <a:spLocks noGrp="1"/>
          </p:cNvSpPr>
          <p:nvPr>
            <p:ph type="sldNum" sz="quarter" idx="12"/>
          </p:nvPr>
        </p:nvSpPr>
        <p:spPr/>
        <p:txBody>
          <a:bodyPr/>
          <a:lstStyle>
            <a:extLst/>
          </a:lstStyle>
          <a:p>
            <a:fld id="{E5AB745C-E2C4-4072-9F76-63E5D809576D}"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F643D98-62CC-4E48-A5C2-D174E0372027}" type="datetime1">
              <a:rPr lang="en-IN" smtClean="0"/>
              <a:t>01-08-2013</a:t>
            </a:fld>
            <a:endParaRPr lang="en-IN"/>
          </a:p>
        </p:txBody>
      </p:sp>
      <p:sp>
        <p:nvSpPr>
          <p:cNvPr id="6" name="Footer Placeholder 5"/>
          <p:cNvSpPr>
            <a:spLocks noGrp="1"/>
          </p:cNvSpPr>
          <p:nvPr>
            <p:ph type="ftr" sz="quarter" idx="11"/>
          </p:nvPr>
        </p:nvSpPr>
        <p:spPr/>
        <p:txBody>
          <a:bodyPr/>
          <a:lstStyle>
            <a:extLst/>
          </a:lstStyle>
          <a:p>
            <a:r>
              <a:rPr lang="en-IN" smtClean="0"/>
              <a:t>RVK................</a:t>
            </a:r>
            <a:endParaRPr lang="en-IN"/>
          </a:p>
        </p:txBody>
      </p:sp>
      <p:sp>
        <p:nvSpPr>
          <p:cNvPr id="7" name="Slide Number Placeholder 6"/>
          <p:cNvSpPr>
            <a:spLocks noGrp="1"/>
          </p:cNvSpPr>
          <p:nvPr>
            <p:ph type="sldNum" sz="quarter" idx="12"/>
          </p:nvPr>
        </p:nvSpPr>
        <p:spPr/>
        <p:txBody>
          <a:bodyPr/>
          <a:lstStyle>
            <a:extLst/>
          </a:lstStyle>
          <a:p>
            <a:fld id="{E5AB745C-E2C4-4072-9F76-63E5D809576D}"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655D29B-272B-4183-991D-5DB89E4D8A2D}" type="datetime1">
              <a:rPr lang="en-IN" smtClean="0"/>
              <a:t>01-08-2013</a:t>
            </a:fld>
            <a:endParaRPr lang="en-IN"/>
          </a:p>
        </p:txBody>
      </p:sp>
      <p:sp>
        <p:nvSpPr>
          <p:cNvPr id="8" name="Footer Placeholder 7"/>
          <p:cNvSpPr>
            <a:spLocks noGrp="1"/>
          </p:cNvSpPr>
          <p:nvPr>
            <p:ph type="ftr" sz="quarter" idx="11"/>
          </p:nvPr>
        </p:nvSpPr>
        <p:spPr/>
        <p:txBody>
          <a:bodyPr/>
          <a:lstStyle>
            <a:extLst/>
          </a:lstStyle>
          <a:p>
            <a:r>
              <a:rPr lang="en-IN" smtClean="0"/>
              <a:t>RVK................</a:t>
            </a:r>
            <a:endParaRPr lang="en-IN"/>
          </a:p>
        </p:txBody>
      </p:sp>
      <p:sp>
        <p:nvSpPr>
          <p:cNvPr id="9" name="Slide Number Placeholder 8"/>
          <p:cNvSpPr>
            <a:spLocks noGrp="1"/>
          </p:cNvSpPr>
          <p:nvPr>
            <p:ph type="sldNum" sz="quarter" idx="12"/>
          </p:nvPr>
        </p:nvSpPr>
        <p:spPr/>
        <p:txBody>
          <a:bodyPr/>
          <a:lstStyle>
            <a:extLst/>
          </a:lstStyle>
          <a:p>
            <a:fld id="{E5AB745C-E2C4-4072-9F76-63E5D809576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94F5DA3-E533-4D4E-AE05-FA80FD356C26}" type="datetime1">
              <a:rPr lang="en-IN" smtClean="0"/>
              <a:t>01-08-2013</a:t>
            </a:fld>
            <a:endParaRPr lang="en-IN"/>
          </a:p>
        </p:txBody>
      </p:sp>
      <p:sp>
        <p:nvSpPr>
          <p:cNvPr id="4" name="Footer Placeholder 3"/>
          <p:cNvSpPr>
            <a:spLocks noGrp="1"/>
          </p:cNvSpPr>
          <p:nvPr>
            <p:ph type="ftr" sz="quarter" idx="11"/>
          </p:nvPr>
        </p:nvSpPr>
        <p:spPr/>
        <p:txBody>
          <a:bodyPr/>
          <a:lstStyle>
            <a:extLst/>
          </a:lstStyle>
          <a:p>
            <a:r>
              <a:rPr lang="en-IN" smtClean="0"/>
              <a:t>RVK................</a:t>
            </a:r>
            <a:endParaRPr lang="en-IN"/>
          </a:p>
        </p:txBody>
      </p:sp>
      <p:sp>
        <p:nvSpPr>
          <p:cNvPr id="5" name="Slide Number Placeholder 4"/>
          <p:cNvSpPr>
            <a:spLocks noGrp="1"/>
          </p:cNvSpPr>
          <p:nvPr>
            <p:ph type="sldNum" sz="quarter" idx="12"/>
          </p:nvPr>
        </p:nvSpPr>
        <p:spPr/>
        <p:txBody>
          <a:bodyPr/>
          <a:lstStyle>
            <a:extLst/>
          </a:lstStyle>
          <a:p>
            <a:fld id="{E5AB745C-E2C4-4072-9F76-63E5D809576D}"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519AD03-FE78-405C-BBA3-A1C7C4A71DC9}" type="datetime1">
              <a:rPr lang="en-IN" smtClean="0"/>
              <a:t>01-08-2013</a:t>
            </a:fld>
            <a:endParaRPr lang="en-IN"/>
          </a:p>
        </p:txBody>
      </p:sp>
      <p:sp>
        <p:nvSpPr>
          <p:cNvPr id="3" name="Footer Placeholder 2"/>
          <p:cNvSpPr>
            <a:spLocks noGrp="1"/>
          </p:cNvSpPr>
          <p:nvPr>
            <p:ph type="ftr" sz="quarter" idx="11"/>
          </p:nvPr>
        </p:nvSpPr>
        <p:spPr/>
        <p:txBody>
          <a:bodyPr/>
          <a:lstStyle>
            <a:extLst/>
          </a:lstStyle>
          <a:p>
            <a:r>
              <a:rPr lang="en-IN" smtClean="0"/>
              <a:t>RVK................</a:t>
            </a:r>
            <a:endParaRPr lang="en-IN"/>
          </a:p>
        </p:txBody>
      </p:sp>
      <p:sp>
        <p:nvSpPr>
          <p:cNvPr id="4" name="Slide Number Placeholder 3"/>
          <p:cNvSpPr>
            <a:spLocks noGrp="1"/>
          </p:cNvSpPr>
          <p:nvPr>
            <p:ph type="sldNum" sz="quarter" idx="12"/>
          </p:nvPr>
        </p:nvSpPr>
        <p:spPr/>
        <p:txBody>
          <a:bodyPr/>
          <a:lstStyle>
            <a:extLst/>
          </a:lstStyle>
          <a:p>
            <a:fld id="{E5AB745C-E2C4-4072-9F76-63E5D809576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0BBA91A-97C2-4DC7-87C2-210D7643F8DE}" type="datetime1">
              <a:rPr lang="en-IN" smtClean="0"/>
              <a:t>01-08-2013</a:t>
            </a:fld>
            <a:endParaRPr lang="en-IN"/>
          </a:p>
        </p:txBody>
      </p:sp>
      <p:sp>
        <p:nvSpPr>
          <p:cNvPr id="6" name="Footer Placeholder 5"/>
          <p:cNvSpPr>
            <a:spLocks noGrp="1"/>
          </p:cNvSpPr>
          <p:nvPr>
            <p:ph type="ftr" sz="quarter" idx="11"/>
          </p:nvPr>
        </p:nvSpPr>
        <p:spPr/>
        <p:txBody>
          <a:bodyPr/>
          <a:lstStyle>
            <a:extLst/>
          </a:lstStyle>
          <a:p>
            <a:r>
              <a:rPr lang="en-IN" smtClean="0"/>
              <a:t>RVK................</a:t>
            </a:r>
            <a:endParaRPr lang="en-IN"/>
          </a:p>
        </p:txBody>
      </p:sp>
      <p:sp>
        <p:nvSpPr>
          <p:cNvPr id="7" name="Slide Number Placeholder 6"/>
          <p:cNvSpPr>
            <a:spLocks noGrp="1"/>
          </p:cNvSpPr>
          <p:nvPr>
            <p:ph type="sldNum" sz="quarter" idx="12"/>
          </p:nvPr>
        </p:nvSpPr>
        <p:spPr/>
        <p:txBody>
          <a:bodyPr/>
          <a:lstStyle>
            <a:extLst/>
          </a:lstStyle>
          <a:p>
            <a:fld id="{E5AB745C-E2C4-4072-9F76-63E5D809576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58B74BB-A1C4-46A8-9FD9-D49E75206449}" type="datetime1">
              <a:rPr lang="en-IN" smtClean="0"/>
              <a:t>01-08-2013</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IN" smtClean="0"/>
              <a:t>RVK................</a:t>
            </a:r>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5AB745C-E2C4-4072-9F76-63E5D809576D}"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1996B89-AD13-46D5-B440-C8D907F26FAF}" type="datetime1">
              <a:rPr lang="en-IN" smtClean="0"/>
              <a:t>01-08-2013</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IN" smtClean="0"/>
              <a:t>RVK................</a:t>
            </a:r>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5AB745C-E2C4-4072-9F76-63E5D809576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hyperlink" Target="http://docs.oracle.com/javase/tutorial/jdbc/basics/transac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533400" y="1905000"/>
            <a:ext cx="5334000" cy="782638"/>
          </a:xfrm>
        </p:spPr>
        <p:txBody>
          <a:bodyPr>
            <a:normAutofit fontScale="90000"/>
          </a:bodyPr>
          <a:lstStyle/>
          <a:p>
            <a:r>
              <a:rPr lang="en-US" smtClean="0"/>
              <a:t>JDBC</a:t>
            </a:r>
          </a:p>
        </p:txBody>
      </p:sp>
      <p:sp>
        <p:nvSpPr>
          <p:cNvPr id="3076" name="Rectangle 3"/>
          <p:cNvSpPr>
            <a:spLocks noGrp="1" noChangeArrowheads="1"/>
          </p:cNvSpPr>
          <p:nvPr>
            <p:ph type="subTitle" idx="1"/>
          </p:nvPr>
        </p:nvSpPr>
        <p:spPr>
          <a:xfrm>
            <a:off x="1600200" y="3886200"/>
            <a:ext cx="6096000" cy="533400"/>
          </a:xfrm>
        </p:spPr>
        <p:txBody>
          <a:bodyPr>
            <a:normAutofit/>
          </a:bodyPr>
          <a:lstStyle/>
          <a:p>
            <a:r>
              <a:rPr lang="en-US" smtClean="0"/>
              <a:t>Java Database Connectivity</a:t>
            </a:r>
          </a:p>
        </p:txBody>
      </p:sp>
      <p:sp>
        <p:nvSpPr>
          <p:cNvPr id="3074" name="Rectangle 6"/>
          <p:cNvSpPr>
            <a:spLocks noGrp="1" noChangeArrowheads="1"/>
          </p:cNvSpPr>
          <p:nvPr>
            <p:ph type="sldNum" sz="quarter" idx="12"/>
          </p:nvPr>
        </p:nvSpPr>
        <p:spPr>
          <a:xfrm>
            <a:off x="6553200" y="6245225"/>
            <a:ext cx="2133600" cy="476250"/>
          </a:xfrm>
          <a:noFill/>
        </p:spPr>
        <p:txBody>
          <a:bodyPr/>
          <a:lstStyle/>
          <a:p>
            <a:fld id="{039F39DD-20E4-404B-A9D4-994D672E2D58}" type="slidenum">
              <a:rPr lang="en-US" smtClean="0">
                <a:latin typeface="Arial" charset="0"/>
              </a:rPr>
              <a:pPr/>
              <a:t>1</a:t>
            </a:fld>
            <a:endParaRPr lang="en-US" smtClean="0">
              <a:latin typeface="Arial" charset="0"/>
            </a:endParaRP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a:xfrm>
            <a:off x="381000" y="1447800"/>
            <a:ext cx="4953000" cy="3581400"/>
          </a:xfrm>
        </p:spPr>
        <p:txBody>
          <a:bodyPr>
            <a:normAutofit lnSpcReduction="10000"/>
          </a:bodyPr>
          <a:lstStyle/>
          <a:p>
            <a:r>
              <a:rPr lang="en-US" smtClean="0"/>
              <a:t>In control panel locate “Data Sources (ODBC)” icon (inside Administrative Tools)</a:t>
            </a:r>
          </a:p>
          <a:p>
            <a:r>
              <a:rPr lang="en-US" smtClean="0"/>
              <a:t>Double-click the icon and click on “Add” button in the “User DSN” tab.</a:t>
            </a:r>
          </a:p>
          <a:p>
            <a:r>
              <a:rPr lang="en-US" smtClean="0"/>
              <a:t>Select “Microsoft Access Driver” and click “Finish”</a:t>
            </a:r>
          </a:p>
          <a:p>
            <a:pPr>
              <a:lnSpc>
                <a:spcPct val="90000"/>
              </a:lnSpc>
              <a:buClr>
                <a:schemeClr val="tx2"/>
              </a:buClr>
            </a:pPr>
            <a:endParaRPr lang="en-US" sz="2400" smtClean="0"/>
          </a:p>
          <a:p>
            <a:pPr>
              <a:lnSpc>
                <a:spcPct val="90000"/>
              </a:lnSpc>
            </a:pPr>
            <a:endParaRPr lang="en-US" sz="2800" smtClean="0"/>
          </a:p>
        </p:txBody>
      </p:sp>
      <p:sp>
        <p:nvSpPr>
          <p:cNvPr id="12290" name="Slide Number Placeholder 5"/>
          <p:cNvSpPr>
            <a:spLocks noGrp="1"/>
          </p:cNvSpPr>
          <p:nvPr>
            <p:ph type="sldNum" sz="quarter" idx="12"/>
          </p:nvPr>
        </p:nvSpPr>
        <p:spPr>
          <a:xfrm>
            <a:off x="6553200" y="6245225"/>
            <a:ext cx="2133600" cy="476250"/>
          </a:xfrm>
          <a:noFill/>
        </p:spPr>
        <p:txBody>
          <a:bodyPr/>
          <a:lstStyle/>
          <a:p>
            <a:fld id="{C95F8BEA-137E-4222-8732-60FF20014789}" type="slidenum">
              <a:rPr lang="en-US" smtClean="0">
                <a:latin typeface="Arial" charset="0"/>
              </a:rPr>
              <a:pPr/>
              <a:t>10</a:t>
            </a:fld>
            <a:endParaRPr lang="en-US" smtClean="0">
              <a:latin typeface="Arial" charset="0"/>
            </a:endParaRPr>
          </a:p>
        </p:txBody>
      </p:sp>
      <p:sp>
        <p:nvSpPr>
          <p:cNvPr id="12291" name="Rectangle 2"/>
          <p:cNvSpPr>
            <a:spLocks noGrp="1" noChangeArrowheads="1"/>
          </p:cNvSpPr>
          <p:nvPr>
            <p:ph type="title"/>
          </p:nvPr>
        </p:nvSpPr>
        <p:spPr>
          <a:xfrm>
            <a:off x="0" y="0"/>
            <a:ext cx="9144000" cy="685800"/>
          </a:xfrm>
        </p:spPr>
        <p:txBody>
          <a:bodyPr/>
          <a:lstStyle/>
          <a:p>
            <a:r>
              <a:rPr lang="en-US" sz="2800" smtClean="0"/>
              <a:t>Configure the DSN for ODBC Driver for MS-Access</a:t>
            </a:r>
          </a:p>
        </p:txBody>
      </p:sp>
      <p:pic>
        <p:nvPicPr>
          <p:cNvPr id="12293" name="Picture 4"/>
          <p:cNvPicPr>
            <a:picLocks noChangeAspect="1" noChangeArrowheads="1"/>
          </p:cNvPicPr>
          <p:nvPr/>
        </p:nvPicPr>
        <p:blipFill>
          <a:blip r:embed="rId3" cstate="print"/>
          <a:srcRect/>
          <a:stretch>
            <a:fillRect/>
          </a:stretch>
        </p:blipFill>
        <p:spPr bwMode="auto">
          <a:xfrm>
            <a:off x="5486400" y="762000"/>
            <a:ext cx="3505200" cy="2898775"/>
          </a:xfrm>
          <a:prstGeom prst="rect">
            <a:avLst/>
          </a:prstGeom>
          <a:noFill/>
          <a:ln w="9525">
            <a:noFill/>
            <a:miter lim="800000"/>
            <a:headEnd/>
            <a:tailEnd/>
          </a:ln>
        </p:spPr>
      </p:pic>
      <p:pic>
        <p:nvPicPr>
          <p:cNvPr id="12294" name="Picture 9"/>
          <p:cNvPicPr>
            <a:picLocks noChangeAspect="1" noChangeArrowheads="1"/>
          </p:cNvPicPr>
          <p:nvPr/>
        </p:nvPicPr>
        <p:blipFill>
          <a:blip r:embed="rId4" cstate="print"/>
          <a:srcRect/>
          <a:stretch>
            <a:fillRect/>
          </a:stretch>
        </p:blipFill>
        <p:spPr bwMode="auto">
          <a:xfrm>
            <a:off x="5486400" y="3657600"/>
            <a:ext cx="3657600" cy="2695575"/>
          </a:xfrm>
          <a:prstGeom prst="rect">
            <a:avLst/>
          </a:prstGeom>
          <a:noFill/>
          <a:ln w="9525">
            <a:noFill/>
            <a:miter lim="800000"/>
            <a:headEnd/>
            <a:tailEnd/>
          </a:ln>
        </p:spPr>
      </p:pic>
      <p:sp>
        <p:nvSpPr>
          <p:cNvPr id="10" name="Rectangle 9"/>
          <p:cNvSpPr/>
          <p:nvPr/>
        </p:nvSpPr>
        <p:spPr>
          <a:xfrm>
            <a:off x="8229600" y="1295400"/>
            <a:ext cx="685800" cy="30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1" name="Rectangle 10"/>
          <p:cNvSpPr/>
          <p:nvPr/>
        </p:nvSpPr>
        <p:spPr>
          <a:xfrm>
            <a:off x="7772400" y="6019800"/>
            <a:ext cx="685800" cy="228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 name="Footer Placeholder 8"/>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xfrm>
            <a:off x="6553200" y="6245225"/>
            <a:ext cx="2133600" cy="476250"/>
          </a:xfrm>
          <a:noFill/>
        </p:spPr>
        <p:txBody>
          <a:bodyPr/>
          <a:lstStyle/>
          <a:p>
            <a:fld id="{BA5E96DA-1D52-4D2F-B74B-1BF5A0A8B65B}" type="slidenum">
              <a:rPr lang="en-US" smtClean="0">
                <a:latin typeface="Arial" charset="0"/>
              </a:rPr>
              <a:pPr/>
              <a:t>11</a:t>
            </a:fld>
            <a:endParaRPr lang="en-US" smtClean="0">
              <a:latin typeface="Arial" charset="0"/>
            </a:endParaRPr>
          </a:p>
        </p:txBody>
      </p:sp>
      <p:sp>
        <p:nvSpPr>
          <p:cNvPr id="10243" name="Rectangle 6"/>
          <p:cNvSpPr>
            <a:spLocks noChangeArrowheads="1"/>
          </p:cNvSpPr>
          <p:nvPr/>
        </p:nvSpPr>
        <p:spPr bwMode="auto">
          <a:xfrm>
            <a:off x="152400" y="1371600"/>
            <a:ext cx="5105400" cy="4953000"/>
          </a:xfrm>
          <a:prstGeom prst="rect">
            <a:avLst/>
          </a:prstGeom>
          <a:noFill/>
          <a:ln w="9525">
            <a:noFill/>
            <a:miter lim="800000"/>
            <a:headEnd/>
            <a:tailEnd/>
          </a:ln>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rPr>
              <a:t>Enter DSN name as “sample” (we will use this name in the code) and click “Select”.</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rPr>
              <a:t>Browse through and get the access file and click “OK”.</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rPr>
              <a:t>Click “OK” on next two screens and come out of the control panel.</a:t>
            </a:r>
          </a:p>
          <a:p>
            <a:pPr marL="342900" indent="-342900">
              <a:spcBef>
                <a:spcPct val="20000"/>
              </a:spcBef>
              <a:buClr>
                <a:schemeClr val="tx2"/>
              </a:buClr>
              <a:buFontTx/>
              <a:buChar char="•"/>
              <a:defRPr/>
            </a:pPr>
            <a:endParaRPr lang="en-US" sz="2800" dirty="0"/>
          </a:p>
          <a:p>
            <a:pPr marL="342900" indent="-342900">
              <a:spcBef>
                <a:spcPct val="20000"/>
              </a:spcBef>
              <a:buClr>
                <a:schemeClr val="accent2"/>
              </a:buClr>
              <a:buFontTx/>
              <a:buChar char="•"/>
              <a:defRPr/>
            </a:pPr>
            <a:endParaRPr lang="en-US" sz="2800" dirty="0"/>
          </a:p>
        </p:txBody>
      </p:sp>
      <p:pic>
        <p:nvPicPr>
          <p:cNvPr id="13316" name="Picture 9"/>
          <p:cNvPicPr>
            <a:picLocks noChangeAspect="1" noChangeArrowheads="1"/>
          </p:cNvPicPr>
          <p:nvPr/>
        </p:nvPicPr>
        <p:blipFill>
          <a:blip r:embed="rId2" cstate="print"/>
          <a:srcRect/>
          <a:stretch>
            <a:fillRect/>
          </a:stretch>
        </p:blipFill>
        <p:spPr bwMode="auto">
          <a:xfrm>
            <a:off x="5257800" y="1012825"/>
            <a:ext cx="3657600" cy="2416175"/>
          </a:xfrm>
          <a:prstGeom prst="rect">
            <a:avLst/>
          </a:prstGeom>
          <a:noFill/>
          <a:ln w="9525">
            <a:noFill/>
            <a:miter lim="800000"/>
            <a:headEnd/>
            <a:tailEnd/>
          </a:ln>
        </p:spPr>
      </p:pic>
      <p:pic>
        <p:nvPicPr>
          <p:cNvPr id="13317" name="Picture 11"/>
          <p:cNvPicPr>
            <a:picLocks noChangeAspect="1" noChangeArrowheads="1"/>
          </p:cNvPicPr>
          <p:nvPr/>
        </p:nvPicPr>
        <p:blipFill>
          <a:blip r:embed="rId3" cstate="print"/>
          <a:srcRect/>
          <a:stretch>
            <a:fillRect/>
          </a:stretch>
        </p:blipFill>
        <p:spPr bwMode="auto">
          <a:xfrm>
            <a:off x="5105400" y="3810000"/>
            <a:ext cx="3829050" cy="2362200"/>
          </a:xfrm>
          <a:prstGeom prst="rect">
            <a:avLst/>
          </a:prstGeom>
          <a:noFill/>
          <a:ln w="9525">
            <a:noFill/>
            <a:miter lim="800000"/>
            <a:headEnd/>
            <a:tailEnd/>
          </a:ln>
        </p:spPr>
      </p:pic>
      <p:sp>
        <p:nvSpPr>
          <p:cNvPr id="9" name="Rectangle 8"/>
          <p:cNvSpPr/>
          <p:nvPr/>
        </p:nvSpPr>
        <p:spPr>
          <a:xfrm>
            <a:off x="5410200" y="2003425"/>
            <a:ext cx="685800" cy="30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0" name="Rectangle 9"/>
          <p:cNvSpPr/>
          <p:nvPr/>
        </p:nvSpPr>
        <p:spPr>
          <a:xfrm>
            <a:off x="8077200" y="4114800"/>
            <a:ext cx="762000" cy="30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Footer Placeholder 7"/>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685800"/>
          </a:xfrm>
        </p:spPr>
        <p:txBody>
          <a:bodyPr>
            <a:normAutofit fontScale="90000"/>
          </a:bodyPr>
          <a:lstStyle/>
          <a:p>
            <a:r>
              <a:rPr lang="en-US" sz="4000" smtClean="0"/>
              <a:t>Code to get JDBC-ODBC connection</a:t>
            </a:r>
          </a:p>
        </p:txBody>
      </p:sp>
      <p:sp>
        <p:nvSpPr>
          <p:cNvPr id="14339" name="Text Box 3"/>
          <p:cNvSpPr txBox="1">
            <a:spLocks noChangeArrowheads="1"/>
          </p:cNvSpPr>
          <p:nvPr/>
        </p:nvSpPr>
        <p:spPr bwMode="auto">
          <a:xfrm>
            <a:off x="152400" y="838200"/>
            <a:ext cx="8991600" cy="5632450"/>
          </a:xfrm>
          <a:prstGeom prst="rect">
            <a:avLst/>
          </a:prstGeom>
          <a:noFill/>
          <a:ln w="9525">
            <a:noFill/>
            <a:miter lim="800000"/>
            <a:headEnd/>
            <a:tailEnd/>
          </a:ln>
        </p:spPr>
        <p:txBody>
          <a:bodyPr>
            <a:spAutoFit/>
          </a:bodyPr>
          <a:lstStyle/>
          <a:p>
            <a:r>
              <a:rPr lang="en-US" sz="2000" b="1">
                <a:solidFill>
                  <a:srgbClr val="000000"/>
                </a:solidFill>
                <a:latin typeface="Courier New" pitchFamily="49" charset="0"/>
              </a:rPr>
              <a:t>import java.sql.*;</a:t>
            </a:r>
          </a:p>
          <a:p>
            <a:r>
              <a:rPr lang="en-US" sz="2000" b="1">
                <a:solidFill>
                  <a:srgbClr val="000000"/>
                </a:solidFill>
                <a:latin typeface="Courier New" pitchFamily="49" charset="0"/>
              </a:rPr>
              <a:t>public class ODBCMain{</a:t>
            </a:r>
          </a:p>
          <a:p>
            <a:r>
              <a:rPr lang="en-US" sz="2000" b="1">
                <a:solidFill>
                  <a:srgbClr val="000000"/>
                </a:solidFill>
                <a:latin typeface="Courier New" pitchFamily="49" charset="0"/>
              </a:rPr>
              <a:t>  Connection con;</a:t>
            </a:r>
          </a:p>
          <a:p>
            <a:r>
              <a:rPr lang="en-US" sz="2000" b="1">
                <a:solidFill>
                  <a:srgbClr val="000000"/>
                </a:solidFill>
                <a:latin typeface="Courier New" pitchFamily="49" charset="0"/>
              </a:rPr>
              <a:t>  public ODBCMain()  {</a:t>
            </a:r>
          </a:p>
          <a:p>
            <a:r>
              <a:rPr lang="en-US" sz="2000" b="1">
                <a:solidFill>
                  <a:srgbClr val="000000"/>
                </a:solidFill>
                <a:latin typeface="Courier New" pitchFamily="49" charset="0"/>
              </a:rPr>
              <a:t>    try    {</a:t>
            </a:r>
          </a:p>
          <a:p>
            <a:r>
              <a:rPr lang="en-US" sz="2000" b="1">
                <a:solidFill>
                  <a:srgbClr val="000000"/>
                </a:solidFill>
                <a:latin typeface="Courier New" pitchFamily="49" charset="0"/>
              </a:rPr>
              <a:t>	</a:t>
            </a:r>
            <a:r>
              <a:rPr lang="en-US" sz="2000">
                <a:solidFill>
                  <a:srgbClr val="990099"/>
                </a:solidFill>
              </a:rPr>
              <a:t>//sample is data source name (DSN)</a:t>
            </a:r>
          </a:p>
          <a:p>
            <a:r>
              <a:rPr lang="en-US" sz="2000" b="1">
                <a:solidFill>
                  <a:srgbClr val="000000"/>
                </a:solidFill>
                <a:latin typeface="Courier New" pitchFamily="49" charset="0"/>
              </a:rPr>
              <a:t>      String url = "jdbc:odbc:sample";</a:t>
            </a:r>
          </a:p>
          <a:p>
            <a:r>
              <a:rPr lang="en-US" sz="2000">
                <a:solidFill>
                  <a:srgbClr val="990099"/>
                </a:solidFill>
              </a:rPr>
              <a:t>	//Load the JDBC-ODBC bridge driver</a:t>
            </a:r>
          </a:p>
          <a:p>
            <a:r>
              <a:rPr lang="en-US" sz="2000" b="1">
                <a:solidFill>
                  <a:srgbClr val="000000"/>
                </a:solidFill>
                <a:latin typeface="Courier New" pitchFamily="49" charset="0"/>
              </a:rPr>
              <a:t>	Class.forName("sun.jdbc.odbc.JdbcOdbcDriver");</a:t>
            </a:r>
          </a:p>
          <a:p>
            <a:r>
              <a:rPr lang="en-US" sz="2000" b="1">
                <a:solidFill>
                  <a:schemeClr val="tx2"/>
                </a:solidFill>
                <a:latin typeface="Arial Narrow" pitchFamily="34" charset="0"/>
              </a:rPr>
              <a:t>	</a:t>
            </a:r>
            <a:r>
              <a:rPr lang="en-US" sz="2000">
                <a:solidFill>
                  <a:srgbClr val="990099"/>
                </a:solidFill>
              </a:rPr>
              <a:t>//Obtain the connection to the database</a:t>
            </a:r>
          </a:p>
          <a:p>
            <a:r>
              <a:rPr lang="en-US" sz="2000" b="1">
                <a:solidFill>
                  <a:srgbClr val="000000"/>
                </a:solidFill>
                <a:latin typeface="Courier New" pitchFamily="49" charset="0"/>
              </a:rPr>
              <a:t>	con = DriverManager.getConnection(url);</a:t>
            </a:r>
          </a:p>
          <a:p>
            <a:r>
              <a:rPr lang="en-US" sz="2000"/>
              <a:t> </a:t>
            </a:r>
            <a:r>
              <a:rPr lang="en-US" sz="2000" b="1">
                <a:solidFill>
                  <a:srgbClr val="000000"/>
                </a:solidFill>
                <a:latin typeface="Courier New" pitchFamily="49" charset="0"/>
              </a:rPr>
              <a:t>System.out.println (“JDBC-ODBC connection established");</a:t>
            </a:r>
          </a:p>
          <a:p>
            <a:r>
              <a:rPr lang="en-US" sz="2000" b="1">
                <a:solidFill>
                  <a:srgbClr val="000000"/>
                </a:solidFill>
                <a:latin typeface="Courier New" pitchFamily="49" charset="0"/>
              </a:rPr>
              <a:t>	con.close(); 	</a:t>
            </a:r>
          </a:p>
          <a:p>
            <a:r>
              <a:rPr lang="en-US" sz="2000" b="1">
                <a:solidFill>
                  <a:srgbClr val="000000"/>
                </a:solidFill>
                <a:latin typeface="Courier New" pitchFamily="49" charset="0"/>
              </a:rPr>
              <a:t>}   </a:t>
            </a:r>
          </a:p>
          <a:p>
            <a:r>
              <a:rPr lang="en-US" sz="2000" b="1">
                <a:solidFill>
                  <a:srgbClr val="000000"/>
                </a:solidFill>
                <a:latin typeface="Courier New" pitchFamily="49" charset="0"/>
              </a:rPr>
              <a:t>catch(Exception e){ </a:t>
            </a:r>
          </a:p>
          <a:p>
            <a:r>
              <a:rPr lang="en-US" sz="2000" b="1">
                <a:solidFill>
                  <a:srgbClr val="000000"/>
                </a:solidFill>
                <a:latin typeface="Courier New" pitchFamily="49" charset="0"/>
              </a:rPr>
              <a:t>  e.printStackTrace();</a:t>
            </a:r>
          </a:p>
          <a:p>
            <a:r>
              <a:rPr lang="en-US" sz="2000" b="1">
                <a:solidFill>
                  <a:srgbClr val="000000"/>
                </a:solidFill>
                <a:latin typeface="Courier New" pitchFamily="49" charset="0"/>
              </a:rPr>
              <a:t>} }</a:t>
            </a:r>
          </a:p>
          <a:p>
            <a:r>
              <a:rPr lang="en-US" sz="2000" b="1">
                <a:solidFill>
                  <a:srgbClr val="000000"/>
                </a:solidFill>
                <a:latin typeface="Courier New" pitchFamily="49" charset="0"/>
              </a:rPr>
              <a:t>public static void main(String str[]){new ODBCMain();}} </a:t>
            </a:r>
          </a:p>
        </p:txBody>
      </p:sp>
      <p:sp>
        <p:nvSpPr>
          <p:cNvPr id="4" name="Slide Number Placeholder 3"/>
          <p:cNvSpPr>
            <a:spLocks noGrp="1"/>
          </p:cNvSpPr>
          <p:nvPr>
            <p:ph type="sldNum" sz="quarter" idx="12"/>
          </p:nvPr>
        </p:nvSpPr>
        <p:spPr/>
        <p:txBody>
          <a:bodyPr/>
          <a:lstStyle/>
          <a:p>
            <a:fld id="{E5AB745C-E2C4-4072-9F76-63E5D809576D}" type="slidenum">
              <a:rPr lang="en-IN" smtClean="0"/>
              <a:t>12</a:t>
            </a:fld>
            <a:endParaRPr lang="en-IN"/>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idx="1"/>
          </p:nvPr>
        </p:nvSpPr>
        <p:spPr>
          <a:xfrm>
            <a:off x="381000" y="1447800"/>
            <a:ext cx="7848600" cy="4419600"/>
          </a:xfrm>
        </p:spPr>
        <p:txBody>
          <a:bodyPr/>
          <a:lstStyle/>
          <a:p>
            <a:r>
              <a:rPr lang="en-US" smtClean="0"/>
              <a:t>ODBC uses a C. Calls from Java to native C code have a number of drawbacks in the security, robustness, and automatic portability of applications. </a:t>
            </a:r>
          </a:p>
          <a:p>
            <a:r>
              <a:rPr lang="en-US" smtClean="0"/>
              <a:t>Multiple layers of indirection leads to inefficiency.</a:t>
            </a:r>
          </a:p>
        </p:txBody>
      </p:sp>
      <p:sp>
        <p:nvSpPr>
          <p:cNvPr id="15362" name="Slide Number Placeholder 5"/>
          <p:cNvSpPr>
            <a:spLocks noGrp="1"/>
          </p:cNvSpPr>
          <p:nvPr>
            <p:ph type="sldNum" sz="quarter" idx="12"/>
          </p:nvPr>
        </p:nvSpPr>
        <p:spPr>
          <a:xfrm>
            <a:off x="6553200" y="6245225"/>
            <a:ext cx="2133600" cy="476250"/>
          </a:xfrm>
          <a:noFill/>
        </p:spPr>
        <p:txBody>
          <a:bodyPr/>
          <a:lstStyle/>
          <a:p>
            <a:fld id="{BDD3E3CD-5C95-4258-88AF-12858BF2EDA2}" type="slidenum">
              <a:rPr lang="en-US" smtClean="0">
                <a:latin typeface="Arial" charset="0"/>
              </a:rPr>
              <a:pPr/>
              <a:t>13</a:t>
            </a:fld>
            <a:endParaRPr lang="en-US" smtClean="0">
              <a:latin typeface="Arial" charset="0"/>
            </a:endParaRPr>
          </a:p>
        </p:txBody>
      </p:sp>
      <p:sp>
        <p:nvSpPr>
          <p:cNvPr id="15363" name="Rectangle 2"/>
          <p:cNvSpPr>
            <a:spLocks noGrp="1" noChangeArrowheads="1"/>
          </p:cNvSpPr>
          <p:nvPr>
            <p:ph type="title"/>
          </p:nvPr>
        </p:nvSpPr>
        <p:spPr>
          <a:xfrm>
            <a:off x="381000" y="76200"/>
            <a:ext cx="7772400" cy="608013"/>
          </a:xfrm>
        </p:spPr>
        <p:txBody>
          <a:bodyPr>
            <a:normAutofit fontScale="90000"/>
          </a:bodyPr>
          <a:lstStyle/>
          <a:p>
            <a:r>
              <a:rPr lang="en-US" smtClean="0"/>
              <a:t>Disadvantages</a:t>
            </a: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xfrm>
            <a:off x="6553200" y="6245225"/>
            <a:ext cx="2133600" cy="476250"/>
          </a:xfrm>
          <a:noFill/>
        </p:spPr>
        <p:txBody>
          <a:bodyPr/>
          <a:lstStyle/>
          <a:p>
            <a:fld id="{5248FF4B-08CA-4A61-9BEA-6059AA847C65}" type="slidenum">
              <a:rPr lang="en-US" smtClean="0">
                <a:latin typeface="Arial" charset="0"/>
              </a:rPr>
              <a:pPr/>
              <a:t>14</a:t>
            </a:fld>
            <a:endParaRPr lang="en-US" smtClean="0">
              <a:latin typeface="Arial" charset="0"/>
            </a:endParaRPr>
          </a:p>
        </p:txBody>
      </p:sp>
      <p:sp>
        <p:nvSpPr>
          <p:cNvPr id="16387" name="Rectangle 2"/>
          <p:cNvSpPr>
            <a:spLocks noGrp="1" noChangeArrowheads="1"/>
          </p:cNvSpPr>
          <p:nvPr>
            <p:ph type="title"/>
          </p:nvPr>
        </p:nvSpPr>
        <p:spPr>
          <a:xfrm>
            <a:off x="467544" y="404664"/>
            <a:ext cx="8458200" cy="1143000"/>
          </a:xfrm>
        </p:spPr>
        <p:txBody>
          <a:bodyPr>
            <a:normAutofit fontScale="90000"/>
          </a:bodyPr>
          <a:lstStyle/>
          <a:p>
            <a:r>
              <a:rPr lang="en-US" dirty="0" smtClean="0"/>
              <a:t>Type2- Part Java, Part Native Driver</a:t>
            </a:r>
          </a:p>
        </p:txBody>
      </p:sp>
      <p:sp>
        <p:nvSpPr>
          <p:cNvPr id="16388" name="Rectangle 3"/>
          <p:cNvSpPr>
            <a:spLocks noChangeArrowheads="1"/>
          </p:cNvSpPr>
          <p:nvPr/>
        </p:nvSpPr>
        <p:spPr bwMode="auto">
          <a:xfrm>
            <a:off x="304800" y="1752600"/>
            <a:ext cx="1828800" cy="914400"/>
          </a:xfrm>
          <a:prstGeom prst="rect">
            <a:avLst/>
          </a:prstGeom>
          <a:solidFill>
            <a:srgbClr val="800080"/>
          </a:solidFill>
          <a:ln w="9525">
            <a:solidFill>
              <a:schemeClr val="tx1"/>
            </a:solidFill>
            <a:miter lim="800000"/>
            <a:headEnd/>
            <a:tailEnd/>
          </a:ln>
        </p:spPr>
        <p:txBody>
          <a:bodyPr wrap="none" anchor="ctr"/>
          <a:lstStyle/>
          <a:p>
            <a:pPr algn="ctr"/>
            <a:r>
              <a:rPr lang="en-US" sz="2400">
                <a:solidFill>
                  <a:schemeClr val="bg1"/>
                </a:solidFill>
                <a:latin typeface="Verdana" pitchFamily="34" charset="0"/>
              </a:rPr>
              <a:t>Java </a:t>
            </a:r>
          </a:p>
          <a:p>
            <a:pPr algn="ctr"/>
            <a:r>
              <a:rPr lang="en-US" sz="2400">
                <a:solidFill>
                  <a:schemeClr val="bg1"/>
                </a:solidFill>
                <a:latin typeface="Verdana" pitchFamily="34" charset="0"/>
              </a:rPr>
              <a:t>application</a:t>
            </a:r>
          </a:p>
        </p:txBody>
      </p:sp>
      <p:sp>
        <p:nvSpPr>
          <p:cNvPr id="16389" name="Line 4"/>
          <p:cNvSpPr>
            <a:spLocks noChangeShapeType="1"/>
          </p:cNvSpPr>
          <p:nvPr/>
        </p:nvSpPr>
        <p:spPr bwMode="auto">
          <a:xfrm>
            <a:off x="1066800" y="2590800"/>
            <a:ext cx="0" cy="762000"/>
          </a:xfrm>
          <a:prstGeom prst="line">
            <a:avLst/>
          </a:prstGeom>
          <a:noFill/>
          <a:ln w="9525">
            <a:solidFill>
              <a:schemeClr val="tx1"/>
            </a:solidFill>
            <a:miter lim="800000"/>
            <a:headEnd/>
            <a:tailEnd/>
          </a:ln>
        </p:spPr>
        <p:txBody>
          <a:bodyPr wrap="none"/>
          <a:lstStyle/>
          <a:p>
            <a:endParaRPr lang="en-IN"/>
          </a:p>
        </p:txBody>
      </p:sp>
      <p:sp>
        <p:nvSpPr>
          <p:cNvPr id="16390" name="Oval 5"/>
          <p:cNvSpPr>
            <a:spLocks noChangeArrowheads="1"/>
          </p:cNvSpPr>
          <p:nvPr/>
        </p:nvSpPr>
        <p:spPr bwMode="auto">
          <a:xfrm>
            <a:off x="381000" y="3429000"/>
            <a:ext cx="1371600" cy="1066800"/>
          </a:xfrm>
          <a:prstGeom prst="ellipse">
            <a:avLst/>
          </a:prstGeom>
          <a:solidFill>
            <a:srgbClr val="E8D1FF"/>
          </a:solidFill>
          <a:ln w="9525">
            <a:solidFill>
              <a:schemeClr val="tx1"/>
            </a:solidFill>
            <a:miter lim="800000"/>
            <a:headEnd/>
            <a:tailEnd/>
          </a:ln>
        </p:spPr>
        <p:txBody>
          <a:bodyPr wrap="none" anchor="ctr"/>
          <a:lstStyle/>
          <a:p>
            <a:pPr algn="ctr"/>
            <a:r>
              <a:rPr lang="en-US" sz="2400">
                <a:latin typeface="Verdana" pitchFamily="34" charset="0"/>
              </a:rPr>
              <a:t>JDBC </a:t>
            </a:r>
          </a:p>
          <a:p>
            <a:pPr algn="ctr"/>
            <a:r>
              <a:rPr lang="en-US" sz="2400">
                <a:latin typeface="Verdana" pitchFamily="34" charset="0"/>
              </a:rPr>
              <a:t>API</a:t>
            </a:r>
          </a:p>
        </p:txBody>
      </p:sp>
      <p:sp>
        <p:nvSpPr>
          <p:cNvPr id="16391" name="Line 6"/>
          <p:cNvSpPr>
            <a:spLocks noChangeShapeType="1"/>
          </p:cNvSpPr>
          <p:nvPr/>
        </p:nvSpPr>
        <p:spPr bwMode="auto">
          <a:xfrm>
            <a:off x="1752600" y="3886200"/>
            <a:ext cx="990600" cy="0"/>
          </a:xfrm>
          <a:prstGeom prst="line">
            <a:avLst/>
          </a:prstGeom>
          <a:noFill/>
          <a:ln w="9525">
            <a:solidFill>
              <a:schemeClr val="tx1"/>
            </a:solidFill>
            <a:miter lim="800000"/>
            <a:headEnd/>
            <a:tailEnd/>
          </a:ln>
        </p:spPr>
        <p:txBody>
          <a:bodyPr wrap="none"/>
          <a:lstStyle/>
          <a:p>
            <a:endParaRPr lang="en-IN"/>
          </a:p>
        </p:txBody>
      </p:sp>
      <p:sp>
        <p:nvSpPr>
          <p:cNvPr id="16392" name="Rectangle 7"/>
          <p:cNvSpPr>
            <a:spLocks noChangeArrowheads="1"/>
          </p:cNvSpPr>
          <p:nvPr/>
        </p:nvSpPr>
        <p:spPr bwMode="auto">
          <a:xfrm>
            <a:off x="2743200" y="3429000"/>
            <a:ext cx="1828800" cy="838200"/>
          </a:xfrm>
          <a:prstGeom prst="rect">
            <a:avLst/>
          </a:prstGeom>
          <a:solidFill>
            <a:srgbClr val="800080"/>
          </a:solidFill>
          <a:ln w="9525">
            <a:solidFill>
              <a:schemeClr val="tx1"/>
            </a:solidFill>
            <a:miter lim="800000"/>
            <a:headEnd/>
            <a:tailEnd/>
          </a:ln>
        </p:spPr>
        <p:txBody>
          <a:bodyPr wrap="none" anchor="ctr"/>
          <a:lstStyle/>
          <a:p>
            <a:pPr algn="ctr"/>
            <a:r>
              <a:rPr lang="en-US" sz="2400">
                <a:solidFill>
                  <a:schemeClr val="bg1"/>
                </a:solidFill>
                <a:latin typeface="Verdana" pitchFamily="34" charset="0"/>
              </a:rPr>
              <a:t>JDBC</a:t>
            </a:r>
            <a:r>
              <a:rPr lang="en-US" sz="2400">
                <a:latin typeface="Verdana" pitchFamily="34" charset="0"/>
              </a:rPr>
              <a:t> </a:t>
            </a:r>
            <a:r>
              <a:rPr lang="en-US" sz="2400">
                <a:solidFill>
                  <a:schemeClr val="bg1"/>
                </a:solidFill>
                <a:latin typeface="Verdana" pitchFamily="34" charset="0"/>
              </a:rPr>
              <a:t>Driver</a:t>
            </a:r>
          </a:p>
        </p:txBody>
      </p:sp>
      <p:sp>
        <p:nvSpPr>
          <p:cNvPr id="16393" name="Line 8"/>
          <p:cNvSpPr>
            <a:spLocks noChangeShapeType="1"/>
          </p:cNvSpPr>
          <p:nvPr/>
        </p:nvSpPr>
        <p:spPr bwMode="auto">
          <a:xfrm>
            <a:off x="4572000" y="3886200"/>
            <a:ext cx="838200" cy="0"/>
          </a:xfrm>
          <a:prstGeom prst="line">
            <a:avLst/>
          </a:prstGeom>
          <a:noFill/>
          <a:ln w="9525">
            <a:solidFill>
              <a:schemeClr val="tx1"/>
            </a:solidFill>
            <a:miter lim="800000"/>
            <a:headEnd/>
            <a:tailEnd/>
          </a:ln>
        </p:spPr>
        <p:txBody>
          <a:bodyPr wrap="none"/>
          <a:lstStyle/>
          <a:p>
            <a:endParaRPr lang="en-IN"/>
          </a:p>
        </p:txBody>
      </p:sp>
      <p:sp>
        <p:nvSpPr>
          <p:cNvPr id="16394" name="Oval 9"/>
          <p:cNvSpPr>
            <a:spLocks noChangeArrowheads="1"/>
          </p:cNvSpPr>
          <p:nvPr/>
        </p:nvSpPr>
        <p:spPr bwMode="auto">
          <a:xfrm>
            <a:off x="5334000" y="2971800"/>
            <a:ext cx="1752600" cy="1600200"/>
          </a:xfrm>
          <a:prstGeom prst="ellipse">
            <a:avLst/>
          </a:prstGeom>
          <a:solidFill>
            <a:srgbClr val="99CCFF"/>
          </a:solidFill>
          <a:ln w="9525">
            <a:solidFill>
              <a:schemeClr val="tx1"/>
            </a:solidFill>
            <a:miter lim="800000"/>
            <a:headEnd/>
            <a:tailEnd/>
          </a:ln>
        </p:spPr>
        <p:txBody>
          <a:bodyPr wrap="none" anchor="ctr"/>
          <a:lstStyle/>
          <a:p>
            <a:pPr algn="ctr"/>
            <a:r>
              <a:rPr lang="en-US" sz="2400">
                <a:latin typeface="Verdana" pitchFamily="34" charset="0"/>
              </a:rPr>
              <a:t>Vendor </a:t>
            </a:r>
          </a:p>
          <a:p>
            <a:pPr algn="ctr"/>
            <a:r>
              <a:rPr lang="en-US" sz="2400">
                <a:latin typeface="Verdana" pitchFamily="34" charset="0"/>
              </a:rPr>
              <a:t>Specific</a:t>
            </a:r>
          </a:p>
          <a:p>
            <a:pPr algn="ctr"/>
            <a:r>
              <a:rPr lang="en-US" sz="2400">
                <a:latin typeface="Verdana" pitchFamily="34" charset="0"/>
              </a:rPr>
              <a:t>API</a:t>
            </a:r>
          </a:p>
        </p:txBody>
      </p:sp>
      <p:sp>
        <p:nvSpPr>
          <p:cNvPr id="16395" name="Line 10"/>
          <p:cNvSpPr>
            <a:spLocks noChangeShapeType="1"/>
          </p:cNvSpPr>
          <p:nvPr/>
        </p:nvSpPr>
        <p:spPr bwMode="auto">
          <a:xfrm>
            <a:off x="7086600" y="3733800"/>
            <a:ext cx="838200" cy="0"/>
          </a:xfrm>
          <a:prstGeom prst="line">
            <a:avLst/>
          </a:prstGeom>
          <a:noFill/>
          <a:ln w="9525">
            <a:solidFill>
              <a:schemeClr val="tx1"/>
            </a:solidFill>
            <a:miter lim="800000"/>
            <a:headEnd/>
            <a:tailEnd/>
          </a:ln>
        </p:spPr>
        <p:txBody>
          <a:bodyPr wrap="none"/>
          <a:lstStyle/>
          <a:p>
            <a:endParaRPr lang="en-IN"/>
          </a:p>
        </p:txBody>
      </p:sp>
      <p:sp>
        <p:nvSpPr>
          <p:cNvPr id="16396" name="AutoShape 11"/>
          <p:cNvSpPr>
            <a:spLocks noChangeArrowheads="1"/>
          </p:cNvSpPr>
          <p:nvPr/>
        </p:nvSpPr>
        <p:spPr bwMode="auto">
          <a:xfrm>
            <a:off x="7010400" y="1219200"/>
            <a:ext cx="1600200" cy="1676400"/>
          </a:xfrm>
          <a:prstGeom prst="flowChartMagneticDisk">
            <a:avLst/>
          </a:prstGeom>
          <a:solidFill>
            <a:schemeClr val="folHlink"/>
          </a:solidFill>
          <a:ln w="9525">
            <a:solidFill>
              <a:schemeClr val="tx1"/>
            </a:solidFill>
            <a:miter lim="800000"/>
            <a:headEnd/>
            <a:tailEnd/>
          </a:ln>
        </p:spPr>
        <p:txBody>
          <a:bodyPr wrap="none" anchor="ctr"/>
          <a:lstStyle/>
          <a:p>
            <a:pPr algn="ctr"/>
            <a:r>
              <a:rPr lang="en-US" sz="2400">
                <a:latin typeface="Verdana" pitchFamily="34" charset="0"/>
              </a:rPr>
              <a:t>Database</a:t>
            </a:r>
          </a:p>
        </p:txBody>
      </p:sp>
      <p:sp>
        <p:nvSpPr>
          <p:cNvPr id="16397" name="Line 12"/>
          <p:cNvSpPr>
            <a:spLocks noChangeShapeType="1"/>
          </p:cNvSpPr>
          <p:nvPr/>
        </p:nvSpPr>
        <p:spPr bwMode="auto">
          <a:xfrm flipV="1">
            <a:off x="7924800" y="2895600"/>
            <a:ext cx="0" cy="838200"/>
          </a:xfrm>
          <a:prstGeom prst="line">
            <a:avLst/>
          </a:prstGeom>
          <a:noFill/>
          <a:ln w="9525">
            <a:solidFill>
              <a:schemeClr val="tx1"/>
            </a:solidFill>
            <a:round/>
            <a:headEnd/>
            <a:tailEnd/>
          </a:ln>
        </p:spPr>
        <p:txBody>
          <a:bodyPr/>
          <a:lstStyle/>
          <a:p>
            <a:endParaRPr lang="en-IN"/>
          </a:p>
        </p:txBody>
      </p:sp>
      <p:sp>
        <p:nvSpPr>
          <p:cNvPr id="16398" name="Rectangle 13"/>
          <p:cNvSpPr>
            <a:spLocks noChangeArrowheads="1"/>
          </p:cNvSpPr>
          <p:nvPr/>
        </p:nvSpPr>
        <p:spPr bwMode="auto">
          <a:xfrm>
            <a:off x="304800" y="5105400"/>
            <a:ext cx="7620000" cy="923925"/>
          </a:xfrm>
          <a:prstGeom prst="rect">
            <a:avLst/>
          </a:prstGeom>
          <a:noFill/>
          <a:ln w="9525">
            <a:noFill/>
            <a:miter lim="800000"/>
            <a:headEnd/>
            <a:tailEnd/>
          </a:ln>
        </p:spPr>
        <p:txBody>
          <a:bodyPr>
            <a:spAutoFit/>
          </a:bodyPr>
          <a:lstStyle/>
          <a:p>
            <a:r>
              <a:rPr lang="en-US"/>
              <a:t>Much like the bridge driver, this style of driver also requires that some binary code be loaded on each client machine. Therefore this also shares the same disadvantages. This driver is very rarely now a days.</a:t>
            </a:r>
          </a:p>
        </p:txBody>
      </p:sp>
      <p:sp>
        <p:nvSpPr>
          <p:cNvPr id="15" name="Footer Placeholder 1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23528" y="1124744"/>
            <a:ext cx="8668072" cy="5276056"/>
          </a:xfrm>
        </p:spPr>
        <p:txBody>
          <a:bodyPr>
            <a:normAutofit lnSpcReduction="10000"/>
          </a:bodyPr>
          <a:lstStyle/>
          <a:p>
            <a:pPr>
              <a:defRPr/>
            </a:pPr>
            <a:r>
              <a:rPr lang="en-US" dirty="0" smtClean="0"/>
              <a:t>Type 3 and Type 4 drivers are preferred database drivers for Java.</a:t>
            </a:r>
          </a:p>
          <a:p>
            <a:pPr>
              <a:defRPr/>
            </a:pPr>
            <a:r>
              <a:rPr lang="en-US" dirty="0" smtClean="0"/>
              <a:t>Each of these drivers are used in different architectural situations.</a:t>
            </a:r>
          </a:p>
          <a:p>
            <a:pPr>
              <a:defRPr/>
            </a:pPr>
            <a:r>
              <a:rPr lang="en-US" dirty="0" smtClean="0"/>
              <a:t>Type 4 Drivers</a:t>
            </a:r>
          </a:p>
          <a:p>
            <a:pPr lvl="1">
              <a:defRPr/>
            </a:pPr>
            <a:r>
              <a:rPr lang="en-US" sz="2000" dirty="0" smtClean="0">
                <a:ea typeface="+mn-ea"/>
                <a:cs typeface="+mn-cs"/>
              </a:rPr>
              <a:t>Used in 2-tier architecture</a:t>
            </a:r>
          </a:p>
          <a:p>
            <a:pPr lvl="1">
              <a:defRPr/>
            </a:pPr>
            <a:r>
              <a:rPr lang="en-US" sz="2000" dirty="0" smtClean="0">
                <a:ea typeface="+mn-ea"/>
                <a:cs typeface="+mn-cs"/>
              </a:rPr>
              <a:t>Direct to database connection from java application</a:t>
            </a:r>
          </a:p>
          <a:p>
            <a:pPr lvl="1">
              <a:defRPr/>
            </a:pPr>
            <a:r>
              <a:rPr lang="en-US" sz="2000" dirty="0" smtClean="0">
                <a:ea typeface="+mn-ea"/>
                <a:cs typeface="+mn-cs"/>
              </a:rPr>
              <a:t>Pure Java Driver</a:t>
            </a:r>
          </a:p>
          <a:p>
            <a:pPr>
              <a:defRPr/>
            </a:pPr>
            <a:r>
              <a:rPr lang="en-US" dirty="0" smtClean="0"/>
              <a:t>Type 3</a:t>
            </a:r>
          </a:p>
          <a:p>
            <a:pPr lvl="1">
              <a:defRPr/>
            </a:pPr>
            <a:r>
              <a:rPr lang="en-US" sz="2000" dirty="0" smtClean="0">
                <a:ea typeface="+mn-ea"/>
                <a:cs typeface="+mn-cs"/>
              </a:rPr>
              <a:t>Three-tier </a:t>
            </a:r>
          </a:p>
          <a:p>
            <a:pPr lvl="1">
              <a:defRPr/>
            </a:pPr>
            <a:r>
              <a:rPr lang="en-US" sz="2000" dirty="0" smtClean="0"/>
              <a:t>Connection to database happens through a middleware. The middleware provides connectivity to many different databases.</a:t>
            </a:r>
            <a:endParaRPr lang="en-US" sz="2000" dirty="0" smtClean="0">
              <a:ea typeface="+mn-ea"/>
              <a:cs typeface="+mn-cs"/>
            </a:endParaRPr>
          </a:p>
          <a:p>
            <a:pPr lvl="1">
              <a:defRPr/>
            </a:pPr>
            <a:r>
              <a:rPr lang="en-US" sz="2000" dirty="0" smtClean="0">
                <a:ea typeface="+mn-ea"/>
                <a:cs typeface="+mn-cs"/>
              </a:rPr>
              <a:t>JDBC-Net pure Java Driver</a:t>
            </a:r>
          </a:p>
          <a:p>
            <a:pPr>
              <a:buNone/>
              <a:defRPr/>
            </a:pPr>
            <a:r>
              <a:rPr lang="en-US" dirty="0" smtClean="0"/>
              <a:t>. </a:t>
            </a:r>
            <a:endParaRPr lang="en-US" dirty="0"/>
          </a:p>
        </p:txBody>
      </p:sp>
      <p:sp>
        <p:nvSpPr>
          <p:cNvPr id="17412" name="Slide Number Placeholder 5"/>
          <p:cNvSpPr>
            <a:spLocks noGrp="1"/>
          </p:cNvSpPr>
          <p:nvPr>
            <p:ph type="sldNum" sz="quarter" idx="12"/>
          </p:nvPr>
        </p:nvSpPr>
        <p:spPr>
          <a:noFill/>
        </p:spPr>
        <p:txBody>
          <a:bodyPr/>
          <a:lstStyle/>
          <a:p>
            <a:fld id="{D036D8F8-5D44-4C92-9A42-E763DE4F5F75}" type="slidenum">
              <a:rPr lang="en-US" smtClean="0">
                <a:latin typeface="Arial" charset="0"/>
              </a:rPr>
              <a:pPr/>
              <a:t>15</a:t>
            </a:fld>
            <a:endParaRPr lang="en-US" smtClean="0">
              <a:latin typeface="Arial" charset="0"/>
            </a:endParaRPr>
          </a:p>
        </p:txBody>
      </p:sp>
      <p:sp>
        <p:nvSpPr>
          <p:cNvPr id="17410" name="Rectangle 4"/>
          <p:cNvSpPr>
            <a:spLocks noGrp="1" noChangeArrowheads="1"/>
          </p:cNvSpPr>
          <p:nvPr>
            <p:ph type="title"/>
          </p:nvPr>
        </p:nvSpPr>
        <p:spPr>
          <a:xfrm>
            <a:off x="467544" y="260648"/>
            <a:ext cx="8229600" cy="1143000"/>
          </a:xfrm>
          <a:noFill/>
        </p:spPr>
        <p:txBody>
          <a:bodyPr/>
          <a:lstStyle/>
          <a:p>
            <a:r>
              <a:rPr lang="en-US" dirty="0" smtClean="0"/>
              <a:t>Preferred Database Drivers</a:t>
            </a: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anim calcmode="lin" valueType="num">
                                      <p:cBhvr additive="base">
                                        <p:cTn id="7"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7" end="7"/>
                                            </p:txEl>
                                          </p:spTgt>
                                        </p:tgtEl>
                                        <p:attrNameLst>
                                          <p:attrName>style.visibility</p:attrName>
                                        </p:attrNameLst>
                                      </p:cBhvr>
                                      <p:to>
                                        <p:strVal val="visible"/>
                                      </p:to>
                                    </p:set>
                                    <p:anim calcmode="lin" valueType="num">
                                      <p:cBhvr additive="base">
                                        <p:cTn id="1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xEl>
                                              <p:pRg st="8" end="8"/>
                                            </p:txEl>
                                          </p:spTgt>
                                        </p:tgtEl>
                                        <p:attrNameLst>
                                          <p:attrName>style.visibility</p:attrName>
                                        </p:attrNameLst>
                                      </p:cBhvr>
                                      <p:to>
                                        <p:strVal val="visible"/>
                                      </p:to>
                                    </p:set>
                                    <p:anim calcmode="lin" valueType="num">
                                      <p:cBhvr additive="base">
                                        <p:cTn id="15"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xEl>
                                              <p:pRg st="9" end="9"/>
                                            </p:txEl>
                                          </p:spTgt>
                                        </p:tgtEl>
                                        <p:attrNameLst>
                                          <p:attrName>style.visibility</p:attrName>
                                        </p:attrNameLst>
                                      </p:cBhvr>
                                      <p:to>
                                        <p:strVal val="visible"/>
                                      </p:to>
                                    </p:set>
                                    <p:anim calcmode="lin" valueType="num">
                                      <p:cBhvr additive="base">
                                        <p:cTn id="19"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2"/>
          </p:nvPr>
        </p:nvSpPr>
        <p:spPr>
          <a:xfrm>
            <a:off x="6553200" y="6245225"/>
            <a:ext cx="2133600" cy="476250"/>
          </a:xfrm>
          <a:noFill/>
        </p:spPr>
        <p:txBody>
          <a:bodyPr/>
          <a:lstStyle/>
          <a:p>
            <a:fld id="{D34F0326-8253-452F-8BA5-337ED99C4314}" type="slidenum">
              <a:rPr lang="en-US" smtClean="0">
                <a:latin typeface="Arial" charset="0"/>
              </a:rPr>
              <a:pPr/>
              <a:t>16</a:t>
            </a:fld>
            <a:endParaRPr lang="en-US" smtClean="0">
              <a:latin typeface="Arial" charset="0"/>
            </a:endParaRPr>
          </a:p>
        </p:txBody>
      </p:sp>
      <p:sp>
        <p:nvSpPr>
          <p:cNvPr id="18435" name="Rectangle 2"/>
          <p:cNvSpPr>
            <a:spLocks noChangeArrowheads="1"/>
          </p:cNvSpPr>
          <p:nvPr/>
        </p:nvSpPr>
        <p:spPr bwMode="auto">
          <a:xfrm>
            <a:off x="2590800" y="1143000"/>
            <a:ext cx="3352800" cy="457200"/>
          </a:xfrm>
          <a:prstGeom prst="rect">
            <a:avLst/>
          </a:prstGeom>
          <a:solidFill>
            <a:srgbClr val="800080"/>
          </a:solidFill>
          <a:ln w="9525">
            <a:solidFill>
              <a:schemeClr val="tx1"/>
            </a:solidFill>
            <a:miter lim="800000"/>
            <a:headEnd/>
            <a:tailEnd/>
          </a:ln>
        </p:spPr>
        <p:txBody>
          <a:bodyPr wrap="none" anchor="ctr"/>
          <a:lstStyle/>
          <a:p>
            <a:pPr algn="ctr"/>
            <a:r>
              <a:rPr lang="en-US" sz="2000">
                <a:solidFill>
                  <a:schemeClr val="bg1"/>
                </a:solidFill>
                <a:latin typeface="Verdana" pitchFamily="34" charset="0"/>
              </a:rPr>
              <a:t>Java application</a:t>
            </a:r>
          </a:p>
        </p:txBody>
      </p:sp>
      <p:sp>
        <p:nvSpPr>
          <p:cNvPr id="18436" name="Line 3"/>
          <p:cNvSpPr>
            <a:spLocks noChangeShapeType="1"/>
          </p:cNvSpPr>
          <p:nvPr/>
        </p:nvSpPr>
        <p:spPr bwMode="auto">
          <a:xfrm>
            <a:off x="4191000" y="1600200"/>
            <a:ext cx="0" cy="381000"/>
          </a:xfrm>
          <a:prstGeom prst="line">
            <a:avLst/>
          </a:prstGeom>
          <a:noFill/>
          <a:ln w="9525">
            <a:solidFill>
              <a:schemeClr val="tx1"/>
            </a:solidFill>
            <a:round/>
            <a:headEnd/>
            <a:tailEnd type="triangle" w="med" len="med"/>
          </a:ln>
        </p:spPr>
        <p:txBody>
          <a:bodyPr/>
          <a:lstStyle/>
          <a:p>
            <a:endParaRPr lang="en-IN"/>
          </a:p>
        </p:txBody>
      </p:sp>
      <p:sp>
        <p:nvSpPr>
          <p:cNvPr id="18437" name="AutoShape 4"/>
          <p:cNvSpPr>
            <a:spLocks noChangeArrowheads="1"/>
          </p:cNvSpPr>
          <p:nvPr/>
        </p:nvSpPr>
        <p:spPr bwMode="auto">
          <a:xfrm>
            <a:off x="685800" y="1981200"/>
            <a:ext cx="7010400" cy="685800"/>
          </a:xfrm>
          <a:prstGeom prst="roundRect">
            <a:avLst>
              <a:gd name="adj" fmla="val 16667"/>
            </a:avLst>
          </a:prstGeom>
          <a:solidFill>
            <a:srgbClr val="E8D1FF"/>
          </a:solidFill>
          <a:ln w="9525">
            <a:solidFill>
              <a:schemeClr val="tx1"/>
            </a:solidFill>
            <a:round/>
            <a:headEnd/>
            <a:tailEnd/>
          </a:ln>
        </p:spPr>
        <p:txBody>
          <a:bodyPr wrap="none" anchor="ctr"/>
          <a:lstStyle/>
          <a:p>
            <a:pPr algn="ctr"/>
            <a:r>
              <a:rPr lang="en-US" sz="2000">
                <a:latin typeface="Verdana" pitchFamily="34" charset="0"/>
              </a:rPr>
              <a:t>JDBC Driver Manager or Data Source Object</a:t>
            </a:r>
          </a:p>
        </p:txBody>
      </p:sp>
      <p:sp>
        <p:nvSpPr>
          <p:cNvPr id="18438" name="Line 5"/>
          <p:cNvSpPr>
            <a:spLocks noChangeShapeType="1"/>
          </p:cNvSpPr>
          <p:nvPr/>
        </p:nvSpPr>
        <p:spPr bwMode="auto">
          <a:xfrm flipH="1">
            <a:off x="2895600" y="2667000"/>
            <a:ext cx="1143000" cy="533400"/>
          </a:xfrm>
          <a:prstGeom prst="line">
            <a:avLst/>
          </a:prstGeom>
          <a:noFill/>
          <a:ln w="9525">
            <a:solidFill>
              <a:schemeClr val="tx1"/>
            </a:solidFill>
            <a:round/>
            <a:headEnd/>
            <a:tailEnd type="triangle" w="med" len="med"/>
          </a:ln>
        </p:spPr>
        <p:txBody>
          <a:bodyPr/>
          <a:lstStyle/>
          <a:p>
            <a:endParaRPr lang="en-IN"/>
          </a:p>
        </p:txBody>
      </p:sp>
      <p:sp>
        <p:nvSpPr>
          <p:cNvPr id="18439" name="Line 6"/>
          <p:cNvSpPr>
            <a:spLocks noChangeShapeType="1"/>
          </p:cNvSpPr>
          <p:nvPr/>
        </p:nvSpPr>
        <p:spPr bwMode="auto">
          <a:xfrm>
            <a:off x="3962400" y="2667000"/>
            <a:ext cx="1066800" cy="533400"/>
          </a:xfrm>
          <a:prstGeom prst="line">
            <a:avLst/>
          </a:prstGeom>
          <a:noFill/>
          <a:ln w="9525">
            <a:solidFill>
              <a:schemeClr val="tx1"/>
            </a:solidFill>
            <a:round/>
            <a:headEnd/>
            <a:tailEnd type="triangle" w="med" len="med"/>
          </a:ln>
        </p:spPr>
        <p:txBody>
          <a:bodyPr/>
          <a:lstStyle/>
          <a:p>
            <a:endParaRPr lang="en-IN"/>
          </a:p>
        </p:txBody>
      </p:sp>
      <p:sp>
        <p:nvSpPr>
          <p:cNvPr id="18440" name="Rectangle 7"/>
          <p:cNvSpPr>
            <a:spLocks noChangeArrowheads="1"/>
          </p:cNvSpPr>
          <p:nvPr/>
        </p:nvSpPr>
        <p:spPr bwMode="auto">
          <a:xfrm>
            <a:off x="990600" y="3276600"/>
            <a:ext cx="2247900" cy="400050"/>
          </a:xfrm>
          <a:prstGeom prst="rect">
            <a:avLst/>
          </a:prstGeom>
          <a:solidFill>
            <a:srgbClr val="99CCFF"/>
          </a:solidFill>
          <a:ln w="9525">
            <a:solidFill>
              <a:schemeClr val="tx1"/>
            </a:solidFill>
            <a:miter lim="800000"/>
            <a:headEnd/>
            <a:tailEnd/>
          </a:ln>
        </p:spPr>
        <p:txBody>
          <a:bodyPr wrap="none">
            <a:spAutoFit/>
          </a:bodyPr>
          <a:lstStyle/>
          <a:p>
            <a:r>
              <a:rPr lang="en-US" sz="2000">
                <a:latin typeface="Verdana" pitchFamily="34" charset="0"/>
              </a:rPr>
              <a:t>Pure</a:t>
            </a:r>
            <a:r>
              <a:rPr lang="en-US" sz="2000">
                <a:latin typeface="Times New Roman" pitchFamily="18" charset="0"/>
              </a:rPr>
              <a:t> </a:t>
            </a:r>
            <a:r>
              <a:rPr lang="en-US" sz="2000">
                <a:latin typeface="Verdana" pitchFamily="34" charset="0"/>
              </a:rPr>
              <a:t>Java</a:t>
            </a:r>
            <a:r>
              <a:rPr lang="en-US" sz="2000">
                <a:latin typeface="Times New Roman" pitchFamily="18" charset="0"/>
              </a:rPr>
              <a:t> </a:t>
            </a:r>
            <a:r>
              <a:rPr lang="en-US" sz="2000">
                <a:latin typeface="Verdana" pitchFamily="34" charset="0"/>
              </a:rPr>
              <a:t>Driver</a:t>
            </a:r>
          </a:p>
        </p:txBody>
      </p:sp>
      <p:sp>
        <p:nvSpPr>
          <p:cNvPr id="18441" name="Rectangle 8"/>
          <p:cNvSpPr>
            <a:spLocks noChangeArrowheads="1"/>
          </p:cNvSpPr>
          <p:nvPr/>
        </p:nvSpPr>
        <p:spPr bwMode="auto">
          <a:xfrm>
            <a:off x="4038600" y="3200400"/>
            <a:ext cx="3616325" cy="400050"/>
          </a:xfrm>
          <a:prstGeom prst="rect">
            <a:avLst/>
          </a:prstGeom>
          <a:solidFill>
            <a:srgbClr val="99CCFF"/>
          </a:solidFill>
          <a:ln w="9525">
            <a:solidFill>
              <a:schemeClr val="tx1"/>
            </a:solidFill>
            <a:miter lim="800000"/>
            <a:headEnd/>
            <a:tailEnd/>
          </a:ln>
        </p:spPr>
        <p:txBody>
          <a:bodyPr wrap="none">
            <a:spAutoFit/>
          </a:bodyPr>
          <a:lstStyle/>
          <a:p>
            <a:r>
              <a:rPr lang="en-US" sz="2000">
                <a:latin typeface="Verdana" pitchFamily="34" charset="0"/>
              </a:rPr>
              <a:t>JDBC-Net Pure Java Driver</a:t>
            </a:r>
          </a:p>
        </p:txBody>
      </p:sp>
      <p:sp>
        <p:nvSpPr>
          <p:cNvPr id="18442" name="Oval 9"/>
          <p:cNvSpPr>
            <a:spLocks noChangeArrowheads="1"/>
          </p:cNvSpPr>
          <p:nvPr/>
        </p:nvSpPr>
        <p:spPr bwMode="auto">
          <a:xfrm>
            <a:off x="4114800" y="4038600"/>
            <a:ext cx="3886200" cy="762000"/>
          </a:xfrm>
          <a:prstGeom prst="ellipse">
            <a:avLst/>
          </a:prstGeom>
          <a:solidFill>
            <a:srgbClr val="800080"/>
          </a:solidFill>
          <a:ln w="9525">
            <a:solidFill>
              <a:schemeClr val="tx1"/>
            </a:solidFill>
            <a:round/>
            <a:headEnd/>
            <a:tailEnd/>
          </a:ln>
        </p:spPr>
        <p:txBody>
          <a:bodyPr wrap="none" anchor="ctr"/>
          <a:lstStyle/>
          <a:p>
            <a:pPr algn="ctr"/>
            <a:r>
              <a:rPr lang="en-US" sz="2000">
                <a:solidFill>
                  <a:schemeClr val="bg1"/>
                </a:solidFill>
                <a:latin typeface="Verdana" pitchFamily="34" charset="0"/>
              </a:rPr>
              <a:t>Database</a:t>
            </a:r>
            <a:r>
              <a:rPr lang="en-US" sz="2000">
                <a:solidFill>
                  <a:schemeClr val="bg1"/>
                </a:solidFill>
                <a:latin typeface="Times New Roman" pitchFamily="18" charset="0"/>
              </a:rPr>
              <a:t> </a:t>
            </a:r>
            <a:r>
              <a:rPr lang="en-US" sz="2000">
                <a:solidFill>
                  <a:schemeClr val="bg1"/>
                </a:solidFill>
                <a:latin typeface="Verdana" pitchFamily="34" charset="0"/>
              </a:rPr>
              <a:t>middleware</a:t>
            </a:r>
          </a:p>
        </p:txBody>
      </p:sp>
      <p:sp>
        <p:nvSpPr>
          <p:cNvPr id="18443" name="AutoShape 10"/>
          <p:cNvSpPr>
            <a:spLocks noChangeArrowheads="1"/>
          </p:cNvSpPr>
          <p:nvPr/>
        </p:nvSpPr>
        <p:spPr bwMode="auto">
          <a:xfrm>
            <a:off x="3352800" y="5029200"/>
            <a:ext cx="1600200" cy="1676400"/>
          </a:xfrm>
          <a:prstGeom prst="flowChartMagneticDisk">
            <a:avLst/>
          </a:prstGeom>
          <a:solidFill>
            <a:schemeClr val="accent2"/>
          </a:solidFill>
          <a:ln w="9525">
            <a:solidFill>
              <a:schemeClr val="tx1"/>
            </a:solidFill>
            <a:miter lim="800000"/>
            <a:headEnd/>
            <a:tailEnd/>
          </a:ln>
        </p:spPr>
        <p:txBody>
          <a:bodyPr wrap="none" anchor="ctr"/>
          <a:lstStyle/>
          <a:p>
            <a:pPr algn="ctr"/>
            <a:r>
              <a:rPr lang="en-US" sz="2000">
                <a:solidFill>
                  <a:schemeClr val="bg1"/>
                </a:solidFill>
                <a:latin typeface="Verdana" pitchFamily="34" charset="0"/>
              </a:rPr>
              <a:t>Database</a:t>
            </a:r>
          </a:p>
        </p:txBody>
      </p:sp>
      <p:sp>
        <p:nvSpPr>
          <p:cNvPr id="18444" name="Line 11"/>
          <p:cNvSpPr>
            <a:spLocks noChangeShapeType="1"/>
          </p:cNvSpPr>
          <p:nvPr/>
        </p:nvSpPr>
        <p:spPr bwMode="auto">
          <a:xfrm>
            <a:off x="5334000" y="3581400"/>
            <a:ext cx="0" cy="533400"/>
          </a:xfrm>
          <a:prstGeom prst="line">
            <a:avLst/>
          </a:prstGeom>
          <a:noFill/>
          <a:ln w="9525">
            <a:solidFill>
              <a:schemeClr val="tx1"/>
            </a:solidFill>
            <a:round/>
            <a:headEnd/>
            <a:tailEnd type="triangle" w="med" len="med"/>
          </a:ln>
        </p:spPr>
        <p:txBody>
          <a:bodyPr/>
          <a:lstStyle/>
          <a:p>
            <a:endParaRPr lang="en-IN"/>
          </a:p>
        </p:txBody>
      </p:sp>
      <p:sp>
        <p:nvSpPr>
          <p:cNvPr id="18445" name="Line 12"/>
          <p:cNvSpPr>
            <a:spLocks noChangeShapeType="1"/>
          </p:cNvSpPr>
          <p:nvPr/>
        </p:nvSpPr>
        <p:spPr bwMode="auto">
          <a:xfrm flipH="1">
            <a:off x="4191000" y="4724400"/>
            <a:ext cx="381000" cy="609600"/>
          </a:xfrm>
          <a:prstGeom prst="line">
            <a:avLst/>
          </a:prstGeom>
          <a:noFill/>
          <a:ln w="9525">
            <a:solidFill>
              <a:schemeClr val="tx1"/>
            </a:solidFill>
            <a:round/>
            <a:headEnd/>
            <a:tailEnd type="triangle" w="med" len="med"/>
          </a:ln>
        </p:spPr>
        <p:txBody>
          <a:bodyPr/>
          <a:lstStyle/>
          <a:p>
            <a:endParaRPr lang="en-IN"/>
          </a:p>
        </p:txBody>
      </p:sp>
      <p:sp>
        <p:nvSpPr>
          <p:cNvPr id="18446" name="Line 13"/>
          <p:cNvSpPr>
            <a:spLocks noChangeShapeType="1"/>
          </p:cNvSpPr>
          <p:nvPr/>
        </p:nvSpPr>
        <p:spPr bwMode="auto">
          <a:xfrm>
            <a:off x="2362200" y="3657600"/>
            <a:ext cx="1828800" cy="1752600"/>
          </a:xfrm>
          <a:prstGeom prst="line">
            <a:avLst/>
          </a:prstGeom>
          <a:noFill/>
          <a:ln w="9525">
            <a:solidFill>
              <a:schemeClr val="tx1"/>
            </a:solidFill>
            <a:round/>
            <a:headEnd/>
            <a:tailEnd type="triangle" w="med" len="med"/>
          </a:ln>
        </p:spPr>
        <p:txBody>
          <a:bodyPr/>
          <a:lstStyle/>
          <a:p>
            <a:endParaRPr lang="en-IN"/>
          </a:p>
        </p:txBody>
      </p:sp>
      <p:sp>
        <p:nvSpPr>
          <p:cNvPr id="18447" name="TextBox 14"/>
          <p:cNvSpPr txBox="1">
            <a:spLocks noChangeArrowheads="1"/>
          </p:cNvSpPr>
          <p:nvPr/>
        </p:nvSpPr>
        <p:spPr bwMode="auto">
          <a:xfrm>
            <a:off x="1524000" y="4038600"/>
            <a:ext cx="979488" cy="369888"/>
          </a:xfrm>
          <a:prstGeom prst="rect">
            <a:avLst/>
          </a:prstGeom>
          <a:noFill/>
          <a:ln w="9525">
            <a:noFill/>
            <a:miter lim="800000"/>
            <a:headEnd/>
            <a:tailEnd/>
          </a:ln>
        </p:spPr>
        <p:txBody>
          <a:bodyPr wrap="none">
            <a:spAutoFit/>
          </a:bodyPr>
          <a:lstStyle/>
          <a:p>
            <a:r>
              <a:rPr lang="en-US">
                <a:solidFill>
                  <a:srgbClr val="C00000"/>
                </a:solidFill>
              </a:rPr>
              <a:t>TYPE 4</a:t>
            </a:r>
          </a:p>
        </p:txBody>
      </p:sp>
      <p:sp>
        <p:nvSpPr>
          <p:cNvPr id="18448" name="TextBox 15"/>
          <p:cNvSpPr txBox="1">
            <a:spLocks noChangeArrowheads="1"/>
          </p:cNvSpPr>
          <p:nvPr/>
        </p:nvSpPr>
        <p:spPr bwMode="auto">
          <a:xfrm>
            <a:off x="7924800" y="3733800"/>
            <a:ext cx="979488" cy="369888"/>
          </a:xfrm>
          <a:prstGeom prst="rect">
            <a:avLst/>
          </a:prstGeom>
          <a:noFill/>
          <a:ln w="9525">
            <a:noFill/>
            <a:miter lim="800000"/>
            <a:headEnd/>
            <a:tailEnd/>
          </a:ln>
        </p:spPr>
        <p:txBody>
          <a:bodyPr wrap="none">
            <a:spAutoFit/>
          </a:bodyPr>
          <a:lstStyle/>
          <a:p>
            <a:r>
              <a:rPr lang="en-US">
                <a:solidFill>
                  <a:srgbClr val="C00000"/>
                </a:solidFill>
              </a:rPr>
              <a:t>TYPE 3</a:t>
            </a:r>
          </a:p>
        </p:txBody>
      </p:sp>
      <p:sp>
        <p:nvSpPr>
          <p:cNvPr id="17" name="Footer Placeholder 16"/>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2400" y="1143000"/>
            <a:ext cx="8915400" cy="5410200"/>
          </a:xfrm>
        </p:spPr>
        <p:txBody>
          <a:bodyPr>
            <a:normAutofit fontScale="92500" lnSpcReduction="10000"/>
          </a:bodyPr>
          <a:lstStyle/>
          <a:p>
            <a:pPr>
              <a:lnSpc>
                <a:spcPct val="120000"/>
              </a:lnSpc>
              <a:defRPr/>
            </a:pPr>
            <a:r>
              <a:rPr lang="en-US" dirty="0" smtClean="0"/>
              <a:t>There are two ways in which we can write this code to connect to a database using Type 4 driver</a:t>
            </a:r>
          </a:p>
          <a:p>
            <a:pPr marL="914400" lvl="1" indent="-457200">
              <a:lnSpc>
                <a:spcPct val="120000"/>
              </a:lnSpc>
              <a:buFont typeface="+mj-lt"/>
              <a:buAutoNum type="arabicPeriod"/>
              <a:defRPr/>
            </a:pPr>
            <a:r>
              <a:rPr lang="en-US" sz="2000" dirty="0" smtClean="0"/>
              <a:t>By specifying class explicitly in the code using </a:t>
            </a:r>
            <a:r>
              <a:rPr lang="en-US" sz="2000" b="1" dirty="0" smtClean="0">
                <a:latin typeface="Courier New" pitchFamily="49" charset="0"/>
              </a:rPr>
              <a:t>Class.forName() or DriverManager.registerDriver(). </a:t>
            </a:r>
          </a:p>
          <a:p>
            <a:pPr marL="914400" lvl="1" indent="-457200">
              <a:lnSpc>
                <a:spcPct val="120000"/>
              </a:lnSpc>
              <a:buFont typeface="+mj-lt"/>
              <a:buAutoNum type="arabicPeriod"/>
              <a:defRPr/>
            </a:pPr>
            <a:r>
              <a:rPr lang="en-US" sz="2000" dirty="0" smtClean="0"/>
              <a:t>By using JDBC 4.0 way where we can avoid hard coding the class name in the code.</a:t>
            </a:r>
          </a:p>
          <a:p>
            <a:pPr marL="514350" indent="-457200">
              <a:lnSpc>
                <a:spcPct val="120000"/>
              </a:lnSpc>
              <a:defRPr/>
            </a:pPr>
            <a:r>
              <a:rPr lang="en-US" dirty="0" smtClean="0"/>
              <a:t>MySQL database using type 4 driver name is</a:t>
            </a:r>
            <a:r>
              <a:rPr lang="en-US" b="1" dirty="0" smtClean="0">
                <a:solidFill>
                  <a:srgbClr val="7030A0"/>
                </a:solidFill>
                <a:latin typeface="Courier New" pitchFamily="49" charset="0"/>
                <a:cs typeface="Courier New" pitchFamily="49" charset="0"/>
              </a:rPr>
              <a:t> </a:t>
            </a:r>
            <a:r>
              <a:rPr lang="en-US" b="1" dirty="0" smtClean="0">
                <a:latin typeface="Courier New" pitchFamily="49" charset="0"/>
              </a:rPr>
              <a:t>com.mysql.jdbc.Driver</a:t>
            </a:r>
            <a:r>
              <a:rPr lang="en-US" dirty="0" smtClean="0"/>
              <a:t> . </a:t>
            </a:r>
          </a:p>
          <a:p>
            <a:pPr marL="514350" indent="-457200">
              <a:lnSpc>
                <a:spcPct val="120000"/>
              </a:lnSpc>
              <a:defRPr/>
            </a:pPr>
            <a:r>
              <a:rPr lang="en-US" dirty="0" smtClean="0"/>
              <a:t>But before we write code to connect to MySQL databse</a:t>
            </a:r>
          </a:p>
          <a:p>
            <a:pPr marL="971550" lvl="1" indent="-514350">
              <a:lnSpc>
                <a:spcPct val="120000"/>
              </a:lnSpc>
              <a:buFont typeface="+mj-lt"/>
              <a:buAutoNum type="arabicPeriod"/>
              <a:defRPr/>
            </a:pPr>
            <a:r>
              <a:rPr lang="en-US" sz="2000" dirty="0" smtClean="0">
                <a:ea typeface="+mn-ea"/>
                <a:cs typeface="+mn-cs"/>
              </a:rPr>
              <a:t>we must have database. Create a </a:t>
            </a:r>
            <a:r>
              <a:rPr lang="en-US" sz="2000" dirty="0" smtClean="0"/>
              <a:t>database called </a:t>
            </a:r>
            <a:r>
              <a:rPr lang="en-US" sz="2000" b="1" dirty="0" smtClean="0">
                <a:latin typeface="Courier New" pitchFamily="49" charset="0"/>
              </a:rPr>
              <a:t>test</a:t>
            </a:r>
            <a:r>
              <a:rPr lang="en-US" sz="2000" dirty="0" smtClean="0"/>
              <a:t> in MySQL.</a:t>
            </a:r>
          </a:p>
          <a:p>
            <a:pPr marL="971550" lvl="1" indent="-514350">
              <a:lnSpc>
                <a:spcPct val="120000"/>
              </a:lnSpc>
              <a:buFont typeface="+mj-lt"/>
              <a:buAutoNum type="arabicPeriod"/>
              <a:defRPr/>
            </a:pPr>
            <a:r>
              <a:rPr lang="en-US" sz="2000" dirty="0" smtClean="0">
                <a:ea typeface="+mn-ea"/>
                <a:cs typeface="+mn-cs"/>
              </a:rPr>
              <a:t>set the classpath to the jar file with respect to MySQL in the classpath. Download Connector/J  driver for </a:t>
            </a:r>
            <a:r>
              <a:rPr lang="en-US" sz="2000" b="1" dirty="0" smtClean="0">
                <a:latin typeface="Courier New" pitchFamily="49" charset="0"/>
                <a:ea typeface="+mn-ea"/>
                <a:cs typeface="+mn-cs"/>
              </a:rPr>
              <a:t>mysql-connector-java-5.0.4-bin.jar.</a:t>
            </a:r>
          </a:p>
        </p:txBody>
      </p:sp>
      <p:sp>
        <p:nvSpPr>
          <p:cNvPr id="19460" name="Slide Number Placeholder 1"/>
          <p:cNvSpPr>
            <a:spLocks noGrp="1"/>
          </p:cNvSpPr>
          <p:nvPr>
            <p:ph type="sldNum" sz="quarter" idx="12"/>
          </p:nvPr>
        </p:nvSpPr>
        <p:spPr>
          <a:noFill/>
        </p:spPr>
        <p:txBody>
          <a:bodyPr/>
          <a:lstStyle/>
          <a:p>
            <a:fld id="{46EC3372-1432-4F2C-B8D4-1D27F965D23E}" type="slidenum">
              <a:rPr lang="en-US" smtClean="0">
                <a:latin typeface="Arial" charset="0"/>
              </a:rPr>
              <a:pPr/>
              <a:t>17</a:t>
            </a:fld>
            <a:endParaRPr lang="en-US" smtClean="0">
              <a:latin typeface="Arial" charset="0"/>
            </a:endParaRPr>
          </a:p>
        </p:txBody>
      </p:sp>
      <p:sp>
        <p:nvSpPr>
          <p:cNvPr id="19458" name="Title 2"/>
          <p:cNvSpPr>
            <a:spLocks noGrp="1"/>
          </p:cNvSpPr>
          <p:nvPr>
            <p:ph type="title"/>
          </p:nvPr>
        </p:nvSpPr>
        <p:spPr>
          <a:xfrm>
            <a:off x="304800" y="0"/>
            <a:ext cx="8610600" cy="838200"/>
          </a:xfrm>
        </p:spPr>
        <p:txBody>
          <a:bodyPr/>
          <a:lstStyle/>
          <a:p>
            <a:r>
              <a:rPr lang="en-US" sz="3400" smtClean="0"/>
              <a:t>Connecting using type 4 driver</a:t>
            </a: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a:spLocks noGrp="1"/>
          </p:cNvSpPr>
          <p:nvPr>
            <p:ph idx="1"/>
          </p:nvPr>
        </p:nvSpPr>
        <p:spPr>
          <a:xfrm>
            <a:off x="228600" y="1219200"/>
            <a:ext cx="8686800" cy="2514600"/>
          </a:xfrm>
        </p:spPr>
        <p:txBody>
          <a:bodyPr>
            <a:normAutofit fontScale="92500" lnSpcReduction="20000"/>
          </a:bodyPr>
          <a:lstStyle/>
          <a:p>
            <a:r>
              <a:rPr lang="en-US" smtClean="0"/>
              <a:t>Select your project,  Go to Project menu and select Properties.</a:t>
            </a:r>
          </a:p>
          <a:p>
            <a:r>
              <a:rPr lang="en-US" smtClean="0"/>
              <a:t>Move to “Java Build Path” on the left panel. Click on “Add External JARs”, browse and locate the jar file for MySQL. </a:t>
            </a:r>
          </a:p>
          <a:p>
            <a:r>
              <a:rPr lang="en-US" smtClean="0"/>
              <a:t>Click on Open. This will add the jar file to the Properties Box as shown in the diagram.</a:t>
            </a:r>
          </a:p>
          <a:p>
            <a:endParaRPr lang="en-US" smtClean="0"/>
          </a:p>
        </p:txBody>
      </p:sp>
      <p:sp>
        <p:nvSpPr>
          <p:cNvPr id="20484" name="Slide Number Placeholder 3"/>
          <p:cNvSpPr>
            <a:spLocks noGrp="1"/>
          </p:cNvSpPr>
          <p:nvPr>
            <p:ph type="sldNum" sz="quarter" idx="12"/>
          </p:nvPr>
        </p:nvSpPr>
        <p:spPr>
          <a:noFill/>
        </p:spPr>
        <p:txBody>
          <a:bodyPr/>
          <a:lstStyle/>
          <a:p>
            <a:fld id="{80789127-A0B5-4A0D-854F-6CF75493C7B8}" type="slidenum">
              <a:rPr lang="en-US" smtClean="0">
                <a:latin typeface="Arial" charset="0"/>
              </a:rPr>
              <a:pPr/>
              <a:t>18</a:t>
            </a:fld>
            <a:endParaRPr lang="en-US" smtClean="0">
              <a:latin typeface="Arial" charset="0"/>
            </a:endParaRPr>
          </a:p>
        </p:txBody>
      </p:sp>
      <p:sp>
        <p:nvSpPr>
          <p:cNvPr id="20482" name="Title 1"/>
          <p:cNvSpPr>
            <a:spLocks noGrp="1"/>
          </p:cNvSpPr>
          <p:nvPr>
            <p:ph type="title"/>
          </p:nvPr>
        </p:nvSpPr>
        <p:spPr>
          <a:xfrm>
            <a:off x="381000" y="332656"/>
            <a:ext cx="8763000" cy="838200"/>
          </a:xfrm>
        </p:spPr>
        <p:txBody>
          <a:bodyPr>
            <a:normAutofit fontScale="90000"/>
          </a:bodyPr>
          <a:lstStyle/>
          <a:p>
            <a:r>
              <a:rPr lang="en-US" dirty="0" smtClean="0"/>
              <a:t>Setting </a:t>
            </a:r>
            <a:r>
              <a:rPr lang="en-US" dirty="0" err="1" smtClean="0"/>
              <a:t>classpath</a:t>
            </a:r>
            <a:r>
              <a:rPr lang="en-US" dirty="0" smtClean="0"/>
              <a:t> to </a:t>
            </a:r>
            <a:r>
              <a:rPr lang="en-US" dirty="0" err="1" smtClean="0"/>
              <a:t>MySQL</a:t>
            </a:r>
            <a:r>
              <a:rPr lang="en-US" dirty="0" smtClean="0"/>
              <a:t> driver in eclipse</a:t>
            </a:r>
          </a:p>
        </p:txBody>
      </p:sp>
      <p:pic>
        <p:nvPicPr>
          <p:cNvPr id="20485" name="Picture 2"/>
          <p:cNvPicPr>
            <a:picLocks noChangeAspect="1" noChangeArrowheads="1"/>
          </p:cNvPicPr>
          <p:nvPr/>
        </p:nvPicPr>
        <p:blipFill>
          <a:blip r:embed="rId2" cstate="print"/>
          <a:srcRect/>
          <a:stretch>
            <a:fillRect/>
          </a:stretch>
        </p:blipFill>
        <p:spPr bwMode="auto">
          <a:xfrm>
            <a:off x="2743200" y="3276600"/>
            <a:ext cx="4562475" cy="3382963"/>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Note:</a:t>
            </a:r>
          </a:p>
          <a:p>
            <a:pPr>
              <a:buNone/>
            </a:pPr>
            <a:r>
              <a:rPr lang="en-US" dirty="0" smtClean="0"/>
              <a:t>For Web Applications </a:t>
            </a:r>
            <a:r>
              <a:rPr lang="en-US" dirty="0" err="1" smtClean="0"/>
              <a:t>jdbc</a:t>
            </a:r>
            <a:r>
              <a:rPr lang="en-US" dirty="0" smtClean="0"/>
              <a:t> jar files to be saved in lib directory of the project.</a:t>
            </a:r>
            <a:endParaRPr lang="en-IN" dirty="0"/>
          </a:p>
        </p:txBody>
      </p:sp>
      <p:sp>
        <p:nvSpPr>
          <p:cNvPr id="3" name="Title 2"/>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E5AB745C-E2C4-4072-9F76-63E5D809576D}" type="slidenum">
              <a:rPr lang="en-IN" smtClean="0"/>
              <a:t>19</a:t>
            </a:fld>
            <a:endParaRPr lang="en-IN"/>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idx="1"/>
          </p:nvPr>
        </p:nvSpPr>
        <p:spPr>
          <a:xfrm>
            <a:off x="76200" y="1066800"/>
            <a:ext cx="8839200" cy="4495800"/>
          </a:xfrm>
        </p:spPr>
        <p:txBody>
          <a:bodyPr>
            <a:normAutofit lnSpcReduction="10000"/>
          </a:bodyPr>
          <a:lstStyle/>
          <a:p>
            <a:r>
              <a:rPr lang="en-US" dirty="0" smtClean="0"/>
              <a:t>JDBC 4.0  (part of JSE 6) is an API that provides standard for connectivity to variety of data sources like SQL databases, spreadsheets and flat.</a:t>
            </a:r>
          </a:p>
          <a:p>
            <a:endParaRPr lang="en-US" dirty="0" smtClean="0"/>
          </a:p>
          <a:p>
            <a:r>
              <a:rPr lang="en-US" dirty="0" smtClean="0"/>
              <a:t>Therefore </a:t>
            </a:r>
            <a:r>
              <a:rPr lang="en-US" dirty="0" smtClean="0"/>
              <a:t>before writing JDBC code we must make sure that we have the library with respect to the data source that we intend to use.</a:t>
            </a:r>
          </a:p>
          <a:p>
            <a:r>
              <a:rPr lang="en-US" dirty="0" smtClean="0"/>
              <a:t>JDBC is based on the X/Open SQL Call Level Interface (CLI). JDBC 4.0 complies with the SQL 2003 standard.</a:t>
            </a:r>
          </a:p>
          <a:p>
            <a:pPr>
              <a:buFont typeface="Wingdings" pitchFamily="2" charset="2"/>
              <a:buNone/>
            </a:pPr>
            <a:endParaRPr lang="en-US" dirty="0" smtClean="0"/>
          </a:p>
        </p:txBody>
      </p:sp>
      <p:sp>
        <p:nvSpPr>
          <p:cNvPr id="4098" name="Slide Number Placeholder 5"/>
          <p:cNvSpPr>
            <a:spLocks noGrp="1"/>
          </p:cNvSpPr>
          <p:nvPr>
            <p:ph type="sldNum" sz="quarter" idx="12"/>
          </p:nvPr>
        </p:nvSpPr>
        <p:spPr>
          <a:xfrm>
            <a:off x="6553200" y="6245225"/>
            <a:ext cx="2133600" cy="476250"/>
          </a:xfrm>
          <a:noFill/>
        </p:spPr>
        <p:txBody>
          <a:bodyPr/>
          <a:lstStyle/>
          <a:p>
            <a:fld id="{656B484C-8A5A-46E6-BFB3-3F1612FF0AF1}" type="slidenum">
              <a:rPr lang="en-US" smtClean="0">
                <a:latin typeface="Arial" charset="0"/>
              </a:rPr>
              <a:pPr/>
              <a:t>2</a:t>
            </a:fld>
            <a:endParaRPr lang="en-US" smtClean="0">
              <a:latin typeface="Arial" charset="0"/>
            </a:endParaRPr>
          </a:p>
        </p:txBody>
      </p:sp>
      <p:sp>
        <p:nvSpPr>
          <p:cNvPr id="4099" name="Rectangle 2"/>
          <p:cNvSpPr>
            <a:spLocks noGrp="1" noChangeArrowheads="1"/>
          </p:cNvSpPr>
          <p:nvPr>
            <p:ph type="title"/>
          </p:nvPr>
        </p:nvSpPr>
        <p:spPr>
          <a:xfrm>
            <a:off x="539750" y="152400"/>
            <a:ext cx="6567488" cy="536575"/>
          </a:xfrm>
        </p:spPr>
        <p:txBody>
          <a:bodyPr>
            <a:normAutofit fontScale="90000"/>
          </a:bodyPr>
          <a:lstStyle/>
          <a:p>
            <a:r>
              <a:rPr lang="en-US" smtClean="0"/>
              <a:t>JDBC API</a:t>
            </a:r>
          </a:p>
        </p:txBody>
      </p:sp>
      <p:sp>
        <p:nvSpPr>
          <p:cNvPr id="4101" name="Text Box 4"/>
          <p:cNvSpPr txBox="1">
            <a:spLocks noChangeArrowheads="1"/>
          </p:cNvSpPr>
          <p:nvPr/>
        </p:nvSpPr>
        <p:spPr bwMode="auto">
          <a:xfrm>
            <a:off x="2667000" y="5410200"/>
            <a:ext cx="1416050" cy="400050"/>
          </a:xfrm>
          <a:prstGeom prst="rect">
            <a:avLst/>
          </a:prstGeom>
          <a:noFill/>
          <a:ln w="9525">
            <a:noFill/>
            <a:miter lim="800000"/>
            <a:headEnd/>
            <a:tailEnd/>
          </a:ln>
        </p:spPr>
        <p:txBody>
          <a:bodyPr wrap="none">
            <a:spAutoFit/>
          </a:bodyPr>
          <a:lstStyle/>
          <a:p>
            <a:r>
              <a:rPr lang="en-US" sz="2000" b="1" dirty="0">
                <a:latin typeface="Courier New" pitchFamily="49" charset="0"/>
              </a:rPr>
              <a:t>JDBC 4.0</a:t>
            </a:r>
          </a:p>
        </p:txBody>
      </p:sp>
      <p:sp>
        <p:nvSpPr>
          <p:cNvPr id="4102" name="Line 5"/>
          <p:cNvSpPr>
            <a:spLocks noChangeShapeType="1"/>
          </p:cNvSpPr>
          <p:nvPr/>
        </p:nvSpPr>
        <p:spPr bwMode="auto">
          <a:xfrm flipH="1">
            <a:off x="1828800" y="5791200"/>
            <a:ext cx="1524000" cy="304800"/>
          </a:xfrm>
          <a:prstGeom prst="line">
            <a:avLst/>
          </a:prstGeom>
          <a:noFill/>
          <a:ln w="9525">
            <a:solidFill>
              <a:schemeClr val="accent2"/>
            </a:solidFill>
            <a:round/>
            <a:headEnd/>
            <a:tailEnd type="triangle" w="med" len="med"/>
          </a:ln>
        </p:spPr>
        <p:txBody>
          <a:bodyPr/>
          <a:lstStyle/>
          <a:p>
            <a:endParaRPr lang="en-IN"/>
          </a:p>
        </p:txBody>
      </p:sp>
      <p:sp>
        <p:nvSpPr>
          <p:cNvPr id="4103" name="Line 6"/>
          <p:cNvSpPr>
            <a:spLocks noChangeShapeType="1"/>
          </p:cNvSpPr>
          <p:nvPr/>
        </p:nvSpPr>
        <p:spPr bwMode="auto">
          <a:xfrm>
            <a:off x="3276600" y="5791200"/>
            <a:ext cx="1143000" cy="304800"/>
          </a:xfrm>
          <a:prstGeom prst="line">
            <a:avLst/>
          </a:prstGeom>
          <a:noFill/>
          <a:ln w="9525">
            <a:solidFill>
              <a:schemeClr val="accent2"/>
            </a:solidFill>
            <a:round/>
            <a:headEnd/>
            <a:tailEnd type="triangle" w="med" len="med"/>
          </a:ln>
        </p:spPr>
        <p:txBody>
          <a:bodyPr/>
          <a:lstStyle/>
          <a:p>
            <a:endParaRPr lang="en-IN"/>
          </a:p>
        </p:txBody>
      </p:sp>
      <p:sp>
        <p:nvSpPr>
          <p:cNvPr id="4104" name="Text Box 7"/>
          <p:cNvSpPr txBox="1">
            <a:spLocks noChangeArrowheads="1"/>
          </p:cNvSpPr>
          <p:nvPr/>
        </p:nvSpPr>
        <p:spPr bwMode="auto">
          <a:xfrm>
            <a:off x="609600" y="5943600"/>
            <a:ext cx="1416050" cy="400050"/>
          </a:xfrm>
          <a:prstGeom prst="rect">
            <a:avLst/>
          </a:prstGeom>
          <a:noFill/>
          <a:ln w="9525">
            <a:noFill/>
            <a:miter lim="800000"/>
            <a:headEnd/>
            <a:tailEnd/>
          </a:ln>
        </p:spPr>
        <p:txBody>
          <a:bodyPr wrap="none">
            <a:spAutoFit/>
          </a:bodyPr>
          <a:lstStyle/>
          <a:p>
            <a:r>
              <a:rPr lang="en-US" sz="2000" b="1">
                <a:latin typeface="Courier New" pitchFamily="49" charset="0"/>
              </a:rPr>
              <a:t>java.sql</a:t>
            </a:r>
          </a:p>
        </p:txBody>
      </p:sp>
      <p:sp>
        <p:nvSpPr>
          <p:cNvPr id="4105" name="Text Box 8"/>
          <p:cNvSpPr txBox="1">
            <a:spLocks noChangeArrowheads="1"/>
          </p:cNvSpPr>
          <p:nvPr/>
        </p:nvSpPr>
        <p:spPr bwMode="auto">
          <a:xfrm>
            <a:off x="4343400" y="6019800"/>
            <a:ext cx="1570038" cy="400050"/>
          </a:xfrm>
          <a:prstGeom prst="rect">
            <a:avLst/>
          </a:prstGeom>
          <a:noFill/>
          <a:ln w="9525">
            <a:noFill/>
            <a:miter lim="800000"/>
            <a:headEnd/>
            <a:tailEnd/>
          </a:ln>
        </p:spPr>
        <p:txBody>
          <a:bodyPr wrap="none">
            <a:spAutoFit/>
          </a:bodyPr>
          <a:lstStyle/>
          <a:p>
            <a:r>
              <a:rPr lang="en-US" sz="2000" b="1">
                <a:latin typeface="Courier New" pitchFamily="49" charset="0"/>
              </a:rPr>
              <a:t>javax.sql</a:t>
            </a:r>
          </a:p>
        </p:txBody>
      </p:sp>
      <p:sp>
        <p:nvSpPr>
          <p:cNvPr id="4106" name="Text Box 9"/>
          <p:cNvSpPr txBox="1">
            <a:spLocks noChangeArrowheads="1"/>
          </p:cNvSpPr>
          <p:nvPr/>
        </p:nvSpPr>
        <p:spPr bwMode="auto">
          <a:xfrm>
            <a:off x="304800" y="6248400"/>
            <a:ext cx="1552575" cy="338138"/>
          </a:xfrm>
          <a:prstGeom prst="rect">
            <a:avLst/>
          </a:prstGeom>
          <a:noFill/>
          <a:ln w="9525">
            <a:noFill/>
            <a:miter lim="800000"/>
            <a:headEnd/>
            <a:tailEnd/>
          </a:ln>
        </p:spPr>
        <p:txBody>
          <a:bodyPr wrap="none">
            <a:spAutoFit/>
          </a:bodyPr>
          <a:lstStyle/>
          <a:p>
            <a:pPr>
              <a:defRPr/>
            </a:pPr>
            <a:r>
              <a:rPr lang="en-US" sz="1600" dirty="0">
                <a:solidFill>
                  <a:srgbClr val="5F5F5F"/>
                </a:solidFill>
                <a:latin typeface="+mj-lt"/>
              </a:rPr>
              <a:t>JDBC core API</a:t>
            </a:r>
          </a:p>
        </p:txBody>
      </p:sp>
      <p:sp>
        <p:nvSpPr>
          <p:cNvPr id="4107" name="Text Box 10"/>
          <p:cNvSpPr txBox="1">
            <a:spLocks noChangeArrowheads="1"/>
          </p:cNvSpPr>
          <p:nvPr/>
        </p:nvSpPr>
        <p:spPr bwMode="auto">
          <a:xfrm>
            <a:off x="3505200" y="6324600"/>
            <a:ext cx="2770188" cy="338138"/>
          </a:xfrm>
          <a:prstGeom prst="rect">
            <a:avLst/>
          </a:prstGeom>
          <a:noFill/>
          <a:ln w="9525">
            <a:noFill/>
            <a:miter lim="800000"/>
            <a:headEnd/>
            <a:tailEnd/>
          </a:ln>
        </p:spPr>
        <p:txBody>
          <a:bodyPr wrap="none">
            <a:spAutoFit/>
          </a:bodyPr>
          <a:lstStyle/>
          <a:p>
            <a:pPr>
              <a:defRPr/>
            </a:pPr>
            <a:r>
              <a:rPr lang="en-US" sz="1600" dirty="0">
                <a:solidFill>
                  <a:srgbClr val="5F5F5F"/>
                </a:solidFill>
                <a:latin typeface="+mj-lt"/>
              </a:rPr>
              <a:t>JDBC Optional Package API</a:t>
            </a:r>
          </a:p>
        </p:txBody>
      </p:sp>
      <p:sp>
        <p:nvSpPr>
          <p:cNvPr id="12" name="Footer Placeholder 11"/>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0">
                                            <p:txEl>
                                              <p:pRg st="2" end="2"/>
                                            </p:txEl>
                                          </p:spTgt>
                                        </p:tgtEl>
                                        <p:attrNameLst>
                                          <p:attrName>style.visibility</p:attrName>
                                        </p:attrNameLst>
                                      </p:cBhvr>
                                      <p:to>
                                        <p:strVal val="visible"/>
                                      </p:to>
                                    </p:set>
                                    <p:anim calcmode="lin" valueType="num">
                                      <p:cBhvr additive="base">
                                        <p:cTn id="7" dur="500" fill="hold"/>
                                        <p:tgtEl>
                                          <p:spTgt spid="410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0">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00">
                                            <p:txEl>
                                              <p:pRg st="3" end="3"/>
                                            </p:txEl>
                                          </p:spTgt>
                                        </p:tgtEl>
                                        <p:attrNameLst>
                                          <p:attrName>style.visibility</p:attrName>
                                        </p:attrNameLst>
                                      </p:cBhvr>
                                      <p:to>
                                        <p:strVal val="visible"/>
                                      </p:to>
                                    </p:set>
                                    <p:anim calcmode="lin" valueType="num">
                                      <p:cBhvr additive="base">
                                        <p:cTn id="11" dur="500" fill="hold"/>
                                        <p:tgtEl>
                                          <p:spTgt spid="4100">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0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3"/>
          <p:cNvSpPr>
            <a:spLocks noGrp="1"/>
          </p:cNvSpPr>
          <p:nvPr>
            <p:ph type="sldNum" sz="quarter" idx="12"/>
          </p:nvPr>
        </p:nvSpPr>
        <p:spPr>
          <a:noFill/>
        </p:spPr>
        <p:txBody>
          <a:bodyPr/>
          <a:lstStyle/>
          <a:p>
            <a:fld id="{56E0EEA1-BFD4-4D0F-B04C-C9DFE4E88720}" type="slidenum">
              <a:rPr lang="en-US" smtClean="0">
                <a:latin typeface="Arial" charset="0"/>
              </a:rPr>
              <a:pPr/>
              <a:t>20</a:t>
            </a:fld>
            <a:endParaRPr lang="en-US" smtClean="0">
              <a:latin typeface="Arial" charset="0"/>
            </a:endParaRPr>
          </a:p>
        </p:txBody>
      </p:sp>
      <p:sp>
        <p:nvSpPr>
          <p:cNvPr id="21506" name="Title 5"/>
          <p:cNvSpPr>
            <a:spLocks noGrp="1"/>
          </p:cNvSpPr>
          <p:nvPr>
            <p:ph type="title"/>
          </p:nvPr>
        </p:nvSpPr>
        <p:spPr>
          <a:xfrm>
            <a:off x="228600" y="0"/>
            <a:ext cx="8763000" cy="838200"/>
          </a:xfrm>
        </p:spPr>
        <p:txBody>
          <a:bodyPr>
            <a:normAutofit fontScale="90000"/>
          </a:bodyPr>
          <a:lstStyle/>
          <a:p>
            <a:r>
              <a:rPr lang="en-US" smtClean="0"/>
              <a:t>Example: Connecting to MySQL – older way</a:t>
            </a:r>
          </a:p>
        </p:txBody>
      </p:sp>
      <p:sp>
        <p:nvSpPr>
          <p:cNvPr id="21508" name="Rectangle 4"/>
          <p:cNvSpPr>
            <a:spLocks noChangeArrowheads="1"/>
          </p:cNvSpPr>
          <p:nvPr/>
        </p:nvSpPr>
        <p:spPr bwMode="auto">
          <a:xfrm>
            <a:off x="381000" y="1066800"/>
            <a:ext cx="8610600" cy="5632450"/>
          </a:xfrm>
          <a:prstGeom prst="rect">
            <a:avLst/>
          </a:prstGeom>
          <a:noFill/>
          <a:ln w="9525">
            <a:noFill/>
            <a:miter lim="800000"/>
            <a:headEnd/>
            <a:tailEnd/>
          </a:ln>
        </p:spPr>
        <p:txBody>
          <a:bodyPr>
            <a:spAutoFit/>
          </a:bodyPr>
          <a:lstStyle/>
          <a:p>
            <a:r>
              <a:rPr lang="en-US" sz="2000" b="1">
                <a:latin typeface="Courier New" pitchFamily="49" charset="0"/>
                <a:cs typeface="Courier New" pitchFamily="49" charset="0"/>
              </a:rPr>
              <a:t>import java.sql.*;</a:t>
            </a:r>
          </a:p>
          <a:p>
            <a:r>
              <a:rPr lang="en-US" sz="2000" b="1">
                <a:latin typeface="Courier New" pitchFamily="49" charset="0"/>
                <a:cs typeface="Courier New" pitchFamily="49" charset="0"/>
              </a:rPr>
              <a:t>import java.util.Properties;</a:t>
            </a:r>
          </a:p>
          <a:p>
            <a:endParaRPr lang="en-US" sz="2000" b="1">
              <a:latin typeface="Courier New" pitchFamily="49" charset="0"/>
              <a:cs typeface="Courier New" pitchFamily="49" charset="0"/>
            </a:endParaRPr>
          </a:p>
          <a:p>
            <a:r>
              <a:rPr lang="en-US" sz="2000" b="1">
                <a:latin typeface="Courier New" pitchFamily="49" charset="0"/>
                <a:cs typeface="Courier New" pitchFamily="49" charset="0"/>
              </a:rPr>
              <a:t>public class Connect   {</a:t>
            </a:r>
          </a:p>
          <a:p>
            <a:r>
              <a:rPr lang="en-US" sz="2000" b="1">
                <a:latin typeface="Courier New" pitchFamily="49" charset="0"/>
                <a:cs typeface="Courier New" pitchFamily="49" charset="0"/>
              </a:rPr>
              <a:t>  public static void main (String[] args) {</a:t>
            </a:r>
          </a:p>
          <a:p>
            <a:r>
              <a:rPr lang="en-US" sz="2000" b="1">
                <a:latin typeface="Courier New" pitchFamily="49" charset="0"/>
                <a:cs typeface="Courier New" pitchFamily="49" charset="0"/>
              </a:rPr>
              <a:t>  Connection conn = null;</a:t>
            </a:r>
          </a:p>
          <a:p>
            <a:r>
              <a:rPr lang="en-US" sz="2000" b="1">
                <a:latin typeface="Courier New" pitchFamily="49" charset="0"/>
                <a:cs typeface="Courier New" pitchFamily="49" charset="0"/>
              </a:rPr>
              <a:t>  try {</a:t>
            </a:r>
          </a:p>
          <a:p>
            <a:r>
              <a:rPr lang="en-US" sz="2000" b="1">
                <a:latin typeface="Courier New" pitchFamily="49" charset="0"/>
                <a:cs typeface="Courier New" pitchFamily="49" charset="0"/>
              </a:rPr>
              <a:t>	String userName = "root";</a:t>
            </a:r>
          </a:p>
          <a:p>
            <a:r>
              <a:rPr lang="en-US" sz="2000" b="1">
                <a:latin typeface="Courier New" pitchFamily="49" charset="0"/>
                <a:cs typeface="Courier New" pitchFamily="49" charset="0"/>
              </a:rPr>
              <a:t>	String password = "root";</a:t>
            </a:r>
          </a:p>
          <a:p>
            <a:r>
              <a:rPr lang="en-US" sz="2000" b="1">
                <a:latin typeface="Courier New" pitchFamily="49" charset="0"/>
                <a:cs typeface="Courier New" pitchFamily="49" charset="0"/>
              </a:rPr>
              <a:t>	String url = "jdbc:mysql://localhost/test";</a:t>
            </a:r>
          </a:p>
          <a:p>
            <a:r>
              <a:rPr lang="en-US" sz="2000"/>
              <a:t>	</a:t>
            </a:r>
            <a:r>
              <a:rPr lang="en-US" sz="2000" b="1">
                <a:latin typeface="Courier New" pitchFamily="49" charset="0"/>
                <a:cs typeface="Courier New" pitchFamily="49" charset="0"/>
              </a:rPr>
              <a:t>Class.forName ("com.mysql.jdbc.Driver");</a:t>
            </a:r>
          </a:p>
          <a:p>
            <a:r>
              <a:rPr lang="en-US" sz="2000" b="1">
                <a:latin typeface="Courier New" pitchFamily="49" charset="0"/>
                <a:cs typeface="Courier New" pitchFamily="49" charset="0"/>
              </a:rPr>
              <a:t>	Properties connectionProps = new Properties();</a:t>
            </a:r>
          </a:p>
          <a:p>
            <a:r>
              <a:rPr lang="en-US" sz="2000" b="1">
                <a:latin typeface="Courier New" pitchFamily="49" charset="0"/>
                <a:cs typeface="Courier New" pitchFamily="49" charset="0"/>
              </a:rPr>
              <a:t>	connectionProps.put("user", userName);</a:t>
            </a:r>
          </a:p>
          <a:p>
            <a:r>
              <a:rPr lang="en-US" sz="2000" b="1">
                <a:latin typeface="Courier New" pitchFamily="49" charset="0"/>
                <a:cs typeface="Courier New" pitchFamily="49" charset="0"/>
              </a:rPr>
              <a:t>      connectionProps.put("password",password);</a:t>
            </a:r>
          </a:p>
          <a:p>
            <a:r>
              <a:rPr lang="en-US" sz="2000" b="1">
                <a:latin typeface="Courier New" pitchFamily="49" charset="0"/>
                <a:cs typeface="Courier New" pitchFamily="49" charset="0"/>
              </a:rPr>
              <a:t>	conn = 	DriverManager.</a:t>
            </a:r>
            <a:r>
              <a:rPr lang="en-US" sz="2000" b="1" i="1">
                <a:latin typeface="Courier New" pitchFamily="49" charset="0"/>
                <a:cs typeface="Courier New" pitchFamily="49" charset="0"/>
              </a:rPr>
              <a:t>getConnection(url,connectionProps);</a:t>
            </a:r>
          </a:p>
          <a:p>
            <a:r>
              <a:rPr lang="en-US" sz="2000" b="1">
                <a:latin typeface="Courier New" pitchFamily="49" charset="0"/>
                <a:cs typeface="Courier New" pitchFamily="49" charset="0"/>
              </a:rPr>
              <a:t> System.</a:t>
            </a:r>
            <a:r>
              <a:rPr lang="en-US" sz="2000" b="1" i="1">
                <a:latin typeface="Courier New" pitchFamily="49" charset="0"/>
                <a:cs typeface="Courier New" pitchFamily="49" charset="0"/>
              </a:rPr>
              <a:t>out.println ("Database connection successful");</a:t>
            </a:r>
            <a:r>
              <a:rPr lang="en-US" sz="2000" b="1">
                <a:latin typeface="Courier New" pitchFamily="49" charset="0"/>
                <a:cs typeface="Courier New" pitchFamily="49" charset="0"/>
              </a:rPr>
              <a:t>}</a:t>
            </a: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2"/>
          </p:nvPr>
        </p:nvSpPr>
        <p:spPr>
          <a:noFill/>
        </p:spPr>
        <p:txBody>
          <a:bodyPr/>
          <a:lstStyle/>
          <a:p>
            <a:fld id="{807036C8-361C-4E52-A05C-91547211BF12}" type="slidenum">
              <a:rPr lang="en-US" smtClean="0">
                <a:latin typeface="Arial" charset="0"/>
              </a:rPr>
              <a:pPr/>
              <a:t>21</a:t>
            </a:fld>
            <a:endParaRPr lang="en-US" smtClean="0">
              <a:latin typeface="Arial" charset="0"/>
            </a:endParaRPr>
          </a:p>
        </p:txBody>
      </p:sp>
      <p:sp>
        <p:nvSpPr>
          <p:cNvPr id="22531" name="Rectangle 4"/>
          <p:cNvSpPr>
            <a:spLocks noChangeArrowheads="1"/>
          </p:cNvSpPr>
          <p:nvPr/>
        </p:nvSpPr>
        <p:spPr bwMode="auto">
          <a:xfrm>
            <a:off x="228600" y="1143000"/>
            <a:ext cx="8077200" cy="4708525"/>
          </a:xfrm>
          <a:prstGeom prst="rect">
            <a:avLst/>
          </a:prstGeom>
          <a:noFill/>
          <a:ln w="9525">
            <a:noFill/>
            <a:miter lim="800000"/>
            <a:headEnd/>
            <a:tailEnd/>
          </a:ln>
        </p:spPr>
        <p:txBody>
          <a:bodyPr>
            <a:spAutoFit/>
          </a:bodyPr>
          <a:lstStyle/>
          <a:p>
            <a:r>
              <a:rPr lang="en-US" b="1">
                <a:latin typeface="Courier New" pitchFamily="49" charset="0"/>
                <a:cs typeface="Courier New" pitchFamily="49" charset="0"/>
              </a:rPr>
              <a:t>    </a:t>
            </a:r>
            <a:r>
              <a:rPr lang="en-US" sz="2000" b="1">
                <a:latin typeface="Courier New" pitchFamily="49" charset="0"/>
                <a:cs typeface="Courier New" pitchFamily="49" charset="0"/>
              </a:rPr>
              <a:t>catch (SQLException e){</a:t>
            </a:r>
          </a:p>
          <a:p>
            <a:r>
              <a:rPr lang="en-US" sz="2000" b="1">
                <a:latin typeface="Courier New" pitchFamily="49" charset="0"/>
                <a:cs typeface="Courier New" pitchFamily="49" charset="0"/>
              </a:rPr>
              <a:t>     System.err.println ("Failed to connect to database" +e);</a:t>
            </a:r>
          </a:p>
          <a:p>
            <a:r>
              <a:rPr lang="en-US" sz="2000" b="1">
                <a:latin typeface="Courier New" pitchFamily="49" charset="0"/>
                <a:cs typeface="Courier New" pitchFamily="49" charset="0"/>
              </a:rPr>
              <a:t>      }</a:t>
            </a:r>
          </a:p>
          <a:p>
            <a:r>
              <a:rPr lang="en-US" sz="2000" b="1">
                <a:latin typeface="Courier New" pitchFamily="49" charset="0"/>
                <a:cs typeface="Courier New" pitchFamily="49" charset="0"/>
              </a:rPr>
              <a:t>	finally{</a:t>
            </a:r>
          </a:p>
          <a:p>
            <a:r>
              <a:rPr lang="en-US" sz="2000" b="1">
                <a:latin typeface="Courier New" pitchFamily="49" charset="0"/>
                <a:cs typeface="Courier New" pitchFamily="49" charset="0"/>
              </a:rPr>
              <a:t>               if (conn != null)    {</a:t>
            </a:r>
          </a:p>
          <a:p>
            <a:r>
              <a:rPr lang="en-US" sz="2000" b="1">
                <a:latin typeface="Courier New" pitchFamily="49" charset="0"/>
                <a:cs typeface="Courier New" pitchFamily="49" charset="0"/>
              </a:rPr>
              <a:t>               try    {    conn.close ();}</a:t>
            </a:r>
          </a:p>
          <a:p>
            <a:r>
              <a:rPr lang="en-US" sz="2000" b="1">
                <a:latin typeface="Courier New" pitchFamily="49" charset="0"/>
                <a:cs typeface="Courier New" pitchFamily="49" charset="0"/>
              </a:rPr>
              <a:t>                 catch (SQLException e) { }</a:t>
            </a:r>
          </a:p>
          <a:p>
            <a:r>
              <a:rPr lang="en-US" sz="2000" b="1">
                <a:latin typeface="Courier New" pitchFamily="49" charset="0"/>
                <a:cs typeface="Courier New" pitchFamily="49" charset="0"/>
              </a:rPr>
              <a:t>               }</a:t>
            </a:r>
          </a:p>
          <a:p>
            <a:r>
              <a:rPr lang="en-US" sz="2000" b="1">
                <a:latin typeface="Courier New" pitchFamily="49" charset="0"/>
                <a:cs typeface="Courier New" pitchFamily="49" charset="0"/>
              </a:rPr>
              <a:t>           }</a:t>
            </a:r>
          </a:p>
          <a:p>
            <a:r>
              <a:rPr lang="en-US" sz="2000" b="1">
                <a:latin typeface="Courier New" pitchFamily="49" charset="0"/>
                <a:cs typeface="Courier New" pitchFamily="49" charset="0"/>
              </a:rPr>
              <a:t>       }</a:t>
            </a:r>
          </a:p>
          <a:p>
            <a:r>
              <a:rPr lang="en-US" sz="2000" b="1">
                <a:latin typeface="Courier New" pitchFamily="49" charset="0"/>
                <a:cs typeface="Courier New" pitchFamily="49" charset="0"/>
              </a:rPr>
              <a:t>   }</a:t>
            </a:r>
          </a:p>
          <a:p>
            <a:endParaRPr lang="en-US" sz="2000" b="1">
              <a:latin typeface="Courier New" pitchFamily="49" charset="0"/>
              <a:cs typeface="Courier New" pitchFamily="49" charset="0"/>
            </a:endParaRPr>
          </a:p>
          <a:p>
            <a:r>
              <a:rPr lang="en-US" sz="2000" b="1">
                <a:solidFill>
                  <a:srgbClr val="7030A0"/>
                </a:solidFill>
                <a:latin typeface="Courier New" pitchFamily="49" charset="0"/>
                <a:cs typeface="Courier New" pitchFamily="49" charset="0"/>
              </a:rPr>
              <a:t>Result:</a:t>
            </a:r>
          </a:p>
          <a:p>
            <a:r>
              <a:rPr lang="en-US" sz="2000">
                <a:solidFill>
                  <a:srgbClr val="7030A0"/>
                </a:solidFill>
              </a:rPr>
              <a:t>Database connection successful</a:t>
            </a:r>
            <a:endParaRPr lang="en-US" sz="2000" b="1">
              <a:solidFill>
                <a:srgbClr val="7030A0"/>
              </a:solidFill>
              <a:latin typeface="Courier New" pitchFamily="49" charset="0"/>
              <a:cs typeface="Courier New" pitchFamily="49" charset="0"/>
            </a:endParaRPr>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1"/>
          </p:nvPr>
        </p:nvSpPr>
        <p:spPr>
          <a:xfrm>
            <a:off x="152400" y="1066800"/>
            <a:ext cx="8686800" cy="3048000"/>
          </a:xfrm>
        </p:spPr>
        <p:txBody>
          <a:bodyPr>
            <a:normAutofit fontScale="70000" lnSpcReduction="20000"/>
          </a:bodyPr>
          <a:lstStyle/>
          <a:p>
            <a:pPr>
              <a:lnSpc>
                <a:spcPct val="120000"/>
              </a:lnSpc>
            </a:pPr>
            <a:r>
              <a:rPr lang="en-US" smtClean="0"/>
              <a:t>With JDBC 4.0 the Java service provider mechanism, applications no longer need to explicitly load JDBC drivers using </a:t>
            </a:r>
            <a:r>
              <a:rPr lang="en-US" b="1" smtClean="0">
                <a:latin typeface="Courier New" pitchFamily="49" charset="0"/>
              </a:rPr>
              <a:t>Class.forName().</a:t>
            </a:r>
          </a:p>
          <a:p>
            <a:pPr>
              <a:lnSpc>
                <a:spcPct val="120000"/>
              </a:lnSpc>
            </a:pPr>
            <a:r>
              <a:rPr lang="en-US" smtClean="0"/>
              <a:t>When the </a:t>
            </a:r>
            <a:r>
              <a:rPr lang="en-US" b="1" smtClean="0">
                <a:latin typeface="Courier New" pitchFamily="49" charset="0"/>
              </a:rPr>
              <a:t>getConnection()</a:t>
            </a:r>
            <a:r>
              <a:rPr lang="en-US" smtClean="0"/>
              <a:t> is called, the </a:t>
            </a:r>
            <a:r>
              <a:rPr lang="en-US" b="1" smtClean="0">
                <a:latin typeface="Courier New" pitchFamily="49" charset="0"/>
              </a:rPr>
              <a:t>DriverManager</a:t>
            </a:r>
            <a:r>
              <a:rPr lang="en-US" smtClean="0"/>
              <a:t> will attempt to locate a suitable driver from amongst specified in the classpath. (If there are more than one, the first one is used.)</a:t>
            </a:r>
          </a:p>
          <a:p>
            <a:pPr>
              <a:lnSpc>
                <a:spcPct val="120000"/>
              </a:lnSpc>
            </a:pPr>
            <a:r>
              <a:rPr lang="en-US" smtClean="0"/>
              <a:t>The code is fundamentally same as the previous example- only line eliminated is </a:t>
            </a:r>
            <a:r>
              <a:rPr lang="en-US" b="1" smtClean="0">
                <a:latin typeface="Courier New" pitchFamily="49" charset="0"/>
                <a:cs typeface="Courier New" pitchFamily="49" charset="0"/>
              </a:rPr>
              <a:t>Class.forName ("com.mysql.jdbc.Driver");</a:t>
            </a:r>
            <a:endParaRPr lang="en-US" smtClean="0"/>
          </a:p>
          <a:p>
            <a:endParaRPr lang="en-US" b="1" smtClean="0">
              <a:latin typeface="Courier New" pitchFamily="49" charset="0"/>
            </a:endParaRPr>
          </a:p>
        </p:txBody>
      </p:sp>
      <p:sp>
        <p:nvSpPr>
          <p:cNvPr id="25604" name="Slide Number Placeholder 3"/>
          <p:cNvSpPr>
            <a:spLocks noGrp="1"/>
          </p:cNvSpPr>
          <p:nvPr>
            <p:ph type="sldNum" sz="quarter" idx="12"/>
          </p:nvPr>
        </p:nvSpPr>
        <p:spPr>
          <a:noFill/>
        </p:spPr>
        <p:txBody>
          <a:bodyPr/>
          <a:lstStyle/>
          <a:p>
            <a:fld id="{061462C3-3B95-4ABF-A922-246A31705957}" type="slidenum">
              <a:rPr lang="en-US" smtClean="0">
                <a:latin typeface="Arial" charset="0"/>
              </a:rPr>
              <a:pPr/>
              <a:t>22</a:t>
            </a:fld>
            <a:endParaRPr lang="en-US" smtClean="0">
              <a:latin typeface="Arial" charset="0"/>
            </a:endParaRPr>
          </a:p>
        </p:txBody>
      </p:sp>
      <p:sp>
        <p:nvSpPr>
          <p:cNvPr id="25602" name="Title 1"/>
          <p:cNvSpPr>
            <a:spLocks noGrp="1"/>
          </p:cNvSpPr>
          <p:nvPr>
            <p:ph type="title"/>
          </p:nvPr>
        </p:nvSpPr>
        <p:spPr>
          <a:xfrm>
            <a:off x="457200" y="260648"/>
            <a:ext cx="8686800" cy="838200"/>
          </a:xfrm>
        </p:spPr>
        <p:txBody>
          <a:bodyPr>
            <a:normAutofit fontScale="90000"/>
          </a:bodyPr>
          <a:lstStyle/>
          <a:p>
            <a:r>
              <a:rPr lang="en-US" dirty="0" smtClean="0"/>
              <a:t>Example: Connecting using JDBC 4.0 way </a:t>
            </a:r>
          </a:p>
        </p:txBody>
      </p:sp>
      <p:sp>
        <p:nvSpPr>
          <p:cNvPr id="25605" name="Rectangle 4"/>
          <p:cNvSpPr>
            <a:spLocks noChangeArrowheads="1"/>
          </p:cNvSpPr>
          <p:nvPr/>
        </p:nvSpPr>
        <p:spPr bwMode="auto">
          <a:xfrm>
            <a:off x="381000" y="3811588"/>
            <a:ext cx="8458200" cy="2862262"/>
          </a:xfrm>
          <a:prstGeom prst="rect">
            <a:avLst/>
          </a:prstGeom>
          <a:noFill/>
          <a:ln w="9525">
            <a:noFill/>
            <a:miter lim="800000"/>
            <a:headEnd/>
            <a:tailEnd/>
          </a:ln>
        </p:spPr>
        <p:txBody>
          <a:bodyPr>
            <a:spAutoFit/>
          </a:bodyPr>
          <a:lstStyle/>
          <a:p>
            <a:r>
              <a:rPr lang="en-US" sz="2000" b="1">
                <a:latin typeface="Courier New" pitchFamily="49" charset="0"/>
                <a:cs typeface="Courier New" pitchFamily="49" charset="0"/>
              </a:rPr>
              <a:t>import java.sql.*;</a:t>
            </a:r>
          </a:p>
          <a:p>
            <a:r>
              <a:rPr lang="en-US" sz="2000" b="1">
                <a:latin typeface="Courier New" pitchFamily="49" charset="0"/>
                <a:cs typeface="Courier New" pitchFamily="49" charset="0"/>
              </a:rPr>
              <a:t>import java.util.Properties;</a:t>
            </a:r>
          </a:p>
          <a:p>
            <a:r>
              <a:rPr lang="en-US" sz="2000" b="1">
                <a:latin typeface="Courier New" pitchFamily="49" charset="0"/>
                <a:cs typeface="Courier New" pitchFamily="49" charset="0"/>
              </a:rPr>
              <a:t>  public class Connect   {</a:t>
            </a:r>
          </a:p>
          <a:p>
            <a:r>
              <a:rPr lang="en-US" sz="2000" b="1">
                <a:latin typeface="Courier New" pitchFamily="49" charset="0"/>
                <a:cs typeface="Courier New" pitchFamily="49" charset="0"/>
              </a:rPr>
              <a:t>   public static void main (String[] args)       {</a:t>
            </a:r>
          </a:p>
          <a:p>
            <a:r>
              <a:rPr lang="en-US" sz="2000" b="1">
                <a:latin typeface="Courier New" pitchFamily="49" charset="0"/>
                <a:cs typeface="Courier New" pitchFamily="49" charset="0"/>
              </a:rPr>
              <a:t>	Connection conn = null;</a:t>
            </a:r>
          </a:p>
          <a:p>
            <a:r>
              <a:rPr lang="en-US" sz="2000" b="1">
                <a:latin typeface="Courier New" pitchFamily="49" charset="0"/>
                <a:cs typeface="Courier New" pitchFamily="49" charset="0"/>
              </a:rPr>
              <a:t>	try {</a:t>
            </a:r>
          </a:p>
          <a:p>
            <a:r>
              <a:rPr lang="en-US" sz="2000" b="1">
                <a:latin typeface="Courier New" pitchFamily="49" charset="0"/>
                <a:cs typeface="Courier New" pitchFamily="49" charset="0"/>
              </a:rPr>
              <a:t>	   String userName = "root";</a:t>
            </a:r>
          </a:p>
          <a:p>
            <a:r>
              <a:rPr lang="en-US" sz="2000" b="1">
                <a:latin typeface="Courier New" pitchFamily="49" charset="0"/>
                <a:cs typeface="Courier New" pitchFamily="49" charset="0"/>
              </a:rPr>
              <a:t>	   String password = "root";</a:t>
            </a:r>
          </a:p>
          <a:p>
            <a:r>
              <a:rPr lang="en-US" sz="2000" b="1">
                <a:latin typeface="Courier New" pitchFamily="49" charset="0"/>
                <a:cs typeface="Courier New" pitchFamily="49" charset="0"/>
              </a:rPr>
              <a:t>	   String url = "jdbc:mysql://localhost/test";</a:t>
            </a:r>
          </a:p>
        </p:txBody>
      </p:sp>
      <p:sp>
        <p:nvSpPr>
          <p:cNvPr id="6" name="Footer Placeholder 5"/>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2"/>
          </p:nvPr>
        </p:nvSpPr>
        <p:spPr>
          <a:noFill/>
        </p:spPr>
        <p:txBody>
          <a:bodyPr/>
          <a:lstStyle/>
          <a:p>
            <a:fld id="{3DE0BBEC-8D68-4776-9DB9-68F3601DB40A}" type="slidenum">
              <a:rPr lang="en-US" smtClean="0">
                <a:latin typeface="Arial" charset="0"/>
              </a:rPr>
              <a:pPr/>
              <a:t>23</a:t>
            </a:fld>
            <a:endParaRPr lang="en-US" smtClean="0">
              <a:latin typeface="Arial" charset="0"/>
            </a:endParaRPr>
          </a:p>
        </p:txBody>
      </p:sp>
      <p:sp>
        <p:nvSpPr>
          <p:cNvPr id="26627" name="Rectangle 4"/>
          <p:cNvSpPr>
            <a:spLocks noChangeArrowheads="1"/>
          </p:cNvSpPr>
          <p:nvPr/>
        </p:nvSpPr>
        <p:spPr bwMode="auto">
          <a:xfrm>
            <a:off x="76200" y="1073150"/>
            <a:ext cx="8991600" cy="5632450"/>
          </a:xfrm>
          <a:prstGeom prst="rect">
            <a:avLst/>
          </a:prstGeom>
          <a:noFill/>
          <a:ln w="9525">
            <a:noFill/>
            <a:miter lim="800000"/>
            <a:headEnd/>
            <a:tailEnd/>
          </a:ln>
        </p:spPr>
        <p:txBody>
          <a:bodyPr>
            <a:spAutoFit/>
          </a:bodyPr>
          <a:lstStyle/>
          <a:p>
            <a:r>
              <a:rPr lang="en-US" sz="2000" b="1">
                <a:latin typeface="Courier New" pitchFamily="49" charset="0"/>
                <a:cs typeface="Courier New" pitchFamily="49" charset="0"/>
              </a:rPr>
              <a:t>Properties connectionProps = new Properties();</a:t>
            </a:r>
          </a:p>
          <a:p>
            <a:r>
              <a:rPr lang="en-US" sz="2000" b="1">
                <a:latin typeface="Courier New" pitchFamily="49" charset="0"/>
                <a:cs typeface="Courier New" pitchFamily="49" charset="0"/>
              </a:rPr>
              <a:t>connectionProps.put("user", userName);</a:t>
            </a:r>
          </a:p>
          <a:p>
            <a:r>
              <a:rPr lang="en-US" sz="2000" b="1">
                <a:latin typeface="Courier New" pitchFamily="49" charset="0"/>
                <a:cs typeface="Courier New" pitchFamily="49" charset="0"/>
              </a:rPr>
              <a:t>connectionProps.put("password",password);</a:t>
            </a:r>
          </a:p>
          <a:p>
            <a:r>
              <a:rPr lang="en-US" sz="2000" b="1">
                <a:latin typeface="Courier New" pitchFamily="49" charset="0"/>
                <a:cs typeface="Courier New" pitchFamily="49" charset="0"/>
              </a:rPr>
              <a:t>conn = DriverManager.getConnection (url,connectionProps);</a:t>
            </a:r>
          </a:p>
          <a:p>
            <a:endParaRPr lang="en-US" sz="2000" b="1">
              <a:latin typeface="Courier New" pitchFamily="49" charset="0"/>
              <a:cs typeface="Courier New" pitchFamily="49" charset="0"/>
            </a:endParaRPr>
          </a:p>
          <a:p>
            <a:r>
              <a:rPr lang="en-US" sz="2000" b="1">
                <a:latin typeface="Courier New" pitchFamily="49" charset="0"/>
                <a:cs typeface="Courier New" pitchFamily="49" charset="0"/>
              </a:rPr>
              <a:t>System.out.println ("Database connection successful");</a:t>
            </a:r>
          </a:p>
          <a:p>
            <a:r>
              <a:rPr lang="en-US" sz="2000" b="1">
                <a:latin typeface="Courier New" pitchFamily="49" charset="0"/>
                <a:cs typeface="Courier New" pitchFamily="49" charset="0"/>
              </a:rPr>
              <a:t>}</a:t>
            </a:r>
          </a:p>
          <a:p>
            <a:r>
              <a:rPr lang="en-US" sz="2000" b="1">
                <a:latin typeface="Courier New" pitchFamily="49" charset="0"/>
                <a:cs typeface="Courier New" pitchFamily="49" charset="0"/>
              </a:rPr>
              <a:t>catch (SQLException e) {</a:t>
            </a:r>
          </a:p>
          <a:p>
            <a:r>
              <a:rPr lang="en-US" sz="2000" b="1">
                <a:latin typeface="Courier New" pitchFamily="49" charset="0"/>
                <a:cs typeface="Courier New" pitchFamily="49" charset="0"/>
              </a:rPr>
              <a:t>System.err.println ("Failed to connect to database" +e);</a:t>
            </a:r>
          </a:p>
          <a:p>
            <a:r>
              <a:rPr lang="en-US" sz="2000" b="1">
                <a:latin typeface="Courier New" pitchFamily="49" charset="0"/>
                <a:cs typeface="Courier New" pitchFamily="49" charset="0"/>
              </a:rPr>
              <a:t>}</a:t>
            </a:r>
          </a:p>
          <a:p>
            <a:r>
              <a:rPr lang="en-US" sz="2000" b="1">
                <a:latin typeface="Courier New" pitchFamily="49" charset="0"/>
                <a:cs typeface="Courier New" pitchFamily="49" charset="0"/>
              </a:rPr>
              <a:t>finally</a:t>
            </a:r>
          </a:p>
          <a:p>
            <a:r>
              <a:rPr lang="en-US" sz="2000" b="1">
                <a:latin typeface="Courier New" pitchFamily="49" charset="0"/>
                <a:cs typeface="Courier New" pitchFamily="49" charset="0"/>
              </a:rPr>
              <a:t>     {</a:t>
            </a:r>
          </a:p>
          <a:p>
            <a:r>
              <a:rPr lang="en-US" sz="2000" b="1">
                <a:latin typeface="Courier New" pitchFamily="49" charset="0"/>
                <a:cs typeface="Courier New" pitchFamily="49" charset="0"/>
              </a:rPr>
              <a:t>		if (conn != null)    {</a:t>
            </a:r>
          </a:p>
          <a:p>
            <a:r>
              <a:rPr lang="en-US" sz="2000" b="1">
                <a:latin typeface="Courier New" pitchFamily="49" charset="0"/>
                <a:cs typeface="Courier New" pitchFamily="49" charset="0"/>
              </a:rPr>
              <a:t>		try    {    conn.close ();}</a:t>
            </a:r>
          </a:p>
          <a:p>
            <a:r>
              <a:rPr lang="en-US" sz="2000" b="1">
                <a:latin typeface="Courier New" pitchFamily="49" charset="0"/>
                <a:cs typeface="Courier New" pitchFamily="49" charset="0"/>
              </a:rPr>
              <a:t>            catch (SQLException e) { }</a:t>
            </a:r>
          </a:p>
          <a:p>
            <a:r>
              <a:rPr lang="en-US" sz="2000" b="1">
                <a:latin typeface="Courier New" pitchFamily="49" charset="0"/>
                <a:cs typeface="Courier New" pitchFamily="49" charset="0"/>
              </a:rPr>
              <a:t>               }</a:t>
            </a:r>
          </a:p>
          <a:p>
            <a:r>
              <a:rPr lang="en-US" sz="2000" b="1">
                <a:latin typeface="Courier New" pitchFamily="49" charset="0"/>
                <a:cs typeface="Courier New" pitchFamily="49" charset="0"/>
              </a:rPr>
              <a:t>           }</a:t>
            </a:r>
          </a:p>
          <a:p>
            <a:r>
              <a:rPr lang="en-US" sz="2000" b="1">
                <a:latin typeface="Courier New" pitchFamily="49" charset="0"/>
                <a:cs typeface="Courier New" pitchFamily="49" charset="0"/>
              </a:rPr>
              <a:t>}   }</a:t>
            </a:r>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219200"/>
            <a:ext cx="8305800" cy="5029200"/>
          </a:xfrm>
        </p:spPr>
        <p:txBody>
          <a:bodyPr/>
          <a:lstStyle/>
          <a:p>
            <a:pPr>
              <a:defRPr/>
            </a:pPr>
            <a:r>
              <a:rPr lang="en-US" b="1" dirty="0" smtClean="0">
                <a:latin typeface="Courier New" pitchFamily="49" charset="0"/>
                <a:cs typeface="Courier New" pitchFamily="49" charset="0"/>
              </a:rPr>
              <a:t>Connection</a:t>
            </a:r>
            <a:r>
              <a:rPr lang="en-US" dirty="0" smtClean="0"/>
              <a:t> is an interface.</a:t>
            </a:r>
          </a:p>
          <a:p>
            <a:pPr>
              <a:defRPr/>
            </a:pPr>
            <a:r>
              <a:rPr lang="en-US" b="1" dirty="0" smtClean="0">
                <a:latin typeface="Courier New" pitchFamily="49" charset="0"/>
                <a:cs typeface="Courier New" pitchFamily="49" charset="0"/>
              </a:rPr>
              <a:t>getConnection()</a:t>
            </a:r>
            <a:r>
              <a:rPr lang="en-US" dirty="0" smtClean="0"/>
              <a:t>method of </a:t>
            </a:r>
            <a:r>
              <a:rPr lang="en-US" b="1" dirty="0" smtClean="0">
                <a:latin typeface="Courier New" pitchFamily="49" charset="0"/>
                <a:cs typeface="Courier New" pitchFamily="49" charset="0"/>
              </a:rPr>
              <a:t>DriverManager</a:t>
            </a:r>
            <a:r>
              <a:rPr lang="en-US" dirty="0" smtClean="0"/>
              <a:t> returns the object that implements this interface.</a:t>
            </a:r>
          </a:p>
          <a:p>
            <a:pPr>
              <a:defRPr/>
            </a:pPr>
            <a:r>
              <a:rPr lang="en-US" dirty="0" smtClean="0"/>
              <a:t>Connection class can be used to do a variety of tasks</a:t>
            </a:r>
          </a:p>
          <a:p>
            <a:pPr lvl="1">
              <a:defRPr/>
            </a:pPr>
            <a:r>
              <a:rPr lang="en-US" sz="2000" dirty="0" smtClean="0"/>
              <a:t>Obtain </a:t>
            </a:r>
            <a:r>
              <a:rPr lang="en-US" sz="2000" b="1" dirty="0" smtClean="0">
                <a:latin typeface="Courier New" pitchFamily="49" charset="0"/>
                <a:ea typeface="+mn-ea"/>
                <a:cs typeface="Courier New" pitchFamily="49" charset="0"/>
              </a:rPr>
              <a:t>Statement</a:t>
            </a:r>
            <a:r>
              <a:rPr lang="en-US" sz="2000" dirty="0" smtClean="0"/>
              <a:t> object</a:t>
            </a:r>
          </a:p>
          <a:p>
            <a:pPr lvl="1">
              <a:defRPr/>
            </a:pPr>
            <a:r>
              <a:rPr lang="en-US" sz="2000" dirty="0" smtClean="0"/>
              <a:t>To work with transactions</a:t>
            </a:r>
          </a:p>
          <a:p>
            <a:pPr lvl="1">
              <a:defRPr/>
            </a:pPr>
            <a:r>
              <a:rPr lang="en-US" sz="2000" dirty="0" smtClean="0"/>
              <a:t>To get meta-data about the database</a:t>
            </a:r>
          </a:p>
          <a:p>
            <a:pPr>
              <a:defRPr/>
            </a:pPr>
            <a:r>
              <a:rPr lang="en-US" dirty="0" smtClean="0"/>
              <a:t>For executing a static SQL statement and returning the results it produces, an object that implements </a:t>
            </a:r>
            <a:r>
              <a:rPr lang="en-US" b="1" dirty="0" smtClean="0">
                <a:latin typeface="Courier New" pitchFamily="49" charset="0"/>
                <a:cs typeface="Courier New" pitchFamily="49" charset="0"/>
              </a:rPr>
              <a:t>Statement</a:t>
            </a:r>
            <a:r>
              <a:rPr lang="en-US" dirty="0" smtClean="0"/>
              <a:t> interface is used.</a:t>
            </a:r>
          </a:p>
          <a:p>
            <a:pPr>
              <a:defRPr/>
            </a:pPr>
            <a:endParaRPr lang="en-US" dirty="0" smtClean="0"/>
          </a:p>
          <a:p>
            <a:pPr>
              <a:defRPr/>
            </a:pPr>
            <a:endParaRPr lang="en-US" dirty="0" smtClean="0"/>
          </a:p>
        </p:txBody>
      </p:sp>
      <p:sp>
        <p:nvSpPr>
          <p:cNvPr id="27652" name="Slide Number Placeholder 1"/>
          <p:cNvSpPr>
            <a:spLocks noGrp="1"/>
          </p:cNvSpPr>
          <p:nvPr>
            <p:ph type="sldNum" sz="quarter" idx="12"/>
          </p:nvPr>
        </p:nvSpPr>
        <p:spPr>
          <a:noFill/>
        </p:spPr>
        <p:txBody>
          <a:bodyPr/>
          <a:lstStyle/>
          <a:p>
            <a:fld id="{38720CDB-1EE6-48F4-8A15-CE4F4BA3CB2F}" type="slidenum">
              <a:rPr lang="en-US" smtClean="0">
                <a:latin typeface="Arial" charset="0"/>
              </a:rPr>
              <a:pPr/>
              <a:t>24</a:t>
            </a:fld>
            <a:endParaRPr lang="en-US" smtClean="0">
              <a:latin typeface="Arial" charset="0"/>
            </a:endParaRPr>
          </a:p>
        </p:txBody>
      </p:sp>
      <p:sp>
        <p:nvSpPr>
          <p:cNvPr id="27650" name="Title 2"/>
          <p:cNvSpPr>
            <a:spLocks noGrp="1"/>
          </p:cNvSpPr>
          <p:nvPr>
            <p:ph type="title"/>
          </p:nvPr>
        </p:nvSpPr>
        <p:spPr/>
        <p:txBody>
          <a:bodyPr/>
          <a:lstStyle/>
          <a:p>
            <a:r>
              <a:rPr lang="en-US" sz="4000" smtClean="0">
                <a:latin typeface="Courier New" pitchFamily="49" charset="0"/>
                <a:cs typeface="Courier New" pitchFamily="49" charset="0"/>
              </a:rPr>
              <a:t>java.sql.Connection</a:t>
            </a: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2"/>
          </p:nvPr>
        </p:nvSpPr>
        <p:spPr>
          <a:xfrm>
            <a:off x="6553200" y="6245225"/>
            <a:ext cx="2133600" cy="476250"/>
          </a:xfrm>
          <a:noFill/>
        </p:spPr>
        <p:txBody>
          <a:bodyPr/>
          <a:lstStyle/>
          <a:p>
            <a:fld id="{E4A6E28A-8D8C-4872-A2FC-8097B07AE71F}" type="slidenum">
              <a:rPr lang="en-US" smtClean="0">
                <a:latin typeface="Arial" charset="0"/>
              </a:rPr>
              <a:pPr/>
              <a:t>25</a:t>
            </a:fld>
            <a:endParaRPr lang="en-US" smtClean="0">
              <a:latin typeface="Arial" charset="0"/>
            </a:endParaRPr>
          </a:p>
        </p:txBody>
      </p:sp>
      <p:sp>
        <p:nvSpPr>
          <p:cNvPr id="28683" name="Rectangle 17"/>
          <p:cNvSpPr>
            <a:spLocks noGrp="1" noChangeArrowheads="1"/>
          </p:cNvSpPr>
          <p:nvPr>
            <p:ph type="title"/>
          </p:nvPr>
        </p:nvSpPr>
        <p:spPr>
          <a:xfrm>
            <a:off x="609600" y="-152400"/>
            <a:ext cx="7772400" cy="1143000"/>
          </a:xfrm>
        </p:spPr>
        <p:txBody>
          <a:bodyPr/>
          <a:lstStyle/>
          <a:p>
            <a:r>
              <a:rPr lang="en-US" sz="4000" smtClean="0"/>
              <a:t>Obtaining </a:t>
            </a:r>
            <a:r>
              <a:rPr lang="en-US" sz="4000" smtClean="0">
                <a:latin typeface="Courier New" pitchFamily="49" charset="0"/>
                <a:cs typeface="Courier New" pitchFamily="49" charset="0"/>
              </a:rPr>
              <a:t>Statement</a:t>
            </a:r>
          </a:p>
        </p:txBody>
      </p:sp>
      <p:sp>
        <p:nvSpPr>
          <p:cNvPr id="18435" name="Rectangle 2"/>
          <p:cNvSpPr>
            <a:spLocks noChangeArrowheads="1"/>
          </p:cNvSpPr>
          <p:nvPr/>
        </p:nvSpPr>
        <p:spPr bwMode="auto">
          <a:xfrm>
            <a:off x="228600" y="1219200"/>
            <a:ext cx="8305800" cy="3292475"/>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a:spAutoFit/>
          </a:bodyPr>
          <a:lstStyle/>
          <a:p>
            <a:pPr marL="285750" indent="-285750" eaLnBrk="0" hangingPunct="0">
              <a:lnSpc>
                <a:spcPct val="140000"/>
              </a:lnSpc>
              <a:spcBef>
                <a:spcPct val="20000"/>
              </a:spcBef>
              <a:buClr>
                <a:schemeClr val="accent2"/>
              </a:buClr>
              <a:buFont typeface="Wingdings" pitchFamily="2" charset="2"/>
              <a:buChar char="§"/>
              <a:defRPr/>
            </a:pPr>
            <a:r>
              <a:rPr lang="en-US" sz="2000" b="1" dirty="0">
                <a:solidFill>
                  <a:srgbClr val="5F5F5F"/>
                </a:solidFill>
                <a:latin typeface="Courier New" pitchFamily="49" charset="0"/>
                <a:cs typeface="Courier New" pitchFamily="49" charset="0"/>
              </a:rPr>
              <a:t>Connection</a:t>
            </a:r>
            <a:r>
              <a:rPr lang="en-US" sz="2000" dirty="0">
                <a:solidFill>
                  <a:srgbClr val="5F5F5F"/>
                </a:solidFill>
              </a:rPr>
              <a:t> class methods to obtain </a:t>
            </a:r>
            <a:r>
              <a:rPr lang="en-US" sz="2000" b="1" dirty="0">
                <a:solidFill>
                  <a:srgbClr val="5F5F5F"/>
                </a:solidFill>
                <a:latin typeface="Courier New" pitchFamily="49" charset="0"/>
                <a:cs typeface="Courier New" pitchFamily="49" charset="0"/>
              </a:rPr>
              <a:t>Statement</a:t>
            </a:r>
            <a:r>
              <a:rPr lang="en-US" sz="2000" dirty="0">
                <a:solidFill>
                  <a:srgbClr val="5F5F5F"/>
                </a:solidFill>
              </a:rPr>
              <a:t> and its subclasses:</a:t>
            </a:r>
          </a:p>
          <a:p>
            <a:pPr marL="742950" lvl="1" indent="-285750" eaLnBrk="0" hangingPunct="0">
              <a:lnSpc>
                <a:spcPct val="140000"/>
              </a:lnSpc>
              <a:spcBef>
                <a:spcPct val="20000"/>
              </a:spcBef>
              <a:buClr>
                <a:schemeClr val="accent2"/>
              </a:buClr>
              <a:buFont typeface="Wingdings" pitchFamily="2" charset="2"/>
              <a:buChar char="§"/>
              <a:defRPr/>
            </a:pPr>
            <a:r>
              <a:rPr lang="en-US" sz="2000" b="1" dirty="0">
                <a:solidFill>
                  <a:schemeClr val="tx2"/>
                </a:solidFill>
                <a:latin typeface="Courier New" pitchFamily="49" charset="0"/>
                <a:cs typeface="Courier New" pitchFamily="49" charset="0"/>
              </a:rPr>
              <a:t>Statement createStatement() throws SQLException</a:t>
            </a:r>
          </a:p>
          <a:p>
            <a:pPr marL="742950" lvl="1" indent="-285750" eaLnBrk="0" hangingPunct="0">
              <a:lnSpc>
                <a:spcPct val="140000"/>
              </a:lnSpc>
              <a:spcBef>
                <a:spcPct val="20000"/>
              </a:spcBef>
              <a:buClr>
                <a:schemeClr val="accent2"/>
              </a:buClr>
              <a:buFont typeface="Wingdings" pitchFamily="2" charset="2"/>
              <a:buChar char="§"/>
              <a:defRPr/>
            </a:pPr>
            <a:r>
              <a:rPr lang="en-US" sz="2000" b="1" dirty="0">
                <a:solidFill>
                  <a:schemeClr val="tx2"/>
                </a:solidFill>
                <a:latin typeface="Courier New" pitchFamily="49" charset="0"/>
                <a:cs typeface="Courier New" pitchFamily="49" charset="0"/>
              </a:rPr>
              <a:t>PreparedStatement prepareStatement(String sql) throws SQLException</a:t>
            </a:r>
          </a:p>
          <a:p>
            <a:pPr marL="742950" lvl="1" indent="-285750" eaLnBrk="0" hangingPunct="0">
              <a:lnSpc>
                <a:spcPct val="140000"/>
              </a:lnSpc>
              <a:spcBef>
                <a:spcPct val="20000"/>
              </a:spcBef>
              <a:buClr>
                <a:schemeClr val="accent2"/>
              </a:buClr>
              <a:buFont typeface="Wingdings" pitchFamily="2" charset="2"/>
              <a:buChar char="§"/>
              <a:defRPr/>
            </a:pPr>
            <a:r>
              <a:rPr lang="en-US" sz="2000" b="1" dirty="0">
                <a:solidFill>
                  <a:schemeClr val="tx2"/>
                </a:solidFill>
                <a:latin typeface="Courier New" pitchFamily="49" charset="0"/>
                <a:cs typeface="Courier New" pitchFamily="49" charset="0"/>
              </a:rPr>
              <a:t>CallableStatement prepareCall(String sql) throws SQLException</a:t>
            </a:r>
          </a:p>
        </p:txBody>
      </p:sp>
      <p:sp>
        <p:nvSpPr>
          <p:cNvPr id="28676" name="Rectangle 3"/>
          <p:cNvSpPr>
            <a:spLocks noChangeArrowheads="1"/>
          </p:cNvSpPr>
          <p:nvPr/>
        </p:nvSpPr>
        <p:spPr bwMode="auto">
          <a:xfrm>
            <a:off x="3429000" y="4343400"/>
            <a:ext cx="1570038" cy="400050"/>
          </a:xfrm>
          <a:prstGeom prst="rect">
            <a:avLst/>
          </a:prstGeom>
          <a:noFill/>
          <a:ln w="9525">
            <a:noFill/>
            <a:miter lim="800000"/>
            <a:headEnd/>
            <a:tailEnd/>
          </a:ln>
        </p:spPr>
        <p:txBody>
          <a:bodyPr wrap="none">
            <a:spAutoFit/>
          </a:bodyPr>
          <a:lstStyle/>
          <a:p>
            <a:r>
              <a:rPr lang="en-US" sz="2000" b="1">
                <a:solidFill>
                  <a:schemeClr val="tx2"/>
                </a:solidFill>
                <a:latin typeface="Courier New" pitchFamily="49" charset="0"/>
                <a:cs typeface="Courier New" pitchFamily="49" charset="0"/>
              </a:rPr>
              <a:t>Statement</a:t>
            </a:r>
          </a:p>
        </p:txBody>
      </p:sp>
      <p:sp>
        <p:nvSpPr>
          <p:cNvPr id="28677" name="Rectangle 4"/>
          <p:cNvSpPr>
            <a:spLocks noChangeArrowheads="1"/>
          </p:cNvSpPr>
          <p:nvPr/>
        </p:nvSpPr>
        <p:spPr bwMode="auto">
          <a:xfrm>
            <a:off x="3067050" y="6324600"/>
            <a:ext cx="2800350" cy="400050"/>
          </a:xfrm>
          <a:prstGeom prst="rect">
            <a:avLst/>
          </a:prstGeom>
          <a:noFill/>
          <a:ln w="9525">
            <a:noFill/>
            <a:miter lim="800000"/>
            <a:headEnd/>
            <a:tailEnd/>
          </a:ln>
        </p:spPr>
        <p:txBody>
          <a:bodyPr wrap="none">
            <a:spAutoFit/>
          </a:bodyPr>
          <a:lstStyle/>
          <a:p>
            <a:r>
              <a:rPr lang="en-US" sz="2000" b="1">
                <a:solidFill>
                  <a:schemeClr val="tx2"/>
                </a:solidFill>
                <a:latin typeface="Courier New" pitchFamily="49" charset="0"/>
                <a:cs typeface="Courier New" pitchFamily="49" charset="0"/>
              </a:rPr>
              <a:t>CallableStatement</a:t>
            </a:r>
          </a:p>
        </p:txBody>
      </p:sp>
      <p:sp>
        <p:nvSpPr>
          <p:cNvPr id="28678" name="Rectangle 5"/>
          <p:cNvSpPr>
            <a:spLocks noChangeArrowheads="1"/>
          </p:cNvSpPr>
          <p:nvPr/>
        </p:nvSpPr>
        <p:spPr bwMode="auto">
          <a:xfrm>
            <a:off x="2971800" y="5334000"/>
            <a:ext cx="2800350" cy="400050"/>
          </a:xfrm>
          <a:prstGeom prst="rect">
            <a:avLst/>
          </a:prstGeom>
          <a:noFill/>
          <a:ln w="9525">
            <a:noFill/>
            <a:miter lim="800000"/>
            <a:headEnd/>
            <a:tailEnd/>
          </a:ln>
        </p:spPr>
        <p:txBody>
          <a:bodyPr wrap="none">
            <a:spAutoFit/>
          </a:bodyPr>
          <a:lstStyle/>
          <a:p>
            <a:r>
              <a:rPr lang="en-US" sz="2000" b="1">
                <a:solidFill>
                  <a:schemeClr val="tx2"/>
                </a:solidFill>
                <a:latin typeface="Courier New" pitchFamily="49" charset="0"/>
                <a:cs typeface="Courier New" pitchFamily="49" charset="0"/>
              </a:rPr>
              <a:t>PreparedStatement</a:t>
            </a:r>
          </a:p>
        </p:txBody>
      </p:sp>
      <p:sp>
        <p:nvSpPr>
          <p:cNvPr id="28679" name="AutoShape 13"/>
          <p:cNvSpPr>
            <a:spLocks noChangeArrowheads="1"/>
          </p:cNvSpPr>
          <p:nvPr/>
        </p:nvSpPr>
        <p:spPr bwMode="auto">
          <a:xfrm>
            <a:off x="4114800" y="4724400"/>
            <a:ext cx="304800" cy="304800"/>
          </a:xfrm>
          <a:prstGeom prst="triangle">
            <a:avLst>
              <a:gd name="adj" fmla="val 50000"/>
            </a:avLst>
          </a:prstGeom>
          <a:noFill/>
          <a:ln w="9525">
            <a:solidFill>
              <a:schemeClr val="tx1"/>
            </a:solidFill>
            <a:miter lim="800000"/>
            <a:headEnd/>
            <a:tailEnd/>
          </a:ln>
        </p:spPr>
        <p:txBody>
          <a:bodyPr wrap="none" anchor="ctr"/>
          <a:lstStyle/>
          <a:p>
            <a:endParaRPr lang="en-US"/>
          </a:p>
        </p:txBody>
      </p:sp>
      <p:sp>
        <p:nvSpPr>
          <p:cNvPr id="28680" name="Line 14"/>
          <p:cNvSpPr>
            <a:spLocks noChangeShapeType="1"/>
          </p:cNvSpPr>
          <p:nvPr/>
        </p:nvSpPr>
        <p:spPr bwMode="auto">
          <a:xfrm>
            <a:off x="4267200" y="5029200"/>
            <a:ext cx="0" cy="323850"/>
          </a:xfrm>
          <a:prstGeom prst="line">
            <a:avLst/>
          </a:prstGeom>
          <a:noFill/>
          <a:ln w="9525">
            <a:solidFill>
              <a:schemeClr val="tx1"/>
            </a:solidFill>
            <a:prstDash val="dash"/>
            <a:miter lim="800000"/>
            <a:headEnd/>
            <a:tailEnd/>
          </a:ln>
        </p:spPr>
        <p:txBody>
          <a:bodyPr wrap="none"/>
          <a:lstStyle/>
          <a:p>
            <a:endParaRPr lang="en-IN"/>
          </a:p>
        </p:txBody>
      </p:sp>
      <p:sp>
        <p:nvSpPr>
          <p:cNvPr id="28681" name="AutoShape 15"/>
          <p:cNvSpPr>
            <a:spLocks noChangeArrowheads="1"/>
          </p:cNvSpPr>
          <p:nvPr/>
        </p:nvSpPr>
        <p:spPr bwMode="auto">
          <a:xfrm>
            <a:off x="4133850" y="5791200"/>
            <a:ext cx="304800" cy="304800"/>
          </a:xfrm>
          <a:prstGeom prst="triangle">
            <a:avLst>
              <a:gd name="adj" fmla="val 50000"/>
            </a:avLst>
          </a:prstGeom>
          <a:noFill/>
          <a:ln w="9525">
            <a:solidFill>
              <a:schemeClr val="tx1"/>
            </a:solidFill>
            <a:miter lim="800000"/>
            <a:headEnd/>
            <a:tailEnd/>
          </a:ln>
        </p:spPr>
        <p:txBody>
          <a:bodyPr wrap="none" anchor="ctr"/>
          <a:lstStyle/>
          <a:p>
            <a:endParaRPr lang="en-US"/>
          </a:p>
        </p:txBody>
      </p:sp>
      <p:sp>
        <p:nvSpPr>
          <p:cNvPr id="28682" name="Line 16"/>
          <p:cNvSpPr>
            <a:spLocks noChangeShapeType="1"/>
          </p:cNvSpPr>
          <p:nvPr/>
        </p:nvSpPr>
        <p:spPr bwMode="auto">
          <a:xfrm>
            <a:off x="4286250" y="6096000"/>
            <a:ext cx="0" cy="304800"/>
          </a:xfrm>
          <a:prstGeom prst="line">
            <a:avLst/>
          </a:prstGeom>
          <a:noFill/>
          <a:ln w="9525">
            <a:solidFill>
              <a:schemeClr val="tx1"/>
            </a:solidFill>
            <a:prstDash val="dash"/>
            <a:miter lim="800000"/>
            <a:headEnd/>
            <a:tailEnd/>
          </a:ln>
        </p:spPr>
        <p:txBody>
          <a:bodyPr wrap="none"/>
          <a:lstStyle/>
          <a:p>
            <a:endParaRPr lang="en-IN"/>
          </a:p>
        </p:txBody>
      </p:sp>
      <p:sp>
        <p:nvSpPr>
          <p:cNvPr id="12" name="Footer Placeholder 11"/>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1219200"/>
            <a:ext cx="8229600" cy="5029200"/>
          </a:xfrm>
        </p:spPr>
        <p:txBody>
          <a:bodyPr>
            <a:normAutofit fontScale="92500" lnSpcReduction="20000"/>
          </a:bodyPr>
          <a:lstStyle/>
          <a:p>
            <a:pPr>
              <a:defRPr/>
            </a:pPr>
            <a:r>
              <a:rPr lang="en-US" dirty="0" smtClean="0"/>
              <a:t>The object of this type is used for executing a static SQL statement and returning the results it produces.</a:t>
            </a:r>
          </a:p>
          <a:p>
            <a:pPr>
              <a:defRPr/>
            </a:pPr>
            <a:r>
              <a:rPr lang="en-US" dirty="0" smtClean="0"/>
              <a:t>The result of the query statement is returned in the form of </a:t>
            </a:r>
            <a:r>
              <a:rPr lang="en-US" b="1" kern="1200" dirty="0" smtClean="0">
                <a:latin typeface="Courier New" pitchFamily="49" charset="0"/>
                <a:cs typeface="Courier New" pitchFamily="49" charset="0"/>
              </a:rPr>
              <a:t>ResultSet</a:t>
            </a:r>
            <a:r>
              <a:rPr lang="en-US" dirty="0" smtClean="0"/>
              <a:t> object .</a:t>
            </a:r>
          </a:p>
          <a:p>
            <a:pPr>
              <a:defRPr/>
            </a:pPr>
            <a:r>
              <a:rPr lang="en-US" dirty="0" smtClean="0"/>
              <a:t>Only one </a:t>
            </a:r>
            <a:r>
              <a:rPr lang="en-US" b="1" kern="1200" dirty="0" smtClean="0">
                <a:latin typeface="Courier New" pitchFamily="49" charset="0"/>
                <a:cs typeface="Courier New" pitchFamily="49" charset="0"/>
              </a:rPr>
              <a:t>ResultSet</a:t>
            </a:r>
            <a:r>
              <a:rPr lang="en-US" dirty="0" smtClean="0"/>
              <a:t> object per </a:t>
            </a:r>
            <a:r>
              <a:rPr lang="en-US" b="1" kern="1200" dirty="0" smtClean="0">
                <a:latin typeface="Courier New" pitchFamily="49" charset="0"/>
                <a:cs typeface="Courier New" pitchFamily="49" charset="0"/>
              </a:rPr>
              <a:t>Statement</a:t>
            </a:r>
            <a:r>
              <a:rPr lang="en-US" dirty="0" smtClean="0"/>
              <a:t> object can be open at the same time. </a:t>
            </a:r>
          </a:p>
          <a:p>
            <a:pPr>
              <a:defRPr/>
            </a:pPr>
            <a:r>
              <a:rPr lang="en-US" dirty="0" smtClean="0"/>
              <a:t>Therefore,  reading data 2 or more </a:t>
            </a:r>
            <a:r>
              <a:rPr lang="en-US" b="1" kern="1200" dirty="0" smtClean="0">
                <a:latin typeface="Courier New" pitchFamily="49" charset="0"/>
                <a:cs typeface="Courier New" pitchFamily="49" charset="0"/>
              </a:rPr>
              <a:t>ResultSet</a:t>
            </a:r>
            <a:r>
              <a:rPr lang="en-US" dirty="0" smtClean="0"/>
              <a:t> objects would require obtaining </a:t>
            </a:r>
            <a:r>
              <a:rPr lang="en-US" b="1" kern="1200" dirty="0" smtClean="0">
                <a:latin typeface="Courier New" pitchFamily="49" charset="0"/>
                <a:cs typeface="Courier New" pitchFamily="49" charset="0"/>
              </a:rPr>
              <a:t>ResultSets </a:t>
            </a:r>
            <a:r>
              <a:rPr lang="en-US" dirty="0" smtClean="0"/>
              <a:t>from different Statement objects.</a:t>
            </a:r>
          </a:p>
          <a:p>
            <a:pPr>
              <a:defRPr/>
            </a:pPr>
            <a:r>
              <a:rPr lang="en-US" dirty="0" smtClean="0"/>
              <a:t>On calling execute methods on </a:t>
            </a:r>
            <a:r>
              <a:rPr lang="en-US" b="1" kern="1200" dirty="0" smtClean="0">
                <a:latin typeface="Courier New" pitchFamily="49" charset="0"/>
                <a:cs typeface="Courier New" pitchFamily="49" charset="0"/>
              </a:rPr>
              <a:t>Statement</a:t>
            </a:r>
            <a:r>
              <a:rPr lang="en-US" dirty="0" smtClean="0"/>
              <a:t> object, the </a:t>
            </a:r>
            <a:r>
              <a:rPr lang="en-US" b="1" kern="1200" dirty="0" smtClean="0">
                <a:latin typeface="Courier New" pitchFamily="49" charset="0"/>
                <a:cs typeface="Courier New" pitchFamily="49" charset="0"/>
              </a:rPr>
              <a:t>ResultSet</a:t>
            </a:r>
            <a:r>
              <a:rPr lang="en-US" dirty="0" smtClean="0"/>
              <a:t> object  obtained from this</a:t>
            </a:r>
            <a:r>
              <a:rPr lang="en-US" b="1" kern="1200" dirty="0" smtClean="0">
                <a:latin typeface="Courier New" pitchFamily="49" charset="0"/>
                <a:cs typeface="Courier New" pitchFamily="49" charset="0"/>
              </a:rPr>
              <a:t> Statement</a:t>
            </a:r>
            <a:r>
              <a:rPr lang="en-US" dirty="0" smtClean="0"/>
              <a:t> object (if there are any) is automatically closed.</a:t>
            </a:r>
          </a:p>
        </p:txBody>
      </p:sp>
      <p:sp>
        <p:nvSpPr>
          <p:cNvPr id="30724" name="Slide Number Placeholder 2"/>
          <p:cNvSpPr>
            <a:spLocks noGrp="1"/>
          </p:cNvSpPr>
          <p:nvPr>
            <p:ph type="sldNum" sz="quarter" idx="12"/>
          </p:nvPr>
        </p:nvSpPr>
        <p:spPr>
          <a:noFill/>
        </p:spPr>
        <p:txBody>
          <a:bodyPr/>
          <a:lstStyle/>
          <a:p>
            <a:fld id="{6D1A5E5A-716E-4FEF-B5C2-962212EA7C70}" type="slidenum">
              <a:rPr lang="en-US" smtClean="0">
                <a:latin typeface="Arial" charset="0"/>
              </a:rPr>
              <a:pPr/>
              <a:t>26</a:t>
            </a:fld>
            <a:endParaRPr lang="en-US" smtClean="0">
              <a:latin typeface="Arial" charset="0"/>
            </a:endParaRPr>
          </a:p>
        </p:txBody>
      </p:sp>
      <p:sp>
        <p:nvSpPr>
          <p:cNvPr id="30722" name="Title 1"/>
          <p:cNvSpPr>
            <a:spLocks noGrp="1"/>
          </p:cNvSpPr>
          <p:nvPr>
            <p:ph type="title"/>
          </p:nvPr>
        </p:nvSpPr>
        <p:spPr/>
        <p:txBody>
          <a:bodyPr/>
          <a:lstStyle/>
          <a:p>
            <a:r>
              <a:rPr lang="en-US" sz="4000" smtClean="0">
                <a:latin typeface="Courier New" pitchFamily="49" charset="0"/>
                <a:cs typeface="Courier New" pitchFamily="49" charset="0"/>
              </a:rPr>
              <a:t>Statement</a:t>
            </a:r>
            <a:endParaRPr lang="en-US" sz="4000" smtClean="0"/>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idx="1"/>
          </p:nvPr>
        </p:nvSpPr>
        <p:spPr>
          <a:xfrm>
            <a:off x="0" y="914400"/>
            <a:ext cx="8839200" cy="5791200"/>
          </a:xfrm>
        </p:spPr>
        <p:txBody>
          <a:bodyPr>
            <a:normAutofit/>
          </a:bodyPr>
          <a:lstStyle/>
          <a:p>
            <a:pPr>
              <a:lnSpc>
                <a:spcPct val="110000"/>
              </a:lnSpc>
              <a:defRPr/>
            </a:pPr>
            <a:r>
              <a:rPr lang="en-US" b="1" dirty="0" smtClean="0">
                <a:solidFill>
                  <a:schemeClr val="tx1"/>
                </a:solidFill>
                <a:latin typeface="Courier New" pitchFamily="49" charset="0"/>
              </a:rPr>
              <a:t>ResultSet executeQuery(String sql) throws SQLException</a:t>
            </a:r>
          </a:p>
          <a:p>
            <a:pPr lvl="1">
              <a:lnSpc>
                <a:spcPct val="110000"/>
              </a:lnSpc>
              <a:defRPr/>
            </a:pPr>
            <a:r>
              <a:rPr lang="en-US" sz="2000" dirty="0" smtClean="0"/>
              <a:t>sql is typically a static SQL SELECT statement. a </a:t>
            </a:r>
            <a:r>
              <a:rPr lang="en-US" sz="2000" dirty="0" err="1" smtClean="0"/>
              <a:t>ResultSet</a:t>
            </a:r>
            <a:r>
              <a:rPr lang="en-US" sz="2000" dirty="0" smtClean="0"/>
              <a:t> object that contains the data produced by the given query; never null</a:t>
            </a:r>
            <a:endParaRPr lang="en-US" sz="2000" dirty="0" smtClean="0">
              <a:latin typeface="Courier New" pitchFamily="49" charset="0"/>
            </a:endParaRPr>
          </a:p>
          <a:p>
            <a:pPr>
              <a:lnSpc>
                <a:spcPct val="110000"/>
              </a:lnSpc>
              <a:defRPr/>
            </a:pPr>
            <a:endParaRPr lang="en-US" b="1" dirty="0" smtClean="0">
              <a:solidFill>
                <a:schemeClr val="tx1"/>
              </a:solidFill>
              <a:latin typeface="Courier New" pitchFamily="49" charset="0"/>
            </a:endParaRPr>
          </a:p>
          <a:p>
            <a:pPr>
              <a:lnSpc>
                <a:spcPct val="110000"/>
              </a:lnSpc>
              <a:defRPr/>
            </a:pPr>
            <a:r>
              <a:rPr lang="en-US" b="1" dirty="0" err="1" smtClean="0">
                <a:solidFill>
                  <a:schemeClr val="tx1"/>
                </a:solidFill>
                <a:latin typeface="Courier New" pitchFamily="49" charset="0"/>
              </a:rPr>
              <a:t>int</a:t>
            </a:r>
            <a:r>
              <a:rPr lang="en-US" b="1" dirty="0" smtClean="0">
                <a:solidFill>
                  <a:schemeClr val="tx1"/>
                </a:solidFill>
                <a:latin typeface="Courier New" pitchFamily="49" charset="0"/>
              </a:rPr>
              <a:t> </a:t>
            </a:r>
            <a:r>
              <a:rPr lang="en-US" b="1" dirty="0" smtClean="0">
                <a:solidFill>
                  <a:schemeClr val="tx1"/>
                </a:solidFill>
                <a:latin typeface="Courier New" pitchFamily="49" charset="0"/>
              </a:rPr>
              <a:t>executeUpdate(String sql) throws SQLException</a:t>
            </a:r>
          </a:p>
          <a:p>
            <a:pPr lvl="1">
              <a:lnSpc>
                <a:spcPct val="110000"/>
              </a:lnSpc>
              <a:defRPr/>
            </a:pPr>
            <a:r>
              <a:rPr lang="en-US" sz="2000" dirty="0" smtClean="0"/>
              <a:t>sql  is typically a SQL DML (INSERT, UPDATE, or DELETE statement) or DDL like (CREATE, DROP statements)</a:t>
            </a:r>
          </a:p>
          <a:p>
            <a:pPr lvl="1">
              <a:lnSpc>
                <a:spcPct val="110000"/>
              </a:lnSpc>
              <a:defRPr/>
            </a:pPr>
            <a:r>
              <a:rPr lang="en-US" sz="2000" dirty="0" smtClean="0"/>
              <a:t>Returns  the row count as number of rows affected  for DML statements or  0 for SQL DDL statement.</a:t>
            </a:r>
          </a:p>
          <a:p>
            <a:pPr>
              <a:defRPr/>
            </a:pPr>
            <a:endParaRPr lang="en-US" sz="1200" dirty="0" smtClean="0"/>
          </a:p>
          <a:p>
            <a:pPr>
              <a:buFontTx/>
              <a:buNone/>
              <a:defRPr/>
            </a:pPr>
            <a:r>
              <a:rPr lang="en-US" sz="2800" dirty="0" smtClean="0">
                <a:latin typeface="Courier New" pitchFamily="49" charset="0"/>
              </a:rPr>
              <a:t>	</a:t>
            </a:r>
          </a:p>
        </p:txBody>
      </p:sp>
      <p:sp>
        <p:nvSpPr>
          <p:cNvPr id="31746" name="Slide Number Placeholder 5"/>
          <p:cNvSpPr>
            <a:spLocks noGrp="1"/>
          </p:cNvSpPr>
          <p:nvPr>
            <p:ph type="sldNum" sz="quarter" idx="12"/>
          </p:nvPr>
        </p:nvSpPr>
        <p:spPr>
          <a:xfrm>
            <a:off x="6553200" y="6245225"/>
            <a:ext cx="2133600" cy="476250"/>
          </a:xfrm>
          <a:noFill/>
        </p:spPr>
        <p:txBody>
          <a:bodyPr/>
          <a:lstStyle/>
          <a:p>
            <a:fld id="{B358C70F-61B5-4C14-A982-FFE50D2FE8E3}" type="slidenum">
              <a:rPr lang="en-US" smtClean="0">
                <a:latin typeface="Arial" charset="0"/>
              </a:rPr>
              <a:pPr/>
              <a:t>27</a:t>
            </a:fld>
            <a:endParaRPr lang="en-US" smtClean="0">
              <a:latin typeface="Arial" charset="0"/>
            </a:endParaRPr>
          </a:p>
        </p:txBody>
      </p:sp>
      <p:sp>
        <p:nvSpPr>
          <p:cNvPr id="31747" name="Rectangle 2"/>
          <p:cNvSpPr>
            <a:spLocks noGrp="1" noChangeArrowheads="1"/>
          </p:cNvSpPr>
          <p:nvPr>
            <p:ph type="title"/>
          </p:nvPr>
        </p:nvSpPr>
        <p:spPr>
          <a:xfrm>
            <a:off x="533400" y="76200"/>
            <a:ext cx="8162925" cy="762000"/>
          </a:xfrm>
        </p:spPr>
        <p:txBody>
          <a:bodyPr/>
          <a:lstStyle/>
          <a:p>
            <a:r>
              <a:rPr lang="en-US" sz="4000" smtClean="0">
                <a:latin typeface="Courier New" pitchFamily="49" charset="0"/>
                <a:cs typeface="Courier New" pitchFamily="49" charset="0"/>
              </a:rPr>
              <a:t>Statement </a:t>
            </a:r>
            <a:r>
              <a:rPr lang="en-US" sz="4000" smtClean="0">
                <a:cs typeface="Courier New" pitchFamily="49" charset="0"/>
              </a:rPr>
              <a:t>members</a:t>
            </a: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60">
                                            <p:txEl>
                                              <p:pRg st="3" end="3"/>
                                            </p:txEl>
                                          </p:spTgt>
                                        </p:tgtEl>
                                        <p:attrNameLst>
                                          <p:attrName>style.visibility</p:attrName>
                                        </p:attrNameLst>
                                      </p:cBhvr>
                                      <p:to>
                                        <p:strVal val="visible"/>
                                      </p:to>
                                    </p:set>
                                    <p:anim calcmode="lin" valueType="num">
                                      <p:cBhvr additive="base">
                                        <p:cTn id="7" dur="500" fill="hold"/>
                                        <p:tgtEl>
                                          <p:spTgt spid="19460">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60">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460">
                                            <p:txEl>
                                              <p:pRg st="4" end="4"/>
                                            </p:txEl>
                                          </p:spTgt>
                                        </p:tgtEl>
                                        <p:attrNameLst>
                                          <p:attrName>style.visibility</p:attrName>
                                        </p:attrNameLst>
                                      </p:cBhvr>
                                      <p:to>
                                        <p:strVal val="visible"/>
                                      </p:to>
                                    </p:set>
                                    <p:anim calcmode="lin" valueType="num">
                                      <p:cBhvr additive="base">
                                        <p:cTn id="11" dur="500" fill="hold"/>
                                        <p:tgtEl>
                                          <p:spTgt spid="19460">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460">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460">
                                            <p:txEl>
                                              <p:pRg st="5" end="5"/>
                                            </p:txEl>
                                          </p:spTgt>
                                        </p:tgtEl>
                                        <p:attrNameLst>
                                          <p:attrName>style.visibility</p:attrName>
                                        </p:attrNameLst>
                                      </p:cBhvr>
                                      <p:to>
                                        <p:strVal val="visible"/>
                                      </p:to>
                                    </p:set>
                                    <p:anim calcmode="lin" valueType="num">
                                      <p:cBhvr additive="base">
                                        <p:cTn id="15" dur="500" fill="hold"/>
                                        <p:tgtEl>
                                          <p:spTgt spid="19460">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46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305800" cy="4800600"/>
          </a:xfrm>
        </p:spPr>
        <p:txBody>
          <a:bodyPr/>
          <a:lstStyle/>
          <a:p>
            <a:pPr>
              <a:defRPr/>
            </a:pPr>
            <a:r>
              <a:rPr lang="en-US" b="1" dirty="0" smtClean="0">
                <a:solidFill>
                  <a:schemeClr val="tx1"/>
                </a:solidFill>
                <a:latin typeface="Courier New" pitchFamily="49" charset="0"/>
              </a:rPr>
              <a:t>boolean execute(String sql) throws SQLException</a:t>
            </a:r>
          </a:p>
          <a:p>
            <a:pPr lvl="1">
              <a:defRPr/>
            </a:pPr>
            <a:r>
              <a:rPr lang="en-US" sz="2000" dirty="0" smtClean="0"/>
              <a:t>Used  to execute stored procedure</a:t>
            </a:r>
          </a:p>
          <a:p>
            <a:pPr lvl="1">
              <a:defRPr/>
            </a:pPr>
            <a:r>
              <a:rPr lang="en-US" sz="2000" dirty="0" smtClean="0"/>
              <a:t>Used to execute sql that many return multiple result set or update counts</a:t>
            </a:r>
          </a:p>
          <a:p>
            <a:pPr lvl="1">
              <a:defRPr/>
            </a:pPr>
            <a:r>
              <a:rPr lang="en-US" sz="2000" dirty="0" smtClean="0"/>
              <a:t>To get the results - methods </a:t>
            </a:r>
            <a:r>
              <a:rPr lang="en-US" sz="2000" b="1" dirty="0" smtClean="0">
                <a:latin typeface="Courier New" pitchFamily="49" charset="0"/>
                <a:ea typeface="+mn-ea"/>
                <a:cs typeface="+mn-cs"/>
              </a:rPr>
              <a:t>getResultSet</a:t>
            </a:r>
            <a:r>
              <a:rPr lang="en-US" sz="2000" dirty="0" smtClean="0"/>
              <a:t> or </a:t>
            </a:r>
            <a:r>
              <a:rPr lang="en-US" sz="2000" b="1" dirty="0" smtClean="0">
                <a:latin typeface="Courier New" pitchFamily="49" charset="0"/>
                <a:ea typeface="+mn-ea"/>
                <a:cs typeface="+mn-cs"/>
              </a:rPr>
              <a:t>getUpdateCount</a:t>
            </a:r>
            <a:r>
              <a:rPr lang="en-US" sz="2000" dirty="0" smtClean="0"/>
              <a:t> to retrieve the first result, and </a:t>
            </a:r>
            <a:r>
              <a:rPr lang="en-US" sz="2000" b="1" dirty="0" smtClean="0">
                <a:latin typeface="Courier New" pitchFamily="49" charset="0"/>
                <a:ea typeface="+mn-ea"/>
                <a:cs typeface="+mn-cs"/>
              </a:rPr>
              <a:t>getMoreResults</a:t>
            </a:r>
            <a:r>
              <a:rPr lang="en-US" sz="2000" dirty="0" smtClean="0"/>
              <a:t> to move to any subsequent result(s). </a:t>
            </a:r>
          </a:p>
          <a:p>
            <a:pPr lvl="2">
              <a:defRPr/>
            </a:pPr>
            <a:r>
              <a:rPr lang="en-US" sz="2000" b="1" dirty="0" smtClean="0">
                <a:solidFill>
                  <a:schemeClr val="tx1"/>
                </a:solidFill>
                <a:latin typeface="Courier New" pitchFamily="49" charset="0"/>
                <a:ea typeface="+mn-ea"/>
                <a:cs typeface="+mn-cs"/>
              </a:rPr>
              <a:t>ResultSet getResultSet() throws SQLException</a:t>
            </a:r>
          </a:p>
          <a:p>
            <a:pPr lvl="2">
              <a:defRPr/>
            </a:pPr>
            <a:r>
              <a:rPr lang="en-US" sz="2000" b="1" dirty="0" smtClean="0">
                <a:solidFill>
                  <a:schemeClr val="tx1"/>
                </a:solidFill>
                <a:latin typeface="Courier New" pitchFamily="49" charset="0"/>
                <a:ea typeface="+mn-ea"/>
                <a:cs typeface="+mn-cs"/>
              </a:rPr>
              <a:t>int getUpdateCount() throws SQLException</a:t>
            </a:r>
          </a:p>
          <a:p>
            <a:pPr lvl="2">
              <a:defRPr/>
            </a:pPr>
            <a:r>
              <a:rPr lang="en-US" sz="2000" b="1" dirty="0" smtClean="0">
                <a:solidFill>
                  <a:schemeClr val="tx1"/>
                </a:solidFill>
                <a:latin typeface="Courier New" pitchFamily="49" charset="0"/>
                <a:ea typeface="+mn-ea"/>
                <a:cs typeface="+mn-cs"/>
              </a:rPr>
              <a:t>boolean getMoreResults() throws SQLException</a:t>
            </a:r>
          </a:p>
          <a:p>
            <a:pPr lvl="1">
              <a:defRPr/>
            </a:pPr>
            <a:endParaRPr lang="en-US" sz="2000" dirty="0" smtClean="0"/>
          </a:p>
          <a:p>
            <a:pPr lvl="1">
              <a:defRPr/>
            </a:pPr>
            <a:endParaRPr lang="en-US" sz="2000" dirty="0" smtClean="0"/>
          </a:p>
        </p:txBody>
      </p:sp>
      <p:sp>
        <p:nvSpPr>
          <p:cNvPr id="33795" name="Slide Number Placeholder 3"/>
          <p:cNvSpPr>
            <a:spLocks noGrp="1"/>
          </p:cNvSpPr>
          <p:nvPr>
            <p:ph type="sldNum" sz="quarter" idx="12"/>
          </p:nvPr>
        </p:nvSpPr>
        <p:spPr>
          <a:noFill/>
        </p:spPr>
        <p:txBody>
          <a:bodyPr/>
          <a:lstStyle/>
          <a:p>
            <a:fld id="{2E6D013D-05A6-45A8-94D7-316F69AF6FF8}" type="slidenum">
              <a:rPr lang="en-US" smtClean="0">
                <a:latin typeface="Arial" charset="0"/>
              </a:rPr>
              <a:pPr/>
              <a:t>28</a:t>
            </a:fld>
            <a:endParaRPr lang="en-US" smtClean="0">
              <a:latin typeface="Arial" charset="0"/>
            </a:endParaRPr>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457200" y="548680"/>
            <a:ext cx="8229600" cy="5458611"/>
          </a:xfrm>
        </p:spPr>
        <p:txBody>
          <a:bodyPr>
            <a:normAutofit/>
          </a:bodyPr>
          <a:lstStyle/>
          <a:p>
            <a:r>
              <a:rPr lang="en-US" sz="2400" dirty="0" smtClean="0"/>
              <a:t>Batch execution methods: Multiple updates can be sent to the database for execution as a batch.</a:t>
            </a:r>
          </a:p>
          <a:p>
            <a:pPr lvl="1"/>
            <a:r>
              <a:rPr lang="en-US" sz="2400" b="1" dirty="0" smtClean="0">
                <a:solidFill>
                  <a:schemeClr val="tx1"/>
                </a:solidFill>
                <a:latin typeface="Courier New" pitchFamily="49" charset="0"/>
              </a:rPr>
              <a:t>void </a:t>
            </a:r>
            <a:r>
              <a:rPr lang="en-US" sz="2400" b="1" dirty="0" err="1" smtClean="0">
                <a:solidFill>
                  <a:schemeClr val="tx1"/>
                </a:solidFill>
                <a:latin typeface="Courier New" pitchFamily="49" charset="0"/>
              </a:rPr>
              <a:t>addBatch</a:t>
            </a:r>
            <a:r>
              <a:rPr lang="en-US" sz="2400" b="1" dirty="0" smtClean="0">
                <a:solidFill>
                  <a:schemeClr val="tx1"/>
                </a:solidFill>
                <a:latin typeface="Courier New" pitchFamily="49" charset="0"/>
              </a:rPr>
              <a:t>(String </a:t>
            </a:r>
            <a:r>
              <a:rPr lang="en-US" sz="2400" b="1" dirty="0" err="1" smtClean="0">
                <a:solidFill>
                  <a:schemeClr val="tx1"/>
                </a:solidFill>
                <a:latin typeface="Courier New" pitchFamily="49" charset="0"/>
              </a:rPr>
              <a:t>sql</a:t>
            </a:r>
            <a:r>
              <a:rPr lang="en-US" sz="2400" b="1" dirty="0" smtClean="0">
                <a:solidFill>
                  <a:schemeClr val="tx1"/>
                </a:solidFill>
                <a:latin typeface="Courier New" pitchFamily="49" charset="0"/>
              </a:rPr>
              <a:t>) throws </a:t>
            </a:r>
            <a:r>
              <a:rPr lang="en-US" sz="2400" b="1" dirty="0" err="1" smtClean="0">
                <a:solidFill>
                  <a:schemeClr val="tx1"/>
                </a:solidFill>
                <a:latin typeface="Courier New" pitchFamily="49" charset="0"/>
              </a:rPr>
              <a:t>SQLException</a:t>
            </a:r>
            <a:endParaRPr lang="en-US" sz="2400" b="1" dirty="0" smtClean="0">
              <a:solidFill>
                <a:schemeClr val="tx1"/>
              </a:solidFill>
              <a:latin typeface="Courier New" pitchFamily="49" charset="0"/>
            </a:endParaRPr>
          </a:p>
          <a:p>
            <a:pPr lvl="1">
              <a:buFont typeface="Wingdings" pitchFamily="2" charset="2"/>
              <a:buNone/>
            </a:pPr>
            <a:r>
              <a:rPr lang="en-US" sz="2400" dirty="0" smtClean="0"/>
              <a:t>	used to add the given SQL command to  be executed as batch.</a:t>
            </a:r>
            <a:endParaRPr lang="en-US" sz="2400" b="1" dirty="0" smtClean="0">
              <a:solidFill>
                <a:schemeClr val="tx1"/>
              </a:solidFill>
              <a:latin typeface="Courier New" pitchFamily="49" charset="0"/>
            </a:endParaRPr>
          </a:p>
          <a:p>
            <a:pPr lvl="1"/>
            <a:r>
              <a:rPr lang="en-US" sz="2400" b="1" dirty="0" err="1" smtClean="0">
                <a:solidFill>
                  <a:schemeClr val="tx1"/>
                </a:solidFill>
                <a:latin typeface="Courier New" pitchFamily="49" charset="0"/>
              </a:rPr>
              <a:t>int</a:t>
            </a:r>
            <a:r>
              <a:rPr lang="en-US" sz="2400" b="1" dirty="0" smtClean="0">
                <a:solidFill>
                  <a:schemeClr val="tx1"/>
                </a:solidFill>
                <a:latin typeface="Courier New" pitchFamily="49" charset="0"/>
              </a:rPr>
              <a:t>[] </a:t>
            </a:r>
            <a:r>
              <a:rPr lang="en-US" sz="2400" b="1" dirty="0" err="1" smtClean="0">
                <a:solidFill>
                  <a:schemeClr val="tx1"/>
                </a:solidFill>
                <a:latin typeface="Courier New" pitchFamily="49" charset="0"/>
              </a:rPr>
              <a:t>executeBatch</a:t>
            </a:r>
            <a:r>
              <a:rPr lang="en-US" sz="2400" b="1" dirty="0" smtClean="0">
                <a:solidFill>
                  <a:schemeClr val="tx1"/>
                </a:solidFill>
                <a:latin typeface="Courier New" pitchFamily="49" charset="0"/>
              </a:rPr>
              <a:t>() throws </a:t>
            </a:r>
            <a:r>
              <a:rPr lang="en-US" sz="2400" b="1" dirty="0" err="1" smtClean="0">
                <a:solidFill>
                  <a:schemeClr val="tx1"/>
                </a:solidFill>
                <a:latin typeface="Courier New" pitchFamily="49" charset="0"/>
              </a:rPr>
              <a:t>SQLException</a:t>
            </a:r>
            <a:endParaRPr lang="en-US" sz="2400" b="1" dirty="0" smtClean="0">
              <a:solidFill>
                <a:schemeClr val="tx1"/>
              </a:solidFill>
              <a:latin typeface="Courier New" pitchFamily="49" charset="0"/>
            </a:endParaRPr>
          </a:p>
          <a:p>
            <a:pPr lvl="1">
              <a:buFont typeface="Wingdings" pitchFamily="2" charset="2"/>
              <a:buNone/>
            </a:pPr>
            <a:r>
              <a:rPr lang="en-US" sz="2400" dirty="0" smtClean="0"/>
              <a:t>	submits a batch of commands to the database for execution and if all commands execute successfully, returns an array of update counts</a:t>
            </a:r>
            <a:endParaRPr lang="en-US" sz="2400" b="1" dirty="0" smtClean="0">
              <a:solidFill>
                <a:schemeClr val="tx1"/>
              </a:solidFill>
              <a:latin typeface="Courier New" pitchFamily="49" charset="0"/>
            </a:endParaRPr>
          </a:p>
          <a:p>
            <a:pPr>
              <a:buFont typeface="Wingdings" pitchFamily="2" charset="2"/>
              <a:buNone/>
            </a:pPr>
            <a:endParaRPr lang="en-US" sz="2400" dirty="0" smtClean="0"/>
          </a:p>
        </p:txBody>
      </p:sp>
      <p:sp>
        <p:nvSpPr>
          <p:cNvPr id="34819" name="Slide Number Placeholder 3"/>
          <p:cNvSpPr>
            <a:spLocks noGrp="1"/>
          </p:cNvSpPr>
          <p:nvPr>
            <p:ph type="sldNum" sz="quarter" idx="12"/>
          </p:nvPr>
        </p:nvSpPr>
        <p:spPr>
          <a:noFill/>
        </p:spPr>
        <p:txBody>
          <a:bodyPr/>
          <a:lstStyle/>
          <a:p>
            <a:fld id="{46CC7EDC-D30C-4264-A142-23016BD550D3}" type="slidenum">
              <a:rPr lang="en-US" smtClean="0">
                <a:latin typeface="Arial" charset="0"/>
              </a:rPr>
              <a:pPr/>
              <a:t>29</a:t>
            </a:fld>
            <a:endParaRPr lang="en-US" smtClean="0">
              <a:latin typeface="Arial" charset="0"/>
            </a:endParaRPr>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idx="1"/>
          </p:nvPr>
        </p:nvSpPr>
        <p:spPr/>
        <p:txBody>
          <a:bodyPr/>
          <a:lstStyle/>
          <a:p>
            <a:pPr marL="457200" indent="-457200">
              <a:buFont typeface="+mj-lt"/>
              <a:buAutoNum type="arabicPeriod"/>
              <a:defRPr/>
            </a:pPr>
            <a:r>
              <a:rPr lang="en-US" dirty="0" smtClean="0"/>
              <a:t>Load the driver</a:t>
            </a:r>
          </a:p>
          <a:p>
            <a:pPr marL="457200" indent="-457200">
              <a:buFont typeface="+mj-lt"/>
              <a:buAutoNum type="arabicPeriod"/>
              <a:defRPr/>
            </a:pPr>
            <a:r>
              <a:rPr lang="en-US" dirty="0" smtClean="0"/>
              <a:t>Obtain connection</a:t>
            </a:r>
          </a:p>
          <a:p>
            <a:pPr marL="457200" indent="-457200">
              <a:buFont typeface="+mj-lt"/>
              <a:buAutoNum type="arabicPeriod"/>
              <a:defRPr/>
            </a:pPr>
            <a:r>
              <a:rPr lang="en-US" dirty="0" smtClean="0"/>
              <a:t>Create and execute statements</a:t>
            </a:r>
          </a:p>
          <a:p>
            <a:pPr marL="457200" indent="-457200">
              <a:buFont typeface="+mj-lt"/>
              <a:buAutoNum type="arabicPeriod"/>
              <a:defRPr/>
            </a:pPr>
            <a:r>
              <a:rPr lang="en-US" dirty="0" smtClean="0"/>
              <a:t>[Use result sets to navigate the results]</a:t>
            </a:r>
          </a:p>
          <a:p>
            <a:pPr marL="457200" indent="-457200">
              <a:buFont typeface="+mj-lt"/>
              <a:buAutoNum type="arabicPeriod"/>
              <a:defRPr/>
            </a:pPr>
            <a:r>
              <a:rPr lang="en-US" dirty="0" smtClean="0"/>
              <a:t>Close the connection</a:t>
            </a:r>
          </a:p>
          <a:p>
            <a:pPr>
              <a:defRPr/>
            </a:pPr>
            <a:endParaRPr lang="en-US" dirty="0" smtClean="0"/>
          </a:p>
          <a:p>
            <a:pPr>
              <a:buFont typeface="Wingdings" pitchFamily="2" charset="2"/>
              <a:buNone/>
              <a:defRPr/>
            </a:pPr>
            <a:r>
              <a:rPr lang="en-US" dirty="0" smtClean="0"/>
              <a:t>						</a:t>
            </a:r>
          </a:p>
        </p:txBody>
      </p:sp>
      <p:sp>
        <p:nvSpPr>
          <p:cNvPr id="5122" name="Slide Number Placeholder 5"/>
          <p:cNvSpPr>
            <a:spLocks noGrp="1"/>
          </p:cNvSpPr>
          <p:nvPr>
            <p:ph type="sldNum" sz="quarter" idx="12"/>
          </p:nvPr>
        </p:nvSpPr>
        <p:spPr>
          <a:xfrm>
            <a:off x="6553200" y="6245225"/>
            <a:ext cx="2133600" cy="476250"/>
          </a:xfrm>
          <a:noFill/>
        </p:spPr>
        <p:txBody>
          <a:bodyPr/>
          <a:lstStyle/>
          <a:p>
            <a:fld id="{C446F1F1-8D69-4A95-A53A-93921025BB99}" type="slidenum">
              <a:rPr lang="en-US" smtClean="0">
                <a:latin typeface="Arial" charset="0"/>
              </a:rPr>
              <a:pPr/>
              <a:t>3</a:t>
            </a:fld>
            <a:endParaRPr lang="en-US" smtClean="0">
              <a:latin typeface="Arial" charset="0"/>
            </a:endParaRPr>
          </a:p>
        </p:txBody>
      </p:sp>
      <p:sp>
        <p:nvSpPr>
          <p:cNvPr id="5123" name="Rectangle 2"/>
          <p:cNvSpPr>
            <a:spLocks noGrp="1" noChangeArrowheads="1"/>
          </p:cNvSpPr>
          <p:nvPr>
            <p:ph type="title"/>
          </p:nvPr>
        </p:nvSpPr>
        <p:spPr/>
        <p:txBody>
          <a:bodyPr/>
          <a:lstStyle/>
          <a:p>
            <a:r>
              <a:rPr lang="en-US" sz="4000" smtClean="0"/>
              <a:t>Steps to write database code</a:t>
            </a: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 calcmode="lin" valueType="num">
                                      <p:cBhvr additive="base">
                                        <p:cTn id="7" dur="500" fill="hold"/>
                                        <p:tgtEl>
                                          <p:spTgt spid="61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8">
                                            <p:txEl>
                                              <p:pRg st="1" end="1"/>
                                            </p:txEl>
                                          </p:spTgt>
                                        </p:tgtEl>
                                        <p:attrNameLst>
                                          <p:attrName>style.visibility</p:attrName>
                                        </p:attrNameLst>
                                      </p:cBhvr>
                                      <p:to>
                                        <p:strVal val="visible"/>
                                      </p:to>
                                    </p:set>
                                    <p:anim calcmode="lin" valueType="num">
                                      <p:cBhvr additive="base">
                                        <p:cTn id="13" dur="500" fill="hold"/>
                                        <p:tgtEl>
                                          <p:spTgt spid="614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8">
                                            <p:txEl>
                                              <p:pRg st="2" end="2"/>
                                            </p:txEl>
                                          </p:spTgt>
                                        </p:tgtEl>
                                        <p:attrNameLst>
                                          <p:attrName>style.visibility</p:attrName>
                                        </p:attrNameLst>
                                      </p:cBhvr>
                                      <p:to>
                                        <p:strVal val="visible"/>
                                      </p:to>
                                    </p:set>
                                    <p:anim calcmode="lin" valueType="num">
                                      <p:cBhvr additive="base">
                                        <p:cTn id="19" dur="500" fill="hold"/>
                                        <p:tgtEl>
                                          <p:spTgt spid="614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148">
                                            <p:txEl>
                                              <p:pRg st="3" end="3"/>
                                            </p:txEl>
                                          </p:spTgt>
                                        </p:tgtEl>
                                        <p:attrNameLst>
                                          <p:attrName>style.visibility</p:attrName>
                                        </p:attrNameLst>
                                      </p:cBhvr>
                                      <p:to>
                                        <p:strVal val="visible"/>
                                      </p:to>
                                    </p:set>
                                    <p:anim calcmode="lin" valueType="num">
                                      <p:cBhvr additive="base">
                                        <p:cTn id="25" dur="500" fill="hold"/>
                                        <p:tgtEl>
                                          <p:spTgt spid="614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148">
                                            <p:txEl>
                                              <p:pRg st="4" end="4"/>
                                            </p:txEl>
                                          </p:spTgt>
                                        </p:tgtEl>
                                        <p:attrNameLst>
                                          <p:attrName>style.visibility</p:attrName>
                                        </p:attrNameLst>
                                      </p:cBhvr>
                                      <p:to>
                                        <p:strVal val="visible"/>
                                      </p:to>
                                    </p:set>
                                    <p:anim calcmode="lin" valueType="num">
                                      <p:cBhvr additive="base">
                                        <p:cTn id="31" dur="500" fill="hold"/>
                                        <p:tgtEl>
                                          <p:spTgt spid="614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14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xfrm>
            <a:off x="6553200" y="6245225"/>
            <a:ext cx="2133600" cy="476250"/>
          </a:xfrm>
          <a:noFill/>
        </p:spPr>
        <p:txBody>
          <a:bodyPr/>
          <a:lstStyle/>
          <a:p>
            <a:fld id="{8497693A-A9D2-4BE8-ACD9-A34B554E80D8}" type="slidenum">
              <a:rPr lang="en-US" smtClean="0">
                <a:latin typeface="Arial" charset="0"/>
              </a:rPr>
              <a:pPr/>
              <a:t>30</a:t>
            </a:fld>
            <a:endParaRPr lang="en-US" smtClean="0">
              <a:latin typeface="Arial" charset="0"/>
            </a:endParaRPr>
          </a:p>
        </p:txBody>
      </p:sp>
      <p:sp>
        <p:nvSpPr>
          <p:cNvPr id="35843" name="Rectangle 2"/>
          <p:cNvSpPr>
            <a:spLocks noGrp="1" noChangeArrowheads="1"/>
          </p:cNvSpPr>
          <p:nvPr>
            <p:ph type="title"/>
          </p:nvPr>
        </p:nvSpPr>
        <p:spPr>
          <a:xfrm>
            <a:off x="457200" y="76200"/>
            <a:ext cx="8162925" cy="762000"/>
          </a:xfrm>
        </p:spPr>
        <p:txBody>
          <a:bodyPr/>
          <a:lstStyle/>
          <a:p>
            <a:r>
              <a:rPr lang="en-US" sz="4000" smtClean="0">
                <a:latin typeface="Courier New" pitchFamily="49" charset="0"/>
                <a:cs typeface="Courier New" pitchFamily="49" charset="0"/>
              </a:rPr>
              <a:t>ResultSet</a:t>
            </a:r>
            <a:r>
              <a:rPr lang="en-US" sz="4000" smtClean="0"/>
              <a:t> methods (default)</a:t>
            </a:r>
          </a:p>
        </p:txBody>
      </p:sp>
      <p:sp>
        <p:nvSpPr>
          <p:cNvPr id="24580" name="Rectangle 3"/>
          <p:cNvSpPr>
            <a:spLocks noChangeArrowheads="1"/>
          </p:cNvSpPr>
          <p:nvPr/>
        </p:nvSpPr>
        <p:spPr bwMode="auto">
          <a:xfrm>
            <a:off x="304800" y="1066800"/>
            <a:ext cx="8534400" cy="5694363"/>
          </a:xfrm>
          <a:prstGeom prst="rect">
            <a:avLst/>
          </a:prstGeom>
          <a:noFill/>
          <a:ln w="9525">
            <a:noFill/>
            <a:miter lim="800000"/>
            <a:headEnd/>
            <a:tailEnd/>
          </a:ln>
        </p:spPr>
        <p:txBody>
          <a:bodyPr>
            <a:spAutoFit/>
          </a:bodyPr>
          <a:lstStyle/>
          <a:p>
            <a:pPr marL="285750" indent="-285750" eaLnBrk="0" hangingPunct="0">
              <a:lnSpc>
                <a:spcPct val="140000"/>
              </a:lnSpc>
              <a:spcBef>
                <a:spcPct val="20000"/>
              </a:spcBef>
              <a:buClr>
                <a:schemeClr val="accent2"/>
              </a:buClr>
              <a:buFont typeface="Wingdings" pitchFamily="2" charset="2"/>
              <a:buChar char="§"/>
              <a:defRPr/>
            </a:pPr>
            <a:r>
              <a:rPr lang="en-US" sz="2000" b="1" dirty="0">
                <a:solidFill>
                  <a:srgbClr val="5F5F5F"/>
                </a:solidFill>
                <a:latin typeface="Courier New" pitchFamily="49" charset="0"/>
              </a:rPr>
              <a:t>ResultSet</a:t>
            </a:r>
            <a:r>
              <a:rPr lang="en-US" sz="2000" dirty="0">
                <a:solidFill>
                  <a:srgbClr val="5F5F5F"/>
                </a:solidFill>
                <a:latin typeface="+mn-lt"/>
              </a:rPr>
              <a:t> is an interface representing table of data that is retrieved from a database</a:t>
            </a:r>
          </a:p>
          <a:p>
            <a:pPr marL="285750" indent="-28575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rPr>
              <a:t>It maintains a cursor initially pointing to the first row. The </a:t>
            </a:r>
            <a:r>
              <a:rPr lang="en-US" sz="2000" b="1" dirty="0">
                <a:solidFill>
                  <a:srgbClr val="5F5F5F"/>
                </a:solidFill>
                <a:latin typeface="Courier New" pitchFamily="49" charset="0"/>
              </a:rPr>
              <a:t>next</a:t>
            </a:r>
            <a:r>
              <a:rPr lang="en-US" sz="2000" dirty="0">
                <a:solidFill>
                  <a:srgbClr val="5F5F5F"/>
                </a:solidFill>
                <a:latin typeface="+mn-lt"/>
              </a:rPr>
              <a:t> method moves the cursor to the next row until returns </a:t>
            </a:r>
            <a:r>
              <a:rPr lang="en-US" sz="2000" dirty="0">
                <a:solidFill>
                  <a:srgbClr val="5F5F5F"/>
                </a:solidFill>
                <a:latin typeface="+mn-lt"/>
              </a:rPr>
              <a:t>false when there are no rows to read.</a:t>
            </a:r>
            <a:endParaRPr lang="en-US" sz="2000" dirty="0">
              <a:solidFill>
                <a:srgbClr val="5F5F5F"/>
              </a:solidFill>
              <a:latin typeface="+mn-lt"/>
            </a:endParaRPr>
          </a:p>
          <a:p>
            <a:pPr marL="285750" indent="-28575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rPr>
              <a:t>A default </a:t>
            </a:r>
            <a:r>
              <a:rPr lang="en-US" sz="2000" b="1" dirty="0">
                <a:solidFill>
                  <a:srgbClr val="5F5F5F"/>
                </a:solidFill>
                <a:latin typeface="Courier New" pitchFamily="49" charset="0"/>
              </a:rPr>
              <a:t>ResultSet</a:t>
            </a:r>
            <a:r>
              <a:rPr lang="en-US" sz="2000" dirty="0">
                <a:solidFill>
                  <a:srgbClr val="5F5F5F"/>
                </a:solidFill>
                <a:latin typeface="+mn-lt"/>
              </a:rPr>
              <a:t> object is not updatable and has a cursor that moves forward </a:t>
            </a:r>
            <a:r>
              <a:rPr lang="en-US" sz="2000">
                <a:solidFill>
                  <a:srgbClr val="5F5F5F"/>
                </a:solidFill>
                <a:latin typeface="+mn-lt"/>
              </a:rPr>
              <a:t>only</a:t>
            </a:r>
            <a:r>
              <a:rPr lang="en-US" sz="2000">
                <a:solidFill>
                  <a:srgbClr val="5F5F5F"/>
                </a:solidFill>
                <a:latin typeface="+mn-lt"/>
              </a:rPr>
              <a:t>.</a:t>
            </a:r>
            <a:endParaRPr lang="en-US" sz="2000" dirty="0">
              <a:solidFill>
                <a:srgbClr val="5F5F5F"/>
              </a:solidFill>
              <a:latin typeface="+mn-lt"/>
            </a:endParaRPr>
          </a:p>
          <a:p>
            <a:pPr>
              <a:buFont typeface="Wingdings" pitchFamily="2" charset="2"/>
              <a:buNone/>
              <a:defRPr/>
            </a:pPr>
            <a:r>
              <a:rPr lang="en-US" sz="2000" b="1" dirty="0">
                <a:latin typeface="Courier New" pitchFamily="49" charset="0"/>
              </a:rPr>
              <a:t>boolean next() throws SQLException</a:t>
            </a:r>
          </a:p>
          <a:p>
            <a:pPr>
              <a:buFont typeface="Wingdings" pitchFamily="2" charset="2"/>
              <a:buNone/>
              <a:defRPr/>
            </a:pPr>
            <a:r>
              <a:rPr lang="en-US" sz="2000" b="1" dirty="0">
                <a:latin typeface="Courier New" pitchFamily="49" charset="0"/>
              </a:rPr>
              <a:t>void close() throws SQLException</a:t>
            </a:r>
          </a:p>
          <a:p>
            <a:pPr>
              <a:defRPr/>
            </a:pPr>
            <a:r>
              <a:rPr lang="en-US" sz="2000" b="1" dirty="0">
                <a:latin typeface="Courier New" pitchFamily="49" charset="0"/>
              </a:rPr>
              <a:t>XXX getXXX(int columnIndex) </a:t>
            </a:r>
          </a:p>
          <a:p>
            <a:pPr>
              <a:defRPr/>
            </a:pPr>
            <a:r>
              <a:rPr lang="en-US" sz="2000" b="1" dirty="0">
                <a:latin typeface="Courier New" pitchFamily="49" charset="0"/>
              </a:rPr>
              <a:t>				throws SQLException</a:t>
            </a:r>
          </a:p>
          <a:p>
            <a:pPr>
              <a:buFont typeface="Wingdings" pitchFamily="2" charset="2"/>
              <a:buNone/>
              <a:defRPr/>
            </a:pPr>
            <a:endParaRPr lang="en-US" sz="2000" b="1" dirty="0">
              <a:latin typeface="Courier New" pitchFamily="49" charset="0"/>
            </a:endParaRPr>
          </a:p>
          <a:p>
            <a:pPr>
              <a:buFont typeface="Wingdings" pitchFamily="2" charset="2"/>
              <a:buNone/>
              <a:defRPr/>
            </a:pPr>
            <a:r>
              <a:rPr lang="en-US" sz="2000" b="1" dirty="0">
                <a:latin typeface="Courier New" pitchFamily="49" charset="0"/>
              </a:rPr>
              <a:t>where XXX is any primitive type, String, </a:t>
            </a:r>
            <a:r>
              <a:rPr lang="en-US" sz="2000" b="1" dirty="0" err="1">
                <a:latin typeface="Courier New" pitchFamily="49" charset="0"/>
              </a:rPr>
              <a:t>java.sql.Date</a:t>
            </a:r>
            <a:r>
              <a:rPr lang="en-US" sz="2000" b="1" dirty="0">
                <a:latin typeface="Courier New" pitchFamily="49" charset="0"/>
              </a:rPr>
              <a:t> (</a:t>
            </a:r>
            <a:r>
              <a:rPr lang="en-US" sz="2000" dirty="0">
                <a:solidFill>
                  <a:srgbClr val="5F5F5F"/>
                </a:solidFill>
                <a:latin typeface="+mn-lt"/>
              </a:rPr>
              <a:t>subclass</a:t>
            </a:r>
            <a:r>
              <a:rPr lang="en-US" sz="2000" b="1" dirty="0">
                <a:latin typeface="Courier New" pitchFamily="49" charset="0"/>
              </a:rPr>
              <a:t> </a:t>
            </a:r>
            <a:r>
              <a:rPr lang="en-US" sz="2000" dirty="0">
                <a:solidFill>
                  <a:srgbClr val="5F5F5F"/>
                </a:solidFill>
                <a:latin typeface="+mn-lt"/>
              </a:rPr>
              <a:t>of</a:t>
            </a:r>
            <a:r>
              <a:rPr lang="en-US" sz="2000" b="1" dirty="0">
                <a:latin typeface="Courier New" pitchFamily="49" charset="0"/>
              </a:rPr>
              <a:t> </a:t>
            </a:r>
            <a:r>
              <a:rPr lang="en-US" sz="2000" b="1" dirty="0" err="1">
                <a:latin typeface="Courier New" pitchFamily="49" charset="0"/>
              </a:rPr>
              <a:t>java.util.Date</a:t>
            </a:r>
            <a:r>
              <a:rPr lang="en-US" sz="2000" b="1" dirty="0">
                <a:latin typeface="Courier New" pitchFamily="49" charset="0"/>
              </a:rPr>
              <a:t>), Object</a:t>
            </a:r>
          </a:p>
          <a:p>
            <a:pPr>
              <a:buFont typeface="Wingdings" pitchFamily="2" charset="2"/>
              <a:buNone/>
              <a:defRPr/>
            </a:pPr>
            <a:r>
              <a:rPr lang="en-US" sz="2000" b="1" dirty="0">
                <a:latin typeface="Courier New" pitchFamily="49" charset="0"/>
              </a:rPr>
              <a:t>columnIndex</a:t>
            </a:r>
            <a:r>
              <a:rPr lang="en-US" sz="2000" dirty="0">
                <a:solidFill>
                  <a:srgbClr val="5F5F5F"/>
                </a:solidFill>
                <a:latin typeface="+mn-lt"/>
              </a:rPr>
              <a:t>  begins from 1</a:t>
            </a: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lide Number Placeholder 3"/>
          <p:cNvSpPr>
            <a:spLocks noGrp="1"/>
          </p:cNvSpPr>
          <p:nvPr>
            <p:ph type="sldNum" sz="quarter" idx="12"/>
          </p:nvPr>
        </p:nvSpPr>
        <p:spPr>
          <a:noFill/>
        </p:spPr>
        <p:txBody>
          <a:bodyPr/>
          <a:lstStyle/>
          <a:p>
            <a:fld id="{A02699DD-B233-4A98-8E0D-A81BC81343A9}" type="slidenum">
              <a:rPr lang="en-US" smtClean="0">
                <a:latin typeface="Arial" charset="0"/>
              </a:rPr>
              <a:pPr/>
              <a:t>31</a:t>
            </a:fld>
            <a:endParaRPr lang="en-US" smtClean="0">
              <a:latin typeface="Arial" charset="0"/>
            </a:endParaRPr>
          </a:p>
        </p:txBody>
      </p:sp>
      <p:sp>
        <p:nvSpPr>
          <p:cNvPr id="36866" name="Title 4"/>
          <p:cNvSpPr>
            <a:spLocks noGrp="1"/>
          </p:cNvSpPr>
          <p:nvPr>
            <p:ph type="title"/>
          </p:nvPr>
        </p:nvSpPr>
        <p:spPr>
          <a:xfrm>
            <a:off x="0" y="188640"/>
            <a:ext cx="8839200" cy="838200"/>
          </a:xfrm>
        </p:spPr>
        <p:txBody>
          <a:bodyPr>
            <a:normAutofit fontScale="90000"/>
          </a:bodyPr>
          <a:lstStyle/>
          <a:p>
            <a:r>
              <a:rPr lang="en-US" dirty="0" smtClean="0"/>
              <a:t>Example :Code to insert and fetch records</a:t>
            </a:r>
          </a:p>
        </p:txBody>
      </p:sp>
      <p:sp>
        <p:nvSpPr>
          <p:cNvPr id="6" name="Rectangle 5"/>
          <p:cNvSpPr/>
          <p:nvPr/>
        </p:nvSpPr>
        <p:spPr>
          <a:xfrm>
            <a:off x="0" y="1196751"/>
            <a:ext cx="9067800" cy="5632311"/>
          </a:xfrm>
          <a:prstGeom prst="rect">
            <a:avLst/>
          </a:prstGeom>
        </p:spPr>
        <p:txBody>
          <a:bodyPr wrap="square">
            <a:spAutoFit/>
          </a:bodyPr>
          <a:lstStyle/>
          <a:p>
            <a:pPr>
              <a:defRPr/>
            </a:pPr>
            <a:r>
              <a:rPr lang="en-US" sz="2000" dirty="0">
                <a:solidFill>
                  <a:srgbClr val="5F5F5F"/>
                </a:solidFill>
                <a:latin typeface="+mn-lt"/>
              </a:rPr>
              <a:t>Assuming a table in MYSQL  named</a:t>
            </a:r>
            <a:r>
              <a:rPr lang="en-US" sz="2000" b="1" dirty="0">
                <a:solidFill>
                  <a:srgbClr val="5F5F5F"/>
                </a:solidFill>
                <a:latin typeface="Courier New" pitchFamily="49" charset="0"/>
              </a:rPr>
              <a:t> Student </a:t>
            </a:r>
            <a:r>
              <a:rPr lang="en-US" sz="2000" dirty="0">
                <a:solidFill>
                  <a:srgbClr val="5F5F5F"/>
                </a:solidFill>
                <a:latin typeface="+mn-lt"/>
              </a:rPr>
              <a:t>with</a:t>
            </a:r>
            <a:r>
              <a:rPr lang="en-US" sz="2000" b="1" dirty="0">
                <a:solidFill>
                  <a:srgbClr val="5F5F5F"/>
                </a:solidFill>
                <a:latin typeface="Courier New" pitchFamily="49" charset="0"/>
              </a:rPr>
              <a:t> regNo(int(11)), name(varchar(45)), degree(name(varchar(45)) and semester((int(11))</a:t>
            </a:r>
          </a:p>
          <a:p>
            <a:pPr>
              <a:defRPr/>
            </a:pPr>
            <a:r>
              <a:rPr lang="en-US" sz="2000" b="1" dirty="0">
                <a:latin typeface="Courier New" pitchFamily="49" charset="0"/>
              </a:rPr>
              <a:t>import java.sql.*;</a:t>
            </a:r>
          </a:p>
          <a:p>
            <a:pPr>
              <a:defRPr/>
            </a:pPr>
            <a:r>
              <a:rPr lang="en-US" sz="2000" b="1" dirty="0">
                <a:latin typeface="Courier New" pitchFamily="49" charset="0"/>
              </a:rPr>
              <a:t>import java.util.Properties;</a:t>
            </a:r>
          </a:p>
          <a:p>
            <a:pPr>
              <a:defRPr/>
            </a:pPr>
            <a:r>
              <a:rPr lang="en-US" sz="2000" b="1" dirty="0">
                <a:latin typeface="Courier New" pitchFamily="49" charset="0"/>
              </a:rPr>
              <a:t>  public class Connect   {</a:t>
            </a:r>
          </a:p>
          <a:p>
            <a:pPr>
              <a:defRPr/>
            </a:pPr>
            <a:r>
              <a:rPr lang="en-US" sz="2000" b="1" dirty="0">
                <a:latin typeface="Courier New" pitchFamily="49" charset="0"/>
              </a:rPr>
              <a:t>	public static void main (String[] args) {</a:t>
            </a:r>
          </a:p>
          <a:p>
            <a:pPr>
              <a:defRPr/>
            </a:pPr>
            <a:r>
              <a:rPr lang="en-US" sz="2000" b="1" dirty="0">
                <a:latin typeface="Courier New" pitchFamily="49" charset="0"/>
              </a:rPr>
              <a:t>	Connection conn = null;</a:t>
            </a:r>
          </a:p>
          <a:p>
            <a:pPr>
              <a:defRPr/>
            </a:pPr>
            <a:r>
              <a:rPr lang="en-US" sz="2000" b="1" dirty="0">
                <a:latin typeface="Courier New" pitchFamily="49" charset="0"/>
              </a:rPr>
              <a:t>       try</a:t>
            </a:r>
          </a:p>
          <a:p>
            <a:pPr>
              <a:defRPr/>
            </a:pPr>
            <a:r>
              <a:rPr lang="en-US" sz="2000" b="1" dirty="0">
                <a:latin typeface="Courier New" pitchFamily="49" charset="0"/>
              </a:rPr>
              <a:t>           {</a:t>
            </a:r>
          </a:p>
          <a:p>
            <a:pPr>
              <a:defRPr/>
            </a:pPr>
            <a:r>
              <a:rPr lang="en-US" sz="2000" b="1" dirty="0">
                <a:latin typeface="Courier New" pitchFamily="49" charset="0"/>
              </a:rPr>
              <a:t>		String userName = "root";</a:t>
            </a:r>
          </a:p>
          <a:p>
            <a:pPr>
              <a:defRPr/>
            </a:pPr>
            <a:r>
              <a:rPr lang="en-US" sz="2000" b="1" dirty="0">
                <a:latin typeface="Courier New" pitchFamily="49" charset="0"/>
              </a:rPr>
              <a:t>		String password = "root";</a:t>
            </a:r>
          </a:p>
          <a:p>
            <a:pPr>
              <a:defRPr/>
            </a:pPr>
            <a:r>
              <a:rPr lang="en-US" sz="2000" b="1" dirty="0">
                <a:latin typeface="Courier New" pitchFamily="49" charset="0"/>
              </a:rPr>
              <a:t>		String url = "jdbc:mysql://localhost/test";</a:t>
            </a:r>
          </a:p>
          <a:p>
            <a:pPr>
              <a:defRPr/>
            </a:pPr>
            <a:r>
              <a:rPr lang="en-US" sz="2000" b="1" dirty="0">
                <a:latin typeface="Courier New" pitchFamily="49" charset="0"/>
              </a:rPr>
              <a:t>		Properties props = new Properties();</a:t>
            </a:r>
          </a:p>
          <a:p>
            <a:pPr>
              <a:defRPr/>
            </a:pPr>
            <a:r>
              <a:rPr lang="en-US" sz="2000" dirty="0"/>
              <a:t> 		</a:t>
            </a:r>
            <a:r>
              <a:rPr lang="en-US" sz="2000" b="1" dirty="0">
                <a:latin typeface="Courier New" pitchFamily="49" charset="0"/>
              </a:rPr>
              <a:t>props.put("user", userName);</a:t>
            </a:r>
          </a:p>
          <a:p>
            <a:pPr>
              <a:defRPr/>
            </a:pPr>
            <a:r>
              <a:rPr lang="en-US" sz="2000" b="1" dirty="0">
                <a:latin typeface="Courier New" pitchFamily="49" charset="0"/>
              </a:rPr>
              <a:t>            props.put("password",password);</a:t>
            </a:r>
          </a:p>
          <a:p>
            <a:pPr>
              <a:defRPr/>
            </a:pPr>
            <a:r>
              <a:rPr lang="en-US" sz="2000" b="1" dirty="0">
                <a:latin typeface="Courier New" pitchFamily="49" charset="0"/>
              </a:rPr>
              <a:t>            conn = DriverManager.getConnection(url,props);</a:t>
            </a:r>
          </a:p>
          <a:p>
            <a:pPr>
              <a:defRPr/>
            </a:pPr>
            <a:r>
              <a:rPr lang="en-US" sz="2000" b="1" dirty="0">
                <a:latin typeface="Courier New" pitchFamily="49" charset="0"/>
              </a:rPr>
              <a:t>		Statement s= conn.createStatement();</a:t>
            </a: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2"/>
          </p:nvPr>
        </p:nvSpPr>
        <p:spPr>
          <a:xfrm>
            <a:off x="6553200" y="6245225"/>
            <a:ext cx="2133600" cy="476250"/>
          </a:xfrm>
          <a:noFill/>
        </p:spPr>
        <p:txBody>
          <a:bodyPr/>
          <a:lstStyle/>
          <a:p>
            <a:fld id="{E1321920-DE5C-4718-8A9E-486E07C2F3BA}" type="slidenum">
              <a:rPr lang="en-US" smtClean="0">
                <a:latin typeface="Arial" charset="0"/>
              </a:rPr>
              <a:pPr/>
              <a:t>32</a:t>
            </a:fld>
            <a:endParaRPr lang="en-US" smtClean="0">
              <a:latin typeface="Arial" charset="0"/>
            </a:endParaRPr>
          </a:p>
        </p:txBody>
      </p:sp>
      <p:sp>
        <p:nvSpPr>
          <p:cNvPr id="37891" name="Rectangle 3"/>
          <p:cNvSpPr>
            <a:spLocks noChangeArrowheads="1"/>
          </p:cNvSpPr>
          <p:nvPr/>
        </p:nvSpPr>
        <p:spPr bwMode="auto">
          <a:xfrm>
            <a:off x="76200" y="993775"/>
            <a:ext cx="8991600" cy="5632450"/>
          </a:xfrm>
          <a:prstGeom prst="rect">
            <a:avLst/>
          </a:prstGeom>
          <a:noFill/>
          <a:ln w="9525">
            <a:noFill/>
            <a:miter lim="800000"/>
            <a:headEnd/>
            <a:tailEnd/>
          </a:ln>
        </p:spPr>
        <p:txBody>
          <a:bodyPr>
            <a:spAutoFit/>
          </a:bodyPr>
          <a:lstStyle/>
          <a:p>
            <a:r>
              <a:rPr lang="en-US" sz="2000" b="1">
                <a:latin typeface="Courier New" pitchFamily="49" charset="0"/>
              </a:rPr>
              <a:t>s.executeUpdate("INSERT INTO STUDENT VALUES (1,'Rama','M.C.A.', 1)");</a:t>
            </a:r>
          </a:p>
          <a:p>
            <a:r>
              <a:rPr lang="en-US" sz="2000" b="1">
                <a:latin typeface="Courier New" pitchFamily="49" charset="0"/>
              </a:rPr>
              <a:t>s.executeUpdate("INSERT INTO STUDENT VALUES (2,'Sita','B.Tech', 2)");</a:t>
            </a:r>
          </a:p>
          <a:p>
            <a:r>
              <a:rPr lang="en-US" sz="2000" b="1">
                <a:latin typeface="Courier New" pitchFamily="49" charset="0"/>
              </a:rPr>
              <a:t>ResultSet rs=s.executeQuery("SELECT * FROM STUDENT");</a:t>
            </a:r>
          </a:p>
          <a:p>
            <a:r>
              <a:rPr lang="en-US" sz="2000" b="1">
                <a:latin typeface="Courier New" pitchFamily="49" charset="0"/>
              </a:rPr>
              <a:t>System.out.println("ID     Name     Degree     Semester");</a:t>
            </a:r>
          </a:p>
          <a:p>
            <a:r>
              <a:rPr lang="en-US" sz="2000" b="1">
                <a:latin typeface="Courier New" pitchFamily="49" charset="0"/>
              </a:rPr>
              <a:t>while (rs.next() ) {</a:t>
            </a:r>
          </a:p>
          <a:p>
            <a:r>
              <a:rPr lang="en-US" sz="2000" b="1">
                <a:latin typeface="Courier New" pitchFamily="49" charset="0"/>
              </a:rPr>
              <a:t>System.out.println( rs.getInt(1) +"      "+rs.getString(2)+"      "+rs.getString(3)+"     "+rs.getInt(4));	}</a:t>
            </a:r>
          </a:p>
          <a:p>
            <a:r>
              <a:rPr lang="en-US" sz="2000" b="1">
                <a:latin typeface="Courier New" pitchFamily="49" charset="0"/>
              </a:rPr>
              <a:t>} catch (SQLException e){</a:t>
            </a:r>
          </a:p>
          <a:p>
            <a:r>
              <a:rPr lang="en-US" sz="2000" b="1">
                <a:latin typeface="Courier New" pitchFamily="49" charset="0"/>
              </a:rPr>
              <a:t>System.err.println ("Failed to connect to database" +e);</a:t>
            </a:r>
          </a:p>
          <a:p>
            <a:r>
              <a:rPr lang="en-US" sz="2000" b="1">
                <a:latin typeface="Courier New" pitchFamily="49" charset="0"/>
              </a:rPr>
              <a:t>}</a:t>
            </a:r>
          </a:p>
          <a:p>
            <a:r>
              <a:rPr lang="en-US" sz="2000" b="1">
                <a:latin typeface="Courier New" pitchFamily="49" charset="0"/>
              </a:rPr>
              <a:t>finally  {</a:t>
            </a:r>
          </a:p>
          <a:p>
            <a:r>
              <a:rPr lang="en-US" sz="2000" b="1">
                <a:latin typeface="Courier New" pitchFamily="49" charset="0"/>
              </a:rPr>
              <a:t>if (conn != null) {</a:t>
            </a:r>
          </a:p>
          <a:p>
            <a:r>
              <a:rPr lang="en-US" sz="2000" b="1">
                <a:latin typeface="Courier New" pitchFamily="49" charset="0"/>
              </a:rPr>
              <a:t>     try    {  conn.close ();}catch (SQLException e) { }</a:t>
            </a:r>
          </a:p>
          <a:p>
            <a:r>
              <a:rPr lang="en-US" sz="2000" b="1">
                <a:latin typeface="Courier New" pitchFamily="49" charset="0"/>
              </a:rPr>
              <a:t>} } }  }</a:t>
            </a:r>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p:cNvSpPr>
            <a:spLocks noGrp="1" noChangeArrowheads="1"/>
          </p:cNvSpPr>
          <p:nvPr>
            <p:ph idx="1"/>
          </p:nvPr>
        </p:nvSpPr>
        <p:spPr>
          <a:xfrm>
            <a:off x="152400" y="990600"/>
            <a:ext cx="8991600" cy="5562600"/>
          </a:xfrm>
        </p:spPr>
        <p:txBody>
          <a:bodyPr>
            <a:normAutofit fontScale="77500" lnSpcReduction="20000"/>
          </a:bodyPr>
          <a:lstStyle/>
          <a:p>
            <a:pPr>
              <a:lnSpc>
                <a:spcPct val="110000"/>
              </a:lnSpc>
              <a:defRPr/>
            </a:pPr>
            <a:r>
              <a:rPr lang="en-US" dirty="0" smtClean="0"/>
              <a:t>A default </a:t>
            </a:r>
            <a:r>
              <a:rPr lang="en-US" b="1" dirty="0" smtClean="0">
                <a:latin typeface="Courier New" pitchFamily="49" charset="0"/>
                <a:cs typeface="Courier New" pitchFamily="49" charset="0"/>
              </a:rPr>
              <a:t>ResultSet</a:t>
            </a:r>
            <a:r>
              <a:rPr lang="en-US" dirty="0" smtClean="0"/>
              <a:t> object is not updatable and has a cursor that moves forward only.</a:t>
            </a:r>
          </a:p>
          <a:p>
            <a:pPr>
              <a:lnSpc>
                <a:spcPct val="110000"/>
              </a:lnSpc>
              <a:defRPr/>
            </a:pPr>
            <a:r>
              <a:rPr lang="en-US" dirty="0" smtClean="0"/>
              <a:t>In order to have </a:t>
            </a:r>
            <a:r>
              <a:rPr lang="en-US" b="1" dirty="0" smtClean="0">
                <a:latin typeface="Courier New" pitchFamily="49" charset="0"/>
                <a:cs typeface="Courier New" pitchFamily="49" charset="0"/>
              </a:rPr>
              <a:t>ResultSet</a:t>
            </a:r>
            <a:r>
              <a:rPr lang="en-US" dirty="0" smtClean="0"/>
              <a:t> which are scrollable and updatable a different </a:t>
            </a:r>
            <a:r>
              <a:rPr lang="en-US" b="1" dirty="0" smtClean="0">
                <a:latin typeface="Courier New" pitchFamily="49" charset="0"/>
                <a:cs typeface="Courier New" pitchFamily="49" charset="0"/>
              </a:rPr>
              <a:t>createStatement() </a:t>
            </a:r>
            <a:r>
              <a:rPr lang="en-US" dirty="0" smtClean="0"/>
              <a:t>method has to be used.</a:t>
            </a:r>
          </a:p>
          <a:p>
            <a:pPr>
              <a:lnSpc>
                <a:spcPct val="110000"/>
              </a:lnSpc>
              <a:defRPr/>
            </a:pPr>
            <a:r>
              <a:rPr lang="en-US" b="1" kern="1200" dirty="0" smtClean="0">
                <a:solidFill>
                  <a:schemeClr val="tx1"/>
                </a:solidFill>
                <a:latin typeface="Courier New" pitchFamily="49" charset="0"/>
              </a:rPr>
              <a:t>public Statement createStatement(int resSetType,int resSetConcurrency) throws SQLException</a:t>
            </a:r>
          </a:p>
          <a:p>
            <a:pPr>
              <a:lnSpc>
                <a:spcPct val="110000"/>
              </a:lnSpc>
              <a:defRPr/>
            </a:pPr>
            <a:r>
              <a:rPr lang="en-US" b="1" kern="1200" dirty="0" smtClean="0">
                <a:solidFill>
                  <a:schemeClr val="tx1"/>
                </a:solidFill>
                <a:latin typeface="Courier New" pitchFamily="49" charset="0"/>
              </a:rPr>
              <a:t>resSetType :</a:t>
            </a:r>
          </a:p>
          <a:p>
            <a:pPr>
              <a:lnSpc>
                <a:spcPct val="110000"/>
              </a:lnSpc>
              <a:buFont typeface="Wingdings" pitchFamily="2" charset="2"/>
              <a:buNone/>
              <a:defRPr/>
            </a:pPr>
            <a:r>
              <a:rPr lang="en-US" b="1" kern="1200" dirty="0" smtClean="0">
                <a:solidFill>
                  <a:schemeClr val="tx1"/>
                </a:solidFill>
                <a:latin typeface="Courier New" pitchFamily="49" charset="0"/>
              </a:rPr>
              <a:t>	ResultSet.TYPE_FORWARD_ONLY </a:t>
            </a:r>
          </a:p>
          <a:p>
            <a:pPr>
              <a:lnSpc>
                <a:spcPct val="110000"/>
              </a:lnSpc>
              <a:buFont typeface="Wingdings" pitchFamily="2" charset="2"/>
              <a:buNone/>
              <a:defRPr/>
            </a:pPr>
            <a:r>
              <a:rPr lang="en-US" dirty="0" smtClean="0"/>
              <a:t>	cursor may move only forward (default)</a:t>
            </a:r>
            <a:endParaRPr lang="en-US" b="1" kern="1200" dirty="0" smtClean="0">
              <a:solidFill>
                <a:schemeClr val="tx1"/>
              </a:solidFill>
              <a:latin typeface="Courier New" pitchFamily="49" charset="0"/>
            </a:endParaRPr>
          </a:p>
          <a:p>
            <a:pPr>
              <a:lnSpc>
                <a:spcPct val="110000"/>
              </a:lnSpc>
              <a:buFont typeface="Wingdings" pitchFamily="2" charset="2"/>
              <a:buNone/>
              <a:defRPr/>
            </a:pPr>
            <a:r>
              <a:rPr lang="en-US" b="1" kern="1200" dirty="0" smtClean="0">
                <a:solidFill>
                  <a:schemeClr val="tx1"/>
                </a:solidFill>
                <a:latin typeface="Courier New" pitchFamily="49" charset="0"/>
              </a:rPr>
              <a:t>   ResultSet.TYPE_SCROLL_INSENSITIVE</a:t>
            </a:r>
          </a:p>
          <a:p>
            <a:pPr>
              <a:lnSpc>
                <a:spcPct val="110000"/>
              </a:lnSpc>
              <a:buFont typeface="Wingdings" pitchFamily="2" charset="2"/>
              <a:buNone/>
              <a:defRPr/>
            </a:pPr>
            <a:r>
              <a:rPr lang="en-US" dirty="0" smtClean="0"/>
              <a:t>	scrollable but not sensitive to changes to the underlying data in the database that happens outside the purview of this object</a:t>
            </a:r>
            <a:endParaRPr lang="en-US" b="1" kern="1200" dirty="0" smtClean="0">
              <a:solidFill>
                <a:schemeClr val="tx1"/>
              </a:solidFill>
              <a:latin typeface="Courier New" pitchFamily="49" charset="0"/>
            </a:endParaRPr>
          </a:p>
          <a:p>
            <a:pPr>
              <a:lnSpc>
                <a:spcPct val="110000"/>
              </a:lnSpc>
              <a:buFont typeface="Wingdings" pitchFamily="2" charset="2"/>
              <a:buNone/>
              <a:defRPr/>
            </a:pPr>
            <a:r>
              <a:rPr lang="en-US" b="1" kern="1200" dirty="0" smtClean="0">
                <a:solidFill>
                  <a:schemeClr val="tx1"/>
                </a:solidFill>
                <a:latin typeface="Courier New" pitchFamily="49" charset="0"/>
              </a:rPr>
              <a:t>	ResultSet.TYPE_SCROLL_SENSITIVE</a:t>
            </a:r>
          </a:p>
          <a:p>
            <a:pPr>
              <a:lnSpc>
                <a:spcPct val="110000"/>
              </a:lnSpc>
              <a:buFont typeface="Wingdings" pitchFamily="2" charset="2"/>
              <a:buNone/>
              <a:defRPr/>
            </a:pPr>
            <a:r>
              <a:rPr lang="en-US" dirty="0" smtClean="0"/>
              <a:t>	scrollable but not sensitive to changes to the underlying data</a:t>
            </a:r>
            <a:endParaRPr lang="en-US" b="1" kern="1200" dirty="0" smtClean="0">
              <a:solidFill>
                <a:schemeClr val="tx1"/>
              </a:solidFill>
              <a:latin typeface="Courier New" pitchFamily="49" charset="0"/>
            </a:endParaRPr>
          </a:p>
          <a:p>
            <a:pPr>
              <a:defRPr/>
            </a:pPr>
            <a:endParaRPr lang="en-US" b="1" kern="1200" dirty="0" smtClean="0">
              <a:solidFill>
                <a:schemeClr val="tx1"/>
              </a:solidFill>
              <a:latin typeface="Courier New" pitchFamily="49" charset="0"/>
            </a:endParaRPr>
          </a:p>
        </p:txBody>
      </p:sp>
      <p:sp>
        <p:nvSpPr>
          <p:cNvPr id="38914" name="Slide Number Placeholder 5"/>
          <p:cNvSpPr>
            <a:spLocks noGrp="1"/>
          </p:cNvSpPr>
          <p:nvPr>
            <p:ph type="sldNum" sz="quarter" idx="12"/>
          </p:nvPr>
        </p:nvSpPr>
        <p:spPr>
          <a:xfrm>
            <a:off x="6553200" y="6245225"/>
            <a:ext cx="2133600" cy="476250"/>
          </a:xfrm>
          <a:noFill/>
        </p:spPr>
        <p:txBody>
          <a:bodyPr/>
          <a:lstStyle/>
          <a:p>
            <a:fld id="{D4F76B78-B7D6-4EB8-874E-AFE3C48CD6C7}" type="slidenum">
              <a:rPr lang="en-US" smtClean="0">
                <a:latin typeface="Arial" charset="0"/>
              </a:rPr>
              <a:pPr/>
              <a:t>33</a:t>
            </a:fld>
            <a:endParaRPr lang="en-US" smtClean="0">
              <a:latin typeface="Arial" charset="0"/>
            </a:endParaRPr>
          </a:p>
        </p:txBody>
      </p:sp>
      <p:sp>
        <p:nvSpPr>
          <p:cNvPr id="38915" name="Rectangle 2"/>
          <p:cNvSpPr>
            <a:spLocks noGrp="1" noChangeArrowheads="1"/>
          </p:cNvSpPr>
          <p:nvPr>
            <p:ph type="title"/>
          </p:nvPr>
        </p:nvSpPr>
        <p:spPr>
          <a:xfrm>
            <a:off x="457200" y="228600"/>
            <a:ext cx="8229600" cy="608013"/>
          </a:xfrm>
        </p:spPr>
        <p:txBody>
          <a:bodyPr>
            <a:normAutofit fontScale="90000"/>
          </a:bodyPr>
          <a:lstStyle/>
          <a:p>
            <a:r>
              <a:rPr lang="en-US" sz="4000" smtClean="0"/>
              <a:t>Advanced </a:t>
            </a:r>
            <a:r>
              <a:rPr lang="en-US" sz="4000" smtClean="0">
                <a:latin typeface="Courier New" pitchFamily="49" charset="0"/>
                <a:cs typeface="Courier New" pitchFamily="49" charset="0"/>
              </a:rPr>
              <a:t>ResultSet</a:t>
            </a: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b="1" kern="1200" dirty="0" smtClean="0">
                <a:solidFill>
                  <a:schemeClr val="tx1"/>
                </a:solidFill>
                <a:latin typeface="Courier New" pitchFamily="49" charset="0"/>
              </a:rPr>
              <a:t>resSetConcurrency :</a:t>
            </a:r>
          </a:p>
          <a:p>
            <a:pPr>
              <a:buFont typeface="Wingdings" pitchFamily="2" charset="2"/>
              <a:buNone/>
              <a:defRPr/>
            </a:pPr>
            <a:r>
              <a:rPr lang="en-US" b="1" kern="1200" dirty="0" smtClean="0">
                <a:solidFill>
                  <a:schemeClr val="tx1"/>
                </a:solidFill>
                <a:latin typeface="Courier New" pitchFamily="49" charset="0"/>
              </a:rPr>
              <a:t>	ResultSet.CONCUR_READ_ONLY</a:t>
            </a:r>
          </a:p>
          <a:p>
            <a:pPr>
              <a:buFont typeface="Wingdings" pitchFamily="2" charset="2"/>
              <a:buNone/>
              <a:defRPr/>
            </a:pPr>
            <a:r>
              <a:rPr lang="en-US" dirty="0" smtClean="0"/>
              <a:t>	makes the result set  read only</a:t>
            </a:r>
            <a:endParaRPr lang="en-US" b="1" kern="1200" dirty="0" smtClean="0">
              <a:solidFill>
                <a:schemeClr val="tx1"/>
              </a:solidFill>
              <a:latin typeface="Courier New" pitchFamily="49" charset="0"/>
            </a:endParaRPr>
          </a:p>
          <a:p>
            <a:pPr>
              <a:buFont typeface="Wingdings" pitchFamily="2" charset="2"/>
              <a:buNone/>
              <a:defRPr/>
            </a:pPr>
            <a:r>
              <a:rPr lang="en-US" b="1" kern="1200" dirty="0" smtClean="0">
                <a:solidFill>
                  <a:schemeClr val="tx1"/>
                </a:solidFill>
                <a:latin typeface="Courier New" pitchFamily="49" charset="0"/>
              </a:rPr>
              <a:t>	ResultSet.CONCUR_UPDATABLE</a:t>
            </a:r>
          </a:p>
          <a:p>
            <a:pPr>
              <a:buFont typeface="Wingdings" pitchFamily="2" charset="2"/>
              <a:buNone/>
              <a:defRPr/>
            </a:pPr>
            <a:r>
              <a:rPr lang="en-US" dirty="0" smtClean="0"/>
              <a:t>	makes the result set  updateable. Using this object, rows can be inserted, updated and deleted in the object itself which automatically synchronizes with the database.</a:t>
            </a:r>
            <a:endParaRPr lang="en-US" dirty="0"/>
          </a:p>
        </p:txBody>
      </p:sp>
      <p:sp>
        <p:nvSpPr>
          <p:cNvPr id="39940" name="Slide Number Placeholder 3"/>
          <p:cNvSpPr>
            <a:spLocks noGrp="1"/>
          </p:cNvSpPr>
          <p:nvPr>
            <p:ph type="sldNum" sz="quarter" idx="12"/>
          </p:nvPr>
        </p:nvSpPr>
        <p:spPr>
          <a:noFill/>
        </p:spPr>
        <p:txBody>
          <a:bodyPr/>
          <a:lstStyle/>
          <a:p>
            <a:fld id="{D294C3B5-F660-4131-A8DA-262DB6E0F1C1}" type="slidenum">
              <a:rPr lang="en-US" smtClean="0">
                <a:latin typeface="Arial" charset="0"/>
              </a:rPr>
              <a:pPr/>
              <a:t>34</a:t>
            </a:fld>
            <a:endParaRPr lang="en-US" smtClean="0">
              <a:latin typeface="Arial" charset="0"/>
            </a:endParaRPr>
          </a:p>
        </p:txBody>
      </p:sp>
      <p:sp>
        <p:nvSpPr>
          <p:cNvPr id="39938" name="Title 1"/>
          <p:cNvSpPr>
            <a:spLocks noGrp="1"/>
          </p:cNvSpPr>
          <p:nvPr>
            <p:ph type="title"/>
          </p:nvPr>
        </p:nvSpPr>
        <p:spPr/>
        <p:txBody>
          <a:bodyPr/>
          <a:lstStyle/>
          <a:p>
            <a:endParaRPr lang="en-US" smtClean="0"/>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610600" cy="5410200"/>
          </a:xfrm>
        </p:spPr>
        <p:txBody>
          <a:bodyPr>
            <a:normAutofit fontScale="92500"/>
          </a:bodyPr>
          <a:lstStyle/>
          <a:p>
            <a:pPr>
              <a:defRPr/>
            </a:pPr>
            <a:r>
              <a:rPr lang="en-US" b="1" kern="1200" dirty="0" smtClean="0">
                <a:solidFill>
                  <a:schemeClr val="tx1"/>
                </a:solidFill>
                <a:latin typeface="Courier New" pitchFamily="49" charset="0"/>
              </a:rPr>
              <a:t>void afterLast() throws SQLException </a:t>
            </a:r>
          </a:p>
          <a:p>
            <a:pPr>
              <a:defRPr/>
            </a:pPr>
            <a:r>
              <a:rPr lang="en-US" b="1" kern="1200" dirty="0" smtClean="0">
                <a:solidFill>
                  <a:schemeClr val="tx1"/>
                </a:solidFill>
                <a:latin typeface="Courier New" pitchFamily="49" charset="0"/>
              </a:rPr>
              <a:t>void beforeFirst() throws SQLException </a:t>
            </a:r>
          </a:p>
          <a:p>
            <a:pPr>
              <a:defRPr/>
            </a:pPr>
            <a:r>
              <a:rPr lang="en-US" b="1" kern="1200" dirty="0" smtClean="0">
                <a:solidFill>
                  <a:schemeClr val="tx1"/>
                </a:solidFill>
                <a:latin typeface="Courier New" pitchFamily="49" charset="0"/>
              </a:rPr>
              <a:t>boolean first() throws SQLException </a:t>
            </a:r>
          </a:p>
          <a:p>
            <a:pPr>
              <a:defRPr/>
            </a:pPr>
            <a:r>
              <a:rPr lang="en-US" b="1" kern="1200" dirty="0" smtClean="0">
                <a:solidFill>
                  <a:schemeClr val="tx1"/>
                </a:solidFill>
                <a:latin typeface="Courier New" pitchFamily="49" charset="0"/>
              </a:rPr>
              <a:t>boolean last() throws SQLException </a:t>
            </a:r>
          </a:p>
          <a:p>
            <a:pPr>
              <a:defRPr/>
            </a:pPr>
            <a:r>
              <a:rPr lang="en-US" b="1" kern="1200" dirty="0" smtClean="0">
                <a:solidFill>
                  <a:schemeClr val="tx1"/>
                </a:solidFill>
                <a:latin typeface="Courier New" pitchFamily="49" charset="0"/>
              </a:rPr>
              <a:t>boolean isAfterLast()</a:t>
            </a:r>
          </a:p>
          <a:p>
            <a:pPr>
              <a:defRPr/>
            </a:pPr>
            <a:r>
              <a:rPr lang="en-US" b="1" kern="1200" dirty="0" smtClean="0">
                <a:solidFill>
                  <a:schemeClr val="tx1"/>
                </a:solidFill>
                <a:latin typeface="Courier New" pitchFamily="49" charset="0"/>
              </a:rPr>
              <a:t>boolean isBeforeFirst()</a:t>
            </a:r>
          </a:p>
          <a:p>
            <a:pPr>
              <a:defRPr/>
            </a:pPr>
            <a:r>
              <a:rPr lang="en-US" b="1" kern="1200" dirty="0" smtClean="0">
                <a:solidFill>
                  <a:schemeClr val="tx1"/>
                </a:solidFill>
                <a:latin typeface="Courier New" pitchFamily="49" charset="0"/>
              </a:rPr>
              <a:t>boolean isFirst()</a:t>
            </a:r>
          </a:p>
          <a:p>
            <a:pPr>
              <a:defRPr/>
            </a:pPr>
            <a:r>
              <a:rPr lang="en-US" b="1" kern="1200" dirty="0" smtClean="0">
                <a:solidFill>
                  <a:schemeClr val="tx1"/>
                </a:solidFill>
                <a:latin typeface="Courier New" pitchFamily="49" charset="0"/>
              </a:rPr>
              <a:t>boolean isLast()</a:t>
            </a:r>
          </a:p>
          <a:p>
            <a:pPr>
              <a:defRPr/>
            </a:pPr>
            <a:r>
              <a:rPr lang="en-US" b="1" kern="1200" dirty="0" smtClean="0">
                <a:solidFill>
                  <a:schemeClr val="tx1"/>
                </a:solidFill>
                <a:latin typeface="Courier New" pitchFamily="49" charset="0"/>
              </a:rPr>
              <a:t>boolean rowUpdated() throws SQLException </a:t>
            </a:r>
          </a:p>
          <a:p>
            <a:pPr>
              <a:defRPr/>
            </a:pPr>
            <a:r>
              <a:rPr lang="en-US" b="1" kern="1200" dirty="0" smtClean="0">
                <a:solidFill>
                  <a:schemeClr val="tx1"/>
                </a:solidFill>
                <a:latin typeface="Courier New" pitchFamily="49" charset="0"/>
              </a:rPr>
              <a:t>boolean rowInserted() throws SQLException </a:t>
            </a:r>
          </a:p>
          <a:p>
            <a:pPr>
              <a:defRPr/>
            </a:pPr>
            <a:r>
              <a:rPr lang="en-US" b="1" kern="1200" dirty="0" smtClean="0">
                <a:solidFill>
                  <a:schemeClr val="tx1"/>
                </a:solidFill>
                <a:latin typeface="Courier New" pitchFamily="49" charset="0"/>
              </a:rPr>
              <a:t>boolean rowDeleted() throws SQLException </a:t>
            </a:r>
          </a:p>
        </p:txBody>
      </p:sp>
      <p:sp>
        <p:nvSpPr>
          <p:cNvPr id="40964" name="Slide Number Placeholder 3"/>
          <p:cNvSpPr>
            <a:spLocks noGrp="1"/>
          </p:cNvSpPr>
          <p:nvPr>
            <p:ph type="sldNum" sz="quarter" idx="12"/>
          </p:nvPr>
        </p:nvSpPr>
        <p:spPr>
          <a:noFill/>
        </p:spPr>
        <p:txBody>
          <a:bodyPr/>
          <a:lstStyle/>
          <a:p>
            <a:fld id="{36981E41-717C-48C8-8C90-3C93628C86A9}" type="slidenum">
              <a:rPr lang="en-US" smtClean="0">
                <a:latin typeface="Arial" charset="0"/>
              </a:rPr>
              <a:pPr/>
              <a:t>35</a:t>
            </a:fld>
            <a:endParaRPr lang="en-US" smtClean="0">
              <a:latin typeface="Arial" charset="0"/>
            </a:endParaRPr>
          </a:p>
        </p:txBody>
      </p:sp>
      <p:sp>
        <p:nvSpPr>
          <p:cNvPr id="40962" name="Title 1"/>
          <p:cNvSpPr>
            <a:spLocks noGrp="1"/>
          </p:cNvSpPr>
          <p:nvPr>
            <p:ph type="title"/>
          </p:nvPr>
        </p:nvSpPr>
        <p:spPr>
          <a:xfrm>
            <a:off x="381000" y="0"/>
            <a:ext cx="8229600" cy="838200"/>
          </a:xfrm>
        </p:spPr>
        <p:txBody>
          <a:bodyPr/>
          <a:lstStyle/>
          <a:p>
            <a:r>
              <a:rPr lang="en-US" sz="4000" smtClean="0"/>
              <a:t>More </a:t>
            </a:r>
            <a:r>
              <a:rPr lang="en-US" sz="4000" smtClean="0">
                <a:latin typeface="Courier New" pitchFamily="49" charset="0"/>
                <a:cs typeface="Courier New" pitchFamily="49" charset="0"/>
              </a:rPr>
              <a:t>ResultSet </a:t>
            </a:r>
            <a:r>
              <a:rPr lang="en-US" sz="4000" smtClean="0"/>
              <a:t>methods</a:t>
            </a: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382000" cy="5486400"/>
          </a:xfrm>
        </p:spPr>
        <p:txBody>
          <a:bodyPr>
            <a:normAutofit lnSpcReduction="10000"/>
          </a:bodyPr>
          <a:lstStyle/>
          <a:p>
            <a:pPr>
              <a:defRPr/>
            </a:pPr>
            <a:r>
              <a:rPr lang="en-US" b="1" kern="1200" dirty="0" smtClean="0">
                <a:solidFill>
                  <a:schemeClr val="tx1"/>
                </a:solidFill>
                <a:latin typeface="Courier New" pitchFamily="49" charset="0"/>
              </a:rPr>
              <a:t>void updateXXX(int columnIndex, byte x) throws SQLException </a:t>
            </a:r>
          </a:p>
          <a:p>
            <a:pPr>
              <a:buFont typeface="Wingdings" pitchFamily="2" charset="2"/>
              <a:buNone/>
              <a:defRPr/>
            </a:pPr>
            <a:r>
              <a:rPr lang="en-US" dirty="0" smtClean="0"/>
              <a:t>Where</a:t>
            </a:r>
            <a:r>
              <a:rPr lang="en-US" b="1" kern="1200" dirty="0" smtClean="0">
                <a:solidFill>
                  <a:schemeClr val="tx1"/>
                </a:solidFill>
                <a:latin typeface="Courier New" pitchFamily="49" charset="0"/>
              </a:rPr>
              <a:t> XXX </a:t>
            </a:r>
            <a:r>
              <a:rPr lang="en-US" dirty="0" smtClean="0"/>
              <a:t>is primitives or </a:t>
            </a:r>
            <a:r>
              <a:rPr lang="en-US" b="1" kern="1200" dirty="0" smtClean="0">
                <a:solidFill>
                  <a:schemeClr val="tx1"/>
                </a:solidFill>
                <a:latin typeface="Courier New" pitchFamily="49" charset="0"/>
              </a:rPr>
              <a:t>String, </a:t>
            </a:r>
            <a:r>
              <a:rPr lang="en-US" b="1" kern="1200" dirty="0" err="1" smtClean="0">
                <a:solidFill>
                  <a:schemeClr val="tx1"/>
                </a:solidFill>
                <a:latin typeface="Courier New" pitchFamily="49" charset="0"/>
              </a:rPr>
              <a:t>java.sql.Date</a:t>
            </a:r>
            <a:r>
              <a:rPr lang="en-US" b="1" kern="1200" dirty="0" smtClean="0">
                <a:solidFill>
                  <a:schemeClr val="tx1"/>
                </a:solidFill>
                <a:latin typeface="Courier New" pitchFamily="49" charset="0"/>
              </a:rPr>
              <a:t>, Object</a:t>
            </a:r>
          </a:p>
          <a:p>
            <a:pPr>
              <a:defRPr/>
            </a:pPr>
            <a:r>
              <a:rPr lang="en-US" b="1" kern="1200" dirty="0" smtClean="0">
                <a:solidFill>
                  <a:schemeClr val="tx1"/>
                </a:solidFill>
                <a:latin typeface="Courier New" pitchFamily="49" charset="0"/>
              </a:rPr>
              <a:t>void insertRow() throws SQLException </a:t>
            </a:r>
          </a:p>
          <a:p>
            <a:pPr>
              <a:defRPr/>
            </a:pPr>
            <a:r>
              <a:rPr lang="en-US" b="1" kern="1200" dirty="0" smtClean="0">
                <a:solidFill>
                  <a:schemeClr val="tx1"/>
                </a:solidFill>
                <a:latin typeface="Courier New" pitchFamily="49" charset="0"/>
              </a:rPr>
              <a:t>void updateRow() throws SQLException </a:t>
            </a:r>
          </a:p>
          <a:p>
            <a:pPr>
              <a:defRPr/>
            </a:pPr>
            <a:r>
              <a:rPr lang="en-US" b="1" kern="1200" dirty="0" smtClean="0">
                <a:solidFill>
                  <a:schemeClr val="tx1"/>
                </a:solidFill>
                <a:latin typeface="Courier New" pitchFamily="49" charset="0"/>
              </a:rPr>
              <a:t>void deleteRow() throws SQLException </a:t>
            </a:r>
          </a:p>
          <a:p>
            <a:pPr>
              <a:defRPr/>
            </a:pPr>
            <a:r>
              <a:rPr lang="en-US" b="1" kern="1200" dirty="0" smtClean="0">
                <a:solidFill>
                  <a:schemeClr val="tx1"/>
                </a:solidFill>
                <a:latin typeface="Courier New" pitchFamily="49" charset="0"/>
              </a:rPr>
              <a:t>void refreshRow() throws SQLException </a:t>
            </a:r>
          </a:p>
          <a:p>
            <a:pPr>
              <a:defRPr/>
            </a:pPr>
            <a:r>
              <a:rPr lang="en-US" b="1" kern="1200" dirty="0" smtClean="0">
                <a:solidFill>
                  <a:schemeClr val="tx1"/>
                </a:solidFill>
                <a:latin typeface="Courier New" pitchFamily="49" charset="0"/>
              </a:rPr>
              <a:t>void moveToInsertRow() throws SQLException</a:t>
            </a:r>
          </a:p>
          <a:p>
            <a:pPr>
              <a:defRPr/>
            </a:pPr>
            <a:endParaRPr lang="en-US" b="1" kern="1200" dirty="0" smtClean="0">
              <a:solidFill>
                <a:schemeClr val="tx1"/>
              </a:solidFill>
              <a:latin typeface="Courier New" pitchFamily="49" charset="0"/>
            </a:endParaRPr>
          </a:p>
          <a:p>
            <a:pPr>
              <a:buFont typeface="Wingdings" pitchFamily="2" charset="2"/>
              <a:buNone/>
              <a:defRPr/>
            </a:pPr>
            <a:r>
              <a:rPr lang="en-US" dirty="0" smtClean="0"/>
              <a:t>How these methods work is better understood by an example ahead.</a:t>
            </a:r>
          </a:p>
        </p:txBody>
      </p:sp>
      <p:sp>
        <p:nvSpPr>
          <p:cNvPr id="41987" name="Slide Number Placeholder 3"/>
          <p:cNvSpPr>
            <a:spLocks noGrp="1"/>
          </p:cNvSpPr>
          <p:nvPr>
            <p:ph type="sldNum" sz="quarter" idx="12"/>
          </p:nvPr>
        </p:nvSpPr>
        <p:spPr>
          <a:noFill/>
        </p:spPr>
        <p:txBody>
          <a:bodyPr/>
          <a:lstStyle/>
          <a:p>
            <a:fld id="{5AA1D1B8-932C-431F-832E-516D5C5BF25B}" type="slidenum">
              <a:rPr lang="en-US" smtClean="0">
                <a:latin typeface="Arial" charset="0"/>
              </a:rPr>
              <a:pPr/>
              <a:t>36</a:t>
            </a:fld>
            <a:endParaRPr lang="en-US" smtClean="0">
              <a:latin typeface="Arial" charset="0"/>
            </a:endParaRPr>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lide Number Placeholder 3"/>
          <p:cNvSpPr>
            <a:spLocks noGrp="1"/>
          </p:cNvSpPr>
          <p:nvPr>
            <p:ph type="sldNum" sz="quarter" idx="12"/>
          </p:nvPr>
        </p:nvSpPr>
        <p:spPr>
          <a:noFill/>
        </p:spPr>
        <p:txBody>
          <a:bodyPr/>
          <a:lstStyle/>
          <a:p>
            <a:fld id="{3F0E65DF-7367-4DD2-ADF9-2EB96CF3EFF1}" type="slidenum">
              <a:rPr lang="en-US" smtClean="0">
                <a:latin typeface="Arial" charset="0"/>
              </a:rPr>
              <a:pPr/>
              <a:t>37</a:t>
            </a:fld>
            <a:endParaRPr lang="en-US" smtClean="0">
              <a:latin typeface="Arial" charset="0"/>
            </a:endParaRPr>
          </a:p>
        </p:txBody>
      </p:sp>
      <p:sp>
        <p:nvSpPr>
          <p:cNvPr id="43010" name="Title 1"/>
          <p:cNvSpPr>
            <a:spLocks noGrp="1"/>
          </p:cNvSpPr>
          <p:nvPr>
            <p:ph type="title"/>
          </p:nvPr>
        </p:nvSpPr>
        <p:spPr>
          <a:xfrm>
            <a:off x="381000" y="0"/>
            <a:ext cx="8610600" cy="838200"/>
          </a:xfrm>
        </p:spPr>
        <p:txBody>
          <a:bodyPr/>
          <a:lstStyle/>
          <a:p>
            <a:r>
              <a:rPr lang="en-US" sz="3600" smtClean="0"/>
              <a:t>Example: using advanced </a:t>
            </a:r>
            <a:r>
              <a:rPr lang="en-US" sz="3600" smtClean="0">
                <a:latin typeface="Courier New" pitchFamily="49" charset="0"/>
                <a:cs typeface="Courier New" pitchFamily="49" charset="0"/>
              </a:rPr>
              <a:t>ResultSet</a:t>
            </a:r>
          </a:p>
        </p:txBody>
      </p:sp>
      <p:sp>
        <p:nvSpPr>
          <p:cNvPr id="43012" name="Rectangle 4"/>
          <p:cNvSpPr>
            <a:spLocks noChangeArrowheads="1"/>
          </p:cNvSpPr>
          <p:nvPr/>
        </p:nvSpPr>
        <p:spPr bwMode="auto">
          <a:xfrm>
            <a:off x="228600" y="990600"/>
            <a:ext cx="8686800" cy="5632450"/>
          </a:xfrm>
          <a:prstGeom prst="rect">
            <a:avLst/>
          </a:prstGeom>
          <a:noFill/>
          <a:ln w="9525">
            <a:noFill/>
            <a:miter lim="800000"/>
            <a:headEnd/>
            <a:tailEnd/>
          </a:ln>
        </p:spPr>
        <p:txBody>
          <a:bodyPr>
            <a:spAutoFit/>
          </a:bodyPr>
          <a:lstStyle/>
          <a:p>
            <a:r>
              <a:rPr lang="en-US" sz="2000" b="1">
                <a:latin typeface="Courier New" pitchFamily="49" charset="0"/>
              </a:rPr>
              <a:t>import java.sql.*;</a:t>
            </a:r>
          </a:p>
          <a:p>
            <a:r>
              <a:rPr lang="en-US" sz="2000" b="1">
                <a:latin typeface="Courier New" pitchFamily="49" charset="0"/>
              </a:rPr>
              <a:t>import java.util.Properties;</a:t>
            </a:r>
          </a:p>
          <a:p>
            <a:r>
              <a:rPr lang="en-US" sz="2000" b="1">
                <a:latin typeface="Courier New" pitchFamily="49" charset="0"/>
              </a:rPr>
              <a:t>public class AdvRS {</a:t>
            </a:r>
          </a:p>
          <a:p>
            <a:r>
              <a:rPr lang="en-US" sz="2000" b="1">
                <a:latin typeface="Courier New" pitchFamily="49" charset="0"/>
              </a:rPr>
              <a:t> public static void main (String[] args)       {</a:t>
            </a:r>
          </a:p>
          <a:p>
            <a:r>
              <a:rPr lang="en-US" sz="2000" b="1">
                <a:latin typeface="Courier New" pitchFamily="49" charset="0"/>
              </a:rPr>
              <a:t>Connection conn = null;</a:t>
            </a:r>
          </a:p>
          <a:p>
            <a:r>
              <a:rPr lang="en-US" sz="2000" b="1">
                <a:latin typeface="Courier New" pitchFamily="49" charset="0"/>
              </a:rPr>
              <a:t>try</a:t>
            </a:r>
          </a:p>
          <a:p>
            <a:r>
              <a:rPr lang="en-US" sz="2000" b="1">
                <a:latin typeface="Courier New" pitchFamily="49" charset="0"/>
              </a:rPr>
              <a:t>    {</a:t>
            </a:r>
          </a:p>
          <a:p>
            <a:r>
              <a:rPr lang="en-US" sz="2000" b="1">
                <a:latin typeface="Courier New" pitchFamily="49" charset="0"/>
              </a:rPr>
              <a:t>	String userName = "root";</a:t>
            </a:r>
          </a:p>
          <a:p>
            <a:r>
              <a:rPr lang="en-US" sz="2000" b="1">
                <a:latin typeface="Courier New" pitchFamily="49" charset="0"/>
              </a:rPr>
              <a:t>	String password = "root";</a:t>
            </a:r>
          </a:p>
          <a:p>
            <a:r>
              <a:rPr lang="en-US" sz="2000" b="1">
                <a:latin typeface="Courier New" pitchFamily="49" charset="0"/>
              </a:rPr>
              <a:t>	String url = "jdbc:mysql://localhost/test";</a:t>
            </a:r>
          </a:p>
          <a:p>
            <a:r>
              <a:rPr lang="en-US" sz="2000" b="1">
                <a:latin typeface="Courier New" pitchFamily="49" charset="0"/>
              </a:rPr>
              <a:t>	Properties props = new Properties();</a:t>
            </a:r>
          </a:p>
          <a:p>
            <a:r>
              <a:rPr lang="en-US" sz="2000" b="1">
                <a:latin typeface="Courier New" pitchFamily="49" charset="0"/>
              </a:rPr>
              <a:t>      props.put("user", userName);</a:t>
            </a:r>
          </a:p>
          <a:p>
            <a:r>
              <a:rPr lang="en-US" sz="2000" b="1">
                <a:latin typeface="Courier New" pitchFamily="49" charset="0"/>
              </a:rPr>
              <a:t>      props.put("password",password);</a:t>
            </a:r>
          </a:p>
          <a:p>
            <a:r>
              <a:rPr lang="en-US" sz="2000" b="1">
                <a:latin typeface="Courier New" pitchFamily="49" charset="0"/>
              </a:rPr>
              <a:t>      conn = DriverManager.getConnection (url,props);</a:t>
            </a:r>
          </a:p>
          <a:p>
            <a:endParaRPr lang="en-US" sz="2000" b="1">
              <a:latin typeface="Courier New" pitchFamily="49" charset="0"/>
            </a:endParaRPr>
          </a:p>
          <a:p>
            <a:r>
              <a:rPr lang="en-US" sz="2000" b="1">
                <a:latin typeface="Courier New" pitchFamily="49" charset="0"/>
              </a:rPr>
              <a:t>Statement stmt =  </a:t>
            </a:r>
            <a:r>
              <a:rPr lang="en-US" sz="2000" b="1">
                <a:solidFill>
                  <a:srgbClr val="C00000"/>
                </a:solidFill>
                <a:latin typeface="Courier New" pitchFamily="49" charset="0"/>
              </a:rPr>
              <a:t>conn.createStatement(ResultSet.TYPE_SCROLL_INSENSITIVE,  ResultSet.CONCUR_UPDATABLE);</a:t>
            </a:r>
            <a:endParaRPr lang="en-US" sz="2000" b="1">
              <a:latin typeface="Courier New" pitchFamily="49" charset="0"/>
            </a:endParaRP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xfrm>
            <a:off x="6553200" y="6245225"/>
            <a:ext cx="2133600" cy="476250"/>
          </a:xfrm>
          <a:noFill/>
        </p:spPr>
        <p:txBody>
          <a:bodyPr/>
          <a:lstStyle/>
          <a:p>
            <a:fld id="{4EFF12F9-F0C9-4A93-A10A-F65DC7F9BCB8}" type="slidenum">
              <a:rPr lang="en-US" smtClean="0">
                <a:latin typeface="Arial" charset="0"/>
              </a:rPr>
              <a:pPr/>
              <a:t>38</a:t>
            </a:fld>
            <a:endParaRPr lang="en-US" smtClean="0">
              <a:latin typeface="Arial" charset="0"/>
            </a:endParaRPr>
          </a:p>
        </p:txBody>
      </p:sp>
      <p:sp>
        <p:nvSpPr>
          <p:cNvPr id="44035" name="Rectangle 6"/>
          <p:cNvSpPr>
            <a:spLocks noChangeArrowheads="1"/>
          </p:cNvSpPr>
          <p:nvPr/>
        </p:nvSpPr>
        <p:spPr bwMode="auto">
          <a:xfrm>
            <a:off x="76200" y="914400"/>
            <a:ext cx="8991600" cy="5632450"/>
          </a:xfrm>
          <a:prstGeom prst="rect">
            <a:avLst/>
          </a:prstGeom>
          <a:noFill/>
          <a:ln w="9525">
            <a:noFill/>
            <a:miter lim="800000"/>
            <a:headEnd/>
            <a:tailEnd/>
          </a:ln>
        </p:spPr>
        <p:txBody>
          <a:bodyPr>
            <a:spAutoFit/>
          </a:bodyPr>
          <a:lstStyle/>
          <a:p>
            <a:r>
              <a:rPr lang="en-US"/>
              <a:t> </a:t>
            </a:r>
            <a:endParaRPr lang="en-US" sz="2000" b="1">
              <a:solidFill>
                <a:srgbClr val="C00000"/>
              </a:solidFill>
              <a:latin typeface="Courier New" pitchFamily="49" charset="0"/>
            </a:endParaRPr>
          </a:p>
          <a:p>
            <a:r>
              <a:rPr lang="en-US" sz="2000" b="1">
                <a:latin typeface="Courier New" pitchFamily="49" charset="0"/>
              </a:rPr>
              <a:t>ResultSet rs = stmt.executeQuery("SELECT * FROM STUDENT");</a:t>
            </a:r>
          </a:p>
          <a:p>
            <a:r>
              <a:rPr lang="en-US" sz="2000" b="1">
                <a:latin typeface="Courier New" pitchFamily="49" charset="0"/>
              </a:rPr>
              <a:t>System.out.println("Before...");</a:t>
            </a:r>
          </a:p>
          <a:p>
            <a:r>
              <a:rPr lang="en-US" sz="2000" b="1">
                <a:latin typeface="Courier New" pitchFamily="49" charset="0"/>
              </a:rPr>
              <a:t>System.out.println("ID     Name     Degree     Semester");</a:t>
            </a:r>
          </a:p>
          <a:p>
            <a:r>
              <a:rPr lang="en-US" sz="2000" b="1">
                <a:latin typeface="Courier New" pitchFamily="49" charset="0"/>
              </a:rPr>
              <a:t>while (rs.next() ) {</a:t>
            </a:r>
          </a:p>
          <a:p>
            <a:r>
              <a:rPr lang="en-US" sz="2000" b="1">
                <a:latin typeface="Courier New" pitchFamily="49" charset="0"/>
              </a:rPr>
              <a:t>System.out.println( rs.getInt(1) +"      "+rs.getString(2)+"      "+rs.getString(3)+"     "+rs.getInt(4));</a:t>
            </a:r>
          </a:p>
          <a:p>
            <a:r>
              <a:rPr lang="en-US" sz="2000" b="1">
                <a:latin typeface="Courier New" pitchFamily="49" charset="0"/>
              </a:rPr>
              <a:t>}</a:t>
            </a:r>
          </a:p>
          <a:p>
            <a:r>
              <a:rPr lang="en-US" sz="2000" b="1">
                <a:solidFill>
                  <a:srgbClr val="7030A0"/>
                </a:solidFill>
                <a:latin typeface="Courier New" pitchFamily="49" charset="0"/>
              </a:rPr>
              <a:t>//inserting a new row</a:t>
            </a:r>
          </a:p>
          <a:p>
            <a:r>
              <a:rPr lang="en-US" sz="2000"/>
              <a:t> 	</a:t>
            </a:r>
            <a:r>
              <a:rPr lang="en-US" sz="2000" b="1">
                <a:solidFill>
                  <a:srgbClr val="C00000"/>
                </a:solidFill>
                <a:latin typeface="Courier New" pitchFamily="49" charset="0"/>
              </a:rPr>
              <a:t>rs.moveToInsertRow();</a:t>
            </a:r>
          </a:p>
          <a:p>
            <a:r>
              <a:rPr lang="en-US" sz="2000" b="1">
                <a:solidFill>
                  <a:srgbClr val="C00000"/>
                </a:solidFill>
                <a:latin typeface="Courier New" pitchFamily="49" charset="0"/>
              </a:rPr>
              <a:t>	rs.updateInt("RegNo", 3);</a:t>
            </a:r>
          </a:p>
          <a:p>
            <a:r>
              <a:rPr lang="en-US" sz="2000" b="1">
                <a:solidFill>
                  <a:srgbClr val="C00000"/>
                </a:solidFill>
                <a:latin typeface="Courier New" pitchFamily="49" charset="0"/>
              </a:rPr>
              <a:t>	rs.updateString("name", "Geeta");</a:t>
            </a:r>
          </a:p>
          <a:p>
            <a:r>
              <a:rPr lang="en-US" sz="2000" b="1">
                <a:solidFill>
                  <a:srgbClr val="C00000"/>
                </a:solidFill>
                <a:latin typeface="Courier New" pitchFamily="49" charset="0"/>
              </a:rPr>
              <a:t>	rs.updateString("degree", "B.E.");</a:t>
            </a:r>
          </a:p>
          <a:p>
            <a:r>
              <a:rPr lang="en-US" sz="2000" b="1">
                <a:solidFill>
                  <a:srgbClr val="C00000"/>
                </a:solidFill>
                <a:latin typeface="Courier New" pitchFamily="49" charset="0"/>
              </a:rPr>
              <a:t>	rs.updateInt("semester", 3);</a:t>
            </a:r>
          </a:p>
          <a:p>
            <a:r>
              <a:rPr lang="en-US" sz="2000" b="1">
                <a:solidFill>
                  <a:srgbClr val="C00000"/>
                </a:solidFill>
                <a:latin typeface="Courier New" pitchFamily="49" charset="0"/>
              </a:rPr>
              <a:t>	rs.insertRow();</a:t>
            </a:r>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2"/>
          </p:nvPr>
        </p:nvSpPr>
        <p:spPr>
          <a:noFill/>
        </p:spPr>
        <p:txBody>
          <a:bodyPr/>
          <a:lstStyle/>
          <a:p>
            <a:fld id="{2FE66D99-A4F0-4E5C-B1AE-DF9C19C6D44F}" type="slidenum">
              <a:rPr lang="en-US" smtClean="0">
                <a:latin typeface="Arial" charset="0"/>
              </a:rPr>
              <a:pPr/>
              <a:t>39</a:t>
            </a:fld>
            <a:endParaRPr lang="en-US" smtClean="0">
              <a:latin typeface="Arial" charset="0"/>
            </a:endParaRPr>
          </a:p>
        </p:txBody>
      </p:sp>
      <p:sp>
        <p:nvSpPr>
          <p:cNvPr id="45059" name="Rectangle 4"/>
          <p:cNvSpPr>
            <a:spLocks noChangeArrowheads="1"/>
          </p:cNvSpPr>
          <p:nvPr/>
        </p:nvSpPr>
        <p:spPr bwMode="auto">
          <a:xfrm>
            <a:off x="76200" y="949325"/>
            <a:ext cx="9067800" cy="5908675"/>
          </a:xfrm>
          <a:prstGeom prst="rect">
            <a:avLst/>
          </a:prstGeom>
          <a:noFill/>
          <a:ln w="9525">
            <a:noFill/>
            <a:miter lim="800000"/>
            <a:headEnd/>
            <a:tailEnd/>
          </a:ln>
        </p:spPr>
        <p:txBody>
          <a:bodyPr>
            <a:spAutoFit/>
          </a:bodyPr>
          <a:lstStyle/>
          <a:p>
            <a:r>
              <a:rPr lang="en-US" b="1">
                <a:solidFill>
                  <a:srgbClr val="7030A0"/>
                </a:solidFill>
                <a:latin typeface="Courier New" pitchFamily="49" charset="0"/>
              </a:rPr>
              <a:t>//updating 2nd row – changing name to Seetha</a:t>
            </a:r>
          </a:p>
          <a:p>
            <a:r>
              <a:rPr lang="en-US" sz="2000" b="1">
                <a:solidFill>
                  <a:srgbClr val="C00000"/>
                </a:solidFill>
                <a:latin typeface="Courier New" pitchFamily="49" charset="0"/>
              </a:rPr>
              <a:t>	rs.absolute(2); </a:t>
            </a:r>
          </a:p>
          <a:p>
            <a:r>
              <a:rPr lang="en-US" sz="2000" b="1">
                <a:solidFill>
                  <a:srgbClr val="C00000"/>
                </a:solidFill>
                <a:latin typeface="Courier New" pitchFamily="49" charset="0"/>
              </a:rPr>
              <a:t>      rs.updateString(2,"Seetha"); </a:t>
            </a:r>
          </a:p>
          <a:p>
            <a:r>
              <a:rPr lang="en-US" sz="2000" b="1">
                <a:solidFill>
                  <a:srgbClr val="C00000"/>
                </a:solidFill>
                <a:latin typeface="Courier New" pitchFamily="49" charset="0"/>
              </a:rPr>
              <a:t>	rs.updateRow(); </a:t>
            </a:r>
          </a:p>
          <a:p>
            <a:endParaRPr lang="en-US" sz="2000" b="1">
              <a:solidFill>
                <a:srgbClr val="C00000"/>
              </a:solidFill>
              <a:latin typeface="Courier New" pitchFamily="49" charset="0"/>
            </a:endParaRPr>
          </a:p>
          <a:p>
            <a:r>
              <a:rPr lang="en-US" sz="2000"/>
              <a:t> </a:t>
            </a:r>
            <a:r>
              <a:rPr lang="en-US" sz="2000" b="1">
                <a:solidFill>
                  <a:srgbClr val="C00000"/>
                </a:solidFill>
                <a:latin typeface="Courier New" pitchFamily="49" charset="0"/>
              </a:rPr>
              <a:t>rs.beforeFirst();      </a:t>
            </a:r>
          </a:p>
          <a:p>
            <a:r>
              <a:rPr lang="en-US" sz="2000" b="1">
                <a:latin typeface="Courier New" pitchFamily="49" charset="0"/>
              </a:rPr>
              <a:t>System.out.println("After...");</a:t>
            </a:r>
          </a:p>
          <a:p>
            <a:r>
              <a:rPr lang="en-US" sz="2000" b="1">
                <a:latin typeface="Courier New" pitchFamily="49" charset="0"/>
              </a:rPr>
              <a:t>System.out.println("ID     Name      Degree     Semester");</a:t>
            </a:r>
          </a:p>
          <a:p>
            <a:r>
              <a:rPr lang="en-US" sz="2000" b="1">
                <a:latin typeface="Courier New" pitchFamily="49" charset="0"/>
              </a:rPr>
              <a:t>while (rs.next() ) {</a:t>
            </a:r>
          </a:p>
          <a:p>
            <a:r>
              <a:rPr lang="en-US" sz="2000" b="1">
                <a:latin typeface="Courier New" pitchFamily="49" charset="0"/>
              </a:rPr>
              <a:t>System.out.println( rs.getInt(1) +"      "+rs.getString(2)+"       "+rs.getString(3)+"     "+rs.getInt(4));	}}</a:t>
            </a:r>
          </a:p>
          <a:p>
            <a:r>
              <a:rPr lang="en-US" sz="2000" b="1">
                <a:latin typeface="Courier New" pitchFamily="49" charset="0"/>
              </a:rPr>
              <a:t>catch (SQLException e) {  System.err.println ("Failed to connect to database" +e);</a:t>
            </a:r>
          </a:p>
          <a:p>
            <a:r>
              <a:rPr lang="en-US" sz="2000" b="1">
                <a:latin typeface="Courier New" pitchFamily="49" charset="0"/>
              </a:rPr>
              <a:t>}</a:t>
            </a:r>
          </a:p>
          <a:p>
            <a:r>
              <a:rPr lang="en-US" sz="2000" b="1">
                <a:latin typeface="Courier New" pitchFamily="49" charset="0"/>
              </a:rPr>
              <a:t>finally {if (conn != null)    {</a:t>
            </a:r>
          </a:p>
          <a:p>
            <a:r>
              <a:rPr lang="en-US" sz="2000" b="1">
                <a:latin typeface="Courier New" pitchFamily="49" charset="0"/>
              </a:rPr>
              <a:t>try {conn.close ();} catch (SQLException e) { }          }         }     } }</a:t>
            </a:r>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Grp="1" noChangeArrowheads="1"/>
          </p:cNvSpPr>
          <p:nvPr>
            <p:ph idx="1"/>
          </p:nvPr>
        </p:nvSpPr>
        <p:spPr>
          <a:xfrm>
            <a:off x="228600" y="1143000"/>
            <a:ext cx="8686800" cy="5029200"/>
          </a:xfrm>
        </p:spPr>
        <p:txBody>
          <a:bodyPr>
            <a:normAutofit fontScale="92500" lnSpcReduction="10000"/>
          </a:bodyPr>
          <a:lstStyle/>
          <a:p>
            <a:pPr>
              <a:defRPr/>
            </a:pPr>
            <a:r>
              <a:rPr lang="en-US" b="1" dirty="0" smtClean="0">
                <a:latin typeface="Courier New" pitchFamily="49" charset="0"/>
              </a:rPr>
              <a:t>java.sql.DriverManager</a:t>
            </a:r>
            <a:r>
              <a:rPr lang="en-US" dirty="0" smtClean="0"/>
              <a:t> class is used to get drivers and get connection to the database.</a:t>
            </a:r>
          </a:p>
          <a:p>
            <a:pPr>
              <a:defRPr/>
            </a:pPr>
            <a:r>
              <a:rPr lang="en-US" dirty="0" smtClean="0"/>
              <a:t>To register (Load) the driver with the application explicitly:</a:t>
            </a:r>
          </a:p>
          <a:p>
            <a:pPr marL="400050" lvl="1" indent="0">
              <a:lnSpc>
                <a:spcPct val="90000"/>
              </a:lnSpc>
              <a:buFontTx/>
              <a:buNone/>
              <a:defRPr/>
            </a:pPr>
            <a:r>
              <a:rPr lang="en-US" sz="2000" b="1" dirty="0" smtClean="0">
                <a:solidFill>
                  <a:schemeClr val="tx1"/>
                </a:solidFill>
                <a:latin typeface="Courier New" pitchFamily="49" charset="0"/>
                <a:cs typeface="Courier New" pitchFamily="49" charset="0"/>
              </a:rPr>
              <a:t>Class.forName(“&lt;driver class name&gt;");</a:t>
            </a:r>
          </a:p>
          <a:p>
            <a:pPr marL="400050" lvl="1" indent="0">
              <a:lnSpc>
                <a:spcPct val="90000"/>
              </a:lnSpc>
              <a:buFontTx/>
              <a:buNone/>
              <a:defRPr/>
            </a:pPr>
            <a:r>
              <a:rPr lang="en-US" sz="2000" b="1" dirty="0" smtClean="0">
                <a:latin typeface="Courier New" pitchFamily="49" charset="0"/>
              </a:rPr>
              <a:t>Or </a:t>
            </a:r>
          </a:p>
          <a:p>
            <a:pPr marL="400050" lvl="1" indent="0">
              <a:lnSpc>
                <a:spcPct val="90000"/>
              </a:lnSpc>
              <a:buFont typeface="Wingdings" pitchFamily="2" charset="2"/>
              <a:buNone/>
              <a:defRPr/>
            </a:pPr>
            <a:r>
              <a:rPr lang="en-US" sz="2000" b="1" dirty="0" smtClean="0">
                <a:solidFill>
                  <a:schemeClr val="tx1"/>
                </a:solidFill>
                <a:latin typeface="Courier New" pitchFamily="49" charset="0"/>
                <a:cs typeface="Courier New" pitchFamily="49" charset="0"/>
              </a:rPr>
              <a:t>DriverManager.registerDriver( new &lt;driver class name&gt;());</a:t>
            </a:r>
          </a:p>
          <a:p>
            <a:pPr marL="400050" lvl="1" indent="0">
              <a:lnSpc>
                <a:spcPct val="90000"/>
              </a:lnSpc>
              <a:buFontTx/>
              <a:buNone/>
              <a:defRPr/>
            </a:pPr>
            <a:r>
              <a:rPr lang="en-US" sz="2000" dirty="0" smtClean="0"/>
              <a:t>Both of these registers the given driver with the </a:t>
            </a:r>
            <a:r>
              <a:rPr lang="en-US" sz="2000" b="1" dirty="0" smtClean="0">
                <a:latin typeface="Courier New" pitchFamily="49" charset="0"/>
                <a:ea typeface="+mn-ea"/>
                <a:cs typeface="+mn-cs"/>
              </a:rPr>
              <a:t>DriverManager</a:t>
            </a:r>
            <a:r>
              <a:rPr lang="en-US" sz="2000" dirty="0" smtClean="0"/>
              <a:t>.. Static block of the &lt;Driver class&gt; calls </a:t>
            </a:r>
            <a:r>
              <a:rPr lang="en-US" sz="2000" b="1" dirty="0" smtClean="0">
                <a:latin typeface="Courier New" pitchFamily="49" charset="0"/>
              </a:rPr>
              <a:t>DriverManager.registerDriver() </a:t>
            </a:r>
            <a:r>
              <a:rPr lang="en-US" sz="2000" dirty="0" smtClean="0"/>
              <a:t>method</a:t>
            </a:r>
            <a:r>
              <a:rPr lang="en-US" sz="2000" b="1" dirty="0" smtClean="0">
                <a:latin typeface="Courier New" pitchFamily="49" charset="0"/>
              </a:rPr>
              <a:t>!</a:t>
            </a:r>
            <a:endParaRPr lang="en-US" sz="2000" dirty="0" smtClean="0"/>
          </a:p>
          <a:p>
            <a:pPr marL="342900" lvl="1" indent="-342900">
              <a:defRPr/>
            </a:pPr>
            <a:endParaRPr lang="en-US" sz="2000" dirty="0" smtClean="0">
              <a:ea typeface="+mn-ea"/>
              <a:cs typeface="+mn-cs"/>
            </a:endParaRPr>
          </a:p>
          <a:p>
            <a:pPr>
              <a:defRPr/>
            </a:pPr>
            <a:r>
              <a:rPr lang="en-US" dirty="0" smtClean="0"/>
              <a:t> With JDBC 4.0, this class also provides a mechanism to automatically load the database drivers (provided they are packaged in the specified way) </a:t>
            </a:r>
            <a:r>
              <a:rPr lang="en-US" dirty="0" smtClean="0">
                <a:solidFill>
                  <a:srgbClr val="C00000"/>
                </a:solidFill>
                <a:sym typeface="Wingdings" pitchFamily="2" charset="2"/>
              </a:rPr>
              <a:t> later </a:t>
            </a:r>
            <a:endParaRPr lang="en-US" dirty="0" smtClean="0">
              <a:solidFill>
                <a:srgbClr val="C00000"/>
              </a:solidFill>
            </a:endParaRPr>
          </a:p>
          <a:p>
            <a:pPr marL="400050" lvl="1" indent="0">
              <a:lnSpc>
                <a:spcPct val="90000"/>
              </a:lnSpc>
              <a:buFontTx/>
              <a:buNone/>
              <a:defRPr/>
            </a:pPr>
            <a:endParaRPr lang="en-US" sz="2000" dirty="0" smtClean="0"/>
          </a:p>
        </p:txBody>
      </p:sp>
      <p:sp>
        <p:nvSpPr>
          <p:cNvPr id="6146" name="Slide Number Placeholder 5"/>
          <p:cNvSpPr>
            <a:spLocks noGrp="1"/>
          </p:cNvSpPr>
          <p:nvPr>
            <p:ph type="sldNum" sz="quarter" idx="12"/>
          </p:nvPr>
        </p:nvSpPr>
        <p:spPr>
          <a:xfrm>
            <a:off x="6553200" y="6245225"/>
            <a:ext cx="2133600" cy="476250"/>
          </a:xfrm>
          <a:noFill/>
        </p:spPr>
        <p:txBody>
          <a:bodyPr/>
          <a:lstStyle/>
          <a:p>
            <a:fld id="{9C7F79AA-37CE-4B3A-99A3-3D0D1D6D8B97}" type="slidenum">
              <a:rPr lang="en-US" smtClean="0">
                <a:latin typeface="Arial" charset="0"/>
              </a:rPr>
              <a:pPr/>
              <a:t>4</a:t>
            </a:fld>
            <a:endParaRPr lang="en-US" smtClean="0">
              <a:latin typeface="Arial" charset="0"/>
            </a:endParaRPr>
          </a:p>
        </p:txBody>
      </p:sp>
      <p:sp>
        <p:nvSpPr>
          <p:cNvPr id="6147" name="Rectangle 2"/>
          <p:cNvSpPr>
            <a:spLocks noGrp="1" noChangeArrowheads="1"/>
          </p:cNvSpPr>
          <p:nvPr>
            <p:ph type="title"/>
          </p:nvPr>
        </p:nvSpPr>
        <p:spPr>
          <a:xfrm>
            <a:off x="228600" y="0"/>
            <a:ext cx="7696200" cy="762000"/>
          </a:xfrm>
        </p:spPr>
        <p:txBody>
          <a:bodyPr/>
          <a:lstStyle/>
          <a:p>
            <a:r>
              <a:rPr lang="en-US" sz="4000" smtClean="0"/>
              <a:t>Load the driver</a:t>
            </a: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1"/>
          <p:cNvSpPr>
            <a:spLocks noGrp="1"/>
          </p:cNvSpPr>
          <p:nvPr>
            <p:ph type="sldNum" sz="quarter" idx="12"/>
          </p:nvPr>
        </p:nvSpPr>
        <p:spPr>
          <a:noFill/>
        </p:spPr>
        <p:txBody>
          <a:bodyPr/>
          <a:lstStyle/>
          <a:p>
            <a:fld id="{00FB3677-2E69-46F7-ADF8-E2204D5A3B81}" type="slidenum">
              <a:rPr lang="en-US" smtClean="0">
                <a:latin typeface="Arial" charset="0"/>
              </a:rPr>
              <a:pPr/>
              <a:t>40</a:t>
            </a:fld>
            <a:endParaRPr lang="en-US" smtClean="0">
              <a:latin typeface="Arial" charset="0"/>
            </a:endParaRPr>
          </a:p>
        </p:txBody>
      </p:sp>
      <p:sp>
        <p:nvSpPr>
          <p:cNvPr id="5" name="Rectangle 4"/>
          <p:cNvSpPr/>
          <p:nvPr/>
        </p:nvSpPr>
        <p:spPr>
          <a:xfrm>
            <a:off x="685800" y="1676400"/>
            <a:ext cx="6324600" cy="28622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2000" b="1" dirty="0">
                <a:latin typeface="Courier New" pitchFamily="49" charset="0"/>
              </a:rPr>
              <a:t>Before...</a:t>
            </a:r>
          </a:p>
          <a:p>
            <a:pPr>
              <a:defRPr/>
            </a:pPr>
            <a:r>
              <a:rPr lang="en-US" sz="2000" b="1" dirty="0">
                <a:latin typeface="Courier New" pitchFamily="49" charset="0"/>
              </a:rPr>
              <a:t>ID     Name     Degree     Semester</a:t>
            </a:r>
          </a:p>
          <a:p>
            <a:pPr>
              <a:defRPr/>
            </a:pPr>
            <a:r>
              <a:rPr lang="en-US" sz="2000" b="1" dirty="0">
                <a:latin typeface="Courier New" pitchFamily="49" charset="0"/>
              </a:rPr>
              <a:t>1      Rama      M.C.A.     1</a:t>
            </a:r>
          </a:p>
          <a:p>
            <a:pPr>
              <a:defRPr/>
            </a:pPr>
            <a:r>
              <a:rPr lang="en-US" sz="2000" b="1" dirty="0">
                <a:latin typeface="Courier New" pitchFamily="49" charset="0"/>
              </a:rPr>
              <a:t>2      Sita      B.Tech     2</a:t>
            </a:r>
          </a:p>
          <a:p>
            <a:pPr>
              <a:defRPr/>
            </a:pPr>
            <a:r>
              <a:rPr lang="en-US" sz="2000" b="1" dirty="0">
                <a:latin typeface="Courier New" pitchFamily="49" charset="0"/>
              </a:rPr>
              <a:t>After...</a:t>
            </a:r>
          </a:p>
          <a:p>
            <a:pPr>
              <a:defRPr/>
            </a:pPr>
            <a:r>
              <a:rPr lang="en-US" sz="2000" b="1" dirty="0">
                <a:latin typeface="Courier New" pitchFamily="49" charset="0"/>
              </a:rPr>
              <a:t>ID     Name      Degree     Semester</a:t>
            </a:r>
          </a:p>
          <a:p>
            <a:pPr>
              <a:defRPr/>
            </a:pPr>
            <a:r>
              <a:rPr lang="en-US" sz="2000" b="1" dirty="0">
                <a:latin typeface="Courier New" pitchFamily="49" charset="0"/>
              </a:rPr>
              <a:t>1      Rama       M.C.A.     1</a:t>
            </a:r>
          </a:p>
          <a:p>
            <a:pPr>
              <a:defRPr/>
            </a:pPr>
            <a:r>
              <a:rPr lang="en-US" sz="2000" b="1" dirty="0">
                <a:latin typeface="Courier New" pitchFamily="49" charset="0"/>
              </a:rPr>
              <a:t>2      Seetha       B.Tech     2</a:t>
            </a:r>
          </a:p>
          <a:p>
            <a:pPr>
              <a:defRPr/>
            </a:pPr>
            <a:r>
              <a:rPr lang="en-US" sz="2000" b="1" dirty="0">
                <a:latin typeface="Courier New" pitchFamily="49" charset="0"/>
              </a:rPr>
              <a:t>3      Geeta       B.E.     3</a:t>
            </a:r>
          </a:p>
        </p:txBody>
      </p:sp>
      <p:sp>
        <p:nvSpPr>
          <p:cNvPr id="46084" name="TextBox 5"/>
          <p:cNvSpPr txBox="1">
            <a:spLocks noChangeArrowheads="1"/>
          </p:cNvSpPr>
          <p:nvPr/>
        </p:nvSpPr>
        <p:spPr bwMode="auto">
          <a:xfrm>
            <a:off x="457200" y="1219200"/>
            <a:ext cx="5105400" cy="461963"/>
          </a:xfrm>
          <a:prstGeom prst="rect">
            <a:avLst/>
          </a:prstGeom>
          <a:noFill/>
          <a:ln w="9525">
            <a:noFill/>
            <a:miter lim="800000"/>
            <a:headEnd/>
            <a:tailEnd/>
          </a:ln>
        </p:spPr>
        <p:txBody>
          <a:bodyPr>
            <a:spAutoFit/>
          </a:bodyPr>
          <a:lstStyle/>
          <a:p>
            <a:r>
              <a:rPr lang="en-US" sz="2400"/>
              <a:t>Result of execution of the code</a:t>
            </a:r>
          </a:p>
        </p:txBody>
      </p:sp>
      <p:sp>
        <p:nvSpPr>
          <p:cNvPr id="6" name="Footer Placeholder 5"/>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Grp="1" noChangeArrowheads="1"/>
          </p:cNvSpPr>
          <p:nvPr>
            <p:ph idx="1"/>
          </p:nvPr>
        </p:nvSpPr>
        <p:spPr>
          <a:xfrm>
            <a:off x="457200" y="1524000"/>
            <a:ext cx="8307388" cy="4495800"/>
          </a:xfrm>
        </p:spPr>
        <p:txBody>
          <a:bodyPr/>
          <a:lstStyle/>
          <a:p>
            <a:r>
              <a:rPr lang="en-US" smtClean="0"/>
              <a:t>Interface that inherits from </a:t>
            </a:r>
            <a:r>
              <a:rPr lang="en-US" b="1" smtClean="0">
                <a:latin typeface="Courier New" pitchFamily="49" charset="0"/>
                <a:cs typeface="Courier New" pitchFamily="49" charset="0"/>
              </a:rPr>
              <a:t>Statement</a:t>
            </a:r>
          </a:p>
          <a:p>
            <a:r>
              <a:rPr lang="en-US" smtClean="0"/>
              <a:t>If the same sql statement is executed many times it is more efficient to use a prepared statement.</a:t>
            </a:r>
          </a:p>
          <a:p>
            <a:r>
              <a:rPr lang="en-US" smtClean="0"/>
              <a:t>It enables a SQL statement to contain parameters like functions. So same statement can be executed for different set of values.</a:t>
            </a:r>
          </a:p>
        </p:txBody>
      </p:sp>
      <p:sp>
        <p:nvSpPr>
          <p:cNvPr id="47106" name="Slide Number Placeholder 5"/>
          <p:cNvSpPr>
            <a:spLocks noGrp="1"/>
          </p:cNvSpPr>
          <p:nvPr>
            <p:ph type="sldNum" sz="quarter" idx="12"/>
          </p:nvPr>
        </p:nvSpPr>
        <p:spPr>
          <a:xfrm>
            <a:off x="6553200" y="6245225"/>
            <a:ext cx="2133600" cy="476250"/>
          </a:xfrm>
          <a:noFill/>
        </p:spPr>
        <p:txBody>
          <a:bodyPr/>
          <a:lstStyle/>
          <a:p>
            <a:fld id="{BB3E02E6-ABA8-4CBE-826A-1F2A8D87F280}" type="slidenum">
              <a:rPr lang="en-US" smtClean="0">
                <a:latin typeface="Arial" charset="0"/>
              </a:rPr>
              <a:pPr/>
              <a:t>41</a:t>
            </a:fld>
            <a:endParaRPr lang="en-US" smtClean="0">
              <a:latin typeface="Arial" charset="0"/>
            </a:endParaRPr>
          </a:p>
        </p:txBody>
      </p:sp>
      <p:sp>
        <p:nvSpPr>
          <p:cNvPr id="47107" name="Rectangle 2"/>
          <p:cNvSpPr>
            <a:spLocks noGrp="1" noChangeArrowheads="1"/>
          </p:cNvSpPr>
          <p:nvPr>
            <p:ph type="title"/>
          </p:nvPr>
        </p:nvSpPr>
        <p:spPr>
          <a:xfrm>
            <a:off x="228600" y="152400"/>
            <a:ext cx="7772400" cy="608013"/>
          </a:xfrm>
        </p:spPr>
        <p:txBody>
          <a:bodyPr>
            <a:normAutofit fontScale="90000"/>
          </a:bodyPr>
          <a:lstStyle/>
          <a:p>
            <a:r>
              <a:rPr lang="en-US" sz="4000" smtClean="0">
                <a:latin typeface="Courier New" pitchFamily="49" charset="0"/>
                <a:cs typeface="Courier New" pitchFamily="49" charset="0"/>
              </a:rPr>
              <a:t>PreparedStatement</a:t>
            </a: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Content Placeholder 3"/>
          <p:cNvSpPr>
            <a:spLocks noGrp="1"/>
          </p:cNvSpPr>
          <p:nvPr>
            <p:ph idx="1"/>
          </p:nvPr>
        </p:nvSpPr>
        <p:spPr>
          <a:xfrm>
            <a:off x="0" y="1196752"/>
            <a:ext cx="9144000" cy="990600"/>
          </a:xfrm>
        </p:spPr>
        <p:txBody>
          <a:bodyPr>
            <a:normAutofit fontScale="85000" lnSpcReduction="20000"/>
          </a:bodyPr>
          <a:lstStyle/>
          <a:p>
            <a:r>
              <a:rPr lang="en-US" dirty="0" smtClean="0"/>
              <a:t>Example demonstrating insertion of a picture in a database. Assuming that we have table Photo(id integer(110, name </a:t>
            </a:r>
            <a:r>
              <a:rPr lang="en-US" dirty="0" err="1" smtClean="0"/>
              <a:t>varchar</a:t>
            </a:r>
            <a:r>
              <a:rPr lang="en-US" dirty="0" smtClean="0"/>
              <a:t>(45), pho blob).</a:t>
            </a:r>
          </a:p>
        </p:txBody>
      </p:sp>
      <p:sp>
        <p:nvSpPr>
          <p:cNvPr id="49156" name="Slide Number Placeholder 1"/>
          <p:cNvSpPr>
            <a:spLocks noGrp="1"/>
          </p:cNvSpPr>
          <p:nvPr>
            <p:ph type="sldNum" sz="quarter" idx="12"/>
          </p:nvPr>
        </p:nvSpPr>
        <p:spPr>
          <a:noFill/>
        </p:spPr>
        <p:txBody>
          <a:bodyPr/>
          <a:lstStyle/>
          <a:p>
            <a:fld id="{AE571D97-CCF5-425F-9A31-1FA204DDB3A2}" type="slidenum">
              <a:rPr lang="en-US" smtClean="0">
                <a:latin typeface="Arial" charset="0"/>
              </a:rPr>
              <a:pPr/>
              <a:t>42</a:t>
            </a:fld>
            <a:endParaRPr lang="en-US" smtClean="0">
              <a:latin typeface="Arial" charset="0"/>
            </a:endParaRPr>
          </a:p>
        </p:txBody>
      </p:sp>
      <p:sp>
        <p:nvSpPr>
          <p:cNvPr id="49154" name="Title 2"/>
          <p:cNvSpPr>
            <a:spLocks noGrp="1"/>
          </p:cNvSpPr>
          <p:nvPr>
            <p:ph type="title"/>
          </p:nvPr>
        </p:nvSpPr>
        <p:spPr/>
        <p:txBody>
          <a:bodyPr>
            <a:normAutofit fontScale="90000"/>
          </a:bodyPr>
          <a:lstStyle/>
          <a:p>
            <a:r>
              <a:rPr lang="en-US" dirty="0" smtClean="0"/>
              <a:t>Example: Inserting large objects in the database</a:t>
            </a:r>
          </a:p>
        </p:txBody>
      </p:sp>
      <p:sp>
        <p:nvSpPr>
          <p:cNvPr id="49157" name="Rectangle 4"/>
          <p:cNvSpPr>
            <a:spLocks noChangeArrowheads="1"/>
          </p:cNvSpPr>
          <p:nvPr/>
        </p:nvSpPr>
        <p:spPr bwMode="auto">
          <a:xfrm>
            <a:off x="0" y="1981200"/>
            <a:ext cx="9144000" cy="4401205"/>
          </a:xfrm>
          <a:prstGeom prst="rect">
            <a:avLst/>
          </a:prstGeom>
          <a:noFill/>
          <a:ln w="9525">
            <a:noFill/>
            <a:miter lim="800000"/>
            <a:headEnd/>
            <a:tailEnd/>
          </a:ln>
        </p:spPr>
        <p:txBody>
          <a:bodyPr wrap="square">
            <a:spAutoFit/>
          </a:bodyPr>
          <a:lstStyle/>
          <a:p>
            <a:r>
              <a:rPr lang="en-US" sz="2000" b="1" dirty="0">
                <a:latin typeface="Courier New" pitchFamily="49" charset="0"/>
              </a:rPr>
              <a:t>import java.sql.*;</a:t>
            </a:r>
          </a:p>
          <a:p>
            <a:r>
              <a:rPr lang="en-US" sz="2000" b="1" dirty="0">
                <a:latin typeface="Courier New" pitchFamily="49" charset="0"/>
              </a:rPr>
              <a:t>import java.io.*;</a:t>
            </a:r>
          </a:p>
          <a:p>
            <a:endParaRPr lang="en-US" sz="2000" b="1" dirty="0">
              <a:latin typeface="Courier New" pitchFamily="49" charset="0"/>
            </a:endParaRPr>
          </a:p>
          <a:p>
            <a:r>
              <a:rPr lang="en-US" sz="2000" b="1" dirty="0">
                <a:latin typeface="Courier New" pitchFamily="49" charset="0"/>
              </a:rPr>
              <a:t>public class </a:t>
            </a:r>
            <a:r>
              <a:rPr lang="en-US" sz="2000" b="1" dirty="0" err="1">
                <a:latin typeface="Courier New" pitchFamily="49" charset="0"/>
              </a:rPr>
              <a:t>InsertPhoto</a:t>
            </a:r>
            <a:r>
              <a:rPr lang="en-US" sz="2000" b="1" dirty="0">
                <a:latin typeface="Courier New" pitchFamily="49" charset="0"/>
              </a:rPr>
              <a:t>{</a:t>
            </a:r>
          </a:p>
          <a:p>
            <a:r>
              <a:rPr lang="en-US" sz="2000" b="1" dirty="0">
                <a:latin typeface="Courier New" pitchFamily="49" charset="0"/>
              </a:rPr>
              <a:t>public static void main(String[] </a:t>
            </a:r>
            <a:r>
              <a:rPr lang="en-US" sz="2000" b="1" dirty="0" err="1">
                <a:latin typeface="Courier New" pitchFamily="49" charset="0"/>
              </a:rPr>
              <a:t>args</a:t>
            </a:r>
            <a:r>
              <a:rPr lang="en-US" sz="2000" b="1" dirty="0">
                <a:latin typeface="Courier New" pitchFamily="49" charset="0"/>
              </a:rPr>
              <a:t>) {</a:t>
            </a:r>
          </a:p>
          <a:p>
            <a:r>
              <a:rPr lang="en-US" sz="2000" b="1" dirty="0" err="1">
                <a:latin typeface="Courier New" pitchFamily="49" charset="0"/>
              </a:rPr>
              <a:t>System.out.println</a:t>
            </a:r>
            <a:r>
              <a:rPr lang="en-US" sz="2000" b="1" dirty="0">
                <a:latin typeface="Courier New" pitchFamily="49" charset="0"/>
              </a:rPr>
              <a:t>("Insert Image Example!");</a:t>
            </a:r>
          </a:p>
          <a:p>
            <a:r>
              <a:rPr lang="en-US" sz="2000" b="1" dirty="0">
                <a:latin typeface="Courier New" pitchFamily="49" charset="0"/>
              </a:rPr>
              <a:t>String </a:t>
            </a:r>
            <a:r>
              <a:rPr lang="en-US" sz="2000" b="1" dirty="0" err="1">
                <a:latin typeface="Courier New" pitchFamily="49" charset="0"/>
              </a:rPr>
              <a:t>driverName</a:t>
            </a:r>
            <a:r>
              <a:rPr lang="en-US" sz="2000" b="1" dirty="0">
                <a:latin typeface="Courier New" pitchFamily="49" charset="0"/>
              </a:rPr>
              <a:t> = "</a:t>
            </a:r>
            <a:r>
              <a:rPr lang="en-US" sz="2000" b="1" dirty="0" err="1">
                <a:latin typeface="Courier New" pitchFamily="49" charset="0"/>
              </a:rPr>
              <a:t>com.mysql.jdbc.Driver</a:t>
            </a:r>
            <a:r>
              <a:rPr lang="en-US" sz="2000" b="1" dirty="0">
                <a:latin typeface="Courier New" pitchFamily="49" charset="0"/>
              </a:rPr>
              <a:t>";</a:t>
            </a:r>
          </a:p>
          <a:p>
            <a:r>
              <a:rPr lang="en-US" sz="2000" b="1" dirty="0">
                <a:latin typeface="Courier New" pitchFamily="49" charset="0"/>
              </a:rPr>
              <a:t> String </a:t>
            </a:r>
            <a:r>
              <a:rPr lang="en-US" sz="2000" b="1" dirty="0" err="1">
                <a:latin typeface="Courier New" pitchFamily="49" charset="0"/>
              </a:rPr>
              <a:t>userName</a:t>
            </a:r>
            <a:r>
              <a:rPr lang="en-US" sz="2000" b="1" dirty="0">
                <a:latin typeface="Courier New" pitchFamily="49" charset="0"/>
              </a:rPr>
              <a:t> = "root";</a:t>
            </a:r>
          </a:p>
          <a:p>
            <a:r>
              <a:rPr lang="en-US" sz="2000" b="1" dirty="0">
                <a:latin typeface="Courier New" pitchFamily="49" charset="0"/>
              </a:rPr>
              <a:t>         String password = "root";</a:t>
            </a:r>
          </a:p>
          <a:p>
            <a:r>
              <a:rPr lang="en-US" sz="2000" b="1" dirty="0">
                <a:latin typeface="Courier New" pitchFamily="49" charset="0"/>
              </a:rPr>
              <a:t>         String </a:t>
            </a:r>
            <a:r>
              <a:rPr lang="en-US" sz="2000" b="1" dirty="0" err="1">
                <a:latin typeface="Courier New" pitchFamily="49" charset="0"/>
              </a:rPr>
              <a:t>url</a:t>
            </a:r>
            <a:r>
              <a:rPr lang="en-US" sz="2000" b="1" dirty="0">
                <a:latin typeface="Courier New" pitchFamily="49" charset="0"/>
              </a:rPr>
              <a:t> = "</a:t>
            </a:r>
            <a:r>
              <a:rPr lang="en-US" sz="2000" b="1" dirty="0" err="1">
                <a:latin typeface="Courier New" pitchFamily="49" charset="0"/>
              </a:rPr>
              <a:t>jdbc:mysql</a:t>
            </a:r>
            <a:r>
              <a:rPr lang="en-US" sz="2000" b="1" dirty="0">
                <a:latin typeface="Courier New" pitchFamily="49" charset="0"/>
              </a:rPr>
              <a:t>://</a:t>
            </a:r>
            <a:r>
              <a:rPr lang="en-US" sz="2000" b="1" dirty="0" err="1">
                <a:latin typeface="Courier New" pitchFamily="49" charset="0"/>
              </a:rPr>
              <a:t>localhost</a:t>
            </a:r>
            <a:r>
              <a:rPr lang="en-US" sz="2000" b="1" dirty="0">
                <a:latin typeface="Courier New" pitchFamily="49" charset="0"/>
              </a:rPr>
              <a:t>/test";</a:t>
            </a:r>
          </a:p>
          <a:p>
            <a:r>
              <a:rPr lang="en-US" sz="2000" b="1" dirty="0">
                <a:latin typeface="Courier New" pitchFamily="49" charset="0"/>
              </a:rPr>
              <a:t>Connection con = null;</a:t>
            </a:r>
          </a:p>
          <a:p>
            <a:r>
              <a:rPr lang="en-US" sz="2000" b="1" dirty="0">
                <a:latin typeface="Courier New" pitchFamily="49" charset="0"/>
              </a:rPr>
              <a:t>try{</a:t>
            </a:r>
          </a:p>
          <a:p>
            <a:r>
              <a:rPr lang="en-US" sz="2000" b="1" dirty="0" err="1">
                <a:latin typeface="Courier New" pitchFamily="49" charset="0"/>
              </a:rPr>
              <a:t>Class.forName</a:t>
            </a:r>
            <a:r>
              <a:rPr lang="en-US" sz="2000" b="1" dirty="0">
                <a:latin typeface="Courier New" pitchFamily="49" charset="0"/>
              </a:rPr>
              <a:t>(</a:t>
            </a:r>
            <a:r>
              <a:rPr lang="en-US" sz="2000" b="1" dirty="0" err="1">
                <a:latin typeface="Courier New" pitchFamily="49" charset="0"/>
              </a:rPr>
              <a:t>driverName</a:t>
            </a:r>
            <a:r>
              <a:rPr lang="en-US" sz="2000" b="1" dirty="0">
                <a:latin typeface="Courier New" pitchFamily="49" charset="0"/>
              </a:rPr>
              <a:t>);</a:t>
            </a:r>
          </a:p>
          <a:p>
            <a:r>
              <a:rPr lang="en-US" sz="2000" b="1" dirty="0">
                <a:latin typeface="Courier New" pitchFamily="49" charset="0"/>
              </a:rPr>
              <a:t>con = </a:t>
            </a:r>
            <a:r>
              <a:rPr lang="en-US" sz="2000" b="1" dirty="0" err="1">
                <a:latin typeface="Courier New" pitchFamily="49" charset="0"/>
              </a:rPr>
              <a:t>DriverManager.getConnection</a:t>
            </a:r>
            <a:r>
              <a:rPr lang="en-US" sz="2000" b="1" dirty="0">
                <a:latin typeface="Courier New" pitchFamily="49" charset="0"/>
              </a:rPr>
              <a:t>(</a:t>
            </a:r>
            <a:r>
              <a:rPr lang="en-US" sz="2000" b="1" dirty="0" err="1">
                <a:latin typeface="Courier New" pitchFamily="49" charset="0"/>
              </a:rPr>
              <a:t>url,userName,password</a:t>
            </a:r>
            <a:r>
              <a:rPr lang="en-US" sz="2000" b="1" dirty="0">
                <a:latin typeface="Courier New" pitchFamily="49" charset="0"/>
              </a:rPr>
              <a:t>);</a:t>
            </a:r>
          </a:p>
        </p:txBody>
      </p:sp>
      <p:sp>
        <p:nvSpPr>
          <p:cNvPr id="6" name="Footer Placeholder 5"/>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2"/>
          </p:nvPr>
        </p:nvSpPr>
        <p:spPr>
          <a:noFill/>
        </p:spPr>
        <p:txBody>
          <a:bodyPr/>
          <a:lstStyle/>
          <a:p>
            <a:fld id="{623AB5CE-D728-4A87-8CA6-34E1E949F4AA}" type="slidenum">
              <a:rPr lang="en-US" smtClean="0">
                <a:latin typeface="Arial" charset="0"/>
              </a:rPr>
              <a:pPr/>
              <a:t>43</a:t>
            </a:fld>
            <a:endParaRPr lang="en-US" smtClean="0">
              <a:latin typeface="Arial" charset="0"/>
            </a:endParaRPr>
          </a:p>
        </p:txBody>
      </p:sp>
      <p:sp>
        <p:nvSpPr>
          <p:cNvPr id="50179" name="Rectangle 4"/>
          <p:cNvSpPr>
            <a:spLocks noChangeArrowheads="1"/>
          </p:cNvSpPr>
          <p:nvPr/>
        </p:nvSpPr>
        <p:spPr bwMode="auto">
          <a:xfrm>
            <a:off x="228600" y="1066800"/>
            <a:ext cx="8686800" cy="5016500"/>
          </a:xfrm>
          <a:prstGeom prst="rect">
            <a:avLst/>
          </a:prstGeom>
          <a:noFill/>
          <a:ln w="9525">
            <a:noFill/>
            <a:miter lim="800000"/>
            <a:headEnd/>
            <a:tailEnd/>
          </a:ln>
        </p:spPr>
        <p:txBody>
          <a:bodyPr>
            <a:spAutoFit/>
          </a:bodyPr>
          <a:lstStyle/>
          <a:p>
            <a:r>
              <a:rPr lang="en-US" sz="2000" b="1">
                <a:latin typeface="Courier New" pitchFamily="49" charset="0"/>
              </a:rPr>
              <a:t>File imgfile = new File("D:\\image.jpg");</a:t>
            </a:r>
          </a:p>
          <a:p>
            <a:r>
              <a:rPr lang="en-US" sz="2000" b="1">
                <a:latin typeface="Courier New" pitchFamily="49" charset="0"/>
              </a:rPr>
              <a:t>FileInputStream fin = new FileInputStream(imgfile);</a:t>
            </a:r>
          </a:p>
          <a:p>
            <a:r>
              <a:rPr lang="en-US" sz="2000" b="1">
                <a:latin typeface="Courier New" pitchFamily="49" charset="0"/>
              </a:rPr>
              <a:t>PreparedStatement pre = con.prepareStatement("insert into Photo values(?,?,?)");</a:t>
            </a:r>
          </a:p>
          <a:p>
            <a:r>
              <a:rPr lang="en-US" sz="2000" b="1">
                <a:latin typeface="Courier New" pitchFamily="49" charset="0"/>
              </a:rPr>
              <a:t>pre.setInt(1,5);</a:t>
            </a:r>
          </a:p>
          <a:p>
            <a:r>
              <a:rPr lang="en-US" sz="2000" b="1">
                <a:latin typeface="Courier New" pitchFamily="49" charset="0"/>
              </a:rPr>
              <a:t>pre.setString(2,"Durga");</a:t>
            </a:r>
          </a:p>
          <a:p>
            <a:r>
              <a:rPr lang="en-US" sz="2000" b="1">
                <a:solidFill>
                  <a:srgbClr val="C00000"/>
                </a:solidFill>
                <a:latin typeface="Courier New" pitchFamily="49" charset="0"/>
              </a:rPr>
              <a:t>pre.setBinaryStream(3,fin,(int)imgfile.length());</a:t>
            </a:r>
          </a:p>
          <a:p>
            <a:r>
              <a:rPr lang="en-US" sz="2000" b="1">
                <a:latin typeface="Courier New" pitchFamily="49" charset="0"/>
              </a:rPr>
              <a:t>pre.executeUpdate();</a:t>
            </a:r>
          </a:p>
          <a:p>
            <a:r>
              <a:rPr lang="en-US" sz="2000" b="1">
                <a:latin typeface="Courier New" pitchFamily="49" charset="0"/>
              </a:rPr>
              <a:t>System.out.println("Inserting Successfully!");</a:t>
            </a:r>
          </a:p>
          <a:p>
            <a:r>
              <a:rPr lang="en-US" sz="2000" b="1">
                <a:latin typeface="Courier New" pitchFamily="49" charset="0"/>
              </a:rPr>
              <a:t>pre.close();</a:t>
            </a:r>
          </a:p>
          <a:p>
            <a:r>
              <a:rPr lang="en-US" sz="2000" b="1">
                <a:latin typeface="Courier New" pitchFamily="49" charset="0"/>
              </a:rPr>
              <a:t>con.close();</a:t>
            </a:r>
          </a:p>
          <a:p>
            <a:r>
              <a:rPr lang="en-US" sz="2000" b="1">
                <a:latin typeface="Courier New" pitchFamily="49" charset="0"/>
              </a:rPr>
              <a:t>}</a:t>
            </a:r>
          </a:p>
          <a:p>
            <a:r>
              <a:rPr lang="en-US" sz="2000" b="1">
                <a:latin typeface="Courier New" pitchFamily="49" charset="0"/>
              </a:rPr>
              <a:t>catch (Exception e){</a:t>
            </a:r>
          </a:p>
          <a:p>
            <a:r>
              <a:rPr lang="en-US" sz="2000" b="1">
                <a:latin typeface="Courier New" pitchFamily="49" charset="0"/>
              </a:rPr>
              <a:t>System.out.println(e.getMessage());}</a:t>
            </a:r>
          </a:p>
          <a:p>
            <a:r>
              <a:rPr lang="en-US" sz="2000" b="1">
                <a:latin typeface="Courier New" pitchFamily="49" charset="0"/>
              </a:rPr>
              <a:t>}</a:t>
            </a:r>
          </a:p>
          <a:p>
            <a:r>
              <a:rPr lang="en-US" sz="2000" b="1">
                <a:latin typeface="Courier New" pitchFamily="49" charset="0"/>
              </a:rPr>
              <a:t>}</a:t>
            </a:r>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143000"/>
            <a:ext cx="8382000" cy="5181600"/>
          </a:xfrm>
        </p:spPr>
        <p:txBody>
          <a:bodyPr/>
          <a:lstStyle/>
          <a:p>
            <a:pPr>
              <a:defRPr/>
            </a:pPr>
            <a:r>
              <a:rPr lang="en-US" dirty="0" smtClean="0"/>
              <a:t>Apart from the batch related methods added by the </a:t>
            </a:r>
            <a:r>
              <a:rPr lang="en-US" b="1" dirty="0" smtClean="0">
                <a:latin typeface="Courier New" pitchFamily="49" charset="0"/>
              </a:rPr>
              <a:t>Statement</a:t>
            </a:r>
            <a:r>
              <a:rPr lang="en-US" dirty="0" smtClean="0"/>
              <a:t> interface, </a:t>
            </a:r>
            <a:r>
              <a:rPr lang="en-US" b="1" dirty="0" smtClean="0">
                <a:latin typeface="Courier New" pitchFamily="49" charset="0"/>
              </a:rPr>
              <a:t>PreparedStatement </a:t>
            </a:r>
            <a:r>
              <a:rPr lang="en-US" dirty="0" smtClean="0"/>
              <a:t>adds one more </a:t>
            </a:r>
          </a:p>
          <a:p>
            <a:pPr>
              <a:defRPr/>
            </a:pPr>
            <a:r>
              <a:rPr lang="en-US" b="1" kern="1200" dirty="0" smtClean="0">
                <a:solidFill>
                  <a:schemeClr val="tx1"/>
                </a:solidFill>
                <a:latin typeface="Courier New" pitchFamily="49" charset="0"/>
              </a:rPr>
              <a:t>void addBatch() throws SQLException</a:t>
            </a:r>
          </a:p>
          <a:p>
            <a:pPr>
              <a:buFont typeface="Wingdings" pitchFamily="2" charset="2"/>
              <a:buNone/>
              <a:defRPr/>
            </a:pPr>
            <a:r>
              <a:rPr lang="en-US" b="1" kern="1200" dirty="0" smtClean="0">
                <a:solidFill>
                  <a:schemeClr val="tx1"/>
                </a:solidFill>
                <a:latin typeface="Courier New" pitchFamily="49" charset="0"/>
              </a:rPr>
              <a:t>	</a:t>
            </a:r>
            <a:r>
              <a:rPr lang="en-US" dirty="0" smtClean="0"/>
              <a:t>is used to add batch of commands</a:t>
            </a:r>
          </a:p>
          <a:p>
            <a:pPr>
              <a:defRPr/>
            </a:pPr>
            <a:r>
              <a:rPr lang="en-US" dirty="0" smtClean="0"/>
              <a:t>But  since most of the batch operations are executed using same sql statement, it is usually used with </a:t>
            </a:r>
            <a:r>
              <a:rPr lang="en-US" b="1" dirty="0" smtClean="0">
                <a:latin typeface="Courier New" pitchFamily="49" charset="0"/>
              </a:rPr>
              <a:t>PreparedStatement </a:t>
            </a:r>
            <a:r>
              <a:rPr lang="en-US" dirty="0" smtClean="0"/>
              <a:t>since it allows parameterized statements and hence they can be cached  to give better performance.</a:t>
            </a:r>
          </a:p>
        </p:txBody>
      </p:sp>
      <p:sp>
        <p:nvSpPr>
          <p:cNvPr id="51204" name="Slide Number Placeholder 1"/>
          <p:cNvSpPr>
            <a:spLocks noGrp="1"/>
          </p:cNvSpPr>
          <p:nvPr>
            <p:ph type="sldNum" sz="quarter" idx="12"/>
          </p:nvPr>
        </p:nvSpPr>
        <p:spPr>
          <a:noFill/>
        </p:spPr>
        <p:txBody>
          <a:bodyPr/>
          <a:lstStyle/>
          <a:p>
            <a:fld id="{33943C8D-2FF4-4708-A116-A2E0258BEDC5}" type="slidenum">
              <a:rPr lang="en-US" smtClean="0">
                <a:latin typeface="Arial" charset="0"/>
              </a:rPr>
              <a:pPr/>
              <a:t>44</a:t>
            </a:fld>
            <a:endParaRPr lang="en-US" smtClean="0">
              <a:latin typeface="Arial" charset="0"/>
            </a:endParaRPr>
          </a:p>
        </p:txBody>
      </p:sp>
      <p:sp>
        <p:nvSpPr>
          <p:cNvPr id="51202" name="Title 2"/>
          <p:cNvSpPr>
            <a:spLocks noGrp="1"/>
          </p:cNvSpPr>
          <p:nvPr>
            <p:ph type="title"/>
          </p:nvPr>
        </p:nvSpPr>
        <p:spPr>
          <a:xfrm>
            <a:off x="228600" y="0"/>
            <a:ext cx="8915400" cy="838200"/>
          </a:xfrm>
        </p:spPr>
        <p:txBody>
          <a:bodyPr>
            <a:normAutofit fontScale="90000"/>
          </a:bodyPr>
          <a:lstStyle/>
          <a:p>
            <a:r>
              <a:rPr lang="en-US" smtClean="0"/>
              <a:t>Using </a:t>
            </a:r>
            <a:r>
              <a:rPr lang="en-US" smtClean="0">
                <a:latin typeface="Courier New" pitchFamily="49" charset="0"/>
                <a:cs typeface="Courier New" pitchFamily="49" charset="0"/>
              </a:rPr>
              <a:t>PreparedStatement </a:t>
            </a:r>
            <a:r>
              <a:rPr lang="en-US" smtClean="0"/>
              <a:t>for batch updates</a:t>
            </a: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Slide Number Placeholder 3"/>
          <p:cNvSpPr>
            <a:spLocks noGrp="1"/>
          </p:cNvSpPr>
          <p:nvPr>
            <p:ph type="sldNum" sz="quarter" idx="12"/>
          </p:nvPr>
        </p:nvSpPr>
        <p:spPr>
          <a:noFill/>
        </p:spPr>
        <p:txBody>
          <a:bodyPr/>
          <a:lstStyle/>
          <a:p>
            <a:fld id="{710BAE88-6AEA-4588-A1BD-CD547FFD929B}" type="slidenum">
              <a:rPr lang="en-US" smtClean="0">
                <a:latin typeface="Arial" charset="0"/>
              </a:rPr>
              <a:pPr/>
              <a:t>45</a:t>
            </a:fld>
            <a:endParaRPr lang="en-US" smtClean="0">
              <a:latin typeface="Arial" charset="0"/>
            </a:endParaRPr>
          </a:p>
        </p:txBody>
      </p:sp>
      <p:sp>
        <p:nvSpPr>
          <p:cNvPr id="52226" name="Title 1"/>
          <p:cNvSpPr>
            <a:spLocks noGrp="1"/>
          </p:cNvSpPr>
          <p:nvPr>
            <p:ph type="title"/>
          </p:nvPr>
        </p:nvSpPr>
        <p:spPr/>
        <p:txBody>
          <a:bodyPr/>
          <a:lstStyle/>
          <a:p>
            <a:r>
              <a:rPr lang="en-US" smtClean="0"/>
              <a:t>Example: Batch updates</a:t>
            </a:r>
          </a:p>
        </p:txBody>
      </p:sp>
      <p:sp>
        <p:nvSpPr>
          <p:cNvPr id="52228" name="Rectangle 4"/>
          <p:cNvSpPr>
            <a:spLocks noChangeArrowheads="1"/>
          </p:cNvSpPr>
          <p:nvPr/>
        </p:nvSpPr>
        <p:spPr bwMode="auto">
          <a:xfrm>
            <a:off x="228600" y="1219200"/>
            <a:ext cx="8686800" cy="5632450"/>
          </a:xfrm>
          <a:prstGeom prst="rect">
            <a:avLst/>
          </a:prstGeom>
          <a:noFill/>
          <a:ln w="9525">
            <a:noFill/>
            <a:miter lim="800000"/>
            <a:headEnd/>
            <a:tailEnd/>
          </a:ln>
        </p:spPr>
        <p:txBody>
          <a:bodyPr>
            <a:spAutoFit/>
          </a:bodyPr>
          <a:lstStyle/>
          <a:p>
            <a:r>
              <a:rPr lang="en-US" sz="2000" b="1">
                <a:latin typeface="Courier New" pitchFamily="49" charset="0"/>
              </a:rPr>
              <a:t>import java.sql.*;</a:t>
            </a:r>
          </a:p>
          <a:p>
            <a:r>
              <a:rPr lang="en-US" sz="2000" b="1">
                <a:latin typeface="Courier New" pitchFamily="49" charset="0"/>
              </a:rPr>
              <a:t>public class BatchEx {</a:t>
            </a:r>
          </a:p>
          <a:p>
            <a:r>
              <a:rPr lang="en-US" sz="2000" b="1">
                <a:latin typeface="Courier New" pitchFamily="49" charset="0"/>
              </a:rPr>
              <a:t> public static void main (String[] args)  throws SQLException     {</a:t>
            </a:r>
          </a:p>
          <a:p>
            <a:r>
              <a:rPr lang="en-US" sz="2000" b="1">
                <a:latin typeface="Courier New" pitchFamily="49" charset="0"/>
              </a:rPr>
              <a:t>         Connection conn = null;</a:t>
            </a:r>
          </a:p>
          <a:p>
            <a:r>
              <a:rPr lang="en-US" sz="2000" b="1">
                <a:latin typeface="Courier New" pitchFamily="49" charset="0"/>
              </a:rPr>
              <a:t>             String userName = "root";</a:t>
            </a:r>
          </a:p>
          <a:p>
            <a:r>
              <a:rPr lang="en-US" sz="2000" b="1">
                <a:latin typeface="Courier New" pitchFamily="49" charset="0"/>
              </a:rPr>
              <a:t>             String password = "root";</a:t>
            </a:r>
          </a:p>
          <a:p>
            <a:r>
              <a:rPr lang="en-US" sz="2000" b="1">
                <a:latin typeface="Courier New" pitchFamily="49" charset="0"/>
              </a:rPr>
              <a:t>             String url ="jdbc:mysql://localhost/test";</a:t>
            </a:r>
          </a:p>
          <a:p>
            <a:r>
              <a:rPr lang="en-US" sz="2000" b="1">
                <a:latin typeface="Courier New" pitchFamily="49" charset="0"/>
              </a:rPr>
              <a:t>java.util.Calendar  c=java.util.Calendar.getInstance();</a:t>
            </a:r>
          </a:p>
          <a:p>
            <a:r>
              <a:rPr lang="en-US" sz="2000" b="1">
                <a:latin typeface="Courier New" pitchFamily="49" charset="0"/>
              </a:rPr>
              <a:t>	conn = DriverManager.getConnection(url,userName,password);</a:t>
            </a:r>
          </a:p>
          <a:p>
            <a:r>
              <a:rPr lang="en-US" sz="2000" b="1">
                <a:latin typeface="Courier New" pitchFamily="49" charset="0"/>
              </a:rPr>
              <a:t>PreparedStatement stmt = conn.prepareStatement("INSERT INTO BookIssue VALUES(?,?,?,?)");</a:t>
            </a:r>
          </a:p>
          <a:p>
            <a:r>
              <a:rPr lang="en-US" sz="2000" b="1">
                <a:latin typeface="Courier New" pitchFamily="49" charset="0"/>
              </a:rPr>
              <a:t>stmt.setInt(1,15);</a:t>
            </a:r>
          </a:p>
          <a:p>
            <a:r>
              <a:rPr lang="en-US" sz="2000" b="1">
                <a:latin typeface="Courier New" pitchFamily="49" charset="0"/>
              </a:rPr>
              <a:t>stmt.setInt(2,1);</a:t>
            </a:r>
          </a:p>
          <a:p>
            <a:r>
              <a:rPr lang="en-US" sz="2000" b="1">
                <a:latin typeface="Courier New" pitchFamily="49" charset="0"/>
              </a:rPr>
              <a:t>c.clear();   c.set(2011,9,25);</a:t>
            </a:r>
          </a:p>
          <a:p>
            <a:r>
              <a:rPr lang="en-US" sz="2000" b="1">
                <a:latin typeface="Courier New" pitchFamily="49" charset="0"/>
              </a:rPr>
              <a:t>stmt.setDate(3, new java.sql.Date((c.getTime()).getTime()));</a:t>
            </a: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2"/>
          </p:nvPr>
        </p:nvSpPr>
        <p:spPr>
          <a:noFill/>
        </p:spPr>
        <p:txBody>
          <a:bodyPr/>
          <a:lstStyle/>
          <a:p>
            <a:fld id="{30D35C56-EECD-4645-99C3-ABEECAF222E6}" type="slidenum">
              <a:rPr lang="en-US" smtClean="0">
                <a:latin typeface="Arial" charset="0"/>
              </a:rPr>
              <a:pPr/>
              <a:t>46</a:t>
            </a:fld>
            <a:endParaRPr lang="en-US" smtClean="0">
              <a:latin typeface="Arial" charset="0"/>
            </a:endParaRPr>
          </a:p>
        </p:txBody>
      </p:sp>
      <p:sp>
        <p:nvSpPr>
          <p:cNvPr id="53251" name="Rectangle 4"/>
          <p:cNvSpPr>
            <a:spLocks noChangeArrowheads="1"/>
          </p:cNvSpPr>
          <p:nvPr/>
        </p:nvSpPr>
        <p:spPr bwMode="auto">
          <a:xfrm>
            <a:off x="228600" y="1143000"/>
            <a:ext cx="8686800" cy="5632450"/>
          </a:xfrm>
          <a:prstGeom prst="rect">
            <a:avLst/>
          </a:prstGeom>
          <a:noFill/>
          <a:ln w="9525">
            <a:noFill/>
            <a:miter lim="800000"/>
            <a:headEnd/>
            <a:tailEnd/>
          </a:ln>
        </p:spPr>
        <p:txBody>
          <a:bodyPr>
            <a:spAutoFit/>
          </a:bodyPr>
          <a:lstStyle/>
          <a:p>
            <a:r>
              <a:rPr lang="en-US" sz="2000" b="1">
                <a:latin typeface="Courier New" pitchFamily="49" charset="0"/>
              </a:rPr>
              <a:t>c.set(2011,9,27);</a:t>
            </a:r>
          </a:p>
          <a:p>
            <a:r>
              <a:rPr lang="en-US" sz="2000" b="1">
                <a:latin typeface="Courier New" pitchFamily="49" charset="0"/>
              </a:rPr>
              <a:t>stmt.setDate(4,new java.sql.Date((c.getTime()).getTime()));</a:t>
            </a:r>
          </a:p>
          <a:p>
            <a:endParaRPr lang="en-US" sz="2000" b="1">
              <a:latin typeface="Courier New" pitchFamily="49" charset="0"/>
            </a:endParaRPr>
          </a:p>
          <a:p>
            <a:r>
              <a:rPr lang="en-US" sz="2000" b="1">
                <a:solidFill>
                  <a:srgbClr val="C00000"/>
                </a:solidFill>
                <a:latin typeface="Courier New" pitchFamily="49" charset="0"/>
              </a:rPr>
              <a:t>stmt.addBatch();</a:t>
            </a:r>
          </a:p>
          <a:p>
            <a:r>
              <a:rPr lang="en-US" sz="2000" b="1">
                <a:latin typeface="Courier New" pitchFamily="49" charset="0"/>
              </a:rPr>
              <a:t>stmt.setInt(1,16);</a:t>
            </a:r>
          </a:p>
          <a:p>
            <a:r>
              <a:rPr lang="en-US" sz="2000" b="1">
                <a:latin typeface="Courier New" pitchFamily="49" charset="0"/>
              </a:rPr>
              <a:t>stmt.setInt(2,2);</a:t>
            </a:r>
          </a:p>
          <a:p>
            <a:r>
              <a:rPr lang="en-US" sz="2000" b="1">
                <a:latin typeface="Courier New" pitchFamily="49" charset="0"/>
              </a:rPr>
              <a:t>c.clear();</a:t>
            </a:r>
          </a:p>
          <a:p>
            <a:r>
              <a:rPr lang="en-US" sz="2000" b="1">
                <a:latin typeface="Courier New" pitchFamily="49" charset="0"/>
              </a:rPr>
              <a:t>c.set(2011,10,12);</a:t>
            </a:r>
          </a:p>
          <a:p>
            <a:r>
              <a:rPr lang="en-US" sz="2000" b="1">
                <a:latin typeface="Courier New" pitchFamily="49" charset="0"/>
              </a:rPr>
              <a:t>stmt.setDate(3,new java.sql.Date((c.getTime()).getTime()));</a:t>
            </a:r>
          </a:p>
          <a:p>
            <a:r>
              <a:rPr lang="en-US" sz="2000" b="1">
                <a:latin typeface="Courier New" pitchFamily="49" charset="0"/>
              </a:rPr>
              <a:t>c.set(2011,10,27);</a:t>
            </a:r>
          </a:p>
          <a:p>
            <a:r>
              <a:rPr lang="en-US" sz="2000" b="1">
                <a:latin typeface="Courier New" pitchFamily="49" charset="0"/>
              </a:rPr>
              <a:t>stmt.setDate(4,new java.sql.Date((c.getTime()).getTime()));</a:t>
            </a:r>
          </a:p>
          <a:p>
            <a:r>
              <a:rPr lang="en-US" sz="2000" b="1">
                <a:latin typeface="Courier New" pitchFamily="49" charset="0"/>
              </a:rPr>
              <a:t>stmt.addBatch();</a:t>
            </a:r>
          </a:p>
          <a:p>
            <a:r>
              <a:rPr lang="en-US" sz="2000" b="1">
                <a:latin typeface="Courier New" pitchFamily="49" charset="0"/>
              </a:rPr>
              <a:t>stmt.executeBatch();</a:t>
            </a:r>
          </a:p>
          <a:p>
            <a:r>
              <a:rPr lang="en-US" sz="2000" b="1">
                <a:latin typeface="Courier New" pitchFamily="49" charset="0"/>
              </a:rPr>
              <a:t>conn.close();</a:t>
            </a:r>
          </a:p>
          <a:p>
            <a:r>
              <a:rPr lang="en-US" sz="2000" b="1">
                <a:latin typeface="Courier New" pitchFamily="49" charset="0"/>
              </a:rPr>
              <a:t>}}</a:t>
            </a:r>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3"/>
          <p:cNvSpPr>
            <a:spLocks noGrp="1" noChangeArrowheads="1"/>
          </p:cNvSpPr>
          <p:nvPr>
            <p:ph idx="1"/>
          </p:nvPr>
        </p:nvSpPr>
        <p:spPr>
          <a:xfrm>
            <a:off x="152400" y="914400"/>
            <a:ext cx="8686800" cy="5562600"/>
          </a:xfrm>
        </p:spPr>
        <p:txBody>
          <a:bodyPr>
            <a:normAutofit fontScale="77500" lnSpcReduction="20000"/>
          </a:bodyPr>
          <a:lstStyle/>
          <a:p>
            <a:pPr>
              <a:lnSpc>
                <a:spcPct val="120000"/>
              </a:lnSpc>
            </a:pPr>
            <a:r>
              <a:rPr lang="en-US" smtClean="0"/>
              <a:t>Interface that inherits from</a:t>
            </a:r>
            <a:r>
              <a:rPr lang="en-US" b="1" smtClean="0">
                <a:latin typeface="Courier New" pitchFamily="49" charset="0"/>
                <a:cs typeface="Courier New" pitchFamily="49" charset="0"/>
              </a:rPr>
              <a:t> PreparedStatement </a:t>
            </a:r>
            <a:r>
              <a:rPr lang="en-US" smtClean="0"/>
              <a:t>that is used to execute stored-procedure.</a:t>
            </a:r>
          </a:p>
          <a:p>
            <a:pPr>
              <a:lnSpc>
                <a:spcPct val="120000"/>
              </a:lnSpc>
            </a:pPr>
            <a:r>
              <a:rPr lang="en-US" b="1" smtClean="0">
                <a:solidFill>
                  <a:schemeClr val="tx1"/>
                </a:solidFill>
                <a:latin typeface="Courier New" pitchFamily="49" charset="0"/>
                <a:cs typeface="Courier New" pitchFamily="49" charset="0"/>
              </a:rPr>
              <a:t>In </a:t>
            </a:r>
            <a:r>
              <a:rPr lang="en-US" b="1" smtClean="0">
                <a:latin typeface="Courier New" pitchFamily="49" charset="0"/>
                <a:cs typeface="Courier New" pitchFamily="49" charset="0"/>
              </a:rPr>
              <a:t>Connection.prepareCall(String </a:t>
            </a:r>
            <a:r>
              <a:rPr lang="en-US" smtClean="0"/>
              <a:t>s)is used to create a </a:t>
            </a:r>
            <a:r>
              <a:rPr lang="en-US" b="1" smtClean="0">
                <a:latin typeface="Courier New" pitchFamily="49" charset="0"/>
                <a:cs typeface="Courier New" pitchFamily="49" charset="0"/>
              </a:rPr>
              <a:t>CallableStatement.</a:t>
            </a:r>
          </a:p>
          <a:p>
            <a:pPr>
              <a:lnSpc>
                <a:spcPct val="120000"/>
              </a:lnSpc>
            </a:pPr>
            <a:r>
              <a:rPr lang="en-US" smtClean="0"/>
              <a:t>The string parameter is of the form</a:t>
            </a:r>
          </a:p>
          <a:p>
            <a:pPr>
              <a:lnSpc>
                <a:spcPct val="120000"/>
              </a:lnSpc>
              <a:buFont typeface="Wingdings" pitchFamily="2" charset="2"/>
              <a:buNone/>
            </a:pPr>
            <a:r>
              <a:rPr lang="en-US" b="1" smtClean="0">
                <a:solidFill>
                  <a:schemeClr val="tx1"/>
                </a:solidFill>
                <a:latin typeface="Courier New" pitchFamily="49" charset="0"/>
                <a:cs typeface="Courier New" pitchFamily="49" charset="0"/>
              </a:rPr>
              <a:t>	{[?=] call &lt;procedure-name&gt;[&lt;arg1&gt;,&lt;arg2&gt;, ...]} </a:t>
            </a:r>
          </a:p>
          <a:p>
            <a:pPr>
              <a:lnSpc>
                <a:spcPct val="120000"/>
              </a:lnSpc>
            </a:pPr>
            <a:r>
              <a:rPr lang="en-US" smtClean="0"/>
              <a:t>The arguments IN parameter values are set using the set methods inherited from </a:t>
            </a:r>
            <a:r>
              <a:rPr lang="en-US" b="1" smtClean="0">
                <a:latin typeface="Courier New" pitchFamily="49" charset="0"/>
                <a:cs typeface="Courier New" pitchFamily="49" charset="0"/>
              </a:rPr>
              <a:t>PreparedStatement</a:t>
            </a:r>
            <a:r>
              <a:rPr lang="en-US" smtClean="0"/>
              <a:t>.</a:t>
            </a:r>
          </a:p>
          <a:p>
            <a:pPr>
              <a:lnSpc>
                <a:spcPct val="120000"/>
              </a:lnSpc>
            </a:pPr>
            <a:r>
              <a:rPr lang="en-US" smtClean="0"/>
              <a:t>All </a:t>
            </a:r>
            <a:r>
              <a:rPr lang="en-US" b="1" smtClean="0">
                <a:latin typeface="Courier New" pitchFamily="49" charset="0"/>
                <a:cs typeface="Courier New" pitchFamily="49" charset="0"/>
              </a:rPr>
              <a:t>OUT</a:t>
            </a:r>
            <a:r>
              <a:rPr lang="en-US" smtClean="0"/>
              <a:t> parameters must be registered before a stored procedure is executed.</a:t>
            </a:r>
          </a:p>
          <a:p>
            <a:pPr>
              <a:lnSpc>
                <a:spcPct val="120000"/>
              </a:lnSpc>
              <a:buFont typeface="Wingdings" pitchFamily="2" charset="2"/>
              <a:buNone/>
            </a:pPr>
            <a:r>
              <a:rPr lang="en-US" b="1" smtClean="0">
                <a:solidFill>
                  <a:schemeClr val="tx1"/>
                </a:solidFill>
                <a:latin typeface="Courier New" pitchFamily="49" charset="0"/>
                <a:cs typeface="Courier New" pitchFamily="49" charset="0"/>
              </a:rPr>
              <a:t>	void registerOutParameter(int parameterIndex, int sqlType) throws SQLException</a:t>
            </a:r>
          </a:p>
          <a:p>
            <a:pPr>
              <a:lnSpc>
                <a:spcPct val="120000"/>
              </a:lnSpc>
            </a:pPr>
            <a:r>
              <a:rPr lang="en-US" b="1" smtClean="0">
                <a:latin typeface="Courier New" pitchFamily="49" charset="0"/>
                <a:cs typeface="Courier New" pitchFamily="49" charset="0"/>
              </a:rPr>
              <a:t>java.sql.Types has all the </a:t>
            </a:r>
            <a:r>
              <a:rPr lang="en-US" smtClean="0"/>
              <a:t>parameters  that can be sent as </a:t>
            </a:r>
            <a:r>
              <a:rPr lang="en-US" b="1" smtClean="0">
                <a:latin typeface="Courier New" pitchFamily="49" charset="0"/>
                <a:cs typeface="Courier New" pitchFamily="49" charset="0"/>
              </a:rPr>
              <a:t>sqlType. </a:t>
            </a:r>
            <a:r>
              <a:rPr lang="en-US" smtClean="0"/>
              <a:t>(Please refer to  &lt;docfolder&gt;\docs\api\java\sql\Types.html)</a:t>
            </a:r>
          </a:p>
        </p:txBody>
      </p:sp>
      <p:sp>
        <p:nvSpPr>
          <p:cNvPr id="54274" name="Slide Number Placeholder 5"/>
          <p:cNvSpPr>
            <a:spLocks noGrp="1"/>
          </p:cNvSpPr>
          <p:nvPr>
            <p:ph type="sldNum" sz="quarter" idx="12"/>
          </p:nvPr>
        </p:nvSpPr>
        <p:spPr>
          <a:xfrm>
            <a:off x="6553200" y="6245225"/>
            <a:ext cx="2133600" cy="476250"/>
          </a:xfrm>
          <a:noFill/>
        </p:spPr>
        <p:txBody>
          <a:bodyPr/>
          <a:lstStyle/>
          <a:p>
            <a:fld id="{F05701DA-517C-4F9C-B2E3-9ACCBE2CD8A9}" type="slidenum">
              <a:rPr lang="en-US" smtClean="0">
                <a:latin typeface="Arial" charset="0"/>
              </a:rPr>
              <a:pPr/>
              <a:t>47</a:t>
            </a:fld>
            <a:endParaRPr lang="en-US" smtClean="0">
              <a:latin typeface="Arial" charset="0"/>
            </a:endParaRPr>
          </a:p>
        </p:txBody>
      </p:sp>
      <p:sp>
        <p:nvSpPr>
          <p:cNvPr id="54275" name="Rectangle 2"/>
          <p:cNvSpPr>
            <a:spLocks noGrp="1" noChangeArrowheads="1"/>
          </p:cNvSpPr>
          <p:nvPr>
            <p:ph type="title"/>
          </p:nvPr>
        </p:nvSpPr>
        <p:spPr>
          <a:xfrm>
            <a:off x="609600" y="-76200"/>
            <a:ext cx="7772400" cy="1143000"/>
          </a:xfrm>
        </p:spPr>
        <p:txBody>
          <a:bodyPr/>
          <a:lstStyle/>
          <a:p>
            <a:r>
              <a:rPr lang="en-US" sz="4000" smtClean="0">
                <a:latin typeface="Courier New" pitchFamily="49" charset="0"/>
                <a:cs typeface="Courier New" pitchFamily="49" charset="0"/>
              </a:rPr>
              <a:t>CallableStatement</a:t>
            </a: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xfrm>
            <a:off x="6553200" y="6245225"/>
            <a:ext cx="2133600" cy="476250"/>
          </a:xfrm>
          <a:noFill/>
        </p:spPr>
        <p:txBody>
          <a:bodyPr/>
          <a:lstStyle/>
          <a:p>
            <a:fld id="{B3B5A6F3-8216-4609-9B73-EF0A721A9E01}" type="slidenum">
              <a:rPr lang="en-US" smtClean="0">
                <a:latin typeface="Arial" charset="0"/>
              </a:rPr>
              <a:pPr/>
              <a:t>48</a:t>
            </a:fld>
            <a:endParaRPr lang="en-US" smtClean="0">
              <a:latin typeface="Arial" charset="0"/>
            </a:endParaRPr>
          </a:p>
        </p:txBody>
      </p:sp>
      <p:sp>
        <p:nvSpPr>
          <p:cNvPr id="55299" name="Rectangle 2"/>
          <p:cNvSpPr>
            <a:spLocks noGrp="1" noChangeArrowheads="1"/>
          </p:cNvSpPr>
          <p:nvPr>
            <p:ph type="title"/>
          </p:nvPr>
        </p:nvSpPr>
        <p:spPr>
          <a:xfrm>
            <a:off x="228600" y="-76200"/>
            <a:ext cx="8915400" cy="1143000"/>
          </a:xfrm>
        </p:spPr>
        <p:txBody>
          <a:bodyPr>
            <a:normAutofit fontScale="90000"/>
          </a:bodyPr>
          <a:lstStyle/>
          <a:p>
            <a:r>
              <a:rPr lang="en-US" smtClean="0"/>
              <a:t>Java Code to call the stored procedure</a:t>
            </a:r>
          </a:p>
        </p:txBody>
      </p:sp>
      <p:sp>
        <p:nvSpPr>
          <p:cNvPr id="55300" name="Rectangle 6"/>
          <p:cNvSpPr>
            <a:spLocks noChangeArrowheads="1"/>
          </p:cNvSpPr>
          <p:nvPr/>
        </p:nvSpPr>
        <p:spPr bwMode="auto">
          <a:xfrm>
            <a:off x="304800" y="2533650"/>
            <a:ext cx="8305800" cy="4400550"/>
          </a:xfrm>
          <a:prstGeom prst="rect">
            <a:avLst/>
          </a:prstGeom>
          <a:noFill/>
          <a:ln w="9525">
            <a:noFill/>
            <a:miter lim="800000"/>
            <a:headEnd/>
            <a:tailEnd/>
          </a:ln>
        </p:spPr>
        <p:txBody>
          <a:bodyPr>
            <a:spAutoFit/>
          </a:bodyPr>
          <a:lstStyle/>
          <a:p>
            <a:r>
              <a:rPr lang="en-US" sz="2000" b="1">
                <a:latin typeface="Courier New" pitchFamily="49" charset="0"/>
              </a:rPr>
              <a:t>import java.sql.*;</a:t>
            </a:r>
          </a:p>
          <a:p>
            <a:r>
              <a:rPr lang="en-US" sz="2000" b="1">
                <a:latin typeface="Courier New" pitchFamily="49" charset="0"/>
              </a:rPr>
              <a:t>public class CallSPMySQL {</a:t>
            </a:r>
          </a:p>
          <a:p>
            <a:r>
              <a:rPr lang="en-US" sz="2000" b="1">
                <a:latin typeface="Courier New" pitchFamily="49" charset="0"/>
              </a:rPr>
              <a:t>public static void main(String[] args) {</a:t>
            </a:r>
          </a:p>
          <a:p>
            <a:endParaRPr lang="en-US" sz="2000" b="1">
              <a:latin typeface="Courier New" pitchFamily="49" charset="0"/>
            </a:endParaRPr>
          </a:p>
          <a:p>
            <a:r>
              <a:rPr lang="en-US" sz="2000" b="1">
                <a:latin typeface="Courier New" pitchFamily="49" charset="0"/>
              </a:rPr>
              <a:t>String userName = "root";</a:t>
            </a:r>
          </a:p>
          <a:p>
            <a:r>
              <a:rPr lang="en-US" sz="2000" b="1">
                <a:latin typeface="Courier New" pitchFamily="49" charset="0"/>
              </a:rPr>
              <a:t>         String password = "root";</a:t>
            </a:r>
          </a:p>
          <a:p>
            <a:r>
              <a:rPr lang="en-US" sz="2000" b="1">
                <a:latin typeface="Courier New" pitchFamily="49" charset="0"/>
              </a:rPr>
              <a:t>         String url = "jdbc:mysql://localhost/test";</a:t>
            </a:r>
          </a:p>
          <a:p>
            <a:r>
              <a:rPr lang="en-US" sz="2000" b="1">
                <a:latin typeface="Courier New" pitchFamily="49" charset="0"/>
              </a:rPr>
              <a:t>Connection conn = null;</a:t>
            </a:r>
          </a:p>
          <a:p>
            <a:r>
              <a:rPr lang="en-US" sz="2000" b="1">
                <a:latin typeface="Courier New" pitchFamily="49" charset="0"/>
              </a:rPr>
              <a:t>try{</a:t>
            </a:r>
          </a:p>
          <a:p>
            <a:endParaRPr lang="en-US" sz="2000" b="1">
              <a:latin typeface="Courier New" pitchFamily="49" charset="0"/>
            </a:endParaRPr>
          </a:p>
          <a:p>
            <a:r>
              <a:rPr lang="en-US" sz="2000" b="1">
                <a:latin typeface="Courier New" pitchFamily="49" charset="0"/>
              </a:rPr>
              <a:t>conn = DriverManager.getConnection(url,userName,password);</a:t>
            </a:r>
          </a:p>
          <a:p>
            <a:r>
              <a:rPr lang="en-US" sz="2000" b="1">
                <a:solidFill>
                  <a:srgbClr val="C00000"/>
                </a:solidFill>
                <a:latin typeface="Courier New" pitchFamily="49" charset="0"/>
              </a:rPr>
              <a:t>CallableStatement c=conn.prepareCall("{call GETSTUD(?,?)}");</a:t>
            </a:r>
          </a:p>
        </p:txBody>
      </p:sp>
      <p:sp>
        <p:nvSpPr>
          <p:cNvPr id="8" name="Rectangle 3"/>
          <p:cNvSpPr txBox="1">
            <a:spLocks noChangeArrowheads="1"/>
          </p:cNvSpPr>
          <p:nvPr/>
        </p:nvSpPr>
        <p:spPr bwMode="auto">
          <a:xfrm>
            <a:off x="228600" y="990600"/>
            <a:ext cx="8763000" cy="15240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marL="342900" indent="-342900" eaLnBrk="0" hangingPunct="0">
              <a:spcBef>
                <a:spcPct val="20000"/>
              </a:spcBef>
              <a:buClr>
                <a:schemeClr val="accent2"/>
              </a:buClr>
              <a:defRPr/>
            </a:pPr>
            <a:r>
              <a:rPr lang="en-US" sz="2000" b="1" kern="0" dirty="0">
                <a:solidFill>
                  <a:schemeClr val="tx1"/>
                </a:solidFill>
                <a:latin typeface="Courier New" pitchFamily="49" charset="0"/>
              </a:rPr>
              <a:t>PROCEDURE GETSTUD(IN id1 INT,OUT nm VARCHAR(45))</a:t>
            </a:r>
          </a:p>
          <a:p>
            <a:pPr marL="342900" indent="-342900" eaLnBrk="0" hangingPunct="0">
              <a:spcBef>
                <a:spcPct val="20000"/>
              </a:spcBef>
              <a:buClr>
                <a:schemeClr val="accent2"/>
              </a:buClr>
              <a:defRPr/>
            </a:pPr>
            <a:r>
              <a:rPr lang="en-US" sz="2000" b="1" kern="0" dirty="0">
                <a:solidFill>
                  <a:schemeClr val="tx1"/>
                </a:solidFill>
                <a:latin typeface="Courier New" pitchFamily="49" charset="0"/>
              </a:rPr>
              <a:t>BEGIN</a:t>
            </a:r>
          </a:p>
          <a:p>
            <a:pPr marL="342900" indent="-342900" eaLnBrk="0" hangingPunct="0">
              <a:spcBef>
                <a:spcPct val="20000"/>
              </a:spcBef>
              <a:buClr>
                <a:schemeClr val="accent2"/>
              </a:buClr>
              <a:defRPr/>
            </a:pPr>
            <a:r>
              <a:rPr lang="en-US" sz="2000" b="1" kern="0" dirty="0">
                <a:solidFill>
                  <a:schemeClr val="tx1"/>
                </a:solidFill>
                <a:latin typeface="Courier New" pitchFamily="49" charset="0"/>
              </a:rPr>
              <a:t>    SELECT NAME INTO nm FROM STUDENT WHERE REGNO=id1;</a:t>
            </a:r>
          </a:p>
          <a:p>
            <a:pPr marL="342900" indent="-342900" eaLnBrk="0" hangingPunct="0">
              <a:spcBef>
                <a:spcPct val="20000"/>
              </a:spcBef>
              <a:buClr>
                <a:schemeClr val="accent2"/>
              </a:buClr>
              <a:defRPr/>
            </a:pPr>
            <a:r>
              <a:rPr lang="en-US" sz="2000" b="1" kern="0" dirty="0">
                <a:solidFill>
                  <a:schemeClr val="tx1"/>
                </a:solidFill>
                <a:latin typeface="Courier New" pitchFamily="49" charset="0"/>
              </a:rPr>
              <a:t>END</a:t>
            </a:r>
          </a:p>
        </p:txBody>
      </p:sp>
      <p:sp>
        <p:nvSpPr>
          <p:cNvPr id="6" name="Footer Placeholder 5"/>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2"/>
          </p:nvPr>
        </p:nvSpPr>
        <p:spPr>
          <a:xfrm>
            <a:off x="6553200" y="6245225"/>
            <a:ext cx="2133600" cy="476250"/>
          </a:xfrm>
          <a:noFill/>
        </p:spPr>
        <p:txBody>
          <a:bodyPr/>
          <a:lstStyle/>
          <a:p>
            <a:fld id="{3FC96F12-6877-4350-BA1D-F3F356444A51}" type="slidenum">
              <a:rPr lang="en-US" smtClean="0">
                <a:latin typeface="Arial" charset="0"/>
              </a:rPr>
              <a:pPr/>
              <a:t>49</a:t>
            </a:fld>
            <a:endParaRPr lang="en-US" smtClean="0">
              <a:latin typeface="Arial" charset="0"/>
            </a:endParaRPr>
          </a:p>
        </p:txBody>
      </p:sp>
      <p:sp>
        <p:nvSpPr>
          <p:cNvPr id="56323" name="Rectangle 7"/>
          <p:cNvSpPr>
            <a:spLocks noChangeArrowheads="1"/>
          </p:cNvSpPr>
          <p:nvPr/>
        </p:nvSpPr>
        <p:spPr bwMode="auto">
          <a:xfrm>
            <a:off x="304800" y="917575"/>
            <a:ext cx="8839200" cy="5632450"/>
          </a:xfrm>
          <a:prstGeom prst="rect">
            <a:avLst/>
          </a:prstGeom>
          <a:noFill/>
          <a:ln w="9525">
            <a:noFill/>
            <a:miter lim="800000"/>
            <a:headEnd/>
            <a:tailEnd/>
          </a:ln>
        </p:spPr>
        <p:txBody>
          <a:bodyPr>
            <a:spAutoFit/>
          </a:bodyPr>
          <a:lstStyle/>
          <a:p>
            <a:r>
              <a:rPr lang="en-US" sz="2000" b="1">
                <a:latin typeface="Courier New" pitchFamily="49" charset="0"/>
              </a:rPr>
              <a:t>String name=null;</a:t>
            </a:r>
          </a:p>
          <a:p>
            <a:r>
              <a:rPr lang="en-US" sz="2000" b="1">
                <a:solidFill>
                  <a:srgbClr val="C00000"/>
                </a:solidFill>
                <a:latin typeface="Courier New" pitchFamily="49" charset="0"/>
              </a:rPr>
              <a:t>c.setInt(1,2);</a:t>
            </a:r>
          </a:p>
          <a:p>
            <a:r>
              <a:rPr lang="en-US" sz="2000" b="1">
                <a:solidFill>
                  <a:srgbClr val="C00000"/>
                </a:solidFill>
                <a:latin typeface="Courier New" pitchFamily="49" charset="0"/>
              </a:rPr>
              <a:t>c.registerOutParameter(2,java.sql.Types.VARCHAR);</a:t>
            </a:r>
          </a:p>
          <a:p>
            <a:r>
              <a:rPr lang="en-US" sz="2000" b="1">
                <a:solidFill>
                  <a:srgbClr val="C00000"/>
                </a:solidFill>
                <a:latin typeface="Courier New" pitchFamily="49" charset="0"/>
              </a:rPr>
              <a:t>c.executeUpdate();</a:t>
            </a:r>
          </a:p>
          <a:p>
            <a:r>
              <a:rPr lang="en-US" sz="2000" b="1">
                <a:solidFill>
                  <a:srgbClr val="C00000"/>
                </a:solidFill>
                <a:latin typeface="Courier New" pitchFamily="49" charset="0"/>
              </a:rPr>
              <a:t>name=c.getString(2);</a:t>
            </a:r>
          </a:p>
          <a:p>
            <a:endParaRPr lang="en-US" sz="2000" b="1">
              <a:latin typeface="Courier New" pitchFamily="49" charset="0"/>
            </a:endParaRPr>
          </a:p>
          <a:p>
            <a:r>
              <a:rPr lang="en-US" sz="2000" b="1">
                <a:latin typeface="Courier New" pitchFamily="49" charset="0"/>
              </a:rPr>
              <a:t>System.out.println("Name retrieved: "+ name);</a:t>
            </a:r>
          </a:p>
          <a:p>
            <a:r>
              <a:rPr lang="en-US" sz="2000" b="1">
                <a:latin typeface="Courier New" pitchFamily="49" charset="0"/>
              </a:rPr>
              <a:t>}</a:t>
            </a:r>
          </a:p>
          <a:p>
            <a:r>
              <a:rPr lang="en-US" sz="2000" b="1">
                <a:latin typeface="Courier New" pitchFamily="49" charset="0"/>
              </a:rPr>
              <a:t>catch (SQLException e)  {  </a:t>
            </a:r>
          </a:p>
          <a:p>
            <a:r>
              <a:rPr lang="en-US" sz="2000" b="1">
                <a:latin typeface="Courier New" pitchFamily="49" charset="0"/>
              </a:rPr>
              <a:t>System.err.println ("Failed to connect to database" +e);     }</a:t>
            </a:r>
          </a:p>
          <a:p>
            <a:r>
              <a:rPr lang="en-US" sz="2000" b="1">
                <a:latin typeface="Courier New" pitchFamily="49" charset="0"/>
              </a:rPr>
              <a:t>         finally  {</a:t>
            </a:r>
          </a:p>
          <a:p>
            <a:r>
              <a:rPr lang="en-US" sz="2000" b="1">
                <a:latin typeface="Courier New" pitchFamily="49" charset="0"/>
              </a:rPr>
              <a:t>             if (conn != null)    </a:t>
            </a:r>
          </a:p>
          <a:p>
            <a:r>
              <a:rPr lang="en-US" sz="2000" b="1">
                <a:latin typeface="Courier New" pitchFamily="49" charset="0"/>
              </a:rPr>
              <a:t>             try    {    conn.close ();}    catch (SQLException e) { }</a:t>
            </a:r>
          </a:p>
          <a:p>
            <a:r>
              <a:rPr lang="en-US" sz="2000" b="1">
                <a:latin typeface="Courier New" pitchFamily="49" charset="0"/>
              </a:rPr>
              <a:t>             }         </a:t>
            </a:r>
          </a:p>
          <a:p>
            <a:r>
              <a:rPr lang="en-US" sz="2000" b="1">
                <a:latin typeface="Courier New" pitchFamily="49" charset="0"/>
              </a:rPr>
              <a:t>}</a:t>
            </a:r>
          </a:p>
          <a:p>
            <a:r>
              <a:rPr lang="en-US" sz="2000" b="1">
                <a:latin typeface="Courier New" pitchFamily="49" charset="0"/>
              </a:rPr>
              <a:t>}</a:t>
            </a:r>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0" y="1219200"/>
            <a:ext cx="8686800" cy="5378152"/>
          </a:xfrm>
        </p:spPr>
        <p:txBody>
          <a:bodyPr/>
          <a:lstStyle/>
          <a:p>
            <a:r>
              <a:rPr lang="en-US" dirty="0" smtClean="0"/>
              <a:t>Getting Connection:</a:t>
            </a:r>
          </a:p>
          <a:p>
            <a:pPr marL="400050" lvl="1" indent="0"/>
            <a:r>
              <a:rPr lang="en-US" sz="2400" b="1" dirty="0" smtClean="0">
                <a:solidFill>
                  <a:schemeClr val="tx1"/>
                </a:solidFill>
                <a:latin typeface="Courier New" pitchFamily="49" charset="0"/>
                <a:cs typeface="Courier New" pitchFamily="49" charset="0"/>
              </a:rPr>
              <a:t>static Connection </a:t>
            </a:r>
            <a:r>
              <a:rPr lang="en-US" sz="2400" b="1" dirty="0" err="1" smtClean="0">
                <a:solidFill>
                  <a:schemeClr val="tx1"/>
                </a:solidFill>
                <a:latin typeface="Courier New" pitchFamily="49" charset="0"/>
                <a:cs typeface="Courier New" pitchFamily="49" charset="0"/>
              </a:rPr>
              <a:t>getConnection</a:t>
            </a:r>
            <a:r>
              <a:rPr lang="en-US" sz="2400" b="1" dirty="0" smtClean="0">
                <a:solidFill>
                  <a:schemeClr val="tx1"/>
                </a:solidFill>
                <a:latin typeface="Courier New" pitchFamily="49" charset="0"/>
                <a:cs typeface="Courier New" pitchFamily="49" charset="0"/>
              </a:rPr>
              <a:t>(String </a:t>
            </a:r>
            <a:r>
              <a:rPr lang="en-US" sz="2400" b="1" dirty="0" err="1" smtClean="0">
                <a:solidFill>
                  <a:schemeClr val="tx1"/>
                </a:solidFill>
                <a:latin typeface="Courier New" pitchFamily="49" charset="0"/>
                <a:cs typeface="Courier New" pitchFamily="49" charset="0"/>
              </a:rPr>
              <a:t>url</a:t>
            </a:r>
            <a:r>
              <a:rPr lang="en-US" sz="2400" b="1" dirty="0" smtClean="0">
                <a:solidFill>
                  <a:schemeClr val="tx1"/>
                </a:solidFill>
                <a:latin typeface="Courier New" pitchFamily="49" charset="0"/>
                <a:cs typeface="Courier New" pitchFamily="49" charset="0"/>
              </a:rPr>
              <a:t>) throws </a:t>
            </a:r>
            <a:r>
              <a:rPr lang="en-US" sz="2400" b="1" dirty="0" err="1" smtClean="0">
                <a:solidFill>
                  <a:schemeClr val="tx1"/>
                </a:solidFill>
                <a:latin typeface="Courier New" pitchFamily="49" charset="0"/>
                <a:cs typeface="Courier New" pitchFamily="49" charset="0"/>
              </a:rPr>
              <a:t>SQLException</a:t>
            </a:r>
            <a:endParaRPr lang="en-US" sz="2400" b="1" dirty="0" smtClean="0">
              <a:solidFill>
                <a:schemeClr val="tx1"/>
              </a:solidFill>
              <a:latin typeface="Courier New" pitchFamily="49" charset="0"/>
              <a:cs typeface="Courier New" pitchFamily="49" charset="0"/>
            </a:endParaRPr>
          </a:p>
          <a:p>
            <a:pPr marL="400050" lvl="1" indent="0"/>
            <a:endParaRPr lang="en-US" sz="2400" b="1" dirty="0" smtClean="0">
              <a:solidFill>
                <a:schemeClr val="tx1"/>
              </a:solidFill>
              <a:latin typeface="Courier New" pitchFamily="49" charset="0"/>
              <a:cs typeface="Courier New" pitchFamily="49" charset="0"/>
            </a:endParaRPr>
          </a:p>
          <a:p>
            <a:pPr marL="400050" lvl="1" indent="0"/>
            <a:r>
              <a:rPr lang="en-US" sz="2400" b="1" dirty="0" smtClean="0">
                <a:solidFill>
                  <a:schemeClr val="tx1"/>
                </a:solidFill>
                <a:latin typeface="Courier New" pitchFamily="49" charset="0"/>
                <a:cs typeface="Courier New" pitchFamily="49" charset="0"/>
              </a:rPr>
              <a:t>static Connection </a:t>
            </a:r>
            <a:r>
              <a:rPr lang="en-US" sz="2400" b="1" dirty="0" err="1" smtClean="0">
                <a:solidFill>
                  <a:schemeClr val="tx1"/>
                </a:solidFill>
                <a:latin typeface="Courier New" pitchFamily="49" charset="0"/>
                <a:cs typeface="Courier New" pitchFamily="49" charset="0"/>
              </a:rPr>
              <a:t>getConnection</a:t>
            </a:r>
            <a:r>
              <a:rPr lang="en-US" sz="2400" b="1" dirty="0" smtClean="0">
                <a:solidFill>
                  <a:schemeClr val="tx1"/>
                </a:solidFill>
                <a:latin typeface="Courier New" pitchFamily="49" charset="0"/>
                <a:cs typeface="Courier New" pitchFamily="49" charset="0"/>
              </a:rPr>
              <a:t>(String </a:t>
            </a:r>
            <a:r>
              <a:rPr lang="en-US" sz="2400" b="1" dirty="0" err="1" smtClean="0">
                <a:solidFill>
                  <a:schemeClr val="tx1"/>
                </a:solidFill>
                <a:latin typeface="Courier New" pitchFamily="49" charset="0"/>
                <a:cs typeface="Courier New" pitchFamily="49" charset="0"/>
              </a:rPr>
              <a:t>url</a:t>
            </a:r>
            <a:r>
              <a:rPr lang="en-US" sz="2400" b="1" dirty="0" smtClean="0">
                <a:solidFill>
                  <a:schemeClr val="tx1"/>
                </a:solidFill>
                <a:latin typeface="Courier New" pitchFamily="49" charset="0"/>
                <a:cs typeface="Courier New" pitchFamily="49" charset="0"/>
              </a:rPr>
              <a:t>, Properties info) throws </a:t>
            </a:r>
            <a:r>
              <a:rPr lang="en-US" sz="2400" b="1" dirty="0" err="1" smtClean="0">
                <a:solidFill>
                  <a:schemeClr val="tx1"/>
                </a:solidFill>
                <a:latin typeface="Courier New" pitchFamily="49" charset="0"/>
                <a:cs typeface="Courier New" pitchFamily="49" charset="0"/>
              </a:rPr>
              <a:t>SQLException</a:t>
            </a:r>
            <a:endParaRPr lang="en-US" sz="2400" b="1" dirty="0" smtClean="0">
              <a:solidFill>
                <a:schemeClr val="tx1"/>
              </a:solidFill>
              <a:latin typeface="Courier New" pitchFamily="49" charset="0"/>
              <a:cs typeface="Courier New" pitchFamily="49" charset="0"/>
            </a:endParaRPr>
          </a:p>
          <a:p>
            <a:pPr marL="400050" lvl="1" indent="0"/>
            <a:endParaRPr lang="en-US" sz="2400" b="1" dirty="0" smtClean="0">
              <a:solidFill>
                <a:schemeClr val="tx1"/>
              </a:solidFill>
              <a:latin typeface="Courier New" pitchFamily="49" charset="0"/>
              <a:cs typeface="Courier New" pitchFamily="49" charset="0"/>
            </a:endParaRPr>
          </a:p>
          <a:p>
            <a:pPr marL="400050" lvl="1" indent="0"/>
            <a:r>
              <a:rPr lang="en-US" sz="2400" b="1" dirty="0" smtClean="0">
                <a:solidFill>
                  <a:schemeClr val="tx1"/>
                </a:solidFill>
                <a:latin typeface="Courier New" pitchFamily="49" charset="0"/>
                <a:cs typeface="Courier New" pitchFamily="49" charset="0"/>
              </a:rPr>
              <a:t>static Connection </a:t>
            </a:r>
            <a:r>
              <a:rPr lang="en-US" sz="2400" b="1" dirty="0" err="1" smtClean="0">
                <a:solidFill>
                  <a:schemeClr val="tx1"/>
                </a:solidFill>
                <a:latin typeface="Courier New" pitchFamily="49" charset="0"/>
                <a:cs typeface="Courier New" pitchFamily="49" charset="0"/>
              </a:rPr>
              <a:t>getConnection</a:t>
            </a:r>
            <a:r>
              <a:rPr lang="en-US" sz="2400" b="1" dirty="0" smtClean="0">
                <a:solidFill>
                  <a:schemeClr val="tx1"/>
                </a:solidFill>
                <a:latin typeface="Courier New" pitchFamily="49" charset="0"/>
                <a:cs typeface="Courier New" pitchFamily="49" charset="0"/>
              </a:rPr>
              <a:t>(String </a:t>
            </a:r>
            <a:r>
              <a:rPr lang="en-US" sz="2400" b="1" dirty="0" err="1" smtClean="0">
                <a:solidFill>
                  <a:schemeClr val="tx1"/>
                </a:solidFill>
                <a:latin typeface="Courier New" pitchFamily="49" charset="0"/>
                <a:cs typeface="Courier New" pitchFamily="49" charset="0"/>
              </a:rPr>
              <a:t>url</a:t>
            </a:r>
            <a:r>
              <a:rPr lang="en-US" sz="2400" b="1" dirty="0" smtClean="0">
                <a:solidFill>
                  <a:schemeClr val="tx1"/>
                </a:solidFill>
                <a:latin typeface="Courier New" pitchFamily="49" charset="0"/>
                <a:cs typeface="Courier New" pitchFamily="49" charset="0"/>
              </a:rPr>
              <a:t>, String user, String password) throws </a:t>
            </a:r>
            <a:r>
              <a:rPr lang="en-US" sz="2400" b="1" dirty="0" err="1" smtClean="0">
                <a:solidFill>
                  <a:schemeClr val="tx1"/>
                </a:solidFill>
                <a:latin typeface="Courier New" pitchFamily="49" charset="0"/>
                <a:cs typeface="Courier New" pitchFamily="49" charset="0"/>
              </a:rPr>
              <a:t>SQLException</a:t>
            </a:r>
            <a:endParaRPr lang="en-US" sz="2400" b="1" dirty="0" smtClean="0">
              <a:solidFill>
                <a:schemeClr val="tx1"/>
              </a:solidFill>
              <a:latin typeface="Courier New" pitchFamily="49" charset="0"/>
              <a:cs typeface="Courier New" pitchFamily="49" charset="0"/>
            </a:endParaRPr>
          </a:p>
        </p:txBody>
      </p:sp>
      <p:sp>
        <p:nvSpPr>
          <p:cNvPr id="7172" name="Slide Number Placeholder 3"/>
          <p:cNvSpPr>
            <a:spLocks noGrp="1"/>
          </p:cNvSpPr>
          <p:nvPr>
            <p:ph type="sldNum" sz="quarter" idx="12"/>
          </p:nvPr>
        </p:nvSpPr>
        <p:spPr>
          <a:noFill/>
        </p:spPr>
        <p:txBody>
          <a:bodyPr/>
          <a:lstStyle/>
          <a:p>
            <a:fld id="{084FBB4C-A9B8-455A-96B8-AB4DC19A1F8E}" type="slidenum">
              <a:rPr lang="en-US" smtClean="0">
                <a:latin typeface="Arial" charset="0"/>
              </a:rPr>
              <a:pPr/>
              <a:t>5</a:t>
            </a:fld>
            <a:endParaRPr lang="en-US" smtClean="0">
              <a:latin typeface="Arial" charset="0"/>
            </a:endParaRPr>
          </a:p>
        </p:txBody>
      </p:sp>
      <p:sp>
        <p:nvSpPr>
          <p:cNvPr id="7170" name="Title 1"/>
          <p:cNvSpPr>
            <a:spLocks noGrp="1"/>
          </p:cNvSpPr>
          <p:nvPr>
            <p:ph type="title"/>
          </p:nvPr>
        </p:nvSpPr>
        <p:spPr/>
        <p:txBody>
          <a:bodyPr/>
          <a:lstStyle/>
          <a:p>
            <a:r>
              <a:rPr lang="en-US" smtClean="0"/>
              <a:t>Get Connected</a:t>
            </a: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 calcmode="lin" valueType="num">
                                      <p:cBhvr additive="base">
                                        <p:cTn id="7"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1">
                                            <p:txEl>
                                              <p:pRg st="3" end="3"/>
                                            </p:txEl>
                                          </p:spTgt>
                                        </p:tgtEl>
                                        <p:attrNameLst>
                                          <p:attrName>style.visibility</p:attrName>
                                        </p:attrNameLst>
                                      </p:cBhvr>
                                      <p:to>
                                        <p:strVal val="visible"/>
                                      </p:to>
                                    </p:set>
                                    <p:anim calcmode="lin" valueType="num">
                                      <p:cBhvr additive="base">
                                        <p:cTn id="13"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1">
                                            <p:txEl>
                                              <p:pRg st="5" end="5"/>
                                            </p:txEl>
                                          </p:spTgt>
                                        </p:tgtEl>
                                        <p:attrNameLst>
                                          <p:attrName>style.visibility</p:attrName>
                                        </p:attrNameLst>
                                      </p:cBhvr>
                                      <p:to>
                                        <p:strVal val="visible"/>
                                      </p:to>
                                    </p:set>
                                    <p:anim calcmode="lin" valueType="num">
                                      <p:cBhvr additive="base">
                                        <p:cTn id="19" dur="500" fill="hold"/>
                                        <p:tgtEl>
                                          <p:spTgt spid="717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Slide Number Placeholder 1"/>
          <p:cNvSpPr>
            <a:spLocks noGrp="1"/>
          </p:cNvSpPr>
          <p:nvPr>
            <p:ph type="sldNum" sz="quarter" idx="12"/>
          </p:nvPr>
        </p:nvSpPr>
        <p:spPr>
          <a:noFill/>
        </p:spPr>
        <p:txBody>
          <a:bodyPr/>
          <a:lstStyle/>
          <a:p>
            <a:fld id="{939BDDA2-666F-47B7-89FA-96B610ADC02C}" type="slidenum">
              <a:rPr lang="en-US" smtClean="0">
                <a:latin typeface="Arial" charset="0"/>
              </a:rPr>
              <a:pPr/>
              <a:t>50</a:t>
            </a:fld>
            <a:endParaRPr lang="en-US" smtClean="0">
              <a:latin typeface="Arial" charset="0"/>
            </a:endParaRPr>
          </a:p>
        </p:txBody>
      </p:sp>
      <p:sp>
        <p:nvSpPr>
          <p:cNvPr id="57346" name="Title 2"/>
          <p:cNvSpPr>
            <a:spLocks noGrp="1"/>
          </p:cNvSpPr>
          <p:nvPr>
            <p:ph type="title"/>
          </p:nvPr>
        </p:nvSpPr>
        <p:spPr/>
        <p:txBody>
          <a:bodyPr>
            <a:normAutofit fontScale="90000"/>
          </a:bodyPr>
          <a:lstStyle/>
          <a:p>
            <a:r>
              <a:rPr lang="en-US" smtClean="0"/>
              <a:t>Example: Retrieving </a:t>
            </a:r>
            <a:r>
              <a:rPr lang="en-US" smtClean="0">
                <a:latin typeface="Courier New" pitchFamily="49" charset="0"/>
                <a:cs typeface="Courier New" pitchFamily="49" charset="0"/>
              </a:rPr>
              <a:t>ResultSet</a:t>
            </a:r>
            <a:r>
              <a:rPr lang="en-US" smtClean="0"/>
              <a:t> from stored procedure</a:t>
            </a:r>
          </a:p>
        </p:txBody>
      </p:sp>
      <p:sp>
        <p:nvSpPr>
          <p:cNvPr id="5" name="Rectangle 4"/>
          <p:cNvSpPr/>
          <p:nvPr/>
        </p:nvSpPr>
        <p:spPr>
          <a:xfrm>
            <a:off x="152400" y="1676400"/>
            <a:ext cx="8763000" cy="13239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2000" b="1" dirty="0">
                <a:latin typeface="Courier New" pitchFamily="49" charset="0"/>
              </a:rPr>
              <a:t>PROCEDURE </a:t>
            </a:r>
            <a:r>
              <a:rPr lang="en-US" sz="2000" b="1" dirty="0" err="1">
                <a:latin typeface="Courier New" pitchFamily="49" charset="0"/>
              </a:rPr>
              <a:t>AllStudents</a:t>
            </a:r>
            <a:r>
              <a:rPr lang="en-US" sz="2000" b="1" dirty="0">
                <a:latin typeface="Courier New" pitchFamily="49" charset="0"/>
              </a:rPr>
              <a:t>()</a:t>
            </a:r>
          </a:p>
          <a:p>
            <a:pPr>
              <a:defRPr/>
            </a:pPr>
            <a:r>
              <a:rPr lang="en-US" sz="2000" b="1" dirty="0">
                <a:latin typeface="Courier New" pitchFamily="49" charset="0"/>
              </a:rPr>
              <a:t>BEGIN</a:t>
            </a:r>
          </a:p>
          <a:p>
            <a:pPr>
              <a:defRPr/>
            </a:pPr>
            <a:r>
              <a:rPr lang="en-US" sz="2000" b="1" dirty="0">
                <a:latin typeface="Courier New" pitchFamily="49" charset="0"/>
              </a:rPr>
              <a:t>Select * from Student;</a:t>
            </a:r>
          </a:p>
          <a:p>
            <a:pPr>
              <a:defRPr/>
            </a:pPr>
            <a:r>
              <a:rPr lang="en-US" sz="2000" b="1" dirty="0">
                <a:latin typeface="Courier New" pitchFamily="49" charset="0"/>
              </a:rPr>
              <a:t>END</a:t>
            </a:r>
          </a:p>
        </p:txBody>
      </p:sp>
      <p:sp>
        <p:nvSpPr>
          <p:cNvPr id="57350" name="Rectangle 5"/>
          <p:cNvSpPr>
            <a:spLocks noChangeArrowheads="1"/>
          </p:cNvSpPr>
          <p:nvPr/>
        </p:nvSpPr>
        <p:spPr bwMode="auto">
          <a:xfrm>
            <a:off x="0" y="3048000"/>
            <a:ext cx="8610600" cy="3478213"/>
          </a:xfrm>
          <a:prstGeom prst="rect">
            <a:avLst/>
          </a:prstGeom>
          <a:noFill/>
          <a:ln w="9525">
            <a:noFill/>
            <a:miter lim="800000"/>
            <a:headEnd/>
            <a:tailEnd/>
          </a:ln>
        </p:spPr>
        <p:txBody>
          <a:bodyPr>
            <a:spAutoFit/>
          </a:bodyPr>
          <a:lstStyle/>
          <a:p>
            <a:r>
              <a:rPr lang="en-US" sz="2000" b="1" dirty="0">
                <a:solidFill>
                  <a:srgbClr val="000000"/>
                </a:solidFill>
                <a:latin typeface="Courier New" pitchFamily="49" charset="0"/>
              </a:rPr>
              <a:t>import java.sql.*;</a:t>
            </a:r>
          </a:p>
          <a:p>
            <a:r>
              <a:rPr lang="en-US" sz="2000" b="1" dirty="0">
                <a:solidFill>
                  <a:srgbClr val="000000"/>
                </a:solidFill>
                <a:latin typeface="Courier New" pitchFamily="49" charset="0"/>
              </a:rPr>
              <a:t>public class </a:t>
            </a:r>
            <a:r>
              <a:rPr lang="en-US" sz="2000" b="1" dirty="0" err="1">
                <a:solidFill>
                  <a:srgbClr val="000000"/>
                </a:solidFill>
                <a:latin typeface="Courier New" pitchFamily="49" charset="0"/>
              </a:rPr>
              <a:t>CallableSQLRS</a:t>
            </a:r>
            <a:r>
              <a:rPr lang="en-US" sz="2000" b="1" dirty="0">
                <a:solidFill>
                  <a:srgbClr val="000000"/>
                </a:solidFill>
                <a:latin typeface="Courier New" pitchFamily="49" charset="0"/>
              </a:rPr>
              <a:t> {</a:t>
            </a:r>
          </a:p>
          <a:p>
            <a:r>
              <a:rPr lang="en-US" sz="2000" b="1" dirty="0">
                <a:solidFill>
                  <a:srgbClr val="000000"/>
                </a:solidFill>
                <a:latin typeface="Courier New" pitchFamily="49" charset="0"/>
              </a:rPr>
              <a:t>public static void main(String[] </a:t>
            </a:r>
            <a:r>
              <a:rPr lang="en-US" sz="2000" b="1" dirty="0" err="1">
                <a:solidFill>
                  <a:srgbClr val="000000"/>
                </a:solidFill>
                <a:latin typeface="Courier New" pitchFamily="49" charset="0"/>
              </a:rPr>
              <a:t>args</a:t>
            </a:r>
            <a:r>
              <a:rPr lang="en-US" sz="2000" b="1" dirty="0">
                <a:solidFill>
                  <a:srgbClr val="000000"/>
                </a:solidFill>
                <a:latin typeface="Courier New" pitchFamily="49" charset="0"/>
              </a:rPr>
              <a:t>) {</a:t>
            </a:r>
          </a:p>
          <a:p>
            <a:endParaRPr lang="en-US" sz="2000" b="1" dirty="0">
              <a:solidFill>
                <a:srgbClr val="000000"/>
              </a:solidFill>
              <a:latin typeface="Courier New" pitchFamily="49" charset="0"/>
            </a:endParaRPr>
          </a:p>
          <a:p>
            <a:r>
              <a:rPr lang="en-US" sz="2000" b="1" dirty="0">
                <a:solidFill>
                  <a:srgbClr val="000000"/>
                </a:solidFill>
                <a:latin typeface="Courier New" pitchFamily="49" charset="0"/>
              </a:rPr>
              <a:t>String </a:t>
            </a:r>
            <a:r>
              <a:rPr lang="en-US" sz="2000" b="1" dirty="0" err="1">
                <a:solidFill>
                  <a:srgbClr val="000000"/>
                </a:solidFill>
                <a:latin typeface="Courier New" pitchFamily="49" charset="0"/>
              </a:rPr>
              <a:t>userName</a:t>
            </a:r>
            <a:r>
              <a:rPr lang="en-US" sz="2000" b="1" dirty="0">
                <a:solidFill>
                  <a:srgbClr val="000000"/>
                </a:solidFill>
                <a:latin typeface="Courier New" pitchFamily="49" charset="0"/>
              </a:rPr>
              <a:t> = "root";</a:t>
            </a:r>
          </a:p>
          <a:p>
            <a:r>
              <a:rPr lang="en-US" sz="2000" b="1" dirty="0">
                <a:solidFill>
                  <a:srgbClr val="000000"/>
                </a:solidFill>
                <a:latin typeface="Courier New" pitchFamily="49" charset="0"/>
              </a:rPr>
              <a:t>         String password = "root";</a:t>
            </a:r>
          </a:p>
          <a:p>
            <a:r>
              <a:rPr lang="en-US" sz="2000" b="1" dirty="0">
                <a:solidFill>
                  <a:srgbClr val="000000"/>
                </a:solidFill>
                <a:latin typeface="Courier New" pitchFamily="49" charset="0"/>
              </a:rPr>
              <a:t>         String </a:t>
            </a:r>
            <a:r>
              <a:rPr lang="en-US" sz="2000" b="1" dirty="0" err="1">
                <a:solidFill>
                  <a:srgbClr val="000000"/>
                </a:solidFill>
                <a:latin typeface="Courier New" pitchFamily="49" charset="0"/>
              </a:rPr>
              <a:t>url</a:t>
            </a:r>
            <a:r>
              <a:rPr lang="en-US" sz="2000" b="1" dirty="0">
                <a:solidFill>
                  <a:srgbClr val="000000"/>
                </a:solidFill>
                <a:latin typeface="Courier New" pitchFamily="49" charset="0"/>
              </a:rPr>
              <a:t> = "</a:t>
            </a:r>
            <a:r>
              <a:rPr lang="en-US" sz="2000" b="1" dirty="0" err="1">
                <a:solidFill>
                  <a:srgbClr val="000000"/>
                </a:solidFill>
                <a:latin typeface="Courier New" pitchFamily="49" charset="0"/>
              </a:rPr>
              <a:t>jdbc:mysql</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localhost</a:t>
            </a:r>
            <a:r>
              <a:rPr lang="en-US" sz="2000" b="1" dirty="0">
                <a:solidFill>
                  <a:srgbClr val="000000"/>
                </a:solidFill>
                <a:latin typeface="Courier New" pitchFamily="49" charset="0"/>
              </a:rPr>
              <a:t>/test";</a:t>
            </a:r>
          </a:p>
          <a:p>
            <a:r>
              <a:rPr lang="en-US" sz="2000" b="1" dirty="0">
                <a:solidFill>
                  <a:srgbClr val="000000"/>
                </a:solidFill>
                <a:latin typeface="Courier New" pitchFamily="49" charset="0"/>
              </a:rPr>
              <a:t>Connection </a:t>
            </a:r>
            <a:r>
              <a:rPr lang="en-US" sz="2000" b="1" dirty="0" err="1">
                <a:solidFill>
                  <a:srgbClr val="000000"/>
                </a:solidFill>
                <a:latin typeface="Courier New" pitchFamily="49" charset="0"/>
              </a:rPr>
              <a:t>conn</a:t>
            </a:r>
            <a:r>
              <a:rPr lang="en-US" sz="2000" b="1" dirty="0">
                <a:solidFill>
                  <a:srgbClr val="000000"/>
                </a:solidFill>
                <a:latin typeface="Courier New" pitchFamily="49" charset="0"/>
              </a:rPr>
              <a:t> = null;</a:t>
            </a:r>
          </a:p>
          <a:p>
            <a:r>
              <a:rPr lang="en-US" sz="2000" b="1" dirty="0">
                <a:solidFill>
                  <a:srgbClr val="000000"/>
                </a:solidFill>
                <a:latin typeface="Courier New" pitchFamily="49" charset="0"/>
              </a:rPr>
              <a:t>try{</a:t>
            </a:r>
          </a:p>
          <a:p>
            <a:r>
              <a:rPr lang="en-US" sz="2000" b="1" dirty="0" err="1">
                <a:solidFill>
                  <a:srgbClr val="000000"/>
                </a:solidFill>
                <a:latin typeface="Courier New" pitchFamily="49" charset="0"/>
              </a:rPr>
              <a:t>conn</a:t>
            </a:r>
            <a:r>
              <a:rPr lang="en-US" sz="2000" b="1" dirty="0">
                <a:solidFill>
                  <a:srgbClr val="000000"/>
                </a:solidFill>
                <a:latin typeface="Courier New" pitchFamily="49" charset="0"/>
              </a:rPr>
              <a:t> = </a:t>
            </a:r>
            <a:r>
              <a:rPr lang="en-US" sz="2000" b="1" dirty="0" err="1">
                <a:solidFill>
                  <a:srgbClr val="000000"/>
                </a:solidFill>
                <a:latin typeface="Courier New" pitchFamily="49" charset="0"/>
              </a:rPr>
              <a:t>DriverManager.getConnection</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url,userName,password</a:t>
            </a:r>
            <a:r>
              <a:rPr lang="en-US" sz="2000" b="1" dirty="0">
                <a:solidFill>
                  <a:srgbClr val="000000"/>
                </a:solidFill>
                <a:latin typeface="Courier New" pitchFamily="49" charset="0"/>
              </a:rPr>
              <a:t>);</a:t>
            </a:r>
          </a:p>
        </p:txBody>
      </p:sp>
      <p:sp>
        <p:nvSpPr>
          <p:cNvPr id="8" name="Footer Placeholder 7"/>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1"/>
          <p:cNvSpPr>
            <a:spLocks noGrp="1"/>
          </p:cNvSpPr>
          <p:nvPr>
            <p:ph type="sldNum" sz="quarter" idx="12"/>
          </p:nvPr>
        </p:nvSpPr>
        <p:spPr>
          <a:noFill/>
        </p:spPr>
        <p:txBody>
          <a:bodyPr/>
          <a:lstStyle/>
          <a:p>
            <a:fld id="{61F27612-687C-468F-8FFC-68517CB5E109}" type="slidenum">
              <a:rPr lang="en-US" smtClean="0">
                <a:latin typeface="Arial" charset="0"/>
              </a:rPr>
              <a:pPr/>
              <a:t>51</a:t>
            </a:fld>
            <a:endParaRPr lang="en-US" smtClean="0">
              <a:latin typeface="Arial" charset="0"/>
            </a:endParaRPr>
          </a:p>
        </p:txBody>
      </p:sp>
      <p:sp>
        <p:nvSpPr>
          <p:cNvPr id="58371" name="Rectangle 3"/>
          <p:cNvSpPr>
            <a:spLocks noChangeArrowheads="1"/>
          </p:cNvSpPr>
          <p:nvPr/>
        </p:nvSpPr>
        <p:spPr bwMode="auto">
          <a:xfrm>
            <a:off x="152400" y="1066800"/>
            <a:ext cx="8839200" cy="5632450"/>
          </a:xfrm>
          <a:prstGeom prst="rect">
            <a:avLst/>
          </a:prstGeom>
          <a:noFill/>
          <a:ln w="9525">
            <a:noFill/>
            <a:miter lim="800000"/>
            <a:headEnd/>
            <a:tailEnd/>
          </a:ln>
        </p:spPr>
        <p:txBody>
          <a:bodyPr>
            <a:spAutoFit/>
          </a:bodyPr>
          <a:lstStyle/>
          <a:p>
            <a:r>
              <a:rPr lang="en-US" sz="2000" b="1">
                <a:solidFill>
                  <a:srgbClr val="000000"/>
                </a:solidFill>
                <a:latin typeface="Courier New" pitchFamily="49" charset="0"/>
              </a:rPr>
              <a:t>CallableStatement c=conn.prepareCall("{call AllStudents()}");</a:t>
            </a:r>
          </a:p>
          <a:p>
            <a:r>
              <a:rPr lang="en-US" sz="2000" b="1">
                <a:solidFill>
                  <a:srgbClr val="000000"/>
                </a:solidFill>
                <a:latin typeface="Courier New" pitchFamily="49" charset="0"/>
              </a:rPr>
              <a:t>boolean res = c.execute();</a:t>
            </a:r>
          </a:p>
          <a:p>
            <a:r>
              <a:rPr lang="en-US" sz="2000" b="1">
                <a:solidFill>
                  <a:srgbClr val="000000"/>
                </a:solidFill>
                <a:latin typeface="Courier New" pitchFamily="49" charset="0"/>
              </a:rPr>
              <a:t>while (res) {</a:t>
            </a:r>
          </a:p>
          <a:p>
            <a:r>
              <a:rPr lang="en-US" sz="2000" b="1">
                <a:solidFill>
                  <a:srgbClr val="000000"/>
                </a:solidFill>
                <a:latin typeface="Courier New" pitchFamily="49" charset="0"/>
              </a:rPr>
              <a:t>      ResultSet rs = c.getResultSet();</a:t>
            </a:r>
          </a:p>
          <a:p>
            <a:r>
              <a:rPr lang="en-US" sz="2000" b="1">
                <a:solidFill>
                  <a:srgbClr val="000000"/>
                </a:solidFill>
                <a:latin typeface="Courier New" pitchFamily="49" charset="0"/>
              </a:rPr>
              <a:t>System.out.println("ID       Name     Degree     Semester");</a:t>
            </a:r>
          </a:p>
          <a:p>
            <a:r>
              <a:rPr lang="en-US" sz="2000" b="1">
                <a:solidFill>
                  <a:srgbClr val="000000"/>
                </a:solidFill>
                <a:latin typeface="Courier New" pitchFamily="49" charset="0"/>
              </a:rPr>
              <a:t>while (rs.next() ) {</a:t>
            </a:r>
          </a:p>
          <a:p>
            <a:r>
              <a:rPr lang="en-US" sz="2000" b="1">
                <a:solidFill>
                  <a:srgbClr val="000000"/>
                </a:solidFill>
                <a:latin typeface="Courier New" pitchFamily="49" charset="0"/>
              </a:rPr>
              <a:t>System.out.printf( "%2s %10s %10s %7s\n",rs.getInt(1),rs.getString(2),rs.getString(3),rs.getInt(4));</a:t>
            </a:r>
          </a:p>
          <a:p>
            <a:r>
              <a:rPr lang="en-US" sz="2000" b="1">
                <a:solidFill>
                  <a:srgbClr val="000000"/>
                </a:solidFill>
                <a:latin typeface="Courier New" pitchFamily="49" charset="0"/>
              </a:rPr>
              <a:t>}</a:t>
            </a:r>
          </a:p>
          <a:p>
            <a:r>
              <a:rPr lang="en-US" sz="2000" b="1">
                <a:solidFill>
                  <a:srgbClr val="000000"/>
                </a:solidFill>
                <a:latin typeface="Courier New" pitchFamily="49" charset="0"/>
              </a:rPr>
              <a:t>        res = c.getMoreResults();</a:t>
            </a:r>
          </a:p>
          <a:p>
            <a:r>
              <a:rPr lang="en-US" sz="2000" b="1">
                <a:solidFill>
                  <a:srgbClr val="000000"/>
                </a:solidFill>
                <a:latin typeface="Courier New" pitchFamily="49" charset="0"/>
              </a:rPr>
              <a:t>}}</a:t>
            </a:r>
          </a:p>
          <a:p>
            <a:r>
              <a:rPr lang="en-US" sz="2000" b="1">
                <a:solidFill>
                  <a:srgbClr val="000000"/>
                </a:solidFill>
                <a:latin typeface="Courier New" pitchFamily="49" charset="0"/>
              </a:rPr>
              <a:t>catch (SQLException e) { System.err.println(e);}</a:t>
            </a:r>
          </a:p>
          <a:p>
            <a:r>
              <a:rPr lang="en-US" sz="2000" b="1">
                <a:solidFill>
                  <a:srgbClr val="000000"/>
                </a:solidFill>
                <a:latin typeface="Courier New" pitchFamily="49" charset="0"/>
              </a:rPr>
              <a:t>finally  {  if (conn != null)    </a:t>
            </a:r>
          </a:p>
          <a:p>
            <a:r>
              <a:rPr lang="en-US" sz="2000" b="1">
                <a:solidFill>
                  <a:srgbClr val="000000"/>
                </a:solidFill>
                <a:latin typeface="Courier New" pitchFamily="49" charset="0"/>
              </a:rPr>
              <a:t>try {conn.close ();} catch (SQLException e) { }            }   }}</a:t>
            </a:r>
            <a:endParaRPr lang="en-US" b="1">
              <a:solidFill>
                <a:srgbClr val="000000"/>
              </a:solidFill>
              <a:latin typeface="Courier New" pitchFamily="49" charset="0"/>
            </a:endParaRPr>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3"/>
          <p:cNvSpPr>
            <a:spLocks noGrp="1" noChangeArrowheads="1"/>
          </p:cNvSpPr>
          <p:nvPr>
            <p:ph idx="1"/>
          </p:nvPr>
        </p:nvSpPr>
        <p:spPr>
          <a:xfrm>
            <a:off x="762000" y="1447800"/>
            <a:ext cx="7772400" cy="4114800"/>
          </a:xfrm>
        </p:spPr>
        <p:txBody>
          <a:bodyPr/>
          <a:lstStyle/>
          <a:p>
            <a:r>
              <a:rPr lang="en-US" smtClean="0"/>
              <a:t>Methods in </a:t>
            </a:r>
            <a:r>
              <a:rPr lang="en-US" b="1" smtClean="0">
                <a:latin typeface="Courier New" pitchFamily="49" charset="0"/>
              </a:rPr>
              <a:t>Connection</a:t>
            </a:r>
            <a:r>
              <a:rPr lang="en-US" smtClean="0"/>
              <a:t> class helps to demarcate the set of statements into a transaction.</a:t>
            </a:r>
          </a:p>
          <a:p>
            <a:r>
              <a:rPr lang="en-US" b="1" smtClean="0">
                <a:solidFill>
                  <a:schemeClr val="tx1"/>
                </a:solidFill>
                <a:latin typeface="Courier New" pitchFamily="49" charset="0"/>
              </a:rPr>
              <a:t>public void setAutoCommit(boolean autoCommit) throws SQLException</a:t>
            </a:r>
          </a:p>
          <a:p>
            <a:r>
              <a:rPr lang="en-US" b="1" smtClean="0">
                <a:solidFill>
                  <a:schemeClr val="tx1"/>
                </a:solidFill>
                <a:latin typeface="Courier New" pitchFamily="49" charset="0"/>
              </a:rPr>
              <a:t>public void rollback()   throws SQLException</a:t>
            </a:r>
          </a:p>
          <a:p>
            <a:r>
              <a:rPr lang="en-US" b="1" smtClean="0">
                <a:solidFill>
                  <a:schemeClr val="tx1"/>
                </a:solidFill>
                <a:latin typeface="Courier New" pitchFamily="49" charset="0"/>
              </a:rPr>
              <a:t>public void commit() throws SQLException</a:t>
            </a:r>
          </a:p>
        </p:txBody>
      </p:sp>
      <p:sp>
        <p:nvSpPr>
          <p:cNvPr id="59394" name="Slide Number Placeholder 5"/>
          <p:cNvSpPr>
            <a:spLocks noGrp="1"/>
          </p:cNvSpPr>
          <p:nvPr>
            <p:ph type="sldNum" sz="quarter" idx="12"/>
          </p:nvPr>
        </p:nvSpPr>
        <p:spPr>
          <a:xfrm>
            <a:off x="6553200" y="6245225"/>
            <a:ext cx="2133600" cy="476250"/>
          </a:xfrm>
          <a:noFill/>
        </p:spPr>
        <p:txBody>
          <a:bodyPr/>
          <a:lstStyle/>
          <a:p>
            <a:fld id="{4A731D37-1503-4155-B4AA-EF284689AE22}" type="slidenum">
              <a:rPr lang="en-US" smtClean="0">
                <a:latin typeface="Arial" charset="0"/>
              </a:rPr>
              <a:pPr/>
              <a:t>52</a:t>
            </a:fld>
            <a:endParaRPr lang="en-US" smtClean="0">
              <a:latin typeface="Arial" charset="0"/>
            </a:endParaRPr>
          </a:p>
        </p:txBody>
      </p:sp>
      <p:sp>
        <p:nvSpPr>
          <p:cNvPr id="59395" name="Rectangle 2"/>
          <p:cNvSpPr>
            <a:spLocks noGrp="1" noChangeArrowheads="1"/>
          </p:cNvSpPr>
          <p:nvPr>
            <p:ph type="title"/>
          </p:nvPr>
        </p:nvSpPr>
        <p:spPr/>
        <p:txBody>
          <a:bodyPr/>
          <a:lstStyle/>
          <a:p>
            <a:r>
              <a:rPr lang="en-US" smtClean="0"/>
              <a:t>Transaction support</a:t>
            </a: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Slide Number Placeholder 3"/>
          <p:cNvSpPr>
            <a:spLocks noGrp="1"/>
          </p:cNvSpPr>
          <p:nvPr>
            <p:ph type="sldNum" sz="quarter" idx="12"/>
          </p:nvPr>
        </p:nvSpPr>
        <p:spPr>
          <a:noFill/>
        </p:spPr>
        <p:txBody>
          <a:bodyPr/>
          <a:lstStyle/>
          <a:p>
            <a:fld id="{FB79CE9B-6085-41F3-9C45-7F7EF36E5D47}" type="slidenum">
              <a:rPr lang="en-US" smtClean="0">
                <a:latin typeface="Arial" charset="0"/>
              </a:rPr>
              <a:pPr/>
              <a:t>53</a:t>
            </a:fld>
            <a:endParaRPr lang="en-US" smtClean="0">
              <a:latin typeface="Arial" charset="0"/>
            </a:endParaRPr>
          </a:p>
        </p:txBody>
      </p:sp>
      <p:sp>
        <p:nvSpPr>
          <p:cNvPr id="60418" name="Title 6"/>
          <p:cNvSpPr>
            <a:spLocks noGrp="1"/>
          </p:cNvSpPr>
          <p:nvPr>
            <p:ph type="title"/>
          </p:nvPr>
        </p:nvSpPr>
        <p:spPr/>
        <p:txBody>
          <a:bodyPr/>
          <a:lstStyle/>
          <a:p>
            <a:r>
              <a:rPr lang="en-US" smtClean="0"/>
              <a:t>Example: Transaction support</a:t>
            </a:r>
          </a:p>
        </p:txBody>
      </p:sp>
      <p:sp>
        <p:nvSpPr>
          <p:cNvPr id="5" name="Rectangle 4"/>
          <p:cNvSpPr/>
          <p:nvPr/>
        </p:nvSpPr>
        <p:spPr>
          <a:xfrm>
            <a:off x="152400" y="1143000"/>
            <a:ext cx="8610600" cy="1323975"/>
          </a:xfrm>
          <a:prstGeom prst="rect">
            <a:avLst/>
          </a:prstGeom>
        </p:spPr>
        <p:txBody>
          <a:bodyPr>
            <a:spAutoFit/>
          </a:bodyPr>
          <a:lstStyle/>
          <a:p>
            <a:pPr>
              <a:defRPr/>
            </a:pPr>
            <a:r>
              <a:rPr lang="en-US" sz="2000" dirty="0">
                <a:solidFill>
                  <a:srgbClr val="5F5F5F"/>
                </a:solidFill>
                <a:latin typeface="+mn-lt"/>
              </a:rPr>
              <a:t>To understand transactions we will use two tables Login ( id, login, password) and Student (</a:t>
            </a:r>
            <a:r>
              <a:rPr lang="en-US" sz="2000" dirty="0" err="1">
                <a:solidFill>
                  <a:srgbClr val="5F5F5F"/>
                </a:solidFill>
                <a:latin typeface="+mn-lt"/>
              </a:rPr>
              <a:t>regno</a:t>
            </a:r>
            <a:r>
              <a:rPr lang="en-US" sz="2000" dirty="0">
                <a:solidFill>
                  <a:srgbClr val="5F5F5F"/>
                </a:solidFill>
                <a:latin typeface="+mn-lt"/>
              </a:rPr>
              <a:t>, </a:t>
            </a:r>
            <a:r>
              <a:rPr lang="en-US" sz="2000" dirty="0" err="1">
                <a:solidFill>
                  <a:srgbClr val="5F5F5F"/>
                </a:solidFill>
                <a:latin typeface="+mn-lt"/>
              </a:rPr>
              <a:t>name,degree,semester</a:t>
            </a:r>
            <a:r>
              <a:rPr lang="en-US" sz="2000" dirty="0">
                <a:solidFill>
                  <a:srgbClr val="5F5F5F"/>
                </a:solidFill>
                <a:latin typeface="+mn-lt"/>
              </a:rPr>
              <a:t>). Insertion of student data will require us to insert data either into both the tables or in none of them in case there is an error. </a:t>
            </a:r>
            <a:r>
              <a:rPr lang="en-US" sz="2000" dirty="0">
                <a:solidFill>
                  <a:srgbClr val="5F5F5F"/>
                </a:solidFill>
              </a:rPr>
              <a:t>Login will be same as </a:t>
            </a:r>
            <a:r>
              <a:rPr lang="en-US" sz="2000" dirty="0" err="1">
                <a:solidFill>
                  <a:srgbClr val="5F5F5F"/>
                </a:solidFill>
              </a:rPr>
              <a:t>regno</a:t>
            </a:r>
            <a:r>
              <a:rPr lang="en-US" sz="2000" dirty="0">
                <a:solidFill>
                  <a:srgbClr val="5F5F5F"/>
                </a:solidFill>
              </a:rPr>
              <a:t>.</a:t>
            </a:r>
            <a:endParaRPr lang="en-US" sz="2000" dirty="0">
              <a:solidFill>
                <a:srgbClr val="5F5F5F"/>
              </a:solidFill>
              <a:latin typeface="+mn-lt"/>
            </a:endParaRPr>
          </a:p>
        </p:txBody>
      </p:sp>
      <p:sp>
        <p:nvSpPr>
          <p:cNvPr id="60421" name="Rectangle 5"/>
          <p:cNvSpPr>
            <a:spLocks noChangeArrowheads="1"/>
          </p:cNvSpPr>
          <p:nvPr/>
        </p:nvSpPr>
        <p:spPr bwMode="auto">
          <a:xfrm>
            <a:off x="228600" y="2667000"/>
            <a:ext cx="8382000" cy="4094163"/>
          </a:xfrm>
          <a:prstGeom prst="rect">
            <a:avLst/>
          </a:prstGeom>
          <a:noFill/>
          <a:ln w="9525">
            <a:noFill/>
            <a:miter lim="800000"/>
            <a:headEnd/>
            <a:tailEnd/>
          </a:ln>
        </p:spPr>
        <p:txBody>
          <a:bodyPr>
            <a:spAutoFit/>
          </a:bodyPr>
          <a:lstStyle/>
          <a:p>
            <a:r>
              <a:rPr lang="en-US" sz="2000" b="1">
                <a:latin typeface="Courier New" pitchFamily="49" charset="0"/>
              </a:rPr>
              <a:t>import java.sql.*;</a:t>
            </a:r>
          </a:p>
          <a:p>
            <a:r>
              <a:rPr lang="en-US" sz="2000" b="1">
                <a:latin typeface="Courier New" pitchFamily="49" charset="0"/>
              </a:rPr>
              <a:t>class Trans{</a:t>
            </a:r>
          </a:p>
          <a:p>
            <a:r>
              <a:rPr lang="en-US" sz="2000" b="1">
                <a:latin typeface="Courier New" pitchFamily="49" charset="0"/>
              </a:rPr>
              <a:t>public static void insert(String login, String pass,int id, String name){</a:t>
            </a:r>
          </a:p>
          <a:p>
            <a:r>
              <a:rPr lang="en-US" sz="2000" b="1">
                <a:latin typeface="Courier New" pitchFamily="49" charset="0"/>
              </a:rPr>
              <a:t>String userName = "root";</a:t>
            </a:r>
          </a:p>
          <a:p>
            <a:r>
              <a:rPr lang="en-US" sz="2000" b="1">
                <a:latin typeface="Courier New" pitchFamily="49" charset="0"/>
              </a:rPr>
              <a:t>    String password = "root";</a:t>
            </a:r>
          </a:p>
          <a:p>
            <a:r>
              <a:rPr lang="en-US" sz="2000" b="1">
                <a:latin typeface="Courier New" pitchFamily="49" charset="0"/>
              </a:rPr>
              <a:t>    String url = "jdbc:mysql://localhost/test";</a:t>
            </a:r>
          </a:p>
          <a:p>
            <a:r>
              <a:rPr lang="en-US" sz="2000" b="1">
                <a:latin typeface="Courier New" pitchFamily="49" charset="0"/>
              </a:rPr>
              <a:t>Connection con = null;</a:t>
            </a:r>
          </a:p>
          <a:p>
            <a:r>
              <a:rPr lang="en-US" sz="2000" b="1">
                <a:latin typeface="Courier New" pitchFamily="49" charset="0"/>
              </a:rPr>
              <a:t>try{</a:t>
            </a:r>
          </a:p>
          <a:p>
            <a:r>
              <a:rPr lang="en-US" sz="2000" b="1">
                <a:latin typeface="Courier New" pitchFamily="49" charset="0"/>
              </a:rPr>
              <a:t>con = DriverManager.getConnection(url,userName,password);</a:t>
            </a:r>
          </a:p>
          <a:p>
            <a:r>
              <a:rPr lang="en-US" sz="2000" b="1">
                <a:latin typeface="Courier New" pitchFamily="49" charset="0"/>
              </a:rPr>
              <a:t>Statement st=con.createStatement();</a:t>
            </a:r>
          </a:p>
          <a:p>
            <a:r>
              <a:rPr lang="en-US" sz="2000" b="1">
                <a:solidFill>
                  <a:srgbClr val="C00000"/>
                </a:solidFill>
                <a:latin typeface="Courier New" pitchFamily="49" charset="0"/>
              </a:rPr>
              <a:t>con.setAutoCommit(false);</a:t>
            </a:r>
          </a:p>
        </p:txBody>
      </p:sp>
      <p:sp>
        <p:nvSpPr>
          <p:cNvPr id="6" name="Footer Placeholder 5"/>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a:spLocks noGrp="1"/>
          </p:cNvSpPr>
          <p:nvPr>
            <p:ph type="sldNum" sz="quarter" idx="12"/>
          </p:nvPr>
        </p:nvSpPr>
        <p:spPr>
          <a:xfrm>
            <a:off x="6553200" y="6245225"/>
            <a:ext cx="2133600" cy="476250"/>
          </a:xfrm>
          <a:noFill/>
        </p:spPr>
        <p:txBody>
          <a:bodyPr/>
          <a:lstStyle/>
          <a:p>
            <a:fld id="{643A8428-8C8F-437D-ACD2-401B10D5BA30}" type="slidenum">
              <a:rPr lang="en-US" smtClean="0">
                <a:latin typeface="Arial" charset="0"/>
              </a:rPr>
              <a:pPr/>
              <a:t>54</a:t>
            </a:fld>
            <a:endParaRPr lang="en-US" smtClean="0">
              <a:latin typeface="Arial" charset="0"/>
            </a:endParaRPr>
          </a:p>
        </p:txBody>
      </p:sp>
      <p:sp>
        <p:nvSpPr>
          <p:cNvPr id="61443" name="Rectangle 6"/>
          <p:cNvSpPr>
            <a:spLocks noChangeArrowheads="1"/>
          </p:cNvSpPr>
          <p:nvPr/>
        </p:nvSpPr>
        <p:spPr bwMode="auto">
          <a:xfrm>
            <a:off x="0" y="990600"/>
            <a:ext cx="8991600" cy="5016500"/>
          </a:xfrm>
          <a:prstGeom prst="rect">
            <a:avLst/>
          </a:prstGeom>
          <a:noFill/>
          <a:ln w="9525">
            <a:noFill/>
            <a:miter lim="800000"/>
            <a:headEnd/>
            <a:tailEnd/>
          </a:ln>
        </p:spPr>
        <p:txBody>
          <a:bodyPr>
            <a:spAutoFit/>
          </a:bodyPr>
          <a:lstStyle/>
          <a:p>
            <a:r>
              <a:rPr lang="en-US" sz="2000" b="1">
                <a:latin typeface="Courier New" pitchFamily="49" charset="0"/>
              </a:rPr>
              <a:t>st.executeUpdate("INSERT INTO Login VALUES("+ id+ ",'"+login+"','"+pass+"')");</a:t>
            </a:r>
          </a:p>
          <a:p>
            <a:r>
              <a:rPr lang="en-US" sz="2000" b="1">
                <a:latin typeface="Courier New" pitchFamily="49" charset="0"/>
              </a:rPr>
              <a:t>st.executeUpdate("INSERT INTO Student VALUES("+login+",'" + name + "','B.E.',1)");</a:t>
            </a:r>
          </a:p>
          <a:p>
            <a:r>
              <a:rPr lang="en-US" sz="2000" b="1">
                <a:solidFill>
                  <a:srgbClr val="C00000"/>
                </a:solidFill>
                <a:latin typeface="Courier New" pitchFamily="49" charset="0"/>
              </a:rPr>
              <a:t>con.commit();</a:t>
            </a:r>
          </a:p>
          <a:p>
            <a:r>
              <a:rPr lang="en-US" sz="2000" b="1">
                <a:solidFill>
                  <a:srgbClr val="C00000"/>
                </a:solidFill>
                <a:latin typeface="Courier New" pitchFamily="49" charset="0"/>
              </a:rPr>
              <a:t>con.close();</a:t>
            </a:r>
          </a:p>
          <a:p>
            <a:r>
              <a:rPr lang="en-US" sz="2000" b="1">
                <a:latin typeface="Courier New" pitchFamily="49" charset="0"/>
              </a:rPr>
              <a:t> }  catch(Exception e)  {</a:t>
            </a:r>
          </a:p>
          <a:p>
            <a:r>
              <a:rPr lang="en-US" sz="2000" b="1">
                <a:latin typeface="Courier New" pitchFamily="49" charset="0"/>
              </a:rPr>
              <a:t>       try{</a:t>
            </a:r>
          </a:p>
          <a:p>
            <a:r>
              <a:rPr lang="en-US" sz="2000" b="1">
                <a:latin typeface="Courier New" pitchFamily="49" charset="0"/>
              </a:rPr>
              <a:t> System.out.println("Rolling back Exception :" + e.toString());</a:t>
            </a:r>
          </a:p>
          <a:p>
            <a:r>
              <a:rPr lang="en-US" sz="2000" b="1">
                <a:latin typeface="Courier New" pitchFamily="49" charset="0"/>
              </a:rPr>
              <a:t>       con.rollback();</a:t>
            </a:r>
          </a:p>
          <a:p>
            <a:r>
              <a:rPr lang="en-US" sz="2000" b="1">
                <a:latin typeface="Courier New" pitchFamily="49" charset="0"/>
              </a:rPr>
              <a:t> e.printStackTrace();}</a:t>
            </a:r>
          </a:p>
          <a:p>
            <a:r>
              <a:rPr lang="en-US" sz="2000" b="1">
                <a:latin typeface="Courier New" pitchFamily="49" charset="0"/>
              </a:rPr>
              <a:t>  catch(Exception e1){}     }</a:t>
            </a:r>
          </a:p>
          <a:p>
            <a:r>
              <a:rPr lang="en-US" sz="2000" b="1">
                <a:latin typeface="Courier New" pitchFamily="49" charset="0"/>
              </a:rPr>
              <a:t> }</a:t>
            </a:r>
          </a:p>
          <a:p>
            <a:r>
              <a:rPr lang="en-US" sz="2000" b="1">
                <a:latin typeface="Courier New" pitchFamily="49" charset="0"/>
              </a:rPr>
              <a:t> public static void main(String[] s){</a:t>
            </a:r>
          </a:p>
          <a:p>
            <a:r>
              <a:rPr lang="en-US" sz="2000" b="1">
                <a:latin typeface="Courier New" pitchFamily="49" charset="0"/>
              </a:rPr>
              <a:t>insert("1111", "danger", 1,"Emily"); } }</a:t>
            </a:r>
          </a:p>
        </p:txBody>
      </p:sp>
      <p:sp>
        <p:nvSpPr>
          <p:cNvPr id="8" name="Rectangle 7"/>
          <p:cNvSpPr/>
          <p:nvPr/>
        </p:nvSpPr>
        <p:spPr>
          <a:xfrm>
            <a:off x="76200" y="6027738"/>
            <a:ext cx="7924800" cy="830262"/>
          </a:xfrm>
          <a:prstGeom prst="rect">
            <a:avLst/>
          </a:prstGeom>
        </p:spPr>
        <p:txBody>
          <a:bodyPr>
            <a:spAutoFit/>
          </a:bodyPr>
          <a:lstStyle/>
          <a:p>
            <a:pPr marL="457200" indent="-457200">
              <a:defRPr/>
            </a:pPr>
            <a:r>
              <a:rPr lang="en-US" sz="1600" dirty="0">
                <a:solidFill>
                  <a:srgbClr val="5F5F5F"/>
                </a:solidFill>
                <a:latin typeface="+mn-lt"/>
              </a:rPr>
              <a:t>Test the application by giving duplicate login values</a:t>
            </a:r>
          </a:p>
          <a:p>
            <a:pPr marL="457200" indent="-457200">
              <a:buFontTx/>
              <a:buAutoNum type="alphaLcParenR"/>
              <a:defRPr/>
            </a:pPr>
            <a:r>
              <a:rPr lang="en-US" sz="1600" dirty="0">
                <a:solidFill>
                  <a:srgbClr val="5F5F5F"/>
                </a:solidFill>
                <a:latin typeface="+mn-lt"/>
              </a:rPr>
              <a:t>without transaction statements</a:t>
            </a:r>
          </a:p>
          <a:p>
            <a:pPr marL="457200" indent="-457200">
              <a:buFontTx/>
              <a:buAutoNum type="alphaLcParenR"/>
              <a:defRPr/>
            </a:pPr>
            <a:r>
              <a:rPr lang="en-US" sz="1600" dirty="0">
                <a:solidFill>
                  <a:srgbClr val="5F5F5F"/>
                </a:solidFill>
                <a:latin typeface="+mn-lt"/>
              </a:rPr>
              <a:t>with transaction statements</a:t>
            </a: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8600" y="1066800"/>
            <a:ext cx="8610600" cy="5715000"/>
          </a:xfrm>
        </p:spPr>
        <p:txBody>
          <a:bodyPr>
            <a:normAutofit lnSpcReduction="10000"/>
          </a:bodyPr>
          <a:lstStyle/>
          <a:p>
            <a:pPr>
              <a:defRPr/>
            </a:pPr>
            <a:r>
              <a:rPr lang="en-US" b="1" kern="1200" dirty="0" smtClean="0">
                <a:latin typeface="Courier New" pitchFamily="49" charset="0"/>
                <a:cs typeface="Courier New" pitchFamily="49" charset="0"/>
              </a:rPr>
              <a:t>Connection</a:t>
            </a:r>
            <a:r>
              <a:rPr lang="en-US" kern="1200" dirty="0" smtClean="0"/>
              <a:t> interface defines a method to set isolation level</a:t>
            </a:r>
          </a:p>
          <a:p>
            <a:pPr>
              <a:defRPr/>
            </a:pPr>
            <a:r>
              <a:rPr lang="en-US" b="1" kern="1200" dirty="0" smtClean="0">
                <a:solidFill>
                  <a:schemeClr val="tx1"/>
                </a:solidFill>
                <a:latin typeface="Courier New" pitchFamily="49" charset="0"/>
              </a:rPr>
              <a:t>void </a:t>
            </a:r>
            <a:r>
              <a:rPr lang="en-US" b="1" kern="1200" dirty="0" err="1" smtClean="0">
                <a:solidFill>
                  <a:schemeClr val="tx1"/>
                </a:solidFill>
                <a:latin typeface="Courier New" pitchFamily="49" charset="0"/>
              </a:rPr>
              <a:t>setTransactionIsolation</a:t>
            </a:r>
            <a:r>
              <a:rPr lang="en-US" b="1" kern="1200" dirty="0" smtClean="0">
                <a:solidFill>
                  <a:schemeClr val="tx1"/>
                </a:solidFill>
                <a:latin typeface="Courier New" pitchFamily="49" charset="0"/>
              </a:rPr>
              <a:t>(</a:t>
            </a:r>
            <a:r>
              <a:rPr lang="en-US" b="1" kern="1200" dirty="0" err="1" smtClean="0">
                <a:solidFill>
                  <a:schemeClr val="tx1"/>
                </a:solidFill>
                <a:latin typeface="Courier New" pitchFamily="49" charset="0"/>
              </a:rPr>
              <a:t>int</a:t>
            </a:r>
            <a:r>
              <a:rPr lang="en-US" b="1" kern="1200" dirty="0" smtClean="0">
                <a:solidFill>
                  <a:schemeClr val="tx1"/>
                </a:solidFill>
                <a:latin typeface="Courier New" pitchFamily="49" charset="0"/>
              </a:rPr>
              <a:t> level) throws SQLException</a:t>
            </a:r>
          </a:p>
          <a:p>
            <a:pPr>
              <a:defRPr/>
            </a:pPr>
            <a:r>
              <a:rPr lang="en-US" dirty="0" smtClean="0"/>
              <a:t>Level can have following static constants define in </a:t>
            </a:r>
            <a:r>
              <a:rPr lang="en-US" b="1" kern="1200" dirty="0" smtClean="0">
                <a:latin typeface="Courier New" pitchFamily="49" charset="0"/>
                <a:cs typeface="Courier New" pitchFamily="49" charset="0"/>
              </a:rPr>
              <a:t>Connection</a:t>
            </a:r>
            <a:r>
              <a:rPr lang="en-US" kern="1200" dirty="0" smtClean="0"/>
              <a:t> </a:t>
            </a:r>
          </a:p>
          <a:p>
            <a:pPr lvl="1">
              <a:defRPr/>
            </a:pPr>
            <a:r>
              <a:rPr lang="en-US" sz="2000" b="1" kern="1200" dirty="0" smtClean="0">
                <a:latin typeface="Courier New" pitchFamily="49" charset="0"/>
                <a:ea typeface="+mn-ea"/>
                <a:cs typeface="Courier New" pitchFamily="49" charset="0"/>
              </a:rPr>
              <a:t>TRANSACTION_READ_UNCOMMITTED </a:t>
            </a:r>
            <a:r>
              <a:rPr lang="en-US" sz="2000" dirty="0" smtClean="0"/>
              <a:t>:Allows dirty reads, non-repeatable reads, and phantom reads to occur.</a:t>
            </a:r>
          </a:p>
          <a:p>
            <a:pPr lvl="1">
              <a:defRPr/>
            </a:pPr>
            <a:r>
              <a:rPr lang="en-US" sz="2000" b="1" kern="1200" dirty="0" smtClean="0">
                <a:latin typeface="Courier New" pitchFamily="49" charset="0"/>
                <a:ea typeface="+mn-ea"/>
                <a:cs typeface="Courier New" pitchFamily="49" charset="0"/>
              </a:rPr>
              <a:t>TRANSACTION_READ_COMMITTED</a:t>
            </a:r>
            <a:r>
              <a:rPr lang="en-US" sz="2000" dirty="0" smtClean="0"/>
              <a:t> :Ensures only committed data can be read. </a:t>
            </a:r>
          </a:p>
          <a:p>
            <a:pPr lvl="1">
              <a:defRPr/>
            </a:pPr>
            <a:r>
              <a:rPr lang="en-US" sz="2000" b="1" kern="1200" dirty="0" smtClean="0">
                <a:latin typeface="Courier New" pitchFamily="49" charset="0"/>
                <a:ea typeface="+mn-ea"/>
                <a:cs typeface="Courier New" pitchFamily="49" charset="0"/>
              </a:rPr>
              <a:t>TRANSACTION_REPEATABLE_READ:</a:t>
            </a:r>
            <a:r>
              <a:rPr lang="en-US" sz="2000" dirty="0" smtClean="0"/>
              <a:t> Is close to being </a:t>
            </a:r>
            <a:r>
              <a:rPr lang="en-US" sz="2000" dirty="0" err="1" smtClean="0"/>
              <a:t>serializable</a:t>
            </a:r>
            <a:r>
              <a:rPr lang="en-US" sz="2000" dirty="0" smtClean="0"/>
              <a:t>,  however,  phantom reads are possible. </a:t>
            </a:r>
          </a:p>
          <a:p>
            <a:pPr lvl="1">
              <a:defRPr/>
            </a:pPr>
            <a:r>
              <a:rPr lang="en-US" sz="2000" b="1" kern="1200" dirty="0" smtClean="0">
                <a:latin typeface="Courier New" pitchFamily="49" charset="0"/>
                <a:ea typeface="+mn-ea"/>
                <a:cs typeface="Courier New" pitchFamily="49" charset="0"/>
              </a:rPr>
              <a:t>TRANSACTION_SERIALIZABLE: </a:t>
            </a:r>
            <a:r>
              <a:rPr lang="en-US" sz="2000" dirty="0" smtClean="0"/>
              <a:t>Dirty reads, non-repeatable </a:t>
            </a:r>
            <a:r>
              <a:rPr lang="en-US" sz="2000" dirty="0" smtClean="0"/>
              <a:t>reads</a:t>
            </a:r>
            <a:r>
              <a:rPr lang="en-US" sz="2000" dirty="0" smtClean="0"/>
              <a:t>, and phantom reads are prevented</a:t>
            </a:r>
            <a:r>
              <a:rPr lang="en-US" sz="2000" dirty="0" smtClean="0"/>
              <a:t>.</a:t>
            </a:r>
          </a:p>
          <a:p>
            <a:pPr lvl="1">
              <a:defRPr/>
            </a:pPr>
            <a:endParaRPr lang="en-US" sz="2000" dirty="0" smtClean="0"/>
          </a:p>
          <a:p>
            <a:pPr lvl="1">
              <a:defRPr/>
            </a:pPr>
            <a:r>
              <a:rPr lang="en-IN" sz="2000" dirty="0" smtClean="0">
                <a:hlinkClick r:id="rId3"/>
              </a:rPr>
              <a:t>http://docs.oracle.com/javase/tutorial/jdbc/basics/transactions.html</a:t>
            </a:r>
            <a:endParaRPr lang="en-US" sz="2000" dirty="0"/>
          </a:p>
        </p:txBody>
      </p:sp>
      <p:sp>
        <p:nvSpPr>
          <p:cNvPr id="62468" name="Slide Number Placeholder 1"/>
          <p:cNvSpPr>
            <a:spLocks noGrp="1"/>
          </p:cNvSpPr>
          <p:nvPr>
            <p:ph type="sldNum" sz="quarter" idx="12"/>
          </p:nvPr>
        </p:nvSpPr>
        <p:spPr>
          <a:noFill/>
        </p:spPr>
        <p:txBody>
          <a:bodyPr/>
          <a:lstStyle/>
          <a:p>
            <a:fld id="{11D371C2-B45D-4077-AFDC-473A189DAE78}" type="slidenum">
              <a:rPr lang="en-US" smtClean="0">
                <a:latin typeface="Arial" charset="0"/>
              </a:rPr>
              <a:pPr/>
              <a:t>55</a:t>
            </a:fld>
            <a:endParaRPr lang="en-US" smtClean="0">
              <a:latin typeface="Arial" charset="0"/>
            </a:endParaRPr>
          </a:p>
        </p:txBody>
      </p:sp>
      <p:sp>
        <p:nvSpPr>
          <p:cNvPr id="62466" name="Title 2"/>
          <p:cNvSpPr>
            <a:spLocks noGrp="1"/>
          </p:cNvSpPr>
          <p:nvPr>
            <p:ph type="title"/>
          </p:nvPr>
        </p:nvSpPr>
        <p:spPr/>
        <p:txBody>
          <a:bodyPr>
            <a:normAutofit fontScale="90000"/>
          </a:bodyPr>
          <a:lstStyle/>
          <a:p>
            <a:r>
              <a:rPr lang="en-US" smtClean="0"/>
              <a:t>JDBC Transaction Isolation Levels</a:t>
            </a: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10600" cy="5181600"/>
          </a:xfrm>
        </p:spPr>
        <p:txBody>
          <a:bodyPr>
            <a:normAutofit/>
          </a:bodyPr>
          <a:lstStyle/>
          <a:p>
            <a:pPr>
              <a:defRPr/>
            </a:pPr>
            <a:r>
              <a:rPr lang="en-US" sz="2000" dirty="0" smtClean="0"/>
              <a:t>To check if transaction isolation Levels are supported </a:t>
            </a:r>
          </a:p>
          <a:p>
            <a:pPr>
              <a:buFont typeface="Wingdings" pitchFamily="2" charset="2"/>
              <a:buNone/>
              <a:defRPr/>
            </a:pPr>
            <a:r>
              <a:rPr lang="en-US" sz="2000" dirty="0" smtClean="0"/>
              <a:t> </a:t>
            </a:r>
            <a:r>
              <a:rPr lang="en-US" sz="2000" b="1" kern="1200" dirty="0" err="1" smtClean="0">
                <a:solidFill>
                  <a:schemeClr val="tx1"/>
                </a:solidFill>
                <a:latin typeface="Courier New" pitchFamily="49" charset="0"/>
              </a:rPr>
              <a:t>DatabaseMetaData</a:t>
            </a:r>
            <a:r>
              <a:rPr lang="en-US" sz="2000" b="1" kern="1200" dirty="0" smtClean="0">
                <a:solidFill>
                  <a:schemeClr val="tx1"/>
                </a:solidFill>
                <a:latin typeface="Courier New" pitchFamily="49" charset="0"/>
              </a:rPr>
              <a:t> </a:t>
            </a:r>
            <a:r>
              <a:rPr lang="en-US" sz="2000" b="1" kern="1200" dirty="0" err="1" smtClean="0">
                <a:solidFill>
                  <a:schemeClr val="tx1"/>
                </a:solidFill>
                <a:latin typeface="Courier New" pitchFamily="49" charset="0"/>
              </a:rPr>
              <a:t>md</a:t>
            </a:r>
            <a:r>
              <a:rPr lang="en-US" sz="2000" b="1" kern="1200" dirty="0" smtClean="0">
                <a:solidFill>
                  <a:schemeClr val="tx1"/>
                </a:solidFill>
                <a:latin typeface="Courier New" pitchFamily="49" charset="0"/>
              </a:rPr>
              <a:t> = </a:t>
            </a:r>
            <a:r>
              <a:rPr lang="en-US" sz="2000" b="1" kern="1200" dirty="0" err="1" smtClean="0">
                <a:solidFill>
                  <a:schemeClr val="tx1"/>
                </a:solidFill>
                <a:latin typeface="Courier New" pitchFamily="49" charset="0"/>
              </a:rPr>
              <a:t>conn.getMetaData</a:t>
            </a:r>
            <a:r>
              <a:rPr lang="en-US" sz="2000" b="1" kern="1200" dirty="0" smtClean="0">
                <a:solidFill>
                  <a:schemeClr val="tx1"/>
                </a:solidFill>
                <a:latin typeface="Courier New" pitchFamily="49" charset="0"/>
              </a:rPr>
              <a:t>();</a:t>
            </a:r>
          </a:p>
          <a:p>
            <a:pPr>
              <a:buFont typeface="Wingdings" pitchFamily="2" charset="2"/>
              <a:buNone/>
              <a:defRPr/>
            </a:pPr>
            <a:r>
              <a:rPr lang="en-US" sz="2000" b="1" kern="1200" dirty="0" smtClean="0">
                <a:solidFill>
                  <a:schemeClr val="tx1"/>
                </a:solidFill>
                <a:latin typeface="Courier New" pitchFamily="49" charset="0"/>
              </a:rPr>
              <a:t>if </a:t>
            </a:r>
            <a:r>
              <a:rPr lang="en-US" sz="2000" b="1" kern="1200" dirty="0" err="1" smtClean="0">
                <a:solidFill>
                  <a:schemeClr val="tx1"/>
                </a:solidFill>
                <a:latin typeface="Courier New" pitchFamily="49" charset="0"/>
              </a:rPr>
              <a:t>md.supportsTransactionIsolationLevel</a:t>
            </a:r>
            <a:r>
              <a:rPr lang="en-US" sz="2000" b="1" kern="1200" dirty="0" smtClean="0">
                <a:solidFill>
                  <a:schemeClr val="tx1"/>
                </a:solidFill>
                <a:latin typeface="Courier New" pitchFamily="49" charset="0"/>
              </a:rPr>
              <a:t>(</a:t>
            </a:r>
            <a:r>
              <a:rPr lang="en-US" sz="2000" b="1" kern="1200" dirty="0" err="1" smtClean="0">
                <a:solidFill>
                  <a:schemeClr val="tx1"/>
                </a:solidFill>
                <a:latin typeface="Courier New" pitchFamily="49" charset="0"/>
              </a:rPr>
              <a:t>Connection.TRANSACTION_REPEATABLE_READ</a:t>
            </a:r>
            <a:r>
              <a:rPr lang="en-US" sz="2000" b="1" kern="1200" dirty="0" smtClean="0">
                <a:solidFill>
                  <a:schemeClr val="tx1"/>
                </a:solidFill>
                <a:latin typeface="Courier New" pitchFamily="49" charset="0"/>
              </a:rPr>
              <a:t>)) {</a:t>
            </a:r>
          </a:p>
          <a:p>
            <a:pPr>
              <a:buFont typeface="Wingdings" pitchFamily="2" charset="2"/>
              <a:buNone/>
              <a:defRPr/>
            </a:pPr>
            <a:r>
              <a:rPr lang="en-US" sz="2000" b="1" kern="1200" dirty="0" smtClean="0">
                <a:solidFill>
                  <a:schemeClr val="tx1"/>
                </a:solidFill>
                <a:latin typeface="Courier New" pitchFamily="49" charset="0"/>
              </a:rPr>
              <a:t>System.out.println("TRANSACTION_REPEATABLE_READ is supported.");</a:t>
            </a:r>
          </a:p>
          <a:p>
            <a:pPr>
              <a:buFont typeface="Wingdings" pitchFamily="2" charset="2"/>
              <a:buNone/>
              <a:defRPr/>
            </a:pPr>
            <a:r>
              <a:rPr lang="en-US" sz="2000" b="1" kern="1200" dirty="0" err="1" smtClean="0">
                <a:solidFill>
                  <a:schemeClr val="tx1"/>
                </a:solidFill>
                <a:latin typeface="Courier New" pitchFamily="49" charset="0"/>
              </a:rPr>
              <a:t>conn.setTransactionIsolation</a:t>
            </a:r>
            <a:r>
              <a:rPr lang="en-US" sz="2000" b="1" kern="1200" dirty="0" smtClean="0">
                <a:solidFill>
                  <a:schemeClr val="tx1"/>
                </a:solidFill>
                <a:latin typeface="Courier New" pitchFamily="49" charset="0"/>
              </a:rPr>
              <a:t>(</a:t>
            </a:r>
            <a:r>
              <a:rPr lang="en-US" sz="2000" b="1" kern="1200" dirty="0" err="1" smtClean="0">
                <a:solidFill>
                  <a:schemeClr val="tx1"/>
                </a:solidFill>
                <a:latin typeface="Courier New" pitchFamily="49" charset="0"/>
              </a:rPr>
              <a:t>Connection.TRANSACTION_READ_COMMITTED</a:t>
            </a:r>
            <a:r>
              <a:rPr lang="en-US" sz="2000" b="1" kern="1200" dirty="0" smtClean="0">
                <a:solidFill>
                  <a:schemeClr val="tx1"/>
                </a:solidFill>
                <a:latin typeface="Courier New" pitchFamily="49" charset="0"/>
              </a:rPr>
              <a:t>);}</a:t>
            </a:r>
          </a:p>
          <a:p>
            <a:pPr>
              <a:buFont typeface="Wingdings" pitchFamily="2" charset="2"/>
              <a:buNone/>
              <a:defRPr/>
            </a:pPr>
            <a:endParaRPr lang="en-US" sz="2000" b="1" kern="1200" dirty="0" smtClean="0">
              <a:solidFill>
                <a:schemeClr val="tx1"/>
              </a:solidFill>
              <a:latin typeface="Courier New" pitchFamily="49" charset="0"/>
            </a:endParaRPr>
          </a:p>
          <a:p>
            <a:pPr>
              <a:buFont typeface="Wingdings" pitchFamily="2" charset="2"/>
              <a:buNone/>
              <a:defRPr/>
            </a:pPr>
            <a:r>
              <a:rPr lang="en-US" sz="2000" dirty="0" smtClean="0"/>
              <a:t>MySQL supports this</a:t>
            </a:r>
          </a:p>
          <a:p>
            <a:pPr>
              <a:buFont typeface="Wingdings" pitchFamily="2" charset="2"/>
              <a:buNone/>
              <a:defRPr/>
            </a:pPr>
            <a:endParaRPr lang="en-US" sz="2000" dirty="0"/>
          </a:p>
        </p:txBody>
      </p:sp>
      <p:sp>
        <p:nvSpPr>
          <p:cNvPr id="63492" name="Slide Number Placeholder 3"/>
          <p:cNvSpPr>
            <a:spLocks noGrp="1"/>
          </p:cNvSpPr>
          <p:nvPr>
            <p:ph type="sldNum" sz="quarter" idx="12"/>
          </p:nvPr>
        </p:nvSpPr>
        <p:spPr>
          <a:noFill/>
        </p:spPr>
        <p:txBody>
          <a:bodyPr/>
          <a:lstStyle/>
          <a:p>
            <a:fld id="{AB8198B3-863A-4391-810E-E78C83640571}" type="slidenum">
              <a:rPr lang="en-US" smtClean="0">
                <a:latin typeface="Arial" charset="0"/>
              </a:rPr>
              <a:pPr/>
              <a:t>56</a:t>
            </a:fld>
            <a:endParaRPr lang="en-US" smtClean="0">
              <a:latin typeface="Arial" charset="0"/>
            </a:endParaRPr>
          </a:p>
        </p:txBody>
      </p:sp>
      <p:sp>
        <p:nvSpPr>
          <p:cNvPr id="63490" name="Title 1"/>
          <p:cNvSpPr>
            <a:spLocks noGrp="1"/>
          </p:cNvSpPr>
          <p:nvPr>
            <p:ph type="title"/>
          </p:nvPr>
        </p:nvSpPr>
        <p:spPr>
          <a:xfrm>
            <a:off x="0" y="0"/>
            <a:ext cx="9144000" cy="838200"/>
          </a:xfrm>
        </p:spPr>
        <p:txBody>
          <a:bodyPr>
            <a:noAutofit/>
          </a:bodyPr>
          <a:lstStyle/>
          <a:p>
            <a:r>
              <a:rPr lang="en-US" sz="2800" dirty="0" err="1" smtClean="0">
                <a:latin typeface="Courier New" pitchFamily="49" charset="0"/>
                <a:cs typeface="Courier New" pitchFamily="49" charset="0"/>
              </a:rPr>
              <a:t>DatabaseMetaData</a:t>
            </a:r>
            <a:r>
              <a:rPr lang="en-US" sz="2800" dirty="0" smtClean="0"/>
              <a:t> to check Isolation Levels support </a:t>
            </a: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2"/>
          </p:nvPr>
        </p:nvSpPr>
        <p:spPr>
          <a:xfrm>
            <a:off x="6553200" y="6245225"/>
            <a:ext cx="2133600" cy="476250"/>
          </a:xfrm>
          <a:noFill/>
        </p:spPr>
        <p:txBody>
          <a:bodyPr/>
          <a:lstStyle/>
          <a:p>
            <a:fld id="{0F31F7C9-5A22-47CD-A6A3-694C4307DECA}" type="slidenum">
              <a:rPr lang="en-US" smtClean="0">
                <a:latin typeface="Arial" charset="0"/>
              </a:rPr>
              <a:pPr/>
              <a:t>6</a:t>
            </a:fld>
            <a:endParaRPr lang="en-US" smtClean="0">
              <a:latin typeface="Arial" charset="0"/>
            </a:endParaRPr>
          </a:p>
        </p:txBody>
      </p:sp>
      <p:sp>
        <p:nvSpPr>
          <p:cNvPr id="8195" name="Rectangle 3"/>
          <p:cNvSpPr>
            <a:spLocks noChangeArrowheads="1"/>
          </p:cNvSpPr>
          <p:nvPr/>
        </p:nvSpPr>
        <p:spPr bwMode="auto">
          <a:xfrm>
            <a:off x="381000" y="76200"/>
            <a:ext cx="7772400" cy="608013"/>
          </a:xfrm>
          <a:prstGeom prst="rect">
            <a:avLst/>
          </a:prstGeom>
          <a:noFill/>
          <a:ln w="9525">
            <a:noFill/>
            <a:miter lim="800000"/>
            <a:headEnd/>
            <a:tailEnd/>
          </a:ln>
        </p:spPr>
        <p:txBody>
          <a:bodyPr anchor="ctr"/>
          <a:lstStyle/>
          <a:p>
            <a:r>
              <a:rPr lang="en-US" sz="4400" b="1">
                <a:solidFill>
                  <a:schemeClr val="bg1"/>
                </a:solidFill>
              </a:rPr>
              <a:t>JDBC Architecture </a:t>
            </a:r>
          </a:p>
        </p:txBody>
      </p:sp>
      <p:pic>
        <p:nvPicPr>
          <p:cNvPr id="8196" name="Picture 5"/>
          <p:cNvPicPr>
            <a:picLocks noChangeAspect="1" noChangeArrowheads="1"/>
          </p:cNvPicPr>
          <p:nvPr/>
        </p:nvPicPr>
        <p:blipFill>
          <a:blip r:embed="rId2" cstate="print"/>
          <a:srcRect/>
          <a:stretch>
            <a:fillRect/>
          </a:stretch>
        </p:blipFill>
        <p:spPr bwMode="auto">
          <a:xfrm>
            <a:off x="0" y="1196752"/>
            <a:ext cx="8936038" cy="4032473"/>
          </a:xfrm>
          <a:prstGeom prst="rect">
            <a:avLst/>
          </a:prstGeom>
          <a:noFill/>
          <a:ln w="9525">
            <a:noFill/>
            <a:miter lim="800000"/>
            <a:headEnd/>
            <a:tailEnd/>
          </a:ln>
        </p:spPr>
      </p:pic>
      <p:cxnSp>
        <p:nvCxnSpPr>
          <p:cNvPr id="7" name="Straight Arrow Connector 6"/>
          <p:cNvCxnSpPr/>
          <p:nvPr/>
        </p:nvCxnSpPr>
        <p:spPr>
          <a:xfrm>
            <a:off x="1600200" y="2895600"/>
            <a:ext cx="304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133600" y="3124200"/>
            <a:ext cx="228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733800" y="2590800"/>
            <a:ext cx="5334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638800" y="2514600"/>
            <a:ext cx="762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410200" y="2819400"/>
            <a:ext cx="25146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867400" y="3581400"/>
            <a:ext cx="533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6248400" y="4267200"/>
            <a:ext cx="3810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7696200" y="3657600"/>
            <a:ext cx="5334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715000" y="4419600"/>
            <a:ext cx="228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06" name="TextBox 25"/>
          <p:cNvSpPr txBox="1">
            <a:spLocks noChangeArrowheads="1"/>
          </p:cNvSpPr>
          <p:nvPr/>
        </p:nvSpPr>
        <p:spPr bwMode="auto">
          <a:xfrm>
            <a:off x="685800" y="5638800"/>
            <a:ext cx="7162800" cy="400050"/>
          </a:xfrm>
          <a:prstGeom prst="rect">
            <a:avLst/>
          </a:prstGeom>
          <a:noFill/>
          <a:ln w="9525">
            <a:noFill/>
            <a:miter lim="800000"/>
            <a:headEnd/>
            <a:tailEnd/>
          </a:ln>
        </p:spPr>
        <p:txBody>
          <a:bodyPr>
            <a:spAutoFit/>
          </a:bodyPr>
          <a:lstStyle/>
          <a:p>
            <a:r>
              <a:rPr lang="en-US" sz="2000"/>
              <a:t>4 Ways to connect to database – through 4 types of driver</a:t>
            </a:r>
          </a:p>
        </p:txBody>
      </p:sp>
      <p:cxnSp>
        <p:nvCxnSpPr>
          <p:cNvPr id="28" name="Straight Arrow Connector 27"/>
          <p:cNvCxnSpPr/>
          <p:nvPr/>
        </p:nvCxnSpPr>
        <p:spPr>
          <a:xfrm>
            <a:off x="3733800" y="3352800"/>
            <a:ext cx="6096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971800" y="3505200"/>
            <a:ext cx="15240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Footer Placeholder 17"/>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idx="1"/>
          </p:nvPr>
        </p:nvSpPr>
        <p:spPr>
          <a:xfrm>
            <a:off x="685800" y="1524000"/>
            <a:ext cx="7772400" cy="4221163"/>
          </a:xfrm>
        </p:spPr>
        <p:txBody>
          <a:bodyPr/>
          <a:lstStyle/>
          <a:p>
            <a:r>
              <a:rPr lang="en-US" smtClean="0"/>
              <a:t>JDBC driver are classes used to translate JDBC calls either to vendor-specific database calls or may be directly invoke database commands.</a:t>
            </a:r>
          </a:p>
          <a:p>
            <a:r>
              <a:rPr lang="en-US" smtClean="0"/>
              <a:t>Types of driver</a:t>
            </a:r>
          </a:p>
          <a:p>
            <a:pPr lvl="1">
              <a:buFont typeface="Wingdings" pitchFamily="2" charset="2"/>
              <a:buChar char="ü"/>
            </a:pPr>
            <a:r>
              <a:rPr lang="en-US" sz="2000" smtClean="0"/>
              <a:t>Type 1- JDBC-ODBC Bridge</a:t>
            </a:r>
          </a:p>
          <a:p>
            <a:pPr lvl="1">
              <a:buFont typeface="Wingdings" pitchFamily="2" charset="2"/>
              <a:buChar char="ü"/>
            </a:pPr>
            <a:r>
              <a:rPr lang="en-US" sz="2000" smtClean="0"/>
              <a:t>Type 2- Part Java, Part Native Driver</a:t>
            </a:r>
          </a:p>
          <a:p>
            <a:pPr lvl="1">
              <a:buFont typeface="Wingdings" pitchFamily="2" charset="2"/>
              <a:buChar char="ü"/>
            </a:pPr>
            <a:r>
              <a:rPr lang="en-US" sz="2000" smtClean="0"/>
              <a:t>Type 3- Intermediate Database Access Server</a:t>
            </a:r>
          </a:p>
          <a:p>
            <a:pPr lvl="1">
              <a:buFont typeface="Wingdings" pitchFamily="2" charset="2"/>
              <a:buChar char="ü"/>
            </a:pPr>
            <a:r>
              <a:rPr lang="en-US" sz="2000" smtClean="0"/>
              <a:t>Type 4- Pure Java Drivers</a:t>
            </a:r>
          </a:p>
        </p:txBody>
      </p:sp>
      <p:sp>
        <p:nvSpPr>
          <p:cNvPr id="9218" name="Slide Number Placeholder 5"/>
          <p:cNvSpPr>
            <a:spLocks noGrp="1"/>
          </p:cNvSpPr>
          <p:nvPr>
            <p:ph type="sldNum" sz="quarter" idx="12"/>
          </p:nvPr>
        </p:nvSpPr>
        <p:spPr>
          <a:xfrm>
            <a:off x="6553200" y="6245225"/>
            <a:ext cx="2133600" cy="476250"/>
          </a:xfrm>
          <a:noFill/>
        </p:spPr>
        <p:txBody>
          <a:bodyPr/>
          <a:lstStyle/>
          <a:p>
            <a:fld id="{309E0AA9-A484-4001-8768-51B097973E32}" type="slidenum">
              <a:rPr lang="en-US" smtClean="0">
                <a:latin typeface="Arial" charset="0"/>
              </a:rPr>
              <a:pPr/>
              <a:t>7</a:t>
            </a:fld>
            <a:endParaRPr lang="en-US" smtClean="0">
              <a:latin typeface="Arial" charset="0"/>
            </a:endParaRPr>
          </a:p>
        </p:txBody>
      </p:sp>
      <p:sp>
        <p:nvSpPr>
          <p:cNvPr id="9219" name="Rectangle 2"/>
          <p:cNvSpPr>
            <a:spLocks noGrp="1" noChangeArrowheads="1"/>
          </p:cNvSpPr>
          <p:nvPr>
            <p:ph type="title"/>
          </p:nvPr>
        </p:nvSpPr>
        <p:spPr>
          <a:xfrm>
            <a:off x="381000" y="228600"/>
            <a:ext cx="7772400" cy="608013"/>
          </a:xfrm>
        </p:spPr>
        <p:txBody>
          <a:bodyPr>
            <a:normAutofit fontScale="90000"/>
          </a:bodyPr>
          <a:lstStyle/>
          <a:p>
            <a:r>
              <a:rPr lang="en-US" sz="4000" smtClean="0"/>
              <a:t>Driver Types</a:t>
            </a: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xfrm>
            <a:off x="6553200" y="6245225"/>
            <a:ext cx="2133600" cy="476250"/>
          </a:xfrm>
          <a:noFill/>
        </p:spPr>
        <p:txBody>
          <a:bodyPr/>
          <a:lstStyle/>
          <a:p>
            <a:fld id="{7EFD6ED5-DD23-47D5-A787-BF44AFA0A38B}" type="slidenum">
              <a:rPr lang="en-US" smtClean="0">
                <a:latin typeface="Arial" charset="0"/>
              </a:rPr>
              <a:pPr/>
              <a:t>8</a:t>
            </a:fld>
            <a:endParaRPr lang="en-US" smtClean="0">
              <a:latin typeface="Arial" charset="0"/>
            </a:endParaRPr>
          </a:p>
        </p:txBody>
      </p:sp>
      <p:sp>
        <p:nvSpPr>
          <p:cNvPr id="10243" name="Rectangle 2"/>
          <p:cNvSpPr>
            <a:spLocks noGrp="1" noChangeArrowheads="1"/>
          </p:cNvSpPr>
          <p:nvPr>
            <p:ph type="title"/>
          </p:nvPr>
        </p:nvSpPr>
        <p:spPr>
          <a:xfrm>
            <a:off x="304800" y="152400"/>
            <a:ext cx="7772400" cy="608013"/>
          </a:xfrm>
        </p:spPr>
        <p:txBody>
          <a:bodyPr>
            <a:normAutofit fontScale="90000"/>
          </a:bodyPr>
          <a:lstStyle/>
          <a:p>
            <a:r>
              <a:rPr lang="en-US" sz="4000" smtClean="0"/>
              <a:t>JDBC-ODBC Bridge</a:t>
            </a:r>
          </a:p>
        </p:txBody>
      </p:sp>
      <p:sp>
        <p:nvSpPr>
          <p:cNvPr id="10244" name="Rectangle 3"/>
          <p:cNvSpPr>
            <a:spLocks noChangeArrowheads="1"/>
          </p:cNvSpPr>
          <p:nvPr/>
        </p:nvSpPr>
        <p:spPr bwMode="auto">
          <a:xfrm>
            <a:off x="457200" y="1981200"/>
            <a:ext cx="1828800" cy="914400"/>
          </a:xfrm>
          <a:prstGeom prst="rect">
            <a:avLst/>
          </a:prstGeom>
          <a:solidFill>
            <a:srgbClr val="800080"/>
          </a:solidFill>
          <a:ln w="9525">
            <a:solidFill>
              <a:schemeClr val="tx1"/>
            </a:solidFill>
            <a:miter lim="800000"/>
            <a:headEnd/>
            <a:tailEnd/>
          </a:ln>
        </p:spPr>
        <p:txBody>
          <a:bodyPr wrap="none" anchor="ctr"/>
          <a:lstStyle/>
          <a:p>
            <a:pPr algn="ctr"/>
            <a:r>
              <a:rPr lang="en-US" sz="2000">
                <a:solidFill>
                  <a:schemeClr val="bg1"/>
                </a:solidFill>
                <a:latin typeface="Verdana" pitchFamily="34" charset="0"/>
              </a:rPr>
              <a:t>Java </a:t>
            </a:r>
          </a:p>
          <a:p>
            <a:pPr algn="ctr"/>
            <a:r>
              <a:rPr lang="en-US" sz="2000">
                <a:solidFill>
                  <a:schemeClr val="bg1"/>
                </a:solidFill>
                <a:latin typeface="Verdana" pitchFamily="34" charset="0"/>
              </a:rPr>
              <a:t>application</a:t>
            </a:r>
          </a:p>
        </p:txBody>
      </p:sp>
      <p:sp>
        <p:nvSpPr>
          <p:cNvPr id="10245" name="Line 4"/>
          <p:cNvSpPr>
            <a:spLocks noChangeShapeType="1"/>
          </p:cNvSpPr>
          <p:nvPr/>
        </p:nvSpPr>
        <p:spPr bwMode="auto">
          <a:xfrm>
            <a:off x="1219200" y="2895600"/>
            <a:ext cx="0" cy="914400"/>
          </a:xfrm>
          <a:prstGeom prst="line">
            <a:avLst/>
          </a:prstGeom>
          <a:noFill/>
          <a:ln w="9525">
            <a:solidFill>
              <a:schemeClr val="tx1"/>
            </a:solidFill>
            <a:miter lim="800000"/>
            <a:headEnd/>
            <a:tailEnd/>
          </a:ln>
        </p:spPr>
        <p:txBody>
          <a:bodyPr wrap="none"/>
          <a:lstStyle/>
          <a:p>
            <a:endParaRPr lang="en-IN"/>
          </a:p>
        </p:txBody>
      </p:sp>
      <p:sp>
        <p:nvSpPr>
          <p:cNvPr id="10246" name="Oval 5"/>
          <p:cNvSpPr>
            <a:spLocks noChangeArrowheads="1"/>
          </p:cNvSpPr>
          <p:nvPr/>
        </p:nvSpPr>
        <p:spPr bwMode="auto">
          <a:xfrm>
            <a:off x="533400" y="3810000"/>
            <a:ext cx="1371600" cy="1066800"/>
          </a:xfrm>
          <a:prstGeom prst="ellipse">
            <a:avLst/>
          </a:prstGeom>
          <a:solidFill>
            <a:srgbClr val="E8D1FF"/>
          </a:solidFill>
          <a:ln w="9525">
            <a:solidFill>
              <a:schemeClr val="tx1"/>
            </a:solidFill>
            <a:miter lim="800000"/>
            <a:headEnd/>
            <a:tailEnd/>
          </a:ln>
        </p:spPr>
        <p:txBody>
          <a:bodyPr wrap="none" anchor="ctr"/>
          <a:lstStyle/>
          <a:p>
            <a:pPr algn="ctr"/>
            <a:r>
              <a:rPr lang="en-US" sz="2000">
                <a:latin typeface="Verdana" pitchFamily="34" charset="0"/>
              </a:rPr>
              <a:t>JDBC </a:t>
            </a:r>
          </a:p>
          <a:p>
            <a:pPr algn="ctr"/>
            <a:r>
              <a:rPr lang="en-US" sz="2000">
                <a:latin typeface="Verdana" pitchFamily="34" charset="0"/>
              </a:rPr>
              <a:t>API</a:t>
            </a:r>
          </a:p>
        </p:txBody>
      </p:sp>
      <p:sp>
        <p:nvSpPr>
          <p:cNvPr id="10247" name="Line 6"/>
          <p:cNvSpPr>
            <a:spLocks noChangeShapeType="1"/>
          </p:cNvSpPr>
          <p:nvPr/>
        </p:nvSpPr>
        <p:spPr bwMode="auto">
          <a:xfrm>
            <a:off x="1905000" y="4343400"/>
            <a:ext cx="990600" cy="0"/>
          </a:xfrm>
          <a:prstGeom prst="line">
            <a:avLst/>
          </a:prstGeom>
          <a:noFill/>
          <a:ln w="9525">
            <a:solidFill>
              <a:schemeClr val="tx1"/>
            </a:solidFill>
            <a:miter lim="800000"/>
            <a:headEnd/>
            <a:tailEnd/>
          </a:ln>
        </p:spPr>
        <p:txBody>
          <a:bodyPr wrap="none"/>
          <a:lstStyle/>
          <a:p>
            <a:endParaRPr lang="en-IN"/>
          </a:p>
        </p:txBody>
      </p:sp>
      <p:sp>
        <p:nvSpPr>
          <p:cNvPr id="10248" name="Rectangle 7"/>
          <p:cNvSpPr>
            <a:spLocks noChangeArrowheads="1"/>
          </p:cNvSpPr>
          <p:nvPr/>
        </p:nvSpPr>
        <p:spPr bwMode="auto">
          <a:xfrm>
            <a:off x="2895600" y="3886200"/>
            <a:ext cx="1828800" cy="838200"/>
          </a:xfrm>
          <a:prstGeom prst="rect">
            <a:avLst/>
          </a:prstGeom>
          <a:solidFill>
            <a:srgbClr val="800080"/>
          </a:solidFill>
          <a:ln w="9525">
            <a:solidFill>
              <a:schemeClr val="tx1"/>
            </a:solidFill>
            <a:miter lim="800000"/>
            <a:headEnd/>
            <a:tailEnd/>
          </a:ln>
        </p:spPr>
        <p:txBody>
          <a:bodyPr wrap="none" anchor="ctr"/>
          <a:lstStyle/>
          <a:p>
            <a:pPr algn="ctr"/>
            <a:r>
              <a:rPr lang="en-US" sz="2000">
                <a:solidFill>
                  <a:schemeClr val="bg1"/>
                </a:solidFill>
                <a:latin typeface="Verdana" pitchFamily="34" charset="0"/>
              </a:rPr>
              <a:t>JDBC-ODBC</a:t>
            </a:r>
          </a:p>
          <a:p>
            <a:pPr algn="ctr"/>
            <a:r>
              <a:rPr lang="en-US" sz="2000">
                <a:solidFill>
                  <a:schemeClr val="bg1"/>
                </a:solidFill>
                <a:latin typeface="Verdana" pitchFamily="34" charset="0"/>
              </a:rPr>
              <a:t>Bridge</a:t>
            </a:r>
          </a:p>
        </p:txBody>
      </p:sp>
      <p:sp>
        <p:nvSpPr>
          <p:cNvPr id="10249" name="Line 8"/>
          <p:cNvSpPr>
            <a:spLocks noChangeShapeType="1"/>
          </p:cNvSpPr>
          <p:nvPr/>
        </p:nvSpPr>
        <p:spPr bwMode="auto">
          <a:xfrm>
            <a:off x="4724400" y="4343400"/>
            <a:ext cx="838200" cy="0"/>
          </a:xfrm>
          <a:prstGeom prst="line">
            <a:avLst/>
          </a:prstGeom>
          <a:noFill/>
          <a:ln w="9525">
            <a:solidFill>
              <a:schemeClr val="tx1"/>
            </a:solidFill>
            <a:miter lim="800000"/>
            <a:headEnd/>
            <a:tailEnd/>
          </a:ln>
        </p:spPr>
        <p:txBody>
          <a:bodyPr wrap="none"/>
          <a:lstStyle/>
          <a:p>
            <a:endParaRPr lang="en-IN"/>
          </a:p>
        </p:txBody>
      </p:sp>
      <p:sp>
        <p:nvSpPr>
          <p:cNvPr id="10250" name="Oval 9"/>
          <p:cNvSpPr>
            <a:spLocks noChangeArrowheads="1"/>
          </p:cNvSpPr>
          <p:nvPr/>
        </p:nvSpPr>
        <p:spPr bwMode="auto">
          <a:xfrm>
            <a:off x="5562600" y="3733800"/>
            <a:ext cx="1143000" cy="1143000"/>
          </a:xfrm>
          <a:prstGeom prst="ellipse">
            <a:avLst/>
          </a:prstGeom>
          <a:solidFill>
            <a:srgbClr val="99CCFF"/>
          </a:solidFill>
          <a:ln w="9525">
            <a:solidFill>
              <a:schemeClr val="tx1"/>
            </a:solidFill>
            <a:miter lim="800000"/>
            <a:headEnd/>
            <a:tailEnd/>
          </a:ln>
        </p:spPr>
        <p:txBody>
          <a:bodyPr wrap="none" anchor="ctr"/>
          <a:lstStyle/>
          <a:p>
            <a:pPr algn="ctr"/>
            <a:r>
              <a:rPr lang="en-US" sz="2000">
                <a:latin typeface="Verdana" pitchFamily="34" charset="0"/>
              </a:rPr>
              <a:t>ODBC</a:t>
            </a:r>
          </a:p>
          <a:p>
            <a:pPr algn="ctr"/>
            <a:r>
              <a:rPr lang="en-US" sz="2000">
                <a:latin typeface="Verdana" pitchFamily="34" charset="0"/>
              </a:rPr>
              <a:t>API</a:t>
            </a:r>
          </a:p>
        </p:txBody>
      </p:sp>
      <p:sp>
        <p:nvSpPr>
          <p:cNvPr id="10251" name="Rectangle 10"/>
          <p:cNvSpPr>
            <a:spLocks noChangeArrowheads="1"/>
          </p:cNvSpPr>
          <p:nvPr/>
        </p:nvSpPr>
        <p:spPr bwMode="auto">
          <a:xfrm>
            <a:off x="7086600" y="3810000"/>
            <a:ext cx="1828800" cy="914400"/>
          </a:xfrm>
          <a:prstGeom prst="rect">
            <a:avLst/>
          </a:prstGeom>
          <a:solidFill>
            <a:srgbClr val="99CCFF"/>
          </a:solidFill>
          <a:ln w="9525">
            <a:solidFill>
              <a:schemeClr val="tx1"/>
            </a:solidFill>
            <a:miter lim="800000"/>
            <a:headEnd/>
            <a:tailEnd/>
          </a:ln>
        </p:spPr>
        <p:txBody>
          <a:bodyPr wrap="none" anchor="ctr"/>
          <a:lstStyle/>
          <a:p>
            <a:pPr algn="ctr"/>
            <a:r>
              <a:rPr lang="en-US" sz="2000">
                <a:latin typeface="Verdana" pitchFamily="34" charset="0"/>
              </a:rPr>
              <a:t>ODBC</a:t>
            </a:r>
          </a:p>
          <a:p>
            <a:pPr algn="ctr"/>
            <a:r>
              <a:rPr lang="en-US" sz="2000">
                <a:latin typeface="Verdana" pitchFamily="34" charset="0"/>
              </a:rPr>
              <a:t>Layer</a:t>
            </a:r>
          </a:p>
        </p:txBody>
      </p:sp>
      <p:sp>
        <p:nvSpPr>
          <p:cNvPr id="10252" name="Line 11"/>
          <p:cNvSpPr>
            <a:spLocks noChangeShapeType="1"/>
          </p:cNvSpPr>
          <p:nvPr/>
        </p:nvSpPr>
        <p:spPr bwMode="auto">
          <a:xfrm>
            <a:off x="6705600" y="4343400"/>
            <a:ext cx="381000" cy="0"/>
          </a:xfrm>
          <a:prstGeom prst="line">
            <a:avLst/>
          </a:prstGeom>
          <a:noFill/>
          <a:ln w="9525">
            <a:solidFill>
              <a:schemeClr val="tx1"/>
            </a:solidFill>
            <a:miter lim="800000"/>
            <a:headEnd/>
            <a:tailEnd/>
          </a:ln>
        </p:spPr>
        <p:txBody>
          <a:bodyPr wrap="none"/>
          <a:lstStyle/>
          <a:p>
            <a:endParaRPr lang="en-IN"/>
          </a:p>
        </p:txBody>
      </p:sp>
      <p:sp>
        <p:nvSpPr>
          <p:cNvPr id="10253" name="AutoShape 12"/>
          <p:cNvSpPr>
            <a:spLocks noChangeArrowheads="1"/>
          </p:cNvSpPr>
          <p:nvPr/>
        </p:nvSpPr>
        <p:spPr bwMode="auto">
          <a:xfrm>
            <a:off x="7086600" y="1600200"/>
            <a:ext cx="1600200" cy="1676400"/>
          </a:xfrm>
          <a:prstGeom prst="flowChartMagneticDisk">
            <a:avLst/>
          </a:prstGeom>
          <a:solidFill>
            <a:schemeClr val="folHlink"/>
          </a:solidFill>
          <a:ln w="9525">
            <a:solidFill>
              <a:schemeClr val="tx1"/>
            </a:solidFill>
            <a:miter lim="800000"/>
            <a:headEnd/>
            <a:tailEnd/>
          </a:ln>
        </p:spPr>
        <p:txBody>
          <a:bodyPr wrap="none" anchor="ctr"/>
          <a:lstStyle/>
          <a:p>
            <a:pPr algn="ctr"/>
            <a:r>
              <a:rPr lang="en-US" sz="2000">
                <a:latin typeface="Verdana" pitchFamily="34" charset="0"/>
              </a:rPr>
              <a:t>Database</a:t>
            </a:r>
          </a:p>
        </p:txBody>
      </p:sp>
      <p:sp>
        <p:nvSpPr>
          <p:cNvPr id="10254" name="Line 13"/>
          <p:cNvSpPr>
            <a:spLocks noChangeShapeType="1"/>
          </p:cNvSpPr>
          <p:nvPr/>
        </p:nvSpPr>
        <p:spPr bwMode="auto">
          <a:xfrm flipV="1">
            <a:off x="7772400" y="3276600"/>
            <a:ext cx="0" cy="533400"/>
          </a:xfrm>
          <a:prstGeom prst="line">
            <a:avLst/>
          </a:prstGeom>
          <a:noFill/>
          <a:ln w="9525">
            <a:solidFill>
              <a:schemeClr val="tx1"/>
            </a:solidFill>
            <a:miter lim="800000"/>
            <a:headEnd/>
            <a:tailEnd/>
          </a:ln>
        </p:spPr>
        <p:txBody>
          <a:bodyPr wrap="none"/>
          <a:lstStyle/>
          <a:p>
            <a:endParaRPr lang="en-IN"/>
          </a:p>
        </p:txBody>
      </p:sp>
      <p:sp>
        <p:nvSpPr>
          <p:cNvPr id="10255" name="Rectangle 14"/>
          <p:cNvSpPr>
            <a:spLocks noChangeArrowheads="1"/>
          </p:cNvSpPr>
          <p:nvPr/>
        </p:nvSpPr>
        <p:spPr bwMode="auto">
          <a:xfrm>
            <a:off x="228600" y="5103813"/>
            <a:ext cx="8686800" cy="1754187"/>
          </a:xfrm>
          <a:prstGeom prst="rect">
            <a:avLst/>
          </a:prstGeom>
          <a:noFill/>
          <a:ln w="9525">
            <a:noFill/>
            <a:miter lim="800000"/>
            <a:headEnd/>
            <a:tailEnd/>
          </a:ln>
        </p:spPr>
        <p:txBody>
          <a:bodyPr>
            <a:spAutoFit/>
          </a:bodyPr>
          <a:lstStyle/>
          <a:p>
            <a:r>
              <a:rPr lang="en-US"/>
              <a:t>Drivers classes that implement the JDBC API as a mapping to ODBC (Open Database Connectivity) API.</a:t>
            </a:r>
          </a:p>
          <a:p>
            <a:r>
              <a:rPr lang="en-US"/>
              <a:t>ODBC Microsoft's interface for accessing data in a heterogeneous database management systems.</a:t>
            </a:r>
          </a:p>
          <a:p>
            <a:r>
              <a:rPr lang="en-US"/>
              <a:t>ODBC binary code and in many cases, database client code -- must be loaded on each client machine that uses a JDBC-ODBC Bridge</a:t>
            </a:r>
          </a:p>
        </p:txBody>
      </p:sp>
      <p:sp>
        <p:nvSpPr>
          <p:cNvPr id="16" name="Footer Placeholder 15"/>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p:txBody>
          <a:bodyPr/>
          <a:lstStyle/>
          <a:p>
            <a:r>
              <a:rPr lang="en-US" smtClean="0"/>
              <a:t>We will write code to establish connection with JDBC-ODBC Bridge.</a:t>
            </a:r>
          </a:p>
          <a:p>
            <a:r>
              <a:rPr lang="en-US" smtClean="0"/>
              <a:t>Before we write code there are 2 things we need to do</a:t>
            </a:r>
          </a:p>
          <a:p>
            <a:pPr marL="971550" lvl="1" indent="-514350">
              <a:buFont typeface="Arial" charset="0"/>
              <a:buAutoNum type="arabicPeriod"/>
            </a:pPr>
            <a:r>
              <a:rPr lang="en-US" sz="2000" smtClean="0"/>
              <a:t>Create a database in MS-Access with any name.</a:t>
            </a:r>
          </a:p>
          <a:p>
            <a:pPr marL="971550" lvl="1" indent="-514350">
              <a:buFont typeface="Arial" charset="0"/>
              <a:buAutoNum type="arabicPeriod"/>
            </a:pPr>
            <a:r>
              <a:rPr lang="en-US" sz="2000" smtClean="0"/>
              <a:t>Configure the DSN for ODBC Driver as specified in the next slides</a:t>
            </a:r>
          </a:p>
        </p:txBody>
      </p:sp>
      <p:sp>
        <p:nvSpPr>
          <p:cNvPr id="11268" name="Slide Number Placeholder 3"/>
          <p:cNvSpPr>
            <a:spLocks noGrp="1"/>
          </p:cNvSpPr>
          <p:nvPr>
            <p:ph type="sldNum" sz="quarter" idx="12"/>
          </p:nvPr>
        </p:nvSpPr>
        <p:spPr>
          <a:noFill/>
        </p:spPr>
        <p:txBody>
          <a:bodyPr/>
          <a:lstStyle/>
          <a:p>
            <a:fld id="{817A8303-AAA9-4E8D-951E-71F69308272F}" type="slidenum">
              <a:rPr lang="en-US" smtClean="0">
                <a:latin typeface="Arial" charset="0"/>
              </a:rPr>
              <a:pPr/>
              <a:t>9</a:t>
            </a:fld>
            <a:endParaRPr lang="en-US" smtClean="0">
              <a:latin typeface="Arial" charset="0"/>
            </a:endParaRPr>
          </a:p>
        </p:txBody>
      </p:sp>
      <p:sp>
        <p:nvSpPr>
          <p:cNvPr id="11266" name="Title 1"/>
          <p:cNvSpPr>
            <a:spLocks noGrp="1"/>
          </p:cNvSpPr>
          <p:nvPr>
            <p:ph type="title"/>
          </p:nvPr>
        </p:nvSpPr>
        <p:spPr/>
        <p:txBody>
          <a:bodyPr>
            <a:normAutofit fontScale="90000"/>
          </a:bodyPr>
          <a:lstStyle/>
          <a:p>
            <a:r>
              <a:rPr lang="en-US" smtClean="0"/>
              <a:t>Example using JDBC-ODBC Bridge</a:t>
            </a: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74</TotalTime>
  <Words>3022</Words>
  <Application>Microsoft Office PowerPoint</Application>
  <PresentationFormat>On-screen Show (4:3)</PresentationFormat>
  <Paragraphs>708</Paragraphs>
  <Slides>56</Slides>
  <Notes>19</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Concourse</vt:lpstr>
      <vt:lpstr>JDBC</vt:lpstr>
      <vt:lpstr>JDBC API</vt:lpstr>
      <vt:lpstr>Steps to write database code</vt:lpstr>
      <vt:lpstr>Load the driver</vt:lpstr>
      <vt:lpstr>Get Connected</vt:lpstr>
      <vt:lpstr>Slide 6</vt:lpstr>
      <vt:lpstr>Driver Types</vt:lpstr>
      <vt:lpstr>JDBC-ODBC Bridge</vt:lpstr>
      <vt:lpstr>Example using JDBC-ODBC Bridge</vt:lpstr>
      <vt:lpstr>Configure the DSN for ODBC Driver for MS-Access</vt:lpstr>
      <vt:lpstr>Slide 11</vt:lpstr>
      <vt:lpstr>Code to get JDBC-ODBC connection</vt:lpstr>
      <vt:lpstr>Disadvantages</vt:lpstr>
      <vt:lpstr>Type2- Part Java, Part Native Driver</vt:lpstr>
      <vt:lpstr>Preferred Database Drivers</vt:lpstr>
      <vt:lpstr>Slide 16</vt:lpstr>
      <vt:lpstr>Connecting using type 4 driver</vt:lpstr>
      <vt:lpstr>Setting classpath to MySQL driver in eclipse</vt:lpstr>
      <vt:lpstr>Slide 19</vt:lpstr>
      <vt:lpstr>Example: Connecting to MySQL – older way</vt:lpstr>
      <vt:lpstr>Slide 21</vt:lpstr>
      <vt:lpstr>Example: Connecting using JDBC 4.0 way </vt:lpstr>
      <vt:lpstr>Slide 23</vt:lpstr>
      <vt:lpstr>java.sql.Connection</vt:lpstr>
      <vt:lpstr>Obtaining Statement</vt:lpstr>
      <vt:lpstr>Statement</vt:lpstr>
      <vt:lpstr>Statement members</vt:lpstr>
      <vt:lpstr>Slide 28</vt:lpstr>
      <vt:lpstr>Slide 29</vt:lpstr>
      <vt:lpstr>ResultSet methods (default)</vt:lpstr>
      <vt:lpstr>Example :Code to insert and fetch records</vt:lpstr>
      <vt:lpstr>Slide 32</vt:lpstr>
      <vt:lpstr>Advanced ResultSet</vt:lpstr>
      <vt:lpstr>Slide 34</vt:lpstr>
      <vt:lpstr>More ResultSet methods</vt:lpstr>
      <vt:lpstr>Slide 36</vt:lpstr>
      <vt:lpstr>Example: using advanced ResultSet</vt:lpstr>
      <vt:lpstr>Slide 38</vt:lpstr>
      <vt:lpstr>Slide 39</vt:lpstr>
      <vt:lpstr>Slide 40</vt:lpstr>
      <vt:lpstr>PreparedStatement</vt:lpstr>
      <vt:lpstr>Example: Inserting large objects in the database</vt:lpstr>
      <vt:lpstr>Slide 43</vt:lpstr>
      <vt:lpstr>Using PreparedStatement for batch updates</vt:lpstr>
      <vt:lpstr>Example: Batch updates</vt:lpstr>
      <vt:lpstr>Slide 46</vt:lpstr>
      <vt:lpstr>CallableStatement</vt:lpstr>
      <vt:lpstr>Java Code to call the stored procedure</vt:lpstr>
      <vt:lpstr>Slide 49</vt:lpstr>
      <vt:lpstr>Example: Retrieving ResultSet from stored procedure</vt:lpstr>
      <vt:lpstr>Slide 51</vt:lpstr>
      <vt:lpstr>Transaction support</vt:lpstr>
      <vt:lpstr>Example: Transaction support</vt:lpstr>
      <vt:lpstr>Slide 54</vt:lpstr>
      <vt:lpstr>JDBC Transaction Isolation Levels</vt:lpstr>
      <vt:lpstr>DatabaseMetaData to check Isolation Levels support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dc:title>
  <dc:creator>RADHA</dc:creator>
  <cp:lastModifiedBy>RADHA</cp:lastModifiedBy>
  <cp:revision>5</cp:revision>
  <dcterms:created xsi:type="dcterms:W3CDTF">2013-08-01T14:06:25Z</dcterms:created>
  <dcterms:modified xsi:type="dcterms:W3CDTF">2013-08-01T15:21:03Z</dcterms:modified>
</cp:coreProperties>
</file>