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5F7F3C-0B08-4195-A3D0-CD7431795C10}" type="datetimeFigureOut">
              <a:rPr lang="en-US" smtClean="0"/>
              <a:t>6/25/2015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C9ACA-18F7-4688-B9C8-CB9A0F151B3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DD592EB-89CE-4A12-A6B4-6F623C4C69C7}" type="slidenum">
              <a:rPr lang="en-US" smtClean="0"/>
              <a:pPr eaLnBrk="1" hangingPunct="1"/>
              <a:t>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IN"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89A8DE-073E-43A3-9E49-CD93B6DCA113}" type="slidenum">
              <a:rPr lang="en-US" smtClean="0"/>
              <a:pPr eaLnBrk="1" hangingPunct="1"/>
              <a:t>13</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900" kern="1200" dirty="0" smtClean="0">
                <a:solidFill>
                  <a:schemeClr val="tx1"/>
                </a:solidFill>
                <a:latin typeface="Arial" pitchFamily="34" charset="0"/>
                <a:ea typeface="+mn-ea"/>
                <a:cs typeface="+mn-cs"/>
              </a:rPr>
              <a:t>Also like other inner classes, local inner class can access all the members of the outer class including private members.</a:t>
            </a:r>
          </a:p>
          <a:p>
            <a:pPr eaLnBrk="1" hangingPunct="1"/>
            <a:endParaRPr lang="en-IN"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US" sz="900" kern="1200" dirty="0" smtClean="0">
                <a:solidFill>
                  <a:schemeClr val="tx1"/>
                </a:solidFill>
                <a:latin typeface="Arial" pitchFamily="34" charset="0"/>
                <a:ea typeface="+mn-ea"/>
                <a:cs typeface="+mn-cs"/>
              </a:rPr>
              <a:t>In this example, we create a local inner class that will use sort method of Arrays class to sort student objects based on the name. (Recall </a:t>
            </a:r>
            <a:r>
              <a:rPr lang="en-US" b="1" dirty="0" err="1" smtClean="0">
                <a:solidFill>
                  <a:srgbClr val="000000"/>
                </a:solidFill>
                <a:latin typeface="Courier New" pitchFamily="49" charset="0"/>
                <a:cs typeface="Courier New" pitchFamily="49" charset="0"/>
              </a:rPr>
              <a:t>NameSortStudent</a:t>
            </a:r>
            <a:r>
              <a:rPr lang="en-US" b="1" dirty="0" smtClean="0">
                <a:solidFill>
                  <a:srgbClr val="000000"/>
                </a:solidFill>
                <a:latin typeface="Courier New" pitchFamily="49" charset="0"/>
                <a:cs typeface="Courier New" pitchFamily="49" charset="0"/>
              </a:rPr>
              <a:t> </a:t>
            </a:r>
            <a:r>
              <a:rPr lang="en-US" sz="900" kern="1200" dirty="0" smtClean="0">
                <a:solidFill>
                  <a:schemeClr val="tx1"/>
                </a:solidFill>
                <a:latin typeface="Arial" pitchFamily="34" charset="0"/>
                <a:ea typeface="+mn-ea"/>
                <a:cs typeface="+mn-cs"/>
              </a:rPr>
              <a:t>class that we created in the interface)</a:t>
            </a:r>
          </a:p>
          <a:p>
            <a:pPr>
              <a:defRPr/>
            </a:pPr>
            <a:r>
              <a:rPr lang="en-US" sz="900" kern="1200" dirty="0" smtClean="0">
                <a:solidFill>
                  <a:schemeClr val="tx1"/>
                </a:solidFill>
                <a:latin typeface="Arial" pitchFamily="34" charset="0"/>
                <a:ea typeface="+mn-ea"/>
                <a:cs typeface="+mn-cs"/>
              </a:rPr>
              <a:t>In this case we create this class inside the sort method.</a:t>
            </a:r>
            <a:endParaRPr lang="en-IN" sz="900" kern="1200" dirty="0" smtClean="0">
              <a:solidFill>
                <a:schemeClr val="tx1"/>
              </a:solidFill>
              <a:latin typeface="Arial" pitchFamily="34" charset="0"/>
              <a:ea typeface="+mn-ea"/>
              <a:cs typeface="+mn-cs"/>
            </a:endParaRPr>
          </a:p>
          <a:p>
            <a:endParaRPr lang="en-IN" dirty="0" smtClean="0">
              <a:latin typeface="Arial"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596EDAD-C9A5-4FD1-9D97-BADB5F87B2E8}" type="slidenum">
              <a:rPr lang="en-US" smtClean="0"/>
              <a:pPr eaLnBrk="1" hangingPunct="1"/>
              <a:t>14</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i="1" dirty="0" smtClean="0"/>
              <a:t>How many objects of </a:t>
            </a:r>
            <a:r>
              <a:rPr lang="en-IN" sz="1400" b="1" dirty="0" err="1" smtClean="0">
                <a:solidFill>
                  <a:srgbClr val="000000"/>
                </a:solidFill>
                <a:latin typeface="Courier New" pitchFamily="49" charset="0"/>
                <a:cs typeface="Courier New" pitchFamily="49" charset="0"/>
              </a:rPr>
              <a:t>NameSort</a:t>
            </a:r>
            <a:r>
              <a:rPr lang="en-IN" sz="1400" b="1" dirty="0" smtClean="0">
                <a:solidFill>
                  <a:srgbClr val="000000"/>
                </a:solidFill>
                <a:latin typeface="Courier New" pitchFamily="49" charset="0"/>
                <a:cs typeface="Courier New" pitchFamily="49" charset="0"/>
              </a:rPr>
              <a:t>() </a:t>
            </a:r>
            <a:r>
              <a:rPr lang="en-IN" i="1" dirty="0" smtClean="0"/>
              <a:t>are we going to create? </a:t>
            </a:r>
          </a:p>
          <a:p>
            <a:pPr eaLnBrk="1" hangingPunct="1"/>
            <a:r>
              <a:rPr lang="en-IN" i="1" dirty="0" smtClean="0"/>
              <a:t>Only one in this cases. And we don’t seem to require a named object.</a:t>
            </a:r>
          </a:p>
          <a:p>
            <a:pPr eaLnBrk="1" hangingPunct="1"/>
            <a:r>
              <a:rPr lang="en-IN" i="1" dirty="0" smtClean="0"/>
              <a:t>We just created an unnamed object on the fly. </a:t>
            </a:r>
          </a:p>
          <a:p>
            <a:pPr eaLnBrk="1" hangingPunct="1"/>
            <a:r>
              <a:rPr lang="en-IN" i="1" dirty="0" smtClean="0"/>
              <a:t>Also the only purpose that we created this class was to create this one-time object that will carry the implementation of interface method.</a:t>
            </a:r>
          </a:p>
          <a:p>
            <a:pPr eaLnBrk="1" hangingPunct="1"/>
            <a:endParaRPr lang="en-IN" i="1" dirty="0" smtClean="0"/>
          </a:p>
          <a:p>
            <a:pPr eaLnBrk="1" hangingPunct="1"/>
            <a:r>
              <a:rPr lang="en-IN" i="1" dirty="0" smtClean="0"/>
              <a:t>Java provides better syntax to do the same thing as above in the form of anonymous classes. And the cool thing is, this syntax can be used anywhere not just inside the method!</a:t>
            </a:r>
          </a:p>
          <a:p>
            <a:endParaRPr lang="en-IN" dirty="0" smtClean="0">
              <a:latin typeface="Arial"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6FA081-E093-4F26-BC95-7F54B4B25531}" type="slidenum">
              <a:rPr lang="en-US" smtClean="0"/>
              <a:pPr eaLnBrk="1" hangingPunct="1"/>
              <a:t>15</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9F0D3EB-081B-4FD7-87D7-94CAB98144E2}" type="slidenum">
              <a:rPr lang="en-US" smtClean="0"/>
              <a:pPr eaLnBrk="1" hangingPunct="1"/>
              <a:t>16</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endParaRPr 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dirty="0" smtClean="0"/>
              <a:t>Let us change the sort method of the previous example to use an anonymous inner class</a:t>
            </a:r>
          </a:p>
          <a:p>
            <a:pPr eaLnBrk="1" hangingPunct="1"/>
            <a:r>
              <a:rPr lang="en-US" sz="1200" i="1" dirty="0" smtClean="0"/>
              <a:t>Overriding a method of concrete class. </a:t>
            </a:r>
          </a:p>
          <a:p>
            <a:pPr eaLnBrk="1" hangingPunct="1"/>
            <a:r>
              <a:rPr lang="en-US" sz="1200" i="1" dirty="0" smtClean="0"/>
              <a:t>Note the way this is created. It is important to make sure that the right constructors are called.</a:t>
            </a:r>
          </a:p>
          <a:p>
            <a:endParaRPr lang="en-IN" dirty="0" smtClean="0">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27A7BDE-ECC7-4EA9-88DD-7376418E58D2}" type="slidenum">
              <a:rPr lang="en-US" smtClean="0"/>
              <a:pPr eaLnBrk="1" hangingPunct="1"/>
              <a:t>18</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40000"/>
              </a:lnSpc>
            </a:pPr>
            <a:r>
              <a:rPr lang="en-US" sz="2000" b="1" dirty="0" smtClean="0">
                <a:solidFill>
                  <a:srgbClr val="000000"/>
                </a:solidFill>
                <a:latin typeface="Courier New" pitchFamily="49" charset="0"/>
              </a:rPr>
              <a:t>class Test{</a:t>
            </a:r>
          </a:p>
          <a:p>
            <a:pPr>
              <a:lnSpc>
                <a:spcPct val="140000"/>
              </a:lnSpc>
            </a:pPr>
            <a:r>
              <a:rPr lang="en-US" sz="2000" b="1" dirty="0" smtClean="0">
                <a:solidFill>
                  <a:srgbClr val="000000"/>
                </a:solidFill>
                <a:latin typeface="Courier New" pitchFamily="49" charset="0"/>
              </a:rPr>
              <a:t>static {</a:t>
            </a:r>
          </a:p>
          <a:p>
            <a:pPr lvl="1">
              <a:lnSpc>
                <a:spcPct val="140000"/>
              </a:lnSpc>
            </a:pPr>
            <a:r>
              <a:rPr lang="en-US" sz="2000" b="1" dirty="0" smtClean="0">
                <a:solidFill>
                  <a:srgbClr val="000000"/>
                </a:solidFill>
                <a:latin typeface="Courier New" pitchFamily="49" charset="0"/>
              </a:rPr>
              <a:t>HOD h=new HOD("</a:t>
            </a:r>
            <a:r>
              <a:rPr lang="en-US" sz="2000" b="1" dirty="0" err="1" smtClean="0">
                <a:solidFill>
                  <a:srgbClr val="000000"/>
                </a:solidFill>
                <a:latin typeface="Courier New" pitchFamily="49" charset="0"/>
              </a:rPr>
              <a:t>Rana</a:t>
            </a:r>
            <a:r>
              <a:rPr lang="en-US" sz="2000" b="1" dirty="0" smtClean="0">
                <a:solidFill>
                  <a:srgbClr val="000000"/>
                </a:solidFill>
                <a:latin typeface="Courier New" pitchFamily="49" charset="0"/>
              </a:rPr>
              <a:t>",""){</a:t>
            </a:r>
          </a:p>
          <a:p>
            <a:pPr lvl="1">
              <a:lnSpc>
                <a:spcPct val="140000"/>
              </a:lnSpc>
            </a:pPr>
            <a:r>
              <a:rPr lang="en-US" sz="2000" b="1" dirty="0" smtClean="0">
                <a:solidFill>
                  <a:srgbClr val="000000"/>
                </a:solidFill>
                <a:latin typeface="Courier New" pitchFamily="49" charset="0"/>
              </a:rPr>
              <a:t>public void display(){</a:t>
            </a:r>
          </a:p>
          <a:p>
            <a:pPr lvl="1">
              <a:lnSpc>
                <a:spcPct val="140000"/>
              </a:lnSpc>
            </a:pPr>
            <a:r>
              <a:rPr lang="en-US" sz="2000" b="1" dirty="0" err="1" smtClean="0">
                <a:solidFill>
                  <a:srgbClr val="000000"/>
                </a:solidFill>
                <a:latin typeface="Courier New" pitchFamily="49" charset="0"/>
              </a:rPr>
              <a:t>System.out.println</a:t>
            </a:r>
            <a:r>
              <a:rPr lang="en-US" sz="2000" b="1" dirty="0" smtClean="0">
                <a:solidFill>
                  <a:srgbClr val="000000"/>
                </a:solidFill>
                <a:latin typeface="Courier New" pitchFamily="49" charset="0"/>
              </a:rPr>
              <a:t>("Name "+</a:t>
            </a:r>
            <a:r>
              <a:rPr lang="en-US" sz="2000" b="1" dirty="0" err="1" smtClean="0">
                <a:solidFill>
                  <a:srgbClr val="000000"/>
                </a:solidFill>
                <a:latin typeface="Courier New" pitchFamily="49" charset="0"/>
              </a:rPr>
              <a:t>getName</a:t>
            </a:r>
            <a:r>
              <a:rPr lang="en-US" sz="2000" b="1" dirty="0" smtClean="0">
                <a:solidFill>
                  <a:srgbClr val="000000"/>
                </a:solidFill>
                <a:latin typeface="Courier New" pitchFamily="49" charset="0"/>
              </a:rPr>
              <a:t>()); }</a:t>
            </a:r>
          </a:p>
          <a:p>
            <a:pPr lvl="1">
              <a:lnSpc>
                <a:spcPct val="140000"/>
              </a:lnSpc>
            </a:pPr>
            <a:endParaRPr lang="en-US" sz="2000" b="1" dirty="0" smtClean="0">
              <a:solidFill>
                <a:srgbClr val="000000"/>
              </a:solidFill>
              <a:latin typeface="Courier New" pitchFamily="49" charset="0"/>
            </a:endParaRPr>
          </a:p>
          <a:p>
            <a:pPr lvl="1">
              <a:lnSpc>
                <a:spcPct val="140000"/>
              </a:lnSpc>
            </a:pPr>
            <a:r>
              <a:rPr lang="en-US" sz="2000" b="1" dirty="0" smtClean="0">
                <a:solidFill>
                  <a:srgbClr val="000000"/>
                </a:solidFill>
                <a:latin typeface="Courier New" pitchFamily="49" charset="0"/>
              </a:rPr>
              <a:t>};</a:t>
            </a:r>
          </a:p>
          <a:p>
            <a:pPr>
              <a:lnSpc>
                <a:spcPct val="140000"/>
              </a:lnSpc>
            </a:pPr>
            <a:r>
              <a:rPr lang="en-US" sz="2000" b="1" dirty="0" smtClean="0">
                <a:solidFill>
                  <a:srgbClr val="000000"/>
                </a:solidFill>
                <a:latin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pPr>
              <a:defRPr/>
            </a:pPr>
            <a:fld id="{1AF60E8D-04EA-4EBE-995C-03ED592FDDCF}" type="slidenum">
              <a:rPr lang="en-US" smtClean="0"/>
              <a:pPr>
                <a:defRPr/>
              </a:pPr>
              <a:t>19</a:t>
            </a:fld>
            <a:endParaRPr lang="en-US"/>
          </a:p>
        </p:txBody>
      </p:sp>
    </p:spTree>
    <p:extLst>
      <p:ext uri="{BB962C8B-B14F-4D97-AF65-F5344CB8AC3E}">
        <p14:creationId xmlns:p14="http://schemas.microsoft.com/office/powerpoint/2010/main" xmlns="" val="3548122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34A05AB-E84E-4853-9DDD-F5E9DCDBD4CE}" type="slidenum">
              <a:rPr lang="en-US" smtClean="0"/>
              <a:pPr eaLnBrk="1" hangingPunct="1"/>
              <a:t>21</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charset="0"/>
              </a:rPr>
              <a:t>ANS: Z</a:t>
            </a:r>
          </a:p>
          <a:p>
            <a:pPr eaLnBrk="1" hangingPunct="1"/>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EAEC21F-20B7-4A82-BD3D-395B57106CB6}" type="slidenum">
              <a:rPr lang="en-US" smtClean="0"/>
              <a:pPr eaLnBrk="1" hangingPunct="1"/>
              <a:t>22</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charset="0"/>
              </a:rPr>
              <a:t>Ans: s2</a:t>
            </a:r>
          </a:p>
          <a:p>
            <a:pPr eaLnBrk="1" hangingPunct="1"/>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3EC28B0-F551-47A8-89E8-F040D2DC504B}" type="slidenum">
              <a:rPr lang="en-US" smtClean="0"/>
              <a:pPr eaLnBrk="1" hangingPunct="1"/>
              <a:t>23</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mtClean="0">
                <a:latin typeface="Arial" charset="0"/>
              </a:rPr>
              <a:t>Prints: Z.m1 Y.m1  </a:t>
            </a:r>
          </a:p>
          <a:p>
            <a:pPr eaLnBrk="1" hangingPunct="1"/>
            <a:endParaRPr lang="en-US" smtClean="0">
              <a:latin typeface="Arial" charset="0"/>
            </a:endParaRPr>
          </a:p>
          <a:p>
            <a:pPr eaLnBrk="1" hangingPunct="1"/>
            <a:endParaRPr lang="en-US" smtClean="0">
              <a:latin typeface="Arial" charset="0"/>
            </a:endParaRPr>
          </a:p>
          <a:p>
            <a:pPr eaLnBrk="1" hangingPunct="1"/>
            <a:endParaRPr lang="en-US" b="1" smtClean="0">
              <a:solidFill>
                <a:srgbClr val="000000"/>
              </a:solidFill>
              <a:latin typeface="Courier New" pitchFamily="49" charset="0"/>
            </a:endParaRPr>
          </a:p>
          <a:p>
            <a:pPr eaLnBrk="1" hangingPunct="1"/>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mtClean="0">
                <a:latin typeface="Arial" charset="0"/>
              </a:rPr>
              <a:t>Ans: 7  8  10 </a:t>
            </a:r>
            <a:endParaRPr lang="en-IN" smtClean="0">
              <a:latin typeface="Arial" charset="0"/>
            </a:endParaRPr>
          </a:p>
          <a:p>
            <a:endParaRPr lang="en-IN" smtClean="0">
              <a:latin typeface="Arial"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4E9B31A-4192-423F-BD8E-3C414FBBCF87}" type="slidenum">
              <a:rPr lang="en-US" smtClean="0"/>
              <a:pPr eaLnBrk="1" hangingPunct="1"/>
              <a:t>24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Like variables and methods, class can also be defined inside a class. Classes that were covered so far were top-level classes.</a:t>
            </a:r>
          </a:p>
          <a:p>
            <a:r>
              <a:rPr lang="en-US" dirty="0" smtClean="0"/>
              <a:t>Inside the Outer class scope, Inner class name is same as what is declared in Outer class.</a:t>
            </a:r>
          </a:p>
          <a:p>
            <a:r>
              <a:rPr lang="en-US" dirty="0" smtClean="0"/>
              <a:t>Outside the Outer class scope, Inner class name is combination of Outer class name and Inner class name and a dot (.) separating them. Inner class name can be same as outer class name.</a:t>
            </a:r>
          </a:p>
          <a:p>
            <a:endParaRPr lang="en-US" dirty="0"/>
          </a:p>
        </p:txBody>
      </p:sp>
      <p:sp>
        <p:nvSpPr>
          <p:cNvPr id="4" name="Slide Number Placeholder 3"/>
          <p:cNvSpPr>
            <a:spLocks noGrp="1"/>
          </p:cNvSpPr>
          <p:nvPr>
            <p:ph type="sldNum" sz="quarter" idx="10"/>
          </p:nvPr>
        </p:nvSpPr>
        <p:spPr/>
        <p:txBody>
          <a:bodyPr/>
          <a:lstStyle/>
          <a:p>
            <a:pPr>
              <a:defRPr/>
            </a:pPr>
            <a:fld id="{1AF60E8D-04EA-4EBE-995C-03ED592FDDCF}" type="slidenum">
              <a:rPr lang="en-US" smtClean="0"/>
              <a:pPr>
                <a:defRPr/>
              </a:pPr>
              <a:t>2</a:t>
            </a:fld>
            <a:endParaRPr lang="en-US"/>
          </a:p>
        </p:txBody>
      </p:sp>
    </p:spTree>
    <p:extLst>
      <p:ext uri="{BB962C8B-B14F-4D97-AF65-F5344CB8AC3E}">
        <p14:creationId xmlns:p14="http://schemas.microsoft.com/office/powerpoint/2010/main" xmlns="" val="2496392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ACDA114-864C-4A9C-9B69-10827C8BABD8}" type="slidenum">
              <a:rPr lang="en-US" smtClean="0"/>
              <a:pPr eaLnBrk="1" hangingPunct="1"/>
              <a:t>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20000"/>
              </a:spcBef>
              <a:buClr>
                <a:schemeClr val="accent2"/>
              </a:buClr>
            </a:pPr>
            <a:endParaRPr lang="en-US" smtClean="0">
              <a:solidFill>
                <a:srgbClr val="003366"/>
              </a:solidFill>
              <a:latin typeface="Courier New" pitchFamily="49" charset="0"/>
              <a:cs typeface="Courier New" pitchFamily="49"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E05477E-40FB-440E-BC93-21F43182F1C2}" type="slidenum">
              <a:rPr lang="en-US" smtClean="0"/>
              <a:pPr eaLnBrk="1" hangingPunct="1"/>
              <a:t>4</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571500" indent="-571500" eaLnBrk="1" hangingPunct="1">
              <a:lnSpc>
                <a:spcPct val="120000"/>
              </a:lnSpc>
              <a:defRPr/>
            </a:pPr>
            <a:r>
              <a:rPr lang="en-US" sz="1400" kern="1200" dirty="0" smtClean="0">
                <a:solidFill>
                  <a:schemeClr val="tx1"/>
                </a:solidFill>
                <a:latin typeface="Arial" pitchFamily="34" charset="0"/>
                <a:ea typeface="+mn-ea"/>
                <a:cs typeface="+mn-cs"/>
              </a:rPr>
              <a:t>The </a:t>
            </a:r>
            <a:r>
              <a:rPr lang="en-US" sz="2400" b="1" dirty="0" smtClean="0">
                <a:solidFill>
                  <a:srgbClr val="000000"/>
                </a:solidFill>
                <a:latin typeface="Courier New" pitchFamily="49" charset="0"/>
              </a:rPr>
              <a:t>private</a:t>
            </a:r>
            <a:r>
              <a:rPr lang="en-US" sz="1400" kern="1200" dirty="0" smtClean="0">
                <a:solidFill>
                  <a:schemeClr val="tx1"/>
                </a:solidFill>
                <a:latin typeface="Arial" pitchFamily="34" charset="0"/>
                <a:ea typeface="+mn-ea"/>
                <a:cs typeface="+mn-cs"/>
              </a:rPr>
              <a:t> fields and methods of the member classes are available to the enclosing class and </a:t>
            </a:r>
            <a:r>
              <a:rPr lang="en-US" sz="2400" dirty="0" smtClean="0"/>
              <a:t>other member classes</a:t>
            </a:r>
            <a:endParaRPr lang="en-US" sz="1400" kern="1200" dirty="0" smtClean="0">
              <a:solidFill>
                <a:schemeClr val="tx1"/>
              </a:solidFill>
              <a:latin typeface="Arial" pitchFamily="34" charset="0"/>
              <a:ea typeface="+mn-ea"/>
              <a:cs typeface="+mn-cs"/>
            </a:endParaRPr>
          </a:p>
          <a:p>
            <a:pPr marL="571500" indent="-571500" eaLnBrk="1" hangingPunct="1">
              <a:lnSpc>
                <a:spcPct val="120000"/>
              </a:lnSpc>
              <a:defRPr/>
            </a:pPr>
            <a:r>
              <a:rPr lang="en-US" sz="1400" kern="1200" dirty="0" smtClean="0">
                <a:solidFill>
                  <a:schemeClr val="tx1"/>
                </a:solidFill>
                <a:latin typeface="Arial" pitchFamily="34" charset="0"/>
                <a:ea typeface="+mn-ea"/>
                <a:cs typeface="+mn-cs"/>
              </a:rPr>
              <a:t>All the </a:t>
            </a:r>
            <a:r>
              <a:rPr lang="en-US" sz="2400" b="1" dirty="0" smtClean="0">
                <a:solidFill>
                  <a:srgbClr val="000000"/>
                </a:solidFill>
                <a:latin typeface="Courier New" pitchFamily="49" charset="0"/>
              </a:rPr>
              <a:t>private</a:t>
            </a:r>
            <a:r>
              <a:rPr lang="en-US" sz="1400" kern="1200" dirty="0" smtClean="0">
                <a:solidFill>
                  <a:schemeClr val="tx1"/>
                </a:solidFill>
                <a:latin typeface="Arial" pitchFamily="34" charset="0"/>
                <a:ea typeface="+mn-ea"/>
                <a:cs typeface="+mn-cs"/>
              </a:rPr>
              <a:t> fields and methods of the outer classes are also available to inner class. </a:t>
            </a:r>
          </a:p>
          <a:p>
            <a:pPr eaLnBrk="1" hangingPunct="1">
              <a:spcBef>
                <a:spcPct val="20000"/>
              </a:spcBef>
              <a:buClr>
                <a:schemeClr val="accent2"/>
              </a:buClr>
              <a:buFont typeface="Wingdings" pitchFamily="2" charset="2"/>
              <a:buNone/>
            </a:pPr>
            <a:endParaRPr lang="en-US" sz="2400"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D3898DB-270E-4E27-8634-A3857819CEFE}" type="slidenum">
              <a:rPr lang="en-US" smtClean="0"/>
              <a:pPr eaLnBrk="1" hangingPunct="1"/>
              <a:t>5</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spcBef>
                <a:spcPct val="20000"/>
              </a:spcBef>
              <a:buClr>
                <a:schemeClr val="accent2"/>
              </a:buClr>
              <a:buFont typeface="Wingdings" pitchFamily="2" charset="2"/>
              <a:buNone/>
            </a:pPr>
            <a:endParaRPr lang="en-US" sz="240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2000" kern="0" dirty="0" smtClean="0">
                <a:solidFill>
                  <a:srgbClr val="5F5F5F"/>
                </a:solidFill>
                <a:latin typeface="Arial" pitchFamily="34" charset="0"/>
                <a:ea typeface="+mn-ea"/>
                <a:cs typeface="+mn-cs"/>
              </a:rPr>
              <a:t>Outer class creates inner class as instance member or locally inside instance method. In both of this context, the current object (this) is available. Hence the current object in context becomes the implicit reference for inner class instance.</a:t>
            </a:r>
          </a:p>
          <a:p>
            <a:pPr marL="342900" indent="-342900" eaLnBrk="0" hangingPunct="0">
              <a:lnSpc>
                <a:spcPct val="140000"/>
              </a:lnSpc>
              <a:spcBef>
                <a:spcPct val="20000"/>
              </a:spcBef>
              <a:buClr>
                <a:schemeClr val="accent2"/>
              </a:buClr>
              <a:buFont typeface="Wingdings" pitchFamily="2" charset="2"/>
              <a:buChar char="§"/>
              <a:defRPr/>
            </a:pPr>
            <a:r>
              <a:rPr lang="en-US" sz="2000" kern="0" dirty="0" smtClean="0">
                <a:solidFill>
                  <a:srgbClr val="5F5F5F"/>
                </a:solidFill>
                <a:latin typeface="Arial" pitchFamily="34" charset="0"/>
                <a:ea typeface="+mn-ea"/>
                <a:cs typeface="+mn-cs"/>
              </a:rPr>
              <a:t>Please note that the code below gives a compilation error because  “</a:t>
            </a:r>
            <a:r>
              <a:rPr lang="en-US" sz="2000" dirty="0" smtClean="0">
                <a:latin typeface="Arial" pitchFamily="34" charset="0"/>
                <a:cs typeface="+mn-cs"/>
              </a:rPr>
              <a:t>No enclosing instance of type Q is accessible”.</a:t>
            </a:r>
          </a:p>
          <a:p>
            <a:pPr lvl="1">
              <a:defRPr/>
            </a:pPr>
            <a:r>
              <a:rPr lang="en-US" sz="2000" b="1" dirty="0" smtClean="0">
                <a:solidFill>
                  <a:srgbClr val="000000"/>
                </a:solidFill>
                <a:latin typeface="Courier New" pitchFamily="49" charset="0"/>
                <a:cs typeface="+mn-cs"/>
              </a:rPr>
              <a:t>class P{</a:t>
            </a:r>
          </a:p>
          <a:p>
            <a:pPr lvl="1">
              <a:defRPr/>
            </a:pPr>
            <a:r>
              <a:rPr lang="en-US" sz="2000" b="1" dirty="0" smtClean="0">
                <a:solidFill>
                  <a:srgbClr val="000000"/>
                </a:solidFill>
                <a:latin typeface="Courier New" pitchFamily="49" charset="0"/>
                <a:cs typeface="+mn-cs"/>
              </a:rPr>
              <a:t>static Q q= new Q(); //error</a:t>
            </a:r>
          </a:p>
          <a:p>
            <a:pPr lvl="1">
              <a:defRPr/>
            </a:pPr>
            <a:r>
              <a:rPr lang="en-US" sz="2000" b="1" dirty="0" smtClean="0">
                <a:solidFill>
                  <a:srgbClr val="000000"/>
                </a:solidFill>
                <a:latin typeface="Courier New" pitchFamily="49" charset="0"/>
                <a:cs typeface="+mn-cs"/>
              </a:rPr>
              <a:t> Q q1= new Q(); //ok</a:t>
            </a:r>
          </a:p>
          <a:p>
            <a:pPr lvl="1">
              <a:defRPr/>
            </a:pPr>
            <a:r>
              <a:rPr lang="en-US" sz="2000" b="1" dirty="0" smtClean="0">
                <a:solidFill>
                  <a:srgbClr val="000000"/>
                </a:solidFill>
                <a:latin typeface="Courier New" pitchFamily="49" charset="0"/>
                <a:cs typeface="+mn-cs"/>
              </a:rPr>
              <a:t> void f(){ Q q2= new Q(); } //ok</a:t>
            </a:r>
          </a:p>
          <a:p>
            <a:pPr lvl="1">
              <a:defRPr/>
            </a:pPr>
            <a:r>
              <a:rPr lang="en-US" sz="2000" b="1" dirty="0" smtClean="0">
                <a:solidFill>
                  <a:srgbClr val="000000"/>
                </a:solidFill>
                <a:latin typeface="Courier New" pitchFamily="49" charset="0"/>
                <a:cs typeface="+mn-cs"/>
              </a:rPr>
              <a:t> static void g(){ Q q2= new Q(); } //error</a:t>
            </a:r>
          </a:p>
          <a:p>
            <a:pPr lvl="1">
              <a:defRPr/>
            </a:pPr>
            <a:r>
              <a:rPr lang="en-US" sz="2000" b="1" dirty="0" smtClean="0">
                <a:solidFill>
                  <a:srgbClr val="000000"/>
                </a:solidFill>
                <a:latin typeface="Courier New" pitchFamily="49" charset="0"/>
                <a:cs typeface="+mn-cs"/>
              </a:rPr>
              <a:t>class Q{}}</a:t>
            </a:r>
            <a:endParaRPr lang="en-US" sz="2000" kern="0" dirty="0" smtClean="0">
              <a:solidFill>
                <a:srgbClr val="5F5F5F"/>
              </a:solidFill>
              <a:latin typeface="Arial" pitchFamily="34"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AF60E8D-04EA-4EBE-995C-03ED592FDDCF}" type="slidenum">
              <a:rPr lang="en-US" smtClean="0"/>
              <a:pPr>
                <a:defRPr/>
              </a:pPr>
              <a:t>7</a:t>
            </a:fld>
            <a:endParaRPr lang="en-US"/>
          </a:p>
        </p:txBody>
      </p:sp>
    </p:spTree>
    <p:extLst>
      <p:ext uri="{BB962C8B-B14F-4D97-AF65-F5344CB8AC3E}">
        <p14:creationId xmlns:p14="http://schemas.microsoft.com/office/powerpoint/2010/main" xmlns="" val="225398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eaLnBrk="0" hangingPunct="0">
              <a:lnSpc>
                <a:spcPct val="140000"/>
              </a:lnSpc>
              <a:spcBef>
                <a:spcPct val="20000"/>
              </a:spcBef>
              <a:buClr>
                <a:schemeClr val="accent2"/>
              </a:buClr>
              <a:defRPr/>
            </a:pPr>
            <a:r>
              <a:rPr lang="en-US" sz="1200" kern="0" dirty="0" smtClean="0">
                <a:solidFill>
                  <a:srgbClr val="5F5F5F"/>
                </a:solidFill>
                <a:latin typeface="Arial" pitchFamily="34" charset="0"/>
                <a:ea typeface="+mn-ea"/>
                <a:cs typeface="+mn-cs"/>
              </a:rPr>
              <a:t>A linked list is a chain of nodes. So, you will have a Node class. </a:t>
            </a:r>
          </a:p>
          <a:p>
            <a:pPr marL="342900" indent="-342900" eaLnBrk="0" hangingPunct="0">
              <a:lnSpc>
                <a:spcPct val="140000"/>
              </a:lnSpc>
              <a:spcBef>
                <a:spcPct val="20000"/>
              </a:spcBef>
              <a:buClr>
                <a:schemeClr val="accent2"/>
              </a:buClr>
              <a:defRPr/>
            </a:pPr>
            <a:r>
              <a:rPr lang="en-US" sz="1200" kern="0" dirty="0" smtClean="0">
                <a:solidFill>
                  <a:srgbClr val="5F5F5F"/>
                </a:solidFill>
                <a:latin typeface="Arial" pitchFamily="34" charset="0"/>
                <a:ea typeface="+mn-ea"/>
                <a:cs typeface="+mn-cs"/>
              </a:rPr>
              <a:t>Where will you define this Node class? </a:t>
            </a:r>
          </a:p>
          <a:p>
            <a:pPr marL="342900" indent="-342900" eaLnBrk="0" hangingPunct="0">
              <a:lnSpc>
                <a:spcPct val="140000"/>
              </a:lnSpc>
              <a:spcBef>
                <a:spcPct val="20000"/>
              </a:spcBef>
              <a:buClr>
                <a:schemeClr val="accent2"/>
              </a:buClr>
              <a:defRPr/>
            </a:pPr>
            <a:r>
              <a:rPr lang="en-US" sz="1200" kern="0" dirty="0" smtClean="0">
                <a:solidFill>
                  <a:srgbClr val="5F5F5F"/>
                </a:solidFill>
                <a:latin typeface="Arial" pitchFamily="34" charset="0"/>
                <a:ea typeface="+mn-ea"/>
                <a:cs typeface="+mn-cs"/>
              </a:rPr>
              <a:t>	To answer this, ask yourself if it is necessary for a </a:t>
            </a:r>
            <a:r>
              <a:rPr lang="en-US" sz="1200" kern="0" dirty="0" err="1" smtClean="0">
                <a:solidFill>
                  <a:srgbClr val="5F5F5F"/>
                </a:solidFill>
                <a:latin typeface="Arial" pitchFamily="34" charset="0"/>
                <a:ea typeface="+mn-ea"/>
                <a:cs typeface="+mn-cs"/>
              </a:rPr>
              <a:t>LinkedList</a:t>
            </a:r>
            <a:r>
              <a:rPr lang="en-US" sz="1200" kern="0" dirty="0" smtClean="0">
                <a:solidFill>
                  <a:srgbClr val="5F5F5F"/>
                </a:solidFill>
                <a:latin typeface="Arial" pitchFamily="34" charset="0"/>
                <a:ea typeface="+mn-ea"/>
                <a:cs typeface="+mn-cs"/>
              </a:rPr>
              <a:t> class to expose the Node class or is it just enough for it to provide public methods that returns the required data.</a:t>
            </a:r>
          </a:p>
          <a:p>
            <a:endParaRPr lang="en-US" dirty="0"/>
          </a:p>
        </p:txBody>
      </p:sp>
      <p:sp>
        <p:nvSpPr>
          <p:cNvPr id="4" name="Slide Number Placeholder 3"/>
          <p:cNvSpPr>
            <a:spLocks noGrp="1"/>
          </p:cNvSpPr>
          <p:nvPr>
            <p:ph type="sldNum" sz="quarter" idx="10"/>
          </p:nvPr>
        </p:nvSpPr>
        <p:spPr/>
        <p:txBody>
          <a:bodyPr/>
          <a:lstStyle/>
          <a:p>
            <a:pPr>
              <a:defRPr/>
            </a:pPr>
            <a:fld id="{1AF60E8D-04EA-4EBE-995C-03ED592FDDCF}" type="slidenum">
              <a:rPr lang="en-US" smtClean="0"/>
              <a:pPr>
                <a:defRPr/>
              </a:pPr>
              <a:t>9</a:t>
            </a:fld>
            <a:endParaRPr lang="en-US"/>
          </a:p>
        </p:txBody>
      </p:sp>
    </p:spTree>
    <p:extLst>
      <p:ext uri="{BB962C8B-B14F-4D97-AF65-F5344CB8AC3E}">
        <p14:creationId xmlns:p14="http://schemas.microsoft.com/office/powerpoint/2010/main" xmlns="" val="3017624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870A010-7E2B-4749-8486-EECD006C2BD1}" type="slidenum">
              <a:rPr lang="en-US" smtClean="0"/>
              <a:pPr eaLnBrk="1" hangingPunct="1"/>
              <a:t>11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28600" indent="-228600" eaLnBrk="1" hangingPunct="1">
              <a:buFontTx/>
              <a:buChar char="•"/>
            </a:pPr>
            <a:endParaRPr lang="en-US" sz="900" smtClean="0">
              <a:latin typeface="Arial" charset="0"/>
            </a:endParaRPr>
          </a:p>
          <a:p>
            <a:pPr marL="228600" indent="-228600"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N" smtClean="0">
              <a:latin typeface="Arial"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0E3D83B-3F9B-48D8-A374-7CC77DC4D062}" type="slidenum">
              <a:rPr lang="en-US" smtClean="0"/>
              <a:pPr eaLnBrk="1" hangingPunct="1"/>
              <a:t>12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A0E29E2-0CFF-43AB-A117-F86EC4429E18}" type="datetimeFigureOut">
              <a:rPr lang="en-US" smtClean="0"/>
              <a:t>6/25/2015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9161F07-36EF-4567-B80D-6687CF3C7729}"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0E29E2-0CFF-43AB-A117-F86EC4429E18}" type="datetimeFigureOut">
              <a:rPr lang="en-US" smtClean="0"/>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61F07-36EF-4567-B80D-6687CF3C77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0E29E2-0CFF-43AB-A117-F86EC4429E18}" type="datetimeFigureOut">
              <a:rPr lang="en-US" smtClean="0"/>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61F07-36EF-4567-B80D-6687CF3C77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A0E29E2-0CFF-43AB-A117-F86EC4429E18}" type="datetimeFigureOut">
              <a:rPr lang="en-US" smtClean="0"/>
              <a:t>6/25/2015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161F07-36EF-4567-B80D-6687CF3C7729}"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A0E29E2-0CFF-43AB-A117-F86EC4429E18}" type="datetimeFigureOut">
              <a:rPr lang="en-US" smtClean="0"/>
              <a:t>6/25/2015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9161F07-36EF-4567-B80D-6687CF3C772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A0E29E2-0CFF-43AB-A117-F86EC4429E18}" type="datetimeFigureOut">
              <a:rPr lang="en-US" smtClean="0"/>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61F07-36EF-4567-B80D-6687CF3C7729}"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A0E29E2-0CFF-43AB-A117-F86EC4429E18}" type="datetimeFigureOut">
              <a:rPr lang="en-US" smtClean="0"/>
              <a:t>6/25/2015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161F07-36EF-4567-B80D-6687CF3C7729}"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A0E29E2-0CFF-43AB-A117-F86EC4429E18}" type="datetimeFigureOut">
              <a:rPr lang="en-US" smtClean="0"/>
              <a:t>6/25/2015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161F07-36EF-4567-B80D-6687CF3C77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E29E2-0CFF-43AB-A117-F86EC4429E18}" type="datetimeFigureOut">
              <a:rPr lang="en-US" smtClean="0"/>
              <a:t>6/25/2015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161F07-36EF-4567-B80D-6687CF3C77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0E29E2-0CFF-43AB-A117-F86EC4429E18}" type="datetimeFigureOut">
              <a:rPr lang="en-US" smtClean="0"/>
              <a:t>6/25/2015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161F07-36EF-4567-B80D-6687CF3C7729}"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0E29E2-0CFF-43AB-A117-F86EC4429E18}" type="datetimeFigureOut">
              <a:rPr lang="en-US" smtClean="0"/>
              <a:t>6/25/2015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9161F07-36EF-4567-B80D-6687CF3C7729}"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A0E29E2-0CFF-43AB-A117-F86EC4429E18}" type="datetimeFigureOut">
              <a:rPr lang="en-US" smtClean="0"/>
              <a:t>6/25/2015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9161F07-36EF-4567-B80D-6687CF3C772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lstStyle/>
          <a:p>
            <a:pPr eaLnBrk="1" hangingPunct="1"/>
            <a:r>
              <a:rPr lang="en-US" sz="4000" dirty="0" smtClean="0"/>
              <a:t>Java: Nested Classes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Exercise </a:t>
            </a:r>
          </a:p>
        </p:txBody>
      </p:sp>
      <p:sp>
        <p:nvSpPr>
          <p:cNvPr id="13316"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9FB3BDF-9E2A-433E-9660-96A0893984EF}" type="slidenum">
              <a:rPr lang="en-US" smtClean="0">
                <a:solidFill>
                  <a:schemeClr val="bg2"/>
                </a:solidFill>
              </a:rPr>
              <a:pPr eaLnBrk="1" hangingPunct="1">
                <a:defRPr/>
              </a:pPr>
              <a:t>10</a:t>
            </a:fld>
            <a:endParaRPr lang="en-US" smtClean="0">
              <a:solidFill>
                <a:schemeClr val="bg2"/>
              </a:solidFill>
            </a:endParaRPr>
          </a:p>
        </p:txBody>
      </p:sp>
      <p:sp>
        <p:nvSpPr>
          <p:cNvPr id="13315" name="Content Placeholder 2"/>
          <p:cNvSpPr>
            <a:spLocks noGrp="1"/>
          </p:cNvSpPr>
          <p:nvPr>
            <p:ph sz="quarter" idx="1"/>
          </p:nvPr>
        </p:nvSpPr>
        <p:spPr>
          <a:xfrm>
            <a:off x="381000" y="1143000"/>
            <a:ext cx="8382000" cy="5181600"/>
          </a:xfrm>
        </p:spPr>
        <p:txBody>
          <a:bodyPr>
            <a:normAutofit/>
          </a:bodyPr>
          <a:lstStyle/>
          <a:p>
            <a:r>
              <a:rPr lang="en-US" i="1" dirty="0" smtClean="0"/>
              <a:t>Create an </a:t>
            </a:r>
            <a:r>
              <a:rPr lang="en-US" i="1" dirty="0" err="1" smtClean="0"/>
              <a:t>AddressBook</a:t>
            </a:r>
            <a:r>
              <a:rPr lang="en-US" i="1" dirty="0" smtClean="0"/>
              <a:t> class encapsulating name (String), </a:t>
            </a:r>
            <a:r>
              <a:rPr lang="en-US" i="1" dirty="0" err="1" smtClean="0"/>
              <a:t>tempAdd</a:t>
            </a:r>
            <a:r>
              <a:rPr lang="en-US" i="1" dirty="0"/>
              <a:t>  (Address), </a:t>
            </a:r>
            <a:r>
              <a:rPr lang="en-US" i="1" dirty="0" err="1" smtClean="0"/>
              <a:t>premAdd</a:t>
            </a:r>
            <a:r>
              <a:rPr lang="en-US" i="1" dirty="0" smtClean="0"/>
              <a:t>  (Address) and phone number(long).</a:t>
            </a:r>
            <a:r>
              <a:rPr lang="en-IN" i="1" dirty="0" smtClean="0"/>
              <a:t> </a:t>
            </a:r>
            <a:r>
              <a:rPr lang="en-IN" i="1" dirty="0"/>
              <a:t>Provide </a:t>
            </a:r>
            <a:r>
              <a:rPr lang="en-IN" i="1" dirty="0" smtClean="0"/>
              <a:t>appropriate getter </a:t>
            </a:r>
            <a:r>
              <a:rPr lang="en-IN" i="1" dirty="0"/>
              <a:t>and </a:t>
            </a:r>
            <a:r>
              <a:rPr lang="en-IN" i="1" dirty="0" smtClean="0"/>
              <a:t>setter methods.</a:t>
            </a:r>
            <a:endParaRPr lang="en-US" i="1" dirty="0" smtClean="0"/>
          </a:p>
          <a:p>
            <a:r>
              <a:rPr lang="en-IN" i="1" dirty="0" smtClean="0"/>
              <a:t>Address class encapsulates house address– name, street address, city, state.</a:t>
            </a:r>
          </a:p>
          <a:p>
            <a:r>
              <a:rPr lang="en-IN" i="1" dirty="0" smtClean="0"/>
              <a:t>The Address class must be available only to </a:t>
            </a:r>
            <a:r>
              <a:rPr lang="en-IN" i="1" dirty="0" err="1" smtClean="0"/>
              <a:t>AddressBook</a:t>
            </a:r>
            <a:r>
              <a:rPr lang="en-IN" i="1" dirty="0" smtClean="0"/>
              <a:t> class.</a:t>
            </a:r>
          </a:p>
          <a:p>
            <a:r>
              <a:rPr lang="en-IN" i="1" dirty="0"/>
              <a:t>Make sure that name assigned </a:t>
            </a:r>
            <a:r>
              <a:rPr lang="en-IN" i="1" dirty="0" smtClean="0"/>
              <a:t>to </a:t>
            </a:r>
            <a:r>
              <a:rPr lang="en-IN" i="1" dirty="0" err="1" smtClean="0"/>
              <a:t>AddressBook</a:t>
            </a:r>
            <a:r>
              <a:rPr lang="en-IN" i="1" dirty="0" smtClean="0"/>
              <a:t> object is same as name </a:t>
            </a:r>
            <a:r>
              <a:rPr lang="en-IN" i="1" dirty="0"/>
              <a:t>assigned </a:t>
            </a:r>
            <a:r>
              <a:rPr lang="en-IN" i="1" dirty="0" smtClean="0"/>
              <a:t>to Address object.</a:t>
            </a:r>
          </a:p>
          <a:p>
            <a:r>
              <a:rPr lang="en-IN" i="1" dirty="0" smtClean="0"/>
              <a:t>Test the application by creating </a:t>
            </a:r>
            <a:r>
              <a:rPr lang="en-US" i="1" dirty="0" err="1"/>
              <a:t>AddressBook</a:t>
            </a:r>
            <a:r>
              <a:rPr lang="en-US" i="1" dirty="0"/>
              <a:t> </a:t>
            </a:r>
            <a:r>
              <a:rPr lang="en-US" i="1" dirty="0" smtClean="0"/>
              <a:t>object and printing address and email id assigned to </a:t>
            </a:r>
            <a:r>
              <a:rPr lang="en-US" i="1" dirty="0" err="1"/>
              <a:t>AddressBook</a:t>
            </a:r>
            <a:r>
              <a:rPr lang="en-US" i="1" dirty="0"/>
              <a:t> </a:t>
            </a:r>
            <a:r>
              <a:rPr lang="en-US" i="1" dirty="0" smtClean="0"/>
              <a:t>object.</a:t>
            </a:r>
          </a:p>
          <a:p>
            <a:pPr marL="0" indent="0" algn="r">
              <a:buNone/>
            </a:pPr>
            <a:r>
              <a:rPr lang="en-US" i="1" dirty="0" smtClean="0"/>
              <a:t>(1 hour)</a:t>
            </a:r>
            <a:endParaRPr lang="en-IN" i="1" dirty="0"/>
          </a:p>
          <a:p>
            <a:endParaRPr lang="en-I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76200"/>
            <a:ext cx="7772400" cy="755650"/>
          </a:xfrm>
        </p:spPr>
        <p:txBody>
          <a:bodyPr>
            <a:normAutofit/>
          </a:bodyPr>
          <a:lstStyle/>
          <a:p>
            <a:pPr eaLnBrk="1" hangingPunct="1"/>
            <a:r>
              <a:rPr lang="en-US" dirty="0"/>
              <a:t>Static </a:t>
            </a:r>
            <a:r>
              <a:rPr lang="en-US" dirty="0" smtClean="0"/>
              <a:t>Nested Class</a:t>
            </a:r>
            <a:endParaRPr lang="en-US" dirty="0"/>
          </a:p>
        </p:txBody>
      </p:sp>
      <p:sp>
        <p:nvSpPr>
          <p:cNvPr id="19460"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F072CE0-3570-410B-9862-FD0EE9A1C7A4}" type="slidenum">
              <a:rPr lang="en-US" smtClean="0">
                <a:solidFill>
                  <a:schemeClr val="bg2"/>
                </a:solidFill>
              </a:rPr>
              <a:pPr eaLnBrk="1" hangingPunct="1">
                <a:defRPr/>
              </a:pPr>
              <a:t>11</a:t>
            </a:fld>
            <a:endParaRPr lang="en-US" smtClean="0">
              <a:solidFill>
                <a:schemeClr val="bg2"/>
              </a:solidFill>
            </a:endParaRPr>
          </a:p>
        </p:txBody>
      </p:sp>
      <p:sp>
        <p:nvSpPr>
          <p:cNvPr id="588803" name="Rectangle 3"/>
          <p:cNvSpPr>
            <a:spLocks noGrp="1" noChangeArrowheads="1"/>
          </p:cNvSpPr>
          <p:nvPr>
            <p:ph sz="quarter" idx="1"/>
          </p:nvPr>
        </p:nvSpPr>
        <p:spPr>
          <a:xfrm>
            <a:off x="152400" y="914400"/>
            <a:ext cx="8763000" cy="5334000"/>
          </a:xfrm>
        </p:spPr>
        <p:txBody>
          <a:bodyPr>
            <a:normAutofit fontScale="77500" lnSpcReduction="20000"/>
          </a:bodyPr>
          <a:lstStyle/>
          <a:p>
            <a:pPr eaLnBrk="1" hangingPunct="1">
              <a:lnSpc>
                <a:spcPct val="120000"/>
              </a:lnSpc>
              <a:spcBef>
                <a:spcPts val="500"/>
              </a:spcBef>
              <a:defRPr/>
            </a:pPr>
            <a:r>
              <a:rPr lang="en-US" dirty="0" smtClean="0">
                <a:latin typeface="+mj-lt"/>
              </a:rPr>
              <a:t>A static nested class is a class that’s a </a:t>
            </a:r>
            <a:r>
              <a:rPr lang="en-US" b="1" dirty="0" smtClean="0">
                <a:latin typeface="Courier New" pitchFamily="49" charset="0"/>
                <a:cs typeface="Courier New" pitchFamily="49" charset="0"/>
              </a:rPr>
              <a:t>static</a:t>
            </a:r>
            <a:r>
              <a:rPr lang="en-US" dirty="0" smtClean="0">
                <a:latin typeface="+mj-lt"/>
              </a:rPr>
              <a:t> member of the outer class </a:t>
            </a:r>
          </a:p>
          <a:p>
            <a:pPr eaLnBrk="1" hangingPunct="1">
              <a:lnSpc>
                <a:spcPct val="120000"/>
              </a:lnSpc>
              <a:spcBef>
                <a:spcPts val="500"/>
              </a:spcBef>
              <a:defRPr/>
            </a:pPr>
            <a:r>
              <a:rPr lang="en-US" dirty="0" smtClean="0">
                <a:latin typeface="+mj-lt"/>
              </a:rPr>
              <a:t>It can access only all </a:t>
            </a:r>
            <a:r>
              <a:rPr lang="en-US" b="1" dirty="0" smtClean="0">
                <a:latin typeface="Courier New" pitchFamily="49" charset="0"/>
                <a:cs typeface="Courier New" pitchFamily="49" charset="0"/>
              </a:rPr>
              <a:t>static</a:t>
            </a:r>
            <a:r>
              <a:rPr lang="en-US" dirty="0" smtClean="0">
                <a:latin typeface="+mj-lt"/>
              </a:rPr>
              <a:t> members of the outer class.</a:t>
            </a:r>
          </a:p>
          <a:p>
            <a:pPr eaLnBrk="1" hangingPunct="1">
              <a:lnSpc>
                <a:spcPct val="120000"/>
              </a:lnSpc>
              <a:spcBef>
                <a:spcPts val="500"/>
              </a:spcBef>
              <a:defRPr/>
            </a:pPr>
            <a:r>
              <a:rPr lang="en-US" dirty="0" smtClean="0">
                <a:latin typeface="+mj-lt"/>
              </a:rPr>
              <a:t>Instances of outer class can be created inside </a:t>
            </a:r>
            <a:r>
              <a:rPr lang="en-US" b="1" dirty="0" smtClean="0">
                <a:latin typeface="Courier New" pitchFamily="49" charset="0"/>
                <a:cs typeface="Courier New" pitchFamily="49" charset="0"/>
              </a:rPr>
              <a:t>static</a:t>
            </a:r>
            <a:r>
              <a:rPr lang="en-US" dirty="0" smtClean="0">
                <a:latin typeface="+mj-lt"/>
              </a:rPr>
              <a:t> inner class and using this  </a:t>
            </a:r>
            <a:r>
              <a:rPr lang="en-US" b="1" dirty="0" smtClean="0">
                <a:latin typeface="Courier New" pitchFamily="49" charset="0"/>
                <a:cs typeface="Courier New" pitchFamily="49" charset="0"/>
              </a:rPr>
              <a:t>private</a:t>
            </a:r>
            <a:r>
              <a:rPr lang="en-US" dirty="0" smtClean="0">
                <a:latin typeface="+mj-lt"/>
              </a:rPr>
              <a:t> members can be accessed.</a:t>
            </a:r>
          </a:p>
          <a:p>
            <a:pPr marL="228600" indent="-228600" eaLnBrk="1" hangingPunct="1">
              <a:lnSpc>
                <a:spcPct val="120000"/>
              </a:lnSpc>
              <a:defRPr/>
            </a:pPr>
            <a:r>
              <a:rPr lang="en-US" dirty="0" smtClean="0">
                <a:latin typeface="+mj-lt"/>
              </a:rPr>
              <a:t>It is created without an instance of the outer class unlike the regular inner classes.</a:t>
            </a:r>
          </a:p>
          <a:p>
            <a:pPr marL="228600" indent="-228600" eaLnBrk="1" hangingPunct="1">
              <a:lnSpc>
                <a:spcPct val="120000"/>
              </a:lnSpc>
              <a:defRPr/>
            </a:pPr>
            <a:r>
              <a:rPr lang="en-US" dirty="0" smtClean="0">
                <a:latin typeface="+mj-lt"/>
              </a:rPr>
              <a:t>That is why the </a:t>
            </a:r>
            <a:r>
              <a:rPr lang="en-US" b="1" dirty="0" smtClean="0">
                <a:latin typeface="Courier New" pitchFamily="49" charset="0"/>
                <a:cs typeface="Courier New" pitchFamily="49" charset="0"/>
              </a:rPr>
              <a:t>static</a:t>
            </a:r>
            <a:r>
              <a:rPr lang="en-US" dirty="0" smtClean="0">
                <a:latin typeface="+mj-lt"/>
              </a:rPr>
              <a:t> classes are sometimes called top-level nested classes.</a:t>
            </a:r>
          </a:p>
          <a:p>
            <a:pPr marL="228600" indent="-228600" eaLnBrk="1" hangingPunct="1">
              <a:lnSpc>
                <a:spcPct val="120000"/>
              </a:lnSpc>
              <a:defRPr/>
            </a:pPr>
            <a:r>
              <a:rPr lang="en-US" dirty="0" smtClean="0">
                <a:latin typeface="+mj-lt"/>
              </a:rPr>
              <a:t>Other modifier applicable to member classes</a:t>
            </a:r>
          </a:p>
          <a:p>
            <a:pPr marL="628650" indent="-457200">
              <a:lnSpc>
                <a:spcPct val="120000"/>
              </a:lnSpc>
              <a:buClr>
                <a:schemeClr val="tx2"/>
              </a:buClr>
              <a:buFont typeface="Wingdings" pitchFamily="2" charset="2"/>
              <a:buNone/>
              <a:defRPr/>
            </a:pPr>
            <a:r>
              <a:rPr lang="en-US" dirty="0" smtClean="0">
                <a:solidFill>
                  <a:srgbClr val="003366"/>
                </a:solidFill>
                <a:latin typeface="Courier New" pitchFamily="49" charset="0"/>
                <a:cs typeface="Courier New" pitchFamily="49" charset="0"/>
              </a:rPr>
              <a:t>	</a:t>
            </a:r>
            <a:r>
              <a:rPr lang="en-US" b="1" dirty="0" smtClean="0">
                <a:latin typeface="Courier New" pitchFamily="49" charset="0"/>
                <a:cs typeface="Courier New" pitchFamily="49" charset="0"/>
              </a:rPr>
              <a:t>abstract, final, public, protected, private</a:t>
            </a:r>
          </a:p>
          <a:p>
            <a:pPr eaLnBrk="1" hangingPunct="1">
              <a:lnSpc>
                <a:spcPct val="120000"/>
              </a:lnSpc>
              <a:spcBef>
                <a:spcPts val="500"/>
              </a:spcBef>
              <a:defRPr/>
            </a:pPr>
            <a:r>
              <a:rPr lang="en-US" dirty="0" smtClean="0">
                <a:latin typeface="+mj-lt"/>
              </a:rPr>
              <a:t>Static nested class  is used in cases where classes work very closely without having any explicit relationship. For  instance, a test case class must be able to access all the members of class including private class so that it can effectively test the class.</a:t>
            </a:r>
            <a:endParaRPr lang="en-US" b="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914400"/>
          </a:xfrm>
        </p:spPr>
        <p:txBody>
          <a:bodyPr/>
          <a:lstStyle/>
          <a:p>
            <a:r>
              <a:rPr lang="en-US" dirty="0" smtClean="0"/>
              <a:t>Syntax</a:t>
            </a:r>
            <a:endParaRPr lang="en-IN" dirty="0" smtClean="0"/>
          </a:p>
        </p:txBody>
      </p:sp>
      <p:sp>
        <p:nvSpPr>
          <p:cNvPr id="20484"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36DA2CA-888C-4ED3-BF0C-2693677B25F7}" type="slidenum">
              <a:rPr lang="en-US" smtClean="0">
                <a:solidFill>
                  <a:schemeClr val="bg2"/>
                </a:solidFill>
              </a:rPr>
              <a:pPr eaLnBrk="1" hangingPunct="1">
                <a:defRPr/>
              </a:pPr>
              <a:t>12</a:t>
            </a:fld>
            <a:endParaRPr lang="en-US" smtClean="0">
              <a:solidFill>
                <a:schemeClr val="bg2"/>
              </a:solidFill>
            </a:endParaRPr>
          </a:p>
        </p:txBody>
      </p:sp>
      <p:sp>
        <p:nvSpPr>
          <p:cNvPr id="13315" name="Content Placeholder 2"/>
          <p:cNvSpPr>
            <a:spLocks noGrp="1"/>
          </p:cNvSpPr>
          <p:nvPr>
            <p:ph sz="quarter" idx="1"/>
          </p:nvPr>
        </p:nvSpPr>
        <p:spPr>
          <a:xfrm>
            <a:off x="304800" y="1295400"/>
            <a:ext cx="8229600" cy="5181600"/>
          </a:xfrm>
        </p:spPr>
        <p:txBody>
          <a:bodyPr>
            <a:normAutofit/>
          </a:bodyPr>
          <a:lstStyle/>
          <a:p>
            <a:pPr eaLnBrk="1" hangingPunct="1">
              <a:lnSpc>
                <a:spcPct val="90000"/>
              </a:lnSpc>
              <a:spcBef>
                <a:spcPts val="500"/>
              </a:spcBef>
              <a:buClr>
                <a:schemeClr val="accent6"/>
              </a:buClr>
              <a:defRPr/>
            </a:pPr>
            <a:r>
              <a:rPr lang="en-US" dirty="0" smtClean="0"/>
              <a:t>Structure:</a:t>
            </a:r>
          </a:p>
          <a:p>
            <a:pPr eaLnBrk="1" hangingPunct="1">
              <a:spcBef>
                <a:spcPts val="500"/>
              </a:spcBef>
              <a:buClr>
                <a:schemeClr val="tx2"/>
              </a:buClr>
              <a:buFontTx/>
              <a:buNone/>
              <a:defRPr/>
            </a:pPr>
            <a:r>
              <a:rPr lang="en-US" b="1" dirty="0" smtClean="0">
                <a:latin typeface="Courier New" pitchFamily="49" charset="0"/>
              </a:rPr>
              <a:t>	</a:t>
            </a:r>
            <a:r>
              <a:rPr lang="en-US" b="1" dirty="0" smtClean="0">
                <a:solidFill>
                  <a:srgbClr val="000000"/>
                </a:solidFill>
                <a:latin typeface="Courier New" pitchFamily="49" charset="0"/>
              </a:rPr>
              <a:t>public class </a:t>
            </a:r>
            <a:r>
              <a:rPr lang="en-US" b="1" dirty="0" err="1" smtClean="0">
                <a:solidFill>
                  <a:srgbClr val="000000"/>
                </a:solidFill>
                <a:latin typeface="Courier New" pitchFamily="49" charset="0"/>
              </a:rPr>
              <a:t>OuterClass</a:t>
            </a:r>
            <a:r>
              <a:rPr lang="en-US" b="1" dirty="0" smtClean="0">
                <a:solidFill>
                  <a:srgbClr val="000000"/>
                </a:solidFill>
                <a:latin typeface="Courier New" pitchFamily="49" charset="0"/>
              </a:rPr>
              <a:t>{</a:t>
            </a:r>
          </a:p>
          <a:p>
            <a:pPr eaLnBrk="1" hangingPunct="1">
              <a:spcBef>
                <a:spcPts val="500"/>
              </a:spcBef>
              <a:buClr>
                <a:schemeClr val="tx2"/>
              </a:buClr>
              <a:buFontTx/>
              <a:buNone/>
              <a:defRPr/>
            </a:pPr>
            <a:r>
              <a:rPr lang="en-US" b="1" dirty="0" smtClean="0">
                <a:solidFill>
                  <a:srgbClr val="000000"/>
                </a:solidFill>
                <a:latin typeface="Courier New" pitchFamily="49" charset="0"/>
              </a:rPr>
              <a:t>	public static class </a:t>
            </a:r>
            <a:r>
              <a:rPr lang="en-US" b="1" dirty="0" err="1" smtClean="0">
                <a:solidFill>
                  <a:srgbClr val="000000"/>
                </a:solidFill>
                <a:latin typeface="Courier New" pitchFamily="49" charset="0"/>
              </a:rPr>
              <a:t>InnerClass</a:t>
            </a:r>
            <a:r>
              <a:rPr lang="en-US" b="1" dirty="0" smtClean="0">
                <a:solidFill>
                  <a:srgbClr val="000000"/>
                </a:solidFill>
                <a:latin typeface="Courier New" pitchFamily="49" charset="0"/>
              </a:rPr>
              <a:t>{}	</a:t>
            </a:r>
          </a:p>
          <a:p>
            <a:pPr eaLnBrk="1" hangingPunct="1">
              <a:spcBef>
                <a:spcPts val="500"/>
              </a:spcBef>
              <a:buClr>
                <a:schemeClr val="tx2"/>
              </a:buClr>
              <a:buFontTx/>
              <a:buNone/>
              <a:defRPr/>
            </a:pPr>
            <a:r>
              <a:rPr lang="en-US" b="1" dirty="0" smtClean="0">
                <a:solidFill>
                  <a:srgbClr val="000000"/>
                </a:solidFill>
                <a:latin typeface="Courier New" pitchFamily="49" charset="0"/>
              </a:rPr>
              <a:t>	}</a:t>
            </a:r>
          </a:p>
          <a:p>
            <a:pPr eaLnBrk="1" hangingPunct="1">
              <a:lnSpc>
                <a:spcPct val="90000"/>
              </a:lnSpc>
              <a:spcBef>
                <a:spcPts val="500"/>
              </a:spcBef>
              <a:buClr>
                <a:schemeClr val="tx2"/>
              </a:buClr>
              <a:buFontTx/>
              <a:buNone/>
              <a:defRPr/>
            </a:pPr>
            <a:endParaRPr lang="en-US" b="1" dirty="0" smtClean="0">
              <a:solidFill>
                <a:srgbClr val="000000"/>
              </a:solidFill>
              <a:latin typeface="Courier New" pitchFamily="49" charset="0"/>
            </a:endParaRPr>
          </a:p>
          <a:p>
            <a:pPr eaLnBrk="1" hangingPunct="1">
              <a:lnSpc>
                <a:spcPct val="90000"/>
              </a:lnSpc>
              <a:spcBef>
                <a:spcPts val="500"/>
              </a:spcBef>
              <a:buClr>
                <a:schemeClr val="accent6"/>
              </a:buClr>
              <a:defRPr/>
            </a:pPr>
            <a:r>
              <a:rPr lang="en-US" dirty="0" smtClean="0"/>
              <a:t>Creating instance:</a:t>
            </a:r>
          </a:p>
          <a:p>
            <a:pPr lvl="1" eaLnBrk="1" hangingPunct="1">
              <a:lnSpc>
                <a:spcPct val="90000"/>
              </a:lnSpc>
              <a:spcBef>
                <a:spcPts val="500"/>
              </a:spcBef>
              <a:defRPr/>
            </a:pPr>
            <a:r>
              <a:rPr lang="en-US" sz="2000" dirty="0" smtClean="0"/>
              <a:t>Outside the outer class: </a:t>
            </a:r>
          </a:p>
          <a:p>
            <a:pPr lvl="1" eaLnBrk="1" hangingPunct="1">
              <a:lnSpc>
                <a:spcPct val="90000"/>
              </a:lnSpc>
              <a:spcBef>
                <a:spcPts val="500"/>
              </a:spcBef>
              <a:buClr>
                <a:schemeClr val="tx2"/>
              </a:buClr>
              <a:buFontTx/>
              <a:buNone/>
              <a:defRPr/>
            </a:pPr>
            <a:r>
              <a:rPr lang="en-US" b="1" dirty="0" smtClean="0">
                <a:latin typeface="Courier New" pitchFamily="49" charset="0"/>
              </a:rPr>
              <a:t>	 </a:t>
            </a:r>
            <a:r>
              <a:rPr lang="en-US" sz="2000" b="1" dirty="0" err="1" smtClean="0">
                <a:solidFill>
                  <a:srgbClr val="000000"/>
                </a:solidFill>
                <a:latin typeface="Courier New" pitchFamily="49" charset="0"/>
              </a:rPr>
              <a:t>OuterClass.InnerClass</a:t>
            </a:r>
            <a:r>
              <a:rPr lang="en-US" sz="2000" b="1" dirty="0" smtClean="0">
                <a:solidFill>
                  <a:srgbClr val="000000"/>
                </a:solidFill>
                <a:latin typeface="Courier New" pitchFamily="49" charset="0"/>
              </a:rPr>
              <a:t> sinner</a:t>
            </a:r>
          </a:p>
          <a:p>
            <a:pPr lvl="1" eaLnBrk="1" hangingPunct="1">
              <a:lnSpc>
                <a:spcPct val="90000"/>
              </a:lnSpc>
              <a:spcBef>
                <a:spcPts val="500"/>
              </a:spcBef>
              <a:buClr>
                <a:schemeClr val="tx2"/>
              </a:buClr>
              <a:buFontTx/>
              <a:buNone/>
              <a:defRPr/>
            </a:pPr>
            <a:r>
              <a:rPr lang="en-US" sz="2000" b="1" dirty="0" smtClean="0">
                <a:solidFill>
                  <a:srgbClr val="000000"/>
                </a:solidFill>
                <a:latin typeface="Courier New" pitchFamily="49" charset="0"/>
              </a:rPr>
              <a:t>   =new </a:t>
            </a:r>
            <a:r>
              <a:rPr lang="en-US" sz="2000" b="1" dirty="0" err="1" smtClean="0">
                <a:solidFill>
                  <a:srgbClr val="000000"/>
                </a:solidFill>
                <a:latin typeface="Courier New" pitchFamily="49" charset="0"/>
              </a:rPr>
              <a:t>OuterClass.InnerClass</a:t>
            </a:r>
            <a:r>
              <a:rPr lang="en-US" sz="2000" b="1" dirty="0" smtClean="0">
                <a:solidFill>
                  <a:srgbClr val="000000"/>
                </a:solidFill>
                <a:latin typeface="Courier New" pitchFamily="49" charset="0"/>
              </a:rPr>
              <a:t>();</a:t>
            </a:r>
          </a:p>
          <a:p>
            <a:pPr lvl="1" eaLnBrk="1" hangingPunct="1">
              <a:lnSpc>
                <a:spcPct val="90000"/>
              </a:lnSpc>
              <a:spcBef>
                <a:spcPts val="500"/>
              </a:spcBef>
              <a:buClr>
                <a:schemeClr val="tx2"/>
              </a:buClr>
              <a:buFontTx/>
              <a:buNone/>
              <a:defRPr/>
            </a:pPr>
            <a:endParaRPr lang="en-US" sz="2000" b="1" dirty="0" smtClean="0">
              <a:solidFill>
                <a:srgbClr val="000000"/>
              </a:solidFill>
              <a:latin typeface="Courier New" pitchFamily="49" charset="0"/>
            </a:endParaRPr>
          </a:p>
          <a:p>
            <a:pPr lvl="1" eaLnBrk="1" hangingPunct="1">
              <a:lnSpc>
                <a:spcPct val="90000"/>
              </a:lnSpc>
              <a:spcBef>
                <a:spcPts val="500"/>
              </a:spcBef>
              <a:defRPr/>
            </a:pPr>
            <a:r>
              <a:rPr lang="en-US" sz="2000" dirty="0" smtClean="0"/>
              <a:t>Inside the outer class: </a:t>
            </a:r>
          </a:p>
          <a:p>
            <a:pPr eaLnBrk="1" hangingPunct="1">
              <a:lnSpc>
                <a:spcPct val="90000"/>
              </a:lnSpc>
              <a:spcBef>
                <a:spcPts val="500"/>
              </a:spcBef>
              <a:buClr>
                <a:schemeClr val="tx2"/>
              </a:buClr>
              <a:buFontTx/>
              <a:buNone/>
              <a:defRPr/>
            </a:pPr>
            <a:r>
              <a:rPr lang="en-US" b="1" dirty="0" smtClean="0">
                <a:latin typeface="Courier New" pitchFamily="49" charset="0"/>
              </a:rPr>
              <a:t>		</a:t>
            </a:r>
            <a:r>
              <a:rPr lang="en-US" b="1" dirty="0" err="1" smtClean="0">
                <a:solidFill>
                  <a:srgbClr val="000000"/>
                </a:solidFill>
                <a:latin typeface="Courier New" pitchFamily="49" charset="0"/>
              </a:rPr>
              <a:t>InnerClass</a:t>
            </a:r>
            <a:r>
              <a:rPr lang="en-US" b="1" dirty="0" smtClean="0">
                <a:solidFill>
                  <a:srgbClr val="000000"/>
                </a:solidFill>
                <a:latin typeface="Courier New" pitchFamily="49" charset="0"/>
              </a:rPr>
              <a:t> inner=new </a:t>
            </a:r>
            <a:r>
              <a:rPr lang="en-US" b="1" dirty="0" err="1" smtClean="0">
                <a:solidFill>
                  <a:srgbClr val="000000"/>
                </a:solidFill>
                <a:latin typeface="Courier New" pitchFamily="49" charset="0"/>
              </a:rPr>
              <a:t>InnerClass</a:t>
            </a:r>
            <a:r>
              <a:rPr lang="en-US" b="1" dirty="0" smtClean="0">
                <a:solidFill>
                  <a:srgbClr val="000000"/>
                </a:solidFill>
                <a:latin typeface="Courier New" pitchFamily="49" charset="0"/>
              </a:rPr>
              <a:t>();</a:t>
            </a:r>
            <a:endParaRPr lang="en-US" dirty="0" smtClean="0">
              <a:solidFill>
                <a:srgbClr val="000000"/>
              </a:solidFill>
            </a:endParaRPr>
          </a:p>
          <a:p>
            <a:pPr>
              <a:buFontTx/>
              <a:buNone/>
              <a:defRPr/>
            </a:pPr>
            <a:endParaRPr lang="en-I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274638"/>
            <a:ext cx="7848600" cy="715962"/>
          </a:xfrm>
        </p:spPr>
        <p:txBody>
          <a:bodyPr>
            <a:normAutofit fontScale="90000"/>
          </a:bodyPr>
          <a:lstStyle/>
          <a:p>
            <a:pPr eaLnBrk="1" hangingPunct="1"/>
            <a:r>
              <a:rPr lang="en-US" dirty="0"/>
              <a:t>Local Inner class defined</a:t>
            </a:r>
          </a:p>
        </p:txBody>
      </p:sp>
      <p:sp>
        <p:nvSpPr>
          <p:cNvPr id="25604"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BE052E5-26F6-4720-B9F3-96CEB58EDA7A}" type="slidenum">
              <a:rPr lang="en-US" smtClean="0">
                <a:solidFill>
                  <a:schemeClr val="bg2"/>
                </a:solidFill>
              </a:rPr>
              <a:pPr eaLnBrk="1" hangingPunct="1">
                <a:defRPr/>
              </a:pPr>
              <a:t>13</a:t>
            </a:fld>
            <a:endParaRPr lang="en-US" smtClean="0">
              <a:solidFill>
                <a:schemeClr val="bg2"/>
              </a:solidFill>
            </a:endParaRPr>
          </a:p>
        </p:txBody>
      </p:sp>
      <p:sp>
        <p:nvSpPr>
          <p:cNvPr id="883715" name="Rectangle 3"/>
          <p:cNvSpPr>
            <a:spLocks noGrp="1" noChangeArrowheads="1"/>
          </p:cNvSpPr>
          <p:nvPr>
            <p:ph sz="quarter" idx="1"/>
          </p:nvPr>
        </p:nvSpPr>
        <p:spPr>
          <a:xfrm>
            <a:off x="228600" y="990600"/>
            <a:ext cx="8382000" cy="5334000"/>
          </a:xfrm>
        </p:spPr>
        <p:txBody>
          <a:bodyPr>
            <a:normAutofit lnSpcReduction="10000"/>
          </a:bodyPr>
          <a:lstStyle/>
          <a:p>
            <a:pPr eaLnBrk="1" hangingPunct="1">
              <a:defRPr/>
            </a:pPr>
            <a:r>
              <a:rPr lang="en-US" dirty="0" smtClean="0">
                <a:latin typeface="+mj-lt"/>
              </a:rPr>
              <a:t>An inner class that is defined inside a method is called local inner class (or method local inner class).</a:t>
            </a:r>
          </a:p>
          <a:p>
            <a:pPr eaLnBrk="1" hangingPunct="1">
              <a:defRPr/>
            </a:pPr>
            <a:r>
              <a:rPr lang="en-US" dirty="0" smtClean="0"/>
              <a:t>A local inner class can be </a:t>
            </a:r>
            <a:r>
              <a:rPr lang="en-US" dirty="0" smtClean="0">
                <a:latin typeface="+mj-lt"/>
              </a:rPr>
              <a:t>instantiated only by the method that defined it. </a:t>
            </a:r>
          </a:p>
          <a:p>
            <a:pPr eaLnBrk="1" hangingPunct="1">
              <a:defRPr/>
            </a:pPr>
            <a:r>
              <a:rPr lang="en-US" dirty="0" smtClean="0">
                <a:latin typeface="+mj-lt"/>
              </a:rPr>
              <a:t>Therefore no access </a:t>
            </a:r>
            <a:r>
              <a:rPr lang="en-US" dirty="0" err="1" smtClean="0">
                <a:latin typeface="+mj-lt"/>
              </a:rPr>
              <a:t>specifier</a:t>
            </a:r>
            <a:r>
              <a:rPr lang="en-US" dirty="0" smtClean="0">
                <a:latin typeface="+mj-lt"/>
              </a:rPr>
              <a:t> is applicable for the local inner class declaration. Only </a:t>
            </a:r>
            <a:r>
              <a:rPr lang="en-US" b="1" dirty="0" smtClean="0">
                <a:latin typeface="Courier New" pitchFamily="49" charset="0"/>
                <a:cs typeface="Courier New" pitchFamily="49" charset="0"/>
              </a:rPr>
              <a:t>abstract</a:t>
            </a:r>
            <a:r>
              <a:rPr lang="en-US" dirty="0" smtClean="0">
                <a:latin typeface="+mj-lt"/>
              </a:rPr>
              <a:t> and </a:t>
            </a:r>
            <a:r>
              <a:rPr lang="en-US" b="1" dirty="0" smtClean="0">
                <a:latin typeface="Courier New" pitchFamily="49" charset="0"/>
                <a:cs typeface="Courier New" pitchFamily="49" charset="0"/>
              </a:rPr>
              <a:t>final</a:t>
            </a:r>
            <a:r>
              <a:rPr lang="en-US" dirty="0" smtClean="0">
                <a:latin typeface="+mj-lt"/>
              </a:rPr>
              <a:t> modifiers are allowed.</a:t>
            </a:r>
          </a:p>
          <a:p>
            <a:pPr eaLnBrk="1" hangingPunct="1">
              <a:defRPr/>
            </a:pPr>
            <a:r>
              <a:rPr lang="en-US" dirty="0" smtClean="0">
                <a:latin typeface="+mj-lt"/>
              </a:rPr>
              <a:t>Apart from the above, the local inner class can also access local variables which are </a:t>
            </a:r>
            <a:r>
              <a:rPr lang="en-US" b="1" dirty="0" smtClean="0">
                <a:latin typeface="Courier New" pitchFamily="49" charset="0"/>
                <a:cs typeface="Courier New" pitchFamily="49" charset="0"/>
              </a:rPr>
              <a:t>final</a:t>
            </a:r>
            <a:r>
              <a:rPr lang="en-US" dirty="0" smtClean="0">
                <a:latin typeface="+mj-lt"/>
              </a:rPr>
              <a:t>.</a:t>
            </a:r>
          </a:p>
          <a:p>
            <a:pPr eaLnBrk="1" hangingPunct="1">
              <a:defRPr/>
            </a:pPr>
            <a:r>
              <a:rPr lang="en-US" dirty="0" smtClean="0">
                <a:latin typeface="+mj-lt"/>
              </a:rPr>
              <a:t>Local inner class inside static method can access only static members of outer class.</a:t>
            </a:r>
          </a:p>
          <a:p>
            <a:pPr eaLnBrk="1" hangingPunct="1">
              <a:lnSpc>
                <a:spcPct val="100000"/>
              </a:lnSpc>
              <a:defRPr/>
            </a:pPr>
            <a:r>
              <a:rPr lang="en-US" b="1" dirty="0" smtClean="0">
                <a:solidFill>
                  <a:srgbClr val="000000"/>
                </a:solidFill>
                <a:latin typeface="Courier New" pitchFamily="49" charset="0"/>
              </a:rPr>
              <a:t>class </a:t>
            </a:r>
            <a:r>
              <a:rPr lang="en-US" b="1" dirty="0" err="1" smtClean="0">
                <a:solidFill>
                  <a:srgbClr val="000000"/>
                </a:solidFill>
                <a:latin typeface="Courier New" pitchFamily="49" charset="0"/>
              </a:rPr>
              <a:t>OuterClass</a:t>
            </a:r>
            <a:r>
              <a:rPr lang="en-US" b="1" dirty="0" smtClean="0">
                <a:solidFill>
                  <a:srgbClr val="000000"/>
                </a:solidFill>
                <a:latin typeface="Courier New" pitchFamily="49" charset="0"/>
              </a:rPr>
              <a:t> {</a:t>
            </a:r>
          </a:p>
          <a:p>
            <a:pPr lvl="1" eaLnBrk="1" hangingPunct="1">
              <a:lnSpc>
                <a:spcPct val="100000"/>
              </a:lnSpc>
              <a:spcBef>
                <a:spcPct val="50000"/>
              </a:spcBef>
              <a:buFontTx/>
              <a:buNone/>
              <a:defRPr/>
            </a:pPr>
            <a:r>
              <a:rPr lang="en-US" sz="2000" b="1" dirty="0" smtClean="0">
                <a:solidFill>
                  <a:srgbClr val="000000"/>
                </a:solidFill>
                <a:latin typeface="Courier New" pitchFamily="49" charset="0"/>
              </a:rPr>
              <a:t>void </a:t>
            </a:r>
            <a:r>
              <a:rPr lang="en-US" sz="2000" b="1" dirty="0" err="1" smtClean="0">
                <a:solidFill>
                  <a:srgbClr val="000000"/>
                </a:solidFill>
                <a:latin typeface="Courier New" pitchFamily="49" charset="0"/>
              </a:rPr>
              <a:t>someMethod</a:t>
            </a:r>
            <a:r>
              <a:rPr lang="en-US" sz="2000" b="1" dirty="0" smtClean="0">
                <a:solidFill>
                  <a:srgbClr val="000000"/>
                </a:solidFill>
                <a:latin typeface="Courier New" pitchFamily="49" charset="0"/>
              </a:rPr>
              <a:t>(){ class </a:t>
            </a:r>
            <a:r>
              <a:rPr lang="en-US" sz="2000" b="1" dirty="0" err="1" smtClean="0">
                <a:solidFill>
                  <a:srgbClr val="000000"/>
                </a:solidFill>
                <a:latin typeface="Courier New" pitchFamily="49" charset="0"/>
              </a:rPr>
              <a:t>InnerClass</a:t>
            </a:r>
            <a:r>
              <a:rPr lang="en-US" sz="2000" b="1" dirty="0" smtClean="0">
                <a:solidFill>
                  <a:srgbClr val="000000"/>
                </a:solidFill>
                <a:latin typeface="Courier New" pitchFamily="49" charset="0"/>
              </a:rPr>
              <a:t>{} }</a:t>
            </a:r>
            <a:endParaRPr lang="en-US" dirty="0" smtClean="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7"/>
          <p:cNvSpPr>
            <a:spLocks noGrp="1"/>
          </p:cNvSpPr>
          <p:nvPr>
            <p:ph type="title"/>
          </p:nvPr>
        </p:nvSpPr>
        <p:spPr/>
        <p:txBody>
          <a:bodyPr/>
          <a:lstStyle/>
          <a:p>
            <a:r>
              <a:rPr lang="en-US" dirty="0"/>
              <a:t>Example: Local Inner class </a:t>
            </a:r>
            <a:endParaRPr lang="en-US" dirty="0" smtClean="0"/>
          </a:p>
        </p:txBody>
      </p:sp>
      <p:sp>
        <p:nvSpPr>
          <p:cNvPr id="26629"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2EC6F18-5EC4-4423-913C-936462BC242B}" type="slidenum">
              <a:rPr lang="en-US" smtClean="0">
                <a:solidFill>
                  <a:schemeClr val="bg2"/>
                </a:solidFill>
              </a:rPr>
              <a:pPr eaLnBrk="1" hangingPunct="1">
                <a:defRPr/>
              </a:pPr>
              <a:t>14</a:t>
            </a:fld>
            <a:endParaRPr lang="en-US" smtClean="0">
              <a:solidFill>
                <a:schemeClr val="bg2"/>
              </a:solidFill>
            </a:endParaRPr>
          </a:p>
        </p:txBody>
      </p:sp>
      <p:sp>
        <p:nvSpPr>
          <p:cNvPr id="26628" name="Rectangle 4"/>
          <p:cNvSpPr>
            <a:spLocks noChangeArrowheads="1"/>
          </p:cNvSpPr>
          <p:nvPr/>
        </p:nvSpPr>
        <p:spPr bwMode="auto">
          <a:xfrm>
            <a:off x="533400" y="1103112"/>
            <a:ext cx="8610600" cy="440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40000"/>
              </a:lnSpc>
            </a:pPr>
            <a:r>
              <a:rPr lang="en-IN" sz="2000" b="1" dirty="0">
                <a:solidFill>
                  <a:srgbClr val="000000"/>
                </a:solidFill>
                <a:latin typeface="Courier New" pitchFamily="49" charset="0"/>
                <a:cs typeface="Courier New" pitchFamily="49" charset="0"/>
              </a:rPr>
              <a:t>package student;</a:t>
            </a:r>
          </a:p>
          <a:p>
            <a:pPr>
              <a:lnSpc>
                <a:spcPct val="140000"/>
              </a:lnSpc>
            </a:pPr>
            <a:r>
              <a:rPr lang="en-IN" sz="2000" b="1" dirty="0">
                <a:solidFill>
                  <a:srgbClr val="000000"/>
                </a:solidFill>
                <a:latin typeface="Courier New" pitchFamily="49" charset="0"/>
                <a:cs typeface="Courier New" pitchFamily="49" charset="0"/>
              </a:rPr>
              <a:t>import </a:t>
            </a:r>
            <a:r>
              <a:rPr lang="en-IN" sz="2000" b="1" dirty="0" err="1">
                <a:solidFill>
                  <a:srgbClr val="000000"/>
                </a:solidFill>
                <a:latin typeface="Courier New" pitchFamily="49" charset="0"/>
                <a:cs typeface="Courier New" pitchFamily="49" charset="0"/>
              </a:rPr>
              <a:t>java.util</a:t>
            </a:r>
            <a:r>
              <a:rPr lang="en-IN" sz="2000" b="1" dirty="0">
                <a:solidFill>
                  <a:srgbClr val="000000"/>
                </a:solidFill>
                <a:latin typeface="Courier New" pitchFamily="49" charset="0"/>
                <a:cs typeface="Courier New" pitchFamily="49" charset="0"/>
              </a:rPr>
              <a:t>.*;</a:t>
            </a:r>
          </a:p>
          <a:p>
            <a:pPr>
              <a:lnSpc>
                <a:spcPct val="140000"/>
              </a:lnSpc>
            </a:pPr>
            <a:r>
              <a:rPr lang="en-IN" sz="2000" b="1" dirty="0">
                <a:solidFill>
                  <a:srgbClr val="000000"/>
                </a:solidFill>
                <a:latin typeface="Courier New" pitchFamily="49" charset="0"/>
                <a:cs typeface="Courier New" pitchFamily="49" charset="0"/>
              </a:rPr>
              <a:t>class </a:t>
            </a:r>
            <a:r>
              <a:rPr lang="en-IN" sz="2000" b="1" dirty="0" err="1">
                <a:solidFill>
                  <a:srgbClr val="000000"/>
                </a:solidFill>
                <a:latin typeface="Courier New" pitchFamily="49" charset="0"/>
                <a:cs typeface="Courier New" pitchFamily="49" charset="0"/>
              </a:rPr>
              <a:t>ArraySortStudent</a:t>
            </a:r>
            <a:r>
              <a:rPr lang="en-IN" sz="2000" b="1" dirty="0">
                <a:solidFill>
                  <a:srgbClr val="000000"/>
                </a:solidFill>
                <a:latin typeface="Courier New" pitchFamily="49" charset="0"/>
                <a:cs typeface="Courier New" pitchFamily="49" charset="0"/>
              </a:rPr>
              <a:t>{</a:t>
            </a:r>
          </a:p>
          <a:p>
            <a:pPr>
              <a:lnSpc>
                <a:spcPct val="140000"/>
              </a:lnSpc>
            </a:pPr>
            <a:r>
              <a:rPr lang="en-IN" sz="2000" b="1" dirty="0">
                <a:solidFill>
                  <a:srgbClr val="000000"/>
                </a:solidFill>
                <a:latin typeface="Courier New" pitchFamily="49" charset="0"/>
                <a:cs typeface="Courier New" pitchFamily="49" charset="0"/>
              </a:rPr>
              <a:t>public static void </a:t>
            </a:r>
            <a:r>
              <a:rPr lang="en-IN" sz="2000" b="1" dirty="0" err="1">
                <a:solidFill>
                  <a:srgbClr val="000000"/>
                </a:solidFill>
                <a:latin typeface="Courier New" pitchFamily="49" charset="0"/>
                <a:cs typeface="Courier New" pitchFamily="49" charset="0"/>
              </a:rPr>
              <a:t>sortStudents</a:t>
            </a:r>
            <a:r>
              <a:rPr lang="en-IN" sz="2000" b="1" dirty="0">
                <a:solidFill>
                  <a:srgbClr val="000000"/>
                </a:solidFill>
                <a:latin typeface="Courier New" pitchFamily="49" charset="0"/>
                <a:cs typeface="Courier New" pitchFamily="49" charset="0"/>
              </a:rPr>
              <a:t>(Student[] s){</a:t>
            </a:r>
          </a:p>
          <a:p>
            <a:pPr>
              <a:lnSpc>
                <a:spcPct val="140000"/>
              </a:lnSpc>
            </a:pPr>
            <a:endParaRPr lang="en-IN" sz="2000" dirty="0">
              <a:solidFill>
                <a:srgbClr val="000000"/>
              </a:solidFill>
              <a:latin typeface="Courier New" pitchFamily="49" charset="0"/>
              <a:cs typeface="Courier New" pitchFamily="49" charset="0"/>
            </a:endParaRPr>
          </a:p>
          <a:p>
            <a:pPr>
              <a:lnSpc>
                <a:spcPct val="140000"/>
              </a:lnSpc>
            </a:pPr>
            <a:r>
              <a:rPr lang="en-IN" sz="2000" b="1" dirty="0" smtClean="0">
                <a:solidFill>
                  <a:srgbClr val="0033CC"/>
                </a:solidFill>
                <a:latin typeface="Courier New" pitchFamily="49" charset="0"/>
                <a:cs typeface="Courier New" pitchFamily="49" charset="0"/>
              </a:rPr>
              <a:t>  class </a:t>
            </a:r>
            <a:r>
              <a:rPr lang="en-IN" sz="2000" b="1" dirty="0" err="1">
                <a:solidFill>
                  <a:srgbClr val="0033CC"/>
                </a:solidFill>
                <a:latin typeface="Courier New" pitchFamily="49" charset="0"/>
                <a:cs typeface="Courier New" pitchFamily="49" charset="0"/>
              </a:rPr>
              <a:t>NameSort</a:t>
            </a:r>
            <a:r>
              <a:rPr lang="en-IN" sz="2000" b="1" dirty="0">
                <a:solidFill>
                  <a:srgbClr val="0033CC"/>
                </a:solidFill>
                <a:latin typeface="Courier New" pitchFamily="49" charset="0"/>
                <a:cs typeface="Courier New" pitchFamily="49" charset="0"/>
              </a:rPr>
              <a:t> implements Comparator&lt;Student&gt;{</a:t>
            </a:r>
          </a:p>
          <a:p>
            <a:pPr lvl="1">
              <a:lnSpc>
                <a:spcPct val="140000"/>
              </a:lnSpc>
            </a:pPr>
            <a:r>
              <a:rPr lang="en-IN" sz="2000" b="1" dirty="0">
                <a:solidFill>
                  <a:srgbClr val="0033CC"/>
                </a:solidFill>
                <a:latin typeface="Courier New" pitchFamily="49" charset="0"/>
                <a:cs typeface="Courier New" pitchFamily="49" charset="0"/>
              </a:rPr>
              <a:t>public </a:t>
            </a:r>
            <a:r>
              <a:rPr lang="en-IN" sz="2000" b="1" dirty="0" err="1">
                <a:solidFill>
                  <a:srgbClr val="0033CC"/>
                </a:solidFill>
                <a:latin typeface="Courier New" pitchFamily="49" charset="0"/>
                <a:cs typeface="Courier New" pitchFamily="49" charset="0"/>
              </a:rPr>
              <a:t>int</a:t>
            </a:r>
            <a:r>
              <a:rPr lang="en-IN" sz="2000" b="1" dirty="0">
                <a:solidFill>
                  <a:srgbClr val="0033CC"/>
                </a:solidFill>
                <a:latin typeface="Courier New" pitchFamily="49" charset="0"/>
                <a:cs typeface="Courier New" pitchFamily="49" charset="0"/>
              </a:rPr>
              <a:t> compare(Student s1, Student s2){</a:t>
            </a:r>
          </a:p>
          <a:p>
            <a:pPr lvl="1">
              <a:lnSpc>
                <a:spcPct val="140000"/>
              </a:lnSpc>
            </a:pPr>
            <a:r>
              <a:rPr lang="en-IN" sz="2000" b="1" dirty="0">
                <a:solidFill>
                  <a:srgbClr val="0033CC"/>
                </a:solidFill>
                <a:latin typeface="Courier New" pitchFamily="49" charset="0"/>
                <a:cs typeface="Courier New" pitchFamily="49" charset="0"/>
              </a:rPr>
              <a:t>return s1.getName().</a:t>
            </a:r>
            <a:r>
              <a:rPr lang="en-IN" sz="2000" b="1" dirty="0" err="1">
                <a:solidFill>
                  <a:srgbClr val="0033CC"/>
                </a:solidFill>
                <a:latin typeface="Courier New" pitchFamily="49" charset="0"/>
                <a:cs typeface="Courier New" pitchFamily="49" charset="0"/>
              </a:rPr>
              <a:t>compareTo</a:t>
            </a:r>
            <a:r>
              <a:rPr lang="en-IN" sz="2000" b="1" dirty="0">
                <a:solidFill>
                  <a:srgbClr val="0033CC"/>
                </a:solidFill>
                <a:latin typeface="Courier New" pitchFamily="49" charset="0"/>
                <a:cs typeface="Courier New" pitchFamily="49" charset="0"/>
              </a:rPr>
              <a:t>(s2.getName());</a:t>
            </a:r>
          </a:p>
          <a:p>
            <a:pPr>
              <a:lnSpc>
                <a:spcPct val="140000"/>
              </a:lnSpc>
            </a:pPr>
            <a:r>
              <a:rPr lang="en-IN" sz="2000" b="1" dirty="0" smtClean="0">
                <a:solidFill>
                  <a:srgbClr val="0033CC"/>
                </a:solidFill>
                <a:latin typeface="Courier New" pitchFamily="49" charset="0"/>
                <a:cs typeface="Courier New" pitchFamily="49" charset="0"/>
              </a:rPr>
              <a:t>  }</a:t>
            </a:r>
          </a:p>
          <a:p>
            <a:pPr>
              <a:lnSpc>
                <a:spcPct val="140000"/>
              </a:lnSpc>
            </a:pPr>
            <a:r>
              <a:rPr lang="en-IN" sz="2000" b="1" dirty="0">
                <a:solidFill>
                  <a:srgbClr val="0033CC"/>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04800" y="485775"/>
            <a:ext cx="8686800" cy="41549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nSpc>
                <a:spcPct val="120000"/>
              </a:lnSpc>
            </a:pPr>
            <a:r>
              <a:rPr lang="en-IN" sz="2000" b="1" dirty="0" err="1">
                <a:solidFill>
                  <a:srgbClr val="000000"/>
                </a:solidFill>
                <a:latin typeface="Courier New" pitchFamily="49" charset="0"/>
                <a:cs typeface="Courier New" pitchFamily="49" charset="0"/>
              </a:rPr>
              <a:t>Arrays.sort</a:t>
            </a:r>
            <a:r>
              <a:rPr lang="en-IN" sz="2000" b="1" dirty="0">
                <a:solidFill>
                  <a:srgbClr val="000000"/>
                </a:solidFill>
                <a:latin typeface="Courier New" pitchFamily="49" charset="0"/>
                <a:cs typeface="Courier New" pitchFamily="49" charset="0"/>
              </a:rPr>
              <a:t>(</a:t>
            </a:r>
            <a:r>
              <a:rPr lang="en-IN" sz="2000" b="1" dirty="0" err="1">
                <a:solidFill>
                  <a:srgbClr val="000000"/>
                </a:solidFill>
                <a:latin typeface="Courier New" pitchFamily="49" charset="0"/>
                <a:cs typeface="Courier New" pitchFamily="49" charset="0"/>
              </a:rPr>
              <a:t>s,</a:t>
            </a:r>
            <a:r>
              <a:rPr lang="en-IN" sz="2000" b="1" dirty="0" err="1">
                <a:solidFill>
                  <a:srgbClr val="C00000"/>
                </a:solidFill>
                <a:latin typeface="Courier New" pitchFamily="49" charset="0"/>
                <a:cs typeface="Courier New" pitchFamily="49" charset="0"/>
              </a:rPr>
              <a:t>new</a:t>
            </a:r>
            <a:r>
              <a:rPr lang="en-IN" sz="2000" b="1" dirty="0">
                <a:solidFill>
                  <a:srgbClr val="C00000"/>
                </a:solidFill>
                <a:latin typeface="Courier New" pitchFamily="49" charset="0"/>
                <a:cs typeface="Courier New" pitchFamily="49" charset="0"/>
              </a:rPr>
              <a:t> </a:t>
            </a:r>
            <a:r>
              <a:rPr lang="en-IN" sz="2000" b="1" dirty="0" err="1">
                <a:solidFill>
                  <a:srgbClr val="C00000"/>
                </a:solidFill>
                <a:latin typeface="Courier New" pitchFamily="49" charset="0"/>
                <a:cs typeface="Courier New" pitchFamily="49" charset="0"/>
              </a:rPr>
              <a:t>NameSort</a:t>
            </a:r>
            <a:r>
              <a:rPr lang="en-IN" sz="2000" b="1" dirty="0">
                <a:solidFill>
                  <a:srgbClr val="C00000"/>
                </a:solidFill>
                <a:latin typeface="Courier New" pitchFamily="49" charset="0"/>
                <a:cs typeface="Courier New" pitchFamily="49" charset="0"/>
              </a:rPr>
              <a:t>()</a:t>
            </a:r>
            <a:r>
              <a:rPr lang="en-IN" sz="2000" b="1" dirty="0">
                <a:solidFill>
                  <a:srgbClr val="000000"/>
                </a:solidFill>
                <a:latin typeface="Courier New" pitchFamily="49" charset="0"/>
                <a:cs typeface="Courier New" pitchFamily="49" charset="0"/>
              </a:rPr>
              <a:t>);</a:t>
            </a:r>
          </a:p>
          <a:p>
            <a:pPr lvl="1">
              <a:lnSpc>
                <a:spcPct val="120000"/>
              </a:lnSpc>
            </a:pPr>
            <a:r>
              <a:rPr lang="en-IN" sz="2000" b="1" dirty="0">
                <a:solidFill>
                  <a:srgbClr val="000000"/>
                </a:solidFill>
                <a:latin typeface="Courier New" pitchFamily="49" charset="0"/>
                <a:cs typeface="Courier New" pitchFamily="49" charset="0"/>
              </a:rPr>
              <a:t>for(Student s1:s){</a:t>
            </a:r>
          </a:p>
          <a:p>
            <a:pPr lvl="1">
              <a:lnSpc>
                <a:spcPct val="120000"/>
              </a:lnSpc>
            </a:pPr>
            <a:r>
              <a:rPr lang="en-IN" sz="2000" b="1" dirty="0" err="1">
                <a:solidFill>
                  <a:srgbClr val="000000"/>
                </a:solidFill>
                <a:latin typeface="Courier New" pitchFamily="49" charset="0"/>
                <a:cs typeface="Courier New" pitchFamily="49" charset="0"/>
              </a:rPr>
              <a:t>System.out.println</a:t>
            </a:r>
            <a:r>
              <a:rPr lang="en-IN" sz="2000" b="1" dirty="0">
                <a:solidFill>
                  <a:srgbClr val="000000"/>
                </a:solidFill>
                <a:latin typeface="Courier New" pitchFamily="49" charset="0"/>
                <a:cs typeface="Courier New" pitchFamily="49" charset="0"/>
              </a:rPr>
              <a:t>(s1);</a:t>
            </a:r>
          </a:p>
          <a:p>
            <a:pPr>
              <a:lnSpc>
                <a:spcPct val="120000"/>
              </a:lnSpc>
            </a:pPr>
            <a:r>
              <a:rPr lang="en-IN" sz="2000" b="1" dirty="0" smtClean="0">
                <a:solidFill>
                  <a:srgbClr val="000000"/>
                </a:solidFill>
                <a:latin typeface="Courier New" pitchFamily="49" charset="0"/>
                <a:cs typeface="Courier New" pitchFamily="49" charset="0"/>
              </a:rPr>
              <a:t>}</a:t>
            </a:r>
          </a:p>
          <a:p>
            <a:pPr>
              <a:lnSpc>
                <a:spcPct val="120000"/>
              </a:lnSpc>
            </a:pPr>
            <a:r>
              <a:rPr lang="en-IN" sz="2000" b="1" dirty="0" smtClean="0">
                <a:solidFill>
                  <a:srgbClr val="000000"/>
                </a:solidFill>
                <a:latin typeface="Courier New" pitchFamily="49" charset="0"/>
                <a:cs typeface="Courier New" pitchFamily="49" charset="0"/>
              </a:rPr>
              <a:t>}</a:t>
            </a:r>
            <a:endParaRPr lang="en-IN" sz="2000" b="1" dirty="0">
              <a:solidFill>
                <a:srgbClr val="000000"/>
              </a:solidFill>
              <a:latin typeface="Courier New" pitchFamily="49" charset="0"/>
              <a:cs typeface="Courier New" pitchFamily="49" charset="0"/>
            </a:endParaRPr>
          </a:p>
          <a:p>
            <a:pPr>
              <a:lnSpc>
                <a:spcPct val="120000"/>
              </a:lnSpc>
            </a:pPr>
            <a:r>
              <a:rPr lang="en-IN" sz="2000" b="1" dirty="0">
                <a:solidFill>
                  <a:srgbClr val="000000"/>
                </a:solidFill>
                <a:latin typeface="Courier New" pitchFamily="49" charset="0"/>
                <a:cs typeface="Courier New" pitchFamily="49" charset="0"/>
              </a:rPr>
              <a:t>public static void main(String </a:t>
            </a:r>
            <a:r>
              <a:rPr lang="en-IN" sz="2000" b="1" dirty="0" err="1">
                <a:solidFill>
                  <a:srgbClr val="000000"/>
                </a:solidFill>
                <a:latin typeface="Courier New" pitchFamily="49" charset="0"/>
                <a:cs typeface="Courier New" pitchFamily="49" charset="0"/>
              </a:rPr>
              <a:t>str</a:t>
            </a:r>
            <a:r>
              <a:rPr lang="en-IN" sz="2000" b="1" dirty="0">
                <a:solidFill>
                  <a:srgbClr val="000000"/>
                </a:solidFill>
                <a:latin typeface="Courier New" pitchFamily="49" charset="0"/>
                <a:cs typeface="Courier New" pitchFamily="49" charset="0"/>
              </a:rPr>
              <a:t>[]){</a:t>
            </a:r>
          </a:p>
          <a:p>
            <a:pPr lvl="1">
              <a:lnSpc>
                <a:spcPct val="120000"/>
              </a:lnSpc>
            </a:pPr>
            <a:r>
              <a:rPr lang="en-IN" sz="2000" b="1" dirty="0">
                <a:solidFill>
                  <a:srgbClr val="000000"/>
                </a:solidFill>
                <a:latin typeface="Courier New" pitchFamily="49" charset="0"/>
                <a:cs typeface="Courier New" pitchFamily="49" charset="0"/>
              </a:rPr>
              <a:t>Student s[]= { new Student("Ram"), new Student("Bharat"), new Student("</a:t>
            </a:r>
            <a:r>
              <a:rPr lang="en-IN" sz="2000" b="1" dirty="0" err="1">
                <a:solidFill>
                  <a:srgbClr val="000000"/>
                </a:solidFill>
                <a:latin typeface="Courier New" pitchFamily="49" charset="0"/>
                <a:cs typeface="Courier New" pitchFamily="49" charset="0"/>
              </a:rPr>
              <a:t>Lakshman</a:t>
            </a:r>
            <a:r>
              <a:rPr lang="en-IN" sz="2000" b="1" dirty="0">
                <a:solidFill>
                  <a:srgbClr val="000000"/>
                </a:solidFill>
                <a:latin typeface="Courier New" pitchFamily="49" charset="0"/>
                <a:cs typeface="Courier New" pitchFamily="49" charset="0"/>
              </a:rPr>
              <a:t>")};</a:t>
            </a:r>
          </a:p>
          <a:p>
            <a:pPr lvl="1">
              <a:lnSpc>
                <a:spcPct val="120000"/>
              </a:lnSpc>
            </a:pPr>
            <a:r>
              <a:rPr lang="en-IN" sz="2000" b="1" dirty="0" err="1">
                <a:solidFill>
                  <a:srgbClr val="000000"/>
                </a:solidFill>
                <a:latin typeface="Courier New" pitchFamily="49" charset="0"/>
                <a:cs typeface="Courier New" pitchFamily="49" charset="0"/>
              </a:rPr>
              <a:t>sortStudents</a:t>
            </a:r>
            <a:r>
              <a:rPr lang="en-IN" sz="2000" b="1" dirty="0">
                <a:solidFill>
                  <a:srgbClr val="000000"/>
                </a:solidFill>
                <a:latin typeface="Courier New" pitchFamily="49" charset="0"/>
                <a:cs typeface="Courier New" pitchFamily="49" charset="0"/>
              </a:rPr>
              <a:t>(s);</a:t>
            </a:r>
          </a:p>
          <a:p>
            <a:pPr>
              <a:lnSpc>
                <a:spcPct val="120000"/>
              </a:lnSpc>
            </a:pPr>
            <a:r>
              <a:rPr lang="en-IN" sz="2000" b="1" dirty="0" smtClean="0">
                <a:solidFill>
                  <a:srgbClr val="000000"/>
                </a:solidFill>
                <a:latin typeface="Courier New" pitchFamily="49" charset="0"/>
                <a:cs typeface="Courier New" pitchFamily="49" charset="0"/>
              </a:rPr>
              <a:t>}</a:t>
            </a:r>
          </a:p>
          <a:p>
            <a:pPr>
              <a:lnSpc>
                <a:spcPct val="120000"/>
              </a:lnSpc>
            </a:pPr>
            <a:r>
              <a:rPr lang="en-IN" sz="2000" b="1" dirty="0" smtClean="0">
                <a:solidFill>
                  <a:srgbClr val="000000"/>
                </a:solidFill>
                <a:latin typeface="Courier New" pitchFamily="49" charset="0"/>
                <a:cs typeface="Courier New" pitchFamily="49" charset="0"/>
              </a:rPr>
              <a:t>}</a:t>
            </a:r>
            <a:endParaRPr lang="en-IN" sz="2000" b="1" dirty="0">
              <a:solidFill>
                <a:srgbClr val="000000"/>
              </a:solidFill>
              <a:latin typeface="Courier New" pitchFamily="49" charset="0"/>
              <a:cs typeface="Courier New" pitchFamily="49" charset="0"/>
            </a:endParaRPr>
          </a:p>
        </p:txBody>
      </p:sp>
      <p:sp>
        <p:nvSpPr>
          <p:cNvPr id="27652"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6E5FD83-8CE8-470B-8E30-5CB9F31FE23C}" type="slidenum">
              <a:rPr lang="en-US" smtClean="0">
                <a:solidFill>
                  <a:schemeClr val="bg2"/>
                </a:solidFill>
              </a:rPr>
              <a:pPr eaLnBrk="1" hangingPunct="1">
                <a:defRPr/>
              </a:pPr>
              <a:t>15</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76200"/>
            <a:ext cx="7772400" cy="762000"/>
          </a:xfrm>
        </p:spPr>
        <p:txBody>
          <a:bodyPr/>
          <a:lstStyle/>
          <a:p>
            <a:pPr eaLnBrk="1" hangingPunct="1"/>
            <a:r>
              <a:rPr lang="en-US" dirty="0" smtClean="0"/>
              <a:t>Anonymous Inner Classes</a:t>
            </a:r>
          </a:p>
        </p:txBody>
      </p:sp>
      <p:sp>
        <p:nvSpPr>
          <p:cNvPr id="28676"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55CF3C9-3309-44AA-8980-F01F86A9FCDF}" type="slidenum">
              <a:rPr lang="en-US" smtClean="0">
                <a:solidFill>
                  <a:schemeClr val="bg2"/>
                </a:solidFill>
              </a:rPr>
              <a:pPr eaLnBrk="1" hangingPunct="1">
                <a:defRPr/>
              </a:pPr>
              <a:t>16</a:t>
            </a:fld>
            <a:endParaRPr lang="en-US" smtClean="0">
              <a:solidFill>
                <a:schemeClr val="bg2"/>
              </a:solidFill>
            </a:endParaRPr>
          </a:p>
        </p:txBody>
      </p:sp>
      <p:sp>
        <p:nvSpPr>
          <p:cNvPr id="905219" name="Rectangle 3"/>
          <p:cNvSpPr>
            <a:spLocks noGrp="1" noChangeArrowheads="1"/>
          </p:cNvSpPr>
          <p:nvPr>
            <p:ph sz="quarter" idx="1"/>
          </p:nvPr>
        </p:nvSpPr>
        <p:spPr>
          <a:xfrm>
            <a:off x="457200" y="1295400"/>
            <a:ext cx="8305800" cy="4953000"/>
          </a:xfrm>
        </p:spPr>
        <p:txBody>
          <a:bodyPr>
            <a:normAutofit lnSpcReduction="10000"/>
          </a:bodyPr>
          <a:lstStyle/>
          <a:p>
            <a:pPr eaLnBrk="1" hangingPunct="1">
              <a:defRPr/>
            </a:pPr>
            <a:r>
              <a:rPr lang="en-US" dirty="0" smtClean="0">
                <a:latin typeface="+mj-lt"/>
              </a:rPr>
              <a:t>Inner class without a class name is an anonymous inner class.</a:t>
            </a:r>
          </a:p>
          <a:p>
            <a:pPr eaLnBrk="1" hangingPunct="1">
              <a:defRPr/>
            </a:pPr>
            <a:r>
              <a:rPr lang="en-US" dirty="0" smtClean="0">
                <a:latin typeface="+mj-lt"/>
              </a:rPr>
              <a:t>Allows creation of one time use object !</a:t>
            </a:r>
          </a:p>
          <a:p>
            <a:pPr eaLnBrk="1" hangingPunct="1">
              <a:defRPr/>
            </a:pPr>
            <a:r>
              <a:rPr lang="en-US" dirty="0" smtClean="0"/>
              <a:t>Anonymous inner class can be created either inside  a method or outside a method. It is implicitly </a:t>
            </a:r>
            <a:r>
              <a:rPr lang="en-US" b="1" dirty="0" smtClean="0">
                <a:latin typeface="Courier New" pitchFamily="49" charset="0"/>
                <a:cs typeface="Courier New" pitchFamily="49" charset="0"/>
              </a:rPr>
              <a:t>final</a:t>
            </a:r>
            <a:r>
              <a:rPr lang="en-US" dirty="0" smtClean="0"/>
              <a:t>. </a:t>
            </a:r>
          </a:p>
          <a:p>
            <a:pPr eaLnBrk="1" hangingPunct="1">
              <a:defRPr/>
            </a:pPr>
            <a:r>
              <a:rPr lang="en-US" dirty="0" smtClean="0"/>
              <a:t>No modifier is allowed anywhere in the class declaration </a:t>
            </a:r>
          </a:p>
          <a:p>
            <a:pPr eaLnBrk="1" hangingPunct="1">
              <a:defRPr/>
            </a:pPr>
            <a:r>
              <a:rPr lang="en-US" dirty="0" smtClean="0"/>
              <a:t>Also declaration cannot have an </a:t>
            </a:r>
            <a:r>
              <a:rPr lang="en-US" b="1" dirty="0" smtClean="0">
                <a:latin typeface="Courier New" pitchFamily="49" charset="0"/>
                <a:cs typeface="Courier New" pitchFamily="49" charset="0"/>
              </a:rPr>
              <a:t>implements</a:t>
            </a:r>
            <a:r>
              <a:rPr lang="en-US" dirty="0" smtClean="0"/>
              <a:t> or </a:t>
            </a:r>
            <a:r>
              <a:rPr lang="en-US" b="1" dirty="0" smtClean="0">
                <a:latin typeface="Courier New" pitchFamily="49" charset="0"/>
                <a:cs typeface="Courier New" pitchFamily="49" charset="0"/>
              </a:rPr>
              <a:t>extends</a:t>
            </a:r>
            <a:r>
              <a:rPr lang="en-US" dirty="0" smtClean="0"/>
              <a:t> clause.</a:t>
            </a:r>
          </a:p>
          <a:p>
            <a:pPr eaLnBrk="1" hangingPunct="1">
              <a:defRPr/>
            </a:pPr>
            <a:r>
              <a:rPr lang="en-US" dirty="0" smtClean="0"/>
              <a:t>No constructors can be defined. </a:t>
            </a:r>
          </a:p>
          <a:p>
            <a:pPr eaLnBrk="1" hangingPunct="1">
              <a:defRPr/>
            </a:pPr>
            <a:r>
              <a:rPr lang="en-US" dirty="0" smtClean="0"/>
              <a:t>An anonymous inner class is either inherited from an interface or from a class and so  polymorphism is applicable. It cannot inherit from more than one class directly.</a:t>
            </a:r>
          </a:p>
          <a:p>
            <a:pPr eaLnBrk="1" hangingPunct="1">
              <a:lnSpc>
                <a:spcPct val="90000"/>
              </a:lnSpc>
              <a:buFont typeface="Wingdings" pitchFamily="2" charset="2"/>
              <a:buNone/>
              <a:defRPr/>
            </a:pPr>
            <a:endParaRPr lang="en-US" dirty="0" smtClean="0">
              <a:latin typeface="+mj-lt"/>
            </a:endParaRPr>
          </a:p>
        </p:txBody>
      </p:sp>
    </p:spTree>
    <p:extLst>
      <p:ext uri="{BB962C8B-B14F-4D97-AF65-F5344CB8AC3E}">
        <p14:creationId xmlns:p14="http://schemas.microsoft.com/office/powerpoint/2010/main" xmlns="" val="916937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Syntax</a:t>
            </a:r>
          </a:p>
        </p:txBody>
      </p:sp>
      <p:sp>
        <p:nvSpPr>
          <p:cNvPr id="29703" name="Slide Number Placeholder 8"/>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5A66C95-4E97-4F02-852C-A405F87C1B58}" type="slidenum">
              <a:rPr lang="en-US" smtClean="0">
                <a:solidFill>
                  <a:schemeClr val="bg2"/>
                </a:solidFill>
              </a:rPr>
              <a:pPr eaLnBrk="1" hangingPunct="1">
                <a:defRPr/>
              </a:pPr>
              <a:t>17</a:t>
            </a:fld>
            <a:endParaRPr lang="en-US" smtClean="0">
              <a:solidFill>
                <a:schemeClr val="bg2"/>
              </a:solidFill>
            </a:endParaRPr>
          </a:p>
        </p:txBody>
      </p:sp>
      <p:sp>
        <p:nvSpPr>
          <p:cNvPr id="29699" name="Content Placeholder 2"/>
          <p:cNvSpPr>
            <a:spLocks noGrp="1"/>
          </p:cNvSpPr>
          <p:nvPr>
            <p:ph sz="quarter" idx="1"/>
          </p:nvPr>
        </p:nvSpPr>
        <p:spPr/>
        <p:txBody>
          <a:bodyPr>
            <a:normAutofit/>
          </a:bodyPr>
          <a:lstStyle/>
          <a:p>
            <a:pPr eaLnBrk="1" hangingPunct="1">
              <a:lnSpc>
                <a:spcPct val="90000"/>
              </a:lnSpc>
            </a:pPr>
            <a:r>
              <a:rPr lang="en-US" dirty="0" smtClean="0"/>
              <a:t>General way to create an anonymous inner class:</a:t>
            </a:r>
          </a:p>
          <a:p>
            <a:pPr eaLnBrk="1" hangingPunct="1">
              <a:lnSpc>
                <a:spcPct val="90000"/>
              </a:lnSpc>
              <a:buFont typeface="Wingdings" pitchFamily="2" charset="2"/>
              <a:buNone/>
            </a:pPr>
            <a:endParaRPr lang="en-US" b="1" dirty="0" smtClean="0">
              <a:solidFill>
                <a:srgbClr val="000000"/>
              </a:solidFill>
              <a:latin typeface="Courier New" pitchFamily="49" charset="0"/>
            </a:endParaRPr>
          </a:p>
          <a:p>
            <a:pPr eaLnBrk="1" hangingPunct="1">
              <a:lnSpc>
                <a:spcPct val="90000"/>
              </a:lnSpc>
              <a:buFont typeface="Wingdings" pitchFamily="2" charset="2"/>
              <a:buNone/>
            </a:pPr>
            <a:r>
              <a:rPr lang="en-US" b="1" dirty="0" smtClean="0">
                <a:solidFill>
                  <a:srgbClr val="000000"/>
                </a:solidFill>
                <a:latin typeface="Courier New" pitchFamily="49" charset="0"/>
              </a:rPr>
              <a:t>class </a:t>
            </a:r>
            <a:r>
              <a:rPr lang="en-US" b="1" dirty="0" err="1" smtClean="0">
                <a:solidFill>
                  <a:srgbClr val="000000"/>
                </a:solidFill>
                <a:latin typeface="Courier New" pitchFamily="49" charset="0"/>
              </a:rPr>
              <a:t>OuterClass</a:t>
            </a:r>
            <a:r>
              <a:rPr lang="en-US" b="1" dirty="0" smtClean="0">
                <a:solidFill>
                  <a:srgbClr val="000000"/>
                </a:solidFill>
                <a:latin typeface="Courier New" pitchFamily="49" charset="0"/>
              </a:rPr>
              <a:t>{</a:t>
            </a:r>
          </a:p>
          <a:p>
            <a:pPr eaLnBrk="1" hangingPunct="1">
              <a:lnSpc>
                <a:spcPct val="90000"/>
              </a:lnSpc>
              <a:buFont typeface="Wingdings" pitchFamily="2" charset="2"/>
              <a:buNone/>
            </a:pPr>
            <a:r>
              <a:rPr lang="en-US" b="1" dirty="0" smtClean="0">
                <a:solidFill>
                  <a:srgbClr val="000000"/>
                </a:solidFill>
                <a:latin typeface="Courier New" pitchFamily="49" charset="0"/>
              </a:rPr>
              <a:t>…</a:t>
            </a:r>
          </a:p>
          <a:p>
            <a:pPr eaLnBrk="1" hangingPunct="1">
              <a:lnSpc>
                <a:spcPct val="90000"/>
              </a:lnSpc>
              <a:buFont typeface="Wingdings" pitchFamily="2" charset="2"/>
              <a:buNone/>
            </a:pPr>
            <a:r>
              <a:rPr lang="en-US" b="1" dirty="0" err="1" smtClean="0">
                <a:solidFill>
                  <a:srgbClr val="C00000"/>
                </a:solidFill>
                <a:latin typeface="Courier New" pitchFamily="49" charset="0"/>
              </a:rPr>
              <a:t>SomeClassOrInterface</a:t>
            </a:r>
            <a:r>
              <a:rPr lang="en-US" b="1" dirty="0" smtClean="0">
                <a:solidFill>
                  <a:srgbClr val="C00000"/>
                </a:solidFill>
                <a:latin typeface="Courier New" pitchFamily="49" charset="0"/>
              </a:rPr>
              <a:t> s</a:t>
            </a:r>
          </a:p>
          <a:p>
            <a:pPr eaLnBrk="1" hangingPunct="1">
              <a:lnSpc>
                <a:spcPct val="90000"/>
              </a:lnSpc>
              <a:buFont typeface="Wingdings" pitchFamily="2" charset="2"/>
              <a:buNone/>
            </a:pPr>
            <a:r>
              <a:rPr lang="en-US" b="1" dirty="0" smtClean="0">
                <a:solidFill>
                  <a:srgbClr val="C00000"/>
                </a:solidFill>
                <a:latin typeface="Courier New" pitchFamily="49" charset="0"/>
              </a:rPr>
              <a:t>= new </a:t>
            </a:r>
            <a:r>
              <a:rPr lang="en-US" b="1" dirty="0" err="1" smtClean="0">
                <a:solidFill>
                  <a:srgbClr val="C00000"/>
                </a:solidFill>
                <a:latin typeface="Courier New" pitchFamily="49" charset="0"/>
              </a:rPr>
              <a:t>SomeClassOrInterface</a:t>
            </a:r>
            <a:r>
              <a:rPr lang="en-US" b="1" dirty="0" smtClean="0">
                <a:solidFill>
                  <a:srgbClr val="C00000"/>
                </a:solidFill>
                <a:latin typeface="Courier New" pitchFamily="49" charset="0"/>
              </a:rPr>
              <a:t>(){</a:t>
            </a:r>
          </a:p>
          <a:p>
            <a:pPr eaLnBrk="1" hangingPunct="1">
              <a:lnSpc>
                <a:spcPct val="90000"/>
              </a:lnSpc>
              <a:buFont typeface="Wingdings" pitchFamily="2" charset="2"/>
              <a:buNone/>
            </a:pPr>
            <a:r>
              <a:rPr lang="en-US" b="1" dirty="0" smtClean="0">
                <a:solidFill>
                  <a:srgbClr val="C00000"/>
                </a:solidFill>
                <a:latin typeface="Courier New" pitchFamily="49" charset="0"/>
              </a:rPr>
              <a:t>//  overridden methods</a:t>
            </a:r>
          </a:p>
          <a:p>
            <a:pPr eaLnBrk="1" hangingPunct="1">
              <a:lnSpc>
                <a:spcPct val="90000"/>
              </a:lnSpc>
              <a:buFont typeface="Wingdings" pitchFamily="2" charset="2"/>
              <a:buNone/>
            </a:pPr>
            <a:r>
              <a:rPr lang="en-US" b="1" dirty="0" smtClean="0">
                <a:solidFill>
                  <a:srgbClr val="C00000"/>
                </a:solidFill>
                <a:latin typeface="Courier New" pitchFamily="49" charset="0"/>
              </a:rPr>
              <a:t>};</a:t>
            </a:r>
            <a:r>
              <a:rPr lang="en-US" b="1" dirty="0" smtClean="0">
                <a:solidFill>
                  <a:srgbClr val="FF0000"/>
                </a:solidFill>
                <a:latin typeface="Courier New" pitchFamily="49" charset="0"/>
              </a:rPr>
              <a:t>	</a:t>
            </a:r>
          </a:p>
          <a:p>
            <a:pPr eaLnBrk="1" hangingPunct="1">
              <a:lnSpc>
                <a:spcPct val="90000"/>
              </a:lnSpc>
              <a:buFont typeface="Wingdings" pitchFamily="2" charset="2"/>
              <a:buNone/>
            </a:pPr>
            <a:r>
              <a:rPr lang="en-US" b="1" dirty="0" smtClean="0">
                <a:solidFill>
                  <a:srgbClr val="000000"/>
                </a:solidFill>
                <a:latin typeface="Courier New" pitchFamily="49" charset="0"/>
              </a:rPr>
              <a:t>}</a:t>
            </a:r>
          </a:p>
          <a:p>
            <a:endParaRPr lang="en-US" dirty="0" smtClean="0"/>
          </a:p>
        </p:txBody>
      </p:sp>
      <p:sp>
        <p:nvSpPr>
          <p:cNvPr id="5" name="Oval 4"/>
          <p:cNvSpPr/>
          <p:nvPr/>
        </p:nvSpPr>
        <p:spPr>
          <a:xfrm>
            <a:off x="1676400" y="4495800"/>
            <a:ext cx="228600" cy="381000"/>
          </a:xfrm>
          <a:prstGeom prst="ellipse">
            <a:avLst/>
          </a:prstGeom>
          <a:noFill/>
          <a:ln>
            <a:solidFill>
              <a:srgbClr val="33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701" name="TextBox 5"/>
          <p:cNvSpPr txBox="1">
            <a:spLocks noChangeArrowheads="1"/>
          </p:cNvSpPr>
          <p:nvPr/>
        </p:nvSpPr>
        <p:spPr bwMode="auto">
          <a:xfrm>
            <a:off x="2819400" y="4724400"/>
            <a:ext cx="27495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Note the semicolon here!</a:t>
            </a:r>
          </a:p>
        </p:txBody>
      </p:sp>
      <p:cxnSp>
        <p:nvCxnSpPr>
          <p:cNvPr id="8" name="Straight Arrow Connector 7"/>
          <p:cNvCxnSpPr>
            <a:stCxn id="5" idx="6"/>
            <a:endCxn id="29701" idx="1"/>
          </p:cNvCxnSpPr>
          <p:nvPr/>
        </p:nvCxnSpPr>
        <p:spPr>
          <a:xfrm>
            <a:off x="1905000" y="4686300"/>
            <a:ext cx="914400" cy="223044"/>
          </a:xfrm>
          <a:prstGeom prst="straightConnector1">
            <a:avLst/>
          </a:prstGeom>
          <a:ln>
            <a:solidFill>
              <a:srgbClr val="3366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a:xfrm>
            <a:off x="457200" y="0"/>
            <a:ext cx="8534400" cy="838200"/>
          </a:xfrm>
        </p:spPr>
        <p:txBody>
          <a:bodyPr/>
          <a:lstStyle/>
          <a:p>
            <a:r>
              <a:rPr lang="en-US" dirty="0" smtClean="0"/>
              <a:t>Example: Anonymous Inner Classes</a:t>
            </a:r>
          </a:p>
        </p:txBody>
      </p:sp>
      <p:sp>
        <p:nvSpPr>
          <p:cNvPr id="30725" name="Slide Number Placeholder 6"/>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EF054E7-7ACD-467A-8538-793EA2F4B2B0}" type="slidenum">
              <a:rPr lang="en-US" smtClean="0">
                <a:solidFill>
                  <a:schemeClr val="bg2"/>
                </a:solidFill>
              </a:rPr>
              <a:pPr eaLnBrk="1" hangingPunct="1">
                <a:defRPr/>
              </a:pPr>
              <a:t>18</a:t>
            </a:fld>
            <a:endParaRPr lang="en-US" smtClean="0">
              <a:solidFill>
                <a:schemeClr val="bg2"/>
              </a:solidFill>
            </a:endParaRPr>
          </a:p>
        </p:txBody>
      </p:sp>
      <p:sp>
        <p:nvSpPr>
          <p:cNvPr id="5" name="Rectangle 4"/>
          <p:cNvSpPr/>
          <p:nvPr/>
        </p:nvSpPr>
        <p:spPr>
          <a:xfrm>
            <a:off x="483636" y="1066800"/>
            <a:ext cx="8431763" cy="5663089"/>
          </a:xfrm>
          <a:prstGeom prst="rect">
            <a:avLst/>
          </a:prstGeom>
        </p:spPr>
        <p:txBody>
          <a:bodyPr wrap="square">
            <a:spAutoFit/>
          </a:bodyPr>
          <a:lstStyle/>
          <a:p>
            <a:pPr>
              <a:lnSpc>
                <a:spcPct val="140000"/>
              </a:lnSpc>
              <a:defRPr/>
            </a:pPr>
            <a:r>
              <a:rPr lang="en-IN" sz="2000" b="1" dirty="0">
                <a:solidFill>
                  <a:srgbClr val="000000"/>
                </a:solidFill>
                <a:latin typeface="Courier New" pitchFamily="49" charset="0"/>
              </a:rPr>
              <a:t>public static void sort(Student[] s){</a:t>
            </a:r>
          </a:p>
          <a:p>
            <a:pPr>
              <a:lnSpc>
                <a:spcPct val="140000"/>
              </a:lnSpc>
              <a:defRPr/>
            </a:pPr>
            <a:r>
              <a:rPr lang="en-IN" sz="2000" b="1" strike="dblStrike" dirty="0">
                <a:solidFill>
                  <a:srgbClr val="000000"/>
                </a:solidFill>
                <a:latin typeface="Courier New" pitchFamily="49" charset="0"/>
              </a:rPr>
              <a:t>class </a:t>
            </a:r>
            <a:r>
              <a:rPr lang="en-IN" sz="2000" b="1" strike="dblStrike" dirty="0" err="1">
                <a:solidFill>
                  <a:srgbClr val="000000"/>
                </a:solidFill>
                <a:latin typeface="Courier New" pitchFamily="49" charset="0"/>
              </a:rPr>
              <a:t>NameSort</a:t>
            </a:r>
            <a:r>
              <a:rPr lang="en-IN" sz="2000" b="1" strike="dblStrike" dirty="0">
                <a:solidFill>
                  <a:srgbClr val="000000"/>
                </a:solidFill>
                <a:latin typeface="Courier New" pitchFamily="49" charset="0"/>
              </a:rPr>
              <a:t> implements Comparator{</a:t>
            </a:r>
          </a:p>
          <a:p>
            <a:pPr>
              <a:lnSpc>
                <a:spcPct val="140000"/>
              </a:lnSpc>
              <a:defRPr/>
            </a:pPr>
            <a:r>
              <a:rPr lang="en-IN" sz="2000" b="1" dirty="0">
                <a:solidFill>
                  <a:srgbClr val="000000"/>
                </a:solidFill>
                <a:latin typeface="Courier New" pitchFamily="49" charset="0"/>
              </a:rPr>
              <a:t>Arrays.sort(</a:t>
            </a:r>
          </a:p>
          <a:p>
            <a:pPr>
              <a:lnSpc>
                <a:spcPct val="140000"/>
              </a:lnSpc>
              <a:defRPr/>
            </a:pPr>
            <a:r>
              <a:rPr lang="en-IN" sz="2000" b="1" dirty="0" err="1">
                <a:solidFill>
                  <a:srgbClr val="000000"/>
                </a:solidFill>
                <a:latin typeface="Courier New" pitchFamily="49" charset="0"/>
              </a:rPr>
              <a:t>s,</a:t>
            </a:r>
            <a:r>
              <a:rPr lang="en-IN" sz="2000" b="1" dirty="0" err="1">
                <a:solidFill>
                  <a:srgbClr val="0033CC"/>
                </a:solidFill>
                <a:latin typeface="Courier New" pitchFamily="49" charset="0"/>
              </a:rPr>
              <a:t>new</a:t>
            </a:r>
            <a:r>
              <a:rPr lang="en-IN" sz="2000" b="1" dirty="0">
                <a:solidFill>
                  <a:srgbClr val="0033CC"/>
                </a:solidFill>
                <a:latin typeface="Courier New" pitchFamily="49" charset="0"/>
              </a:rPr>
              <a:t> Comparator&lt;Student&gt;(){</a:t>
            </a:r>
          </a:p>
          <a:p>
            <a:pPr>
              <a:lnSpc>
                <a:spcPct val="140000"/>
              </a:lnSpc>
              <a:defRPr/>
            </a:pPr>
            <a:r>
              <a:rPr lang="en-IN" sz="2000" b="1" dirty="0">
                <a:solidFill>
                  <a:srgbClr val="000000"/>
                </a:solidFill>
                <a:latin typeface="Courier New" pitchFamily="49" charset="0"/>
              </a:rPr>
              <a:t>public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compare(Student s1, Student s2){</a:t>
            </a:r>
          </a:p>
          <a:p>
            <a:pPr lvl="1">
              <a:lnSpc>
                <a:spcPct val="140000"/>
              </a:lnSpc>
              <a:defRPr/>
            </a:pPr>
            <a:r>
              <a:rPr lang="en-IN" sz="2000" b="1" dirty="0">
                <a:solidFill>
                  <a:srgbClr val="000000"/>
                </a:solidFill>
                <a:latin typeface="Courier New" pitchFamily="49" charset="0"/>
              </a:rPr>
              <a:t>return s1.getName().</a:t>
            </a:r>
            <a:r>
              <a:rPr lang="en-IN" sz="2000" b="1" dirty="0" err="1">
                <a:solidFill>
                  <a:srgbClr val="000000"/>
                </a:solidFill>
                <a:latin typeface="Courier New" pitchFamily="49" charset="0"/>
              </a:rPr>
              <a:t>compareTo</a:t>
            </a:r>
            <a:r>
              <a:rPr lang="en-IN" sz="2000" b="1" dirty="0">
                <a:solidFill>
                  <a:srgbClr val="000000"/>
                </a:solidFill>
                <a:latin typeface="Courier New" pitchFamily="49" charset="0"/>
              </a:rPr>
              <a:t>(s2.getName());</a:t>
            </a:r>
          </a:p>
          <a:p>
            <a:pPr lvl="1">
              <a:lnSpc>
                <a:spcPct val="140000"/>
              </a:lnSpc>
              <a:defRPr/>
            </a:pPr>
            <a:r>
              <a:rPr lang="en-IN" sz="2000" b="1" dirty="0">
                <a:solidFill>
                  <a:srgbClr val="000000"/>
                </a:solidFill>
                <a:latin typeface="Courier New" pitchFamily="49" charset="0"/>
              </a:rPr>
              <a:t>}}</a:t>
            </a:r>
          </a:p>
          <a:p>
            <a:pPr lvl="1">
              <a:lnSpc>
                <a:spcPct val="140000"/>
              </a:lnSpc>
              <a:defRPr/>
            </a:pPr>
            <a:r>
              <a:rPr lang="en-IN" sz="2000" b="1" dirty="0">
                <a:solidFill>
                  <a:srgbClr val="0033CC"/>
                </a:solidFill>
                <a:latin typeface="Courier New" pitchFamily="49" charset="0"/>
              </a:rPr>
              <a:t>);</a:t>
            </a:r>
          </a:p>
          <a:p>
            <a:pPr lvl="1">
              <a:lnSpc>
                <a:spcPct val="140000"/>
              </a:lnSpc>
              <a:defRPr/>
            </a:pPr>
            <a:endParaRPr lang="en-IN" sz="2000" b="1" dirty="0">
              <a:solidFill>
                <a:srgbClr val="000000"/>
              </a:solidFill>
              <a:latin typeface="Courier New" pitchFamily="49" charset="0"/>
            </a:endParaRPr>
          </a:p>
          <a:p>
            <a:pPr lvl="1">
              <a:lnSpc>
                <a:spcPct val="140000"/>
              </a:lnSpc>
              <a:defRPr/>
            </a:pPr>
            <a:r>
              <a:rPr lang="en-IN" sz="2000" b="1" dirty="0">
                <a:solidFill>
                  <a:srgbClr val="000000"/>
                </a:solidFill>
                <a:latin typeface="Courier New" pitchFamily="49" charset="0"/>
              </a:rPr>
              <a:t>for(Student s1:s){</a:t>
            </a:r>
          </a:p>
          <a:p>
            <a:pPr lvl="1">
              <a:lnSpc>
                <a:spcPct val="140000"/>
              </a:lnSpc>
              <a:defRPr/>
            </a:pPr>
            <a:r>
              <a:rPr lang="en-IN" sz="2000" b="1" dirty="0" err="1">
                <a:solidFill>
                  <a:srgbClr val="000000"/>
                </a:solidFill>
                <a:latin typeface="Courier New" pitchFamily="49" charset="0"/>
              </a:rPr>
              <a:t>System.out.println</a:t>
            </a:r>
            <a:r>
              <a:rPr lang="en-IN" sz="2000" b="1" dirty="0">
                <a:solidFill>
                  <a:srgbClr val="000000"/>
                </a:solidFill>
                <a:latin typeface="Courier New" pitchFamily="49" charset="0"/>
              </a:rPr>
              <a:t>(s1);</a:t>
            </a:r>
          </a:p>
          <a:p>
            <a:pPr>
              <a:lnSpc>
                <a:spcPct val="140000"/>
              </a:lnSpc>
              <a:defRPr/>
            </a:pPr>
            <a:r>
              <a:rPr lang="en-IN" sz="2000" b="1" dirty="0">
                <a:solidFill>
                  <a:srgbClr val="000000"/>
                </a:solidFill>
                <a:latin typeface="Courier New" pitchFamily="49" charset="0"/>
              </a:rPr>
              <a:t>}</a:t>
            </a:r>
          </a:p>
          <a:p>
            <a:pPr>
              <a:lnSpc>
                <a:spcPct val="140000"/>
              </a:lnSpc>
              <a:defRPr/>
            </a:pPr>
            <a:r>
              <a:rPr lang="en-IN" sz="2000" b="1" dirty="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274638"/>
            <a:ext cx="7924800" cy="639762"/>
          </a:xfrm>
        </p:spPr>
        <p:txBody>
          <a:bodyPr>
            <a:normAutofit fontScale="90000"/>
          </a:bodyPr>
          <a:lstStyle/>
          <a:p>
            <a:r>
              <a:rPr lang="en-US" dirty="0" smtClean="0"/>
              <a:t>Exercise</a:t>
            </a:r>
            <a:endParaRPr lang="en-US" dirty="0"/>
          </a:p>
        </p:txBody>
      </p:sp>
      <p:sp>
        <p:nvSpPr>
          <p:cNvPr id="2" name="Slide Number Placeholder 1"/>
          <p:cNvSpPr>
            <a:spLocks noGrp="1"/>
          </p:cNvSpPr>
          <p:nvPr>
            <p:ph type="sldNum" sz="quarter" idx="12"/>
          </p:nvPr>
        </p:nvSpPr>
        <p:spPr/>
        <p:txBody>
          <a:bodyPr/>
          <a:lstStyle/>
          <a:p>
            <a:pPr>
              <a:defRPr/>
            </a:pPr>
            <a:fld id="{7888D35A-20CB-4F3F-A07B-30571B8A1280}" type="slidenum">
              <a:rPr lang="en-US" smtClean="0"/>
              <a:pPr>
                <a:defRPr/>
              </a:pPr>
              <a:t>19</a:t>
            </a:fld>
            <a:endParaRPr lang="en-US"/>
          </a:p>
        </p:txBody>
      </p:sp>
      <p:sp>
        <p:nvSpPr>
          <p:cNvPr id="4" name="Content Placeholder 3"/>
          <p:cNvSpPr>
            <a:spLocks noGrp="1"/>
          </p:cNvSpPr>
          <p:nvPr>
            <p:ph sz="quarter" idx="1"/>
          </p:nvPr>
        </p:nvSpPr>
        <p:spPr>
          <a:xfrm>
            <a:off x="129073" y="990600"/>
            <a:ext cx="8405327" cy="5791200"/>
          </a:xfrm>
        </p:spPr>
        <p:txBody>
          <a:bodyPr>
            <a:normAutofit/>
          </a:bodyPr>
          <a:lstStyle/>
          <a:p>
            <a:pPr marL="0" indent="0">
              <a:buNone/>
            </a:pPr>
            <a:r>
              <a:rPr lang="en-US" i="1" dirty="0" smtClean="0"/>
              <a:t>Part 1: Create an abstract class  called </a:t>
            </a:r>
            <a:r>
              <a:rPr lang="en-US" i="1" dirty="0" err="1" smtClean="0"/>
              <a:t>BalanceComputer</a:t>
            </a:r>
            <a:r>
              <a:rPr lang="en-US" i="1" dirty="0" smtClean="0"/>
              <a:t> that has one implemented static method  called </a:t>
            </a:r>
            <a:r>
              <a:rPr lang="en-US" i="1" dirty="0" err="1" smtClean="0"/>
              <a:t>getBalanceComputer</a:t>
            </a:r>
            <a:r>
              <a:rPr lang="en-US" i="1" dirty="0" smtClean="0"/>
              <a:t> (char type)  and one abstract method </a:t>
            </a:r>
            <a:r>
              <a:rPr lang="en-US" i="1" dirty="0" err="1" smtClean="0"/>
              <a:t>getBalance</a:t>
            </a:r>
            <a:r>
              <a:rPr lang="en-US" i="1" dirty="0" smtClean="0"/>
              <a:t>(). </a:t>
            </a:r>
            <a:r>
              <a:rPr lang="en-US" i="1" dirty="0"/>
              <a:t>The </a:t>
            </a:r>
            <a:r>
              <a:rPr lang="en-US" i="1" dirty="0" err="1" smtClean="0"/>
              <a:t>getBalanceComputer</a:t>
            </a:r>
            <a:r>
              <a:rPr lang="en-US" i="1" dirty="0" smtClean="0"/>
              <a:t>() method </a:t>
            </a:r>
            <a:r>
              <a:rPr lang="en-US" i="1" dirty="0"/>
              <a:t>returns </a:t>
            </a:r>
            <a:r>
              <a:rPr lang="en-US" i="1" dirty="0" err="1" smtClean="0"/>
              <a:t>BalanceComputer</a:t>
            </a:r>
            <a:r>
              <a:rPr lang="en-US" i="1" dirty="0" smtClean="0"/>
              <a:t>  object  with one of the formula (listed below) implemented for </a:t>
            </a:r>
            <a:r>
              <a:rPr lang="en-US" i="1" dirty="0" err="1" smtClean="0"/>
              <a:t>getBalance</a:t>
            </a:r>
            <a:r>
              <a:rPr lang="en-US" i="1" dirty="0" smtClean="0"/>
              <a:t>() based on the type of account: current (C)or  savings(S).</a:t>
            </a:r>
          </a:p>
          <a:p>
            <a:pPr marL="400050" lvl="1" indent="0">
              <a:buNone/>
            </a:pPr>
            <a:r>
              <a:rPr lang="en-US" i="1" dirty="0" smtClean="0"/>
              <a:t> </a:t>
            </a:r>
            <a:r>
              <a:rPr lang="en-US" sz="2000" i="1" dirty="0" smtClean="0"/>
              <a:t>For current acct  formula is : </a:t>
            </a:r>
          </a:p>
          <a:p>
            <a:pPr marL="400050" lvl="1" indent="0">
              <a:buNone/>
            </a:pPr>
            <a:r>
              <a:rPr lang="en-US" sz="2000" i="1" dirty="0" smtClean="0"/>
              <a:t> </a:t>
            </a:r>
            <a:r>
              <a:rPr lang="en-US" sz="2000" i="1" dirty="0" err="1" smtClean="0"/>
              <a:t>amt</a:t>
            </a:r>
            <a:r>
              <a:rPr lang="en-US" sz="2000" i="1" dirty="0" smtClean="0"/>
              <a:t> (end of the year)= </a:t>
            </a:r>
            <a:r>
              <a:rPr lang="en-US" sz="2000" i="1" dirty="0"/>
              <a:t>principal </a:t>
            </a:r>
            <a:r>
              <a:rPr lang="en-US" sz="2000" i="1" dirty="0" smtClean="0"/>
              <a:t>amount+ (principal amount * rate * time )/100</a:t>
            </a:r>
          </a:p>
          <a:p>
            <a:pPr marL="400050" lvl="1" indent="0">
              <a:buNone/>
            </a:pPr>
            <a:r>
              <a:rPr lang="en-US" sz="2000" i="1" dirty="0" smtClean="0"/>
              <a:t> For Savings </a:t>
            </a:r>
            <a:r>
              <a:rPr lang="en-US" sz="2000" i="1" dirty="0"/>
              <a:t>formula is : </a:t>
            </a:r>
          </a:p>
          <a:p>
            <a:pPr marL="400050" lvl="1" indent="0">
              <a:buNone/>
            </a:pPr>
            <a:r>
              <a:rPr lang="en-US" sz="2000" i="1" dirty="0" smtClean="0"/>
              <a:t> </a:t>
            </a:r>
            <a:r>
              <a:rPr lang="en-US" sz="2000" i="1" dirty="0" err="1" smtClean="0"/>
              <a:t>amt</a:t>
            </a:r>
            <a:r>
              <a:rPr lang="en-US" sz="2000" i="1" dirty="0" smtClean="0"/>
              <a:t> (calculated quarterly)= </a:t>
            </a:r>
            <a:r>
              <a:rPr lang="en-US" sz="2000" i="1" dirty="0"/>
              <a:t>principal </a:t>
            </a:r>
            <a:r>
              <a:rPr lang="en-US" sz="2000" i="1" dirty="0" smtClean="0"/>
              <a:t>amount (1+ rate/4)</a:t>
            </a:r>
            <a:r>
              <a:rPr lang="en-US" sz="2000" i="1" baseline="30000" dirty="0" smtClean="0"/>
              <a:t>4t</a:t>
            </a:r>
          </a:p>
          <a:p>
            <a:pPr marL="400050" lvl="1" indent="0">
              <a:buNone/>
            </a:pPr>
            <a:r>
              <a:rPr lang="en-US" sz="2000" i="1" dirty="0" smtClean="0">
                <a:ea typeface="+mn-ea"/>
                <a:cs typeface="+mn-cs"/>
              </a:rPr>
              <a:t>Hint: use </a:t>
            </a:r>
            <a:r>
              <a:rPr lang="en-US" sz="2000" dirty="0" smtClean="0"/>
              <a:t>anonymous inner class.</a:t>
            </a:r>
          </a:p>
          <a:p>
            <a:endParaRPr lang="en-US" i="1" dirty="0"/>
          </a:p>
          <a:p>
            <a:pPr marL="400050" lvl="1" indent="0">
              <a:lnSpc>
                <a:spcPct val="100000"/>
              </a:lnSpc>
              <a:buNone/>
            </a:pPr>
            <a:endParaRPr lang="en-US" sz="2000" i="1" dirty="0">
              <a:ea typeface="+mn-ea"/>
              <a:cs typeface="+mn-cs"/>
            </a:endParaRPr>
          </a:p>
        </p:txBody>
      </p:sp>
    </p:spTree>
    <p:extLst>
      <p:ext uri="{BB962C8B-B14F-4D97-AF65-F5344CB8AC3E}">
        <p14:creationId xmlns:p14="http://schemas.microsoft.com/office/powerpoint/2010/main" xmlns="" val="3686685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Nested Class</a:t>
            </a:r>
          </a:p>
        </p:txBody>
      </p:sp>
      <p:sp>
        <p:nvSpPr>
          <p:cNvPr id="4100"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C7F3BFB-CB13-4223-81DB-74C0BFE4BBBC}" type="slidenum">
              <a:rPr lang="en-US" smtClean="0">
                <a:solidFill>
                  <a:schemeClr val="bg2"/>
                </a:solidFill>
              </a:rPr>
              <a:pPr eaLnBrk="1" hangingPunct="1">
                <a:defRPr/>
              </a:pPr>
              <a:t>2</a:t>
            </a:fld>
            <a:endParaRPr lang="en-US" smtClean="0">
              <a:solidFill>
                <a:schemeClr val="bg2"/>
              </a:solidFill>
            </a:endParaRPr>
          </a:p>
        </p:txBody>
      </p:sp>
      <p:sp>
        <p:nvSpPr>
          <p:cNvPr id="4099" name="Content Placeholder 2"/>
          <p:cNvSpPr>
            <a:spLocks noGrp="1"/>
          </p:cNvSpPr>
          <p:nvPr>
            <p:ph sz="quarter" idx="1"/>
          </p:nvPr>
        </p:nvSpPr>
        <p:spPr>
          <a:xfrm>
            <a:off x="152400" y="1066800"/>
            <a:ext cx="8915400" cy="2438400"/>
          </a:xfrm>
        </p:spPr>
        <p:txBody>
          <a:bodyPr>
            <a:normAutofit fontScale="92500"/>
          </a:bodyPr>
          <a:lstStyle/>
          <a:p>
            <a:pPr eaLnBrk="1" hangingPunct="1"/>
            <a:r>
              <a:rPr lang="en-US" dirty="0" smtClean="0"/>
              <a:t>An nested class is a class defined inside the scope of another class. </a:t>
            </a:r>
          </a:p>
          <a:p>
            <a:pPr eaLnBrk="1" hangingPunct="1"/>
            <a:r>
              <a:rPr lang="en-US" dirty="0" smtClean="0"/>
              <a:t>The class inside which the inner class is defined is called outer class.</a:t>
            </a:r>
          </a:p>
          <a:p>
            <a:pPr eaLnBrk="1" hangingPunct="1"/>
            <a:r>
              <a:rPr lang="en-US" dirty="0" smtClean="0"/>
              <a:t>Nested </a:t>
            </a:r>
            <a:r>
              <a:rPr lang="en-US" dirty="0"/>
              <a:t>class </a:t>
            </a:r>
            <a:r>
              <a:rPr lang="en-US" dirty="0" smtClean="0"/>
              <a:t>can access  even the private members of the outer class. Similarly  outer class can also access the private members of inner class.</a:t>
            </a:r>
          </a:p>
          <a:p>
            <a:pPr eaLnBrk="1" hangingPunct="1"/>
            <a:r>
              <a:rPr lang="en-US" dirty="0" smtClean="0"/>
              <a:t>Similar to nested class, inner interface can also be created.</a:t>
            </a:r>
          </a:p>
        </p:txBody>
      </p:sp>
      <p:sp>
        <p:nvSpPr>
          <p:cNvPr id="5" name="TextBox 6"/>
          <p:cNvSpPr txBox="1">
            <a:spLocks noChangeArrowheads="1"/>
          </p:cNvSpPr>
          <p:nvPr/>
        </p:nvSpPr>
        <p:spPr bwMode="auto">
          <a:xfrm>
            <a:off x="304800" y="3581400"/>
            <a:ext cx="7315200" cy="2246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latin typeface="Courier New" pitchFamily="49" charset="0"/>
                <a:cs typeface="Courier New" pitchFamily="49" charset="0"/>
              </a:rPr>
              <a:t>class </a:t>
            </a:r>
            <a:r>
              <a:rPr lang="en-US" sz="2000" b="1" dirty="0" err="1">
                <a:latin typeface="Courier New" pitchFamily="49" charset="0"/>
                <a:cs typeface="Courier New" pitchFamily="49" charset="0"/>
              </a:rPr>
              <a:t>OuterClass</a:t>
            </a:r>
            <a:r>
              <a:rPr lang="en-US" sz="2000" b="1" dirty="0">
                <a:latin typeface="Courier New" pitchFamily="49" charset="0"/>
                <a:cs typeface="Courier New" pitchFamily="49" charset="0"/>
              </a:rPr>
              <a:t>{</a:t>
            </a:r>
          </a:p>
          <a:p>
            <a:pPr eaLnBrk="1" hangingPunct="1"/>
            <a:r>
              <a:rPr lang="en-US" sz="2000" b="1" dirty="0">
                <a:latin typeface="Courier New" pitchFamily="49" charset="0"/>
                <a:cs typeface="Courier New" pitchFamily="49" charset="0"/>
              </a:rPr>
              <a:t>private static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k;</a:t>
            </a:r>
          </a:p>
          <a:p>
            <a:pPr eaLnBrk="1" hangingPunct="1"/>
            <a:r>
              <a:rPr lang="en-US" sz="2000" b="1" dirty="0" err="1">
                <a:solidFill>
                  <a:srgbClr val="336600"/>
                </a:solidFill>
                <a:latin typeface="Courier New" pitchFamily="49" charset="0"/>
                <a:cs typeface="Courier New" pitchFamily="49" charset="0"/>
              </a:rPr>
              <a:t>InnerClass</a:t>
            </a:r>
            <a:r>
              <a:rPr lang="en-US" sz="2000" b="1" dirty="0">
                <a:solidFill>
                  <a:srgbClr val="336600"/>
                </a:solidFill>
                <a:latin typeface="Courier New" pitchFamily="49" charset="0"/>
                <a:cs typeface="Courier New" pitchFamily="49" charset="0"/>
              </a:rPr>
              <a:t> </a:t>
            </a:r>
            <a:r>
              <a:rPr lang="en-US" sz="2000" b="1" dirty="0">
                <a:latin typeface="Courier New" pitchFamily="49" charset="0"/>
                <a:cs typeface="Courier New" pitchFamily="49" charset="0"/>
              </a:rPr>
              <a:t>I;</a:t>
            </a:r>
          </a:p>
          <a:p>
            <a:pPr eaLnBrk="1" hangingPunct="1"/>
            <a:endParaRPr lang="en-US" sz="2000" b="1" dirty="0">
              <a:latin typeface="Courier New" pitchFamily="49" charset="0"/>
              <a:cs typeface="Courier New" pitchFamily="49" charset="0"/>
            </a:endParaRPr>
          </a:p>
          <a:p>
            <a:pPr eaLnBrk="1" hangingPunct="1"/>
            <a:r>
              <a:rPr lang="en-US" sz="2000" b="1" dirty="0">
                <a:latin typeface="Courier New" pitchFamily="49" charset="0"/>
                <a:cs typeface="Courier New" pitchFamily="49" charset="0"/>
              </a:rPr>
              <a:t>private </a:t>
            </a:r>
            <a:r>
              <a:rPr lang="en-US" sz="2000" b="1" dirty="0" err="1">
                <a:latin typeface="Courier New" pitchFamily="49" charset="0"/>
                <a:cs typeface="Courier New" pitchFamily="49" charset="0"/>
              </a:rPr>
              <a:t>InnerClass</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j;}</a:t>
            </a:r>
          </a:p>
          <a:p>
            <a:pPr eaLnBrk="1" hangingPunct="1"/>
            <a:r>
              <a:rPr lang="en-US" sz="2000" b="1" dirty="0">
                <a:latin typeface="Courier New" pitchFamily="49" charset="0"/>
                <a:cs typeface="Courier New" pitchFamily="49" charset="0"/>
              </a:rPr>
              <a:t>…</a:t>
            </a:r>
          </a:p>
          <a:p>
            <a:pPr eaLnBrk="1" hangingPunct="1"/>
            <a:r>
              <a:rPr lang="en-US" sz="2000" b="1" dirty="0">
                <a:latin typeface="Courier New" pitchFamily="49" charset="0"/>
                <a:cs typeface="Courier New" pitchFamily="49" charset="0"/>
              </a:rPr>
              <a:t>}</a:t>
            </a:r>
          </a:p>
        </p:txBody>
      </p:sp>
      <p:sp>
        <p:nvSpPr>
          <p:cNvPr id="6" name="Rectangle 16"/>
          <p:cNvSpPr>
            <a:spLocks noChangeArrowheads="1"/>
          </p:cNvSpPr>
          <p:nvPr/>
        </p:nvSpPr>
        <p:spPr bwMode="auto">
          <a:xfrm>
            <a:off x="4876800" y="3813429"/>
            <a:ext cx="40386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000" b="1" dirty="0">
                <a:latin typeface="Courier New" pitchFamily="49" charset="0"/>
                <a:cs typeface="Courier New" pitchFamily="49" charset="0"/>
              </a:rPr>
              <a:t>class </a:t>
            </a:r>
            <a:r>
              <a:rPr lang="en-US" sz="2000" b="1" dirty="0" err="1">
                <a:latin typeface="Courier New" pitchFamily="49" charset="0"/>
                <a:cs typeface="Courier New" pitchFamily="49" charset="0"/>
              </a:rPr>
              <a:t>SomeClass</a:t>
            </a:r>
            <a:r>
              <a:rPr lang="en-US" sz="2000" b="1" dirty="0">
                <a:latin typeface="Courier New" pitchFamily="49" charset="0"/>
                <a:cs typeface="Courier New" pitchFamily="49" charset="0"/>
              </a:rPr>
              <a:t>{</a:t>
            </a:r>
          </a:p>
          <a:p>
            <a:r>
              <a:rPr lang="en-US" sz="2000" b="1" dirty="0" err="1">
                <a:solidFill>
                  <a:srgbClr val="336600"/>
                </a:solidFill>
                <a:latin typeface="Courier New" pitchFamily="49" charset="0"/>
                <a:cs typeface="Courier New" pitchFamily="49" charset="0"/>
              </a:rPr>
              <a:t>OuterClass.InnerClass</a:t>
            </a:r>
            <a:r>
              <a:rPr lang="en-US" sz="2000" b="1" dirty="0">
                <a:solidFill>
                  <a:srgbClr val="C00000"/>
                </a:solidFill>
                <a:latin typeface="Courier New" pitchFamily="49" charset="0"/>
                <a:cs typeface="Courier New" pitchFamily="49" charset="0"/>
              </a:rPr>
              <a:t> </a:t>
            </a:r>
            <a:r>
              <a:rPr lang="en-US" sz="2000" b="1" dirty="0">
                <a:latin typeface="Courier New" pitchFamily="49" charset="0"/>
                <a:cs typeface="Courier New" pitchFamily="49" charset="0"/>
              </a:rPr>
              <a:t>c;</a:t>
            </a:r>
          </a:p>
          <a:p>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a:t>
            </a:r>
            <a:endParaRPr lang="en-IN" sz="2000" b="1" dirty="0">
              <a:latin typeface="Courier New" pitchFamily="49" charset="0"/>
              <a:cs typeface="Courier New" pitchFamily="49" charset="0"/>
            </a:endParaRPr>
          </a:p>
        </p:txBody>
      </p:sp>
      <p:sp>
        <p:nvSpPr>
          <p:cNvPr id="2" name="Rectangle 1"/>
          <p:cNvSpPr/>
          <p:nvPr/>
        </p:nvSpPr>
        <p:spPr>
          <a:xfrm>
            <a:off x="1371600" y="5821617"/>
            <a:ext cx="5782056" cy="707886"/>
          </a:xfrm>
          <a:prstGeom prst="rect">
            <a:avLst/>
          </a:prstGeom>
        </p:spPr>
        <p:txBody>
          <a:bodyPr wrap="square">
            <a:spAutoFit/>
          </a:bodyPr>
          <a:lstStyle/>
          <a:p>
            <a:r>
              <a:rPr lang="en-US" sz="2000" dirty="0">
                <a:solidFill>
                  <a:srgbClr val="5F5F5F"/>
                </a:solidFill>
                <a:latin typeface="+mn-lt"/>
                <a:cs typeface="+mn-cs"/>
              </a:rPr>
              <a:t>The name of the inner class’s .class file name: </a:t>
            </a:r>
            <a:r>
              <a:rPr lang="en-US" sz="2000" b="1" dirty="0" err="1">
                <a:solidFill>
                  <a:srgbClr val="003366"/>
                </a:solidFill>
                <a:latin typeface="Courier New" pitchFamily="49" charset="0"/>
                <a:cs typeface="Courier New" pitchFamily="49" charset="0"/>
              </a:rPr>
              <a:t>OuterClass$InnerClass.class</a:t>
            </a:r>
            <a:endParaRPr lang="en-IN" sz="2000" b="1" dirty="0">
              <a:solidFill>
                <a:srgbClr val="003366"/>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D2A6107-7B2F-49CE-BB7C-9727FD94A969}" type="slidenum">
              <a:rPr lang="en-US" smtClean="0"/>
              <a:pPr>
                <a:defRPr/>
              </a:pPr>
              <a:t>20</a:t>
            </a:fld>
            <a:endParaRPr lang="en-US"/>
          </a:p>
        </p:txBody>
      </p:sp>
      <p:sp>
        <p:nvSpPr>
          <p:cNvPr id="3" name="Content Placeholder 2"/>
          <p:cNvSpPr>
            <a:spLocks noGrp="1"/>
          </p:cNvSpPr>
          <p:nvPr>
            <p:ph sz="quarter" idx="1"/>
          </p:nvPr>
        </p:nvSpPr>
        <p:spPr>
          <a:xfrm>
            <a:off x="457200" y="838200"/>
            <a:ext cx="8229600" cy="4525963"/>
          </a:xfrm>
        </p:spPr>
        <p:txBody>
          <a:bodyPr>
            <a:normAutofit/>
          </a:bodyPr>
          <a:lstStyle/>
          <a:p>
            <a:r>
              <a:rPr lang="en-US" i="1" dirty="0"/>
              <a:t>Part 2: Create another class called </a:t>
            </a:r>
            <a:r>
              <a:rPr lang="en-US" i="1" dirty="0" err="1"/>
              <a:t>BankAccount</a:t>
            </a:r>
            <a:r>
              <a:rPr lang="en-US" i="1" dirty="0"/>
              <a:t> with  acct number, acct  type, month of deposit, deposit (), withdraw (), and </a:t>
            </a:r>
            <a:r>
              <a:rPr lang="en-US" i="1" dirty="0" err="1"/>
              <a:t>getBalance</a:t>
            </a:r>
            <a:r>
              <a:rPr lang="en-US" i="1" dirty="0"/>
              <a:t> () methods. The </a:t>
            </a:r>
            <a:r>
              <a:rPr lang="en-US" i="1" dirty="0" err="1"/>
              <a:t>getBalance</a:t>
            </a:r>
            <a:r>
              <a:rPr lang="en-US" i="1" dirty="0"/>
              <a:t>()  must determine the acct type and get the </a:t>
            </a:r>
            <a:r>
              <a:rPr lang="en-US" i="1" dirty="0" smtClean="0"/>
              <a:t>appropriate </a:t>
            </a:r>
            <a:r>
              <a:rPr lang="en-US" i="1" dirty="0" err="1" smtClean="0"/>
              <a:t>BalanceComputer</a:t>
            </a:r>
            <a:r>
              <a:rPr lang="en-US" i="1" dirty="0" smtClean="0"/>
              <a:t> </a:t>
            </a:r>
            <a:r>
              <a:rPr lang="en-US" i="1" dirty="0"/>
              <a:t>object . Using this </a:t>
            </a:r>
            <a:r>
              <a:rPr lang="en-US" i="1" dirty="0" smtClean="0"/>
              <a:t>object and </a:t>
            </a:r>
            <a:r>
              <a:rPr lang="en-US" i="1" dirty="0"/>
              <a:t>the balances (at the end or quarter or year </a:t>
            </a:r>
            <a:r>
              <a:rPr lang="en-US" i="1" dirty="0" smtClean="0"/>
              <a:t> based on the account type) </a:t>
            </a:r>
            <a:r>
              <a:rPr lang="en-US" i="1" dirty="0"/>
              <a:t>from list of transactions  (deposit/ withdraw), </a:t>
            </a:r>
            <a:r>
              <a:rPr lang="en-US" i="1" dirty="0" err="1" smtClean="0"/>
              <a:t>getBalance</a:t>
            </a:r>
            <a:r>
              <a:rPr lang="en-US" i="1" dirty="0"/>
              <a:t>() must compute the amount and return the same. Test this application</a:t>
            </a:r>
            <a:r>
              <a:rPr lang="en-US" i="1" dirty="0" smtClean="0"/>
              <a:t>.</a:t>
            </a:r>
          </a:p>
          <a:p>
            <a:pPr marL="457200" lvl="1" indent="0" algn="r">
              <a:buNone/>
            </a:pPr>
            <a:r>
              <a:rPr lang="en-US" sz="2000" i="1" dirty="0">
                <a:ea typeface="+mn-ea"/>
                <a:cs typeface="+mn-cs"/>
              </a:rPr>
              <a:t>(1 hour)</a:t>
            </a:r>
          </a:p>
          <a:p>
            <a:pPr marL="0" indent="0">
              <a:buNone/>
            </a:pPr>
            <a:endParaRPr lang="en-US" i="1" dirty="0"/>
          </a:p>
          <a:p>
            <a:endParaRPr lang="en-US" dirty="0"/>
          </a:p>
        </p:txBody>
      </p:sp>
    </p:spTree>
    <p:extLst>
      <p:ext uri="{BB962C8B-B14F-4D97-AF65-F5344CB8AC3E}">
        <p14:creationId xmlns:p14="http://schemas.microsoft.com/office/powerpoint/2010/main" xmlns="" val="531709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228600"/>
            <a:ext cx="7543800" cy="411162"/>
          </a:xfrm>
        </p:spPr>
        <p:txBody>
          <a:bodyPr>
            <a:normAutofit fontScale="90000"/>
          </a:bodyPr>
          <a:lstStyle/>
          <a:p>
            <a:pPr eaLnBrk="1" hangingPunct="1"/>
            <a:r>
              <a:rPr lang="en-US" dirty="0" smtClean="0"/>
              <a:t>Test your understanding</a:t>
            </a:r>
          </a:p>
        </p:txBody>
      </p:sp>
      <p:sp>
        <p:nvSpPr>
          <p:cNvPr id="32773"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4D12D79-FECE-46B2-8261-B04EE5ED924E}" type="slidenum">
              <a:rPr lang="en-US" smtClean="0">
                <a:solidFill>
                  <a:schemeClr val="bg2"/>
                </a:solidFill>
              </a:rPr>
              <a:pPr eaLnBrk="1" hangingPunct="1">
                <a:defRPr/>
              </a:pPr>
              <a:t>21</a:t>
            </a:fld>
            <a:endParaRPr lang="en-US" smtClean="0">
              <a:solidFill>
                <a:schemeClr val="bg2"/>
              </a:solidFill>
            </a:endParaRPr>
          </a:p>
        </p:txBody>
      </p:sp>
      <p:sp>
        <p:nvSpPr>
          <p:cNvPr id="32771" name="Text Box 3"/>
          <p:cNvSpPr txBox="1">
            <a:spLocks noChangeArrowheads="1"/>
          </p:cNvSpPr>
          <p:nvPr/>
        </p:nvSpPr>
        <p:spPr bwMode="auto">
          <a:xfrm>
            <a:off x="228600" y="1371600"/>
            <a:ext cx="8686800" cy="363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dirty="0">
                <a:solidFill>
                  <a:srgbClr val="000000"/>
                </a:solidFill>
                <a:latin typeface="Courier New" pitchFamily="49" charset="0"/>
              </a:rPr>
              <a:t>class E {</a:t>
            </a:r>
          </a:p>
          <a:p>
            <a:pPr eaLnBrk="1" hangingPunct="1">
              <a:spcBef>
                <a:spcPct val="50000"/>
              </a:spcBef>
            </a:pPr>
            <a:r>
              <a:rPr lang="en-US" sz="2000" b="1" dirty="0">
                <a:solidFill>
                  <a:srgbClr val="000000"/>
                </a:solidFill>
                <a:latin typeface="Courier New" pitchFamily="49" charset="0"/>
              </a:rPr>
              <a:t>E() {</a:t>
            </a:r>
          </a:p>
          <a:p>
            <a:pPr eaLnBrk="1" hangingPunct="1">
              <a:spcBef>
                <a:spcPct val="50000"/>
              </a:spcBef>
            </a:pP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("E");} </a:t>
            </a:r>
          </a:p>
          <a:p>
            <a:pPr eaLnBrk="1" hangingPunct="1">
              <a:spcBef>
                <a:spcPct val="50000"/>
              </a:spcBef>
            </a:pPr>
            <a:r>
              <a:rPr lang="en-US" sz="2000" b="1" dirty="0">
                <a:solidFill>
                  <a:srgbClr val="000000"/>
                </a:solidFill>
                <a:latin typeface="Courier New" pitchFamily="49" charset="0"/>
              </a:rPr>
              <a:t>static class Z {</a:t>
            </a:r>
          </a:p>
          <a:p>
            <a:pPr eaLnBrk="1" hangingPunct="1">
              <a:spcBef>
                <a:spcPct val="50000"/>
              </a:spcBef>
            </a:pPr>
            <a:r>
              <a:rPr lang="en-US" sz="2000" b="1" dirty="0">
                <a:solidFill>
                  <a:srgbClr val="000000"/>
                </a:solidFill>
                <a:latin typeface="Courier New" pitchFamily="49" charset="0"/>
              </a:rPr>
              <a:t>Z(){</a:t>
            </a:r>
          </a:p>
          <a:p>
            <a:pPr eaLnBrk="1" hangingPunct="1">
              <a:spcBef>
                <a:spcPct val="50000"/>
              </a:spcBef>
            </a:pP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("Z");}} </a:t>
            </a:r>
          </a:p>
          <a:p>
            <a:pPr eaLnBrk="1" hangingPunct="1">
              <a:spcBef>
                <a:spcPct val="50000"/>
              </a:spcBef>
            </a:pPr>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args</a:t>
            </a:r>
            <a:r>
              <a:rPr lang="en-US" sz="2000" b="1" dirty="0">
                <a:solidFill>
                  <a:srgbClr val="000000"/>
                </a:solidFill>
                <a:latin typeface="Courier New" pitchFamily="49" charset="0"/>
              </a:rPr>
              <a:t>[]){ </a:t>
            </a:r>
          </a:p>
          <a:p>
            <a:pPr eaLnBrk="1" hangingPunct="1">
              <a:spcBef>
                <a:spcPct val="50000"/>
              </a:spcBef>
            </a:pPr>
            <a:r>
              <a:rPr lang="en-US" sz="2000" b="1" dirty="0">
                <a:solidFill>
                  <a:srgbClr val="000000"/>
                </a:solidFill>
                <a:latin typeface="Courier New" pitchFamily="49" charset="0"/>
              </a:rPr>
              <a:t>new E.Z();}} </a:t>
            </a:r>
          </a:p>
        </p:txBody>
      </p:sp>
      <p:sp>
        <p:nvSpPr>
          <p:cNvPr id="22533" name="Rectangle 5"/>
          <p:cNvSpPr>
            <a:spLocks noChangeArrowheads="1"/>
          </p:cNvSpPr>
          <p:nvPr/>
        </p:nvSpPr>
        <p:spPr bwMode="auto">
          <a:xfrm>
            <a:off x="152400" y="5929313"/>
            <a:ext cx="7543800" cy="401637"/>
          </a:xfrm>
          <a:prstGeom prst="rect">
            <a:avLst/>
          </a:prstGeom>
          <a:noFill/>
          <a:ln w="9525">
            <a:noFill/>
            <a:miter lim="800000"/>
            <a:headEnd/>
            <a:tailEnd/>
          </a:ln>
        </p:spPr>
        <p:txBody>
          <a:bodyPr anchor="ctr">
            <a:spAutoFit/>
          </a:bodyPr>
          <a:lstStyle/>
          <a:p>
            <a:pPr>
              <a:defRPr/>
            </a:pPr>
            <a:r>
              <a:rPr lang="en-US" sz="2000" dirty="0">
                <a:solidFill>
                  <a:schemeClr val="accent2"/>
                </a:solidFill>
                <a:latin typeface="+mj-lt"/>
                <a:cs typeface="+mn-cs"/>
              </a:rPr>
              <a:t>What is the result of attempting to compile and run the program?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304800" y="1600200"/>
            <a:ext cx="8229600" cy="347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b="1" dirty="0">
                <a:solidFill>
                  <a:srgbClr val="000000"/>
                </a:solidFill>
                <a:latin typeface="Courier New" pitchFamily="49" charset="0"/>
              </a:rPr>
              <a:t>class B {</a:t>
            </a:r>
          </a:p>
          <a:p>
            <a:r>
              <a:rPr lang="en-US" sz="2000" b="1" dirty="0">
                <a:solidFill>
                  <a:srgbClr val="000000"/>
                </a:solidFill>
                <a:latin typeface="Courier New" pitchFamily="49" charset="0"/>
              </a:rPr>
              <a:t>  private static String </a:t>
            </a:r>
            <a:r>
              <a:rPr lang="en-US" sz="2000" b="1" dirty="0">
                <a:solidFill>
                  <a:srgbClr val="C00000"/>
                </a:solidFill>
                <a:latin typeface="Courier New" pitchFamily="49" charset="0"/>
              </a:rPr>
              <a:t>s1</a:t>
            </a:r>
            <a:r>
              <a:rPr lang="en-US" sz="2000" b="1" dirty="0">
                <a:solidFill>
                  <a:srgbClr val="000000"/>
                </a:solidFill>
                <a:latin typeface="Courier New" pitchFamily="49" charset="0"/>
              </a:rPr>
              <a:t> = "s1";</a:t>
            </a:r>
          </a:p>
          <a:p>
            <a:r>
              <a:rPr lang="en-US" sz="2000" b="1" dirty="0">
                <a:solidFill>
                  <a:srgbClr val="000000"/>
                </a:solidFill>
                <a:latin typeface="Courier New" pitchFamily="49" charset="0"/>
              </a:rPr>
              <a:t>  final String </a:t>
            </a:r>
            <a:r>
              <a:rPr lang="en-US" sz="2000" b="1" dirty="0">
                <a:solidFill>
                  <a:srgbClr val="C00000"/>
                </a:solidFill>
                <a:latin typeface="Courier New" pitchFamily="49" charset="0"/>
              </a:rPr>
              <a:t>s2</a:t>
            </a:r>
            <a:r>
              <a:rPr lang="en-US" sz="2000" b="1" dirty="0">
                <a:solidFill>
                  <a:srgbClr val="000000"/>
                </a:solidFill>
                <a:latin typeface="Courier New" pitchFamily="49" charset="0"/>
              </a:rPr>
              <a:t> = "s2";</a:t>
            </a:r>
          </a:p>
          <a:p>
            <a:r>
              <a:rPr lang="en-US" sz="2000" b="1" dirty="0">
                <a:solidFill>
                  <a:srgbClr val="000000"/>
                </a:solidFill>
                <a:latin typeface="Courier New" pitchFamily="49" charset="0"/>
              </a:rPr>
              <a:t>  B () {new Z("s5","s6");}</a:t>
            </a:r>
          </a:p>
          <a:p>
            <a:r>
              <a:rPr lang="en-US" sz="2000" b="1" dirty="0">
                <a:solidFill>
                  <a:srgbClr val="000000"/>
                </a:solidFill>
                <a:latin typeface="Courier New" pitchFamily="49" charset="0"/>
              </a:rPr>
              <a:t>  static class Z {</a:t>
            </a:r>
          </a:p>
          <a:p>
            <a:r>
              <a:rPr lang="en-US" sz="2000" b="1" dirty="0">
                <a:solidFill>
                  <a:srgbClr val="000000"/>
                </a:solidFill>
                <a:latin typeface="Courier New" pitchFamily="49" charset="0"/>
              </a:rPr>
              <a:t>    final String </a:t>
            </a:r>
            <a:r>
              <a:rPr lang="en-US" sz="2000" b="1" dirty="0">
                <a:solidFill>
                  <a:srgbClr val="C00000"/>
                </a:solidFill>
                <a:latin typeface="Courier New" pitchFamily="49" charset="0"/>
              </a:rPr>
              <a:t>s3</a:t>
            </a:r>
            <a:r>
              <a:rPr lang="en-US" sz="2000" b="1" dirty="0">
                <a:solidFill>
                  <a:srgbClr val="000000"/>
                </a:solidFill>
                <a:latin typeface="Courier New" pitchFamily="49" charset="0"/>
              </a:rPr>
              <a:t> = "s3";</a:t>
            </a:r>
          </a:p>
          <a:p>
            <a:r>
              <a:rPr lang="en-US" sz="2000" b="1" dirty="0">
                <a:solidFill>
                  <a:srgbClr val="000000"/>
                </a:solidFill>
                <a:latin typeface="Courier New" pitchFamily="49" charset="0"/>
              </a:rPr>
              <a:t>    static String </a:t>
            </a:r>
            <a:r>
              <a:rPr lang="en-US" sz="2000" b="1" dirty="0">
                <a:solidFill>
                  <a:srgbClr val="C00000"/>
                </a:solidFill>
                <a:latin typeface="Courier New" pitchFamily="49" charset="0"/>
              </a:rPr>
              <a:t>s4</a:t>
            </a:r>
            <a:r>
              <a:rPr lang="en-US" sz="2000" b="1" dirty="0">
                <a:solidFill>
                  <a:srgbClr val="000000"/>
                </a:solidFill>
                <a:latin typeface="Courier New" pitchFamily="49" charset="0"/>
              </a:rPr>
              <a:t> = "s4";</a:t>
            </a:r>
          </a:p>
          <a:p>
            <a:r>
              <a:rPr lang="en-US" sz="2000" b="1" dirty="0">
                <a:solidFill>
                  <a:srgbClr val="000000"/>
                </a:solidFill>
                <a:latin typeface="Courier New" pitchFamily="49" charset="0"/>
              </a:rPr>
              <a:t>    Z (final String </a:t>
            </a:r>
            <a:r>
              <a:rPr lang="en-US" sz="2000" b="1" dirty="0">
                <a:solidFill>
                  <a:srgbClr val="C00000"/>
                </a:solidFill>
                <a:latin typeface="Courier New" pitchFamily="49" charset="0"/>
              </a:rPr>
              <a:t>s5</a:t>
            </a:r>
            <a:r>
              <a:rPr lang="en-US" sz="2000" b="1" dirty="0">
                <a:solidFill>
                  <a:srgbClr val="000000"/>
                </a:solidFill>
                <a:latin typeface="Courier New" pitchFamily="49" charset="0"/>
              </a:rPr>
              <a:t>, String </a:t>
            </a:r>
            <a:r>
              <a:rPr lang="en-US" sz="2000" b="1" dirty="0">
                <a:solidFill>
                  <a:srgbClr val="C00000"/>
                </a:solidFill>
                <a:latin typeface="Courier New" pitchFamily="49" charset="0"/>
              </a:rPr>
              <a:t>s6</a:t>
            </a:r>
            <a:r>
              <a:rPr lang="en-US" sz="2000" b="1" dirty="0">
                <a:solidFill>
                  <a:srgbClr val="000000"/>
                </a:solidFill>
                <a:latin typeface="Courier New" pitchFamily="49" charset="0"/>
              </a:rPr>
              <a:t>) {</a:t>
            </a:r>
          </a:p>
          <a:p>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  }}</a:t>
            </a:r>
          </a:p>
          <a:p>
            <a:r>
              <a:rPr lang="en-US" sz="2000" b="1" dirty="0">
                <a:solidFill>
                  <a:srgbClr val="000000"/>
                </a:solidFill>
                <a:latin typeface="Courier New" pitchFamily="49" charset="0"/>
              </a:rPr>
              <a:t>  public static void main(String </a:t>
            </a:r>
            <a:r>
              <a:rPr lang="en-US" sz="2000" b="1" dirty="0" err="1">
                <a:solidFill>
                  <a:srgbClr val="000000"/>
                </a:solidFill>
                <a:latin typeface="Courier New" pitchFamily="49" charset="0"/>
              </a:rPr>
              <a:t>args</a:t>
            </a:r>
            <a:r>
              <a:rPr lang="en-US" sz="2000" b="1" dirty="0">
                <a:solidFill>
                  <a:srgbClr val="000000"/>
                </a:solidFill>
                <a:latin typeface="Courier New" pitchFamily="49" charset="0"/>
              </a:rPr>
              <a:t>[]) {new B();}}</a:t>
            </a:r>
          </a:p>
        </p:txBody>
      </p:sp>
      <p:sp>
        <p:nvSpPr>
          <p:cNvPr id="23556" name="Rectangle 4"/>
          <p:cNvSpPr>
            <a:spLocks noChangeArrowheads="1"/>
          </p:cNvSpPr>
          <p:nvPr/>
        </p:nvSpPr>
        <p:spPr bwMode="auto">
          <a:xfrm>
            <a:off x="76200" y="5708650"/>
            <a:ext cx="7696200" cy="706438"/>
          </a:xfrm>
          <a:prstGeom prst="rect">
            <a:avLst/>
          </a:prstGeom>
          <a:noFill/>
          <a:ln w="9525">
            <a:noFill/>
            <a:miter lim="800000"/>
            <a:headEnd/>
            <a:tailEnd/>
          </a:ln>
        </p:spPr>
        <p:txBody>
          <a:bodyPr anchor="ctr">
            <a:spAutoFit/>
          </a:bodyPr>
          <a:lstStyle/>
          <a:p>
            <a:pPr>
              <a:defRPr/>
            </a:pPr>
            <a:r>
              <a:rPr lang="en-US" sz="2000" dirty="0">
                <a:solidFill>
                  <a:schemeClr val="accent2"/>
                </a:solidFill>
                <a:latin typeface="+mj-lt"/>
                <a:cs typeface="+mn-cs"/>
              </a:rPr>
              <a:t>Which variable (in red) cannot be substituted for “???” without causing a compile-time error? </a:t>
            </a:r>
          </a:p>
        </p:txBody>
      </p:sp>
      <p:sp>
        <p:nvSpPr>
          <p:cNvPr id="33796"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4C7577D-4D36-4D81-9CD0-9F3B39E85391}" type="slidenum">
              <a:rPr lang="en-US" smtClean="0">
                <a:solidFill>
                  <a:schemeClr val="bg2"/>
                </a:solidFill>
              </a:rPr>
              <a:pPr eaLnBrk="1" hangingPunct="1">
                <a:defRPr/>
              </a:pPr>
              <a:t>22</a:t>
            </a:fld>
            <a:endParaRPr lang="en-US" smtClean="0">
              <a:solidFill>
                <a:schemeClr val="bg2"/>
              </a:solidFill>
            </a:endParaRPr>
          </a:p>
        </p:txBody>
      </p:sp>
      <p:sp>
        <p:nvSpPr>
          <p:cNvPr id="7" name="Rectangle 2"/>
          <p:cNvSpPr txBox="1">
            <a:spLocks noChangeArrowheads="1"/>
          </p:cNvSpPr>
          <p:nvPr/>
        </p:nvSpPr>
        <p:spPr>
          <a:xfrm>
            <a:off x="286139" y="96416"/>
            <a:ext cx="7543800" cy="411163"/>
          </a:xfrm>
          <a:prstGeom prst="rect">
            <a:avLst/>
          </a:prstGeom>
        </p:spPr>
        <p:txBody>
          <a:bodyPr/>
          <a:lstStyle/>
          <a:p>
            <a:pPr>
              <a:defRPr/>
            </a:pPr>
            <a:r>
              <a:rPr lang="en-US" sz="3200" b="1" kern="0" dirty="0">
                <a:solidFill>
                  <a:schemeClr val="bg1"/>
                </a:solidFill>
                <a:latin typeface="+mj-lt"/>
                <a:ea typeface="+mj-ea"/>
                <a:cs typeface="+mj-cs"/>
              </a:rPr>
              <a:t>Test your understanding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304800" y="1371600"/>
            <a:ext cx="8534400" cy="4708525"/>
          </a:xfrm>
          <a:prstGeom prst="rect">
            <a:avLst/>
          </a:prstGeom>
          <a:noFill/>
          <a:ln w="9525">
            <a:noFill/>
            <a:miter lim="800000"/>
            <a:headEnd/>
            <a:tailEnd/>
          </a:ln>
        </p:spPr>
        <p:txBody>
          <a:bodyPr>
            <a:spAutoFit/>
          </a:bodyPr>
          <a:lstStyle/>
          <a:p>
            <a:pPr>
              <a:defRPr/>
            </a:pPr>
            <a:r>
              <a:rPr lang="en-US" sz="2000" b="1" dirty="0">
                <a:solidFill>
                  <a:srgbClr val="000000"/>
                </a:solidFill>
                <a:latin typeface="Courier New" pitchFamily="49" charset="0"/>
                <a:cs typeface="+mn-cs"/>
              </a:rPr>
              <a:t>class F {</a:t>
            </a:r>
          </a:p>
          <a:p>
            <a:pPr>
              <a:defRPr/>
            </a:pPr>
            <a:r>
              <a:rPr lang="en-US" sz="2000" b="1" dirty="0">
                <a:solidFill>
                  <a:srgbClr val="000000"/>
                </a:solidFill>
                <a:latin typeface="Courier New" pitchFamily="49" charset="0"/>
                <a:cs typeface="+mn-cs"/>
              </a:rPr>
              <a:t>public void m1() {Z.m1();} </a:t>
            </a:r>
          </a:p>
          <a:p>
            <a:pPr>
              <a:defRPr/>
            </a:pPr>
            <a:r>
              <a:rPr lang="en-US" sz="2000" b="1" dirty="0">
                <a:solidFill>
                  <a:srgbClr val="00B050"/>
                </a:solidFill>
                <a:latin typeface="Courier New" pitchFamily="49" charset="0"/>
                <a:cs typeface="+mn-cs"/>
              </a:rPr>
              <a:t>private static class Y {</a:t>
            </a:r>
          </a:p>
          <a:p>
            <a:pPr>
              <a:defRPr/>
            </a:pPr>
            <a:r>
              <a:rPr lang="en-US" sz="2000" b="1" dirty="0">
                <a:solidFill>
                  <a:srgbClr val="00B050"/>
                </a:solidFill>
                <a:latin typeface="Courier New" pitchFamily="49" charset="0"/>
                <a:cs typeface="+mn-cs"/>
              </a:rPr>
              <a:t>    private static void m1() {</a:t>
            </a:r>
          </a:p>
          <a:p>
            <a:pPr>
              <a:defRPr/>
            </a:pPr>
            <a:r>
              <a:rPr lang="en-US" sz="2000" b="1" dirty="0">
                <a:solidFill>
                  <a:srgbClr val="00B050"/>
                </a:solidFill>
                <a:latin typeface="Courier New" pitchFamily="49" charset="0"/>
                <a:cs typeface="+mn-cs"/>
              </a:rPr>
              <a:t>      </a:t>
            </a:r>
            <a:r>
              <a:rPr lang="en-US" sz="2000" b="1" dirty="0" err="1">
                <a:solidFill>
                  <a:srgbClr val="00B050"/>
                </a:solidFill>
                <a:latin typeface="Courier New" pitchFamily="49" charset="0"/>
                <a:cs typeface="+mn-cs"/>
              </a:rPr>
              <a:t>System.out.print</a:t>
            </a:r>
            <a:r>
              <a:rPr lang="en-US" sz="2000" b="1" dirty="0">
                <a:solidFill>
                  <a:srgbClr val="00B050"/>
                </a:solidFill>
                <a:latin typeface="Courier New" pitchFamily="49" charset="0"/>
                <a:cs typeface="+mn-cs"/>
              </a:rPr>
              <a:t>("Y.m1 ");}</a:t>
            </a:r>
          </a:p>
          <a:p>
            <a:pPr>
              <a:defRPr/>
            </a:pPr>
            <a:r>
              <a:rPr lang="en-US" sz="2000" b="1" dirty="0">
                <a:solidFill>
                  <a:srgbClr val="00B050"/>
                </a:solidFill>
                <a:latin typeface="Courier New" pitchFamily="49" charset="0"/>
                <a:cs typeface="+mn-cs"/>
              </a:rPr>
              <a:t>}</a:t>
            </a:r>
          </a:p>
          <a:p>
            <a:pPr>
              <a:defRPr/>
            </a:pPr>
            <a:r>
              <a:rPr lang="en-US" sz="2000" b="1" dirty="0">
                <a:solidFill>
                  <a:srgbClr val="7030A0"/>
                </a:solidFill>
                <a:latin typeface="Courier New" pitchFamily="49" charset="0"/>
                <a:cs typeface="+mn-cs"/>
              </a:rPr>
              <a:t>private static class Z {</a:t>
            </a:r>
          </a:p>
          <a:p>
            <a:pPr>
              <a:defRPr/>
            </a:pPr>
            <a:r>
              <a:rPr lang="en-US" sz="2000" b="1" dirty="0">
                <a:solidFill>
                  <a:srgbClr val="7030A0"/>
                </a:solidFill>
                <a:latin typeface="Courier New" pitchFamily="49" charset="0"/>
                <a:cs typeface="+mn-cs"/>
              </a:rPr>
              <a:t>    private static void m1(){</a:t>
            </a:r>
          </a:p>
          <a:p>
            <a:pPr>
              <a:defRPr/>
            </a:pPr>
            <a:r>
              <a:rPr lang="en-US" sz="2000" b="1" dirty="0">
                <a:solidFill>
                  <a:srgbClr val="7030A0"/>
                </a:solidFill>
                <a:latin typeface="Courier New" pitchFamily="49" charset="0"/>
                <a:cs typeface="+mn-cs"/>
              </a:rPr>
              <a:t>      </a:t>
            </a:r>
            <a:r>
              <a:rPr lang="en-US" sz="2000" b="1" dirty="0" err="1">
                <a:solidFill>
                  <a:srgbClr val="7030A0"/>
                </a:solidFill>
                <a:latin typeface="Courier New" pitchFamily="49" charset="0"/>
                <a:cs typeface="+mn-cs"/>
              </a:rPr>
              <a:t>System.out.print</a:t>
            </a:r>
            <a:r>
              <a:rPr lang="en-US" sz="2000" b="1" dirty="0">
                <a:solidFill>
                  <a:srgbClr val="7030A0"/>
                </a:solidFill>
                <a:latin typeface="Courier New" pitchFamily="49" charset="0"/>
                <a:cs typeface="+mn-cs"/>
              </a:rPr>
              <a:t>("Z.m1 ");</a:t>
            </a:r>
          </a:p>
          <a:p>
            <a:pPr>
              <a:defRPr/>
            </a:pPr>
            <a:r>
              <a:rPr lang="en-US" sz="2000" b="1" dirty="0">
                <a:solidFill>
                  <a:srgbClr val="7030A0"/>
                </a:solidFill>
                <a:latin typeface="Courier New" pitchFamily="49" charset="0"/>
                <a:cs typeface="+mn-cs"/>
              </a:rPr>
              <a:t>      Y.m1(); </a:t>
            </a:r>
          </a:p>
          <a:p>
            <a:pPr>
              <a:defRPr/>
            </a:pPr>
            <a:r>
              <a:rPr lang="en-US" sz="2000" b="1" dirty="0">
                <a:solidFill>
                  <a:srgbClr val="7030A0"/>
                </a:solidFill>
                <a:latin typeface="Courier New" pitchFamily="49" charset="0"/>
                <a:cs typeface="+mn-cs"/>
              </a:rPr>
              <a:t>}</a:t>
            </a:r>
            <a:r>
              <a:rPr lang="en-US" sz="2000" b="1" dirty="0">
                <a:solidFill>
                  <a:srgbClr val="000000"/>
                </a:solidFill>
                <a:latin typeface="Courier New" pitchFamily="49" charset="0"/>
                <a:cs typeface="+mn-cs"/>
              </a:rPr>
              <a:t>}</a:t>
            </a:r>
          </a:p>
          <a:p>
            <a:pPr>
              <a:defRPr/>
            </a:pPr>
            <a:r>
              <a:rPr lang="en-US" sz="2000" b="1" dirty="0">
                <a:solidFill>
                  <a:srgbClr val="000000"/>
                </a:solidFill>
                <a:latin typeface="Courier New" pitchFamily="49" charset="0"/>
                <a:cs typeface="+mn-cs"/>
              </a:rPr>
              <a:t>public static void main(String[] </a:t>
            </a:r>
            <a:r>
              <a:rPr lang="en-US" sz="2000" b="1" dirty="0" err="1">
                <a:solidFill>
                  <a:srgbClr val="000000"/>
                </a:solidFill>
                <a:latin typeface="Courier New" pitchFamily="49" charset="0"/>
                <a:cs typeface="+mn-cs"/>
              </a:rPr>
              <a:t>args</a:t>
            </a:r>
            <a:r>
              <a:rPr lang="en-US" sz="2000" b="1" dirty="0">
                <a:solidFill>
                  <a:srgbClr val="000000"/>
                </a:solidFill>
                <a:latin typeface="Courier New" pitchFamily="49" charset="0"/>
                <a:cs typeface="+mn-cs"/>
              </a:rPr>
              <a:t>) {</a:t>
            </a:r>
          </a:p>
          <a:p>
            <a:pPr>
              <a:defRPr/>
            </a:pPr>
            <a:r>
              <a:rPr lang="en-US" sz="2000" b="1" dirty="0">
                <a:solidFill>
                  <a:srgbClr val="000000"/>
                </a:solidFill>
                <a:latin typeface="Courier New" pitchFamily="49" charset="0"/>
                <a:cs typeface="+mn-cs"/>
              </a:rPr>
              <a:t>new F().m1();}}</a:t>
            </a:r>
          </a:p>
          <a:p>
            <a:pPr>
              <a:defRPr/>
            </a:pPr>
            <a:r>
              <a:rPr lang="en-US" sz="2000" b="1" dirty="0">
                <a:latin typeface="Courier New" pitchFamily="49" charset="0"/>
                <a:cs typeface="+mn-cs"/>
              </a:rPr>
              <a:t> </a:t>
            </a:r>
          </a:p>
          <a:p>
            <a:pPr>
              <a:defRPr/>
            </a:pPr>
            <a:r>
              <a:rPr lang="en-US" sz="2000" dirty="0">
                <a:solidFill>
                  <a:schemeClr val="accent2"/>
                </a:solidFill>
                <a:latin typeface="+mj-lt"/>
                <a:cs typeface="+mn-cs"/>
              </a:rPr>
              <a:t>What is the result of attempting to compile and run the program? </a:t>
            </a:r>
          </a:p>
        </p:txBody>
      </p:sp>
      <p:sp>
        <p:nvSpPr>
          <p:cNvPr id="34819" name="Slide Number Placeholder 3"/>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330DF86-9823-4A12-9CC8-1DD3D9322CB8}" type="slidenum">
              <a:rPr lang="en-US" smtClean="0">
                <a:solidFill>
                  <a:schemeClr val="bg2"/>
                </a:solidFill>
              </a:rPr>
              <a:pPr eaLnBrk="1" hangingPunct="1">
                <a:defRPr/>
              </a:pPr>
              <a:t>23</a:t>
            </a:fld>
            <a:endParaRPr lang="en-US" smtClean="0">
              <a:solidFill>
                <a:schemeClr val="bg2"/>
              </a:solidFill>
            </a:endParaRPr>
          </a:p>
        </p:txBody>
      </p:sp>
      <p:sp>
        <p:nvSpPr>
          <p:cNvPr id="6" name="Rectangle 2"/>
          <p:cNvSpPr txBox="1">
            <a:spLocks noChangeArrowheads="1"/>
          </p:cNvSpPr>
          <p:nvPr/>
        </p:nvSpPr>
        <p:spPr>
          <a:xfrm>
            <a:off x="304800" y="152400"/>
            <a:ext cx="7543800" cy="411163"/>
          </a:xfrm>
          <a:prstGeom prst="rect">
            <a:avLst/>
          </a:prstGeom>
        </p:spPr>
        <p:txBody>
          <a:bodyPr/>
          <a:lstStyle/>
          <a:p>
            <a:pPr>
              <a:defRPr/>
            </a:pPr>
            <a:r>
              <a:rPr lang="en-US" sz="3200" b="1" kern="0" dirty="0">
                <a:solidFill>
                  <a:schemeClr val="bg1"/>
                </a:solidFill>
                <a:latin typeface="+mj-lt"/>
                <a:ea typeface="+mj-ea"/>
                <a:cs typeface="+mj-cs"/>
              </a:rPr>
              <a:t>Test your understanding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90600"/>
            <a:ext cx="8458200" cy="5694363"/>
          </a:xfrm>
          <a:prstGeom prst="rect">
            <a:avLst/>
          </a:prstGeom>
        </p:spPr>
        <p:txBody>
          <a:bodyPr>
            <a:spAutoFit/>
          </a:bodyPr>
          <a:lstStyle/>
          <a:p>
            <a:pPr>
              <a:defRPr/>
            </a:pPr>
            <a:r>
              <a:rPr lang="en-US" sz="2000" b="1" dirty="0">
                <a:solidFill>
                  <a:srgbClr val="000000"/>
                </a:solidFill>
                <a:latin typeface="Courier New" pitchFamily="49" charset="0"/>
                <a:cs typeface="+mn-cs"/>
              </a:rPr>
              <a:t>class Outer {</a:t>
            </a:r>
          </a:p>
          <a:p>
            <a:pPr>
              <a:defRPr/>
            </a:pPr>
            <a:r>
              <a:rPr lang="en-US" sz="2000" b="1" dirty="0">
                <a:solidFill>
                  <a:srgbClr val="000000"/>
                </a:solidFill>
                <a:latin typeface="Courier New" pitchFamily="49" charset="0"/>
                <a:cs typeface="+mn-cs"/>
              </a:rPr>
              <a:t>  static class </a:t>
            </a:r>
            <a:r>
              <a:rPr lang="en-US" sz="2000" b="1" dirty="0" err="1">
                <a:solidFill>
                  <a:srgbClr val="000000"/>
                </a:solidFill>
                <a:latin typeface="Courier New" pitchFamily="49" charset="0"/>
                <a:cs typeface="+mn-cs"/>
              </a:rPr>
              <a:t>StaticNested</a:t>
            </a:r>
            <a:r>
              <a:rPr lang="en-US" sz="2000" b="1" dirty="0">
                <a:solidFill>
                  <a:srgbClr val="000000"/>
                </a:solidFill>
                <a:latin typeface="Courier New" pitchFamily="49" charset="0"/>
                <a:cs typeface="+mn-cs"/>
              </a:rPr>
              <a:t> {</a:t>
            </a:r>
          </a:p>
          <a:p>
            <a:pPr>
              <a:defRPr/>
            </a:pPr>
            <a:r>
              <a:rPr lang="en-US" sz="2000" b="1" dirty="0">
                <a:solidFill>
                  <a:srgbClr val="000000"/>
                </a:solidFill>
                <a:latin typeface="Courier New" pitchFamily="49" charset="0"/>
                <a:cs typeface="+mn-cs"/>
              </a:rPr>
              <a:t>    static final </a:t>
            </a: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a = 25; // 1</a:t>
            </a:r>
          </a:p>
          <a:p>
            <a:pPr>
              <a:defRPr/>
            </a:pPr>
            <a:r>
              <a:rPr lang="en-US" sz="2000" b="1" dirty="0">
                <a:solidFill>
                  <a:srgbClr val="000000"/>
                </a:solidFill>
                <a:latin typeface="Courier New" pitchFamily="49" charset="0"/>
                <a:cs typeface="+mn-cs"/>
              </a:rPr>
              <a:t>    static final </a:t>
            </a: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b;      // 2</a:t>
            </a:r>
          </a:p>
          <a:p>
            <a:pPr>
              <a:defRPr/>
            </a:pPr>
            <a:r>
              <a:rPr lang="en-US" sz="2000" b="1" dirty="0">
                <a:solidFill>
                  <a:srgbClr val="000000"/>
                </a:solidFill>
                <a:latin typeface="Courier New" pitchFamily="49" charset="0"/>
                <a:cs typeface="+mn-cs"/>
              </a:rPr>
              <a:t>    static </a:t>
            </a: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c;            // 3</a:t>
            </a:r>
          </a:p>
          <a:p>
            <a:pPr>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d;                   // 4</a:t>
            </a:r>
          </a:p>
          <a:p>
            <a:pPr>
              <a:defRPr/>
            </a:pPr>
            <a:r>
              <a:rPr lang="en-US" sz="2000" b="1" dirty="0">
                <a:solidFill>
                  <a:srgbClr val="000000"/>
                </a:solidFill>
                <a:latin typeface="Courier New" pitchFamily="49" charset="0"/>
                <a:cs typeface="+mn-cs"/>
              </a:rPr>
              <a:t>    static {b = 42;}         // 5</a:t>
            </a:r>
          </a:p>
          <a:p>
            <a:pPr>
              <a:defRPr/>
            </a:pPr>
            <a:r>
              <a:rPr lang="en-US" sz="2000" b="1" dirty="0">
                <a:solidFill>
                  <a:srgbClr val="000000"/>
                </a:solidFill>
                <a:latin typeface="Courier New" pitchFamily="49" charset="0"/>
                <a:cs typeface="+mn-cs"/>
              </a:rPr>
              <a:t>  }</a:t>
            </a:r>
          </a:p>
          <a:p>
            <a:pPr>
              <a:defRPr/>
            </a:pPr>
            <a:r>
              <a:rPr lang="en-US" sz="2000" b="1" dirty="0">
                <a:solidFill>
                  <a:srgbClr val="000000"/>
                </a:solidFill>
                <a:latin typeface="Courier New" pitchFamily="49" charset="0"/>
                <a:cs typeface="+mn-cs"/>
              </a:rPr>
              <a:t>  class </a:t>
            </a:r>
            <a:r>
              <a:rPr lang="en-US" sz="2000" b="1" dirty="0" err="1">
                <a:solidFill>
                  <a:srgbClr val="000000"/>
                </a:solidFill>
                <a:latin typeface="Courier New" pitchFamily="49" charset="0"/>
                <a:cs typeface="+mn-cs"/>
              </a:rPr>
              <a:t>NonStaticInner</a:t>
            </a:r>
            <a:r>
              <a:rPr lang="en-US" sz="2000" b="1" dirty="0">
                <a:solidFill>
                  <a:srgbClr val="000000"/>
                </a:solidFill>
                <a:latin typeface="Courier New" pitchFamily="49" charset="0"/>
                <a:cs typeface="+mn-cs"/>
              </a:rPr>
              <a:t> {</a:t>
            </a:r>
          </a:p>
          <a:p>
            <a:pPr>
              <a:defRPr/>
            </a:pPr>
            <a:r>
              <a:rPr lang="en-US" sz="2000" b="1" dirty="0">
                <a:solidFill>
                  <a:srgbClr val="000000"/>
                </a:solidFill>
                <a:latin typeface="Courier New" pitchFamily="49" charset="0"/>
                <a:cs typeface="+mn-cs"/>
              </a:rPr>
              <a:t>    static final </a:t>
            </a: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e = 25; // 6</a:t>
            </a:r>
          </a:p>
          <a:p>
            <a:pPr>
              <a:defRPr/>
            </a:pPr>
            <a:r>
              <a:rPr lang="en-US" sz="2000" b="1" dirty="0">
                <a:solidFill>
                  <a:srgbClr val="000000"/>
                </a:solidFill>
                <a:latin typeface="Courier New" pitchFamily="49" charset="0"/>
                <a:cs typeface="+mn-cs"/>
              </a:rPr>
              <a:t>    static final </a:t>
            </a: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f;      // 7</a:t>
            </a:r>
          </a:p>
          <a:p>
            <a:pPr>
              <a:defRPr/>
            </a:pPr>
            <a:r>
              <a:rPr lang="en-US" sz="2000" b="1" dirty="0">
                <a:solidFill>
                  <a:srgbClr val="000000"/>
                </a:solidFill>
                <a:latin typeface="Courier New" pitchFamily="49" charset="0"/>
                <a:cs typeface="+mn-cs"/>
              </a:rPr>
              <a:t>    static </a:t>
            </a: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g;            // 8</a:t>
            </a:r>
          </a:p>
          <a:p>
            <a:pPr>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h;                   // 9</a:t>
            </a:r>
          </a:p>
          <a:p>
            <a:pPr>
              <a:defRPr/>
            </a:pPr>
            <a:r>
              <a:rPr lang="en-US" sz="2000" b="1" dirty="0">
                <a:solidFill>
                  <a:srgbClr val="000000"/>
                </a:solidFill>
                <a:latin typeface="Courier New" pitchFamily="49" charset="0"/>
                <a:cs typeface="+mn-cs"/>
              </a:rPr>
              <a:t>    static {f = 42;}         // 10</a:t>
            </a:r>
          </a:p>
          <a:p>
            <a:pPr>
              <a:defRPr/>
            </a:pPr>
            <a:r>
              <a:rPr lang="en-US" sz="2000" b="1" dirty="0">
                <a:solidFill>
                  <a:srgbClr val="000000"/>
                </a:solidFill>
                <a:latin typeface="Courier New" pitchFamily="49" charset="0"/>
                <a:cs typeface="+mn-cs"/>
              </a:rPr>
              <a:t>}}</a:t>
            </a:r>
          </a:p>
          <a:p>
            <a:pPr>
              <a:defRPr/>
            </a:pPr>
            <a:endParaRPr lang="en-US" sz="2000" b="1" dirty="0">
              <a:solidFill>
                <a:schemeClr val="accent2"/>
              </a:solidFill>
              <a:latin typeface="+mj-lt"/>
              <a:cs typeface="+mn-cs"/>
            </a:endParaRPr>
          </a:p>
          <a:p>
            <a:pPr>
              <a:defRPr/>
            </a:pPr>
            <a:r>
              <a:rPr lang="en-US" sz="2000" b="1" dirty="0">
                <a:solidFill>
                  <a:schemeClr val="accent2"/>
                </a:solidFill>
                <a:latin typeface="+mj-lt"/>
                <a:cs typeface="+mn-cs"/>
              </a:rPr>
              <a:t>Compile-time errors are generated at which lines? </a:t>
            </a:r>
          </a:p>
          <a:p>
            <a:pPr>
              <a:defRPr/>
            </a:pPr>
            <a:r>
              <a:rPr lang="en-US" sz="2400" dirty="0">
                <a:solidFill>
                  <a:schemeClr val="accent2"/>
                </a:solidFill>
                <a:latin typeface="+mj-lt"/>
                <a:cs typeface="+mn-cs"/>
              </a:rPr>
              <a:t> </a:t>
            </a:r>
            <a:endParaRPr lang="en-IN" sz="2400" dirty="0">
              <a:solidFill>
                <a:schemeClr val="accent2"/>
              </a:solidFill>
              <a:latin typeface="+mj-lt"/>
              <a:cs typeface="+mn-cs"/>
            </a:endParaRPr>
          </a:p>
        </p:txBody>
      </p:sp>
      <p:sp>
        <p:nvSpPr>
          <p:cNvPr id="35843" name="Slide Number Placeholder 3"/>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A368FF6-D207-4190-A529-D2949EB47050}" type="slidenum">
              <a:rPr lang="en-US" smtClean="0">
                <a:solidFill>
                  <a:schemeClr val="bg2"/>
                </a:solidFill>
              </a:rPr>
              <a:pPr eaLnBrk="1" hangingPunct="1">
                <a:defRPr/>
              </a:pPr>
              <a:t>24</a:t>
            </a:fld>
            <a:endParaRPr lang="en-US" smtClean="0">
              <a:solidFill>
                <a:schemeClr val="bg2"/>
              </a:solidFill>
            </a:endParaRPr>
          </a:p>
        </p:txBody>
      </p:sp>
      <p:sp>
        <p:nvSpPr>
          <p:cNvPr id="5" name="Rectangle 2"/>
          <p:cNvSpPr txBox="1">
            <a:spLocks noChangeArrowheads="1"/>
          </p:cNvSpPr>
          <p:nvPr/>
        </p:nvSpPr>
        <p:spPr>
          <a:xfrm>
            <a:off x="228600" y="198437"/>
            <a:ext cx="7543800" cy="411163"/>
          </a:xfrm>
          <a:prstGeom prst="rect">
            <a:avLst/>
          </a:prstGeom>
        </p:spPr>
        <p:txBody>
          <a:bodyPr/>
          <a:lstStyle/>
          <a:p>
            <a:pPr>
              <a:defRPr/>
            </a:pPr>
            <a:r>
              <a:rPr lang="en-US" sz="3200" b="1" kern="0" dirty="0">
                <a:solidFill>
                  <a:schemeClr val="bg1"/>
                </a:solidFill>
                <a:latin typeface="+mj-lt"/>
                <a:ea typeface="+mj-ea"/>
                <a:cs typeface="+mj-cs"/>
              </a:rPr>
              <a:t>Test your understanding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p:cNvSpPr>
            <a:spLocks noGrp="1"/>
          </p:cNvSpPr>
          <p:nvPr>
            <p:ph type="title"/>
          </p:nvPr>
        </p:nvSpPr>
        <p:spPr>
          <a:xfrm>
            <a:off x="76200" y="0"/>
            <a:ext cx="8229600" cy="838200"/>
          </a:xfrm>
        </p:spPr>
        <p:txBody>
          <a:bodyPr>
            <a:normAutofit fontScale="90000"/>
          </a:bodyPr>
          <a:lstStyle/>
          <a:p>
            <a:r>
              <a:rPr lang="en-US" smtClean="0"/>
              <a:t>Inner class in interface and vice versa</a:t>
            </a:r>
          </a:p>
        </p:txBody>
      </p:sp>
      <p:sp>
        <p:nvSpPr>
          <p:cNvPr id="36868"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4C7E652-CD5D-4049-A7FB-F6069262B17C}" type="slidenum">
              <a:rPr lang="en-US" smtClean="0">
                <a:solidFill>
                  <a:schemeClr val="bg2"/>
                </a:solidFill>
              </a:rPr>
              <a:pPr eaLnBrk="1" hangingPunct="1">
                <a:defRPr/>
              </a:pPr>
              <a:t>25</a:t>
            </a:fld>
            <a:endParaRPr lang="en-US" smtClean="0">
              <a:solidFill>
                <a:schemeClr val="bg2"/>
              </a:solidFill>
            </a:endParaRPr>
          </a:p>
        </p:txBody>
      </p:sp>
      <p:sp>
        <p:nvSpPr>
          <p:cNvPr id="36867" name="Content Placeholder 3"/>
          <p:cNvSpPr>
            <a:spLocks noGrp="1"/>
          </p:cNvSpPr>
          <p:nvPr>
            <p:ph sz="quarter" idx="1"/>
          </p:nvPr>
        </p:nvSpPr>
        <p:spPr/>
        <p:txBody>
          <a:bodyPr/>
          <a:lstStyle/>
          <a:p>
            <a:r>
              <a:rPr lang="en-US" dirty="0" smtClean="0"/>
              <a:t>A class can be nested inside an interface. Though this is allowed in java, it is a bad practice to include implementation inside abstraction.</a:t>
            </a:r>
          </a:p>
          <a:p>
            <a:r>
              <a:rPr lang="en-US" dirty="0" smtClean="0"/>
              <a:t>A interface can be nested inside a class (or an interface). This is a very rarely used feature. </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ChangeArrowheads="1"/>
          </p:cNvSpPr>
          <p:nvPr/>
        </p:nvSpPr>
        <p:spPr bwMode="auto">
          <a:xfrm>
            <a:off x="475488" y="1371600"/>
            <a:ext cx="8287512" cy="4953000"/>
          </a:xfrm>
          <a:prstGeom prst="rect">
            <a:avLst/>
          </a:prstGeom>
          <a:noFill/>
          <a:ln w="9525">
            <a:noFill/>
            <a:miter lim="800000"/>
            <a:headEnd/>
            <a:tailEnd/>
          </a:ln>
          <a:effectLst/>
        </p:spPr>
        <p:txBody>
          <a:bodyPr/>
          <a:lstStyle/>
          <a:p>
            <a:pPr marL="457200" indent="-457200">
              <a:lnSpc>
                <a:spcPct val="140000"/>
              </a:lnSpc>
              <a:spcBef>
                <a:spcPct val="20000"/>
              </a:spcBef>
              <a:buClr>
                <a:schemeClr val="accent2"/>
              </a:buClr>
              <a:buFont typeface="Wingdings" pitchFamily="2" charset="2"/>
              <a:buChar char="§"/>
              <a:defRPr/>
            </a:pPr>
            <a:r>
              <a:rPr lang="en-US" sz="2000" dirty="0">
                <a:latin typeface="+mj-lt"/>
                <a:cs typeface="+mn-cs"/>
              </a:rPr>
              <a:t>Member class</a:t>
            </a:r>
          </a:p>
          <a:p>
            <a:pPr marL="1085850" lvl="1" indent="-457200">
              <a:lnSpc>
                <a:spcPct val="140000"/>
              </a:lnSpc>
              <a:spcBef>
                <a:spcPct val="20000"/>
              </a:spcBef>
              <a:buClr>
                <a:schemeClr val="accent2"/>
              </a:buClr>
              <a:buFont typeface="Wingdings" pitchFamily="2" charset="2"/>
              <a:buChar char="§"/>
              <a:defRPr/>
            </a:pPr>
            <a:r>
              <a:rPr lang="en-US" sz="2000" dirty="0">
                <a:latin typeface="Arial" pitchFamily="34" charset="0"/>
                <a:cs typeface="+mn-cs"/>
              </a:rPr>
              <a:t>Static </a:t>
            </a:r>
            <a:r>
              <a:rPr lang="en-US" sz="2000" dirty="0" smtClean="0">
                <a:latin typeface="Arial" pitchFamily="34" charset="0"/>
                <a:cs typeface="+mn-cs"/>
              </a:rPr>
              <a:t>Nested Class</a:t>
            </a:r>
            <a:r>
              <a:rPr lang="en-US" sz="2000" dirty="0">
                <a:latin typeface="Arial" pitchFamily="34" charset="0"/>
                <a:cs typeface="+mn-cs"/>
              </a:rPr>
              <a:t>/ Top-Level nested classes</a:t>
            </a:r>
          </a:p>
          <a:p>
            <a:pPr marL="1085850" lvl="1" indent="-457200">
              <a:lnSpc>
                <a:spcPct val="140000"/>
              </a:lnSpc>
              <a:spcBef>
                <a:spcPct val="20000"/>
              </a:spcBef>
              <a:buClr>
                <a:schemeClr val="accent2"/>
              </a:buClr>
              <a:buFont typeface="Wingdings" pitchFamily="2" charset="2"/>
              <a:buChar char="§"/>
              <a:defRPr/>
            </a:pPr>
            <a:r>
              <a:rPr lang="en-US" sz="2000" dirty="0">
                <a:latin typeface="+mj-lt"/>
                <a:cs typeface="+mn-cs"/>
              </a:rPr>
              <a:t>Non Static </a:t>
            </a:r>
            <a:r>
              <a:rPr lang="en-US" sz="2000" dirty="0" smtClean="0">
                <a:latin typeface="+mj-lt"/>
                <a:cs typeface="+mn-cs"/>
              </a:rPr>
              <a:t>Nested Class</a:t>
            </a:r>
          </a:p>
          <a:p>
            <a:pPr marL="628650" lvl="1">
              <a:lnSpc>
                <a:spcPct val="140000"/>
              </a:lnSpc>
              <a:spcBef>
                <a:spcPct val="20000"/>
              </a:spcBef>
              <a:buClr>
                <a:schemeClr val="accent2"/>
              </a:buClr>
              <a:defRPr/>
            </a:pPr>
            <a:endParaRPr lang="en-US" sz="2000" dirty="0">
              <a:latin typeface="+mj-lt"/>
              <a:cs typeface="+mn-cs"/>
            </a:endParaRPr>
          </a:p>
          <a:p>
            <a:pPr marL="457200" indent="-457200">
              <a:lnSpc>
                <a:spcPct val="140000"/>
              </a:lnSpc>
              <a:spcBef>
                <a:spcPct val="20000"/>
              </a:spcBef>
              <a:buClr>
                <a:schemeClr val="accent2"/>
              </a:buClr>
              <a:buFont typeface="Wingdings" pitchFamily="2" charset="2"/>
              <a:buChar char="§"/>
              <a:defRPr/>
            </a:pPr>
            <a:r>
              <a:rPr lang="en-US" sz="2000" dirty="0">
                <a:latin typeface="+mj-lt"/>
                <a:cs typeface="+mn-cs"/>
              </a:rPr>
              <a:t>Local Inner Class</a:t>
            </a:r>
          </a:p>
          <a:p>
            <a:pPr marL="457200" indent="-457200">
              <a:lnSpc>
                <a:spcPct val="140000"/>
              </a:lnSpc>
              <a:spcBef>
                <a:spcPct val="20000"/>
              </a:spcBef>
              <a:buClr>
                <a:schemeClr val="accent2"/>
              </a:buClr>
              <a:buFont typeface="Wingdings" pitchFamily="2" charset="2"/>
              <a:buChar char="§"/>
              <a:defRPr/>
            </a:pPr>
            <a:r>
              <a:rPr lang="en-IN" sz="2000" dirty="0">
                <a:latin typeface="+mj-lt"/>
                <a:cs typeface="+mn-cs"/>
              </a:rPr>
              <a:t>Anonymous </a:t>
            </a:r>
            <a:r>
              <a:rPr lang="en-US" sz="2000" dirty="0">
                <a:latin typeface="+mj-lt"/>
                <a:cs typeface="+mn-cs"/>
              </a:rPr>
              <a:t>Class</a:t>
            </a:r>
          </a:p>
          <a:p>
            <a:pPr marL="457200" indent="-457200">
              <a:lnSpc>
                <a:spcPct val="140000"/>
              </a:lnSpc>
              <a:spcBef>
                <a:spcPct val="20000"/>
              </a:spcBef>
              <a:buClr>
                <a:schemeClr val="accent2"/>
              </a:buClr>
              <a:buFont typeface="Wingdings" pitchFamily="2" charset="2"/>
              <a:buChar char="§"/>
              <a:defRPr/>
            </a:pPr>
            <a:endParaRPr lang="en-US" sz="2000" dirty="0">
              <a:latin typeface="+mj-lt"/>
              <a:cs typeface="+mn-cs"/>
            </a:endParaRPr>
          </a:p>
          <a:p>
            <a:pPr marL="457200" indent="-457200">
              <a:lnSpc>
                <a:spcPct val="140000"/>
              </a:lnSpc>
              <a:spcBef>
                <a:spcPct val="20000"/>
              </a:spcBef>
              <a:buClr>
                <a:schemeClr val="accent2"/>
              </a:buClr>
              <a:buFont typeface="Wingdings" pitchFamily="2" charset="2"/>
              <a:buChar char="§"/>
              <a:defRPr/>
            </a:pPr>
            <a:r>
              <a:rPr lang="en-US" sz="2000" dirty="0">
                <a:latin typeface="Arial" pitchFamily="34" charset="0"/>
                <a:cs typeface="+mn-cs"/>
              </a:rPr>
              <a:t>Non Static Inner Class, Local Inner Class,  </a:t>
            </a:r>
            <a:r>
              <a:rPr lang="en-IN" sz="2000" dirty="0">
                <a:latin typeface="Arial" pitchFamily="34" charset="0"/>
                <a:cs typeface="+mn-cs"/>
              </a:rPr>
              <a:t>Anonymous </a:t>
            </a:r>
            <a:r>
              <a:rPr lang="en-US" sz="2000" dirty="0">
                <a:latin typeface="Arial" pitchFamily="34" charset="0"/>
                <a:cs typeface="+mn-cs"/>
              </a:rPr>
              <a:t>Class are generally called </a:t>
            </a:r>
            <a:r>
              <a:rPr lang="en-US" sz="2000" dirty="0" smtClean="0">
                <a:latin typeface="Arial" pitchFamily="34" charset="0"/>
                <a:cs typeface="+mn-cs"/>
              </a:rPr>
              <a:t>Inner </a:t>
            </a:r>
            <a:r>
              <a:rPr lang="en-US" sz="2000" dirty="0">
                <a:latin typeface="Arial" pitchFamily="34" charset="0"/>
                <a:cs typeface="+mn-cs"/>
              </a:rPr>
              <a:t>class.</a:t>
            </a:r>
          </a:p>
          <a:p>
            <a:pPr marL="457200" indent="-457200">
              <a:lnSpc>
                <a:spcPct val="140000"/>
              </a:lnSpc>
              <a:spcBef>
                <a:spcPct val="20000"/>
              </a:spcBef>
              <a:buClr>
                <a:schemeClr val="accent2"/>
              </a:buClr>
              <a:buFont typeface="Wingdings" pitchFamily="2" charset="2"/>
              <a:buChar char="§"/>
              <a:defRPr/>
            </a:pPr>
            <a:r>
              <a:rPr lang="en-US" sz="2000" dirty="0">
                <a:latin typeface="Arial" pitchFamily="34" charset="0"/>
                <a:cs typeface="+mn-cs"/>
              </a:rPr>
              <a:t>Static inner class are considered to be top-level </a:t>
            </a:r>
            <a:r>
              <a:rPr lang="en-US" sz="2000" dirty="0" smtClean="0">
                <a:latin typeface="Arial" pitchFamily="34" charset="0"/>
                <a:cs typeface="+mn-cs"/>
              </a:rPr>
              <a:t>class </a:t>
            </a:r>
            <a:endParaRPr lang="en-US" sz="2000" dirty="0">
              <a:latin typeface="Arial" pitchFamily="34" charset="0"/>
              <a:cs typeface="+mn-cs"/>
            </a:endParaRPr>
          </a:p>
          <a:p>
            <a:pPr lvl="1" indent="-457200">
              <a:spcBef>
                <a:spcPct val="20000"/>
              </a:spcBef>
              <a:buClr>
                <a:schemeClr val="tx2"/>
              </a:buClr>
              <a:buFontTx/>
              <a:buChar char="•"/>
              <a:defRPr/>
            </a:pPr>
            <a:endParaRPr lang="en-US" sz="2000" i="1" dirty="0">
              <a:latin typeface="Arial" pitchFamily="34" charset="0"/>
              <a:cs typeface="+mn-cs"/>
            </a:endParaRPr>
          </a:p>
          <a:p>
            <a:pPr marL="457200" indent="-457200">
              <a:spcBef>
                <a:spcPct val="20000"/>
              </a:spcBef>
              <a:buClr>
                <a:schemeClr val="tx2"/>
              </a:buClr>
              <a:buFontTx/>
              <a:buChar char="•"/>
              <a:defRPr/>
            </a:pPr>
            <a:endParaRPr lang="en-US" sz="2000" dirty="0">
              <a:latin typeface="+mj-lt"/>
              <a:cs typeface="+mn-cs"/>
            </a:endParaRPr>
          </a:p>
        </p:txBody>
      </p:sp>
      <p:sp>
        <p:nvSpPr>
          <p:cNvPr id="7172" name="Rectangle 3"/>
          <p:cNvSpPr>
            <a:spLocks noChangeArrowheads="1"/>
          </p:cNvSpPr>
          <p:nvPr/>
        </p:nvSpPr>
        <p:spPr bwMode="auto">
          <a:xfrm>
            <a:off x="381000" y="0"/>
            <a:ext cx="7772400" cy="762000"/>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defRPr/>
            </a:pPr>
            <a:r>
              <a:rPr lang="en-US" sz="3200" b="1" dirty="0">
                <a:solidFill>
                  <a:schemeClr val="bg1"/>
                </a:solidFill>
                <a:latin typeface="+mj-lt"/>
                <a:ea typeface="+mj-ea"/>
                <a:cs typeface="+mj-cs"/>
              </a:rPr>
              <a:t>Types of Inner Class</a:t>
            </a:r>
          </a:p>
        </p:txBody>
      </p:sp>
      <p:sp>
        <p:nvSpPr>
          <p:cNvPr id="6148"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1DC7F0F-FA34-45A6-A37F-72545398CCC4}" type="slidenum">
              <a:rPr lang="en-US" smtClean="0">
                <a:solidFill>
                  <a:schemeClr val="bg2"/>
                </a:solidFill>
              </a:rPr>
              <a:pPr eaLnBrk="1" hangingPunct="1">
                <a:defRPr/>
              </a:pPr>
              <a:t>3</a:t>
            </a:fld>
            <a:endParaRPr lang="en-US" smtClean="0">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76200"/>
            <a:ext cx="7543800" cy="639763"/>
          </a:xfrm>
        </p:spPr>
        <p:txBody>
          <a:bodyPr>
            <a:normAutofit fontScale="90000"/>
          </a:bodyPr>
          <a:lstStyle/>
          <a:p>
            <a:pPr eaLnBrk="1" hangingPunct="1"/>
            <a:r>
              <a:rPr lang="en-US" kern="1200" dirty="0"/>
              <a:t>Non static inner class</a:t>
            </a:r>
          </a:p>
        </p:txBody>
      </p:sp>
      <p:sp>
        <p:nvSpPr>
          <p:cNvPr id="7172"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EF6D642-3D41-4C98-94CD-54A061F83F8E}" type="slidenum">
              <a:rPr lang="en-US" smtClean="0">
                <a:solidFill>
                  <a:schemeClr val="bg2"/>
                </a:solidFill>
              </a:rPr>
              <a:pPr eaLnBrk="1" hangingPunct="1">
                <a:defRPr/>
              </a:pPr>
              <a:t>4</a:t>
            </a:fld>
            <a:endParaRPr lang="en-US" smtClean="0">
              <a:solidFill>
                <a:schemeClr val="bg2"/>
              </a:solidFill>
            </a:endParaRPr>
          </a:p>
        </p:txBody>
      </p:sp>
      <p:sp>
        <p:nvSpPr>
          <p:cNvPr id="568323" name="Rectangle 3"/>
          <p:cNvSpPr>
            <a:spLocks noGrp="1" noChangeArrowheads="1"/>
          </p:cNvSpPr>
          <p:nvPr>
            <p:ph sz="quarter" idx="1"/>
          </p:nvPr>
        </p:nvSpPr>
        <p:spPr>
          <a:xfrm>
            <a:off x="304800" y="1295400"/>
            <a:ext cx="8458200" cy="4800600"/>
          </a:xfrm>
        </p:spPr>
        <p:txBody>
          <a:bodyPr>
            <a:normAutofit/>
          </a:bodyPr>
          <a:lstStyle/>
          <a:p>
            <a:pPr marL="571500" indent="-571500" eaLnBrk="1" hangingPunct="1">
              <a:lnSpc>
                <a:spcPct val="120000"/>
              </a:lnSpc>
              <a:defRPr/>
            </a:pPr>
            <a:r>
              <a:rPr lang="en-US" dirty="0" smtClean="0">
                <a:latin typeface="+mj-lt"/>
              </a:rPr>
              <a:t>Structure:</a:t>
            </a:r>
          </a:p>
          <a:p>
            <a:pPr marL="971550" lvl="1" indent="-571500" eaLnBrk="1" hangingPunct="1">
              <a:lnSpc>
                <a:spcPct val="120000"/>
              </a:lnSpc>
              <a:buFontTx/>
              <a:buNone/>
              <a:defRPr/>
            </a:pPr>
            <a:r>
              <a:rPr lang="en-US" sz="2000" b="1" dirty="0" smtClean="0">
                <a:solidFill>
                  <a:srgbClr val="000000"/>
                </a:solidFill>
                <a:latin typeface="Courier New" pitchFamily="49" charset="0"/>
              </a:rPr>
              <a:t>public class </a:t>
            </a:r>
            <a:r>
              <a:rPr lang="en-US" sz="2000" b="1" dirty="0" err="1" smtClean="0">
                <a:solidFill>
                  <a:srgbClr val="000000"/>
                </a:solidFill>
                <a:latin typeface="Courier New" pitchFamily="49" charset="0"/>
              </a:rPr>
              <a:t>OuterClass</a:t>
            </a:r>
            <a:r>
              <a:rPr lang="en-US" sz="2000" b="1" dirty="0" smtClean="0">
                <a:solidFill>
                  <a:srgbClr val="000000"/>
                </a:solidFill>
                <a:latin typeface="Courier New" pitchFamily="49" charset="0"/>
              </a:rPr>
              <a:t>{</a:t>
            </a:r>
          </a:p>
          <a:p>
            <a:pPr marL="971550" lvl="1" indent="-571500" eaLnBrk="1" hangingPunct="1">
              <a:lnSpc>
                <a:spcPct val="120000"/>
              </a:lnSpc>
              <a:buFontTx/>
              <a:buNone/>
              <a:defRPr/>
            </a:pPr>
            <a:r>
              <a:rPr lang="en-US" sz="2000" b="1" dirty="0" smtClean="0">
                <a:solidFill>
                  <a:srgbClr val="000000"/>
                </a:solidFill>
                <a:latin typeface="Courier New" pitchFamily="49" charset="0"/>
              </a:rPr>
              <a:t>	public class </a:t>
            </a:r>
            <a:r>
              <a:rPr lang="en-US" sz="2000" b="1" dirty="0" err="1" smtClean="0">
                <a:solidFill>
                  <a:srgbClr val="000000"/>
                </a:solidFill>
                <a:latin typeface="Courier New" pitchFamily="49" charset="0"/>
              </a:rPr>
              <a:t>InnerClass</a:t>
            </a:r>
            <a:r>
              <a:rPr lang="en-US" sz="2000" b="1" dirty="0" smtClean="0">
                <a:solidFill>
                  <a:srgbClr val="000000"/>
                </a:solidFill>
                <a:latin typeface="Courier New" pitchFamily="49" charset="0"/>
              </a:rPr>
              <a:t>{..}</a:t>
            </a:r>
          </a:p>
          <a:p>
            <a:pPr marL="971550" lvl="1" indent="-571500" eaLnBrk="1" hangingPunct="1">
              <a:lnSpc>
                <a:spcPct val="120000"/>
              </a:lnSpc>
              <a:buFontTx/>
              <a:buNone/>
              <a:defRPr/>
            </a:pPr>
            <a:r>
              <a:rPr lang="en-US" sz="2000" b="1" dirty="0" smtClean="0">
                <a:solidFill>
                  <a:srgbClr val="000000"/>
                </a:solidFill>
                <a:latin typeface="Courier New" pitchFamily="49" charset="0"/>
              </a:rPr>
              <a:t>}</a:t>
            </a:r>
            <a:endParaRPr lang="en-US" sz="2000" dirty="0" smtClean="0">
              <a:solidFill>
                <a:srgbClr val="000000"/>
              </a:solidFill>
              <a:latin typeface="Times New Roman" pitchFamily="18" charset="0"/>
            </a:endParaRPr>
          </a:p>
          <a:p>
            <a:pPr marL="571500" indent="-571500" eaLnBrk="1" hangingPunct="1">
              <a:lnSpc>
                <a:spcPct val="120000"/>
              </a:lnSpc>
              <a:defRPr/>
            </a:pPr>
            <a:r>
              <a:rPr lang="en-US" dirty="0" smtClean="0">
                <a:latin typeface="+mj-lt"/>
              </a:rPr>
              <a:t>Non static inner class object cannot be created without a outer class instance.</a:t>
            </a:r>
          </a:p>
          <a:p>
            <a:pPr marL="571500" indent="-571500" eaLnBrk="1" hangingPunct="1">
              <a:lnSpc>
                <a:spcPct val="120000"/>
              </a:lnSpc>
              <a:defRPr/>
            </a:pPr>
            <a:r>
              <a:rPr lang="en-IN" dirty="0" smtClean="0">
                <a:latin typeface="+mj-lt"/>
              </a:rPr>
              <a:t>Non-static inner class cannot have </a:t>
            </a:r>
            <a:r>
              <a:rPr lang="en-IN" b="1" dirty="0" smtClean="0">
                <a:solidFill>
                  <a:srgbClr val="000000"/>
                </a:solidFill>
                <a:latin typeface="Courier New" pitchFamily="49" charset="0"/>
              </a:rPr>
              <a:t>static</a:t>
            </a:r>
            <a:r>
              <a:rPr lang="en-IN" dirty="0" smtClean="0">
                <a:latin typeface="+mj-lt"/>
              </a:rPr>
              <a:t> members.</a:t>
            </a:r>
          </a:p>
          <a:p>
            <a:pPr marL="571500" indent="-571500" eaLnBrk="1" hangingPunct="1">
              <a:lnSpc>
                <a:spcPct val="120000"/>
              </a:lnSpc>
              <a:defRPr/>
            </a:pPr>
            <a:r>
              <a:rPr lang="en-US" dirty="0" smtClean="0"/>
              <a:t>Other modifier applicable here are</a:t>
            </a:r>
            <a:r>
              <a:rPr lang="en-US" dirty="0" smtClean="0">
                <a:solidFill>
                  <a:srgbClr val="003366"/>
                </a:solidFill>
                <a:latin typeface="Courier New" pitchFamily="49" charset="0"/>
                <a:cs typeface="Courier New" pitchFamily="49" charset="0"/>
              </a:rPr>
              <a:t>	</a:t>
            </a:r>
            <a:r>
              <a:rPr lang="en-US" b="1" dirty="0" smtClean="0">
                <a:solidFill>
                  <a:srgbClr val="000000"/>
                </a:solidFill>
                <a:latin typeface="Courier New" pitchFamily="49" charset="0"/>
              </a:rPr>
              <a:t>abstract, final, public, protected, private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ChangeArrowheads="1"/>
          </p:cNvSpPr>
          <p:nvPr/>
        </p:nvSpPr>
        <p:spPr bwMode="auto">
          <a:xfrm>
            <a:off x="457200" y="1219200"/>
            <a:ext cx="6705600" cy="5181600"/>
          </a:xfrm>
          <a:prstGeom prst="rect">
            <a:avLst/>
          </a:prstGeom>
          <a:noFill/>
          <a:ln w="9525">
            <a:noFill/>
            <a:miter lim="800000"/>
            <a:headEnd/>
            <a:tailEnd/>
          </a:ln>
          <a:effectLst/>
        </p:spPr>
        <p:txBody>
          <a:bodyPr/>
          <a:lstStyle/>
          <a:p>
            <a:pPr>
              <a:defRPr/>
            </a:pPr>
            <a:r>
              <a:rPr lang="en-US" sz="2000" b="1" dirty="0">
                <a:solidFill>
                  <a:srgbClr val="000000"/>
                </a:solidFill>
                <a:latin typeface="Courier New" pitchFamily="49" charset="0"/>
                <a:cs typeface="+mn-cs"/>
              </a:rPr>
              <a:t>class C{</a:t>
            </a:r>
          </a:p>
          <a:p>
            <a:pPr lvl="1">
              <a:defRPr/>
            </a:pPr>
            <a:r>
              <a:rPr lang="en-US" sz="2000" b="1" dirty="0">
                <a:solidFill>
                  <a:srgbClr val="000000"/>
                </a:solidFill>
                <a:latin typeface="Courier New" pitchFamily="49" charset="0"/>
                <a:cs typeface="+mn-cs"/>
              </a:rPr>
              <a:t>private </a:t>
            </a: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i</a:t>
            </a:r>
            <a:r>
              <a:rPr lang="en-US" sz="2000" b="1" dirty="0">
                <a:solidFill>
                  <a:srgbClr val="000000"/>
                </a:solidFill>
                <a:latin typeface="Courier New" pitchFamily="49" charset="0"/>
                <a:cs typeface="+mn-cs"/>
              </a:rPr>
              <a:t>;</a:t>
            </a:r>
          </a:p>
          <a:p>
            <a:pPr lvl="1">
              <a:defRPr/>
            </a:pPr>
            <a:r>
              <a:rPr lang="en-US" sz="2000" b="1" dirty="0">
                <a:solidFill>
                  <a:srgbClr val="000000"/>
                </a:solidFill>
                <a:latin typeface="Courier New" pitchFamily="49" charset="0"/>
                <a:cs typeface="+mn-cs"/>
              </a:rPr>
              <a:t>static private </a:t>
            </a: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k;</a:t>
            </a:r>
          </a:p>
          <a:p>
            <a:pPr lvl="1">
              <a:defRPr/>
            </a:pPr>
            <a:r>
              <a:rPr lang="en-US" sz="2000" b="1" dirty="0">
                <a:solidFill>
                  <a:srgbClr val="000000"/>
                </a:solidFill>
                <a:latin typeface="Courier New" pitchFamily="49" charset="0"/>
                <a:cs typeface="+mn-cs"/>
              </a:rPr>
              <a:t>void m(){</a:t>
            </a:r>
          </a:p>
          <a:p>
            <a:pPr lvl="1">
              <a:defRPr/>
            </a:pPr>
            <a:r>
              <a:rPr lang="en-US" sz="2000" b="1" dirty="0">
                <a:solidFill>
                  <a:srgbClr val="000000"/>
                </a:solidFill>
                <a:latin typeface="Courier New" pitchFamily="49" charset="0"/>
                <a:cs typeface="+mn-cs"/>
              </a:rPr>
              <a:t>B </a:t>
            </a:r>
            <a:r>
              <a:rPr lang="en-US" sz="2000" b="1" dirty="0" err="1">
                <a:solidFill>
                  <a:srgbClr val="000000"/>
                </a:solidFill>
                <a:latin typeface="Courier New" pitchFamily="49" charset="0"/>
                <a:cs typeface="+mn-cs"/>
              </a:rPr>
              <a:t>b</a:t>
            </a:r>
            <a:r>
              <a:rPr lang="en-US" sz="2000" b="1" dirty="0">
                <a:solidFill>
                  <a:srgbClr val="000000"/>
                </a:solidFill>
                <a:latin typeface="Courier New" pitchFamily="49" charset="0"/>
                <a:cs typeface="+mn-cs"/>
              </a:rPr>
              <a:t>= new B();</a:t>
            </a:r>
          </a:p>
          <a:p>
            <a:pPr lvl="1">
              <a:defRPr/>
            </a:pPr>
            <a:r>
              <a:rPr lang="en-US" sz="2000" b="1" dirty="0" err="1">
                <a:solidFill>
                  <a:srgbClr val="000000"/>
                </a:solidFill>
                <a:latin typeface="Courier New" pitchFamily="49" charset="0"/>
                <a:cs typeface="+mn-cs"/>
              </a:rPr>
              <a:t>b.j</a:t>
            </a:r>
            <a:r>
              <a:rPr lang="en-US" sz="2000" b="1" dirty="0">
                <a:solidFill>
                  <a:srgbClr val="000000"/>
                </a:solidFill>
                <a:latin typeface="Courier New" pitchFamily="49" charset="0"/>
                <a:cs typeface="+mn-cs"/>
              </a:rPr>
              <a:t>=10;</a:t>
            </a:r>
          </a:p>
          <a:p>
            <a:pPr>
              <a:defRPr/>
            </a:pPr>
            <a:r>
              <a:rPr lang="en-US" sz="2000" b="1" dirty="0" smtClean="0">
                <a:solidFill>
                  <a:srgbClr val="000000"/>
                </a:solidFill>
                <a:latin typeface="Courier New" pitchFamily="49" charset="0"/>
                <a:cs typeface="+mn-cs"/>
              </a:rPr>
              <a:t>   }</a:t>
            </a:r>
            <a:endParaRPr lang="en-US" sz="2000" b="1" dirty="0">
              <a:solidFill>
                <a:srgbClr val="000000"/>
              </a:solidFill>
              <a:latin typeface="Courier New" pitchFamily="49" charset="0"/>
              <a:cs typeface="+mn-cs"/>
            </a:endParaRPr>
          </a:p>
          <a:p>
            <a:pPr>
              <a:defRPr/>
            </a:pPr>
            <a:r>
              <a:rPr lang="en-US" sz="2000" b="1" dirty="0" smtClean="0">
                <a:solidFill>
                  <a:srgbClr val="7030A0"/>
                </a:solidFill>
                <a:latin typeface="Courier New" pitchFamily="49" charset="0"/>
                <a:cs typeface="+mn-cs"/>
              </a:rPr>
              <a:t>  </a:t>
            </a:r>
            <a:r>
              <a:rPr lang="en-US" sz="2000" b="1" dirty="0" smtClean="0">
                <a:solidFill>
                  <a:srgbClr val="336600"/>
                </a:solidFill>
                <a:latin typeface="Courier New" pitchFamily="49" charset="0"/>
                <a:cs typeface="+mn-cs"/>
              </a:rPr>
              <a:t>class </a:t>
            </a:r>
            <a:r>
              <a:rPr lang="en-US" sz="2000" b="1" dirty="0">
                <a:solidFill>
                  <a:srgbClr val="336600"/>
                </a:solidFill>
                <a:latin typeface="Courier New" pitchFamily="49" charset="0"/>
                <a:cs typeface="+mn-cs"/>
              </a:rPr>
              <a:t>B{</a:t>
            </a:r>
          </a:p>
          <a:p>
            <a:pPr>
              <a:defRPr/>
            </a:pPr>
            <a:r>
              <a:rPr lang="en-US" sz="2000" b="1" dirty="0" smtClean="0">
                <a:solidFill>
                  <a:srgbClr val="336600"/>
                </a:solidFill>
                <a:latin typeface="Courier New" pitchFamily="49" charset="0"/>
                <a:cs typeface="+mn-cs"/>
              </a:rPr>
              <a:t>	private </a:t>
            </a:r>
            <a:r>
              <a:rPr lang="en-US" sz="2000" b="1" dirty="0" err="1">
                <a:solidFill>
                  <a:srgbClr val="336600"/>
                </a:solidFill>
                <a:latin typeface="Courier New" pitchFamily="49" charset="0"/>
                <a:cs typeface="+mn-cs"/>
              </a:rPr>
              <a:t>int</a:t>
            </a:r>
            <a:r>
              <a:rPr lang="en-US" sz="2000" b="1" dirty="0">
                <a:solidFill>
                  <a:srgbClr val="336600"/>
                </a:solidFill>
                <a:latin typeface="Courier New" pitchFamily="49" charset="0"/>
                <a:cs typeface="+mn-cs"/>
              </a:rPr>
              <a:t> j;</a:t>
            </a:r>
          </a:p>
          <a:p>
            <a:pPr>
              <a:defRPr/>
            </a:pPr>
            <a:r>
              <a:rPr lang="en-US" sz="2000" b="1" dirty="0" smtClean="0">
                <a:solidFill>
                  <a:srgbClr val="336600"/>
                </a:solidFill>
                <a:latin typeface="Courier New" pitchFamily="49" charset="0"/>
                <a:cs typeface="+mn-cs"/>
              </a:rPr>
              <a:t>	</a:t>
            </a:r>
            <a:r>
              <a:rPr lang="en-US" sz="2000" b="1" strike="sngStrike" dirty="0" smtClean="0">
                <a:solidFill>
                  <a:srgbClr val="336600"/>
                </a:solidFill>
                <a:latin typeface="Courier New" pitchFamily="49" charset="0"/>
                <a:cs typeface="+mn-cs"/>
              </a:rPr>
              <a:t>static </a:t>
            </a:r>
            <a:r>
              <a:rPr lang="en-US" sz="2000" b="1" strike="sngStrike" dirty="0">
                <a:solidFill>
                  <a:srgbClr val="336600"/>
                </a:solidFill>
                <a:latin typeface="Courier New" pitchFamily="49" charset="0"/>
                <a:cs typeface="+mn-cs"/>
              </a:rPr>
              <a:t>private </a:t>
            </a:r>
            <a:r>
              <a:rPr lang="en-US" sz="2000" b="1" strike="sngStrike" dirty="0" err="1">
                <a:solidFill>
                  <a:srgbClr val="336600"/>
                </a:solidFill>
                <a:latin typeface="Courier New" pitchFamily="49" charset="0"/>
                <a:cs typeface="+mn-cs"/>
              </a:rPr>
              <a:t>int</a:t>
            </a:r>
            <a:r>
              <a:rPr lang="en-US" sz="2000" b="1" strike="sngStrike" dirty="0">
                <a:solidFill>
                  <a:srgbClr val="336600"/>
                </a:solidFill>
                <a:latin typeface="Courier New" pitchFamily="49" charset="0"/>
                <a:cs typeface="+mn-cs"/>
              </a:rPr>
              <a:t> l;</a:t>
            </a:r>
            <a:r>
              <a:rPr lang="en-US" sz="2000" b="1" dirty="0">
                <a:solidFill>
                  <a:srgbClr val="336600"/>
                </a:solidFill>
                <a:latin typeface="Courier New" pitchFamily="49" charset="0"/>
                <a:cs typeface="+mn-cs"/>
              </a:rPr>
              <a:t> </a:t>
            </a:r>
            <a:r>
              <a:rPr lang="en-US" dirty="0">
                <a:solidFill>
                  <a:srgbClr val="336600"/>
                </a:solidFill>
                <a:latin typeface="Arial" pitchFamily="34" charset="0"/>
                <a:cs typeface="+mn-cs"/>
              </a:rPr>
              <a:t>Compilation Error</a:t>
            </a:r>
          </a:p>
          <a:p>
            <a:pPr>
              <a:defRPr/>
            </a:pPr>
            <a:r>
              <a:rPr lang="en-US" sz="2000" b="1" dirty="0" smtClean="0">
                <a:solidFill>
                  <a:srgbClr val="336600"/>
                </a:solidFill>
                <a:latin typeface="Courier New" pitchFamily="49" charset="0"/>
                <a:cs typeface="+mn-cs"/>
              </a:rPr>
              <a:t>	void </a:t>
            </a:r>
            <a:r>
              <a:rPr lang="en-US" sz="2000" b="1" dirty="0">
                <a:solidFill>
                  <a:srgbClr val="336600"/>
                </a:solidFill>
                <a:latin typeface="Courier New" pitchFamily="49" charset="0"/>
                <a:cs typeface="+mn-cs"/>
              </a:rPr>
              <a:t>m(){</a:t>
            </a:r>
          </a:p>
          <a:p>
            <a:pPr lvl="3">
              <a:defRPr/>
            </a:pPr>
            <a:r>
              <a:rPr lang="en-US" sz="2000" b="1" dirty="0" err="1">
                <a:solidFill>
                  <a:srgbClr val="336600"/>
                </a:solidFill>
                <a:latin typeface="Courier New" pitchFamily="49" charset="0"/>
                <a:cs typeface="+mn-cs"/>
              </a:rPr>
              <a:t>i</a:t>
            </a:r>
            <a:r>
              <a:rPr lang="en-US" sz="2000" b="1" dirty="0">
                <a:solidFill>
                  <a:srgbClr val="336600"/>
                </a:solidFill>
                <a:latin typeface="Courier New" pitchFamily="49" charset="0"/>
                <a:cs typeface="+mn-cs"/>
              </a:rPr>
              <a:t>=10;</a:t>
            </a:r>
          </a:p>
          <a:p>
            <a:pPr lvl="3">
              <a:defRPr/>
            </a:pPr>
            <a:r>
              <a:rPr lang="en-US" sz="2000" b="1" dirty="0">
                <a:solidFill>
                  <a:srgbClr val="336600"/>
                </a:solidFill>
                <a:latin typeface="Courier New" pitchFamily="49" charset="0"/>
                <a:cs typeface="+mn-cs"/>
              </a:rPr>
              <a:t>k=15;</a:t>
            </a:r>
          </a:p>
          <a:p>
            <a:pPr>
              <a:defRPr/>
            </a:pPr>
            <a:r>
              <a:rPr lang="en-US" sz="2000" b="1" dirty="0" smtClean="0">
                <a:solidFill>
                  <a:srgbClr val="336600"/>
                </a:solidFill>
                <a:latin typeface="Courier New" pitchFamily="49" charset="0"/>
                <a:cs typeface="+mn-cs"/>
              </a:rPr>
              <a:t>	   j=12</a:t>
            </a:r>
            <a:r>
              <a:rPr lang="en-US" sz="2000" b="1" dirty="0">
                <a:solidFill>
                  <a:srgbClr val="336600"/>
                </a:solidFill>
                <a:latin typeface="Courier New" pitchFamily="49" charset="0"/>
                <a:cs typeface="+mn-cs"/>
              </a:rPr>
              <a:t>;</a:t>
            </a:r>
          </a:p>
          <a:p>
            <a:pPr>
              <a:defRPr/>
            </a:pPr>
            <a:r>
              <a:rPr lang="en-US" sz="2000" b="1" dirty="0" smtClean="0">
                <a:solidFill>
                  <a:srgbClr val="336600"/>
                </a:solidFill>
                <a:latin typeface="Courier New" pitchFamily="49" charset="0"/>
                <a:cs typeface="+mn-cs"/>
              </a:rPr>
              <a:t>	}</a:t>
            </a:r>
            <a:endParaRPr lang="en-US" sz="2000" b="1" dirty="0">
              <a:solidFill>
                <a:srgbClr val="336600"/>
              </a:solidFill>
              <a:latin typeface="Courier New" pitchFamily="49" charset="0"/>
              <a:cs typeface="+mn-cs"/>
            </a:endParaRPr>
          </a:p>
          <a:p>
            <a:pPr>
              <a:defRPr/>
            </a:pPr>
            <a:r>
              <a:rPr lang="en-US" sz="2000" b="1" dirty="0" smtClean="0">
                <a:solidFill>
                  <a:srgbClr val="000000"/>
                </a:solidFill>
                <a:latin typeface="Courier New" pitchFamily="49" charset="0"/>
                <a:cs typeface="+mn-cs"/>
              </a:rPr>
              <a:t>   }</a:t>
            </a:r>
            <a:endParaRPr lang="en-US" sz="2000" b="1" dirty="0">
              <a:solidFill>
                <a:srgbClr val="000000"/>
              </a:solidFill>
              <a:latin typeface="Courier New" pitchFamily="49" charset="0"/>
              <a:cs typeface="+mn-cs"/>
            </a:endParaRPr>
          </a:p>
          <a:p>
            <a:pPr>
              <a:defRPr/>
            </a:pPr>
            <a:r>
              <a:rPr lang="en-US" sz="2000" dirty="0">
                <a:latin typeface="Arial" pitchFamily="34" charset="0"/>
                <a:cs typeface="+mn-cs"/>
              </a:rPr>
              <a:t>}</a:t>
            </a:r>
            <a:endParaRPr lang="en-US" sz="2000" dirty="0">
              <a:latin typeface="+mj-lt"/>
              <a:cs typeface="+mn-cs"/>
            </a:endParaRPr>
          </a:p>
        </p:txBody>
      </p:sp>
      <p:sp>
        <p:nvSpPr>
          <p:cNvPr id="9220" name="Rectangle 3"/>
          <p:cNvSpPr>
            <a:spLocks noChangeArrowheads="1"/>
          </p:cNvSpPr>
          <p:nvPr/>
        </p:nvSpPr>
        <p:spPr bwMode="auto">
          <a:xfrm>
            <a:off x="228600" y="0"/>
            <a:ext cx="9144000" cy="838200"/>
          </a:xfrm>
          <a:prstGeom prst="rect">
            <a:avLst/>
          </a:prstGeom>
          <a:noFill/>
          <a:ln w="9525">
            <a:noFill/>
            <a:miter lim="800000"/>
            <a:headEnd/>
            <a:tailEnd/>
          </a:ln>
        </p:spPr>
        <p:txBody>
          <a:bodyPr anchor="ctr"/>
          <a:lstStyle/>
          <a:p>
            <a:pPr>
              <a:spcBef>
                <a:spcPct val="20000"/>
              </a:spcBef>
              <a:buClr>
                <a:schemeClr val="accent2"/>
              </a:buClr>
              <a:buFont typeface="Wingdings" pitchFamily="2" charset="2"/>
              <a:buNone/>
              <a:defRPr/>
            </a:pPr>
            <a:r>
              <a:rPr lang="en-US" sz="3200" b="1" dirty="0">
                <a:solidFill>
                  <a:schemeClr val="bg1"/>
                </a:solidFill>
                <a:latin typeface="+mj-lt"/>
                <a:ea typeface="+mj-ea"/>
                <a:cs typeface="+mj-cs"/>
              </a:rPr>
              <a:t>Example: </a:t>
            </a:r>
            <a:r>
              <a:rPr lang="en-US" sz="3200" b="1" dirty="0">
                <a:solidFill>
                  <a:schemeClr val="bg1"/>
                </a:solidFill>
                <a:latin typeface="Arial" pitchFamily="34" charset="0"/>
                <a:cs typeface="+mn-cs"/>
              </a:rPr>
              <a:t>Non static inner class</a:t>
            </a:r>
            <a:r>
              <a:rPr lang="en-US" sz="3200" b="1" dirty="0">
                <a:solidFill>
                  <a:schemeClr val="bg1"/>
                </a:solidFill>
                <a:latin typeface="+mj-lt"/>
                <a:ea typeface="+mj-ea"/>
                <a:cs typeface="+mj-cs"/>
              </a:rPr>
              <a:t> instance</a:t>
            </a:r>
          </a:p>
        </p:txBody>
      </p:sp>
      <p:sp>
        <p:nvSpPr>
          <p:cNvPr id="7" name="Rectangle 6"/>
          <p:cNvSpPr/>
          <p:nvPr/>
        </p:nvSpPr>
        <p:spPr>
          <a:xfrm>
            <a:off x="1676400" y="4572000"/>
            <a:ext cx="1104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accent2"/>
              </a:solidFill>
            </a:endParaRPr>
          </a:p>
        </p:txBody>
      </p:sp>
      <p:cxnSp>
        <p:nvCxnSpPr>
          <p:cNvPr id="9" name="Straight Arrow Connector 8"/>
          <p:cNvCxnSpPr>
            <a:stCxn id="7" idx="3"/>
          </p:cNvCxnSpPr>
          <p:nvPr/>
        </p:nvCxnSpPr>
        <p:spPr>
          <a:xfrm>
            <a:off x="2781300" y="4876800"/>
            <a:ext cx="14097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198" name="TextBox 9"/>
          <p:cNvSpPr txBox="1">
            <a:spLocks noChangeArrowheads="1"/>
          </p:cNvSpPr>
          <p:nvPr/>
        </p:nvSpPr>
        <p:spPr bwMode="auto">
          <a:xfrm>
            <a:off x="4191000" y="4648200"/>
            <a:ext cx="4419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solidFill>
                  <a:schemeClr val="accent2"/>
                </a:solidFill>
              </a:rPr>
              <a:t>Can access outer class private members</a:t>
            </a:r>
          </a:p>
        </p:txBody>
      </p:sp>
      <p:sp>
        <p:nvSpPr>
          <p:cNvPr id="8199" name="TextBox 10"/>
          <p:cNvSpPr txBox="1">
            <a:spLocks noChangeArrowheads="1"/>
          </p:cNvSpPr>
          <p:nvPr/>
        </p:nvSpPr>
        <p:spPr bwMode="auto">
          <a:xfrm>
            <a:off x="3048000" y="2743200"/>
            <a:ext cx="4419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solidFill>
                  <a:srgbClr val="002060"/>
                </a:solidFill>
              </a:rPr>
              <a:t>Can access inner class private members</a:t>
            </a:r>
          </a:p>
        </p:txBody>
      </p:sp>
      <p:sp>
        <p:nvSpPr>
          <p:cNvPr id="8201" name="Slide Number Placeholder 11"/>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90FBA32-9AD2-47E5-BF09-436C23EF7C6B}" type="slidenum">
              <a:rPr lang="en-US" smtClean="0">
                <a:solidFill>
                  <a:schemeClr val="bg2"/>
                </a:solidFill>
              </a:rPr>
              <a:pPr eaLnBrk="1" hangingPunct="1">
                <a:defRPr/>
              </a:pPr>
              <a:t>5</a:t>
            </a:fld>
            <a:endParaRPr lang="en-US" smtClean="0">
              <a:solidFill>
                <a:schemeClr val="bg2"/>
              </a:solidFill>
            </a:endParaRPr>
          </a:p>
        </p:txBody>
      </p:sp>
      <p:cxnSp>
        <p:nvCxnSpPr>
          <p:cNvPr id="3" name="Straight Arrow Connector 2"/>
          <p:cNvCxnSpPr/>
          <p:nvPr/>
        </p:nvCxnSpPr>
        <p:spPr>
          <a:xfrm>
            <a:off x="2209800" y="2928144"/>
            <a:ext cx="8382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228600" y="0"/>
            <a:ext cx="8839200" cy="838200"/>
          </a:xfrm>
        </p:spPr>
        <p:txBody>
          <a:bodyPr/>
          <a:lstStyle/>
          <a:p>
            <a:r>
              <a:rPr lang="en-US" kern="1200" dirty="0"/>
              <a:t>Non static inner class </a:t>
            </a:r>
            <a:r>
              <a:rPr lang="en-US" kern="1200" dirty="0" smtClean="0"/>
              <a:t>instance</a:t>
            </a:r>
            <a:endParaRPr lang="en-US" kern="1200" dirty="0"/>
          </a:p>
        </p:txBody>
      </p:sp>
      <p:sp>
        <p:nvSpPr>
          <p:cNvPr id="9222" name="Slide Number Placeholder 7"/>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4557894-996C-49BC-BF0C-503D3EBA8AD0}" type="slidenum">
              <a:rPr lang="en-US" smtClean="0">
                <a:solidFill>
                  <a:schemeClr val="bg2"/>
                </a:solidFill>
              </a:rPr>
              <a:pPr eaLnBrk="1" hangingPunct="1">
                <a:defRPr/>
              </a:pPr>
              <a:t>6</a:t>
            </a:fld>
            <a:endParaRPr lang="en-US" smtClean="0">
              <a:solidFill>
                <a:schemeClr val="bg2"/>
              </a:solidFill>
            </a:endParaRPr>
          </a:p>
        </p:txBody>
      </p:sp>
      <p:sp>
        <p:nvSpPr>
          <p:cNvPr id="5" name="Content Placeholder 4"/>
          <p:cNvSpPr>
            <a:spLocks noGrp="1"/>
          </p:cNvSpPr>
          <p:nvPr>
            <p:ph sz="quarter" idx="1"/>
          </p:nvPr>
        </p:nvSpPr>
        <p:spPr>
          <a:xfrm>
            <a:off x="228600" y="1066800"/>
            <a:ext cx="8763000" cy="2971800"/>
          </a:xfrm>
        </p:spPr>
        <p:txBody>
          <a:bodyPr/>
          <a:lstStyle/>
          <a:p>
            <a:pPr>
              <a:defRPr/>
            </a:pPr>
            <a:r>
              <a:rPr lang="en-US" dirty="0" smtClean="0"/>
              <a:t>Outside outer class non-static inner class creation requires outer class instance also. </a:t>
            </a:r>
          </a:p>
          <a:p>
            <a:pPr>
              <a:defRPr/>
            </a:pPr>
            <a:r>
              <a:rPr lang="en-US" dirty="0" smtClean="0"/>
              <a:t>There are 2 ways to do this.</a:t>
            </a:r>
          </a:p>
          <a:p>
            <a:pPr lvl="1">
              <a:defRPr/>
            </a:pPr>
            <a:r>
              <a:rPr lang="en-US" sz="2000" dirty="0" smtClean="0">
                <a:ea typeface="+mn-ea"/>
                <a:cs typeface="+mn-cs"/>
              </a:rPr>
              <a:t>If you don’t need outer class instance , then create it like line 1,</a:t>
            </a:r>
          </a:p>
          <a:p>
            <a:pPr lvl="1">
              <a:defRPr/>
            </a:pPr>
            <a:r>
              <a:rPr lang="en-US" sz="2000" dirty="0" smtClean="0">
                <a:ea typeface="+mn-ea"/>
                <a:cs typeface="+mn-cs"/>
              </a:rPr>
              <a:t>If you need outer class instance or already have one, create it like line 2</a:t>
            </a:r>
            <a:endParaRPr lang="en-US" dirty="0"/>
          </a:p>
        </p:txBody>
      </p:sp>
      <p:sp>
        <p:nvSpPr>
          <p:cNvPr id="9220" name="Rectangle 5"/>
          <p:cNvSpPr>
            <a:spLocks noChangeArrowheads="1"/>
          </p:cNvSpPr>
          <p:nvPr/>
        </p:nvSpPr>
        <p:spPr bwMode="auto">
          <a:xfrm>
            <a:off x="1194816" y="3855184"/>
            <a:ext cx="678180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2000" b="1" dirty="0">
                <a:solidFill>
                  <a:srgbClr val="000000"/>
                </a:solidFill>
                <a:latin typeface="Courier New" pitchFamily="49" charset="0"/>
              </a:rPr>
              <a:t>class </a:t>
            </a:r>
            <a:r>
              <a:rPr lang="en-US" sz="2000" b="1" dirty="0" smtClean="0">
                <a:solidFill>
                  <a:srgbClr val="000000"/>
                </a:solidFill>
                <a:latin typeface="Courier New" pitchFamily="49" charset="0"/>
              </a:rPr>
              <a:t>A{</a:t>
            </a:r>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C.B b= new C(). new B(); //line 1</a:t>
            </a:r>
          </a:p>
          <a:p>
            <a:r>
              <a:rPr lang="en-US" sz="2000" b="1" dirty="0">
                <a:solidFill>
                  <a:srgbClr val="000000"/>
                </a:solidFill>
                <a:latin typeface="Courier New" pitchFamily="49" charset="0"/>
              </a:rPr>
              <a:t>C c= new C();</a:t>
            </a:r>
          </a:p>
          <a:p>
            <a:r>
              <a:rPr lang="en-US" sz="2000" b="1" dirty="0">
                <a:solidFill>
                  <a:srgbClr val="000000"/>
                </a:solidFill>
                <a:latin typeface="Courier New" pitchFamily="49" charset="0"/>
              </a:rPr>
              <a:t>C.B b1= c. new B(); // line 2</a:t>
            </a:r>
          </a:p>
          <a:p>
            <a:r>
              <a:rPr lang="en-US" sz="2000" b="1" dirty="0">
                <a:solidFill>
                  <a:srgbClr val="000000"/>
                </a:solidFill>
                <a:latin typeface="Courier New" pitchFamily="49" charset="0"/>
              </a:rPr>
              <a:t>}</a:t>
            </a:r>
          </a:p>
        </p:txBody>
      </p:sp>
      <p:sp>
        <p:nvSpPr>
          <p:cNvPr id="8" name="Content Placeholder 4"/>
          <p:cNvSpPr txBox="1">
            <a:spLocks/>
          </p:cNvSpPr>
          <p:nvPr/>
        </p:nvSpPr>
        <p:spPr bwMode="auto">
          <a:xfrm>
            <a:off x="76200" y="5448300"/>
            <a:ext cx="8991600"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lvl="1">
              <a:defRPr/>
            </a:pPr>
            <a:r>
              <a:rPr lang="en-US" sz="2000" dirty="0"/>
              <a:t>If Inner class was defined in a package say p, then it can be  created using the syntax</a:t>
            </a:r>
            <a:r>
              <a:rPr lang="en-US" sz="2000" dirty="0" smtClean="0">
                <a:latin typeface="Arial" pitchFamily="34" charset="0"/>
              </a:rPr>
              <a:t>:  </a:t>
            </a:r>
            <a:r>
              <a:rPr lang="en-US" sz="2000" dirty="0">
                <a:latin typeface="Arial" pitchFamily="34" charset="0"/>
              </a:rPr>
              <a:t>	</a:t>
            </a:r>
            <a:r>
              <a:rPr lang="en-US" sz="2000" b="1" dirty="0">
                <a:solidFill>
                  <a:srgbClr val="000000"/>
                </a:solidFill>
                <a:latin typeface="Courier New" pitchFamily="49" charset="0"/>
              </a:rPr>
              <a:t>new </a:t>
            </a:r>
            <a:r>
              <a:rPr lang="en-US" sz="2000" b="1" dirty="0" err="1">
                <a:solidFill>
                  <a:srgbClr val="000000"/>
                </a:solidFill>
                <a:latin typeface="Courier New" pitchFamily="49" charset="0"/>
              </a:rPr>
              <a:t>p.C</a:t>
            </a:r>
            <a:r>
              <a:rPr lang="en-US" sz="2000" b="1" dirty="0">
                <a:solidFill>
                  <a:srgbClr val="000000"/>
                </a:solidFill>
                <a:latin typeface="Courier New" pitchFamily="49" charset="0"/>
              </a:rPr>
              <a:t>(). new B</a:t>
            </a:r>
            <a:r>
              <a:rPr lang="en-US" sz="2000" b="1" dirty="0" smtClean="0">
                <a:solidFill>
                  <a:srgbClr val="000000"/>
                </a:solidFill>
                <a:latin typeface="Courier New" pitchFamily="49" charset="0"/>
              </a:rPr>
              <a:t>();</a:t>
            </a:r>
            <a:endParaRPr lang="en-US" sz="2000" b="1" dirty="0">
              <a:solidFill>
                <a:srgbClr val="000000"/>
              </a:solidFill>
              <a:latin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6200" y="0"/>
            <a:ext cx="8763000" cy="838200"/>
          </a:xfrm>
        </p:spPr>
        <p:txBody>
          <a:bodyPr>
            <a:normAutofit fontScale="90000"/>
          </a:bodyPr>
          <a:lstStyle/>
          <a:p>
            <a:r>
              <a:rPr lang="en-US" dirty="0" smtClean="0"/>
              <a:t>Outer class implicit reference in inner class</a:t>
            </a:r>
          </a:p>
        </p:txBody>
      </p:sp>
      <p:sp>
        <p:nvSpPr>
          <p:cNvPr id="10249" name="Slide Number Placeholder 10"/>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6CFA1B9-CEA2-4E73-9EDC-20611949F1D4}" type="slidenum">
              <a:rPr lang="en-US" smtClean="0">
                <a:solidFill>
                  <a:schemeClr val="bg2"/>
                </a:solidFill>
              </a:rPr>
              <a:pPr eaLnBrk="1" hangingPunct="1">
                <a:defRPr/>
              </a:pPr>
              <a:t>7</a:t>
            </a:fld>
            <a:endParaRPr lang="en-US" smtClean="0">
              <a:solidFill>
                <a:schemeClr val="bg2"/>
              </a:solidFill>
            </a:endParaRPr>
          </a:p>
        </p:txBody>
      </p:sp>
      <p:sp>
        <p:nvSpPr>
          <p:cNvPr id="10243" name="Content Placeholder 2"/>
          <p:cNvSpPr>
            <a:spLocks noGrp="1"/>
          </p:cNvSpPr>
          <p:nvPr>
            <p:ph sz="quarter" idx="1"/>
          </p:nvPr>
        </p:nvSpPr>
        <p:spPr>
          <a:xfrm>
            <a:off x="312738" y="1429704"/>
            <a:ext cx="8763000" cy="3581400"/>
          </a:xfrm>
        </p:spPr>
        <p:txBody>
          <a:bodyPr>
            <a:normAutofit/>
          </a:bodyPr>
          <a:lstStyle/>
          <a:p>
            <a:r>
              <a:rPr lang="en-US" dirty="0" smtClean="0"/>
              <a:t>Non-static inner class instance cannot exist without Outer class instance.</a:t>
            </a:r>
          </a:p>
          <a:p>
            <a:r>
              <a:rPr lang="en-US" dirty="0" smtClean="0"/>
              <a:t>This inner class has implicit reference to the outer class object using which it is created. </a:t>
            </a:r>
          </a:p>
          <a:p>
            <a:r>
              <a:rPr lang="en-US" dirty="0" smtClean="0"/>
              <a:t>Therefore no explicit reference is required in inner class for the outer class.</a:t>
            </a:r>
          </a:p>
          <a:p>
            <a:r>
              <a:rPr lang="en-US" dirty="0" smtClean="0"/>
              <a:t>However, if outer class needs an inner class reference, it has to create it explicitly.</a:t>
            </a:r>
          </a:p>
        </p:txBody>
      </p:sp>
      <p:sp>
        <p:nvSpPr>
          <p:cNvPr id="5" name="Oval 4"/>
          <p:cNvSpPr/>
          <p:nvPr/>
        </p:nvSpPr>
        <p:spPr>
          <a:xfrm>
            <a:off x="2461419" y="4725354"/>
            <a:ext cx="914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7030A0"/>
              </a:solidFill>
            </a:endParaRPr>
          </a:p>
          <a:p>
            <a:pPr algn="ctr">
              <a:defRPr/>
            </a:pPr>
            <a:r>
              <a:rPr lang="en-US" dirty="0">
                <a:solidFill>
                  <a:srgbClr val="7030A0"/>
                </a:solidFill>
              </a:rPr>
              <a:t>j</a:t>
            </a:r>
          </a:p>
          <a:p>
            <a:pPr algn="ctr">
              <a:defRPr/>
            </a:pPr>
            <a:endParaRPr lang="en-US" dirty="0">
              <a:solidFill>
                <a:srgbClr val="7030A0"/>
              </a:solidFill>
            </a:endParaRPr>
          </a:p>
          <a:p>
            <a:pPr algn="ctr">
              <a:defRPr/>
            </a:pPr>
            <a:endParaRPr lang="en-US" dirty="0"/>
          </a:p>
        </p:txBody>
      </p:sp>
      <p:sp>
        <p:nvSpPr>
          <p:cNvPr id="6" name="Oval 5"/>
          <p:cNvSpPr/>
          <p:nvPr/>
        </p:nvSpPr>
        <p:spPr>
          <a:xfrm>
            <a:off x="4671219" y="4268154"/>
            <a:ext cx="10668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rgbClr val="7030A0"/>
                </a:solidFill>
              </a:rPr>
              <a:t>i</a:t>
            </a:r>
            <a:endParaRPr lang="en-US" dirty="0">
              <a:solidFill>
                <a:srgbClr val="7030A0"/>
              </a:solidFill>
            </a:endParaRPr>
          </a:p>
          <a:p>
            <a:pPr algn="ctr">
              <a:defRPr/>
            </a:pPr>
            <a:r>
              <a:rPr lang="en-US" dirty="0">
                <a:solidFill>
                  <a:srgbClr val="7030A0"/>
                </a:solidFill>
              </a:rPr>
              <a:t>k</a:t>
            </a:r>
          </a:p>
          <a:p>
            <a:pPr algn="ctr">
              <a:defRPr/>
            </a:pPr>
            <a:endParaRPr lang="en-US" dirty="0"/>
          </a:p>
        </p:txBody>
      </p:sp>
      <p:sp>
        <p:nvSpPr>
          <p:cNvPr id="10246" name="TextBox 6"/>
          <p:cNvSpPr txBox="1">
            <a:spLocks noChangeArrowheads="1"/>
          </p:cNvSpPr>
          <p:nvPr/>
        </p:nvSpPr>
        <p:spPr bwMode="auto">
          <a:xfrm>
            <a:off x="2110581" y="4578510"/>
            <a:ext cx="3508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dirty="0"/>
              <a:t>B</a:t>
            </a:r>
          </a:p>
        </p:txBody>
      </p:sp>
      <p:sp>
        <p:nvSpPr>
          <p:cNvPr id="10247" name="TextBox 7"/>
          <p:cNvSpPr txBox="1">
            <a:spLocks noChangeArrowheads="1"/>
          </p:cNvSpPr>
          <p:nvPr/>
        </p:nvSpPr>
        <p:spPr bwMode="auto">
          <a:xfrm>
            <a:off x="5738019" y="4278023"/>
            <a:ext cx="3508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dirty="0"/>
              <a:t>C</a:t>
            </a:r>
          </a:p>
        </p:txBody>
      </p:sp>
      <p:cxnSp>
        <p:nvCxnSpPr>
          <p:cNvPr id="10" name="Straight Arrow Connector 9"/>
          <p:cNvCxnSpPr>
            <a:endCxn id="6" idx="2"/>
          </p:cNvCxnSpPr>
          <p:nvPr/>
        </p:nvCxnSpPr>
        <p:spPr>
          <a:xfrm flipV="1">
            <a:off x="2842419" y="4763454"/>
            <a:ext cx="1828800" cy="4953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5611" y="5258754"/>
            <a:ext cx="575582" cy="505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1143000" y="5410200"/>
            <a:ext cx="7315200" cy="707886"/>
          </a:xfrm>
          <a:prstGeom prst="rect">
            <a:avLst/>
          </a:prstGeom>
        </p:spPr>
        <p:txBody>
          <a:bodyPr wrap="square">
            <a:spAutoFit/>
          </a:bodyPr>
          <a:lstStyle/>
          <a:p>
            <a:r>
              <a:rPr lang="en-US" sz="2000" i="1" dirty="0">
                <a:solidFill>
                  <a:srgbClr val="993366"/>
                </a:solidFill>
              </a:rPr>
              <a:t>If inner class can be created only with outer class reference, then how </a:t>
            </a:r>
            <a:r>
              <a:rPr lang="en-US" sz="2000" i="1">
                <a:solidFill>
                  <a:srgbClr val="993366"/>
                </a:solidFill>
              </a:rPr>
              <a:t>is </a:t>
            </a:r>
            <a:r>
              <a:rPr lang="en-US" sz="2000" i="1" smtClean="0">
                <a:solidFill>
                  <a:srgbClr val="993366"/>
                </a:solidFill>
              </a:rPr>
              <a:t>the outer </a:t>
            </a:r>
            <a:r>
              <a:rPr lang="en-US" sz="2000" i="1" dirty="0">
                <a:solidFill>
                  <a:srgbClr val="993366"/>
                </a:solidFill>
              </a:rPr>
              <a:t>class able to create inner class?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smtClean="0"/>
              <a:t>Name conflict</a:t>
            </a:r>
          </a:p>
        </p:txBody>
      </p:sp>
      <p:sp>
        <p:nvSpPr>
          <p:cNvPr id="12292" name="Slide Number Placeholder 4"/>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7779829-A1D4-4817-80D0-36B7D6F66D3E}" type="slidenum">
              <a:rPr lang="en-US" smtClean="0">
                <a:solidFill>
                  <a:schemeClr val="bg2"/>
                </a:solidFill>
              </a:rPr>
              <a:pPr eaLnBrk="1" hangingPunct="1">
                <a:defRPr/>
              </a:pPr>
              <a:t>8</a:t>
            </a:fld>
            <a:endParaRPr lang="en-US" smtClean="0">
              <a:solidFill>
                <a:schemeClr val="bg2"/>
              </a:solidFill>
            </a:endParaRPr>
          </a:p>
        </p:txBody>
      </p:sp>
      <p:sp>
        <p:nvSpPr>
          <p:cNvPr id="3" name="Content Placeholder 2"/>
          <p:cNvSpPr>
            <a:spLocks noGrp="1"/>
          </p:cNvSpPr>
          <p:nvPr>
            <p:ph sz="quarter" idx="1"/>
          </p:nvPr>
        </p:nvSpPr>
        <p:spPr>
          <a:xfrm>
            <a:off x="381000" y="1219200"/>
            <a:ext cx="8305800" cy="5029200"/>
          </a:xfrm>
        </p:spPr>
        <p:txBody>
          <a:bodyPr>
            <a:normAutofit lnSpcReduction="10000"/>
          </a:bodyPr>
          <a:lstStyle/>
          <a:p>
            <a:pPr>
              <a:defRPr/>
            </a:pPr>
            <a:r>
              <a:rPr lang="en-US" dirty="0" smtClean="0"/>
              <a:t>If the name of the members in Outer class and inner class are same, then how to refer to the name of the outer class member in the inner class? That is the inner class declaration </a:t>
            </a:r>
            <a:r>
              <a:rPr lang="en-US" i="1" dirty="0"/>
              <a:t>shadows</a:t>
            </a:r>
            <a:r>
              <a:rPr lang="en-US" dirty="0"/>
              <a:t> the declaration of the enclosing </a:t>
            </a:r>
            <a:r>
              <a:rPr lang="en-US" dirty="0" smtClean="0"/>
              <a:t>class.</a:t>
            </a:r>
          </a:p>
          <a:p>
            <a:pPr>
              <a:defRPr/>
            </a:pPr>
            <a:r>
              <a:rPr lang="en-US" dirty="0" smtClean="0"/>
              <a:t>This can be done using Outer class name dot (.) this dot (.) member name.</a:t>
            </a:r>
          </a:p>
          <a:p>
            <a:pPr marL="857250" lvl="2">
              <a:lnSpc>
                <a:spcPct val="100000"/>
              </a:lnSpc>
              <a:spcBef>
                <a:spcPct val="0"/>
              </a:spcBef>
              <a:buFont typeface="Wingdings" pitchFamily="2" charset="2"/>
              <a:buNone/>
              <a:defRPr/>
            </a:pPr>
            <a:r>
              <a:rPr lang="en-US" sz="2000" b="1" kern="1200" dirty="0" smtClean="0">
                <a:solidFill>
                  <a:srgbClr val="000000"/>
                </a:solidFill>
                <a:latin typeface="Courier New" pitchFamily="49" charset="0"/>
                <a:ea typeface="+mn-ea"/>
                <a:cs typeface="+mn-cs"/>
              </a:rPr>
              <a:t>class P{</a:t>
            </a:r>
          </a:p>
          <a:p>
            <a:pPr marL="1314450" lvl="3">
              <a:lnSpc>
                <a:spcPct val="100000"/>
              </a:lnSpc>
              <a:spcBef>
                <a:spcPct val="0"/>
              </a:spcBef>
              <a:buFont typeface="Wingdings" pitchFamily="2" charset="2"/>
              <a:buNone/>
              <a:defRPr/>
            </a:pPr>
            <a:r>
              <a:rPr lang="en-US" sz="2000" b="1" kern="1200" dirty="0" err="1" smtClean="0">
                <a:solidFill>
                  <a:srgbClr val="000000"/>
                </a:solidFill>
                <a:latin typeface="Courier New" pitchFamily="49" charset="0"/>
                <a:ea typeface="+mn-ea"/>
                <a:cs typeface="+mn-cs"/>
              </a:rPr>
              <a:t>int</a:t>
            </a:r>
            <a:r>
              <a:rPr lang="en-US" sz="2000" b="1" kern="1200" dirty="0" smtClean="0">
                <a:solidFill>
                  <a:srgbClr val="000000"/>
                </a:solidFill>
                <a:latin typeface="Courier New" pitchFamily="49" charset="0"/>
                <a:ea typeface="+mn-ea"/>
                <a:cs typeface="+mn-cs"/>
              </a:rPr>
              <a:t> </a:t>
            </a:r>
            <a:r>
              <a:rPr lang="en-US" sz="2000" b="1" kern="1200" dirty="0" err="1" smtClean="0">
                <a:solidFill>
                  <a:srgbClr val="000000"/>
                </a:solidFill>
                <a:latin typeface="Courier New" pitchFamily="49" charset="0"/>
                <a:ea typeface="+mn-ea"/>
                <a:cs typeface="+mn-cs"/>
              </a:rPr>
              <a:t>i</a:t>
            </a:r>
            <a:r>
              <a:rPr lang="en-US" sz="2000" b="1" kern="1200" dirty="0" smtClean="0">
                <a:solidFill>
                  <a:srgbClr val="000000"/>
                </a:solidFill>
                <a:latin typeface="Courier New" pitchFamily="49" charset="0"/>
                <a:ea typeface="+mn-ea"/>
                <a:cs typeface="+mn-cs"/>
              </a:rPr>
              <a:t>;</a:t>
            </a:r>
          </a:p>
          <a:p>
            <a:pPr marL="1314450" lvl="3">
              <a:lnSpc>
                <a:spcPct val="100000"/>
              </a:lnSpc>
              <a:spcBef>
                <a:spcPct val="0"/>
              </a:spcBef>
              <a:buFont typeface="Wingdings" pitchFamily="2" charset="2"/>
              <a:buNone/>
              <a:defRPr/>
            </a:pPr>
            <a:r>
              <a:rPr lang="en-US" sz="2000" b="1" kern="1200" dirty="0" smtClean="0">
                <a:solidFill>
                  <a:srgbClr val="000000"/>
                </a:solidFill>
                <a:latin typeface="Courier New" pitchFamily="49" charset="0"/>
                <a:ea typeface="+mn-ea"/>
                <a:cs typeface="+mn-cs"/>
              </a:rPr>
              <a:t>class Q{</a:t>
            </a:r>
          </a:p>
          <a:p>
            <a:pPr marL="1314450" lvl="3">
              <a:lnSpc>
                <a:spcPct val="100000"/>
              </a:lnSpc>
              <a:spcBef>
                <a:spcPct val="0"/>
              </a:spcBef>
              <a:buFont typeface="Wingdings" pitchFamily="2" charset="2"/>
              <a:buNone/>
              <a:defRPr/>
            </a:pPr>
            <a:r>
              <a:rPr lang="en-US" sz="2000" b="1" kern="1200" dirty="0" err="1" smtClean="0">
                <a:solidFill>
                  <a:srgbClr val="000000"/>
                </a:solidFill>
                <a:latin typeface="Courier New" pitchFamily="49" charset="0"/>
                <a:ea typeface="+mn-ea"/>
                <a:cs typeface="+mn-cs"/>
              </a:rPr>
              <a:t>int</a:t>
            </a:r>
            <a:r>
              <a:rPr lang="en-US" sz="2000" b="1" kern="1200" dirty="0" smtClean="0">
                <a:solidFill>
                  <a:srgbClr val="000000"/>
                </a:solidFill>
                <a:latin typeface="Courier New" pitchFamily="49" charset="0"/>
                <a:ea typeface="+mn-ea"/>
                <a:cs typeface="+mn-cs"/>
              </a:rPr>
              <a:t> </a:t>
            </a:r>
            <a:r>
              <a:rPr lang="en-US" sz="2000" b="1" kern="1200" dirty="0" err="1" smtClean="0">
                <a:solidFill>
                  <a:srgbClr val="000000"/>
                </a:solidFill>
                <a:latin typeface="Courier New" pitchFamily="49" charset="0"/>
                <a:ea typeface="+mn-ea"/>
                <a:cs typeface="+mn-cs"/>
              </a:rPr>
              <a:t>i</a:t>
            </a:r>
            <a:r>
              <a:rPr lang="en-US" sz="2000" b="1" kern="1200" dirty="0" smtClean="0">
                <a:solidFill>
                  <a:srgbClr val="000000"/>
                </a:solidFill>
                <a:latin typeface="Courier New" pitchFamily="49" charset="0"/>
                <a:ea typeface="+mn-ea"/>
                <a:cs typeface="+mn-cs"/>
              </a:rPr>
              <a:t>;</a:t>
            </a:r>
          </a:p>
          <a:p>
            <a:pPr marL="1314450" lvl="3">
              <a:lnSpc>
                <a:spcPct val="100000"/>
              </a:lnSpc>
              <a:spcBef>
                <a:spcPct val="0"/>
              </a:spcBef>
              <a:buFont typeface="Wingdings" pitchFamily="2" charset="2"/>
              <a:buNone/>
              <a:defRPr/>
            </a:pPr>
            <a:r>
              <a:rPr lang="en-US" sz="2000" b="1" kern="1200" dirty="0" smtClean="0">
                <a:solidFill>
                  <a:srgbClr val="000000"/>
                </a:solidFill>
                <a:latin typeface="Courier New" pitchFamily="49" charset="0"/>
                <a:ea typeface="+mn-ea"/>
                <a:cs typeface="+mn-cs"/>
              </a:rPr>
              <a:t>void f(){</a:t>
            </a:r>
          </a:p>
          <a:p>
            <a:pPr marL="1314450" lvl="3">
              <a:lnSpc>
                <a:spcPct val="100000"/>
              </a:lnSpc>
              <a:spcBef>
                <a:spcPct val="0"/>
              </a:spcBef>
              <a:buFont typeface="Wingdings" pitchFamily="2" charset="2"/>
              <a:buNone/>
              <a:defRPr/>
            </a:pPr>
            <a:r>
              <a:rPr lang="en-US" sz="2000" b="1" kern="1200" dirty="0" err="1" smtClean="0">
                <a:solidFill>
                  <a:srgbClr val="000000"/>
                </a:solidFill>
                <a:latin typeface="Courier New" pitchFamily="49" charset="0"/>
                <a:ea typeface="+mn-ea"/>
                <a:cs typeface="+mn-cs"/>
              </a:rPr>
              <a:t>i</a:t>
            </a:r>
            <a:r>
              <a:rPr lang="en-US" sz="2000" b="1" kern="1200" dirty="0" smtClean="0">
                <a:solidFill>
                  <a:srgbClr val="000000"/>
                </a:solidFill>
                <a:latin typeface="Courier New" pitchFamily="49" charset="0"/>
                <a:ea typeface="+mn-ea"/>
                <a:cs typeface="+mn-cs"/>
              </a:rPr>
              <a:t>=10;</a:t>
            </a:r>
          </a:p>
          <a:p>
            <a:pPr marL="1314450" lvl="3">
              <a:lnSpc>
                <a:spcPct val="100000"/>
              </a:lnSpc>
              <a:spcBef>
                <a:spcPct val="0"/>
              </a:spcBef>
              <a:buFont typeface="Wingdings" pitchFamily="2" charset="2"/>
              <a:buNone/>
              <a:defRPr/>
            </a:pPr>
            <a:r>
              <a:rPr lang="en-US" sz="2000" b="1" kern="1200" dirty="0" err="1" smtClean="0">
                <a:solidFill>
                  <a:srgbClr val="C00000"/>
                </a:solidFill>
                <a:latin typeface="Courier New" pitchFamily="49" charset="0"/>
                <a:ea typeface="+mn-ea"/>
                <a:cs typeface="+mn-cs"/>
              </a:rPr>
              <a:t>P.this.i</a:t>
            </a:r>
            <a:r>
              <a:rPr lang="en-US" sz="2000" b="1" kern="1200" dirty="0" smtClean="0">
                <a:solidFill>
                  <a:srgbClr val="C00000"/>
                </a:solidFill>
                <a:latin typeface="Courier New" pitchFamily="49" charset="0"/>
                <a:ea typeface="+mn-ea"/>
                <a:cs typeface="+mn-cs"/>
              </a:rPr>
              <a:t>=9;</a:t>
            </a:r>
          </a:p>
          <a:p>
            <a:pPr marL="1314450" lvl="3">
              <a:lnSpc>
                <a:spcPct val="100000"/>
              </a:lnSpc>
              <a:spcBef>
                <a:spcPct val="0"/>
              </a:spcBef>
              <a:buFont typeface="Wingdings" pitchFamily="2" charset="2"/>
              <a:buNone/>
              <a:defRPr/>
            </a:pPr>
            <a:r>
              <a:rPr lang="en-US" sz="2000" b="1" kern="1200" dirty="0" smtClean="0">
                <a:solidFill>
                  <a:srgbClr val="000000"/>
                </a:solidFill>
                <a:latin typeface="Courier New" pitchFamily="49" charset="0"/>
                <a:ea typeface="+mn-ea"/>
                <a:cs typeface="+mn-cs"/>
              </a:rPr>
              <a:t>}</a:t>
            </a:r>
          </a:p>
          <a:p>
            <a:pPr marL="857250" lvl="2">
              <a:lnSpc>
                <a:spcPct val="100000"/>
              </a:lnSpc>
              <a:spcBef>
                <a:spcPct val="0"/>
              </a:spcBef>
              <a:buFont typeface="Wingdings" pitchFamily="2" charset="2"/>
              <a:buNone/>
              <a:defRPr/>
            </a:pPr>
            <a:r>
              <a:rPr lang="en-US" sz="2000" b="1" kern="1200" dirty="0" smtClean="0">
                <a:solidFill>
                  <a:srgbClr val="000000"/>
                </a:solidFill>
                <a:latin typeface="Courier New" pitchFamily="49" charset="0"/>
                <a:ea typeface="+mn-ea"/>
                <a:cs typeface="+mn-cs"/>
              </a:rPr>
              <a:t>}}</a:t>
            </a:r>
          </a:p>
          <a:p>
            <a:pPr marL="457200" lvl="1">
              <a:lnSpc>
                <a:spcPct val="100000"/>
              </a:lnSpc>
              <a:spcBef>
                <a:spcPct val="0"/>
              </a:spcBef>
              <a:buFont typeface="Wingdings" pitchFamily="2" charset="2"/>
              <a:buNone/>
              <a:defRPr/>
            </a:pPr>
            <a:endParaRPr lang="en-US" sz="2000" b="1" kern="1200" dirty="0" smtClean="0">
              <a:solidFill>
                <a:srgbClr val="000000"/>
              </a:solidFill>
              <a:latin typeface="Courier New" pitchFamily="49" charset="0"/>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p:txBody>
          <a:bodyPr>
            <a:normAutofit fontScale="90000"/>
          </a:bodyPr>
          <a:lstStyle/>
          <a:p>
            <a:r>
              <a:rPr lang="en-US" dirty="0" smtClean="0"/>
              <a:t>Linked List as </a:t>
            </a:r>
            <a:r>
              <a:rPr lang="en-US" dirty="0"/>
              <a:t>non-static </a:t>
            </a:r>
            <a:r>
              <a:rPr lang="en-US" dirty="0" smtClean="0"/>
              <a:t>inner class </a:t>
            </a:r>
            <a:endParaRPr lang="en-US" dirty="0"/>
          </a:p>
        </p:txBody>
      </p:sp>
      <p:sp>
        <p:nvSpPr>
          <p:cNvPr id="17413"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3AB9732-1CA8-4A33-8DCC-C58D34EDFED9}" type="slidenum">
              <a:rPr lang="en-US" smtClean="0">
                <a:solidFill>
                  <a:schemeClr val="bg2"/>
                </a:solidFill>
              </a:rPr>
              <a:pPr eaLnBrk="1" hangingPunct="1">
                <a:defRPr/>
              </a:pPr>
              <a:t>9</a:t>
            </a:fld>
            <a:endParaRPr lang="en-US" smtClean="0">
              <a:solidFill>
                <a:schemeClr val="bg2"/>
              </a:solidFill>
            </a:endParaRPr>
          </a:p>
        </p:txBody>
      </p:sp>
      <p:sp>
        <p:nvSpPr>
          <p:cNvPr id="7" name="Content Placeholder 2"/>
          <p:cNvSpPr>
            <a:spLocks noGrp="1"/>
          </p:cNvSpPr>
          <p:nvPr>
            <p:ph sz="quarter" idx="1"/>
          </p:nvPr>
        </p:nvSpPr>
        <p:spPr>
          <a:xfrm>
            <a:off x="228600" y="990600"/>
            <a:ext cx="8610600" cy="5715000"/>
          </a:xfrm>
        </p:spPr>
        <p:txBody>
          <a:bodyPr>
            <a:normAutofit fontScale="85000" lnSpcReduction="20000"/>
          </a:bodyPr>
          <a:lstStyle/>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public class </a:t>
            </a:r>
            <a:r>
              <a:rPr lang="en-US" b="1" dirty="0" err="1" smtClean="0">
                <a:solidFill>
                  <a:schemeClr val="tx1"/>
                </a:solidFill>
                <a:latin typeface="Courier New" pitchFamily="49" charset="0"/>
                <a:cs typeface="Courier New" pitchFamily="49" charset="0"/>
              </a:rPr>
              <a:t>LinkedList</a:t>
            </a:r>
            <a:r>
              <a:rPr lang="en-US" b="1" dirty="0" smtClean="0">
                <a:solidFill>
                  <a:schemeClr val="tx1"/>
                </a:solidFill>
                <a:latin typeface="Courier New" pitchFamily="49" charset="0"/>
                <a:cs typeface="Courier New" pitchFamily="49" charset="0"/>
              </a:rPr>
              <a:t>{</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private Node header = new Node(null, null, null);</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public </a:t>
            </a:r>
            <a:r>
              <a:rPr lang="en-US" b="1" dirty="0" err="1" smtClean="0">
                <a:solidFill>
                  <a:schemeClr val="tx1"/>
                </a:solidFill>
                <a:latin typeface="Courier New" pitchFamily="49" charset="0"/>
                <a:cs typeface="Courier New" pitchFamily="49" charset="0"/>
              </a:rPr>
              <a:t>LinkedList</a:t>
            </a:r>
            <a:r>
              <a:rPr lang="en-US" b="1" dirty="0" smtClean="0">
                <a:solidFill>
                  <a:schemeClr val="tx1"/>
                </a:solidFill>
                <a:latin typeface="Courier New" pitchFamily="49" charset="0"/>
                <a:cs typeface="Courier New" pitchFamily="49" charset="0"/>
              </a:rPr>
              <a:t>(){...}</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public Object </a:t>
            </a:r>
            <a:r>
              <a:rPr lang="en-US" b="1" dirty="0" err="1" smtClean="0">
                <a:solidFill>
                  <a:schemeClr val="tx1"/>
                </a:solidFill>
                <a:latin typeface="Courier New" pitchFamily="49" charset="0"/>
                <a:cs typeface="Courier New" pitchFamily="49" charset="0"/>
              </a:rPr>
              <a:t>getFirst</a:t>
            </a:r>
            <a:r>
              <a:rPr lang="en-US" b="1" dirty="0" smtClean="0">
                <a:solidFill>
                  <a:schemeClr val="tx1"/>
                </a:solidFill>
                <a:latin typeface="Courier New" pitchFamily="49" charset="0"/>
                <a:cs typeface="Courier New" pitchFamily="49" charset="0"/>
              </a:rPr>
              <a:t>() {...}</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public Object </a:t>
            </a:r>
            <a:r>
              <a:rPr lang="en-US" b="1" dirty="0" err="1" smtClean="0">
                <a:solidFill>
                  <a:schemeClr val="tx1"/>
                </a:solidFill>
                <a:latin typeface="Courier New" pitchFamily="49" charset="0"/>
                <a:cs typeface="Courier New" pitchFamily="49" charset="0"/>
              </a:rPr>
              <a:t>getLast</a:t>
            </a:r>
            <a:r>
              <a:rPr lang="en-US" b="1" dirty="0" smtClean="0">
                <a:solidFill>
                  <a:schemeClr val="tx1"/>
                </a:solidFill>
                <a:latin typeface="Courier New" pitchFamily="49" charset="0"/>
                <a:cs typeface="Courier New" pitchFamily="49" charset="0"/>
              </a:rPr>
              <a:t>()  {...}</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public Object </a:t>
            </a:r>
            <a:r>
              <a:rPr lang="en-US" b="1" dirty="0" err="1" smtClean="0">
                <a:solidFill>
                  <a:schemeClr val="tx1"/>
                </a:solidFill>
                <a:latin typeface="Courier New" pitchFamily="49" charset="0"/>
                <a:cs typeface="Courier New" pitchFamily="49" charset="0"/>
              </a:rPr>
              <a:t>removeFirst</a:t>
            </a:r>
            <a:r>
              <a:rPr lang="en-US" b="1" dirty="0" smtClean="0">
                <a:solidFill>
                  <a:schemeClr val="tx1"/>
                </a:solidFill>
                <a:latin typeface="Courier New" pitchFamily="49" charset="0"/>
                <a:cs typeface="Courier New" pitchFamily="49" charset="0"/>
              </a:rPr>
              <a:t>() {...}</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public Object </a:t>
            </a:r>
            <a:r>
              <a:rPr lang="en-US" b="1" dirty="0" err="1" smtClean="0">
                <a:solidFill>
                  <a:schemeClr val="tx1"/>
                </a:solidFill>
                <a:latin typeface="Courier New" pitchFamily="49" charset="0"/>
                <a:cs typeface="Courier New" pitchFamily="49" charset="0"/>
              </a:rPr>
              <a:t>removeLast</a:t>
            </a:r>
            <a:r>
              <a:rPr lang="en-US" b="1" dirty="0" smtClean="0">
                <a:solidFill>
                  <a:schemeClr val="tx1"/>
                </a:solidFill>
                <a:latin typeface="Courier New" pitchFamily="49" charset="0"/>
                <a:cs typeface="Courier New" pitchFamily="49" charset="0"/>
              </a:rPr>
              <a:t>() {...}</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public void </a:t>
            </a:r>
            <a:r>
              <a:rPr lang="en-US" b="1" dirty="0" err="1" smtClean="0">
                <a:solidFill>
                  <a:schemeClr val="tx1"/>
                </a:solidFill>
                <a:latin typeface="Courier New" pitchFamily="49" charset="0"/>
                <a:cs typeface="Courier New" pitchFamily="49" charset="0"/>
              </a:rPr>
              <a:t>addFirst</a:t>
            </a:r>
            <a:r>
              <a:rPr lang="en-US" b="1" dirty="0" smtClean="0">
                <a:solidFill>
                  <a:schemeClr val="tx1"/>
                </a:solidFill>
                <a:latin typeface="Courier New" pitchFamily="49" charset="0"/>
                <a:cs typeface="Courier New" pitchFamily="49" charset="0"/>
              </a:rPr>
              <a:t>(Object Object) {...}</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public void </a:t>
            </a:r>
            <a:r>
              <a:rPr lang="en-US" b="1" dirty="0" err="1" smtClean="0">
                <a:solidFill>
                  <a:schemeClr val="tx1"/>
                </a:solidFill>
                <a:latin typeface="Courier New" pitchFamily="49" charset="0"/>
                <a:cs typeface="Courier New" pitchFamily="49" charset="0"/>
              </a:rPr>
              <a:t>addLast</a:t>
            </a:r>
            <a:r>
              <a:rPr lang="en-US" b="1" dirty="0" smtClean="0">
                <a:solidFill>
                  <a:schemeClr val="tx1"/>
                </a:solidFill>
                <a:latin typeface="Courier New" pitchFamily="49" charset="0"/>
                <a:cs typeface="Courier New" pitchFamily="49" charset="0"/>
              </a:rPr>
              <a:t>(Object Object) {...}</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private class Node {</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Object element;</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Node next;</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Node previous;</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Node(Object element, Node  next, Node previous) {</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this.element</a:t>
            </a:r>
            <a:r>
              <a:rPr lang="en-US" b="1" dirty="0" smtClean="0">
                <a:solidFill>
                  <a:schemeClr val="tx1"/>
                </a:solidFill>
                <a:latin typeface="Courier New" pitchFamily="49" charset="0"/>
                <a:cs typeface="Courier New" pitchFamily="49" charset="0"/>
              </a:rPr>
              <a:t> = element;</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this.next</a:t>
            </a:r>
            <a:r>
              <a:rPr lang="en-US" b="1" dirty="0" smtClean="0">
                <a:solidFill>
                  <a:schemeClr val="tx1"/>
                </a:solidFill>
                <a:latin typeface="Courier New" pitchFamily="49" charset="0"/>
                <a:cs typeface="Courier New" pitchFamily="49" charset="0"/>
              </a:rPr>
              <a:t> = next;</a:t>
            </a:r>
          </a:p>
          <a:p>
            <a:pPr>
              <a:lnSpc>
                <a:spcPct val="100000"/>
              </a:lnSpc>
              <a:spcBef>
                <a:spcPts val="100"/>
              </a:spcBef>
              <a:buFont typeface="Wingdings" pitchFamily="2" charset="2"/>
              <a:buNone/>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this.previous</a:t>
            </a:r>
            <a:r>
              <a:rPr lang="en-US" b="1" dirty="0" smtClean="0">
                <a:solidFill>
                  <a:schemeClr val="tx1"/>
                </a:solidFill>
                <a:latin typeface="Courier New" pitchFamily="49" charset="0"/>
                <a:cs typeface="Courier New" pitchFamily="49" charset="0"/>
              </a:rPr>
              <a:t> = previous; 	}    }}</a:t>
            </a:r>
          </a:p>
        </p:txBody>
      </p:sp>
      <p:sp>
        <p:nvSpPr>
          <p:cNvPr id="3" name="TextBox 2"/>
          <p:cNvSpPr txBox="1"/>
          <p:nvPr/>
        </p:nvSpPr>
        <p:spPr>
          <a:xfrm>
            <a:off x="7467600" y="990600"/>
            <a:ext cx="1676400" cy="369332"/>
          </a:xfrm>
          <a:prstGeom prst="rect">
            <a:avLst/>
          </a:prstGeom>
          <a:noFill/>
        </p:spPr>
        <p:txBody>
          <a:bodyPr wrap="square" rtlCol="0">
            <a:spAutoFit/>
          </a:bodyPr>
          <a:lstStyle/>
          <a:p>
            <a:r>
              <a:rPr lang="en-US" dirty="0" smtClean="0">
                <a:solidFill>
                  <a:srgbClr val="002060"/>
                </a:solidFill>
              </a:rPr>
              <a:t>Code outline</a:t>
            </a:r>
            <a:endParaRPr lang="en-US" dirty="0">
              <a:solidFill>
                <a:srgbClr val="002060"/>
              </a:solidFill>
            </a:endParaRPr>
          </a:p>
        </p:txBody>
      </p:sp>
    </p:spTree>
    <p:extLst>
      <p:ext uri="{BB962C8B-B14F-4D97-AF65-F5344CB8AC3E}">
        <p14:creationId xmlns:p14="http://schemas.microsoft.com/office/powerpoint/2010/main" xmlns="" val="12704032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TotalTime>
  <Words>2222</Words>
  <Application>Microsoft Office PowerPoint</Application>
  <PresentationFormat>On-screen Show (4:3)</PresentationFormat>
  <Paragraphs>357</Paragraphs>
  <Slides>25</Slides>
  <Notes>19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Equity</vt:lpstr>
      <vt:lpstr>Java: Nested Classes</vt:lpstr>
      <vt:lpstr>Nested Class</vt:lpstr>
      <vt:lpstr>Slide 3</vt:lpstr>
      <vt:lpstr>Non static inner class</vt:lpstr>
      <vt:lpstr>Slide 5</vt:lpstr>
      <vt:lpstr>Non static inner class instance</vt:lpstr>
      <vt:lpstr>Outer class implicit reference in inner class</vt:lpstr>
      <vt:lpstr>Name conflict</vt:lpstr>
      <vt:lpstr>Linked List as non-static inner class </vt:lpstr>
      <vt:lpstr>Exercise </vt:lpstr>
      <vt:lpstr>Static Nested Class</vt:lpstr>
      <vt:lpstr>Syntax</vt:lpstr>
      <vt:lpstr>Local Inner class defined</vt:lpstr>
      <vt:lpstr>Example: Local Inner class </vt:lpstr>
      <vt:lpstr>Slide 15</vt:lpstr>
      <vt:lpstr>Anonymous Inner Classes</vt:lpstr>
      <vt:lpstr>Syntax</vt:lpstr>
      <vt:lpstr>Example: Anonymous Inner Classes</vt:lpstr>
      <vt:lpstr>Exercise</vt:lpstr>
      <vt:lpstr>Slide 20</vt:lpstr>
      <vt:lpstr>Test your understanding</vt:lpstr>
      <vt:lpstr>Slide 22</vt:lpstr>
      <vt:lpstr>Slide 23</vt:lpstr>
      <vt:lpstr>Slide 24</vt:lpstr>
      <vt:lpstr>Inner class in interface and vice versa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Nested Classes</dc:title>
  <dc:creator>admin</dc:creator>
  <cp:lastModifiedBy>admin</cp:lastModifiedBy>
  <cp:revision>1</cp:revision>
  <dcterms:created xsi:type="dcterms:W3CDTF">2015-06-25T13:15:12Z</dcterms:created>
  <dcterms:modified xsi:type="dcterms:W3CDTF">2015-06-25T13:16:46Z</dcterms:modified>
</cp:coreProperties>
</file>