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CF80E-B89A-437E-925D-5AA8EA7323BE}" type="datetimeFigureOut">
              <a:rPr lang="en-IN" smtClean="0"/>
              <a:pPr/>
              <a:t>09-08-2013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5A8449-6576-4347-BDF1-D5DB9393ACE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CFAE546-CCA8-4CED-8F8C-B26D77B80E8F}" type="slidenum">
              <a:rPr lang="en-US" smtClean="0">
                <a:cs typeface="Arial" pitchFamily="34" charset="0"/>
              </a:rPr>
              <a:pPr/>
              <a:t>2</a:t>
            </a:fld>
            <a:endParaRPr lang="en-US" smtClean="0">
              <a:cs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9645CC8-1B09-44FF-814C-1E21AB2EC986}" type="slidenum">
              <a:rPr lang="en-US" smtClean="0"/>
              <a:pPr eaLnBrk="1" hangingPunct="1">
                <a:defRPr/>
              </a:pPr>
              <a:t>18</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228600" indent="-228600" eaLnBrk="1" hangingPunct="1"/>
            <a:endParaRPr lang="en-US" sz="28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1441AC8-C867-4EC9-AEB9-959D2D2F3CC9}" type="slidenum">
              <a:rPr lang="en-US" smtClean="0"/>
              <a:pPr eaLnBrk="1" hangingPunct="1">
                <a:defRPr/>
              </a:pPr>
              <a:t>19</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5C9312C-79F1-45A8-9C0E-A1A05C613757}" type="slidenum">
              <a:rPr lang="en-US" smtClean="0"/>
              <a:pPr eaLnBrk="1" hangingPunct="1">
                <a:defRPr/>
              </a:pPr>
              <a:t>20</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2DB01D1-050E-4484-9F03-3E2D39588AE9}" type="slidenum">
              <a:rPr lang="en-US" smtClean="0"/>
              <a:pPr eaLnBrk="1" hangingPunct="1">
                <a:defRPr/>
              </a:pPr>
              <a:t>21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905FA97-4ED4-4A34-BC27-43412EB91E04}" type="slidenum">
              <a:rPr lang="en-US" smtClean="0"/>
              <a:pPr eaLnBrk="1" hangingPunct="1">
                <a:defRPr/>
              </a:pPr>
              <a:t>22</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BBC416-B579-4233-A1DB-4CCC8CEA87B8}" type="slidenum">
              <a:rPr lang="en-US" smtClean="0"/>
              <a:pPr eaLnBrk="1" hangingPunct="1">
                <a:defRPr/>
              </a:pPr>
              <a:t>23</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A35E5BD-7125-4D93-A10B-55D45F92BE89}" type="slidenum">
              <a:rPr lang="en-US" smtClean="0"/>
              <a:pPr eaLnBrk="1" hangingPunct="1">
                <a:defRPr/>
              </a:pPr>
              <a:t>30</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F03279E-C77E-4F93-9B1D-58A913EFBBD6}" type="slidenum">
              <a:rPr lang="en-US" smtClean="0"/>
              <a:pPr eaLnBrk="1" hangingPunct="1">
                <a:defRPr/>
              </a:pPr>
              <a:t>31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7C2406F-B979-4B8A-BE93-D6D7E301F2D9}" type="slidenum">
              <a:rPr lang="en-US" smtClean="0"/>
              <a:pPr eaLnBrk="1" hangingPunct="1">
                <a:defRPr/>
              </a:pPr>
              <a:t>32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IN" smtClean="0"/>
          </a:p>
        </p:txBody>
      </p:sp>
      <p:sp>
        <p:nvSpPr>
          <p:cNvPr id="57348"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45E27FE-4249-46D4-9E19-10CFA3A4BA10}" type="slidenum">
              <a:rPr lang="en-US" smtClean="0"/>
              <a:pPr eaLnBrk="1" hangingPunct="1">
                <a:defRPr/>
              </a:pPr>
              <a:t>33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06AB484-E311-4C97-B8EA-DF0FC20A49E2}" type="slidenum">
              <a:rPr lang="en-US" smtClean="0"/>
              <a:pPr eaLnBrk="1" hangingPunct="1">
                <a:defRPr/>
              </a:pPr>
              <a:t>8</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228600" indent="-228600"/>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58AD679-CF41-4EB0-B091-DA16F580FEB9}" type="slidenum">
              <a:rPr lang="en-US" smtClean="0"/>
              <a:pPr eaLnBrk="1" hangingPunct="1">
                <a:defRPr/>
              </a:pPr>
              <a:t>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latin typeface="Courier New" pitchFamily="49" charset="0"/>
              <a:cs typeface="Courier New"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5D9E34A-A4E8-4BCC-8C99-BB64D68FA65D}" type="slidenum">
              <a:rPr lang="en-US" smtClean="0"/>
              <a:pPr eaLnBrk="1" hangingPunct="1">
                <a:defRPr/>
              </a:pPr>
              <a:t>10</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228600" indent="-228600"/>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B2FC8A1-7498-4BB0-B26A-D80EE70DAE55}" type="slidenum">
              <a:rPr lang="en-US" smtClean="0"/>
              <a:pPr eaLnBrk="1" hangingPunct="1">
                <a:defRPr/>
              </a:pPr>
              <a:t>11</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marL="228600" indent="-228600"/>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FCA9050-AB53-4AEB-A358-AA264A4BB5EC}" type="slidenum">
              <a:rPr lang="en-US" smtClean="0"/>
              <a:pPr eaLnBrk="1" hangingPunct="1">
                <a:defRPr/>
              </a:pPr>
              <a:t>12</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marL="228600" indent="-228600"/>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IN" smtClean="0"/>
          </a:p>
        </p:txBody>
      </p:sp>
      <p:sp>
        <p:nvSpPr>
          <p:cNvPr id="45060"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3E8803F-5508-42EF-A38F-6B2A35F78BA7}" type="slidenum">
              <a:rPr lang="en-US" smtClean="0"/>
              <a:pPr eaLnBrk="1" hangingPunct="1">
                <a:defRPr/>
              </a:pPr>
              <a:t>15</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E2E725A-417D-4038-8ED9-E791591F8CC7}" type="slidenum">
              <a:rPr lang="en-US" smtClean="0"/>
              <a:pPr eaLnBrk="1" hangingPunct="1">
                <a:defRPr/>
              </a:pPr>
              <a:t>16</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marL="228600" indent="-228600"/>
            <a:r>
              <a:rPr lang="en-US" smtClean="0"/>
              <a:t>Wrapper Exceptions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72056E1-3B67-4DEF-ADD9-5E6AF6432D39}" type="slidenum">
              <a:rPr lang="en-US" smtClean="0"/>
              <a:pPr eaLnBrk="1" hangingPunct="1">
                <a:defRPr/>
              </a:pPr>
              <a:t>17</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marL="228600" indent="-228600"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50E2115-396E-4EC7-B22A-FB61ADDD9E92}" type="datetime1">
              <a:rPr lang="en-IN" smtClean="0"/>
              <a:t>09-08-2013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IN" smtClean="0"/>
              <a:t>Prepared by RVK</a:t>
            </a:r>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A63A995-EC47-4628-8E21-5805B9663C1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A397D4-9952-4013-9798-D4653B013A79}" type="datetime1">
              <a:rPr lang="en-IN" smtClean="0"/>
              <a:t>09-08-2013</a:t>
            </a:fld>
            <a:endParaRPr lang="en-IN"/>
          </a:p>
        </p:txBody>
      </p:sp>
      <p:sp>
        <p:nvSpPr>
          <p:cNvPr id="5" name="Footer Placeholder 4"/>
          <p:cNvSpPr>
            <a:spLocks noGrp="1"/>
          </p:cNvSpPr>
          <p:nvPr>
            <p:ph type="ftr" sz="quarter" idx="11"/>
          </p:nvPr>
        </p:nvSpPr>
        <p:spPr/>
        <p:txBody>
          <a:bodyPr/>
          <a:lstStyle>
            <a:extLst/>
          </a:lstStyle>
          <a:p>
            <a:r>
              <a:rPr lang="en-IN" smtClean="0"/>
              <a:t>Prepared by RVK</a:t>
            </a:r>
            <a:endParaRPr lang="en-IN"/>
          </a:p>
        </p:txBody>
      </p:sp>
      <p:sp>
        <p:nvSpPr>
          <p:cNvPr id="6" name="Slide Number Placeholder 5"/>
          <p:cNvSpPr>
            <a:spLocks noGrp="1"/>
          </p:cNvSpPr>
          <p:nvPr>
            <p:ph type="sldNum" sz="quarter" idx="12"/>
          </p:nvPr>
        </p:nvSpPr>
        <p:spPr/>
        <p:txBody>
          <a:bodyPr/>
          <a:lstStyle>
            <a:extLst/>
          </a:lstStyle>
          <a:p>
            <a:fld id="{9A63A995-EC47-4628-8E21-5805B9663C1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C3C9D7-7A9B-46E6-8122-2F41A91EBE89}" type="datetime1">
              <a:rPr lang="en-IN" smtClean="0"/>
              <a:t>09-08-2013</a:t>
            </a:fld>
            <a:endParaRPr lang="en-IN"/>
          </a:p>
        </p:txBody>
      </p:sp>
      <p:sp>
        <p:nvSpPr>
          <p:cNvPr id="5" name="Footer Placeholder 4"/>
          <p:cNvSpPr>
            <a:spLocks noGrp="1"/>
          </p:cNvSpPr>
          <p:nvPr>
            <p:ph type="ftr" sz="quarter" idx="11"/>
          </p:nvPr>
        </p:nvSpPr>
        <p:spPr/>
        <p:txBody>
          <a:bodyPr/>
          <a:lstStyle>
            <a:extLst/>
          </a:lstStyle>
          <a:p>
            <a:r>
              <a:rPr lang="en-IN" smtClean="0"/>
              <a:t>Prepared by RVK</a:t>
            </a:r>
            <a:endParaRPr lang="en-IN"/>
          </a:p>
        </p:txBody>
      </p:sp>
      <p:sp>
        <p:nvSpPr>
          <p:cNvPr id="6" name="Slide Number Placeholder 5"/>
          <p:cNvSpPr>
            <a:spLocks noGrp="1"/>
          </p:cNvSpPr>
          <p:nvPr>
            <p:ph type="sldNum" sz="quarter" idx="12"/>
          </p:nvPr>
        </p:nvSpPr>
        <p:spPr/>
        <p:txBody>
          <a:bodyPr/>
          <a:lstStyle>
            <a:extLst/>
          </a:lstStyle>
          <a:p>
            <a:fld id="{9A63A995-EC47-4628-8E21-5805B9663C1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1930FA-C7D9-4C76-B617-8ADCA9636690}" type="datetime1">
              <a:rPr lang="en-IN" smtClean="0"/>
              <a:t>09-08-2013</a:t>
            </a:fld>
            <a:endParaRPr lang="en-IN"/>
          </a:p>
        </p:txBody>
      </p:sp>
      <p:sp>
        <p:nvSpPr>
          <p:cNvPr id="5" name="Footer Placeholder 4"/>
          <p:cNvSpPr>
            <a:spLocks noGrp="1"/>
          </p:cNvSpPr>
          <p:nvPr>
            <p:ph type="ftr" sz="quarter" idx="11"/>
          </p:nvPr>
        </p:nvSpPr>
        <p:spPr/>
        <p:txBody>
          <a:bodyPr/>
          <a:lstStyle>
            <a:extLst/>
          </a:lstStyle>
          <a:p>
            <a:r>
              <a:rPr lang="en-IN" smtClean="0"/>
              <a:t>Prepared by RVK</a:t>
            </a:r>
            <a:endParaRPr lang="en-IN"/>
          </a:p>
        </p:txBody>
      </p:sp>
      <p:sp>
        <p:nvSpPr>
          <p:cNvPr id="6" name="Slide Number Placeholder 5"/>
          <p:cNvSpPr>
            <a:spLocks noGrp="1"/>
          </p:cNvSpPr>
          <p:nvPr>
            <p:ph type="sldNum" sz="quarter" idx="12"/>
          </p:nvPr>
        </p:nvSpPr>
        <p:spPr/>
        <p:txBody>
          <a:bodyPr/>
          <a:lstStyle>
            <a:extLst/>
          </a:lstStyle>
          <a:p>
            <a:fld id="{9A63A995-EC47-4628-8E21-5805B9663C1F}"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F283ACD-F2AF-4F69-85F9-F888B2936AC3}" type="datetime1">
              <a:rPr lang="en-IN" smtClean="0"/>
              <a:t>09-08-2013</a:t>
            </a:fld>
            <a:endParaRPr lang="en-IN"/>
          </a:p>
        </p:txBody>
      </p:sp>
      <p:sp>
        <p:nvSpPr>
          <p:cNvPr id="5" name="Footer Placeholder 4"/>
          <p:cNvSpPr>
            <a:spLocks noGrp="1"/>
          </p:cNvSpPr>
          <p:nvPr>
            <p:ph type="ftr" sz="quarter" idx="11"/>
          </p:nvPr>
        </p:nvSpPr>
        <p:spPr/>
        <p:txBody>
          <a:bodyPr/>
          <a:lstStyle>
            <a:extLst/>
          </a:lstStyle>
          <a:p>
            <a:r>
              <a:rPr lang="en-IN" smtClean="0"/>
              <a:t>Prepared by RVK</a:t>
            </a:r>
            <a:endParaRPr lang="en-IN"/>
          </a:p>
        </p:txBody>
      </p:sp>
      <p:sp>
        <p:nvSpPr>
          <p:cNvPr id="6" name="Slide Number Placeholder 5"/>
          <p:cNvSpPr>
            <a:spLocks noGrp="1"/>
          </p:cNvSpPr>
          <p:nvPr>
            <p:ph type="sldNum" sz="quarter" idx="12"/>
          </p:nvPr>
        </p:nvSpPr>
        <p:spPr/>
        <p:txBody>
          <a:bodyPr/>
          <a:lstStyle>
            <a:extLst/>
          </a:lstStyle>
          <a:p>
            <a:fld id="{9A63A995-EC47-4628-8E21-5805B9663C1F}"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A38778-925C-4F80-8DF0-2AF853194121}" type="datetime1">
              <a:rPr lang="en-IN" smtClean="0"/>
              <a:t>09-08-2013</a:t>
            </a:fld>
            <a:endParaRPr lang="en-IN"/>
          </a:p>
        </p:txBody>
      </p:sp>
      <p:sp>
        <p:nvSpPr>
          <p:cNvPr id="6" name="Footer Placeholder 5"/>
          <p:cNvSpPr>
            <a:spLocks noGrp="1"/>
          </p:cNvSpPr>
          <p:nvPr>
            <p:ph type="ftr" sz="quarter" idx="11"/>
          </p:nvPr>
        </p:nvSpPr>
        <p:spPr/>
        <p:txBody>
          <a:bodyPr/>
          <a:lstStyle>
            <a:extLst/>
          </a:lstStyle>
          <a:p>
            <a:r>
              <a:rPr lang="en-IN" smtClean="0"/>
              <a:t>Prepared by RVK</a:t>
            </a:r>
            <a:endParaRPr lang="en-IN"/>
          </a:p>
        </p:txBody>
      </p:sp>
      <p:sp>
        <p:nvSpPr>
          <p:cNvPr id="7" name="Slide Number Placeholder 6"/>
          <p:cNvSpPr>
            <a:spLocks noGrp="1"/>
          </p:cNvSpPr>
          <p:nvPr>
            <p:ph type="sldNum" sz="quarter" idx="12"/>
          </p:nvPr>
        </p:nvSpPr>
        <p:spPr/>
        <p:txBody>
          <a:bodyPr/>
          <a:lstStyle>
            <a:extLst/>
          </a:lstStyle>
          <a:p>
            <a:fld id="{9A63A995-EC47-4628-8E21-5805B9663C1F}"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D74E27-6BD2-47CC-A538-5F01DBC6266A}" type="datetime1">
              <a:rPr lang="en-IN" smtClean="0"/>
              <a:t>09-08-2013</a:t>
            </a:fld>
            <a:endParaRPr lang="en-IN"/>
          </a:p>
        </p:txBody>
      </p:sp>
      <p:sp>
        <p:nvSpPr>
          <p:cNvPr id="8" name="Footer Placeholder 7"/>
          <p:cNvSpPr>
            <a:spLocks noGrp="1"/>
          </p:cNvSpPr>
          <p:nvPr>
            <p:ph type="ftr" sz="quarter" idx="11"/>
          </p:nvPr>
        </p:nvSpPr>
        <p:spPr/>
        <p:txBody>
          <a:bodyPr/>
          <a:lstStyle>
            <a:extLst/>
          </a:lstStyle>
          <a:p>
            <a:r>
              <a:rPr lang="en-IN" smtClean="0"/>
              <a:t>Prepared by RVK</a:t>
            </a:r>
            <a:endParaRPr lang="en-IN"/>
          </a:p>
        </p:txBody>
      </p:sp>
      <p:sp>
        <p:nvSpPr>
          <p:cNvPr id="9" name="Slide Number Placeholder 8"/>
          <p:cNvSpPr>
            <a:spLocks noGrp="1"/>
          </p:cNvSpPr>
          <p:nvPr>
            <p:ph type="sldNum" sz="quarter" idx="12"/>
          </p:nvPr>
        </p:nvSpPr>
        <p:spPr/>
        <p:txBody>
          <a:bodyPr/>
          <a:lstStyle>
            <a:extLst/>
          </a:lstStyle>
          <a:p>
            <a:fld id="{9A63A995-EC47-4628-8E21-5805B9663C1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1260F6B-96D8-452A-A3F0-7517777A0D7D}" type="datetime1">
              <a:rPr lang="en-IN" smtClean="0"/>
              <a:t>09-08-2013</a:t>
            </a:fld>
            <a:endParaRPr lang="en-IN"/>
          </a:p>
        </p:txBody>
      </p:sp>
      <p:sp>
        <p:nvSpPr>
          <p:cNvPr id="4" name="Footer Placeholder 3"/>
          <p:cNvSpPr>
            <a:spLocks noGrp="1"/>
          </p:cNvSpPr>
          <p:nvPr>
            <p:ph type="ftr" sz="quarter" idx="11"/>
          </p:nvPr>
        </p:nvSpPr>
        <p:spPr/>
        <p:txBody>
          <a:bodyPr/>
          <a:lstStyle>
            <a:extLst/>
          </a:lstStyle>
          <a:p>
            <a:r>
              <a:rPr lang="en-IN" smtClean="0"/>
              <a:t>Prepared by RVK</a:t>
            </a:r>
            <a:endParaRPr lang="en-IN"/>
          </a:p>
        </p:txBody>
      </p:sp>
      <p:sp>
        <p:nvSpPr>
          <p:cNvPr id="5" name="Slide Number Placeholder 4"/>
          <p:cNvSpPr>
            <a:spLocks noGrp="1"/>
          </p:cNvSpPr>
          <p:nvPr>
            <p:ph type="sldNum" sz="quarter" idx="12"/>
          </p:nvPr>
        </p:nvSpPr>
        <p:spPr/>
        <p:txBody>
          <a:bodyPr/>
          <a:lstStyle>
            <a:extLst/>
          </a:lstStyle>
          <a:p>
            <a:fld id="{9A63A995-EC47-4628-8E21-5805B9663C1F}"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4DCFAC5-226C-4656-9CDF-B9F5619C7C54}" type="datetime1">
              <a:rPr lang="en-IN" smtClean="0"/>
              <a:t>09-08-2013</a:t>
            </a:fld>
            <a:endParaRPr lang="en-IN"/>
          </a:p>
        </p:txBody>
      </p:sp>
      <p:sp>
        <p:nvSpPr>
          <p:cNvPr id="3" name="Footer Placeholder 2"/>
          <p:cNvSpPr>
            <a:spLocks noGrp="1"/>
          </p:cNvSpPr>
          <p:nvPr>
            <p:ph type="ftr" sz="quarter" idx="11"/>
          </p:nvPr>
        </p:nvSpPr>
        <p:spPr/>
        <p:txBody>
          <a:bodyPr/>
          <a:lstStyle>
            <a:extLst/>
          </a:lstStyle>
          <a:p>
            <a:r>
              <a:rPr lang="en-IN" smtClean="0"/>
              <a:t>Prepared by RVK</a:t>
            </a:r>
            <a:endParaRPr lang="en-IN"/>
          </a:p>
        </p:txBody>
      </p:sp>
      <p:sp>
        <p:nvSpPr>
          <p:cNvPr id="4" name="Slide Number Placeholder 3"/>
          <p:cNvSpPr>
            <a:spLocks noGrp="1"/>
          </p:cNvSpPr>
          <p:nvPr>
            <p:ph type="sldNum" sz="quarter" idx="12"/>
          </p:nvPr>
        </p:nvSpPr>
        <p:spPr/>
        <p:txBody>
          <a:bodyPr/>
          <a:lstStyle>
            <a:extLst/>
          </a:lstStyle>
          <a:p>
            <a:fld id="{9A63A995-EC47-4628-8E21-5805B9663C1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A48C65A-A358-496F-A020-788023AE292B}" type="datetime1">
              <a:rPr lang="en-IN" smtClean="0"/>
              <a:t>09-08-2013</a:t>
            </a:fld>
            <a:endParaRPr lang="en-IN"/>
          </a:p>
        </p:txBody>
      </p:sp>
      <p:sp>
        <p:nvSpPr>
          <p:cNvPr id="6" name="Footer Placeholder 5"/>
          <p:cNvSpPr>
            <a:spLocks noGrp="1"/>
          </p:cNvSpPr>
          <p:nvPr>
            <p:ph type="ftr" sz="quarter" idx="11"/>
          </p:nvPr>
        </p:nvSpPr>
        <p:spPr/>
        <p:txBody>
          <a:bodyPr/>
          <a:lstStyle>
            <a:extLst/>
          </a:lstStyle>
          <a:p>
            <a:r>
              <a:rPr lang="en-IN" smtClean="0"/>
              <a:t>Prepared by RVK</a:t>
            </a:r>
            <a:endParaRPr lang="en-IN"/>
          </a:p>
        </p:txBody>
      </p:sp>
      <p:sp>
        <p:nvSpPr>
          <p:cNvPr id="7" name="Slide Number Placeholder 6"/>
          <p:cNvSpPr>
            <a:spLocks noGrp="1"/>
          </p:cNvSpPr>
          <p:nvPr>
            <p:ph type="sldNum" sz="quarter" idx="12"/>
          </p:nvPr>
        </p:nvSpPr>
        <p:spPr/>
        <p:txBody>
          <a:bodyPr/>
          <a:lstStyle>
            <a:extLst/>
          </a:lstStyle>
          <a:p>
            <a:fld id="{9A63A995-EC47-4628-8E21-5805B9663C1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19E3471-15BF-46D5-8FC8-9A0EF2053152}" type="datetime1">
              <a:rPr lang="en-IN" smtClean="0"/>
              <a:t>09-08-2013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IN" smtClean="0"/>
              <a:t>Prepared by RVK</a:t>
            </a:r>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A63A995-EC47-4628-8E21-5805B9663C1F}"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4CEAAB-A478-43A5-8AFD-806533E09B00}" type="datetime1">
              <a:rPr lang="en-IN" smtClean="0"/>
              <a:t>09-08-2013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IN" smtClean="0"/>
              <a:t>Prepared by RVK</a:t>
            </a:r>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63A995-EC47-4628-8E21-5805B9663C1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fld id="{9A63A995-EC47-4628-8E21-5805B9663C1F}" type="slidenum">
              <a:rPr lang="en-IN" smtClean="0"/>
              <a:pPr/>
              <a:t>1</a:t>
            </a:fld>
            <a:endParaRPr lang="en-IN"/>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304800" y="1066800"/>
            <a:ext cx="8686800" cy="4800600"/>
          </a:xfrm>
        </p:spPr>
        <p:txBody>
          <a:bodyPr/>
          <a:lstStyle/>
          <a:p>
            <a:pPr>
              <a:lnSpc>
                <a:spcPct val="90000"/>
              </a:lnSpc>
              <a:buClr>
                <a:schemeClr val="tx2"/>
              </a:buClr>
              <a:buFont typeface="Wingdings" pitchFamily="2" charset="2"/>
              <a:buNone/>
              <a:defRPr/>
            </a:pPr>
            <a:r>
              <a:rPr lang="en-US" b="1" i="1" dirty="0" smtClean="0">
                <a:latin typeface="Courier New" pitchFamily="49" charset="0"/>
              </a:rPr>
              <a:t>Methods that are common in both String and StringBuilder classes:</a:t>
            </a:r>
          </a:p>
          <a:p>
            <a:pPr>
              <a:lnSpc>
                <a:spcPct val="90000"/>
              </a:lnSpc>
              <a:buClr>
                <a:schemeClr val="tx2"/>
              </a:buClr>
              <a:buFont typeface="Wingdings" pitchFamily="2" charset="2"/>
              <a:buNone/>
              <a:defRPr/>
            </a:pPr>
            <a:endParaRPr lang="en-US" b="1" i="1" dirty="0" smtClean="0">
              <a:latin typeface="Courier New" pitchFamily="49" charset="0"/>
            </a:endParaRPr>
          </a:p>
          <a:p>
            <a:pPr lvl="1">
              <a:defRPr/>
            </a:pPr>
            <a:r>
              <a:rPr lang="en-US" sz="2000" b="1" dirty="0" smtClean="0">
                <a:solidFill>
                  <a:schemeClr val="tx1"/>
                </a:solidFill>
                <a:latin typeface="Courier New" pitchFamily="49" charset="0"/>
                <a:ea typeface="+mn-ea"/>
                <a:cs typeface="+mn-cs"/>
              </a:rPr>
              <a:t>char </a:t>
            </a:r>
            <a:r>
              <a:rPr lang="en-US" sz="2000" b="1" dirty="0" err="1" smtClean="0">
                <a:solidFill>
                  <a:schemeClr val="tx1"/>
                </a:solidFill>
                <a:latin typeface="Courier New" pitchFamily="49" charset="0"/>
                <a:ea typeface="+mn-ea"/>
                <a:cs typeface="+mn-cs"/>
              </a:rPr>
              <a:t>charAt</a:t>
            </a:r>
            <a:r>
              <a:rPr lang="en-US" sz="2000" b="1" dirty="0" smtClean="0">
                <a:solidFill>
                  <a:schemeClr val="tx1"/>
                </a:solidFill>
                <a:latin typeface="Courier New" pitchFamily="49" charset="0"/>
                <a:ea typeface="+mn-ea"/>
                <a:cs typeface="+mn-cs"/>
              </a:rPr>
              <a:t>(</a:t>
            </a: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index) </a:t>
            </a:r>
          </a:p>
          <a:p>
            <a:pPr lvl="1">
              <a:defRPr/>
            </a:pP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length()</a:t>
            </a:r>
          </a:p>
          <a:p>
            <a:pPr lvl="1">
              <a:defRPr/>
            </a:pPr>
            <a:r>
              <a:rPr lang="en-US" sz="2000" b="1" dirty="0" smtClean="0">
                <a:solidFill>
                  <a:schemeClr val="tx1"/>
                </a:solidFill>
                <a:latin typeface="Courier New" pitchFamily="49" charset="0"/>
                <a:ea typeface="+mn-ea"/>
                <a:cs typeface="+mn-cs"/>
              </a:rPr>
              <a:t>String substring(</a:t>
            </a: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start) </a:t>
            </a:r>
          </a:p>
          <a:p>
            <a:pPr lvl="1">
              <a:defRPr/>
            </a:pPr>
            <a:r>
              <a:rPr lang="en-US" sz="2000" b="1" dirty="0" smtClean="0">
                <a:solidFill>
                  <a:schemeClr val="tx1"/>
                </a:solidFill>
                <a:latin typeface="Courier New" pitchFamily="49" charset="0"/>
                <a:ea typeface="+mn-ea"/>
                <a:cs typeface="+mn-cs"/>
              </a:rPr>
              <a:t>String substring(</a:t>
            </a: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start, </a:t>
            </a: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end) </a:t>
            </a:r>
          </a:p>
          <a:p>
            <a:pPr lvl="1">
              <a:defRPr/>
            </a:pP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a:t>
            </a:r>
            <a:r>
              <a:rPr lang="en-US" sz="2000" b="1" dirty="0" err="1" smtClean="0">
                <a:solidFill>
                  <a:schemeClr val="tx1"/>
                </a:solidFill>
                <a:latin typeface="Courier New" pitchFamily="49" charset="0"/>
                <a:ea typeface="+mn-ea"/>
                <a:cs typeface="+mn-cs"/>
              </a:rPr>
              <a:t>indexOf</a:t>
            </a:r>
            <a:r>
              <a:rPr lang="en-US" sz="2000" b="1" dirty="0" smtClean="0">
                <a:solidFill>
                  <a:schemeClr val="tx1"/>
                </a:solidFill>
                <a:latin typeface="Courier New" pitchFamily="49" charset="0"/>
                <a:ea typeface="+mn-ea"/>
                <a:cs typeface="+mn-cs"/>
              </a:rPr>
              <a:t>(String </a:t>
            </a:r>
            <a:r>
              <a:rPr lang="en-US" sz="2000" b="1" dirty="0" err="1" smtClean="0">
                <a:solidFill>
                  <a:schemeClr val="tx1"/>
                </a:solidFill>
                <a:latin typeface="Courier New" pitchFamily="49" charset="0"/>
                <a:ea typeface="+mn-ea"/>
                <a:cs typeface="+mn-cs"/>
              </a:rPr>
              <a:t>str</a:t>
            </a:r>
            <a:r>
              <a:rPr lang="en-US" sz="2000" b="1" dirty="0" smtClean="0">
                <a:solidFill>
                  <a:schemeClr val="tx1"/>
                </a:solidFill>
                <a:latin typeface="Courier New" pitchFamily="49" charset="0"/>
                <a:ea typeface="+mn-ea"/>
                <a:cs typeface="+mn-cs"/>
              </a:rPr>
              <a:t>) </a:t>
            </a:r>
          </a:p>
          <a:p>
            <a:pPr lvl="1">
              <a:defRPr/>
            </a:pP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a:t>
            </a:r>
            <a:r>
              <a:rPr lang="en-US" sz="2000" b="1" dirty="0" err="1" smtClean="0">
                <a:solidFill>
                  <a:schemeClr val="tx1"/>
                </a:solidFill>
                <a:latin typeface="Courier New" pitchFamily="49" charset="0"/>
                <a:ea typeface="+mn-ea"/>
                <a:cs typeface="+mn-cs"/>
              </a:rPr>
              <a:t>indexOf</a:t>
            </a:r>
            <a:r>
              <a:rPr lang="en-US" sz="2000" b="1" dirty="0" smtClean="0">
                <a:solidFill>
                  <a:schemeClr val="tx1"/>
                </a:solidFill>
                <a:latin typeface="Courier New" pitchFamily="49" charset="0"/>
                <a:ea typeface="+mn-ea"/>
                <a:cs typeface="+mn-cs"/>
              </a:rPr>
              <a:t>(String </a:t>
            </a:r>
            <a:r>
              <a:rPr lang="en-US" sz="2000" b="1" dirty="0" err="1" smtClean="0">
                <a:solidFill>
                  <a:schemeClr val="tx1"/>
                </a:solidFill>
                <a:latin typeface="Courier New" pitchFamily="49" charset="0"/>
                <a:ea typeface="+mn-ea"/>
                <a:cs typeface="+mn-cs"/>
              </a:rPr>
              <a:t>str,int</a:t>
            </a:r>
            <a:r>
              <a:rPr lang="en-US" sz="2000" b="1" dirty="0" smtClean="0">
                <a:solidFill>
                  <a:schemeClr val="tx1"/>
                </a:solidFill>
                <a:latin typeface="Courier New" pitchFamily="49" charset="0"/>
                <a:ea typeface="+mn-ea"/>
                <a:cs typeface="+mn-cs"/>
              </a:rPr>
              <a:t> </a:t>
            </a:r>
            <a:r>
              <a:rPr lang="en-US" sz="2000" b="1" dirty="0" err="1" smtClean="0">
                <a:solidFill>
                  <a:schemeClr val="tx1"/>
                </a:solidFill>
                <a:latin typeface="Courier New" pitchFamily="49" charset="0"/>
                <a:ea typeface="+mn-ea"/>
                <a:cs typeface="+mn-cs"/>
              </a:rPr>
              <a:t>fromIndex</a:t>
            </a:r>
            <a:r>
              <a:rPr lang="en-US" sz="2000" b="1" dirty="0" smtClean="0">
                <a:solidFill>
                  <a:schemeClr val="tx1"/>
                </a:solidFill>
                <a:latin typeface="Courier New" pitchFamily="49" charset="0"/>
                <a:ea typeface="+mn-ea"/>
                <a:cs typeface="+mn-cs"/>
              </a:rPr>
              <a:t>)</a:t>
            </a:r>
          </a:p>
          <a:p>
            <a:pPr lvl="1">
              <a:defRPr/>
            </a:pP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a:t>
            </a:r>
            <a:r>
              <a:rPr lang="en-US" sz="2000" b="1" dirty="0" err="1" smtClean="0">
                <a:solidFill>
                  <a:schemeClr val="tx1"/>
                </a:solidFill>
                <a:latin typeface="Courier New" pitchFamily="49" charset="0"/>
                <a:ea typeface="+mn-ea"/>
                <a:cs typeface="+mn-cs"/>
              </a:rPr>
              <a:t>lastIndexOf</a:t>
            </a:r>
            <a:r>
              <a:rPr lang="en-US" sz="2000" b="1" dirty="0" smtClean="0">
                <a:solidFill>
                  <a:schemeClr val="tx1"/>
                </a:solidFill>
                <a:latin typeface="Courier New" pitchFamily="49" charset="0"/>
                <a:ea typeface="+mn-ea"/>
                <a:cs typeface="+mn-cs"/>
              </a:rPr>
              <a:t>(String </a:t>
            </a:r>
            <a:r>
              <a:rPr lang="en-US" sz="2000" b="1" dirty="0" err="1" smtClean="0">
                <a:solidFill>
                  <a:schemeClr val="tx1"/>
                </a:solidFill>
                <a:latin typeface="Courier New" pitchFamily="49" charset="0"/>
                <a:ea typeface="+mn-ea"/>
                <a:cs typeface="+mn-cs"/>
              </a:rPr>
              <a:t>str</a:t>
            </a:r>
            <a:r>
              <a:rPr lang="en-US" sz="2000" b="1" dirty="0" smtClean="0">
                <a:solidFill>
                  <a:schemeClr val="tx1"/>
                </a:solidFill>
                <a:latin typeface="Courier New" pitchFamily="49" charset="0"/>
                <a:ea typeface="+mn-ea"/>
                <a:cs typeface="+mn-cs"/>
              </a:rPr>
              <a:t>) </a:t>
            </a:r>
          </a:p>
          <a:p>
            <a:pPr lvl="1">
              <a:defRPr/>
            </a:pP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a:t>
            </a:r>
            <a:r>
              <a:rPr lang="en-US" sz="2000" b="1" dirty="0" err="1" smtClean="0">
                <a:solidFill>
                  <a:schemeClr val="tx1"/>
                </a:solidFill>
                <a:latin typeface="Courier New" pitchFamily="49" charset="0"/>
                <a:ea typeface="+mn-ea"/>
                <a:cs typeface="+mn-cs"/>
              </a:rPr>
              <a:t>lastIndexOf</a:t>
            </a:r>
            <a:r>
              <a:rPr lang="en-US" sz="2000" b="1" dirty="0" smtClean="0">
                <a:solidFill>
                  <a:schemeClr val="tx1"/>
                </a:solidFill>
                <a:latin typeface="Courier New" pitchFamily="49" charset="0"/>
                <a:ea typeface="+mn-ea"/>
                <a:cs typeface="+mn-cs"/>
              </a:rPr>
              <a:t>(String </a:t>
            </a:r>
            <a:r>
              <a:rPr lang="en-US" sz="2000" b="1" dirty="0" err="1" smtClean="0">
                <a:solidFill>
                  <a:schemeClr val="tx1"/>
                </a:solidFill>
                <a:latin typeface="Courier New" pitchFamily="49" charset="0"/>
                <a:ea typeface="+mn-ea"/>
                <a:cs typeface="+mn-cs"/>
              </a:rPr>
              <a:t>str</a:t>
            </a:r>
            <a:r>
              <a:rPr lang="en-US" sz="2000" b="1" dirty="0" smtClean="0">
                <a:solidFill>
                  <a:schemeClr val="tx1"/>
                </a:solidFill>
                <a:latin typeface="Courier New" pitchFamily="49" charset="0"/>
                <a:ea typeface="+mn-ea"/>
                <a:cs typeface="+mn-cs"/>
              </a:rPr>
              <a:t>, </a:t>
            </a:r>
            <a:r>
              <a:rPr lang="en-US" sz="2000" b="1" dirty="0" err="1" smtClean="0">
                <a:solidFill>
                  <a:schemeClr val="tx1"/>
                </a:solidFill>
                <a:latin typeface="Courier New" pitchFamily="49" charset="0"/>
                <a:ea typeface="+mn-ea"/>
                <a:cs typeface="+mn-cs"/>
              </a:rPr>
              <a:t>int</a:t>
            </a:r>
            <a:r>
              <a:rPr lang="en-US" sz="2000" b="1" dirty="0" smtClean="0">
                <a:solidFill>
                  <a:schemeClr val="tx1"/>
                </a:solidFill>
                <a:latin typeface="Courier New" pitchFamily="49" charset="0"/>
                <a:ea typeface="+mn-ea"/>
                <a:cs typeface="+mn-cs"/>
              </a:rPr>
              <a:t> </a:t>
            </a:r>
            <a:r>
              <a:rPr lang="en-US" sz="2000" b="1" dirty="0" err="1" smtClean="0">
                <a:solidFill>
                  <a:schemeClr val="tx1"/>
                </a:solidFill>
                <a:latin typeface="Courier New" pitchFamily="49" charset="0"/>
                <a:ea typeface="+mn-ea"/>
                <a:cs typeface="+mn-cs"/>
              </a:rPr>
              <a:t>fromIndex</a:t>
            </a:r>
            <a:r>
              <a:rPr lang="en-US" sz="2000" b="1" dirty="0" smtClean="0">
                <a:solidFill>
                  <a:schemeClr val="tx1"/>
                </a:solidFill>
                <a:latin typeface="Courier New" pitchFamily="49" charset="0"/>
                <a:ea typeface="+mn-ea"/>
                <a:cs typeface="+mn-cs"/>
              </a:rPr>
              <a:t>) </a:t>
            </a:r>
          </a:p>
        </p:txBody>
      </p:sp>
      <p:sp>
        <p:nvSpPr>
          <p:cNvPr id="11268"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80F6A93-4FD1-45E4-907B-5867D82A1EEE}" type="slidenum">
              <a:rPr lang="en-US" smtClean="0">
                <a:solidFill>
                  <a:schemeClr val="bg2"/>
                </a:solidFill>
              </a:rPr>
              <a:pPr eaLnBrk="1" hangingPunct="1">
                <a:defRPr/>
              </a:pPr>
              <a:t>10</a:t>
            </a:fld>
            <a:endParaRPr lang="en-US" smtClean="0">
              <a:solidFill>
                <a:schemeClr val="bg2"/>
              </a:solidFill>
            </a:endParaRPr>
          </a:p>
        </p:txBody>
      </p:sp>
      <p:sp>
        <p:nvSpPr>
          <p:cNvPr id="11266" name="Rectangle 2"/>
          <p:cNvSpPr>
            <a:spLocks noGrp="1" noChangeArrowheads="1"/>
          </p:cNvSpPr>
          <p:nvPr>
            <p:ph type="title"/>
          </p:nvPr>
        </p:nvSpPr>
        <p:spPr>
          <a:xfrm>
            <a:off x="762000" y="76200"/>
            <a:ext cx="7772400" cy="685800"/>
          </a:xfrm>
        </p:spPr>
        <p:txBody>
          <a:bodyPr>
            <a:normAutofit fontScale="90000"/>
          </a:bodyPr>
          <a:lstStyle/>
          <a:p>
            <a:r>
              <a:rPr lang="en-US" sz="4000" smtClean="0">
                <a:latin typeface="Verdana" pitchFamily="34" charset="0"/>
              </a:rPr>
              <a:t>Methods</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ChangeArrowheads="1"/>
          </p:cNvSpPr>
          <p:nvPr/>
        </p:nvSpPr>
        <p:spPr bwMode="auto">
          <a:xfrm>
            <a:off x="149225" y="685800"/>
            <a:ext cx="8991600" cy="5562600"/>
          </a:xfrm>
          <a:prstGeom prst="rect">
            <a:avLst/>
          </a:prstGeom>
          <a:noFill/>
          <a:ln w="9525">
            <a:noFill/>
            <a:miter lim="800000"/>
            <a:headEnd/>
            <a:tailEnd/>
          </a:ln>
        </p:spPr>
        <p:txBody>
          <a:bodyPr/>
          <a:lstStyle/>
          <a:p>
            <a:pPr marL="342900" indent="3175">
              <a:spcBef>
                <a:spcPct val="20000"/>
              </a:spcBef>
              <a:buClr>
                <a:schemeClr val="accent2"/>
              </a:buClr>
              <a:buFont typeface="Wingdings" pitchFamily="2" charset="2"/>
              <a:buChar char="§"/>
              <a:defRPr/>
            </a:pPr>
            <a:r>
              <a:rPr lang="en-US" sz="2000" b="1" i="1" dirty="0">
                <a:solidFill>
                  <a:srgbClr val="5F5F5F"/>
                </a:solidFill>
                <a:latin typeface="Courier New" pitchFamily="49" charset="0"/>
                <a:cs typeface="+mn-cs"/>
              </a:rPr>
              <a:t> Concatenation</a:t>
            </a:r>
          </a:p>
          <a:p>
            <a:pPr marL="800100" lvl="1" indent="3175">
              <a:spcBef>
                <a:spcPct val="20000"/>
              </a:spcBef>
              <a:buClr>
                <a:schemeClr val="tx2"/>
              </a:buClr>
              <a:defRPr/>
            </a:pPr>
            <a:r>
              <a:rPr lang="en-US" sz="2000" b="1" dirty="0">
                <a:latin typeface="Courier New" pitchFamily="49" charset="0"/>
                <a:cs typeface="+mn-cs"/>
              </a:rPr>
              <a:t>StringBuilder append(String </a:t>
            </a:r>
            <a:r>
              <a:rPr lang="en-US" sz="2000" b="1" dirty="0" err="1">
                <a:latin typeface="Courier New" pitchFamily="49" charset="0"/>
                <a:cs typeface="+mn-cs"/>
              </a:rPr>
              <a:t>str</a:t>
            </a:r>
            <a:r>
              <a:rPr lang="en-US" sz="2000" b="1" dirty="0">
                <a:latin typeface="Courier New" pitchFamily="49" charset="0"/>
                <a:cs typeface="+mn-cs"/>
              </a:rPr>
              <a:t>)</a:t>
            </a:r>
          </a:p>
          <a:p>
            <a:pPr marL="800100" lvl="1" indent="3175">
              <a:spcBef>
                <a:spcPct val="20000"/>
              </a:spcBef>
              <a:buClr>
                <a:schemeClr val="tx2"/>
              </a:buClr>
              <a:defRPr/>
            </a:pPr>
            <a:r>
              <a:rPr lang="en-US" sz="2000" b="1" dirty="0">
                <a:latin typeface="Courier New" pitchFamily="49" charset="0"/>
                <a:cs typeface="+mn-cs"/>
              </a:rPr>
              <a:t>StringBuilder append(</a:t>
            </a:r>
            <a:r>
              <a:rPr lang="en-US" sz="2000" b="1" dirty="0" err="1">
                <a:latin typeface="Courier New" pitchFamily="49" charset="0"/>
                <a:cs typeface="+mn-cs"/>
              </a:rPr>
              <a:t>StringBuffer</a:t>
            </a:r>
            <a:r>
              <a:rPr lang="en-US" sz="2000" b="1" dirty="0">
                <a:latin typeface="Courier New" pitchFamily="49" charset="0"/>
                <a:cs typeface="+mn-cs"/>
              </a:rPr>
              <a:t> </a:t>
            </a:r>
            <a:r>
              <a:rPr lang="en-US" sz="2000" b="1" dirty="0" err="1">
                <a:latin typeface="Courier New" pitchFamily="49" charset="0"/>
                <a:cs typeface="+mn-cs"/>
              </a:rPr>
              <a:t>str</a:t>
            </a:r>
            <a:r>
              <a:rPr lang="en-US" sz="2000" b="1" dirty="0">
                <a:latin typeface="Courier New" pitchFamily="49" charset="0"/>
                <a:cs typeface="+mn-cs"/>
              </a:rPr>
              <a:t>)</a:t>
            </a:r>
          </a:p>
          <a:p>
            <a:pPr marL="800100" lvl="1" indent="3175">
              <a:spcBef>
                <a:spcPct val="20000"/>
              </a:spcBef>
              <a:buClr>
                <a:schemeClr val="tx2"/>
              </a:buClr>
              <a:defRPr/>
            </a:pPr>
            <a:r>
              <a:rPr lang="en-US" sz="2000" b="1" dirty="0">
                <a:latin typeface="Courier New" pitchFamily="49" charset="0"/>
                <a:cs typeface="+mn-cs"/>
              </a:rPr>
              <a:t>StringBuilder append(char[] c)</a:t>
            </a:r>
          </a:p>
          <a:p>
            <a:pPr marL="800100" lvl="1" indent="3175">
              <a:spcBef>
                <a:spcPct val="20000"/>
              </a:spcBef>
              <a:buClr>
                <a:schemeClr val="tx2"/>
              </a:buClr>
              <a:defRPr/>
            </a:pPr>
            <a:r>
              <a:rPr lang="en-US" sz="2000" b="1" dirty="0">
                <a:latin typeface="Courier New" pitchFamily="49" charset="0"/>
                <a:cs typeface="+mn-cs"/>
              </a:rPr>
              <a:t>StringBuilder append(xx b)</a:t>
            </a:r>
            <a:r>
              <a:rPr lang="en-US" sz="2000" b="1" dirty="0">
                <a:solidFill>
                  <a:srgbClr val="9900CC"/>
                </a:solidFill>
                <a:latin typeface="Courier New" pitchFamily="49" charset="0"/>
                <a:cs typeface="+mn-cs"/>
              </a:rPr>
              <a:t> </a:t>
            </a:r>
          </a:p>
          <a:p>
            <a:pPr marL="342900" indent="3175">
              <a:spcBef>
                <a:spcPct val="20000"/>
              </a:spcBef>
              <a:buClr>
                <a:schemeClr val="tx2"/>
              </a:buClr>
              <a:buFont typeface="Wingdings" pitchFamily="2" charset="2"/>
              <a:buNone/>
              <a:defRPr/>
            </a:pPr>
            <a:r>
              <a:rPr lang="en-US" sz="2000" dirty="0">
                <a:solidFill>
                  <a:srgbClr val="5F5F5F"/>
                </a:solidFill>
                <a:latin typeface="+mn-lt"/>
                <a:cs typeface="+mn-cs"/>
              </a:rPr>
              <a:t>      where</a:t>
            </a:r>
            <a:r>
              <a:rPr lang="en-US" sz="2000" b="1" dirty="0">
                <a:solidFill>
                  <a:srgbClr val="5F5F5F"/>
                </a:solidFill>
                <a:latin typeface="Courier New" pitchFamily="49" charset="0"/>
                <a:cs typeface="+mn-cs"/>
              </a:rPr>
              <a:t> xx </a:t>
            </a:r>
            <a:r>
              <a:rPr lang="en-US" sz="2000" dirty="0">
                <a:solidFill>
                  <a:srgbClr val="5F5F5F"/>
                </a:solidFill>
                <a:latin typeface="+mn-lt"/>
                <a:cs typeface="+mn-cs"/>
              </a:rPr>
              <a:t>is</a:t>
            </a:r>
            <a:r>
              <a:rPr lang="en-US" sz="2000" b="1" dirty="0">
                <a:solidFill>
                  <a:srgbClr val="5F5F5F"/>
                </a:solidFill>
                <a:latin typeface="Courier New" pitchFamily="49" charset="0"/>
                <a:cs typeface="+mn-cs"/>
              </a:rPr>
              <a:t> </a:t>
            </a:r>
            <a:r>
              <a:rPr lang="en-US" sz="2000" b="1" dirty="0" err="1">
                <a:solidFill>
                  <a:srgbClr val="5F5F5F"/>
                </a:solidFill>
                <a:latin typeface="Courier New" pitchFamily="49" charset="0"/>
                <a:cs typeface="+mn-cs"/>
              </a:rPr>
              <a:t>boolean</a:t>
            </a:r>
            <a:r>
              <a:rPr lang="en-US" sz="2000" b="1" dirty="0">
                <a:solidFill>
                  <a:srgbClr val="5F5F5F"/>
                </a:solidFill>
                <a:latin typeface="Courier New" pitchFamily="49" charset="0"/>
                <a:cs typeface="+mn-cs"/>
              </a:rPr>
              <a:t>, char, </a:t>
            </a:r>
            <a:r>
              <a:rPr lang="en-US" sz="2000" b="1" dirty="0" err="1">
                <a:solidFill>
                  <a:srgbClr val="5F5F5F"/>
                </a:solidFill>
                <a:latin typeface="Courier New" pitchFamily="49" charset="0"/>
                <a:cs typeface="+mn-cs"/>
              </a:rPr>
              <a:t>int</a:t>
            </a:r>
            <a:r>
              <a:rPr lang="en-US" sz="2000" b="1" dirty="0">
                <a:solidFill>
                  <a:srgbClr val="5F5F5F"/>
                </a:solidFill>
                <a:latin typeface="Courier New" pitchFamily="49" charset="0"/>
                <a:cs typeface="+mn-cs"/>
              </a:rPr>
              <a:t>, long float and double</a:t>
            </a:r>
          </a:p>
          <a:p>
            <a:pPr>
              <a:defRPr/>
            </a:pPr>
            <a:r>
              <a:rPr lang="en-US" sz="2000" dirty="0">
                <a:solidFill>
                  <a:srgbClr val="5F5F5F"/>
                </a:solidFill>
                <a:latin typeface="+mn-lt"/>
                <a:cs typeface="+mn-cs"/>
              </a:rPr>
              <a:t>	Example</a:t>
            </a:r>
            <a:r>
              <a:rPr lang="en-US" sz="2000" dirty="0">
                <a:latin typeface="Arial" charset="0"/>
                <a:cs typeface="+mn-cs"/>
              </a:rPr>
              <a:t>: </a:t>
            </a:r>
            <a:r>
              <a:rPr lang="en-US" sz="2000" b="1" dirty="0">
                <a:latin typeface="Courier New" pitchFamily="49" charset="0"/>
                <a:cs typeface="+mn-cs"/>
              </a:rPr>
              <a:t>s1= new StringBuilder("Now");</a:t>
            </a:r>
          </a:p>
          <a:p>
            <a:pPr>
              <a:defRPr/>
            </a:pPr>
            <a:r>
              <a:rPr lang="en-US" sz="2000" b="1" dirty="0">
                <a:latin typeface="Courier New" pitchFamily="49" charset="0"/>
                <a:cs typeface="+mn-cs"/>
              </a:rPr>
              <a:t>        	 s1.append(" Showing"); // Now Showing</a:t>
            </a:r>
            <a:endParaRPr lang="en-US" sz="2000" i="1" dirty="0">
              <a:latin typeface="Arial" charset="0"/>
              <a:cs typeface="+mn-cs"/>
            </a:endParaRPr>
          </a:p>
          <a:p>
            <a:pPr marL="0" lvl="1">
              <a:defRPr/>
            </a:pPr>
            <a:r>
              <a:rPr lang="en-US" sz="2000" i="1" dirty="0">
                <a:latin typeface="Arial" charset="0"/>
                <a:cs typeface="+mn-cs"/>
              </a:rPr>
              <a:t>		How do you achieve this in String class?</a:t>
            </a:r>
          </a:p>
          <a:p>
            <a:pPr marL="0" lvl="1">
              <a:defRPr/>
            </a:pPr>
            <a:endParaRPr lang="en-US" sz="2000" b="1" dirty="0">
              <a:latin typeface="Courier New" pitchFamily="49" charset="0"/>
              <a:cs typeface="+mn-cs"/>
            </a:endParaRPr>
          </a:p>
          <a:p>
            <a:pPr marL="342900" indent="3175">
              <a:spcBef>
                <a:spcPct val="20000"/>
              </a:spcBef>
              <a:buClr>
                <a:schemeClr val="accent2"/>
              </a:buClr>
              <a:buFont typeface="Wingdings" pitchFamily="2" charset="2"/>
              <a:buChar char="§"/>
              <a:defRPr/>
            </a:pPr>
            <a:r>
              <a:rPr lang="en-US" sz="2000" b="1" i="1" dirty="0">
                <a:solidFill>
                  <a:srgbClr val="5F5F5F"/>
                </a:solidFill>
                <a:latin typeface="Courier New" pitchFamily="49" charset="0"/>
                <a:cs typeface="+mn-cs"/>
              </a:rPr>
              <a:t> Replacing characters</a:t>
            </a:r>
          </a:p>
          <a:p>
            <a:pPr marL="342900" indent="3175">
              <a:spcBef>
                <a:spcPct val="20000"/>
              </a:spcBef>
              <a:buClr>
                <a:schemeClr val="tx2"/>
              </a:buClr>
              <a:defRPr/>
            </a:pPr>
            <a:r>
              <a:rPr lang="en-US" sz="2000" b="1" dirty="0">
                <a:latin typeface="Courier New" pitchFamily="49" charset="0"/>
                <a:cs typeface="+mn-cs"/>
              </a:rPr>
              <a:t>  StringBuilder replace(</a:t>
            </a:r>
            <a:r>
              <a:rPr lang="en-US" sz="2000" b="1" dirty="0" err="1">
                <a:latin typeface="Courier New" pitchFamily="49" charset="0"/>
                <a:cs typeface="+mn-cs"/>
              </a:rPr>
              <a:t>int</a:t>
            </a:r>
            <a:r>
              <a:rPr lang="en-US" sz="2000" b="1" dirty="0">
                <a:latin typeface="Courier New" pitchFamily="49" charset="0"/>
                <a:cs typeface="+mn-cs"/>
              </a:rPr>
              <a:t> start, </a:t>
            </a:r>
            <a:r>
              <a:rPr lang="en-US" sz="2000" b="1" dirty="0" err="1">
                <a:latin typeface="Courier New" pitchFamily="49" charset="0"/>
                <a:cs typeface="+mn-cs"/>
              </a:rPr>
              <a:t>int</a:t>
            </a:r>
            <a:r>
              <a:rPr lang="en-US" sz="2000" b="1" dirty="0">
                <a:latin typeface="Courier New" pitchFamily="49" charset="0"/>
                <a:cs typeface="+mn-cs"/>
              </a:rPr>
              <a:t> end, String s)</a:t>
            </a:r>
          </a:p>
          <a:p>
            <a:pPr>
              <a:defRPr/>
            </a:pPr>
            <a:r>
              <a:rPr lang="en-US" sz="2000" dirty="0">
                <a:solidFill>
                  <a:srgbClr val="5F5F5F"/>
                </a:solidFill>
                <a:latin typeface="Arial" charset="0"/>
                <a:cs typeface="+mn-cs"/>
              </a:rPr>
              <a:t>         Example:  </a:t>
            </a:r>
            <a:r>
              <a:rPr lang="en-US" sz="2000" b="1" dirty="0">
                <a:latin typeface="Courier New" pitchFamily="49" charset="0"/>
                <a:cs typeface="+mn-cs"/>
              </a:rPr>
              <a:t>StringBuilder s1= new StringBuilder("now");</a:t>
            </a:r>
          </a:p>
          <a:p>
            <a:pPr>
              <a:defRPr/>
            </a:pPr>
            <a:r>
              <a:rPr lang="en-US" sz="2000" b="1" dirty="0">
                <a:latin typeface="Courier New" pitchFamily="49" charset="0"/>
                <a:cs typeface="+mn-cs"/>
              </a:rPr>
              <a:t>        	s1.replace(0,0,"S");// Snow</a:t>
            </a:r>
          </a:p>
          <a:p>
            <a:pPr>
              <a:defRPr/>
            </a:pPr>
            <a:r>
              <a:rPr lang="en-US" sz="2000" b="1" dirty="0">
                <a:latin typeface="Courier New" pitchFamily="49" charset="0"/>
                <a:cs typeface="+mn-cs"/>
              </a:rPr>
              <a:t>	  	s1.replace(0,1,"S");// Sow</a:t>
            </a:r>
          </a:p>
          <a:p>
            <a:pPr>
              <a:defRPr/>
            </a:pPr>
            <a:r>
              <a:rPr lang="en-US" sz="2000" dirty="0">
                <a:latin typeface="Arial" charset="0"/>
                <a:cs typeface="+mn-cs"/>
              </a:rPr>
              <a:t>	    	</a:t>
            </a:r>
            <a:r>
              <a:rPr lang="en-US" sz="2000" b="1" dirty="0">
                <a:latin typeface="Courier New" pitchFamily="49" charset="0"/>
                <a:cs typeface="+mn-cs"/>
              </a:rPr>
              <a:t>s1.replace(0,2,"S"); //</a:t>
            </a:r>
            <a:r>
              <a:rPr lang="en-US" sz="2000" b="1" dirty="0" err="1">
                <a:latin typeface="Courier New" pitchFamily="49" charset="0"/>
                <a:cs typeface="+mn-cs"/>
              </a:rPr>
              <a:t>Sw</a:t>
            </a:r>
            <a:endParaRPr lang="en-US" sz="2000" b="1" dirty="0">
              <a:latin typeface="Courier New" pitchFamily="49" charset="0"/>
              <a:cs typeface="+mn-cs"/>
            </a:endParaRPr>
          </a:p>
          <a:p>
            <a:pPr lvl="1">
              <a:defRPr/>
            </a:pPr>
            <a:r>
              <a:rPr lang="en-US" sz="2000" dirty="0">
                <a:solidFill>
                  <a:srgbClr val="5F5F5F"/>
                </a:solidFill>
                <a:latin typeface="+mn-lt"/>
                <a:cs typeface="+mn-cs"/>
              </a:rPr>
              <a:t>Compare this to the </a:t>
            </a:r>
            <a:r>
              <a:rPr lang="en-US" sz="2000" b="1" dirty="0">
                <a:solidFill>
                  <a:srgbClr val="5F5F5F"/>
                </a:solidFill>
                <a:latin typeface="Courier New" pitchFamily="49" charset="0"/>
                <a:cs typeface="+mn-cs"/>
              </a:rPr>
              <a:t>replace()</a:t>
            </a:r>
            <a:r>
              <a:rPr lang="en-US" sz="2000" dirty="0">
                <a:solidFill>
                  <a:srgbClr val="5F5F5F"/>
                </a:solidFill>
                <a:latin typeface="+mn-lt"/>
                <a:cs typeface="+mn-cs"/>
              </a:rPr>
              <a:t> method in </a:t>
            </a:r>
            <a:r>
              <a:rPr lang="en-US" sz="2000" b="1" dirty="0">
                <a:solidFill>
                  <a:srgbClr val="5F5F5F"/>
                </a:solidFill>
                <a:latin typeface="Courier New" pitchFamily="49" charset="0"/>
                <a:cs typeface="+mn-cs"/>
              </a:rPr>
              <a:t>String</a:t>
            </a:r>
            <a:r>
              <a:rPr lang="en-US" sz="2000" b="1" dirty="0">
                <a:latin typeface="Courier New" pitchFamily="49" charset="0"/>
                <a:cs typeface="+mn-cs"/>
              </a:rPr>
              <a:t> </a:t>
            </a:r>
            <a:r>
              <a:rPr lang="en-US" sz="2000" dirty="0">
                <a:solidFill>
                  <a:srgbClr val="5F5F5F"/>
                </a:solidFill>
                <a:latin typeface="+mn-lt"/>
                <a:cs typeface="+mn-cs"/>
              </a:rPr>
              <a:t>class</a:t>
            </a:r>
          </a:p>
          <a:p>
            <a:pPr>
              <a:defRPr/>
            </a:pPr>
            <a:endParaRPr lang="en-US" sz="2000" b="1" dirty="0">
              <a:latin typeface="Courier New" pitchFamily="49" charset="0"/>
              <a:cs typeface="+mn-cs"/>
            </a:endParaRPr>
          </a:p>
        </p:txBody>
      </p:sp>
      <p:sp>
        <p:nvSpPr>
          <p:cNvPr id="12291"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E297C2C-9035-451B-BAE6-4E6B8D0D2271}" type="slidenum">
              <a:rPr lang="en-US" smtClean="0">
                <a:solidFill>
                  <a:schemeClr val="bg2"/>
                </a:solidFill>
              </a:rPr>
              <a:pPr eaLnBrk="1" hangingPunct="1">
                <a:defRPr/>
              </a:pPr>
              <a:t>11</a:t>
            </a:fld>
            <a:endParaRPr lang="en-US" smtClean="0">
              <a:solidFill>
                <a:schemeClr val="bg2"/>
              </a:solidFill>
            </a:endParaRPr>
          </a:p>
        </p:txBody>
      </p:sp>
      <p:sp>
        <p:nvSpPr>
          <p:cNvPr id="4" name="Footer Placeholder 3"/>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0" y="685800"/>
            <a:ext cx="8991600" cy="5638800"/>
          </a:xfrm>
          <a:prstGeom prst="rect">
            <a:avLst/>
          </a:prstGeom>
          <a:noFill/>
          <a:ln w="9525">
            <a:noFill/>
            <a:miter lim="800000"/>
            <a:headEnd/>
            <a:tailEnd/>
          </a:ln>
        </p:spPr>
        <p:txBody>
          <a:bodyPr/>
          <a:lstStyle/>
          <a:p>
            <a:pPr marL="120650">
              <a:spcBef>
                <a:spcPct val="20000"/>
              </a:spcBef>
              <a:buClr>
                <a:schemeClr val="accent2"/>
              </a:buClr>
              <a:buFont typeface="Wingdings" pitchFamily="2" charset="2"/>
              <a:buChar char="§"/>
              <a:defRPr/>
            </a:pPr>
            <a:r>
              <a:rPr lang="en-US" sz="2000" b="1" i="1" dirty="0">
                <a:solidFill>
                  <a:srgbClr val="5F5F5F"/>
                </a:solidFill>
                <a:latin typeface="Courier New" pitchFamily="49" charset="0"/>
                <a:cs typeface="+mn-cs"/>
              </a:rPr>
              <a:t> Insertion and deletion of characters </a:t>
            </a:r>
          </a:p>
          <a:p>
            <a:pPr marL="577850" lvl="1">
              <a:spcBef>
                <a:spcPct val="20000"/>
              </a:spcBef>
              <a:buClr>
                <a:schemeClr val="accent2"/>
              </a:buClr>
              <a:defRPr/>
            </a:pPr>
            <a:r>
              <a:rPr lang="en-US" sz="2000" b="1" dirty="0">
                <a:latin typeface="Courier New" pitchFamily="49" charset="0"/>
                <a:cs typeface="+mn-cs"/>
              </a:rPr>
              <a:t> StringBuilder insert(</a:t>
            </a:r>
            <a:r>
              <a:rPr lang="en-US" sz="2000" b="1" dirty="0" err="1">
                <a:latin typeface="Courier New" pitchFamily="49" charset="0"/>
                <a:cs typeface="+mn-cs"/>
              </a:rPr>
              <a:t>int</a:t>
            </a:r>
            <a:r>
              <a:rPr lang="en-US" sz="2000" b="1" dirty="0">
                <a:latin typeface="Courier New" pitchFamily="49" charset="0"/>
                <a:cs typeface="+mn-cs"/>
              </a:rPr>
              <a:t> offset, Object </a:t>
            </a:r>
            <a:r>
              <a:rPr lang="en-US" sz="2000" b="1" dirty="0" err="1">
                <a:latin typeface="Courier New" pitchFamily="49" charset="0"/>
                <a:cs typeface="+mn-cs"/>
              </a:rPr>
              <a:t>str</a:t>
            </a:r>
            <a:r>
              <a:rPr lang="en-US" sz="2000" b="1" dirty="0">
                <a:latin typeface="Courier New" pitchFamily="49" charset="0"/>
                <a:cs typeface="+mn-cs"/>
              </a:rPr>
              <a:t>)</a:t>
            </a:r>
            <a:endParaRPr lang="en-US" sz="2000" b="1" i="1" dirty="0">
              <a:solidFill>
                <a:srgbClr val="5F5F5F"/>
              </a:solidFill>
              <a:latin typeface="Courier New" pitchFamily="49" charset="0"/>
              <a:cs typeface="+mn-cs"/>
            </a:endParaRPr>
          </a:p>
          <a:p>
            <a:pPr marL="577850" lvl="1">
              <a:spcBef>
                <a:spcPct val="20000"/>
              </a:spcBef>
              <a:buClr>
                <a:schemeClr val="tx2"/>
              </a:buClr>
              <a:defRPr/>
            </a:pPr>
            <a:r>
              <a:rPr lang="en-US" sz="2000" b="1" dirty="0">
                <a:latin typeface="Courier New" pitchFamily="49" charset="0"/>
                <a:cs typeface="+mn-cs"/>
              </a:rPr>
              <a:t> StringBuilder insert(</a:t>
            </a:r>
            <a:r>
              <a:rPr lang="en-US" sz="2000" b="1" dirty="0" err="1">
                <a:latin typeface="Courier New" pitchFamily="49" charset="0"/>
                <a:cs typeface="+mn-cs"/>
              </a:rPr>
              <a:t>int</a:t>
            </a:r>
            <a:r>
              <a:rPr lang="en-US" sz="2000" b="1" dirty="0">
                <a:latin typeface="Courier New" pitchFamily="49" charset="0"/>
                <a:cs typeface="+mn-cs"/>
              </a:rPr>
              <a:t> offset, String </a:t>
            </a:r>
            <a:r>
              <a:rPr lang="en-US" sz="2000" b="1" dirty="0" err="1">
                <a:latin typeface="Courier New" pitchFamily="49" charset="0"/>
                <a:cs typeface="+mn-cs"/>
              </a:rPr>
              <a:t>str</a:t>
            </a:r>
            <a:r>
              <a:rPr lang="en-US" sz="2000" b="1" dirty="0">
                <a:latin typeface="Courier New" pitchFamily="49" charset="0"/>
                <a:cs typeface="+mn-cs"/>
              </a:rPr>
              <a:t>)</a:t>
            </a:r>
          </a:p>
          <a:p>
            <a:pPr marL="577850" lvl="1">
              <a:spcBef>
                <a:spcPct val="20000"/>
              </a:spcBef>
              <a:buClr>
                <a:schemeClr val="tx2"/>
              </a:buClr>
              <a:defRPr/>
            </a:pPr>
            <a:r>
              <a:rPr lang="en-US" sz="2000" b="1" dirty="0">
                <a:latin typeface="Courier New" pitchFamily="49" charset="0"/>
                <a:cs typeface="+mn-cs"/>
              </a:rPr>
              <a:t> StringBuilder insert(</a:t>
            </a:r>
            <a:r>
              <a:rPr lang="en-US" sz="2000" b="1" dirty="0" err="1">
                <a:latin typeface="Courier New" pitchFamily="49" charset="0"/>
                <a:cs typeface="+mn-cs"/>
              </a:rPr>
              <a:t>int</a:t>
            </a:r>
            <a:r>
              <a:rPr lang="en-US" sz="2000" b="1" dirty="0">
                <a:latin typeface="Courier New" pitchFamily="49" charset="0"/>
                <a:cs typeface="+mn-cs"/>
              </a:rPr>
              <a:t> offset, xx b) </a:t>
            </a:r>
          </a:p>
          <a:p>
            <a:pPr marL="120650">
              <a:spcBef>
                <a:spcPct val="20000"/>
              </a:spcBef>
              <a:buClr>
                <a:schemeClr val="tx2"/>
              </a:buClr>
              <a:defRPr/>
            </a:pPr>
            <a:r>
              <a:rPr lang="en-US" sz="2000" dirty="0">
                <a:solidFill>
                  <a:srgbClr val="5F5F5F"/>
                </a:solidFill>
                <a:latin typeface="+mn-lt"/>
                <a:cs typeface="+mn-cs"/>
              </a:rPr>
              <a:t>where</a:t>
            </a:r>
            <a:r>
              <a:rPr lang="en-US" sz="2000" b="1" dirty="0">
                <a:solidFill>
                  <a:srgbClr val="5F5F5F"/>
                </a:solidFill>
                <a:latin typeface="Courier New" pitchFamily="49" charset="0"/>
                <a:cs typeface="+mn-cs"/>
              </a:rPr>
              <a:t> xx is </a:t>
            </a:r>
            <a:r>
              <a:rPr lang="en-US" sz="2000" b="1" dirty="0" err="1">
                <a:solidFill>
                  <a:srgbClr val="5F5F5F"/>
                </a:solidFill>
                <a:latin typeface="Courier New" pitchFamily="49" charset="0"/>
                <a:cs typeface="+mn-cs"/>
              </a:rPr>
              <a:t>boolean</a:t>
            </a:r>
            <a:r>
              <a:rPr lang="en-US" sz="2000" b="1" dirty="0">
                <a:solidFill>
                  <a:srgbClr val="5F5F5F"/>
                </a:solidFill>
                <a:latin typeface="Courier New" pitchFamily="49" charset="0"/>
                <a:cs typeface="+mn-cs"/>
              </a:rPr>
              <a:t>, char, </a:t>
            </a:r>
            <a:r>
              <a:rPr lang="en-US" sz="2000" b="1" dirty="0" err="1">
                <a:solidFill>
                  <a:srgbClr val="5F5F5F"/>
                </a:solidFill>
                <a:latin typeface="Courier New" pitchFamily="49" charset="0"/>
                <a:cs typeface="+mn-cs"/>
              </a:rPr>
              <a:t>int</a:t>
            </a:r>
            <a:r>
              <a:rPr lang="en-US" sz="2000" b="1" dirty="0">
                <a:solidFill>
                  <a:srgbClr val="5F5F5F"/>
                </a:solidFill>
                <a:latin typeface="Courier New" pitchFamily="49" charset="0"/>
                <a:cs typeface="+mn-cs"/>
              </a:rPr>
              <a:t>, long float </a:t>
            </a:r>
            <a:r>
              <a:rPr lang="en-US" sz="2000" dirty="0">
                <a:solidFill>
                  <a:srgbClr val="5F5F5F"/>
                </a:solidFill>
                <a:latin typeface="+mn-lt"/>
                <a:cs typeface="+mn-cs"/>
              </a:rPr>
              <a:t>and</a:t>
            </a:r>
            <a:r>
              <a:rPr lang="en-US" sz="2000" b="1" dirty="0">
                <a:solidFill>
                  <a:srgbClr val="5F5F5F"/>
                </a:solidFill>
                <a:latin typeface="Courier New" pitchFamily="49" charset="0"/>
                <a:cs typeface="+mn-cs"/>
              </a:rPr>
              <a:t> double</a:t>
            </a:r>
          </a:p>
          <a:p>
            <a:pPr marL="120650">
              <a:spcBef>
                <a:spcPct val="20000"/>
              </a:spcBef>
              <a:buClr>
                <a:schemeClr val="tx2"/>
              </a:buClr>
              <a:defRPr/>
            </a:pPr>
            <a:r>
              <a:rPr lang="en-US" sz="2000" dirty="0">
                <a:solidFill>
                  <a:srgbClr val="5F5F5F"/>
                </a:solidFill>
                <a:latin typeface="+mn-lt"/>
                <a:cs typeface="+mn-cs"/>
              </a:rPr>
              <a:t>In case of </a:t>
            </a:r>
            <a:r>
              <a:rPr lang="en-US" sz="2000" b="1" dirty="0">
                <a:solidFill>
                  <a:srgbClr val="5F5F5F"/>
                </a:solidFill>
                <a:latin typeface="Courier New" pitchFamily="49" charset="0"/>
                <a:cs typeface="+mn-cs"/>
              </a:rPr>
              <a:t>Object</a:t>
            </a:r>
            <a:r>
              <a:rPr lang="en-US" sz="2000" dirty="0">
                <a:solidFill>
                  <a:srgbClr val="5F5F5F"/>
                </a:solidFill>
                <a:latin typeface="+mn-lt"/>
                <a:cs typeface="+mn-cs"/>
              </a:rPr>
              <a:t> as 2nd argument the string that is returned by </a:t>
            </a:r>
            <a:r>
              <a:rPr lang="en-US" sz="2000" b="1" dirty="0" err="1">
                <a:solidFill>
                  <a:srgbClr val="5F5F5F"/>
                </a:solidFill>
                <a:latin typeface="Courier New" pitchFamily="49" charset="0"/>
                <a:cs typeface="+mn-cs"/>
              </a:rPr>
              <a:t>toString</a:t>
            </a:r>
            <a:r>
              <a:rPr lang="en-US" sz="2000" b="1" dirty="0">
                <a:solidFill>
                  <a:srgbClr val="5F5F5F"/>
                </a:solidFill>
                <a:latin typeface="Courier New" pitchFamily="49" charset="0"/>
                <a:cs typeface="+mn-cs"/>
              </a:rPr>
              <a:t>() </a:t>
            </a:r>
            <a:r>
              <a:rPr lang="en-US" sz="2000" dirty="0">
                <a:solidFill>
                  <a:srgbClr val="5F5F5F"/>
                </a:solidFill>
                <a:latin typeface="+mn-lt"/>
                <a:cs typeface="+mn-cs"/>
              </a:rPr>
              <a:t>method is inserted.</a:t>
            </a:r>
          </a:p>
          <a:p>
            <a:pPr marL="120650">
              <a:spcBef>
                <a:spcPct val="20000"/>
              </a:spcBef>
              <a:buClr>
                <a:schemeClr val="tx2"/>
              </a:buClr>
              <a:defRPr/>
            </a:pPr>
            <a:r>
              <a:rPr lang="en-US" sz="2000" dirty="0">
                <a:solidFill>
                  <a:srgbClr val="5F5F5F"/>
                </a:solidFill>
                <a:latin typeface="Arial" charset="0"/>
                <a:cs typeface="+mn-cs"/>
              </a:rPr>
              <a:t>Example:  </a:t>
            </a:r>
            <a:r>
              <a:rPr lang="en-US" sz="2000" b="1" dirty="0">
                <a:latin typeface="Courier New" pitchFamily="49" charset="0"/>
                <a:cs typeface="+mn-cs"/>
              </a:rPr>
              <a:t>StringBuilder s1= new 	  		     	      	   </a:t>
            </a:r>
            <a:r>
              <a:rPr lang="en-US" sz="2000" b="1" dirty="0" err="1">
                <a:latin typeface="Courier New" pitchFamily="49" charset="0"/>
                <a:cs typeface="+mn-cs"/>
              </a:rPr>
              <a:t>StringBuilder</a:t>
            </a:r>
            <a:r>
              <a:rPr lang="en-US" sz="2000" b="1" dirty="0">
                <a:latin typeface="Courier New" pitchFamily="49" charset="0"/>
                <a:cs typeface="+mn-cs"/>
              </a:rPr>
              <a:t>("Teacher():");</a:t>
            </a:r>
          </a:p>
          <a:p>
            <a:pPr marL="120650">
              <a:spcBef>
                <a:spcPct val="20000"/>
              </a:spcBef>
              <a:buClr>
                <a:schemeClr val="tx2"/>
              </a:buClr>
              <a:defRPr/>
            </a:pPr>
            <a:r>
              <a:rPr lang="en-US" sz="2000" b="1" dirty="0">
                <a:latin typeface="Courier New" pitchFamily="49" charset="0"/>
                <a:cs typeface="+mn-cs"/>
              </a:rPr>
              <a:t>	   s1.insert(8, new Teacher("Tom")); </a:t>
            </a:r>
          </a:p>
          <a:p>
            <a:pPr marL="120650">
              <a:spcBef>
                <a:spcPct val="20000"/>
              </a:spcBef>
              <a:buClr>
                <a:schemeClr val="tx2"/>
              </a:buClr>
              <a:defRPr/>
            </a:pPr>
            <a:r>
              <a:rPr lang="en-US" sz="2000" b="1" dirty="0">
                <a:latin typeface="Courier New" pitchFamily="49" charset="0"/>
                <a:cs typeface="+mn-cs"/>
              </a:rPr>
              <a:t>	// Teacher(Tom (1)):</a:t>
            </a:r>
          </a:p>
          <a:p>
            <a:pPr marL="120650">
              <a:spcBef>
                <a:spcPct val="20000"/>
              </a:spcBef>
              <a:buClr>
                <a:schemeClr val="accent2"/>
              </a:buClr>
              <a:buFont typeface="Wingdings" pitchFamily="2" charset="2"/>
              <a:buChar char="§"/>
              <a:defRPr/>
            </a:pPr>
            <a:r>
              <a:rPr lang="en-US" sz="2000" b="1" dirty="0">
                <a:latin typeface="Courier New" pitchFamily="49" charset="0"/>
                <a:cs typeface="+mn-cs"/>
              </a:rPr>
              <a:t> StringBuilder delete(</a:t>
            </a:r>
            <a:r>
              <a:rPr lang="en-US" sz="2000" b="1" dirty="0" err="1">
                <a:latin typeface="Courier New" pitchFamily="49" charset="0"/>
                <a:cs typeface="+mn-cs"/>
              </a:rPr>
              <a:t>int</a:t>
            </a:r>
            <a:r>
              <a:rPr lang="en-US" sz="2000" b="1" dirty="0">
                <a:latin typeface="Courier New" pitchFamily="49" charset="0"/>
                <a:cs typeface="+mn-cs"/>
              </a:rPr>
              <a:t> start, </a:t>
            </a:r>
            <a:r>
              <a:rPr lang="en-US" sz="2000" b="1" dirty="0" err="1">
                <a:latin typeface="Courier New" pitchFamily="49" charset="0"/>
                <a:cs typeface="+mn-cs"/>
              </a:rPr>
              <a:t>int</a:t>
            </a:r>
            <a:r>
              <a:rPr lang="en-US" sz="2000" b="1" dirty="0">
                <a:latin typeface="Courier New" pitchFamily="49" charset="0"/>
                <a:cs typeface="+mn-cs"/>
              </a:rPr>
              <a:t> end) </a:t>
            </a:r>
          </a:p>
          <a:p>
            <a:pPr marL="120650">
              <a:spcBef>
                <a:spcPct val="20000"/>
              </a:spcBef>
              <a:buClr>
                <a:schemeClr val="tx2"/>
              </a:buClr>
              <a:defRPr/>
            </a:pPr>
            <a:r>
              <a:rPr lang="en-US" sz="2000" dirty="0">
                <a:solidFill>
                  <a:srgbClr val="5F5F5F"/>
                </a:solidFill>
                <a:latin typeface="Arial" charset="0"/>
                <a:cs typeface="+mn-cs"/>
              </a:rPr>
              <a:t>Example:</a:t>
            </a:r>
            <a:r>
              <a:rPr lang="en-US" sz="2000" b="1" dirty="0">
                <a:latin typeface="Courier New" pitchFamily="49" charset="0"/>
                <a:cs typeface="+mn-cs"/>
              </a:rPr>
              <a:t>  </a:t>
            </a:r>
            <a:r>
              <a:rPr lang="en-US" sz="2000" b="1" dirty="0" err="1">
                <a:latin typeface="Courier New" pitchFamily="49" charset="0"/>
                <a:cs typeface="+mn-cs"/>
              </a:rPr>
              <a:t>StringBuilder</a:t>
            </a:r>
            <a:r>
              <a:rPr lang="en-US" sz="2000" b="1" dirty="0">
                <a:latin typeface="Courier New" pitchFamily="49" charset="0"/>
                <a:cs typeface="+mn-cs"/>
              </a:rPr>
              <a:t> </a:t>
            </a:r>
            <a:r>
              <a:rPr lang="en-US" sz="2000" b="1" dirty="0" err="1">
                <a:latin typeface="Courier New" pitchFamily="49" charset="0"/>
                <a:cs typeface="+mn-cs"/>
              </a:rPr>
              <a:t>deleteCharAt</a:t>
            </a:r>
            <a:r>
              <a:rPr lang="en-US" sz="2000" b="1" dirty="0">
                <a:latin typeface="Courier New" pitchFamily="49" charset="0"/>
                <a:cs typeface="+mn-cs"/>
              </a:rPr>
              <a:t>(</a:t>
            </a:r>
            <a:r>
              <a:rPr lang="en-US" sz="2000" b="1" dirty="0" err="1">
                <a:latin typeface="Courier New" pitchFamily="49" charset="0"/>
                <a:cs typeface="+mn-cs"/>
              </a:rPr>
              <a:t>int</a:t>
            </a:r>
            <a:r>
              <a:rPr lang="en-US" sz="2000" b="1" dirty="0">
                <a:latin typeface="Courier New" pitchFamily="49" charset="0"/>
                <a:cs typeface="+mn-cs"/>
              </a:rPr>
              <a:t> index) </a:t>
            </a:r>
          </a:p>
          <a:p>
            <a:pPr>
              <a:defRPr/>
            </a:pPr>
            <a:r>
              <a:rPr lang="en-US" sz="2000" b="1" dirty="0">
                <a:latin typeface="Courier New" pitchFamily="49" charset="0"/>
                <a:cs typeface="+mn-cs"/>
              </a:rPr>
              <a:t>	    StringBuilder s1= new 	 	 		 	    </a:t>
            </a:r>
            <a:r>
              <a:rPr lang="en-US" sz="2000" b="1" dirty="0" err="1">
                <a:latin typeface="Courier New" pitchFamily="49" charset="0"/>
                <a:cs typeface="+mn-cs"/>
              </a:rPr>
              <a:t>StringBuilder</a:t>
            </a:r>
            <a:r>
              <a:rPr lang="en-US" sz="2000" b="1" dirty="0">
                <a:latin typeface="Courier New" pitchFamily="49" charset="0"/>
                <a:cs typeface="+mn-cs"/>
              </a:rPr>
              <a:t>("Teacher():");</a:t>
            </a:r>
          </a:p>
          <a:p>
            <a:pPr>
              <a:defRPr/>
            </a:pPr>
            <a:r>
              <a:rPr lang="en-US" sz="2000" b="1" dirty="0">
                <a:latin typeface="Courier New" pitchFamily="49" charset="0"/>
                <a:cs typeface="+mn-cs"/>
              </a:rPr>
              <a:t>          s1.delete(7, s1.length()); // Teacher</a:t>
            </a:r>
          </a:p>
        </p:txBody>
      </p:sp>
      <p:sp>
        <p:nvSpPr>
          <p:cNvPr id="13315"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3C111AE-D49E-476E-B0DA-B491DFBE99B3}" type="slidenum">
              <a:rPr lang="en-US" smtClean="0">
                <a:solidFill>
                  <a:schemeClr val="bg2"/>
                </a:solidFill>
              </a:rPr>
              <a:pPr eaLnBrk="1" hangingPunct="1">
                <a:defRPr/>
              </a:pPr>
              <a:t>12</a:t>
            </a:fld>
            <a:endParaRPr lang="en-US" smtClean="0">
              <a:solidFill>
                <a:schemeClr val="bg2"/>
              </a:solidFill>
            </a:endParaRPr>
          </a:p>
        </p:txBody>
      </p:sp>
      <p:sp>
        <p:nvSpPr>
          <p:cNvPr id="4" name="Footer Placeholder 3"/>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Slide Number Placeholder 8"/>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2318517-C965-4D80-9AF6-2BCE7F8C0D2E}" type="slidenum">
              <a:rPr lang="en-US" smtClean="0">
                <a:solidFill>
                  <a:schemeClr val="bg2"/>
                </a:solidFill>
              </a:rPr>
              <a:pPr eaLnBrk="1" hangingPunct="1">
                <a:defRPr/>
              </a:pPr>
              <a:t>13</a:t>
            </a:fld>
            <a:endParaRPr lang="en-US" smtClean="0">
              <a:solidFill>
                <a:schemeClr val="bg2"/>
              </a:solidFill>
            </a:endParaRPr>
          </a:p>
        </p:txBody>
      </p:sp>
      <p:sp>
        <p:nvSpPr>
          <p:cNvPr id="14338" name="Title 2"/>
          <p:cNvSpPr>
            <a:spLocks noGrp="1"/>
          </p:cNvSpPr>
          <p:nvPr>
            <p:ph type="title"/>
          </p:nvPr>
        </p:nvSpPr>
        <p:spPr>
          <a:xfrm>
            <a:off x="304800" y="0"/>
            <a:ext cx="8839200" cy="838200"/>
          </a:xfrm>
        </p:spPr>
        <p:txBody>
          <a:bodyPr/>
          <a:lstStyle/>
          <a:p>
            <a:r>
              <a:rPr lang="en-US" sz="4000" smtClean="0"/>
              <a:t>Example: </a:t>
            </a:r>
            <a:r>
              <a:rPr lang="en-US" sz="4000" smtClean="0">
                <a:latin typeface="Courier New" pitchFamily="49" charset="0"/>
                <a:cs typeface="Courier New" pitchFamily="49" charset="0"/>
              </a:rPr>
              <a:t>StringBuilder</a:t>
            </a:r>
          </a:p>
        </p:txBody>
      </p:sp>
      <p:sp>
        <p:nvSpPr>
          <p:cNvPr id="5" name="Rectangle 4"/>
          <p:cNvSpPr/>
          <p:nvPr/>
        </p:nvSpPr>
        <p:spPr>
          <a:xfrm>
            <a:off x="533400" y="2184400"/>
            <a:ext cx="7573963" cy="1016000"/>
          </a:xfrm>
          <a:prstGeom prst="rect">
            <a:avLst/>
          </a:prstGeom>
        </p:spPr>
        <p:txBody>
          <a:bodyPr wrap="none">
            <a:spAutoFit/>
          </a:bodyPr>
          <a:lstStyle/>
          <a:p>
            <a:pPr>
              <a:defRPr/>
            </a:pPr>
            <a:r>
              <a:rPr lang="en-US" sz="2000" dirty="0">
                <a:solidFill>
                  <a:srgbClr val="5F5F5F"/>
                </a:solidFill>
                <a:latin typeface="+mn-lt"/>
                <a:cs typeface="+mn-cs"/>
              </a:rPr>
              <a:t>Check if a string is a palindrome..  Try to do this with String class.</a:t>
            </a:r>
          </a:p>
          <a:p>
            <a:pPr>
              <a:defRPr/>
            </a:pPr>
            <a:r>
              <a:rPr lang="en-US" sz="2000" dirty="0">
                <a:solidFill>
                  <a:srgbClr val="5F5F5F"/>
                </a:solidFill>
                <a:latin typeface="+mn-lt"/>
                <a:cs typeface="+mn-cs"/>
              </a:rPr>
              <a:t>And then compare your code with the code here.</a:t>
            </a:r>
          </a:p>
          <a:p>
            <a:pPr>
              <a:defRPr/>
            </a:pPr>
            <a:r>
              <a:rPr lang="en-US" sz="2000" dirty="0">
                <a:solidFill>
                  <a:srgbClr val="5F5F5F"/>
                </a:solidFill>
                <a:latin typeface="+mn-lt"/>
                <a:cs typeface="+mn-cs"/>
              </a:rPr>
              <a:t>It turns out that the code here is far simpler!</a:t>
            </a:r>
          </a:p>
        </p:txBody>
      </p:sp>
      <p:sp>
        <p:nvSpPr>
          <p:cNvPr id="14340" name="Rectangle 5"/>
          <p:cNvSpPr>
            <a:spLocks noChangeArrowheads="1"/>
          </p:cNvSpPr>
          <p:nvPr/>
        </p:nvSpPr>
        <p:spPr bwMode="auto">
          <a:xfrm>
            <a:off x="228600" y="3306763"/>
            <a:ext cx="8686800" cy="3170237"/>
          </a:xfrm>
          <a:prstGeom prst="rect">
            <a:avLst/>
          </a:prstGeom>
          <a:noFill/>
          <a:ln w="9525">
            <a:noFill/>
            <a:miter lim="800000"/>
            <a:headEnd/>
            <a:tailEnd/>
          </a:ln>
        </p:spPr>
        <p:txBody>
          <a:bodyPr>
            <a:spAutoFit/>
          </a:bodyPr>
          <a:lstStyle/>
          <a:p>
            <a:r>
              <a:rPr lang="en-US" sz="2000" b="1">
                <a:latin typeface="Courier New" pitchFamily="49" charset="0"/>
              </a:rPr>
              <a:t>public class Palindrome {</a:t>
            </a:r>
          </a:p>
          <a:p>
            <a:r>
              <a:rPr lang="en-US" sz="2000" b="1">
                <a:latin typeface="Courier New" pitchFamily="49" charset="0"/>
              </a:rPr>
              <a:t>public static void main(String[] args) {</a:t>
            </a:r>
          </a:p>
          <a:p>
            <a:pPr lvl="1"/>
            <a:r>
              <a:rPr lang="en-US" sz="2000" b="1">
                <a:latin typeface="Courier New" pitchFamily="49" charset="0"/>
              </a:rPr>
              <a:t>String palindrome = "MalayalaM";</a:t>
            </a:r>
          </a:p>
          <a:p>
            <a:pPr lvl="1"/>
            <a:r>
              <a:rPr lang="en-US" sz="2000" b="1">
                <a:latin typeface="Courier New" pitchFamily="49" charset="0"/>
              </a:rPr>
              <a:t>         </a:t>
            </a:r>
          </a:p>
          <a:p>
            <a:pPr lvl="1"/>
            <a:r>
              <a:rPr lang="en-US" sz="2000" b="1">
                <a:latin typeface="Courier New" pitchFamily="49" charset="0"/>
              </a:rPr>
              <a:t>StringBuilder sb = new StringBuilder(palindrome);</a:t>
            </a:r>
          </a:p>
          <a:p>
            <a:pPr lvl="1"/>
            <a:r>
              <a:rPr lang="en-US" sz="2000" b="1">
                <a:latin typeface="Courier New" pitchFamily="49" charset="0"/>
              </a:rPr>
              <a:t>System.out.println(sb.equals(sb.reverse()));</a:t>
            </a:r>
          </a:p>
          <a:p>
            <a:pPr lvl="1"/>
            <a:r>
              <a:rPr lang="en-US" sz="2000" b="1">
                <a:latin typeface="Courier New" pitchFamily="49" charset="0"/>
              </a:rPr>
              <a:t>System.out.println(sb);</a:t>
            </a:r>
          </a:p>
          <a:p>
            <a:r>
              <a:rPr lang="en-US" sz="2000" b="1">
                <a:latin typeface="Courier New" pitchFamily="49" charset="0"/>
              </a:rPr>
              <a:t>}</a:t>
            </a:r>
          </a:p>
          <a:p>
            <a:endParaRPr lang="en-US" sz="2000" b="1">
              <a:latin typeface="Courier New" pitchFamily="49" charset="0"/>
            </a:endParaRPr>
          </a:p>
          <a:p>
            <a:r>
              <a:rPr lang="en-US" sz="2000" b="1">
                <a:latin typeface="Courier New" pitchFamily="49" charset="0"/>
              </a:rPr>
              <a:t>}</a:t>
            </a:r>
          </a:p>
        </p:txBody>
      </p:sp>
      <p:sp>
        <p:nvSpPr>
          <p:cNvPr id="7" name="Rectangle 6"/>
          <p:cNvSpPr/>
          <p:nvPr/>
        </p:nvSpPr>
        <p:spPr>
          <a:xfrm>
            <a:off x="457200" y="990600"/>
            <a:ext cx="8077200" cy="1033463"/>
          </a:xfrm>
          <a:prstGeom prst="rect">
            <a:avLst/>
          </a:prstGeom>
        </p:spPr>
        <p:txBody>
          <a:bodyPr>
            <a:spAutoFit/>
          </a:bodyPr>
          <a:lstStyle/>
          <a:p>
            <a:pPr>
              <a:defRPr/>
            </a:pPr>
            <a:endParaRPr lang="en-US" b="1" dirty="0">
              <a:latin typeface="Courier New" pitchFamily="49" charset="0"/>
              <a:cs typeface="+mn-cs"/>
            </a:endParaRPr>
          </a:p>
          <a:p>
            <a:pPr marL="120650">
              <a:spcBef>
                <a:spcPct val="20000"/>
              </a:spcBef>
              <a:buClr>
                <a:schemeClr val="accent2"/>
              </a:buClr>
              <a:buFont typeface="Wingdings" pitchFamily="2" charset="2"/>
              <a:buChar char="§"/>
              <a:defRPr/>
            </a:pPr>
            <a:r>
              <a:rPr lang="en-US" b="1" i="1" dirty="0">
                <a:solidFill>
                  <a:srgbClr val="5F5F5F"/>
                </a:solidFill>
                <a:latin typeface="Courier New" pitchFamily="49" charset="0"/>
                <a:cs typeface="+mn-cs"/>
              </a:rPr>
              <a:t> Reverse: </a:t>
            </a:r>
          </a:p>
          <a:p>
            <a:pPr marL="120650">
              <a:spcBef>
                <a:spcPct val="20000"/>
              </a:spcBef>
              <a:buClr>
                <a:schemeClr val="tx2"/>
              </a:buClr>
              <a:defRPr/>
            </a:pPr>
            <a:r>
              <a:rPr lang="en-US" b="1" dirty="0">
                <a:latin typeface="Courier New" pitchFamily="49" charset="0"/>
                <a:cs typeface="+mn-cs"/>
              </a:rPr>
              <a:t>	StringBuilder reverse()</a:t>
            </a:r>
            <a:r>
              <a:rPr lang="en-US" b="1" dirty="0">
                <a:solidFill>
                  <a:srgbClr val="9900CC"/>
                </a:solidFill>
                <a:latin typeface="Courier New" pitchFamily="49" charset="0"/>
                <a:cs typeface="+mn-cs"/>
              </a:rPr>
              <a:t> </a:t>
            </a:r>
          </a:p>
        </p:txBody>
      </p:sp>
      <p:sp>
        <p:nvSpPr>
          <p:cNvPr id="8" name="Footer Placeholder 7"/>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334000"/>
          </a:xfrm>
        </p:spPr>
        <p:txBody>
          <a:bodyPr>
            <a:normAutofit fontScale="77500" lnSpcReduction="20000"/>
          </a:bodyPr>
          <a:lstStyle/>
          <a:p>
            <a:pPr>
              <a:lnSpc>
                <a:spcPct val="120000"/>
              </a:lnSpc>
              <a:defRPr/>
            </a:pPr>
            <a:r>
              <a:rPr lang="en-US" kern="1200" dirty="0" smtClean="0"/>
              <a:t>Unlike</a:t>
            </a:r>
            <a:r>
              <a:rPr lang="en-US" b="1" dirty="0" smtClean="0">
                <a:latin typeface="Courier New" pitchFamily="49" charset="0"/>
              </a:rPr>
              <a:t> String, StringBuilder (</a:t>
            </a:r>
            <a:r>
              <a:rPr lang="en-US" b="1" dirty="0" err="1" smtClean="0">
                <a:latin typeface="Courier New" pitchFamily="49" charset="0"/>
              </a:rPr>
              <a:t>StringBuffer</a:t>
            </a:r>
            <a:r>
              <a:rPr lang="en-US" b="1" dirty="0" smtClean="0">
                <a:latin typeface="Courier New" pitchFamily="49" charset="0"/>
              </a:rPr>
              <a:t> </a:t>
            </a:r>
            <a:r>
              <a:rPr lang="en-US" kern="1200" dirty="0" smtClean="0"/>
              <a:t>in the next slide) does not override </a:t>
            </a:r>
            <a:r>
              <a:rPr lang="en-US" b="1" dirty="0" smtClean="0">
                <a:latin typeface="Courier New" pitchFamily="49" charset="0"/>
              </a:rPr>
              <a:t>equals() </a:t>
            </a:r>
            <a:r>
              <a:rPr lang="en-US" kern="1200" dirty="0" smtClean="0"/>
              <a:t>method. </a:t>
            </a:r>
          </a:p>
          <a:p>
            <a:pPr>
              <a:lnSpc>
                <a:spcPct val="120000"/>
              </a:lnSpc>
              <a:defRPr/>
            </a:pPr>
            <a:r>
              <a:rPr lang="en-US" kern="1200" dirty="0" smtClean="0"/>
              <a:t>That is,</a:t>
            </a:r>
          </a:p>
          <a:p>
            <a:pPr>
              <a:lnSpc>
                <a:spcPct val="120000"/>
              </a:lnSpc>
              <a:buFont typeface="Wingdings" pitchFamily="2" charset="2"/>
              <a:buNone/>
              <a:defRPr/>
            </a:pPr>
            <a:r>
              <a:rPr lang="en-US" b="1" kern="1200" dirty="0" smtClean="0">
                <a:solidFill>
                  <a:schemeClr val="tx1"/>
                </a:solidFill>
                <a:latin typeface="Courier New" pitchFamily="49" charset="0"/>
              </a:rPr>
              <a:t>StringBuilder </a:t>
            </a:r>
            <a:r>
              <a:rPr lang="en-US" b="1" kern="1200" dirty="0" err="1" smtClean="0">
                <a:solidFill>
                  <a:schemeClr val="tx1"/>
                </a:solidFill>
                <a:latin typeface="Courier New" pitchFamily="49" charset="0"/>
              </a:rPr>
              <a:t>sb</a:t>
            </a:r>
            <a:r>
              <a:rPr lang="en-US" b="1" kern="1200" dirty="0" smtClean="0">
                <a:solidFill>
                  <a:schemeClr val="tx1"/>
                </a:solidFill>
                <a:latin typeface="Courier New" pitchFamily="49" charset="0"/>
              </a:rPr>
              <a:t> = new StringBuilder(palindrome);</a:t>
            </a:r>
          </a:p>
          <a:p>
            <a:pPr>
              <a:lnSpc>
                <a:spcPct val="120000"/>
              </a:lnSpc>
              <a:buFont typeface="Wingdings" pitchFamily="2" charset="2"/>
              <a:buNone/>
              <a:defRPr/>
            </a:pPr>
            <a:r>
              <a:rPr lang="en-US" b="1" kern="1200" dirty="0" smtClean="0">
                <a:solidFill>
                  <a:schemeClr val="tx1"/>
                </a:solidFill>
                <a:latin typeface="Courier New" pitchFamily="49" charset="0"/>
              </a:rPr>
              <a:t>StringBuilder sb3 = new StringBuilder(palindrome);</a:t>
            </a:r>
          </a:p>
          <a:p>
            <a:pPr>
              <a:lnSpc>
                <a:spcPct val="120000"/>
              </a:lnSpc>
              <a:buFont typeface="Wingdings" pitchFamily="2" charset="2"/>
              <a:buNone/>
              <a:defRPr/>
            </a:pPr>
            <a:r>
              <a:rPr lang="en-US" b="1" kern="1200" dirty="0" err="1" smtClean="0">
                <a:solidFill>
                  <a:schemeClr val="tx1"/>
                </a:solidFill>
                <a:latin typeface="Courier New" pitchFamily="49" charset="0"/>
              </a:rPr>
              <a:t>System.out.println</a:t>
            </a:r>
            <a:r>
              <a:rPr lang="en-US" b="1" kern="1200" dirty="0" smtClean="0">
                <a:solidFill>
                  <a:schemeClr val="tx1"/>
                </a:solidFill>
                <a:latin typeface="Courier New" pitchFamily="49" charset="0"/>
              </a:rPr>
              <a:t>(sb3.equals(</a:t>
            </a:r>
            <a:r>
              <a:rPr lang="en-US" b="1" kern="1200" dirty="0" err="1" smtClean="0">
                <a:solidFill>
                  <a:schemeClr val="tx1"/>
                </a:solidFill>
                <a:latin typeface="Courier New" pitchFamily="49" charset="0"/>
              </a:rPr>
              <a:t>sb</a:t>
            </a:r>
            <a:r>
              <a:rPr lang="en-US" b="1" kern="1200" dirty="0" smtClean="0">
                <a:solidFill>
                  <a:schemeClr val="tx1"/>
                </a:solidFill>
                <a:latin typeface="Courier New" pitchFamily="49" charset="0"/>
              </a:rPr>
              <a:t>));</a:t>
            </a:r>
          </a:p>
          <a:p>
            <a:pPr>
              <a:lnSpc>
                <a:spcPct val="120000"/>
              </a:lnSpc>
              <a:buFont typeface="Wingdings" pitchFamily="2" charset="2"/>
              <a:buNone/>
              <a:defRPr/>
            </a:pPr>
            <a:r>
              <a:rPr lang="en-US" kern="1200" dirty="0" smtClean="0"/>
              <a:t>return</a:t>
            </a:r>
            <a:r>
              <a:rPr lang="en-US" b="1" kern="1200" dirty="0" smtClean="0">
                <a:solidFill>
                  <a:schemeClr val="tx1"/>
                </a:solidFill>
                <a:latin typeface="Courier New" pitchFamily="49" charset="0"/>
              </a:rPr>
              <a:t> false!</a:t>
            </a:r>
          </a:p>
          <a:p>
            <a:pPr>
              <a:lnSpc>
                <a:spcPct val="120000"/>
              </a:lnSpc>
              <a:defRPr/>
            </a:pPr>
            <a:r>
              <a:rPr lang="en-US" kern="1200" dirty="0" smtClean="0"/>
              <a:t>Then how did previous example work?</a:t>
            </a:r>
          </a:p>
          <a:p>
            <a:pPr>
              <a:lnSpc>
                <a:spcPct val="120000"/>
              </a:lnSpc>
              <a:defRPr/>
            </a:pPr>
            <a:r>
              <a:rPr lang="en-US" kern="1200" dirty="0" smtClean="0"/>
              <a:t>Recall that by default </a:t>
            </a:r>
            <a:r>
              <a:rPr lang="en-US" b="1" dirty="0" smtClean="0">
                <a:latin typeface="Courier New" pitchFamily="49" charset="0"/>
              </a:rPr>
              <a:t>equals() </a:t>
            </a:r>
            <a:r>
              <a:rPr lang="en-US" kern="1200" dirty="0" smtClean="0"/>
              <a:t>method of </a:t>
            </a:r>
            <a:r>
              <a:rPr lang="en-US" b="1" dirty="0" smtClean="0">
                <a:latin typeface="Courier New" pitchFamily="49" charset="0"/>
              </a:rPr>
              <a:t>Object</a:t>
            </a:r>
            <a:r>
              <a:rPr lang="en-US" kern="1200" dirty="0" smtClean="0"/>
              <a:t> class functions the same as the that of the </a:t>
            </a:r>
            <a:r>
              <a:rPr lang="en-US" b="1" dirty="0" smtClean="0">
                <a:latin typeface="Courier New" pitchFamily="49" charset="0"/>
              </a:rPr>
              <a:t>==</a:t>
            </a:r>
            <a:r>
              <a:rPr lang="en-US" kern="1200" dirty="0" smtClean="0"/>
              <a:t>. Having said this, since </a:t>
            </a:r>
            <a:r>
              <a:rPr lang="en-US" b="1" dirty="0" err="1" smtClean="0">
                <a:latin typeface="Courier New" pitchFamily="49" charset="0"/>
              </a:rPr>
              <a:t>sb.reverse</a:t>
            </a:r>
            <a:r>
              <a:rPr lang="en-US" b="1" dirty="0" smtClean="0">
                <a:latin typeface="Courier New" pitchFamily="49" charset="0"/>
              </a:rPr>
              <a:t>() </a:t>
            </a:r>
            <a:r>
              <a:rPr lang="en-US" kern="1200" dirty="0" smtClean="0"/>
              <a:t>changes string in that same location, </a:t>
            </a:r>
            <a:r>
              <a:rPr lang="en-US" b="1" dirty="0" err="1" smtClean="0">
                <a:latin typeface="Courier New" pitchFamily="49" charset="0"/>
              </a:rPr>
              <a:t>sb</a:t>
            </a:r>
            <a:r>
              <a:rPr lang="en-US" kern="1200" dirty="0" smtClean="0"/>
              <a:t> before and after calling reverse are same!</a:t>
            </a:r>
          </a:p>
          <a:p>
            <a:pPr>
              <a:lnSpc>
                <a:spcPct val="120000"/>
              </a:lnSpc>
              <a:defRPr/>
            </a:pPr>
            <a:r>
              <a:rPr lang="en-US" kern="1200" dirty="0" smtClean="0"/>
              <a:t>Also note that </a:t>
            </a:r>
            <a:r>
              <a:rPr lang="en-US" b="1" dirty="0" smtClean="0">
                <a:latin typeface="Courier New" pitchFamily="49" charset="0"/>
              </a:rPr>
              <a:t>StringBuilder(</a:t>
            </a:r>
            <a:r>
              <a:rPr lang="en-US" b="1" dirty="0" err="1" smtClean="0">
                <a:latin typeface="Courier New" pitchFamily="49" charset="0"/>
              </a:rPr>
              <a:t>StringBuffer</a:t>
            </a:r>
            <a:r>
              <a:rPr lang="en-US" b="1" dirty="0" smtClean="0">
                <a:latin typeface="Courier New" pitchFamily="49" charset="0"/>
              </a:rPr>
              <a:t>) </a:t>
            </a:r>
            <a:r>
              <a:rPr lang="en-US" kern="1200" dirty="0" smtClean="0"/>
              <a:t>is not </a:t>
            </a:r>
            <a:r>
              <a:rPr lang="en-US" b="1" dirty="0" smtClean="0">
                <a:latin typeface="Courier New" pitchFamily="49" charset="0"/>
              </a:rPr>
              <a:t>Comparable (</a:t>
            </a:r>
            <a:r>
              <a:rPr lang="en-US" kern="1200" dirty="0" smtClean="0"/>
              <a:t>unlike</a:t>
            </a:r>
            <a:r>
              <a:rPr lang="en-US" b="1" dirty="0" smtClean="0">
                <a:latin typeface="Courier New" pitchFamily="49" charset="0"/>
              </a:rPr>
              <a:t> String)</a:t>
            </a:r>
            <a:endParaRPr lang="en-US" kern="1200" dirty="0" smtClean="0"/>
          </a:p>
        </p:txBody>
      </p:sp>
      <p:sp>
        <p:nvSpPr>
          <p:cNvPr id="15364"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A41AB4E-E95B-4E25-B7F9-3BF87779992F}" type="slidenum">
              <a:rPr lang="en-US" smtClean="0">
                <a:solidFill>
                  <a:schemeClr val="bg2"/>
                </a:solidFill>
              </a:rPr>
              <a:pPr eaLnBrk="1" hangingPunct="1">
                <a:defRPr/>
              </a:pPr>
              <a:t>14</a:t>
            </a:fld>
            <a:endParaRPr lang="en-US" smtClean="0">
              <a:solidFill>
                <a:schemeClr val="bg2"/>
              </a:solidFill>
            </a:endParaRPr>
          </a:p>
        </p:txBody>
      </p:sp>
      <p:sp>
        <p:nvSpPr>
          <p:cNvPr id="15362" name="Title 1"/>
          <p:cNvSpPr>
            <a:spLocks noGrp="1"/>
          </p:cNvSpPr>
          <p:nvPr>
            <p:ph type="title"/>
          </p:nvPr>
        </p:nvSpPr>
        <p:spPr/>
        <p:txBody>
          <a:bodyPr/>
          <a:lstStyle/>
          <a:p>
            <a:r>
              <a:rPr lang="en-US" sz="4000" smtClean="0"/>
              <a:t>Beware!</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990600"/>
            <a:ext cx="8686800" cy="5486400"/>
          </a:xfrm>
        </p:spPr>
        <p:txBody>
          <a:bodyPr>
            <a:normAutofit fontScale="92500" lnSpcReduction="20000"/>
          </a:bodyPr>
          <a:lstStyle/>
          <a:p>
            <a:pPr>
              <a:defRPr/>
            </a:pPr>
            <a:r>
              <a:rPr lang="en-US" b="1" dirty="0" err="1" smtClean="0">
                <a:latin typeface="Courier New" pitchFamily="49" charset="0"/>
                <a:cs typeface="Courier New" pitchFamily="49" charset="0"/>
              </a:rPr>
              <a:t>StringBuffer</a:t>
            </a:r>
            <a:r>
              <a:rPr lang="en-US" dirty="0" smtClean="0"/>
              <a:t> has same methods as </a:t>
            </a:r>
            <a:r>
              <a:rPr lang="en-US" b="1" dirty="0" smtClean="0">
                <a:latin typeface="Courier New" pitchFamily="49" charset="0"/>
                <a:cs typeface="Courier New" pitchFamily="49" charset="0"/>
              </a:rPr>
              <a:t>StringBuilder</a:t>
            </a:r>
            <a:r>
              <a:rPr lang="en-US" dirty="0" smtClean="0"/>
              <a:t> and it can also be used to create mutable Strings. It is also a </a:t>
            </a:r>
            <a:r>
              <a:rPr lang="en-US" b="1" dirty="0" smtClean="0">
                <a:latin typeface="Courier New" pitchFamily="49" charset="0"/>
                <a:cs typeface="Courier New" pitchFamily="49" charset="0"/>
              </a:rPr>
              <a:t>final</a:t>
            </a:r>
            <a:r>
              <a:rPr lang="en-US" dirty="0" smtClean="0"/>
              <a:t> class</a:t>
            </a:r>
          </a:p>
          <a:p>
            <a:pPr>
              <a:defRPr/>
            </a:pPr>
            <a:r>
              <a:rPr lang="en-US" dirty="0" smtClean="0"/>
              <a:t>Only difference between both the classes is</a:t>
            </a:r>
          </a:p>
          <a:p>
            <a:pPr lvl="1">
              <a:defRPr/>
            </a:pPr>
            <a:r>
              <a:rPr lang="en-US" sz="2000" b="1" dirty="0" err="1" smtClean="0">
                <a:latin typeface="Courier New" pitchFamily="49" charset="0"/>
                <a:ea typeface="+mn-ea"/>
                <a:cs typeface="Courier New" pitchFamily="49" charset="0"/>
              </a:rPr>
              <a:t>StringBuffer</a:t>
            </a:r>
            <a:r>
              <a:rPr lang="en-US" sz="2000" dirty="0" smtClean="0"/>
              <a:t> </a:t>
            </a:r>
            <a:r>
              <a:rPr lang="en-US" sz="2000" dirty="0" smtClean="0">
                <a:ea typeface="+mn-ea"/>
              </a:rPr>
              <a:t>is </a:t>
            </a:r>
            <a:r>
              <a:rPr lang="en-IN" sz="2000" dirty="0" smtClean="0">
                <a:ea typeface="+mn-ea"/>
              </a:rPr>
              <a:t>thread-safe while </a:t>
            </a:r>
            <a:r>
              <a:rPr lang="en-US" sz="2000" b="1" dirty="0" smtClean="0">
                <a:latin typeface="Courier New" pitchFamily="49" charset="0"/>
                <a:ea typeface="+mn-ea"/>
                <a:cs typeface="Courier New" pitchFamily="49" charset="0"/>
              </a:rPr>
              <a:t>StringBuilder</a:t>
            </a:r>
            <a:r>
              <a:rPr lang="en-US" sz="2000" dirty="0" smtClean="0"/>
              <a:t> </a:t>
            </a:r>
            <a:r>
              <a:rPr lang="en-US" sz="2000" dirty="0" smtClean="0">
                <a:ea typeface="+mn-ea"/>
              </a:rPr>
              <a:t>is not </a:t>
            </a:r>
            <a:r>
              <a:rPr lang="en-IN" sz="2000" dirty="0" smtClean="0"/>
              <a:t>thread-safe</a:t>
            </a:r>
          </a:p>
          <a:p>
            <a:pPr>
              <a:defRPr/>
            </a:pPr>
            <a:r>
              <a:rPr lang="en-IN" dirty="0" smtClean="0"/>
              <a:t>Thread-safe class have methods that are synchronized.</a:t>
            </a:r>
          </a:p>
          <a:p>
            <a:pPr>
              <a:defRPr/>
            </a:pPr>
            <a:r>
              <a:rPr lang="en-IN" b="1" dirty="0" smtClean="0">
                <a:latin typeface="Courier New" pitchFamily="49" charset="0"/>
                <a:cs typeface="Courier New" pitchFamily="49" charset="0"/>
              </a:rPr>
              <a:t>synchronized</a:t>
            </a:r>
            <a:r>
              <a:rPr lang="en-IN" dirty="0" smtClean="0"/>
              <a:t> makes only one thread at a time access an object’s </a:t>
            </a:r>
            <a:r>
              <a:rPr lang="en-IN" b="1" dirty="0" smtClean="0">
                <a:latin typeface="Courier New" pitchFamily="49" charset="0"/>
                <a:cs typeface="Courier New" pitchFamily="49" charset="0"/>
              </a:rPr>
              <a:t>synchronized</a:t>
            </a:r>
            <a:r>
              <a:rPr lang="en-IN" dirty="0" smtClean="0"/>
              <a:t> methods. This may impact performance.</a:t>
            </a:r>
          </a:p>
          <a:p>
            <a:pPr>
              <a:defRPr/>
            </a:pPr>
            <a:r>
              <a:rPr lang="en-IN" dirty="0" smtClean="0"/>
              <a:t>Thinking of this issue, JSE built </a:t>
            </a:r>
            <a:r>
              <a:rPr lang="en-US" b="1" dirty="0" smtClean="0">
                <a:latin typeface="Courier New" pitchFamily="49" charset="0"/>
                <a:cs typeface="Courier New" pitchFamily="49" charset="0"/>
              </a:rPr>
              <a:t>StringBuilder</a:t>
            </a:r>
            <a:r>
              <a:rPr lang="en-US" dirty="0" smtClean="0"/>
              <a:t>  class that does not have </a:t>
            </a:r>
            <a:r>
              <a:rPr lang="en-IN" b="1" dirty="0" smtClean="0">
                <a:latin typeface="Courier New" pitchFamily="49" charset="0"/>
                <a:cs typeface="Courier New" pitchFamily="49" charset="0"/>
              </a:rPr>
              <a:t>synchronized</a:t>
            </a:r>
            <a:r>
              <a:rPr lang="en-IN" dirty="0" smtClean="0"/>
              <a:t> methods. So, now it is up to programmers to make sure of the consistency of strings from </a:t>
            </a:r>
            <a:r>
              <a:rPr lang="en-US" b="1" dirty="0" smtClean="0">
                <a:latin typeface="Courier New" pitchFamily="49" charset="0"/>
                <a:cs typeface="Courier New" pitchFamily="49" charset="0"/>
              </a:rPr>
              <a:t>StringBuilder</a:t>
            </a:r>
            <a:r>
              <a:rPr lang="en-US" dirty="0" smtClean="0"/>
              <a:t> class by providing </a:t>
            </a:r>
            <a:r>
              <a:rPr lang="en-US" b="1" dirty="0" smtClean="0">
                <a:latin typeface="Courier New" pitchFamily="49" charset="0"/>
                <a:cs typeface="Courier New" pitchFamily="49" charset="0"/>
              </a:rPr>
              <a:t>synchronized</a:t>
            </a:r>
            <a:r>
              <a:rPr lang="en-US" dirty="0" smtClean="0"/>
              <a:t> blocks locking the object.</a:t>
            </a:r>
            <a:endParaRPr lang="en-IN" sz="3200" dirty="0" smtClean="0"/>
          </a:p>
        </p:txBody>
      </p:sp>
      <p:sp>
        <p:nvSpPr>
          <p:cNvPr id="16388"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B19A004-3E2F-4D96-AF78-27E202D4E4BC}" type="slidenum">
              <a:rPr lang="en-US" smtClean="0">
                <a:solidFill>
                  <a:schemeClr val="bg2"/>
                </a:solidFill>
              </a:rPr>
              <a:pPr eaLnBrk="1" hangingPunct="1">
                <a:defRPr/>
              </a:pPr>
              <a:t>15</a:t>
            </a:fld>
            <a:endParaRPr lang="en-US" smtClean="0">
              <a:solidFill>
                <a:schemeClr val="bg2"/>
              </a:solidFill>
            </a:endParaRPr>
          </a:p>
        </p:txBody>
      </p:sp>
      <p:sp>
        <p:nvSpPr>
          <p:cNvPr id="16386" name="Title 2"/>
          <p:cNvSpPr>
            <a:spLocks noGrp="1"/>
          </p:cNvSpPr>
          <p:nvPr>
            <p:ph type="title"/>
          </p:nvPr>
        </p:nvSpPr>
        <p:spPr/>
        <p:txBody>
          <a:bodyPr/>
          <a:lstStyle/>
          <a:p>
            <a:r>
              <a:rPr lang="en-US" sz="4000" smtClean="0">
                <a:latin typeface="Courier New" pitchFamily="49" charset="0"/>
                <a:cs typeface="Courier New" pitchFamily="49" charset="0"/>
              </a:rPr>
              <a:t>StringBuffer</a:t>
            </a:r>
            <a:endParaRPr lang="en-IN" sz="4000" smtClean="0">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7200" y="1219200"/>
            <a:ext cx="8382000" cy="2514600"/>
          </a:xfrm>
        </p:spPr>
        <p:txBody>
          <a:bodyPr>
            <a:normAutofit fontScale="92500" lnSpcReduction="20000"/>
          </a:bodyPr>
          <a:lstStyle/>
          <a:p>
            <a:r>
              <a:rPr lang="en-US" smtClean="0"/>
              <a:t>Wrapper classes in java are classes that wrap other classes.</a:t>
            </a:r>
          </a:p>
          <a:p>
            <a:r>
              <a:rPr lang="en-US" smtClean="0"/>
              <a:t>Therefore wrapper class’ constructor will always take the object of the class they wrap as a parameter.</a:t>
            </a:r>
          </a:p>
          <a:p>
            <a:endParaRPr lang="en-US" smtClean="0"/>
          </a:p>
          <a:p>
            <a:pPr algn="ctr">
              <a:buFont typeface="Wingdings" pitchFamily="2" charset="2"/>
              <a:buNone/>
            </a:pPr>
            <a:r>
              <a:rPr lang="en-US" i="1" smtClean="0">
                <a:solidFill>
                  <a:schemeClr val="tx1"/>
                </a:solidFill>
              </a:rPr>
              <a:t>Did we come across this term before?</a:t>
            </a:r>
            <a:endParaRPr lang="en-US" sz="2800" smtClean="0">
              <a:solidFill>
                <a:schemeClr val="tx1"/>
              </a:solidFill>
            </a:endParaRPr>
          </a:p>
        </p:txBody>
      </p:sp>
      <p:sp>
        <p:nvSpPr>
          <p:cNvPr id="17418" name="Slide Number Placeholder 11"/>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0490A6-E8D5-4C2A-BFF6-6A1A957B7098}" type="slidenum">
              <a:rPr lang="en-US" smtClean="0">
                <a:solidFill>
                  <a:schemeClr val="bg2"/>
                </a:solidFill>
              </a:rPr>
              <a:pPr eaLnBrk="1" hangingPunct="1">
                <a:defRPr/>
              </a:pPr>
              <a:t>16</a:t>
            </a:fld>
            <a:endParaRPr lang="en-US" smtClean="0">
              <a:solidFill>
                <a:schemeClr val="bg2"/>
              </a:solidFill>
            </a:endParaRPr>
          </a:p>
        </p:txBody>
      </p:sp>
      <p:sp>
        <p:nvSpPr>
          <p:cNvPr id="17410" name="Rectangle 2"/>
          <p:cNvSpPr>
            <a:spLocks noGrp="1" noChangeArrowheads="1"/>
          </p:cNvSpPr>
          <p:nvPr>
            <p:ph type="title"/>
          </p:nvPr>
        </p:nvSpPr>
        <p:spPr>
          <a:xfrm>
            <a:off x="228600" y="-152400"/>
            <a:ext cx="7772400" cy="1143000"/>
          </a:xfrm>
        </p:spPr>
        <p:txBody>
          <a:bodyPr/>
          <a:lstStyle/>
          <a:p>
            <a:r>
              <a:rPr lang="en-US" sz="4000" smtClean="0"/>
              <a:t>Wrapper classes</a:t>
            </a:r>
          </a:p>
        </p:txBody>
      </p:sp>
      <p:sp>
        <p:nvSpPr>
          <p:cNvPr id="17412" name="Text Box 5"/>
          <p:cNvSpPr txBox="1">
            <a:spLocks noChangeArrowheads="1"/>
          </p:cNvSpPr>
          <p:nvPr/>
        </p:nvSpPr>
        <p:spPr bwMode="auto">
          <a:xfrm>
            <a:off x="3048000" y="4267200"/>
            <a:ext cx="739775" cy="400050"/>
          </a:xfrm>
          <a:prstGeom prst="rect">
            <a:avLst/>
          </a:prstGeom>
          <a:noFill/>
          <a:ln w="9525">
            <a:noFill/>
            <a:miter lim="800000"/>
            <a:headEnd/>
            <a:tailEnd/>
          </a:ln>
        </p:spPr>
        <p:txBody>
          <a:bodyPr wrap="none">
            <a:spAutoFit/>
          </a:bodyPr>
          <a:lstStyle/>
          <a:p>
            <a:r>
              <a:rPr lang="en-US" sz="2000">
                <a:solidFill>
                  <a:schemeClr val="accent2"/>
                </a:solidFill>
                <a:latin typeface="Times New Roman" pitchFamily="18" charset="0"/>
              </a:rPr>
              <a:t>Flask</a:t>
            </a:r>
          </a:p>
        </p:txBody>
      </p:sp>
      <p:sp>
        <p:nvSpPr>
          <p:cNvPr id="17413" name="Text Box 7"/>
          <p:cNvSpPr txBox="1">
            <a:spLocks noChangeArrowheads="1"/>
          </p:cNvSpPr>
          <p:nvPr/>
        </p:nvSpPr>
        <p:spPr bwMode="auto">
          <a:xfrm>
            <a:off x="2286000" y="5181600"/>
            <a:ext cx="3048000" cy="1016000"/>
          </a:xfrm>
          <a:prstGeom prst="rect">
            <a:avLst/>
          </a:prstGeom>
          <a:noFill/>
          <a:ln w="9525">
            <a:noFill/>
            <a:miter lim="800000"/>
            <a:headEnd/>
            <a:tailEnd/>
          </a:ln>
        </p:spPr>
        <p:txBody>
          <a:bodyPr>
            <a:spAutoFit/>
          </a:bodyPr>
          <a:lstStyle/>
          <a:p>
            <a:r>
              <a:rPr lang="en-US" sz="2000">
                <a:solidFill>
                  <a:schemeClr val="accent2"/>
                </a:solidFill>
                <a:latin typeface="Times New Roman" pitchFamily="18" charset="0"/>
              </a:rPr>
              <a:t>Cover is a wrapper enhancing the bottles functionality</a:t>
            </a:r>
          </a:p>
        </p:txBody>
      </p:sp>
      <p:pic>
        <p:nvPicPr>
          <p:cNvPr id="17414" name="Picture 3"/>
          <p:cNvPicPr>
            <a:picLocks noChangeAspect="1" noChangeArrowheads="1"/>
          </p:cNvPicPr>
          <p:nvPr/>
        </p:nvPicPr>
        <p:blipFill>
          <a:blip r:embed="rId3" cstate="print"/>
          <a:srcRect/>
          <a:stretch>
            <a:fillRect/>
          </a:stretch>
        </p:blipFill>
        <p:spPr bwMode="auto">
          <a:xfrm>
            <a:off x="228600" y="4657725"/>
            <a:ext cx="2019300" cy="1895475"/>
          </a:xfrm>
          <a:prstGeom prst="rect">
            <a:avLst/>
          </a:prstGeom>
          <a:noFill/>
          <a:ln w="9525">
            <a:noFill/>
            <a:miter lim="800000"/>
            <a:headEnd/>
            <a:tailEnd/>
          </a:ln>
        </p:spPr>
      </p:pic>
      <p:sp>
        <p:nvSpPr>
          <p:cNvPr id="17415" name="Line 6"/>
          <p:cNvSpPr>
            <a:spLocks noChangeShapeType="1"/>
          </p:cNvSpPr>
          <p:nvPr/>
        </p:nvSpPr>
        <p:spPr bwMode="auto">
          <a:xfrm>
            <a:off x="1828800" y="5486400"/>
            <a:ext cx="533400" cy="76200"/>
          </a:xfrm>
          <a:prstGeom prst="line">
            <a:avLst/>
          </a:prstGeom>
          <a:noFill/>
          <a:ln w="9525">
            <a:solidFill>
              <a:schemeClr val="accent2"/>
            </a:solidFill>
            <a:round/>
            <a:headEnd/>
            <a:tailEnd type="triangle" w="med" len="med"/>
          </a:ln>
        </p:spPr>
        <p:txBody>
          <a:bodyPr/>
          <a:lstStyle/>
          <a:p>
            <a:endParaRPr lang="en-IN"/>
          </a:p>
        </p:txBody>
      </p:sp>
      <p:sp>
        <p:nvSpPr>
          <p:cNvPr id="14" name="Rectangle 13"/>
          <p:cNvSpPr/>
          <p:nvPr/>
        </p:nvSpPr>
        <p:spPr>
          <a:xfrm>
            <a:off x="4876800" y="4953000"/>
            <a:ext cx="4267200" cy="1138238"/>
          </a:xfrm>
          <a:prstGeom prst="rect">
            <a:avLst/>
          </a:prstGeom>
        </p:spPr>
        <p:txBody>
          <a:bodyPr>
            <a:spAutoFit/>
          </a:bodyPr>
          <a:lstStyle/>
          <a:p>
            <a:pPr marL="228600" indent="-228600">
              <a:buClr>
                <a:schemeClr val="accent2"/>
              </a:buClr>
              <a:buFont typeface="Wingdings" pitchFamily="2" charset="2"/>
              <a:buNone/>
              <a:defRPr/>
            </a:pPr>
            <a:r>
              <a:rPr lang="en-US" sz="2800" dirty="0">
                <a:latin typeface="+mn-lt"/>
                <a:cs typeface="+mn-cs"/>
              </a:rPr>
              <a:t>  </a:t>
            </a:r>
            <a:r>
              <a:rPr lang="en-US" sz="2000" dirty="0">
                <a:latin typeface="+mn-lt"/>
                <a:cs typeface="+mn-cs"/>
              </a:rPr>
              <a:t>The two important packages that have wrapper classes are in</a:t>
            </a:r>
          </a:p>
          <a:p>
            <a:pPr marL="228600" indent="-228600">
              <a:buClr>
                <a:schemeClr val="accent2"/>
              </a:buClr>
              <a:buFont typeface="Wingdings" pitchFamily="2" charset="2"/>
              <a:buNone/>
              <a:defRPr/>
            </a:pPr>
            <a:r>
              <a:rPr lang="en-US" sz="2000" dirty="0">
                <a:latin typeface="+mn-lt"/>
                <a:cs typeface="+mn-cs"/>
              </a:rPr>
              <a:t>	</a:t>
            </a:r>
            <a:r>
              <a:rPr lang="en-US" sz="2000" b="1" dirty="0" err="1">
                <a:solidFill>
                  <a:srgbClr val="000000"/>
                </a:solidFill>
                <a:latin typeface="Courier New" pitchFamily="49" charset="0"/>
                <a:cs typeface="Courier New" pitchFamily="49" charset="0"/>
              </a:rPr>
              <a:t>java.lang</a:t>
            </a:r>
            <a:r>
              <a:rPr lang="en-US" sz="2000" b="1" dirty="0">
                <a:solidFill>
                  <a:srgbClr val="000000"/>
                </a:solidFill>
                <a:latin typeface="Courier New" pitchFamily="49" charset="0"/>
                <a:cs typeface="Courier New" pitchFamily="49" charset="0"/>
              </a:rPr>
              <a:t> </a:t>
            </a:r>
            <a:r>
              <a:rPr lang="en-US" sz="2000" dirty="0">
                <a:latin typeface="+mn-lt"/>
                <a:cs typeface="+mn-cs"/>
              </a:rPr>
              <a:t>and</a:t>
            </a:r>
            <a:r>
              <a:rPr lang="en-US" sz="2000" b="1" dirty="0">
                <a:solidFill>
                  <a:srgbClr val="000000"/>
                </a:solidFill>
                <a:latin typeface="Courier New" pitchFamily="49" charset="0"/>
                <a:cs typeface="Courier New" pitchFamily="49" charset="0"/>
              </a:rPr>
              <a:t>  java.io</a:t>
            </a:r>
          </a:p>
        </p:txBody>
      </p:sp>
      <p:sp>
        <p:nvSpPr>
          <p:cNvPr id="17417" name="Line 8"/>
          <p:cNvSpPr>
            <a:spLocks noChangeShapeType="1"/>
          </p:cNvSpPr>
          <p:nvPr/>
        </p:nvSpPr>
        <p:spPr bwMode="auto">
          <a:xfrm flipV="1">
            <a:off x="1600200" y="4724400"/>
            <a:ext cx="1752600" cy="304800"/>
          </a:xfrm>
          <a:prstGeom prst="line">
            <a:avLst/>
          </a:prstGeom>
          <a:noFill/>
          <a:ln w="9525">
            <a:solidFill>
              <a:schemeClr val="accent2"/>
            </a:solidFill>
            <a:round/>
            <a:headEnd/>
            <a:tailEnd type="triangle" w="med" len="med"/>
          </a:ln>
        </p:spPr>
        <p:txBody>
          <a:bodyPr/>
          <a:lstStyle/>
          <a:p>
            <a:endParaRPr lang="en-IN"/>
          </a:p>
        </p:txBody>
      </p:sp>
      <p:sp>
        <p:nvSpPr>
          <p:cNvPr id="11" name="Footer Placeholder 10"/>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228600" y="1143000"/>
            <a:ext cx="8686800" cy="1219200"/>
          </a:xfrm>
        </p:spPr>
        <p:txBody>
          <a:bodyPr>
            <a:normAutofit fontScale="92500" lnSpcReduction="20000"/>
          </a:bodyPr>
          <a:lstStyle/>
          <a:p>
            <a:pPr eaLnBrk="1" hangingPunct="1">
              <a:lnSpc>
                <a:spcPct val="90000"/>
              </a:lnSpc>
            </a:pPr>
            <a:r>
              <a:rPr lang="en-US" smtClean="0"/>
              <a:t>There are some special kinds of wrapper classes in </a:t>
            </a:r>
            <a:r>
              <a:rPr lang="en-US" b="1" smtClean="0">
                <a:latin typeface="Courier New" pitchFamily="49" charset="0"/>
                <a:cs typeface="Courier New" pitchFamily="49" charset="0"/>
              </a:rPr>
              <a:t>java.lang </a:t>
            </a:r>
            <a:r>
              <a:rPr lang="en-US" smtClean="0"/>
              <a:t>package</a:t>
            </a:r>
            <a:r>
              <a:rPr lang="en-US" b="1" smtClean="0">
                <a:latin typeface="Courier New" pitchFamily="49" charset="0"/>
                <a:cs typeface="Courier New" pitchFamily="49" charset="0"/>
              </a:rPr>
              <a:t> </a:t>
            </a:r>
            <a:r>
              <a:rPr lang="en-US" smtClean="0"/>
              <a:t>which wrap primitive types.</a:t>
            </a:r>
          </a:p>
          <a:p>
            <a:pPr eaLnBrk="1" hangingPunct="1">
              <a:lnSpc>
                <a:spcPct val="90000"/>
              </a:lnSpc>
            </a:pPr>
            <a:r>
              <a:rPr lang="en-US" smtClean="0"/>
              <a:t>All wrapper classes are </a:t>
            </a:r>
            <a:r>
              <a:rPr lang="en-US" b="1" smtClean="0">
                <a:latin typeface="Courier New" pitchFamily="49" charset="0"/>
                <a:cs typeface="Courier New" pitchFamily="49" charset="0"/>
              </a:rPr>
              <a:t>final</a:t>
            </a:r>
            <a:r>
              <a:rPr lang="en-US" smtClean="0"/>
              <a:t> classes except </a:t>
            </a:r>
            <a:r>
              <a:rPr lang="en-US" b="1" smtClean="0">
                <a:latin typeface="Courier New" pitchFamily="49" charset="0"/>
                <a:cs typeface="Courier New" pitchFamily="49" charset="0"/>
              </a:rPr>
              <a:t>Number</a:t>
            </a:r>
            <a:r>
              <a:rPr lang="en-US" smtClean="0"/>
              <a:t> which is </a:t>
            </a:r>
            <a:r>
              <a:rPr lang="en-US" b="1" smtClean="0">
                <a:latin typeface="Courier New" pitchFamily="49" charset="0"/>
                <a:cs typeface="Courier New" pitchFamily="49" charset="0"/>
              </a:rPr>
              <a:t>abstract</a:t>
            </a:r>
            <a:r>
              <a:rPr lang="en-US" smtClean="0"/>
              <a:t> class.</a:t>
            </a:r>
          </a:p>
        </p:txBody>
      </p:sp>
      <p:sp>
        <p:nvSpPr>
          <p:cNvPr id="18454" name="Slide Number Placeholder 23"/>
          <p:cNvSpPr>
            <a:spLocks noGrp="1"/>
          </p:cNvSpPr>
          <p:nvPr>
            <p:ph type="sldNum" sz="quarter" idx="12"/>
          </p:nvPr>
        </p:nvSpPr>
        <p:spPr>
          <a:xfrm>
            <a:off x="3505200" y="6619875"/>
            <a:ext cx="2133600" cy="238125"/>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9802460-40C0-4EEB-AE34-6C1C60003762}" type="slidenum">
              <a:rPr lang="en-US" smtClean="0">
                <a:solidFill>
                  <a:schemeClr val="bg2"/>
                </a:solidFill>
              </a:rPr>
              <a:pPr eaLnBrk="1" hangingPunct="1">
                <a:defRPr/>
              </a:pPr>
              <a:t>17</a:t>
            </a:fld>
            <a:endParaRPr lang="en-US" smtClean="0">
              <a:solidFill>
                <a:schemeClr val="bg2"/>
              </a:solidFill>
            </a:endParaRPr>
          </a:p>
        </p:txBody>
      </p:sp>
      <p:sp>
        <p:nvSpPr>
          <p:cNvPr id="18434" name="Rectangle 2"/>
          <p:cNvSpPr>
            <a:spLocks noGrp="1" noChangeArrowheads="1"/>
          </p:cNvSpPr>
          <p:nvPr>
            <p:ph type="title"/>
          </p:nvPr>
        </p:nvSpPr>
        <p:spPr>
          <a:xfrm>
            <a:off x="342900" y="14288"/>
            <a:ext cx="7772400" cy="762000"/>
          </a:xfrm>
        </p:spPr>
        <p:txBody>
          <a:bodyPr/>
          <a:lstStyle/>
          <a:p>
            <a:pPr eaLnBrk="1" hangingPunct="1"/>
            <a:r>
              <a:rPr lang="en-US" sz="4000" smtClean="0"/>
              <a:t>Primitive Wrappers</a:t>
            </a:r>
          </a:p>
        </p:txBody>
      </p:sp>
      <p:sp>
        <p:nvSpPr>
          <p:cNvPr id="18436" name="Text Box 4"/>
          <p:cNvSpPr txBox="1">
            <a:spLocks noChangeArrowheads="1"/>
          </p:cNvSpPr>
          <p:nvPr/>
        </p:nvSpPr>
        <p:spPr bwMode="auto">
          <a:xfrm>
            <a:off x="2743200" y="2438400"/>
            <a:ext cx="1371600" cy="400050"/>
          </a:xfrm>
          <a:prstGeom prst="rect">
            <a:avLst/>
          </a:prstGeom>
          <a:noFill/>
          <a:ln w="9525">
            <a:solidFill>
              <a:schemeClr val="tx1"/>
            </a:solidFill>
            <a:miter lim="800000"/>
            <a:headEnd/>
            <a:tailEnd/>
          </a:ln>
        </p:spPr>
        <p:txBody>
          <a:bodyPr>
            <a:spAutoFit/>
          </a:bodyPr>
          <a:lstStyle/>
          <a:p>
            <a:pPr>
              <a:spcBef>
                <a:spcPct val="50000"/>
              </a:spcBef>
            </a:pPr>
            <a:r>
              <a:rPr lang="en-US" sz="2000" b="1" i="1">
                <a:solidFill>
                  <a:srgbClr val="000000"/>
                </a:solidFill>
                <a:latin typeface="Courier New" pitchFamily="49" charset="0"/>
                <a:cs typeface="Courier New" pitchFamily="49" charset="0"/>
              </a:rPr>
              <a:t>Number</a:t>
            </a:r>
          </a:p>
        </p:txBody>
      </p:sp>
      <p:sp>
        <p:nvSpPr>
          <p:cNvPr id="18437" name="Text Box 5"/>
          <p:cNvSpPr txBox="1">
            <a:spLocks noChangeArrowheads="1"/>
          </p:cNvSpPr>
          <p:nvPr/>
        </p:nvSpPr>
        <p:spPr bwMode="auto">
          <a:xfrm>
            <a:off x="3581400" y="33528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Byte</a:t>
            </a:r>
          </a:p>
        </p:txBody>
      </p:sp>
      <p:sp>
        <p:nvSpPr>
          <p:cNvPr id="18438" name="Text Box 6"/>
          <p:cNvSpPr txBox="1">
            <a:spLocks noChangeArrowheads="1"/>
          </p:cNvSpPr>
          <p:nvPr/>
        </p:nvSpPr>
        <p:spPr bwMode="auto">
          <a:xfrm>
            <a:off x="3581400" y="3962400"/>
            <a:ext cx="12954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Short</a:t>
            </a:r>
          </a:p>
        </p:txBody>
      </p:sp>
      <p:sp>
        <p:nvSpPr>
          <p:cNvPr id="18439" name="Text Box 7"/>
          <p:cNvSpPr txBox="1">
            <a:spLocks noChangeArrowheads="1"/>
          </p:cNvSpPr>
          <p:nvPr/>
        </p:nvSpPr>
        <p:spPr bwMode="auto">
          <a:xfrm>
            <a:off x="3581400" y="4495800"/>
            <a:ext cx="16002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Integer</a:t>
            </a:r>
          </a:p>
        </p:txBody>
      </p:sp>
      <p:sp>
        <p:nvSpPr>
          <p:cNvPr id="18440" name="Text Box 8"/>
          <p:cNvSpPr txBox="1">
            <a:spLocks noChangeArrowheads="1"/>
          </p:cNvSpPr>
          <p:nvPr/>
        </p:nvSpPr>
        <p:spPr bwMode="auto">
          <a:xfrm>
            <a:off x="3581400" y="50292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Long</a:t>
            </a:r>
          </a:p>
        </p:txBody>
      </p:sp>
      <p:sp>
        <p:nvSpPr>
          <p:cNvPr id="18441" name="Text Box 9"/>
          <p:cNvSpPr txBox="1">
            <a:spLocks noChangeArrowheads="1"/>
          </p:cNvSpPr>
          <p:nvPr/>
        </p:nvSpPr>
        <p:spPr bwMode="auto">
          <a:xfrm>
            <a:off x="3581400" y="5629275"/>
            <a:ext cx="12954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Float</a:t>
            </a:r>
          </a:p>
        </p:txBody>
      </p:sp>
      <p:sp>
        <p:nvSpPr>
          <p:cNvPr id="18442" name="Text Box 10"/>
          <p:cNvSpPr txBox="1">
            <a:spLocks noChangeArrowheads="1"/>
          </p:cNvSpPr>
          <p:nvPr/>
        </p:nvSpPr>
        <p:spPr bwMode="auto">
          <a:xfrm>
            <a:off x="3581400" y="6248400"/>
            <a:ext cx="14478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Double</a:t>
            </a:r>
          </a:p>
        </p:txBody>
      </p:sp>
      <p:sp>
        <p:nvSpPr>
          <p:cNvPr id="18443" name="Line 11"/>
          <p:cNvSpPr>
            <a:spLocks noChangeShapeType="1"/>
          </p:cNvSpPr>
          <p:nvPr/>
        </p:nvSpPr>
        <p:spPr bwMode="auto">
          <a:xfrm flipV="1">
            <a:off x="3200400" y="2895600"/>
            <a:ext cx="0" cy="3581400"/>
          </a:xfrm>
          <a:prstGeom prst="line">
            <a:avLst/>
          </a:prstGeom>
          <a:noFill/>
          <a:ln w="9525">
            <a:solidFill>
              <a:schemeClr val="tx1"/>
            </a:solidFill>
            <a:round/>
            <a:headEnd/>
            <a:tailEnd type="stealth" w="lg" len="lg"/>
          </a:ln>
        </p:spPr>
        <p:txBody>
          <a:bodyPr/>
          <a:lstStyle/>
          <a:p>
            <a:endParaRPr lang="en-IN"/>
          </a:p>
        </p:txBody>
      </p:sp>
      <p:sp>
        <p:nvSpPr>
          <p:cNvPr id="18444" name="Line 12"/>
          <p:cNvSpPr>
            <a:spLocks noChangeShapeType="1"/>
          </p:cNvSpPr>
          <p:nvPr/>
        </p:nvSpPr>
        <p:spPr bwMode="auto">
          <a:xfrm>
            <a:off x="3200400" y="3581400"/>
            <a:ext cx="381000" cy="0"/>
          </a:xfrm>
          <a:prstGeom prst="line">
            <a:avLst/>
          </a:prstGeom>
          <a:noFill/>
          <a:ln w="9525">
            <a:solidFill>
              <a:schemeClr val="tx1"/>
            </a:solidFill>
            <a:round/>
            <a:headEnd/>
            <a:tailEnd/>
          </a:ln>
        </p:spPr>
        <p:txBody>
          <a:bodyPr/>
          <a:lstStyle/>
          <a:p>
            <a:endParaRPr lang="en-IN"/>
          </a:p>
        </p:txBody>
      </p:sp>
      <p:sp>
        <p:nvSpPr>
          <p:cNvPr id="18445" name="Line 13"/>
          <p:cNvSpPr>
            <a:spLocks noChangeShapeType="1"/>
          </p:cNvSpPr>
          <p:nvPr/>
        </p:nvSpPr>
        <p:spPr bwMode="auto">
          <a:xfrm>
            <a:off x="3200400" y="4191000"/>
            <a:ext cx="381000" cy="0"/>
          </a:xfrm>
          <a:prstGeom prst="line">
            <a:avLst/>
          </a:prstGeom>
          <a:noFill/>
          <a:ln w="9525">
            <a:solidFill>
              <a:schemeClr val="tx1"/>
            </a:solidFill>
            <a:round/>
            <a:headEnd/>
            <a:tailEnd/>
          </a:ln>
        </p:spPr>
        <p:txBody>
          <a:bodyPr/>
          <a:lstStyle/>
          <a:p>
            <a:endParaRPr lang="en-IN"/>
          </a:p>
        </p:txBody>
      </p:sp>
      <p:sp>
        <p:nvSpPr>
          <p:cNvPr id="18446" name="Line 14"/>
          <p:cNvSpPr>
            <a:spLocks noChangeShapeType="1"/>
          </p:cNvSpPr>
          <p:nvPr/>
        </p:nvSpPr>
        <p:spPr bwMode="auto">
          <a:xfrm>
            <a:off x="3200400" y="4724400"/>
            <a:ext cx="381000" cy="0"/>
          </a:xfrm>
          <a:prstGeom prst="line">
            <a:avLst/>
          </a:prstGeom>
          <a:noFill/>
          <a:ln w="9525">
            <a:solidFill>
              <a:schemeClr val="tx1"/>
            </a:solidFill>
            <a:round/>
            <a:headEnd/>
            <a:tailEnd/>
          </a:ln>
        </p:spPr>
        <p:txBody>
          <a:bodyPr/>
          <a:lstStyle/>
          <a:p>
            <a:endParaRPr lang="en-IN"/>
          </a:p>
        </p:txBody>
      </p:sp>
      <p:sp>
        <p:nvSpPr>
          <p:cNvPr id="18447" name="Line 15"/>
          <p:cNvSpPr>
            <a:spLocks noChangeShapeType="1"/>
          </p:cNvSpPr>
          <p:nvPr/>
        </p:nvSpPr>
        <p:spPr bwMode="auto">
          <a:xfrm>
            <a:off x="3200400" y="5257800"/>
            <a:ext cx="381000" cy="0"/>
          </a:xfrm>
          <a:prstGeom prst="line">
            <a:avLst/>
          </a:prstGeom>
          <a:noFill/>
          <a:ln w="9525">
            <a:solidFill>
              <a:schemeClr val="tx1"/>
            </a:solidFill>
            <a:round/>
            <a:headEnd/>
            <a:tailEnd/>
          </a:ln>
        </p:spPr>
        <p:txBody>
          <a:bodyPr/>
          <a:lstStyle/>
          <a:p>
            <a:endParaRPr lang="en-IN"/>
          </a:p>
        </p:txBody>
      </p:sp>
      <p:sp>
        <p:nvSpPr>
          <p:cNvPr id="18448" name="Line 16"/>
          <p:cNvSpPr>
            <a:spLocks noChangeShapeType="1"/>
          </p:cNvSpPr>
          <p:nvPr/>
        </p:nvSpPr>
        <p:spPr bwMode="auto">
          <a:xfrm>
            <a:off x="3200400" y="5867400"/>
            <a:ext cx="381000" cy="0"/>
          </a:xfrm>
          <a:prstGeom prst="line">
            <a:avLst/>
          </a:prstGeom>
          <a:noFill/>
          <a:ln w="9525">
            <a:solidFill>
              <a:schemeClr val="tx1"/>
            </a:solidFill>
            <a:round/>
            <a:headEnd/>
            <a:tailEnd/>
          </a:ln>
        </p:spPr>
        <p:txBody>
          <a:bodyPr/>
          <a:lstStyle/>
          <a:p>
            <a:endParaRPr lang="en-IN"/>
          </a:p>
        </p:txBody>
      </p:sp>
      <p:sp>
        <p:nvSpPr>
          <p:cNvPr id="18449" name="Line 17"/>
          <p:cNvSpPr>
            <a:spLocks noChangeShapeType="1"/>
          </p:cNvSpPr>
          <p:nvPr/>
        </p:nvSpPr>
        <p:spPr bwMode="auto">
          <a:xfrm>
            <a:off x="3200400" y="6477000"/>
            <a:ext cx="381000" cy="0"/>
          </a:xfrm>
          <a:prstGeom prst="line">
            <a:avLst/>
          </a:prstGeom>
          <a:noFill/>
          <a:ln w="9525">
            <a:solidFill>
              <a:schemeClr val="tx1"/>
            </a:solidFill>
            <a:round/>
            <a:headEnd/>
            <a:tailEnd/>
          </a:ln>
        </p:spPr>
        <p:txBody>
          <a:bodyPr/>
          <a:lstStyle/>
          <a:p>
            <a:endParaRPr lang="en-IN"/>
          </a:p>
        </p:txBody>
      </p:sp>
      <p:sp>
        <p:nvSpPr>
          <p:cNvPr id="18450" name="Text Box 18"/>
          <p:cNvSpPr txBox="1">
            <a:spLocks noChangeArrowheads="1"/>
          </p:cNvSpPr>
          <p:nvPr/>
        </p:nvSpPr>
        <p:spPr bwMode="auto">
          <a:xfrm>
            <a:off x="5715000" y="3429000"/>
            <a:ext cx="19050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Character</a:t>
            </a:r>
          </a:p>
        </p:txBody>
      </p:sp>
      <p:sp>
        <p:nvSpPr>
          <p:cNvPr id="18451" name="Text Box 20"/>
          <p:cNvSpPr txBox="1">
            <a:spLocks noChangeArrowheads="1"/>
          </p:cNvSpPr>
          <p:nvPr/>
        </p:nvSpPr>
        <p:spPr bwMode="auto">
          <a:xfrm>
            <a:off x="5791200" y="4343400"/>
            <a:ext cx="16764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Boolean</a:t>
            </a:r>
          </a:p>
        </p:txBody>
      </p:sp>
      <p:sp>
        <p:nvSpPr>
          <p:cNvPr id="18452" name="Line 21"/>
          <p:cNvSpPr>
            <a:spLocks noChangeShapeType="1"/>
          </p:cNvSpPr>
          <p:nvPr/>
        </p:nvSpPr>
        <p:spPr bwMode="auto">
          <a:xfrm flipH="1">
            <a:off x="2057400" y="2819400"/>
            <a:ext cx="838200" cy="990600"/>
          </a:xfrm>
          <a:prstGeom prst="line">
            <a:avLst/>
          </a:prstGeom>
          <a:noFill/>
          <a:ln w="9525">
            <a:solidFill>
              <a:schemeClr val="accent2"/>
            </a:solidFill>
            <a:round/>
            <a:headEnd/>
            <a:tailEnd type="triangle" w="med" len="med"/>
          </a:ln>
        </p:spPr>
        <p:txBody>
          <a:bodyPr/>
          <a:lstStyle/>
          <a:p>
            <a:endParaRPr lang="en-IN"/>
          </a:p>
        </p:txBody>
      </p:sp>
      <p:sp>
        <p:nvSpPr>
          <p:cNvPr id="7191" name="Text Box 22"/>
          <p:cNvSpPr txBox="1">
            <a:spLocks noChangeArrowheads="1"/>
          </p:cNvSpPr>
          <p:nvPr/>
        </p:nvSpPr>
        <p:spPr bwMode="auto">
          <a:xfrm>
            <a:off x="838200" y="3733800"/>
            <a:ext cx="2209800" cy="400050"/>
          </a:xfrm>
          <a:prstGeom prst="rect">
            <a:avLst/>
          </a:prstGeom>
          <a:noFill/>
          <a:ln w="9525">
            <a:noFill/>
            <a:miter lim="800000"/>
            <a:headEnd/>
            <a:tailEnd/>
          </a:ln>
        </p:spPr>
        <p:txBody>
          <a:bodyPr>
            <a:spAutoFit/>
          </a:bodyPr>
          <a:lstStyle/>
          <a:p>
            <a:pPr>
              <a:spcBef>
                <a:spcPct val="50000"/>
              </a:spcBef>
              <a:defRPr/>
            </a:pPr>
            <a:r>
              <a:rPr lang="en-US" sz="2000" dirty="0">
                <a:latin typeface="+mn-lt"/>
                <a:cs typeface="+mn-cs"/>
              </a:rPr>
              <a:t>Abstract class</a:t>
            </a:r>
          </a:p>
        </p:txBody>
      </p:sp>
      <p:sp>
        <p:nvSpPr>
          <p:cNvPr id="23" name="Footer Placeholder 22"/>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228600" y="762000"/>
            <a:ext cx="8686800" cy="5486400"/>
          </a:xfrm>
        </p:spPr>
        <p:txBody>
          <a:bodyPr>
            <a:normAutofit lnSpcReduction="10000"/>
          </a:bodyPr>
          <a:lstStyle/>
          <a:p>
            <a:pPr marL="609600" indent="-609600" eaLnBrk="1" hangingPunct="1">
              <a:lnSpc>
                <a:spcPct val="90000"/>
              </a:lnSpc>
              <a:spcBef>
                <a:spcPct val="0"/>
              </a:spcBef>
              <a:buFont typeface="Wingdings" pitchFamily="2" charset="2"/>
              <a:buNone/>
              <a:defRPr/>
            </a:pPr>
            <a:endParaRPr lang="en-US" dirty="0" smtClean="0"/>
          </a:p>
          <a:p>
            <a:pPr marL="609600" indent="-609600" eaLnBrk="1" hangingPunct="1">
              <a:lnSpc>
                <a:spcPct val="90000"/>
              </a:lnSpc>
              <a:spcBef>
                <a:spcPct val="0"/>
              </a:spcBef>
              <a:buFont typeface="+mj-lt"/>
              <a:buAutoNum type="arabicPeriod"/>
              <a:defRPr/>
            </a:pPr>
            <a:r>
              <a:rPr lang="en-US" dirty="0" smtClean="0"/>
              <a:t>For various conversions</a:t>
            </a:r>
          </a:p>
          <a:p>
            <a:pPr marL="1009650" lvl="1" indent="-609600" eaLnBrk="1" hangingPunct="1">
              <a:lnSpc>
                <a:spcPct val="90000"/>
              </a:lnSpc>
              <a:spcBef>
                <a:spcPct val="0"/>
              </a:spcBef>
              <a:defRPr/>
            </a:pPr>
            <a:r>
              <a:rPr lang="en-US" sz="2000" dirty="0" smtClean="0"/>
              <a:t>These classes have methods  that allow conversion between string and numeric types</a:t>
            </a:r>
          </a:p>
          <a:p>
            <a:pPr marL="609600" indent="-609600" eaLnBrk="1" hangingPunct="1">
              <a:lnSpc>
                <a:spcPct val="90000"/>
              </a:lnSpc>
              <a:spcBef>
                <a:spcPct val="0"/>
              </a:spcBef>
              <a:buFont typeface="Wingdings" pitchFamily="2" charset="2"/>
              <a:buNone/>
              <a:defRPr/>
            </a:pPr>
            <a:endParaRPr lang="en-US" dirty="0" smtClean="0"/>
          </a:p>
          <a:p>
            <a:pPr marL="609600" indent="-609600" eaLnBrk="1" hangingPunct="1">
              <a:lnSpc>
                <a:spcPct val="90000"/>
              </a:lnSpc>
              <a:spcBef>
                <a:spcPct val="0"/>
              </a:spcBef>
              <a:buFont typeface="+mj-lt"/>
              <a:buAutoNum type="arabicPeriod" startAt="2"/>
              <a:defRPr/>
            </a:pPr>
            <a:r>
              <a:rPr lang="en-US" dirty="0" smtClean="0"/>
              <a:t>Collection work with objects</a:t>
            </a:r>
          </a:p>
          <a:p>
            <a:pPr marL="1009650" lvl="1" indent="-609600" eaLnBrk="1" hangingPunct="1">
              <a:lnSpc>
                <a:spcPct val="90000"/>
              </a:lnSpc>
              <a:spcBef>
                <a:spcPct val="0"/>
              </a:spcBef>
              <a:defRPr/>
            </a:pPr>
            <a:r>
              <a:rPr lang="en-US" sz="2000" dirty="0" smtClean="0"/>
              <a:t>Collection framework in java has numerous classes like </a:t>
            </a:r>
            <a:r>
              <a:rPr lang="en-US" sz="2000" b="1" dirty="0" err="1" smtClean="0">
                <a:latin typeface="Courier New" pitchFamily="49" charset="0"/>
                <a:ea typeface="+mn-ea"/>
                <a:cs typeface="Courier New" pitchFamily="49" charset="0"/>
              </a:rPr>
              <a:t>LinkedList</a:t>
            </a:r>
            <a:r>
              <a:rPr lang="en-US" sz="2000" dirty="0" smtClean="0"/>
              <a:t>, </a:t>
            </a:r>
            <a:r>
              <a:rPr lang="en-US" sz="2000" b="1" dirty="0" err="1" smtClean="0">
                <a:latin typeface="Courier New" pitchFamily="49" charset="0"/>
                <a:ea typeface="+mn-ea"/>
                <a:cs typeface="Courier New" pitchFamily="49" charset="0"/>
              </a:rPr>
              <a:t>ArrayList</a:t>
            </a:r>
            <a:r>
              <a:rPr lang="en-US" sz="2000" dirty="0" smtClean="0"/>
              <a:t> etc that allow storing collection of objects. But only objects can be stored in collection. So in cases where we want </a:t>
            </a:r>
            <a:r>
              <a:rPr lang="en-US" sz="2000" dirty="0" err="1" smtClean="0"/>
              <a:t>ints</a:t>
            </a:r>
            <a:r>
              <a:rPr lang="en-US" sz="2000" dirty="0" smtClean="0"/>
              <a:t> to be stored we need to wrap it in a class. Instead JSE already provides us with classes for all primitives as wrappers that can be used.</a:t>
            </a:r>
          </a:p>
          <a:p>
            <a:pPr marL="609600" indent="-609600" eaLnBrk="1" hangingPunct="1">
              <a:lnSpc>
                <a:spcPct val="90000"/>
              </a:lnSpc>
              <a:spcBef>
                <a:spcPct val="0"/>
              </a:spcBef>
              <a:buFont typeface="Wingdings" pitchFamily="2" charset="2"/>
              <a:buAutoNum type="arabicPeriod" startAt="2"/>
              <a:defRPr/>
            </a:pPr>
            <a:endParaRPr lang="en-US" dirty="0" smtClean="0"/>
          </a:p>
          <a:p>
            <a:pPr marL="609600" indent="-609600" eaLnBrk="1" hangingPunct="1">
              <a:lnSpc>
                <a:spcPct val="90000"/>
              </a:lnSpc>
              <a:spcBef>
                <a:spcPct val="0"/>
              </a:spcBef>
              <a:buFont typeface="+mj-lt"/>
              <a:buAutoNum type="arabicPeriod" startAt="2"/>
              <a:defRPr/>
            </a:pPr>
            <a:r>
              <a:rPr lang="en-US" dirty="0" smtClean="0"/>
              <a:t>Serialization </a:t>
            </a:r>
          </a:p>
          <a:p>
            <a:pPr marL="1009650" lvl="1" indent="-609600" eaLnBrk="1" hangingPunct="1">
              <a:lnSpc>
                <a:spcPct val="90000"/>
              </a:lnSpc>
              <a:spcBef>
                <a:spcPct val="0"/>
              </a:spcBef>
              <a:defRPr/>
            </a:pPr>
            <a:r>
              <a:rPr lang="en-US" sz="2000" dirty="0" smtClean="0"/>
              <a:t>Java stores object state in the hard disk and this is called serialization. But this technique is available only for  objects. Therefore if we want to save primitives we need to wrap them inside a class. Instead of this we can use wrapper classes</a:t>
            </a:r>
            <a:r>
              <a:rPr lang="en-US" sz="3200" dirty="0" smtClean="0"/>
              <a:t>.</a:t>
            </a:r>
          </a:p>
          <a:p>
            <a:pPr marL="609600" indent="-609600" eaLnBrk="1" hangingPunct="1">
              <a:lnSpc>
                <a:spcPct val="90000"/>
              </a:lnSpc>
              <a:buFontTx/>
              <a:buNone/>
              <a:defRPr/>
            </a:pPr>
            <a:endParaRPr lang="en-US" sz="2800" dirty="0" smtClean="0"/>
          </a:p>
        </p:txBody>
      </p:sp>
      <p:sp>
        <p:nvSpPr>
          <p:cNvPr id="19460"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58105A4-F626-4BAF-984E-163DDDFA77E8}" type="slidenum">
              <a:rPr lang="en-US" smtClean="0">
                <a:solidFill>
                  <a:schemeClr val="bg2"/>
                </a:solidFill>
              </a:rPr>
              <a:pPr eaLnBrk="1" hangingPunct="1">
                <a:defRPr/>
              </a:pPr>
              <a:t>18</a:t>
            </a:fld>
            <a:endParaRPr lang="en-US" smtClean="0">
              <a:solidFill>
                <a:schemeClr val="bg2"/>
              </a:solidFill>
            </a:endParaRPr>
          </a:p>
        </p:txBody>
      </p:sp>
      <p:sp>
        <p:nvSpPr>
          <p:cNvPr id="19458" name="Rectangle 2"/>
          <p:cNvSpPr>
            <a:spLocks noGrp="1" noChangeArrowheads="1"/>
          </p:cNvSpPr>
          <p:nvPr>
            <p:ph type="title"/>
          </p:nvPr>
        </p:nvSpPr>
        <p:spPr>
          <a:xfrm>
            <a:off x="228600" y="-152400"/>
            <a:ext cx="8686800" cy="1143000"/>
          </a:xfrm>
        </p:spPr>
        <p:txBody>
          <a:bodyPr>
            <a:normAutofit fontScale="90000"/>
          </a:bodyPr>
          <a:lstStyle/>
          <a:p>
            <a:pPr eaLnBrk="1" hangingPunct="1"/>
            <a:r>
              <a:rPr lang="en-US" smtClean="0"/>
              <a:t>Why should one wrap the primitive types?</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304800" y="1143000"/>
            <a:ext cx="8610600" cy="5029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92500" lnSpcReduction="20000"/>
          </a:bodyPr>
          <a:lstStyle/>
          <a:p>
            <a:pPr marL="609600" indent="-609600" eaLnBrk="1" hangingPunct="1">
              <a:lnSpc>
                <a:spcPct val="90000"/>
              </a:lnSpc>
              <a:defRPr/>
            </a:pPr>
            <a:r>
              <a:rPr lang="en-US" dirty="0" smtClean="0"/>
              <a:t>General form of constructor for all wrapper classes:</a:t>
            </a:r>
          </a:p>
          <a:p>
            <a:pPr marL="1009650" lvl="1" indent="-609600" eaLnBrk="1" hangingPunct="1">
              <a:lnSpc>
                <a:spcPct val="90000"/>
              </a:lnSpc>
              <a:buFont typeface="Wingdings" pitchFamily="2" charset="2"/>
              <a:buAutoNum type="alphaLcParenR"/>
              <a:defRPr/>
            </a:pPr>
            <a:r>
              <a:rPr lang="en-US" sz="2000" dirty="0" smtClean="0"/>
              <a:t>Constructor with its corresponding primitive type</a:t>
            </a:r>
          </a:p>
          <a:p>
            <a:pPr marL="1009650" lvl="1" indent="-609600" eaLnBrk="1" hangingPunct="1">
              <a:lnSpc>
                <a:spcPct val="90000"/>
              </a:lnSpc>
              <a:buFont typeface="Wingdings" pitchFamily="2" charset="2"/>
              <a:buAutoNum type="alphaLcParenR"/>
              <a:defRPr/>
            </a:pPr>
            <a:r>
              <a:rPr lang="en-US" sz="2000" dirty="0" smtClean="0"/>
              <a:t>Constructor with a </a:t>
            </a:r>
            <a:r>
              <a:rPr lang="en-US" sz="2000" b="1" dirty="0" smtClean="0">
                <a:latin typeface="Courier New" pitchFamily="49" charset="0"/>
                <a:cs typeface="Courier New" pitchFamily="49" charset="0"/>
              </a:rPr>
              <a:t>String</a:t>
            </a:r>
            <a:r>
              <a:rPr lang="en-US" sz="2000" dirty="0" smtClean="0"/>
              <a:t> type. Excludes: </a:t>
            </a:r>
            <a:r>
              <a:rPr lang="en-US" sz="2000" b="1" dirty="0" smtClean="0">
                <a:latin typeface="Courier New" pitchFamily="49" charset="0"/>
                <a:cs typeface="Courier New" pitchFamily="49" charset="0"/>
              </a:rPr>
              <a:t>Character</a:t>
            </a:r>
            <a:r>
              <a:rPr lang="en-US" sz="2000" dirty="0" smtClean="0"/>
              <a:t> </a:t>
            </a:r>
          </a:p>
          <a:p>
            <a:pPr marL="609600" indent="-609600" eaLnBrk="1" hangingPunct="1">
              <a:lnSpc>
                <a:spcPct val="90000"/>
              </a:lnSpc>
              <a:buFont typeface="Wingdings" pitchFamily="2" charset="2"/>
              <a:buNone/>
              <a:defRPr/>
            </a:pPr>
            <a:endParaRPr lang="en-US" dirty="0" smtClean="0"/>
          </a:p>
          <a:p>
            <a:pPr marL="1009650" lvl="1" indent="-609600" eaLnBrk="1" hangingPunct="1">
              <a:lnSpc>
                <a:spcPct val="90000"/>
              </a:lnSpc>
              <a:buFont typeface="Wingdings" pitchFamily="2" charset="2"/>
              <a:buNone/>
              <a:defRPr/>
            </a:pPr>
            <a:r>
              <a:rPr lang="en-US" sz="2000" dirty="0" smtClean="0"/>
              <a:t>Example:</a:t>
            </a:r>
          </a:p>
          <a:p>
            <a:pPr marL="1009650" lvl="1" indent="-609600" eaLnBrk="1" hangingPunct="1">
              <a:lnSpc>
                <a:spcPct val="90000"/>
              </a:lnSpc>
              <a:buFont typeface="Wingdings" pitchFamily="2" charset="2"/>
              <a:buNone/>
              <a:defRPr/>
            </a:pPr>
            <a:r>
              <a:rPr lang="en-US" sz="2000" b="1" dirty="0" smtClean="0">
                <a:solidFill>
                  <a:srgbClr val="000000"/>
                </a:solidFill>
                <a:latin typeface="Courier New" pitchFamily="49" charset="0"/>
                <a:cs typeface="Courier New" pitchFamily="49" charset="0"/>
              </a:rPr>
              <a:t>Integer(String) </a:t>
            </a:r>
            <a:r>
              <a:rPr lang="en-US" sz="2000" dirty="0" smtClean="0"/>
              <a:t>and</a:t>
            </a:r>
            <a:r>
              <a:rPr lang="en-US" sz="2000" b="1" dirty="0" smtClean="0">
                <a:solidFill>
                  <a:srgbClr val="000000"/>
                </a:solidFill>
                <a:latin typeface="Courier New" pitchFamily="49" charset="0"/>
                <a:cs typeface="Courier New" pitchFamily="49" charset="0"/>
              </a:rPr>
              <a:t> Integer(</a:t>
            </a:r>
            <a:r>
              <a:rPr lang="en-US" sz="2000" b="1" dirty="0" err="1" smtClean="0">
                <a:solidFill>
                  <a:srgbClr val="000000"/>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a:t>
            </a:r>
          </a:p>
          <a:p>
            <a:pPr marL="1009650" lvl="1" indent="-609600" eaLnBrk="1" hangingPunct="1">
              <a:lnSpc>
                <a:spcPct val="90000"/>
              </a:lnSpc>
              <a:buFont typeface="Wingdings" pitchFamily="2" charset="2"/>
              <a:buNone/>
              <a:defRPr/>
            </a:pPr>
            <a:r>
              <a:rPr lang="en-US" sz="2000" b="1" dirty="0" smtClean="0">
                <a:solidFill>
                  <a:srgbClr val="000000"/>
                </a:solidFill>
                <a:latin typeface="Courier New" pitchFamily="49" charset="0"/>
                <a:cs typeface="Courier New" pitchFamily="49" charset="0"/>
              </a:rPr>
              <a:t>Double(String) </a:t>
            </a:r>
            <a:r>
              <a:rPr lang="en-US" sz="2000" dirty="0" smtClean="0"/>
              <a:t>and</a:t>
            </a:r>
            <a:r>
              <a:rPr lang="en-US" sz="2000" b="1" dirty="0" smtClean="0">
                <a:solidFill>
                  <a:srgbClr val="000000"/>
                </a:solidFill>
                <a:latin typeface="Courier New" pitchFamily="49" charset="0"/>
                <a:cs typeface="Courier New" pitchFamily="49" charset="0"/>
              </a:rPr>
              <a:t> Double(double</a:t>
            </a:r>
            <a:r>
              <a:rPr lang="en-US" sz="2000" dirty="0" smtClean="0"/>
              <a:t>)</a:t>
            </a:r>
          </a:p>
          <a:p>
            <a:pPr eaLnBrk="1" hangingPunct="1">
              <a:defRPr/>
            </a:pPr>
            <a:r>
              <a:rPr lang="en-US" b="1" dirty="0" smtClean="0">
                <a:solidFill>
                  <a:srgbClr val="000000"/>
                </a:solidFill>
                <a:latin typeface="Courier New" pitchFamily="49" charset="0"/>
                <a:cs typeface="Courier New" pitchFamily="49" charset="0"/>
              </a:rPr>
              <a:t>Float</a:t>
            </a:r>
            <a:r>
              <a:rPr lang="en-US" dirty="0" smtClean="0"/>
              <a:t> has an extra constructor that takes </a:t>
            </a:r>
            <a:r>
              <a:rPr lang="en-US" b="1" dirty="0" smtClean="0">
                <a:solidFill>
                  <a:srgbClr val="000000"/>
                </a:solidFill>
                <a:latin typeface="Courier New" pitchFamily="49" charset="0"/>
                <a:cs typeface="Courier New" pitchFamily="49" charset="0"/>
              </a:rPr>
              <a:t>double</a:t>
            </a:r>
            <a:r>
              <a:rPr lang="en-US" dirty="0" smtClean="0"/>
              <a:t>.</a:t>
            </a:r>
          </a:p>
          <a:p>
            <a:pPr eaLnBrk="1" hangingPunct="1">
              <a:buClr>
                <a:schemeClr val="tx2"/>
              </a:buClr>
              <a:buFontTx/>
              <a:buNone/>
              <a:defRPr/>
            </a:pPr>
            <a:r>
              <a:rPr lang="en-US" dirty="0" smtClean="0"/>
              <a:t>   	 </a:t>
            </a:r>
            <a:r>
              <a:rPr lang="en-US" b="1" dirty="0" smtClean="0">
                <a:solidFill>
                  <a:srgbClr val="000000"/>
                </a:solidFill>
                <a:latin typeface="Courier New" pitchFamily="49" charset="0"/>
                <a:cs typeface="Courier New" pitchFamily="49" charset="0"/>
              </a:rPr>
              <a:t>Float(double)</a:t>
            </a:r>
          </a:p>
          <a:p>
            <a:pPr>
              <a:defRPr/>
            </a:pPr>
            <a:r>
              <a:rPr lang="en-US" dirty="0" smtClean="0"/>
              <a:t>Also note that </a:t>
            </a:r>
          </a:p>
          <a:p>
            <a:pPr lvl="1">
              <a:buFont typeface="Wingdings" pitchFamily="2" charset="2"/>
              <a:buNone/>
              <a:defRPr/>
            </a:pPr>
            <a:r>
              <a:rPr lang="en-US" sz="2000" b="1" strike="sngStrike" dirty="0" smtClean="0">
                <a:solidFill>
                  <a:srgbClr val="000000"/>
                </a:solidFill>
                <a:latin typeface="Courier New" pitchFamily="49" charset="0"/>
                <a:cs typeface="Courier New" pitchFamily="49" charset="0"/>
              </a:rPr>
              <a:t>Byte  b= new Byte(1); </a:t>
            </a:r>
            <a:r>
              <a:rPr lang="en-US" sz="2000" b="1" dirty="0" smtClean="0">
                <a:solidFill>
                  <a:srgbClr val="000000"/>
                </a:solidFill>
                <a:latin typeface="Courier New" pitchFamily="49" charset="0"/>
                <a:cs typeface="Courier New" pitchFamily="49" charset="0"/>
              </a:rPr>
              <a:t>// compilation error</a:t>
            </a:r>
            <a:endParaRPr lang="en-US" dirty="0" smtClean="0"/>
          </a:p>
          <a:p>
            <a:pPr eaLnBrk="1" hangingPunct="1">
              <a:defRPr/>
            </a:pPr>
            <a:r>
              <a:rPr lang="en-US" dirty="0" smtClean="0"/>
              <a:t>Also all the classes have implemented </a:t>
            </a:r>
            <a:r>
              <a:rPr lang="en-US" b="1" dirty="0" smtClean="0">
                <a:latin typeface="Courier New" pitchFamily="49" charset="0"/>
              </a:rPr>
              <a:t>equals(), </a:t>
            </a:r>
            <a:r>
              <a:rPr lang="en-US" b="1" dirty="0" err="1" smtClean="0">
                <a:latin typeface="Courier New" pitchFamily="49" charset="0"/>
              </a:rPr>
              <a:t>toString</a:t>
            </a:r>
            <a:r>
              <a:rPr lang="en-US" b="1" dirty="0" smtClean="0">
                <a:latin typeface="Courier New" pitchFamily="49" charset="0"/>
              </a:rPr>
              <a:t>() and compareTo() methods</a:t>
            </a:r>
          </a:p>
          <a:p>
            <a:pPr marL="609600" indent="-609600" eaLnBrk="1" hangingPunct="1">
              <a:lnSpc>
                <a:spcPct val="90000"/>
              </a:lnSpc>
              <a:buFont typeface="Wingdings" pitchFamily="2" charset="2"/>
              <a:buNone/>
              <a:defRPr/>
            </a:pPr>
            <a:r>
              <a:rPr lang="en-US" sz="2800" b="1" dirty="0" smtClean="0">
                <a:latin typeface="Courier New" pitchFamily="49" charset="0"/>
              </a:rPr>
              <a:t/>
            </a:r>
            <a:br>
              <a:rPr lang="en-US" sz="2800" b="1" dirty="0" smtClean="0">
                <a:latin typeface="Courier New" pitchFamily="49" charset="0"/>
              </a:rPr>
            </a:br>
            <a:endParaRPr lang="en-US" sz="2800" b="1" dirty="0" smtClean="0">
              <a:latin typeface="Courier New" pitchFamily="49" charset="0"/>
            </a:endParaRPr>
          </a:p>
          <a:p>
            <a:pPr marL="609600" indent="-609600" eaLnBrk="1" hangingPunct="1">
              <a:lnSpc>
                <a:spcPct val="90000"/>
              </a:lnSpc>
              <a:buFont typeface="Wingdings" pitchFamily="2" charset="2"/>
              <a:buNone/>
              <a:defRPr/>
            </a:pPr>
            <a:endParaRPr lang="en-US" sz="2800" b="1" dirty="0" smtClean="0">
              <a:latin typeface="Courier New" pitchFamily="49" charset="0"/>
            </a:endParaRPr>
          </a:p>
          <a:p>
            <a:pPr marL="609600" indent="-609600" eaLnBrk="1" hangingPunct="1">
              <a:lnSpc>
                <a:spcPct val="90000"/>
              </a:lnSpc>
              <a:buFont typeface="Wingdings" pitchFamily="2" charset="2"/>
              <a:buNone/>
              <a:defRPr/>
            </a:pPr>
            <a:endParaRPr lang="en-US" sz="2800" b="1" dirty="0" smtClean="0">
              <a:latin typeface="Courier New" pitchFamily="49" charset="0"/>
            </a:endParaRPr>
          </a:p>
          <a:p>
            <a:pPr marL="609600" indent="-609600" eaLnBrk="1" hangingPunct="1">
              <a:lnSpc>
                <a:spcPct val="90000"/>
              </a:lnSpc>
              <a:buFont typeface="Wingdings" pitchFamily="2" charset="2"/>
              <a:buNone/>
              <a:defRPr/>
            </a:pPr>
            <a:endParaRPr lang="en-US" sz="2800" dirty="0" smtClean="0"/>
          </a:p>
        </p:txBody>
      </p:sp>
      <p:sp>
        <p:nvSpPr>
          <p:cNvPr id="20484"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331B64A-E3DF-4D36-A800-6CB14A6FA0DA}" type="slidenum">
              <a:rPr lang="en-US" smtClean="0">
                <a:solidFill>
                  <a:schemeClr val="bg2"/>
                </a:solidFill>
              </a:rPr>
              <a:pPr eaLnBrk="1" hangingPunct="1">
                <a:defRPr/>
              </a:pPr>
              <a:t>19</a:t>
            </a:fld>
            <a:endParaRPr lang="en-US" smtClean="0">
              <a:solidFill>
                <a:schemeClr val="bg2"/>
              </a:solidFill>
            </a:endParaRPr>
          </a:p>
        </p:txBody>
      </p:sp>
      <p:sp>
        <p:nvSpPr>
          <p:cNvPr id="20482" name="Rectangle 2"/>
          <p:cNvSpPr>
            <a:spLocks noGrp="1" noChangeArrowheads="1"/>
          </p:cNvSpPr>
          <p:nvPr>
            <p:ph type="title"/>
          </p:nvPr>
        </p:nvSpPr>
        <p:spPr>
          <a:xfrm>
            <a:off x="0" y="0"/>
            <a:ext cx="9144000" cy="838200"/>
          </a:xfrm>
        </p:spPr>
        <p:txBody>
          <a:bodyPr/>
          <a:lstStyle/>
          <a:p>
            <a:pPr eaLnBrk="1" hangingPunct="1"/>
            <a:r>
              <a:rPr lang="en-US" sz="4000" smtClean="0"/>
              <a:t>Constructors and common methods</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762000"/>
            <a:ext cx="8001000" cy="2362200"/>
          </a:xfrm>
        </p:spPr>
        <p:txBody>
          <a:bodyPr/>
          <a:lstStyle/>
          <a:p>
            <a:pPr eaLnBrk="1" hangingPunct="1"/>
            <a:r>
              <a:rPr lang="en-US" sz="4000" smtClean="0"/>
              <a:t>Java: Immutable and mutable strings and primitive objects</a:t>
            </a:r>
          </a:p>
        </p:txBody>
      </p:sp>
      <p:sp>
        <p:nvSpPr>
          <p:cNvPr id="3" name="Slide Number Placeholder 2"/>
          <p:cNvSpPr>
            <a:spLocks noGrp="1"/>
          </p:cNvSpPr>
          <p:nvPr>
            <p:ph type="sldNum" sz="quarter" idx="12"/>
          </p:nvPr>
        </p:nvSpPr>
        <p:spPr/>
        <p:txBody>
          <a:bodyPr/>
          <a:lstStyle/>
          <a:p>
            <a:fld id="{9A63A995-EC47-4628-8E21-5805B9663C1F}" type="slidenum">
              <a:rPr lang="en-IN" smtClean="0"/>
              <a:pPr/>
              <a:t>2</a:t>
            </a:fld>
            <a:endParaRPr lang="en-IN"/>
          </a:p>
        </p:txBody>
      </p:sp>
      <p:sp>
        <p:nvSpPr>
          <p:cNvPr id="4" name="Footer Placeholder 3"/>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76200" y="914400"/>
            <a:ext cx="8229600" cy="990600"/>
          </a:xfrm>
        </p:spPr>
        <p:txBody>
          <a:bodyPr/>
          <a:lstStyle/>
          <a:p>
            <a:r>
              <a:rPr lang="en-US" smtClean="0"/>
              <a:t>Can you write the declaration for </a:t>
            </a:r>
            <a:r>
              <a:rPr lang="en-US" b="1" smtClean="0">
                <a:latin typeface="Courier New" pitchFamily="49" charset="0"/>
              </a:rPr>
              <a:t>equals(), toString() </a:t>
            </a:r>
            <a:r>
              <a:rPr lang="en-US" smtClean="0"/>
              <a:t>and</a:t>
            </a:r>
            <a:r>
              <a:rPr lang="en-US" b="1" smtClean="0">
                <a:latin typeface="Courier New" pitchFamily="49" charset="0"/>
              </a:rPr>
              <a:t> compareTo() </a:t>
            </a:r>
            <a:r>
              <a:rPr lang="en-US" smtClean="0"/>
              <a:t>for</a:t>
            </a:r>
            <a:r>
              <a:rPr lang="en-US" b="1" smtClean="0">
                <a:latin typeface="Courier New" pitchFamily="49" charset="0"/>
              </a:rPr>
              <a:t> Byte?</a:t>
            </a:r>
            <a:endParaRPr lang="en-US" b="1" smtClean="0">
              <a:solidFill>
                <a:srgbClr val="000000"/>
              </a:solidFill>
              <a:latin typeface="Courier New" pitchFamily="49" charset="0"/>
              <a:cs typeface="Courier New" pitchFamily="49" charset="0"/>
            </a:endParaRPr>
          </a:p>
          <a:p>
            <a:endParaRPr lang="en-US" smtClean="0"/>
          </a:p>
        </p:txBody>
      </p:sp>
      <p:sp>
        <p:nvSpPr>
          <p:cNvPr id="21511" name="Slide Number Placeholder 8"/>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1CCFD2C-B444-4D43-9E62-5430860CEE4D}" type="slidenum">
              <a:rPr lang="en-US" smtClean="0">
                <a:solidFill>
                  <a:schemeClr val="bg2"/>
                </a:solidFill>
              </a:rPr>
              <a:pPr eaLnBrk="1" hangingPunct="1">
                <a:defRPr/>
              </a:pPr>
              <a:t>20</a:t>
            </a:fld>
            <a:endParaRPr lang="en-US" smtClean="0">
              <a:solidFill>
                <a:schemeClr val="bg2"/>
              </a:solidFill>
            </a:endParaRPr>
          </a:p>
        </p:txBody>
      </p:sp>
      <p:sp>
        <p:nvSpPr>
          <p:cNvPr id="21506" name="Title 1"/>
          <p:cNvSpPr>
            <a:spLocks noGrp="1"/>
          </p:cNvSpPr>
          <p:nvPr>
            <p:ph type="title"/>
          </p:nvPr>
        </p:nvSpPr>
        <p:spPr/>
        <p:txBody>
          <a:bodyPr/>
          <a:lstStyle/>
          <a:p>
            <a:r>
              <a:rPr lang="en-US" sz="4000" smtClean="0"/>
              <a:t>Test your knowledge</a:t>
            </a:r>
          </a:p>
        </p:txBody>
      </p:sp>
      <p:sp>
        <p:nvSpPr>
          <p:cNvPr id="5" name="Content Placeholder 2"/>
          <p:cNvSpPr txBox="1">
            <a:spLocks/>
          </p:cNvSpPr>
          <p:nvPr/>
        </p:nvSpPr>
        <p:spPr bwMode="auto">
          <a:xfrm>
            <a:off x="381000" y="1752600"/>
            <a:ext cx="8534400" cy="2438400"/>
          </a:xfrm>
          <a:prstGeom prst="rect">
            <a:avLst/>
          </a:prstGeom>
          <a:noFill/>
          <a:ln w="9525">
            <a:noFill/>
            <a:miter lim="800000"/>
            <a:headEnd/>
            <a:tailEnd/>
          </a:ln>
        </p:spPr>
        <p:txBody>
          <a:bodyPr/>
          <a:lstStyle/>
          <a:p>
            <a:pPr>
              <a:lnSpc>
                <a:spcPct val="140000"/>
              </a:lnSpc>
              <a:buClr>
                <a:schemeClr val="accent2"/>
              </a:buClr>
              <a:buFont typeface="Wingdings" pitchFamily="2" charset="2"/>
              <a:buChar char="§"/>
              <a:defRPr/>
            </a:pPr>
            <a:r>
              <a:rPr lang="en-US" sz="2000" b="1" dirty="0">
                <a:solidFill>
                  <a:srgbClr val="5F5F5F"/>
                </a:solidFill>
                <a:latin typeface="Courier New" pitchFamily="49" charset="0"/>
                <a:cs typeface="+mn-cs"/>
              </a:rPr>
              <a:t>  String </a:t>
            </a:r>
            <a:r>
              <a:rPr lang="en-US" sz="2000" b="1" dirty="0" err="1">
                <a:solidFill>
                  <a:srgbClr val="5F5F5F"/>
                </a:solidFill>
                <a:latin typeface="Courier New" pitchFamily="49" charset="0"/>
                <a:cs typeface="+mn-cs"/>
              </a:rPr>
              <a:t>toString</a:t>
            </a:r>
            <a:r>
              <a:rPr lang="en-US" sz="2000" b="1" dirty="0">
                <a:solidFill>
                  <a:srgbClr val="5F5F5F"/>
                </a:solidFill>
                <a:latin typeface="Courier New" pitchFamily="49" charset="0"/>
                <a:cs typeface="+mn-cs"/>
              </a:rPr>
              <a:t>()</a:t>
            </a:r>
          </a:p>
          <a:p>
            <a:pPr eaLnBrk="0" hangingPunct="0">
              <a:lnSpc>
                <a:spcPct val="140000"/>
              </a:lnSpc>
              <a:spcBef>
                <a:spcPct val="30000"/>
              </a:spcBef>
              <a:buClr>
                <a:schemeClr val="accent2"/>
              </a:buClr>
              <a:buFont typeface="Wingdings" pitchFamily="2" charset="2"/>
              <a:buChar char="§"/>
              <a:defRPr/>
            </a:pPr>
            <a:r>
              <a:rPr lang="en-US" sz="2000" b="1" dirty="0">
                <a:solidFill>
                  <a:srgbClr val="5F5F5F"/>
                </a:solidFill>
                <a:latin typeface="Courier New" pitchFamily="49" charset="0"/>
                <a:cs typeface="+mn-cs"/>
              </a:rPr>
              <a:t>  </a:t>
            </a:r>
            <a:r>
              <a:rPr lang="en-US" sz="2000" b="1" dirty="0" err="1">
                <a:solidFill>
                  <a:srgbClr val="5F5F5F"/>
                </a:solidFill>
                <a:latin typeface="Courier New" pitchFamily="49" charset="0"/>
                <a:cs typeface="+mn-cs"/>
              </a:rPr>
              <a:t>boolean</a:t>
            </a:r>
            <a:r>
              <a:rPr lang="en-US" sz="2000" b="1" dirty="0">
                <a:solidFill>
                  <a:srgbClr val="5F5F5F"/>
                </a:solidFill>
                <a:latin typeface="Courier New" pitchFamily="49" charset="0"/>
                <a:cs typeface="+mn-cs"/>
              </a:rPr>
              <a:t> equals(Object o)</a:t>
            </a:r>
          </a:p>
          <a:p>
            <a:pPr eaLnBrk="0" hangingPunct="0">
              <a:lnSpc>
                <a:spcPct val="140000"/>
              </a:lnSpc>
              <a:spcBef>
                <a:spcPct val="30000"/>
              </a:spcBef>
              <a:buClr>
                <a:schemeClr val="accent2"/>
              </a:buClr>
              <a:buFont typeface="Wingdings" pitchFamily="2" charset="2"/>
              <a:buChar char="§"/>
              <a:defRPr/>
            </a:pPr>
            <a:r>
              <a:rPr lang="en-US" sz="2000" b="1" dirty="0">
                <a:solidFill>
                  <a:srgbClr val="5F5F5F"/>
                </a:solidFill>
                <a:latin typeface="Courier New" pitchFamily="49" charset="0"/>
                <a:cs typeface="+mn-cs"/>
              </a:rPr>
              <a:t>  </a:t>
            </a:r>
            <a:r>
              <a:rPr lang="en-US" sz="2000" b="1" dirty="0" err="1">
                <a:solidFill>
                  <a:srgbClr val="5F5F5F"/>
                </a:solidFill>
                <a:latin typeface="Courier New" pitchFamily="49" charset="0"/>
                <a:cs typeface="+mn-cs"/>
              </a:rPr>
              <a:t>int</a:t>
            </a:r>
            <a:r>
              <a:rPr lang="en-US" sz="2000" b="1" dirty="0">
                <a:solidFill>
                  <a:srgbClr val="5F5F5F"/>
                </a:solidFill>
                <a:latin typeface="Courier New" pitchFamily="49" charset="0"/>
                <a:cs typeface="+mn-cs"/>
              </a:rPr>
              <a:t> compareTo(Byte a)</a:t>
            </a:r>
          </a:p>
          <a:p>
            <a:pPr eaLnBrk="0" hangingPunct="0">
              <a:lnSpc>
                <a:spcPct val="140000"/>
              </a:lnSpc>
              <a:spcBef>
                <a:spcPct val="30000"/>
              </a:spcBef>
              <a:buClr>
                <a:schemeClr val="accent2"/>
              </a:buClr>
              <a:buFont typeface="Wingdings" pitchFamily="2" charset="2"/>
              <a:buChar char="§"/>
              <a:defRPr/>
            </a:pPr>
            <a:r>
              <a:rPr lang="en-US" sz="2000" dirty="0">
                <a:solidFill>
                  <a:srgbClr val="5F5F5F"/>
                </a:solidFill>
                <a:latin typeface="+mn-lt"/>
                <a:cs typeface="+mn-cs"/>
              </a:rPr>
              <a:t>The first 2 methods remain the same for all classes but the last method parameter changes based on the wrapper class.</a:t>
            </a:r>
          </a:p>
          <a:p>
            <a:pPr marL="342900" indent="-342900" eaLnBrk="0" hangingPunct="0">
              <a:lnSpc>
                <a:spcPct val="140000"/>
              </a:lnSpc>
              <a:spcBef>
                <a:spcPct val="20000"/>
              </a:spcBef>
              <a:buClr>
                <a:schemeClr val="accent2"/>
              </a:buClr>
              <a:buFont typeface="Wingdings" pitchFamily="2" charset="2"/>
              <a:buChar char="§"/>
              <a:defRPr/>
            </a:pPr>
            <a:endParaRPr lang="en-US" sz="2000" b="1" dirty="0">
              <a:solidFill>
                <a:srgbClr val="5F5F5F"/>
              </a:solidFill>
              <a:latin typeface="Courier New" pitchFamily="49" charset="0"/>
              <a:cs typeface="+mn-cs"/>
            </a:endParaRPr>
          </a:p>
        </p:txBody>
      </p:sp>
      <p:sp>
        <p:nvSpPr>
          <p:cNvPr id="6" name="Content Placeholder 2"/>
          <p:cNvSpPr txBox="1">
            <a:spLocks/>
          </p:cNvSpPr>
          <p:nvPr/>
        </p:nvSpPr>
        <p:spPr bwMode="auto">
          <a:xfrm>
            <a:off x="76200" y="4419600"/>
            <a:ext cx="8229600" cy="60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Where did you come across these methods?</a:t>
            </a:r>
            <a:endParaRPr lang="en-US" sz="2000" b="1" kern="0" dirty="0">
              <a:solidFill>
                <a:srgbClr val="000000"/>
              </a:solidFill>
              <a:latin typeface="Courier New" pitchFamily="49" charset="0"/>
              <a:cs typeface="Courier New" pitchFamily="49" charset="0"/>
            </a:endParaRPr>
          </a:p>
        </p:txBody>
      </p:sp>
      <p:sp>
        <p:nvSpPr>
          <p:cNvPr id="7" name="Content Placeholder 2"/>
          <p:cNvSpPr txBox="1">
            <a:spLocks/>
          </p:cNvSpPr>
          <p:nvPr/>
        </p:nvSpPr>
        <p:spPr bwMode="auto">
          <a:xfrm>
            <a:off x="533400" y="4800600"/>
            <a:ext cx="8229600" cy="60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b="1" dirty="0">
                <a:solidFill>
                  <a:srgbClr val="5F5F5F"/>
                </a:solidFill>
                <a:latin typeface="Courier New" pitchFamily="49" charset="0"/>
                <a:cs typeface="+mn-cs"/>
              </a:rPr>
              <a:t>equals()</a:t>
            </a:r>
            <a:r>
              <a:rPr lang="en-US" sz="2000" dirty="0">
                <a:solidFill>
                  <a:srgbClr val="5F5F5F"/>
                </a:solidFill>
                <a:latin typeface="+mn-lt"/>
                <a:cs typeface="+mn-cs"/>
              </a:rPr>
              <a:t>and</a:t>
            </a:r>
            <a:r>
              <a:rPr lang="en-US" sz="2000" b="1" dirty="0">
                <a:solidFill>
                  <a:srgbClr val="5F5F5F"/>
                </a:solidFill>
                <a:latin typeface="Courier New" pitchFamily="49" charset="0"/>
                <a:cs typeface="+mn-cs"/>
              </a:rPr>
              <a:t> </a:t>
            </a:r>
            <a:r>
              <a:rPr lang="en-US" sz="2000" b="1" dirty="0" err="1">
                <a:solidFill>
                  <a:srgbClr val="5F5F5F"/>
                </a:solidFill>
                <a:latin typeface="Courier New" pitchFamily="49" charset="0"/>
                <a:cs typeface="+mn-cs"/>
              </a:rPr>
              <a:t>toString</a:t>
            </a:r>
            <a:r>
              <a:rPr lang="en-US" sz="2000" b="1" dirty="0">
                <a:solidFill>
                  <a:srgbClr val="5F5F5F"/>
                </a:solidFill>
                <a:latin typeface="Courier New" pitchFamily="49" charset="0"/>
                <a:cs typeface="+mn-cs"/>
              </a:rPr>
              <a:t>()</a:t>
            </a:r>
            <a:r>
              <a:rPr lang="en-US" sz="2000" dirty="0">
                <a:solidFill>
                  <a:srgbClr val="5F5F5F"/>
                </a:solidFill>
                <a:latin typeface="+mn-lt"/>
                <a:cs typeface="+mn-cs"/>
              </a:rPr>
              <a:t>are </a:t>
            </a:r>
            <a:r>
              <a:rPr lang="en-US" sz="2000" b="1" dirty="0">
                <a:solidFill>
                  <a:srgbClr val="5F5F5F"/>
                </a:solidFill>
                <a:latin typeface="Courier New" pitchFamily="49" charset="0"/>
                <a:cs typeface="+mn-cs"/>
              </a:rPr>
              <a:t>Object</a:t>
            </a:r>
            <a:r>
              <a:rPr lang="en-US" sz="2000" dirty="0">
                <a:solidFill>
                  <a:srgbClr val="5F5F5F"/>
                </a:solidFill>
                <a:latin typeface="+mn-lt"/>
                <a:cs typeface="+mn-cs"/>
              </a:rPr>
              <a:t> class methods that wrapper classes have overridden and </a:t>
            </a:r>
            <a:r>
              <a:rPr lang="en-US" sz="2000" b="1" dirty="0">
                <a:solidFill>
                  <a:srgbClr val="5F5F5F"/>
                </a:solidFill>
                <a:latin typeface="Courier New" pitchFamily="49" charset="0"/>
                <a:cs typeface="+mn-cs"/>
              </a:rPr>
              <a:t>compareTo </a:t>
            </a:r>
            <a:r>
              <a:rPr lang="en-US" sz="2000" kern="0" dirty="0">
                <a:solidFill>
                  <a:srgbClr val="5F5F5F"/>
                </a:solidFill>
                <a:latin typeface="+mn-lt"/>
                <a:cs typeface="+mn-cs"/>
              </a:rPr>
              <a:t>is in </a:t>
            </a:r>
            <a:r>
              <a:rPr lang="en-US" sz="2000" b="1" dirty="0">
                <a:solidFill>
                  <a:srgbClr val="5F5F5F"/>
                </a:solidFill>
                <a:latin typeface="Courier New" pitchFamily="49" charset="0"/>
                <a:cs typeface="+mn-cs"/>
              </a:rPr>
              <a:t>Comparable </a:t>
            </a:r>
            <a:r>
              <a:rPr lang="en-US" sz="2000" kern="0" dirty="0">
                <a:solidFill>
                  <a:srgbClr val="5F5F5F"/>
                </a:solidFill>
                <a:latin typeface="+mn-lt"/>
                <a:cs typeface="+mn-cs"/>
              </a:rPr>
              <a:t>which obviously means that </a:t>
            </a:r>
            <a:r>
              <a:rPr lang="en-US" sz="2000" dirty="0">
                <a:solidFill>
                  <a:srgbClr val="5F5F5F"/>
                </a:solidFill>
                <a:latin typeface="Arial" charset="0"/>
                <a:cs typeface="+mn-cs"/>
              </a:rPr>
              <a:t>wrapper classes have implemented </a:t>
            </a:r>
            <a:r>
              <a:rPr lang="en-US" sz="2000" b="1" dirty="0">
                <a:solidFill>
                  <a:srgbClr val="5F5F5F"/>
                </a:solidFill>
                <a:latin typeface="Courier New" pitchFamily="49" charset="0"/>
                <a:cs typeface="+mn-cs"/>
              </a:rPr>
              <a:t>Comparable! </a:t>
            </a:r>
            <a:endParaRPr lang="en-US" sz="2000" b="1" kern="0" dirty="0">
              <a:solidFill>
                <a:srgbClr val="000000"/>
              </a:solidFill>
              <a:latin typeface="Courier New" pitchFamily="49" charset="0"/>
              <a:cs typeface="Courier New" pitchFamily="49" charset="0"/>
            </a:endParaRPr>
          </a:p>
        </p:txBody>
      </p:sp>
      <p:sp>
        <p:nvSpPr>
          <p:cNvPr id="8" name="Footer Placeholder 7"/>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2" name="Slide Number Placeholder 2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1C21AC3-10F2-4F43-8CB3-3E6169116C3F}" type="slidenum">
              <a:rPr lang="en-US" smtClean="0">
                <a:solidFill>
                  <a:schemeClr val="bg2"/>
                </a:solidFill>
              </a:rPr>
              <a:pPr eaLnBrk="1" hangingPunct="1">
                <a:defRPr/>
              </a:pPr>
              <a:t>21</a:t>
            </a:fld>
            <a:endParaRPr lang="en-US" smtClean="0">
              <a:solidFill>
                <a:schemeClr val="bg2"/>
              </a:solidFill>
            </a:endParaRPr>
          </a:p>
        </p:txBody>
      </p:sp>
      <p:sp>
        <p:nvSpPr>
          <p:cNvPr id="22530" name="Rectangle 2"/>
          <p:cNvSpPr>
            <a:spLocks noGrp="1" noChangeArrowheads="1"/>
          </p:cNvSpPr>
          <p:nvPr>
            <p:ph type="title"/>
          </p:nvPr>
        </p:nvSpPr>
        <p:spPr/>
        <p:txBody>
          <a:bodyPr/>
          <a:lstStyle/>
          <a:p>
            <a:pPr eaLnBrk="1" hangingPunct="1"/>
            <a:r>
              <a:rPr lang="en-US" sz="4000" smtClean="0"/>
              <a:t>Methods in Number Subclass</a:t>
            </a:r>
          </a:p>
        </p:txBody>
      </p:sp>
      <p:sp>
        <p:nvSpPr>
          <p:cNvPr id="22531" name="Rectangle 3"/>
          <p:cNvSpPr>
            <a:spLocks noChangeArrowheads="1"/>
          </p:cNvSpPr>
          <p:nvPr/>
        </p:nvSpPr>
        <p:spPr bwMode="auto">
          <a:xfrm>
            <a:off x="533400" y="2719388"/>
            <a:ext cx="3962400" cy="2386012"/>
          </a:xfrm>
          <a:prstGeom prst="rect">
            <a:avLst/>
          </a:prstGeom>
          <a:noFill/>
          <a:ln w="9525">
            <a:solidFill>
              <a:schemeClr val="tx1"/>
            </a:solidFill>
            <a:miter lim="800000"/>
            <a:headEnd/>
            <a:tailEnd/>
          </a:ln>
        </p:spPr>
        <p:txBody>
          <a:bodyPr>
            <a:spAutoFit/>
          </a:bodyPr>
          <a:lstStyle/>
          <a:p>
            <a:pPr>
              <a:spcBef>
                <a:spcPct val="50000"/>
              </a:spcBef>
            </a:pPr>
            <a:r>
              <a:rPr lang="en-US" sz="2400" b="1">
                <a:latin typeface="Courier New" pitchFamily="49" charset="0"/>
              </a:rPr>
              <a:t>Number</a:t>
            </a:r>
          </a:p>
          <a:p>
            <a:pPr>
              <a:spcBef>
                <a:spcPts val="100"/>
              </a:spcBef>
            </a:pPr>
            <a:r>
              <a:rPr lang="en-US" sz="2000" b="1">
                <a:latin typeface="Courier New" pitchFamily="49" charset="0"/>
              </a:rPr>
              <a:t>byte byteValue()       </a:t>
            </a:r>
          </a:p>
          <a:p>
            <a:pPr>
              <a:spcBef>
                <a:spcPts val="100"/>
              </a:spcBef>
            </a:pPr>
            <a:r>
              <a:rPr lang="en-US" sz="2000" b="1">
                <a:latin typeface="Courier New" pitchFamily="49" charset="0"/>
              </a:rPr>
              <a:t>double doubleValue()           </a:t>
            </a:r>
          </a:p>
          <a:p>
            <a:pPr>
              <a:spcBef>
                <a:spcPts val="100"/>
              </a:spcBef>
            </a:pPr>
            <a:r>
              <a:rPr lang="en-US" sz="2000" b="1">
                <a:latin typeface="Courier New" pitchFamily="49" charset="0"/>
              </a:rPr>
              <a:t>float floatValue()            </a:t>
            </a:r>
          </a:p>
          <a:p>
            <a:pPr>
              <a:spcBef>
                <a:spcPts val="100"/>
              </a:spcBef>
            </a:pPr>
            <a:r>
              <a:rPr lang="en-US" sz="2000" b="1">
                <a:latin typeface="Courier New" pitchFamily="49" charset="0"/>
              </a:rPr>
              <a:t>int intValue()          </a:t>
            </a:r>
          </a:p>
          <a:p>
            <a:pPr>
              <a:spcBef>
                <a:spcPts val="100"/>
              </a:spcBef>
            </a:pPr>
            <a:r>
              <a:rPr lang="en-US" sz="2000" b="1">
                <a:latin typeface="Courier New" pitchFamily="49" charset="0"/>
              </a:rPr>
              <a:t>long longValue()          </a:t>
            </a:r>
          </a:p>
          <a:p>
            <a:pPr>
              <a:spcBef>
                <a:spcPts val="100"/>
              </a:spcBef>
            </a:pPr>
            <a:r>
              <a:rPr lang="en-US" sz="2000" b="1">
                <a:latin typeface="Courier New" pitchFamily="49" charset="0"/>
              </a:rPr>
              <a:t>short shortValue()</a:t>
            </a:r>
            <a:r>
              <a:rPr lang="en-US" sz="2000">
                <a:latin typeface="Times New Roman" pitchFamily="18" charset="0"/>
              </a:rPr>
              <a:t>    </a:t>
            </a:r>
          </a:p>
        </p:txBody>
      </p:sp>
      <p:sp>
        <p:nvSpPr>
          <p:cNvPr id="22532" name="Line 4"/>
          <p:cNvSpPr>
            <a:spLocks noChangeShapeType="1"/>
          </p:cNvSpPr>
          <p:nvPr/>
        </p:nvSpPr>
        <p:spPr bwMode="auto">
          <a:xfrm flipH="1">
            <a:off x="4495800" y="3657600"/>
            <a:ext cx="304800" cy="228600"/>
          </a:xfrm>
          <a:prstGeom prst="line">
            <a:avLst/>
          </a:prstGeom>
          <a:noFill/>
          <a:ln w="9525">
            <a:solidFill>
              <a:schemeClr val="accent2"/>
            </a:solidFill>
            <a:round/>
            <a:headEnd/>
            <a:tailEnd/>
          </a:ln>
        </p:spPr>
        <p:txBody>
          <a:bodyPr/>
          <a:lstStyle/>
          <a:p>
            <a:endParaRPr lang="en-IN"/>
          </a:p>
        </p:txBody>
      </p:sp>
      <p:sp>
        <p:nvSpPr>
          <p:cNvPr id="22533" name="Line 5"/>
          <p:cNvSpPr>
            <a:spLocks noChangeShapeType="1"/>
          </p:cNvSpPr>
          <p:nvPr/>
        </p:nvSpPr>
        <p:spPr bwMode="auto">
          <a:xfrm>
            <a:off x="4495800" y="3886200"/>
            <a:ext cx="304800" cy="228600"/>
          </a:xfrm>
          <a:prstGeom prst="line">
            <a:avLst/>
          </a:prstGeom>
          <a:noFill/>
          <a:ln w="9525">
            <a:solidFill>
              <a:schemeClr val="accent2"/>
            </a:solidFill>
            <a:round/>
            <a:headEnd/>
            <a:tailEnd/>
          </a:ln>
        </p:spPr>
        <p:txBody>
          <a:bodyPr/>
          <a:lstStyle/>
          <a:p>
            <a:endParaRPr lang="en-IN"/>
          </a:p>
        </p:txBody>
      </p:sp>
      <p:sp>
        <p:nvSpPr>
          <p:cNvPr id="22534" name="Line 6"/>
          <p:cNvSpPr>
            <a:spLocks noChangeShapeType="1"/>
          </p:cNvSpPr>
          <p:nvPr/>
        </p:nvSpPr>
        <p:spPr bwMode="auto">
          <a:xfrm>
            <a:off x="4800600" y="3657600"/>
            <a:ext cx="0" cy="457200"/>
          </a:xfrm>
          <a:prstGeom prst="line">
            <a:avLst/>
          </a:prstGeom>
          <a:noFill/>
          <a:ln w="9525">
            <a:solidFill>
              <a:schemeClr val="accent2"/>
            </a:solidFill>
            <a:round/>
            <a:headEnd/>
            <a:tailEnd/>
          </a:ln>
        </p:spPr>
        <p:txBody>
          <a:bodyPr/>
          <a:lstStyle/>
          <a:p>
            <a:endParaRPr lang="en-IN"/>
          </a:p>
        </p:txBody>
      </p:sp>
      <p:sp>
        <p:nvSpPr>
          <p:cNvPr id="22535" name="Line 7"/>
          <p:cNvSpPr>
            <a:spLocks noChangeShapeType="1"/>
          </p:cNvSpPr>
          <p:nvPr/>
        </p:nvSpPr>
        <p:spPr bwMode="auto">
          <a:xfrm>
            <a:off x="4800600" y="3886200"/>
            <a:ext cx="152400" cy="0"/>
          </a:xfrm>
          <a:prstGeom prst="line">
            <a:avLst/>
          </a:prstGeom>
          <a:noFill/>
          <a:ln w="9525">
            <a:solidFill>
              <a:schemeClr val="accent2"/>
            </a:solidFill>
            <a:round/>
            <a:headEnd/>
            <a:tailEnd/>
          </a:ln>
        </p:spPr>
        <p:txBody>
          <a:bodyPr/>
          <a:lstStyle/>
          <a:p>
            <a:endParaRPr lang="en-IN"/>
          </a:p>
        </p:txBody>
      </p:sp>
      <p:sp>
        <p:nvSpPr>
          <p:cNvPr id="22536" name="Text Box 8"/>
          <p:cNvSpPr txBox="1">
            <a:spLocks noChangeArrowheads="1"/>
          </p:cNvSpPr>
          <p:nvPr/>
        </p:nvSpPr>
        <p:spPr bwMode="auto">
          <a:xfrm>
            <a:off x="5334000" y="22860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Byte</a:t>
            </a:r>
          </a:p>
        </p:txBody>
      </p:sp>
      <p:sp>
        <p:nvSpPr>
          <p:cNvPr id="22537" name="Text Box 9"/>
          <p:cNvSpPr txBox="1">
            <a:spLocks noChangeArrowheads="1"/>
          </p:cNvSpPr>
          <p:nvPr/>
        </p:nvSpPr>
        <p:spPr bwMode="auto">
          <a:xfrm>
            <a:off x="5334000" y="28956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Short</a:t>
            </a:r>
          </a:p>
        </p:txBody>
      </p:sp>
      <p:sp>
        <p:nvSpPr>
          <p:cNvPr id="22538" name="Text Box 10"/>
          <p:cNvSpPr txBox="1">
            <a:spLocks noChangeArrowheads="1"/>
          </p:cNvSpPr>
          <p:nvPr/>
        </p:nvSpPr>
        <p:spPr bwMode="auto">
          <a:xfrm>
            <a:off x="5334000" y="3429000"/>
            <a:ext cx="12954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Integer</a:t>
            </a:r>
          </a:p>
        </p:txBody>
      </p:sp>
      <p:sp>
        <p:nvSpPr>
          <p:cNvPr id="22539" name="Text Box 11"/>
          <p:cNvSpPr txBox="1">
            <a:spLocks noChangeArrowheads="1"/>
          </p:cNvSpPr>
          <p:nvPr/>
        </p:nvSpPr>
        <p:spPr bwMode="auto">
          <a:xfrm>
            <a:off x="5334000" y="39624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Long</a:t>
            </a:r>
          </a:p>
        </p:txBody>
      </p:sp>
      <p:sp>
        <p:nvSpPr>
          <p:cNvPr id="22540" name="Text Box 12"/>
          <p:cNvSpPr txBox="1">
            <a:spLocks noChangeArrowheads="1"/>
          </p:cNvSpPr>
          <p:nvPr/>
        </p:nvSpPr>
        <p:spPr bwMode="auto">
          <a:xfrm>
            <a:off x="5334000" y="4562475"/>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Float</a:t>
            </a:r>
          </a:p>
        </p:txBody>
      </p:sp>
      <p:sp>
        <p:nvSpPr>
          <p:cNvPr id="22541" name="Text Box 13"/>
          <p:cNvSpPr txBox="1">
            <a:spLocks noChangeArrowheads="1"/>
          </p:cNvSpPr>
          <p:nvPr/>
        </p:nvSpPr>
        <p:spPr bwMode="auto">
          <a:xfrm>
            <a:off x="5334000" y="5105400"/>
            <a:ext cx="11430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Double</a:t>
            </a:r>
          </a:p>
        </p:txBody>
      </p:sp>
      <p:sp>
        <p:nvSpPr>
          <p:cNvPr id="22542" name="Line 14"/>
          <p:cNvSpPr>
            <a:spLocks noChangeShapeType="1"/>
          </p:cNvSpPr>
          <p:nvPr/>
        </p:nvSpPr>
        <p:spPr bwMode="auto">
          <a:xfrm flipV="1">
            <a:off x="4953000" y="2590800"/>
            <a:ext cx="0" cy="2895600"/>
          </a:xfrm>
          <a:prstGeom prst="line">
            <a:avLst/>
          </a:prstGeom>
          <a:noFill/>
          <a:ln w="9525">
            <a:solidFill>
              <a:schemeClr val="tx1"/>
            </a:solidFill>
            <a:round/>
            <a:headEnd/>
            <a:tailEnd type="none" w="lg" len="lg"/>
          </a:ln>
        </p:spPr>
        <p:txBody>
          <a:bodyPr/>
          <a:lstStyle/>
          <a:p>
            <a:endParaRPr lang="en-IN"/>
          </a:p>
        </p:txBody>
      </p:sp>
      <p:sp>
        <p:nvSpPr>
          <p:cNvPr id="22543" name="Line 15"/>
          <p:cNvSpPr>
            <a:spLocks noChangeShapeType="1"/>
          </p:cNvSpPr>
          <p:nvPr/>
        </p:nvSpPr>
        <p:spPr bwMode="auto">
          <a:xfrm>
            <a:off x="4953000" y="2590800"/>
            <a:ext cx="381000" cy="0"/>
          </a:xfrm>
          <a:prstGeom prst="line">
            <a:avLst/>
          </a:prstGeom>
          <a:noFill/>
          <a:ln w="9525">
            <a:solidFill>
              <a:schemeClr val="tx1"/>
            </a:solidFill>
            <a:round/>
            <a:headEnd/>
            <a:tailEnd/>
          </a:ln>
        </p:spPr>
        <p:txBody>
          <a:bodyPr/>
          <a:lstStyle/>
          <a:p>
            <a:endParaRPr lang="en-IN"/>
          </a:p>
        </p:txBody>
      </p:sp>
      <p:sp>
        <p:nvSpPr>
          <p:cNvPr id="22544" name="Line 16"/>
          <p:cNvSpPr>
            <a:spLocks noChangeShapeType="1"/>
          </p:cNvSpPr>
          <p:nvPr/>
        </p:nvSpPr>
        <p:spPr bwMode="auto">
          <a:xfrm>
            <a:off x="4953000" y="3200400"/>
            <a:ext cx="381000" cy="0"/>
          </a:xfrm>
          <a:prstGeom prst="line">
            <a:avLst/>
          </a:prstGeom>
          <a:noFill/>
          <a:ln w="9525">
            <a:solidFill>
              <a:schemeClr val="tx1"/>
            </a:solidFill>
            <a:round/>
            <a:headEnd/>
            <a:tailEnd/>
          </a:ln>
        </p:spPr>
        <p:txBody>
          <a:bodyPr/>
          <a:lstStyle/>
          <a:p>
            <a:endParaRPr lang="en-IN"/>
          </a:p>
        </p:txBody>
      </p:sp>
      <p:sp>
        <p:nvSpPr>
          <p:cNvPr id="22545" name="Line 17"/>
          <p:cNvSpPr>
            <a:spLocks noChangeShapeType="1"/>
          </p:cNvSpPr>
          <p:nvPr/>
        </p:nvSpPr>
        <p:spPr bwMode="auto">
          <a:xfrm>
            <a:off x="4953000" y="3733800"/>
            <a:ext cx="381000" cy="0"/>
          </a:xfrm>
          <a:prstGeom prst="line">
            <a:avLst/>
          </a:prstGeom>
          <a:noFill/>
          <a:ln w="9525">
            <a:solidFill>
              <a:schemeClr val="tx1"/>
            </a:solidFill>
            <a:round/>
            <a:headEnd/>
            <a:tailEnd/>
          </a:ln>
        </p:spPr>
        <p:txBody>
          <a:bodyPr/>
          <a:lstStyle/>
          <a:p>
            <a:endParaRPr lang="en-IN"/>
          </a:p>
        </p:txBody>
      </p:sp>
      <p:sp>
        <p:nvSpPr>
          <p:cNvPr id="22546" name="Line 18"/>
          <p:cNvSpPr>
            <a:spLocks noChangeShapeType="1"/>
          </p:cNvSpPr>
          <p:nvPr/>
        </p:nvSpPr>
        <p:spPr bwMode="auto">
          <a:xfrm>
            <a:off x="4953000" y="4267200"/>
            <a:ext cx="381000" cy="0"/>
          </a:xfrm>
          <a:prstGeom prst="line">
            <a:avLst/>
          </a:prstGeom>
          <a:noFill/>
          <a:ln w="9525">
            <a:solidFill>
              <a:schemeClr val="tx1"/>
            </a:solidFill>
            <a:round/>
            <a:headEnd/>
            <a:tailEnd/>
          </a:ln>
        </p:spPr>
        <p:txBody>
          <a:bodyPr/>
          <a:lstStyle/>
          <a:p>
            <a:endParaRPr lang="en-IN"/>
          </a:p>
        </p:txBody>
      </p:sp>
      <p:sp>
        <p:nvSpPr>
          <p:cNvPr id="22547" name="Line 19"/>
          <p:cNvSpPr>
            <a:spLocks noChangeShapeType="1"/>
          </p:cNvSpPr>
          <p:nvPr/>
        </p:nvSpPr>
        <p:spPr bwMode="auto">
          <a:xfrm>
            <a:off x="4953000" y="4876800"/>
            <a:ext cx="381000" cy="0"/>
          </a:xfrm>
          <a:prstGeom prst="line">
            <a:avLst/>
          </a:prstGeom>
          <a:noFill/>
          <a:ln w="9525">
            <a:solidFill>
              <a:schemeClr val="tx1"/>
            </a:solidFill>
            <a:round/>
            <a:headEnd/>
            <a:tailEnd/>
          </a:ln>
        </p:spPr>
        <p:txBody>
          <a:bodyPr/>
          <a:lstStyle/>
          <a:p>
            <a:endParaRPr lang="en-IN"/>
          </a:p>
        </p:txBody>
      </p:sp>
      <p:sp>
        <p:nvSpPr>
          <p:cNvPr id="22548" name="Line 20"/>
          <p:cNvSpPr>
            <a:spLocks noChangeShapeType="1"/>
          </p:cNvSpPr>
          <p:nvPr/>
        </p:nvSpPr>
        <p:spPr bwMode="auto">
          <a:xfrm>
            <a:off x="4953000" y="5486400"/>
            <a:ext cx="381000" cy="0"/>
          </a:xfrm>
          <a:prstGeom prst="line">
            <a:avLst/>
          </a:prstGeom>
          <a:noFill/>
          <a:ln w="9525">
            <a:solidFill>
              <a:schemeClr val="tx1"/>
            </a:solidFill>
            <a:round/>
            <a:headEnd/>
            <a:tailEnd/>
          </a:ln>
        </p:spPr>
        <p:txBody>
          <a:bodyPr/>
          <a:lstStyle/>
          <a:p>
            <a:endParaRPr lang="en-IN"/>
          </a:p>
        </p:txBody>
      </p:sp>
      <p:sp>
        <p:nvSpPr>
          <p:cNvPr id="22549" name="Line 21"/>
          <p:cNvSpPr>
            <a:spLocks noChangeShapeType="1"/>
          </p:cNvSpPr>
          <p:nvPr/>
        </p:nvSpPr>
        <p:spPr bwMode="auto">
          <a:xfrm>
            <a:off x="533400" y="3176588"/>
            <a:ext cx="3962400" cy="0"/>
          </a:xfrm>
          <a:prstGeom prst="line">
            <a:avLst/>
          </a:prstGeom>
          <a:noFill/>
          <a:ln w="9525">
            <a:solidFill>
              <a:schemeClr val="tx1"/>
            </a:solidFill>
            <a:round/>
            <a:headEnd/>
            <a:tailEnd/>
          </a:ln>
        </p:spPr>
        <p:txBody>
          <a:bodyPr/>
          <a:lstStyle/>
          <a:p>
            <a:endParaRPr lang="en-IN"/>
          </a:p>
        </p:txBody>
      </p:sp>
      <p:sp>
        <p:nvSpPr>
          <p:cNvPr id="22550" name="Rectangle 22"/>
          <p:cNvSpPr>
            <a:spLocks noChangeArrowheads="1"/>
          </p:cNvSpPr>
          <p:nvPr/>
        </p:nvSpPr>
        <p:spPr bwMode="auto">
          <a:xfrm>
            <a:off x="457200" y="3200400"/>
            <a:ext cx="9144000" cy="0"/>
          </a:xfrm>
          <a:prstGeom prst="rect">
            <a:avLst/>
          </a:prstGeom>
          <a:noFill/>
          <a:ln w="9525">
            <a:noFill/>
            <a:miter lim="800000"/>
            <a:headEnd/>
            <a:tailEnd/>
          </a:ln>
        </p:spPr>
        <p:txBody>
          <a:bodyPr>
            <a:spAutoFit/>
          </a:bodyPr>
          <a:lstStyle/>
          <a:p>
            <a:endParaRPr lang="en-IN"/>
          </a:p>
        </p:txBody>
      </p:sp>
      <p:sp>
        <p:nvSpPr>
          <p:cNvPr id="22551" name="Rectangle 23"/>
          <p:cNvSpPr>
            <a:spLocks noChangeArrowheads="1"/>
          </p:cNvSpPr>
          <p:nvPr/>
        </p:nvSpPr>
        <p:spPr bwMode="auto">
          <a:xfrm>
            <a:off x="457200" y="3200400"/>
            <a:ext cx="9144000" cy="0"/>
          </a:xfrm>
          <a:prstGeom prst="rect">
            <a:avLst/>
          </a:prstGeom>
          <a:solidFill>
            <a:srgbClr val="FFFFFF"/>
          </a:solidFill>
          <a:ln w="9525">
            <a:noFill/>
            <a:miter lim="800000"/>
            <a:headEnd/>
            <a:tailEnd/>
          </a:ln>
        </p:spPr>
        <p:txBody>
          <a:bodyPr>
            <a:spAutoFit/>
          </a:bodyPr>
          <a:lstStyle/>
          <a:p>
            <a:endParaRPr lang="en-IN"/>
          </a:p>
        </p:txBody>
      </p:sp>
      <p:sp>
        <p:nvSpPr>
          <p:cNvPr id="25" name="Footer Placeholder 2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28600" y="914400"/>
            <a:ext cx="8915400" cy="5562600"/>
          </a:xfrm>
        </p:spPr>
        <p:txBody>
          <a:bodyPr>
            <a:normAutofit fontScale="92500"/>
          </a:bodyPr>
          <a:lstStyle/>
          <a:p>
            <a:pPr eaLnBrk="1" hangingPunct="1"/>
            <a:r>
              <a:rPr lang="en-US" smtClean="0"/>
              <a:t>General form of method:</a:t>
            </a:r>
          </a:p>
          <a:p>
            <a:pPr eaLnBrk="1" hangingPunct="1">
              <a:buClr>
                <a:schemeClr val="tx2"/>
              </a:buClr>
              <a:buFontTx/>
              <a:buNone/>
            </a:pPr>
            <a:r>
              <a:rPr lang="en-US" b="1" smtClean="0">
                <a:solidFill>
                  <a:srgbClr val="000000"/>
                </a:solidFill>
                <a:latin typeface="Courier New" pitchFamily="49" charset="0"/>
              </a:rPr>
              <a:t>  static xxx parseXxx(String s)</a:t>
            </a:r>
          </a:p>
          <a:p>
            <a:pPr eaLnBrk="1" hangingPunct="1">
              <a:buClr>
                <a:schemeClr val="tx2"/>
              </a:buClr>
              <a:buFontTx/>
              <a:buNone/>
            </a:pPr>
            <a:r>
              <a:rPr lang="en-US" smtClean="0"/>
              <a:t>    where xxx is all numeric primitives </a:t>
            </a:r>
          </a:p>
          <a:p>
            <a:pPr eaLnBrk="1" hangingPunct="1"/>
            <a:r>
              <a:rPr lang="en-US" b="1" smtClean="0">
                <a:latin typeface="Courier New" pitchFamily="49" charset="0"/>
                <a:cs typeface="Courier New" pitchFamily="49" charset="0"/>
              </a:rPr>
              <a:t>parseXxx</a:t>
            </a:r>
            <a:r>
              <a:rPr lang="en-US" smtClean="0"/>
              <a:t> method are there in all </a:t>
            </a:r>
            <a:r>
              <a:rPr lang="en-US" b="1" smtClean="0">
                <a:latin typeface="Courier New" pitchFamily="49" charset="0"/>
                <a:cs typeface="Courier New" pitchFamily="49" charset="0"/>
              </a:rPr>
              <a:t>Number</a:t>
            </a:r>
            <a:r>
              <a:rPr lang="en-US" smtClean="0"/>
              <a:t> subclasses</a:t>
            </a:r>
          </a:p>
          <a:p>
            <a:pPr eaLnBrk="1" hangingPunct="1"/>
            <a:r>
              <a:rPr lang="en-US" smtClean="0"/>
              <a:t>Each class has Xxx replaced by the type it encapsulates.</a:t>
            </a:r>
          </a:p>
          <a:p>
            <a:pPr eaLnBrk="1" hangingPunct="1"/>
            <a:r>
              <a:rPr lang="en-US" smtClean="0"/>
              <a:t>For example </a:t>
            </a:r>
          </a:p>
          <a:p>
            <a:pPr eaLnBrk="1" hangingPunct="1">
              <a:buFont typeface="Wingdings" pitchFamily="2" charset="2"/>
              <a:buNone/>
            </a:pPr>
            <a:r>
              <a:rPr lang="en-US" b="1" smtClean="0">
                <a:latin typeface="Courier New" pitchFamily="49" charset="0"/>
                <a:cs typeface="Courier New" pitchFamily="49" charset="0"/>
              </a:rPr>
              <a:t>	Byte</a:t>
            </a:r>
            <a:r>
              <a:rPr lang="en-US" smtClean="0"/>
              <a:t> class has </a:t>
            </a:r>
          </a:p>
          <a:p>
            <a:pPr eaLnBrk="1" hangingPunct="1">
              <a:buClr>
                <a:schemeClr val="tx2"/>
              </a:buClr>
              <a:buFontTx/>
              <a:buNone/>
            </a:pPr>
            <a:r>
              <a:rPr lang="en-US" b="1" smtClean="0">
                <a:solidFill>
                  <a:srgbClr val="000000"/>
                </a:solidFill>
                <a:latin typeface="Courier New" pitchFamily="49" charset="0"/>
              </a:rPr>
              <a:t>  static byte parseByte(String s)</a:t>
            </a:r>
          </a:p>
          <a:p>
            <a:pPr eaLnBrk="1" hangingPunct="1">
              <a:buClr>
                <a:schemeClr val="tx2"/>
              </a:buClr>
              <a:buFontTx/>
              <a:buNone/>
            </a:pPr>
            <a:r>
              <a:rPr lang="en-US" b="1" smtClean="0">
                <a:solidFill>
                  <a:srgbClr val="000000"/>
                </a:solidFill>
                <a:latin typeface="Courier New" pitchFamily="49" charset="0"/>
              </a:rPr>
              <a:t>	</a:t>
            </a:r>
            <a:r>
              <a:rPr lang="en-US" b="1" smtClean="0">
                <a:latin typeface="Courier New" pitchFamily="49" charset="0"/>
                <a:cs typeface="Courier New" pitchFamily="49" charset="0"/>
              </a:rPr>
              <a:t>Float</a:t>
            </a:r>
            <a:r>
              <a:rPr lang="en-US" b="1" smtClean="0">
                <a:solidFill>
                  <a:srgbClr val="000000"/>
                </a:solidFill>
                <a:latin typeface="Courier New" pitchFamily="49" charset="0"/>
              </a:rPr>
              <a:t> </a:t>
            </a:r>
            <a:r>
              <a:rPr lang="en-US" smtClean="0"/>
              <a:t>class has</a:t>
            </a:r>
          </a:p>
          <a:p>
            <a:pPr eaLnBrk="1" hangingPunct="1">
              <a:buClr>
                <a:schemeClr val="tx2"/>
              </a:buClr>
              <a:buFontTx/>
              <a:buNone/>
            </a:pPr>
            <a:r>
              <a:rPr lang="en-US" b="1" smtClean="0">
                <a:solidFill>
                  <a:srgbClr val="000000"/>
                </a:solidFill>
                <a:latin typeface="Courier New" pitchFamily="49" charset="0"/>
              </a:rPr>
              <a:t>  static float parseFloat(String s)</a:t>
            </a:r>
          </a:p>
          <a:p>
            <a:pPr eaLnBrk="1" hangingPunct="1"/>
            <a:r>
              <a:rPr lang="en-US" smtClean="0"/>
              <a:t>This method throws a</a:t>
            </a:r>
            <a:r>
              <a:rPr lang="en-US" b="1" smtClean="0">
                <a:solidFill>
                  <a:srgbClr val="000000"/>
                </a:solidFill>
                <a:latin typeface="Courier New" pitchFamily="49" charset="0"/>
              </a:rPr>
              <a:t> </a:t>
            </a:r>
            <a:r>
              <a:rPr lang="en-US" b="1" smtClean="0">
                <a:latin typeface="Courier New" pitchFamily="49" charset="0"/>
                <a:cs typeface="Courier New" pitchFamily="49" charset="0"/>
              </a:rPr>
              <a:t>NumberFormatException</a:t>
            </a:r>
            <a:r>
              <a:rPr lang="en-US" b="1" smtClean="0">
                <a:solidFill>
                  <a:srgbClr val="000000"/>
                </a:solidFill>
                <a:latin typeface="Courier New" pitchFamily="49" charset="0"/>
              </a:rPr>
              <a:t> </a:t>
            </a:r>
            <a:r>
              <a:rPr lang="en-US" smtClean="0"/>
              <a:t>if the string is not convertible to number.</a:t>
            </a:r>
          </a:p>
        </p:txBody>
      </p:sp>
      <p:sp>
        <p:nvSpPr>
          <p:cNvPr id="23556"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113A411-0079-4F38-8FF3-75CB0D34677E}" type="slidenum">
              <a:rPr lang="en-US" smtClean="0">
                <a:solidFill>
                  <a:schemeClr val="bg2"/>
                </a:solidFill>
              </a:rPr>
              <a:pPr eaLnBrk="1" hangingPunct="1">
                <a:defRPr/>
              </a:pPr>
              <a:t>22</a:t>
            </a:fld>
            <a:endParaRPr lang="en-US" smtClean="0">
              <a:solidFill>
                <a:schemeClr val="bg2"/>
              </a:solidFill>
            </a:endParaRPr>
          </a:p>
        </p:txBody>
      </p:sp>
      <p:sp>
        <p:nvSpPr>
          <p:cNvPr id="23554" name="Rectangle 2"/>
          <p:cNvSpPr>
            <a:spLocks noGrp="1" noChangeArrowheads="1"/>
          </p:cNvSpPr>
          <p:nvPr>
            <p:ph type="title"/>
          </p:nvPr>
        </p:nvSpPr>
        <p:spPr>
          <a:xfrm>
            <a:off x="0" y="0"/>
            <a:ext cx="9144000" cy="914400"/>
          </a:xfrm>
        </p:spPr>
        <p:txBody>
          <a:bodyPr>
            <a:normAutofit fontScale="90000"/>
          </a:bodyPr>
          <a:lstStyle/>
          <a:p>
            <a:pPr eaLnBrk="1" hangingPunct="1"/>
            <a:r>
              <a:rPr lang="en-US" smtClean="0"/>
              <a:t>Conversion of String to numeric primitive type</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1447800"/>
            <a:ext cx="7696200" cy="4495800"/>
          </a:xfrm>
        </p:spPr>
        <p:txBody>
          <a:bodyPr/>
          <a:lstStyle/>
          <a:p>
            <a:pPr eaLnBrk="1" hangingPunct="1"/>
            <a:r>
              <a:rPr lang="en-US" b="1" smtClean="0">
                <a:latin typeface="Courier New" pitchFamily="49" charset="0"/>
              </a:rPr>
              <a:t>int x=Integer.parseInt(“-3”);//OK</a:t>
            </a:r>
          </a:p>
          <a:p>
            <a:pPr eaLnBrk="1" hangingPunct="1"/>
            <a:r>
              <a:rPr lang="en-US" b="1" smtClean="0">
                <a:latin typeface="Courier New" pitchFamily="49" charset="0"/>
              </a:rPr>
              <a:t>float x=Float.parseFloat("3.14"); //OK</a:t>
            </a:r>
          </a:p>
          <a:p>
            <a:pPr eaLnBrk="1" hangingPunct="1"/>
            <a:r>
              <a:rPr lang="en-US" b="1" smtClean="0">
                <a:latin typeface="Courier New" pitchFamily="49" charset="0"/>
              </a:rPr>
              <a:t>byte x=Byte.parseByte("10”); //OK</a:t>
            </a:r>
          </a:p>
          <a:p>
            <a:pPr eaLnBrk="1" hangingPunct="1"/>
            <a:r>
              <a:rPr lang="en-US" sz="1800" b="1" smtClean="0">
                <a:latin typeface="Courier New" pitchFamily="49" charset="0"/>
              </a:rPr>
              <a:t>Integer.parseInt(“abc”);</a:t>
            </a:r>
          </a:p>
          <a:p>
            <a:pPr>
              <a:buFont typeface="Wingdings" pitchFamily="2" charset="2"/>
              <a:buNone/>
            </a:pPr>
            <a:r>
              <a:rPr lang="en-US" b="1" smtClean="0">
                <a:solidFill>
                  <a:srgbClr val="000000"/>
                </a:solidFill>
                <a:latin typeface="Courier New" pitchFamily="49" charset="0"/>
              </a:rPr>
              <a:t>	</a:t>
            </a:r>
            <a:r>
              <a:rPr lang="en-US" sz="1800" b="1" smtClean="0">
                <a:latin typeface="Courier New" pitchFamily="49" charset="0"/>
              </a:rPr>
              <a:t>NumberFormatException</a:t>
            </a:r>
            <a:r>
              <a:rPr lang="en-US" b="1" smtClean="0">
                <a:solidFill>
                  <a:srgbClr val="000000"/>
                </a:solidFill>
                <a:latin typeface="Courier New" pitchFamily="49" charset="0"/>
              </a:rPr>
              <a:t> </a:t>
            </a:r>
            <a:r>
              <a:rPr lang="en-US" smtClean="0"/>
              <a:t>thrown at runtime</a:t>
            </a:r>
          </a:p>
          <a:p>
            <a:r>
              <a:rPr lang="en-US" sz="1800" b="1" smtClean="0">
                <a:latin typeface="Courier New" pitchFamily="49" charset="0"/>
              </a:rPr>
              <a:t>Integer.parseInt("12.23");</a:t>
            </a:r>
          </a:p>
          <a:p>
            <a:pPr>
              <a:buFont typeface="Wingdings" pitchFamily="2" charset="2"/>
              <a:buNone/>
            </a:pPr>
            <a:r>
              <a:rPr lang="en-US" sz="1800" b="1" smtClean="0">
                <a:latin typeface="Courier New" pitchFamily="49" charset="0"/>
              </a:rPr>
              <a:t>	NumberFormatException</a:t>
            </a:r>
            <a:r>
              <a:rPr lang="en-US" sz="1800" b="1" smtClean="0">
                <a:solidFill>
                  <a:srgbClr val="000000"/>
                </a:solidFill>
                <a:latin typeface="Courier New" pitchFamily="49" charset="0"/>
              </a:rPr>
              <a:t> </a:t>
            </a:r>
            <a:r>
              <a:rPr lang="en-US" sz="1800" smtClean="0"/>
              <a:t>thrown at runtime</a:t>
            </a:r>
          </a:p>
          <a:p>
            <a:r>
              <a:rPr lang="en-US" b="1" smtClean="0">
                <a:latin typeface="Courier New" pitchFamily="49" charset="0"/>
              </a:rPr>
              <a:t>Float.parseFloat("12e10"); //OK</a:t>
            </a:r>
          </a:p>
          <a:p>
            <a:pPr eaLnBrk="1" hangingPunct="1"/>
            <a:endParaRPr lang="en-US" smtClean="0"/>
          </a:p>
        </p:txBody>
      </p:sp>
      <p:sp>
        <p:nvSpPr>
          <p:cNvPr id="24580"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91FC85C-D8B4-44E4-804B-AAF96CD40FE4}" type="slidenum">
              <a:rPr lang="en-US" smtClean="0">
                <a:solidFill>
                  <a:schemeClr val="bg2"/>
                </a:solidFill>
              </a:rPr>
              <a:pPr eaLnBrk="1" hangingPunct="1">
                <a:defRPr/>
              </a:pPr>
              <a:t>23</a:t>
            </a:fld>
            <a:endParaRPr lang="en-US" smtClean="0">
              <a:solidFill>
                <a:schemeClr val="bg2"/>
              </a:solidFill>
            </a:endParaRPr>
          </a:p>
        </p:txBody>
      </p:sp>
      <p:sp>
        <p:nvSpPr>
          <p:cNvPr id="24578" name="Rectangle 2"/>
          <p:cNvSpPr>
            <a:spLocks noGrp="1" noChangeArrowheads="1"/>
          </p:cNvSpPr>
          <p:nvPr>
            <p:ph type="title"/>
          </p:nvPr>
        </p:nvSpPr>
        <p:spPr/>
        <p:txBody>
          <a:bodyPr/>
          <a:lstStyle/>
          <a:p>
            <a:pPr eaLnBrk="1" hangingPunct="1"/>
            <a:r>
              <a:rPr lang="en-US" sz="4000" smtClean="0"/>
              <a:t>Examples</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7"/>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6500B2D-B111-4451-B755-FEFCC5DD40C2}" type="slidenum">
              <a:rPr lang="en-US" smtClean="0">
                <a:solidFill>
                  <a:schemeClr val="bg2"/>
                </a:solidFill>
              </a:rPr>
              <a:pPr eaLnBrk="1" hangingPunct="1">
                <a:defRPr/>
              </a:pPr>
              <a:t>24</a:t>
            </a:fld>
            <a:endParaRPr lang="en-US" smtClean="0">
              <a:solidFill>
                <a:schemeClr val="bg2"/>
              </a:solidFill>
            </a:endParaRPr>
          </a:p>
        </p:txBody>
      </p:sp>
      <p:sp>
        <p:nvSpPr>
          <p:cNvPr id="25602" name="Title 1"/>
          <p:cNvSpPr>
            <a:spLocks noGrp="1"/>
          </p:cNvSpPr>
          <p:nvPr>
            <p:ph type="title"/>
          </p:nvPr>
        </p:nvSpPr>
        <p:spPr/>
        <p:txBody>
          <a:bodyPr/>
          <a:lstStyle/>
          <a:p>
            <a:r>
              <a:rPr lang="en-US" sz="4000" smtClean="0"/>
              <a:t>Methods for </a:t>
            </a:r>
            <a:r>
              <a:rPr lang="en-US" sz="4000" smtClean="0">
                <a:latin typeface="Courier New" pitchFamily="49" charset="0"/>
                <a:cs typeface="Courier New" pitchFamily="49" charset="0"/>
              </a:rPr>
              <a:t>Character</a:t>
            </a:r>
          </a:p>
        </p:txBody>
      </p:sp>
      <p:sp>
        <p:nvSpPr>
          <p:cNvPr id="25603" name="Text Box 26"/>
          <p:cNvSpPr txBox="1">
            <a:spLocks noChangeArrowheads="1"/>
          </p:cNvSpPr>
          <p:nvPr/>
        </p:nvSpPr>
        <p:spPr bwMode="auto">
          <a:xfrm>
            <a:off x="1295400" y="1752600"/>
            <a:ext cx="6019800" cy="466725"/>
          </a:xfrm>
          <a:prstGeom prst="rect">
            <a:avLst/>
          </a:prstGeom>
          <a:noFill/>
          <a:ln w="9525">
            <a:solidFill>
              <a:schemeClr val="tx1"/>
            </a:solidFill>
            <a:miter lim="800000"/>
            <a:headEnd/>
            <a:tailEnd/>
          </a:ln>
        </p:spPr>
        <p:txBody>
          <a:bodyPr>
            <a:spAutoFit/>
          </a:bodyPr>
          <a:lstStyle/>
          <a:p>
            <a:pPr>
              <a:spcBef>
                <a:spcPct val="50000"/>
              </a:spcBef>
            </a:pPr>
            <a:r>
              <a:rPr lang="en-US" sz="2400" b="1">
                <a:latin typeface="Courier New" pitchFamily="49" charset="0"/>
              </a:rPr>
              <a:t>Character</a:t>
            </a:r>
          </a:p>
        </p:txBody>
      </p:sp>
      <p:sp>
        <p:nvSpPr>
          <p:cNvPr id="25604" name="Text Box 27"/>
          <p:cNvSpPr txBox="1">
            <a:spLocks noChangeArrowheads="1"/>
          </p:cNvSpPr>
          <p:nvPr/>
        </p:nvSpPr>
        <p:spPr bwMode="auto">
          <a:xfrm>
            <a:off x="1295400" y="2209800"/>
            <a:ext cx="6019800" cy="3170238"/>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rPr>
              <a:t>char charValue()</a:t>
            </a:r>
          </a:p>
          <a:p>
            <a:pPr>
              <a:spcBef>
                <a:spcPct val="50000"/>
              </a:spcBef>
            </a:pPr>
            <a:r>
              <a:rPr lang="en-US" sz="2000" b="1">
                <a:latin typeface="Courier New" pitchFamily="49" charset="0"/>
              </a:rPr>
              <a:t>boolean isLetter(char ch)</a:t>
            </a:r>
            <a:br>
              <a:rPr lang="en-US" sz="2000" b="1">
                <a:latin typeface="Courier New" pitchFamily="49" charset="0"/>
              </a:rPr>
            </a:br>
            <a:r>
              <a:rPr lang="en-US" sz="2000" b="1">
                <a:latin typeface="Courier New" pitchFamily="49" charset="0"/>
              </a:rPr>
              <a:t>boolean isDigit(char ch)</a:t>
            </a:r>
          </a:p>
          <a:p>
            <a:pPr>
              <a:spcBef>
                <a:spcPct val="50000"/>
              </a:spcBef>
            </a:pPr>
            <a:r>
              <a:rPr lang="en-US" sz="2000" b="1">
                <a:latin typeface="Courier New" pitchFamily="49" charset="0"/>
              </a:rPr>
              <a:t>boolean isUpperCase(char ch)</a:t>
            </a:r>
            <a:br>
              <a:rPr lang="en-US" sz="2000" b="1">
                <a:latin typeface="Courier New" pitchFamily="49" charset="0"/>
              </a:rPr>
            </a:br>
            <a:r>
              <a:rPr lang="en-US" sz="2000" b="1">
                <a:latin typeface="Courier New" pitchFamily="49" charset="0"/>
              </a:rPr>
              <a:t>boolean isLowerCase(char ch)</a:t>
            </a:r>
          </a:p>
          <a:p>
            <a:pPr>
              <a:spcBef>
                <a:spcPct val="50000"/>
              </a:spcBef>
            </a:pPr>
            <a:r>
              <a:rPr lang="en-US" sz="2000" b="1">
                <a:latin typeface="Courier New" pitchFamily="49" charset="0"/>
              </a:rPr>
              <a:t>char toUpperCase(char ch)</a:t>
            </a:r>
            <a:br>
              <a:rPr lang="en-US" sz="2000" b="1">
                <a:latin typeface="Courier New" pitchFamily="49" charset="0"/>
              </a:rPr>
            </a:br>
            <a:r>
              <a:rPr lang="en-US" sz="2000" b="1">
                <a:latin typeface="Courier New" pitchFamily="49" charset="0"/>
              </a:rPr>
              <a:t>char toLowerCase(char ch)</a:t>
            </a:r>
          </a:p>
          <a:p>
            <a:pPr>
              <a:spcBef>
                <a:spcPct val="50000"/>
              </a:spcBef>
            </a:pPr>
            <a:r>
              <a:rPr lang="en-US" sz="2000" b="1">
                <a:latin typeface="Courier New" pitchFamily="49" charset="0"/>
              </a:rPr>
              <a:t>boolean isWhitespace(char ch)</a:t>
            </a:r>
          </a:p>
        </p:txBody>
      </p:sp>
      <p:sp>
        <p:nvSpPr>
          <p:cNvPr id="6" name="Footer Placeholder 5"/>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Slide Number Placeholder 7"/>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E6F326B-5525-4E98-B07E-32D42DC3205C}" type="slidenum">
              <a:rPr lang="en-US" smtClean="0">
                <a:solidFill>
                  <a:schemeClr val="bg2"/>
                </a:solidFill>
              </a:rPr>
              <a:pPr eaLnBrk="1" hangingPunct="1">
                <a:defRPr/>
              </a:pPr>
              <a:t>25</a:t>
            </a:fld>
            <a:endParaRPr lang="en-US" smtClean="0">
              <a:solidFill>
                <a:schemeClr val="bg2"/>
              </a:solidFill>
            </a:endParaRPr>
          </a:p>
        </p:txBody>
      </p:sp>
      <p:sp>
        <p:nvSpPr>
          <p:cNvPr id="26626" name="Title 1"/>
          <p:cNvSpPr>
            <a:spLocks noGrp="1"/>
          </p:cNvSpPr>
          <p:nvPr>
            <p:ph type="title"/>
          </p:nvPr>
        </p:nvSpPr>
        <p:spPr/>
        <p:txBody>
          <a:bodyPr/>
          <a:lstStyle/>
          <a:p>
            <a:r>
              <a:rPr lang="en-US" sz="4000" smtClean="0"/>
              <a:t>Methods for </a:t>
            </a:r>
            <a:r>
              <a:rPr lang="en-US" sz="4000" smtClean="0">
                <a:latin typeface="Courier New" pitchFamily="49" charset="0"/>
                <a:cs typeface="Courier New" pitchFamily="49" charset="0"/>
              </a:rPr>
              <a:t>Boolean</a:t>
            </a:r>
          </a:p>
        </p:txBody>
      </p:sp>
      <p:sp>
        <p:nvSpPr>
          <p:cNvPr id="26627" name="Text Box 24"/>
          <p:cNvSpPr txBox="1">
            <a:spLocks noChangeArrowheads="1"/>
          </p:cNvSpPr>
          <p:nvPr/>
        </p:nvSpPr>
        <p:spPr bwMode="auto">
          <a:xfrm>
            <a:off x="1371600" y="1524000"/>
            <a:ext cx="6705600" cy="466725"/>
          </a:xfrm>
          <a:prstGeom prst="rect">
            <a:avLst/>
          </a:prstGeom>
          <a:noFill/>
          <a:ln w="9525">
            <a:solidFill>
              <a:schemeClr val="tx1"/>
            </a:solidFill>
            <a:miter lim="800000"/>
            <a:headEnd/>
            <a:tailEnd/>
          </a:ln>
        </p:spPr>
        <p:txBody>
          <a:bodyPr>
            <a:spAutoFit/>
          </a:bodyPr>
          <a:lstStyle/>
          <a:p>
            <a:pPr>
              <a:spcBef>
                <a:spcPct val="50000"/>
              </a:spcBef>
            </a:pPr>
            <a:r>
              <a:rPr lang="en-US" sz="2400" b="1">
                <a:latin typeface="Courier New" pitchFamily="49" charset="0"/>
              </a:rPr>
              <a:t>Boolean</a:t>
            </a:r>
          </a:p>
        </p:txBody>
      </p:sp>
      <p:sp>
        <p:nvSpPr>
          <p:cNvPr id="26628" name="Text Box 25"/>
          <p:cNvSpPr txBox="1">
            <a:spLocks noChangeArrowheads="1"/>
          </p:cNvSpPr>
          <p:nvPr/>
        </p:nvSpPr>
        <p:spPr bwMode="auto">
          <a:xfrm>
            <a:off x="1371600" y="1981200"/>
            <a:ext cx="6705600" cy="862013"/>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rPr>
              <a:t>boolean booleanValue()</a:t>
            </a:r>
          </a:p>
          <a:p>
            <a:pPr>
              <a:spcBef>
                <a:spcPct val="50000"/>
              </a:spcBef>
            </a:pPr>
            <a:r>
              <a:rPr lang="en-US" sz="2000" b="1">
                <a:latin typeface="Courier New" pitchFamily="49" charset="0"/>
              </a:rPr>
              <a:t>static boolean parseBoolean(String s) </a:t>
            </a:r>
          </a:p>
        </p:txBody>
      </p:sp>
      <p:sp>
        <p:nvSpPr>
          <p:cNvPr id="6" name="Footer Placeholder 5"/>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5029200"/>
          </a:xfrm>
        </p:spPr>
        <p:txBody>
          <a:bodyPr>
            <a:normAutofit fontScale="92500" lnSpcReduction="10000"/>
          </a:bodyPr>
          <a:lstStyle/>
          <a:p>
            <a:pPr>
              <a:spcBef>
                <a:spcPts val="500"/>
              </a:spcBef>
              <a:defRPr/>
            </a:pPr>
            <a:r>
              <a:rPr lang="en-US" dirty="0" err="1" smtClean="0"/>
              <a:t>Autoboxing</a:t>
            </a:r>
            <a:r>
              <a:rPr lang="en-US" dirty="0" smtClean="0"/>
              <a:t> refers to the automatic conversion of</a:t>
            </a:r>
          </a:p>
          <a:p>
            <a:pPr lvl="1">
              <a:spcBef>
                <a:spcPts val="500"/>
              </a:spcBef>
              <a:defRPr/>
            </a:pPr>
            <a:r>
              <a:rPr lang="en-US" sz="2000" dirty="0" smtClean="0">
                <a:ea typeface="+mn-ea"/>
                <a:cs typeface="+mn-cs"/>
              </a:rPr>
              <a:t> wrapper class type to its primitive type </a:t>
            </a:r>
          </a:p>
          <a:p>
            <a:pPr lvl="2">
              <a:spcBef>
                <a:spcPts val="500"/>
              </a:spcBef>
              <a:defRPr/>
            </a:pPr>
            <a:r>
              <a:rPr lang="en-US" sz="2000" dirty="0" smtClean="0">
                <a:ea typeface="+mn-ea"/>
                <a:cs typeface="+mn-cs"/>
              </a:rPr>
              <a:t>Called Boxing</a:t>
            </a:r>
          </a:p>
          <a:p>
            <a:pPr lvl="1">
              <a:spcBef>
                <a:spcPts val="500"/>
              </a:spcBef>
              <a:defRPr/>
            </a:pPr>
            <a:r>
              <a:rPr lang="en-US" sz="2000" dirty="0" smtClean="0">
                <a:ea typeface="+mn-ea"/>
                <a:cs typeface="+mn-cs"/>
              </a:rPr>
              <a:t>and vice versa </a:t>
            </a:r>
          </a:p>
          <a:p>
            <a:pPr lvl="2">
              <a:spcBef>
                <a:spcPts val="500"/>
              </a:spcBef>
              <a:defRPr/>
            </a:pPr>
            <a:r>
              <a:rPr lang="en-US" sz="2000" dirty="0" smtClean="0"/>
              <a:t>Called </a:t>
            </a:r>
            <a:r>
              <a:rPr lang="en-US" sz="2000" dirty="0" err="1" smtClean="0"/>
              <a:t>Unboxing</a:t>
            </a:r>
            <a:endParaRPr lang="en-US" sz="2000" dirty="0" smtClean="0">
              <a:ea typeface="+mn-ea"/>
              <a:cs typeface="+mn-cs"/>
            </a:endParaRPr>
          </a:p>
          <a:p>
            <a:pPr>
              <a:spcBef>
                <a:spcPts val="500"/>
              </a:spcBef>
              <a:defRPr/>
            </a:pPr>
            <a:r>
              <a:rPr lang="en-US" dirty="0" smtClean="0"/>
              <a:t>This was included in JSE 5.0.</a:t>
            </a:r>
          </a:p>
          <a:p>
            <a:pPr>
              <a:spcBef>
                <a:spcPts val="500"/>
              </a:spcBef>
              <a:defRPr/>
            </a:pPr>
            <a:r>
              <a:rPr lang="en-US" dirty="0" smtClean="0"/>
              <a:t>Older Java code needed explicit calls to constructors or </a:t>
            </a:r>
            <a:r>
              <a:rPr lang="en-US" b="1" dirty="0" err="1" smtClean="0">
                <a:latin typeface="Courier New" pitchFamily="49" charset="0"/>
                <a:cs typeface="Courier New" pitchFamily="49" charset="0"/>
              </a:rPr>
              <a:t>xxxValue</a:t>
            </a:r>
            <a:r>
              <a:rPr lang="en-US" b="1" dirty="0" smtClean="0">
                <a:latin typeface="Courier New" pitchFamily="49" charset="0"/>
                <a:cs typeface="Courier New" pitchFamily="49" charset="0"/>
              </a:rPr>
              <a:t>() </a:t>
            </a:r>
            <a:r>
              <a:rPr lang="en-US" dirty="0" smtClean="0"/>
              <a:t>methods for these conversions.</a:t>
            </a:r>
          </a:p>
          <a:p>
            <a:pPr>
              <a:spcBef>
                <a:spcPts val="500"/>
              </a:spcBef>
              <a:defRPr/>
            </a:pPr>
            <a:r>
              <a:rPr lang="en-US" dirty="0" smtClean="0"/>
              <a:t>Now compiler does these conversions automatically.</a:t>
            </a:r>
          </a:p>
          <a:p>
            <a:pPr>
              <a:spcBef>
                <a:spcPts val="500"/>
              </a:spcBef>
              <a:defRPr/>
            </a:pPr>
            <a:r>
              <a:rPr lang="en-US" dirty="0" smtClean="0"/>
              <a:t>Boxing and </a:t>
            </a:r>
            <a:r>
              <a:rPr lang="en-US" dirty="0" err="1" smtClean="0"/>
              <a:t>unboxing</a:t>
            </a:r>
            <a:r>
              <a:rPr lang="en-US" dirty="0" smtClean="0"/>
              <a:t> may hit performance. So be careful where you use it.</a:t>
            </a:r>
          </a:p>
          <a:p>
            <a:pPr>
              <a:spcBef>
                <a:spcPts val="500"/>
              </a:spcBef>
              <a:defRPr/>
            </a:pPr>
            <a:endParaRPr lang="en-US" dirty="0" smtClean="0"/>
          </a:p>
          <a:p>
            <a:pPr>
              <a:spcBef>
                <a:spcPts val="500"/>
              </a:spcBef>
              <a:buFont typeface="Wingdings" pitchFamily="2" charset="2"/>
              <a:buNone/>
              <a:defRPr/>
            </a:pPr>
            <a:endParaRPr lang="en-US" dirty="0" smtClean="0"/>
          </a:p>
        </p:txBody>
      </p:sp>
      <p:sp>
        <p:nvSpPr>
          <p:cNvPr id="27652"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5FDDA5-6B3E-4414-8E8B-5ACD734134B0}" type="slidenum">
              <a:rPr lang="en-US" smtClean="0">
                <a:solidFill>
                  <a:schemeClr val="bg2"/>
                </a:solidFill>
              </a:rPr>
              <a:pPr eaLnBrk="1" hangingPunct="1">
                <a:defRPr/>
              </a:pPr>
              <a:t>26</a:t>
            </a:fld>
            <a:endParaRPr lang="en-US" smtClean="0">
              <a:solidFill>
                <a:schemeClr val="bg2"/>
              </a:solidFill>
            </a:endParaRPr>
          </a:p>
        </p:txBody>
      </p:sp>
      <p:sp>
        <p:nvSpPr>
          <p:cNvPr id="27650" name="Title 1"/>
          <p:cNvSpPr>
            <a:spLocks noGrp="1"/>
          </p:cNvSpPr>
          <p:nvPr>
            <p:ph type="title"/>
          </p:nvPr>
        </p:nvSpPr>
        <p:spPr/>
        <p:txBody>
          <a:bodyPr/>
          <a:lstStyle/>
          <a:p>
            <a:r>
              <a:rPr lang="en-US" sz="4000" smtClean="0"/>
              <a:t>Autoboxing</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839200" cy="5410200"/>
          </a:xfrm>
        </p:spPr>
        <p:txBody>
          <a:bodyPr>
            <a:normAutofit lnSpcReduction="10000"/>
          </a:bodyPr>
          <a:lstStyle/>
          <a:p>
            <a:pPr>
              <a:lnSpc>
                <a:spcPct val="120000"/>
              </a:lnSpc>
              <a:spcBef>
                <a:spcPts val="500"/>
              </a:spcBef>
              <a:defRPr/>
            </a:pPr>
            <a:r>
              <a:rPr lang="en-US" dirty="0" smtClean="0"/>
              <a:t>Boxing Examples</a:t>
            </a:r>
          </a:p>
          <a:p>
            <a:pPr marL="971550" lvl="1" indent="-514350" eaLnBrk="1" hangingPunct="1">
              <a:lnSpc>
                <a:spcPct val="120000"/>
              </a:lnSpc>
              <a:spcBef>
                <a:spcPts val="500"/>
              </a:spcBef>
              <a:buFontTx/>
              <a:buAutoNum type="arabicPeriod"/>
              <a:defRPr/>
            </a:pPr>
            <a:r>
              <a:rPr lang="en-US" sz="2000" b="1" dirty="0" smtClean="0">
                <a:solidFill>
                  <a:srgbClr val="000000"/>
                </a:solidFill>
                <a:latin typeface="Courier New" pitchFamily="49" charset="0"/>
                <a:cs typeface="Courier New" pitchFamily="49" charset="0"/>
              </a:rPr>
              <a:t>Integer ii=10; ii++;</a:t>
            </a:r>
          </a:p>
          <a:p>
            <a:pPr marL="971550" lvl="1" indent="-514350" eaLnBrk="1" hangingPunct="1">
              <a:lnSpc>
                <a:spcPct val="120000"/>
              </a:lnSpc>
              <a:spcBef>
                <a:spcPts val="500"/>
              </a:spcBef>
              <a:buFontTx/>
              <a:buAutoNum type="arabicPeriod"/>
              <a:defRPr/>
            </a:pPr>
            <a:r>
              <a:rPr lang="en-US" sz="2000" b="1" dirty="0" smtClean="0">
                <a:solidFill>
                  <a:srgbClr val="000000"/>
                </a:solidFill>
                <a:latin typeface="Courier New" pitchFamily="49" charset="0"/>
                <a:cs typeface="Courier New" pitchFamily="49" charset="0"/>
              </a:rPr>
              <a:t>Boolean bb=true; if(bb){}</a:t>
            </a:r>
          </a:p>
          <a:p>
            <a:pPr marL="971550" lvl="1" indent="-514350" eaLnBrk="1" hangingPunct="1">
              <a:lnSpc>
                <a:spcPct val="120000"/>
              </a:lnSpc>
              <a:spcBef>
                <a:spcPts val="500"/>
              </a:spcBef>
              <a:buFontTx/>
              <a:buAutoNum type="arabicPeriod"/>
              <a:defRPr/>
            </a:pPr>
            <a:r>
              <a:rPr lang="en-US" sz="2000" b="1" dirty="0" smtClean="0">
                <a:solidFill>
                  <a:srgbClr val="000000"/>
                </a:solidFill>
                <a:latin typeface="Courier New" pitchFamily="49" charset="0"/>
                <a:cs typeface="Courier New" pitchFamily="49" charset="0"/>
              </a:rPr>
              <a:t>Long </a:t>
            </a:r>
            <a:r>
              <a:rPr lang="en-US" sz="2000" b="1" dirty="0" err="1" smtClean="0">
                <a:solidFill>
                  <a:srgbClr val="000000"/>
                </a:solidFill>
                <a:latin typeface="Courier New" pitchFamily="49" charset="0"/>
                <a:cs typeface="Courier New" pitchFamily="49" charset="0"/>
              </a:rPr>
              <a:t>ll</a:t>
            </a:r>
            <a:r>
              <a:rPr lang="en-US" sz="2000" b="1" dirty="0" smtClean="0">
                <a:solidFill>
                  <a:srgbClr val="000000"/>
                </a:solidFill>
                <a:latin typeface="Courier New" pitchFamily="49" charset="0"/>
                <a:cs typeface="Courier New" pitchFamily="49" charset="0"/>
              </a:rPr>
              <a:t>=34L; </a:t>
            </a:r>
            <a:r>
              <a:rPr lang="en-US" sz="2000" dirty="0" smtClean="0"/>
              <a:t>but</a:t>
            </a:r>
            <a:r>
              <a:rPr lang="en-US" sz="2000" b="1" dirty="0" smtClean="0">
                <a:solidFill>
                  <a:srgbClr val="000000"/>
                </a:solidFill>
                <a:latin typeface="Courier New" pitchFamily="49" charset="0"/>
                <a:cs typeface="Courier New" pitchFamily="49" charset="0"/>
              </a:rPr>
              <a:t> Long </a:t>
            </a:r>
            <a:r>
              <a:rPr lang="en-US" sz="2000" b="1" dirty="0" err="1" smtClean="0">
                <a:solidFill>
                  <a:srgbClr val="000000"/>
                </a:solidFill>
                <a:latin typeface="Courier New" pitchFamily="49" charset="0"/>
                <a:cs typeface="Courier New" pitchFamily="49" charset="0"/>
              </a:rPr>
              <a:t>ll</a:t>
            </a:r>
            <a:r>
              <a:rPr lang="en-US" sz="2000" b="1" dirty="0" smtClean="0">
                <a:solidFill>
                  <a:srgbClr val="000000"/>
                </a:solidFill>
                <a:latin typeface="Courier New" pitchFamily="49" charset="0"/>
                <a:cs typeface="Courier New" pitchFamily="49" charset="0"/>
              </a:rPr>
              <a:t>=34 </a:t>
            </a:r>
            <a:r>
              <a:rPr lang="en-US" sz="2000" dirty="0" smtClean="0"/>
              <a:t>leads to error</a:t>
            </a:r>
          </a:p>
          <a:p>
            <a:pPr marL="971550" lvl="1" indent="-514350" eaLnBrk="1" hangingPunct="1">
              <a:lnSpc>
                <a:spcPct val="120000"/>
              </a:lnSpc>
              <a:spcBef>
                <a:spcPts val="500"/>
              </a:spcBef>
              <a:buFontTx/>
              <a:buAutoNum type="arabicPeriod"/>
              <a:defRPr/>
            </a:pPr>
            <a:r>
              <a:rPr lang="en-US" sz="2000" b="1" dirty="0" smtClean="0">
                <a:solidFill>
                  <a:srgbClr val="000000"/>
                </a:solidFill>
                <a:latin typeface="Courier New" pitchFamily="49" charset="0"/>
                <a:cs typeface="Courier New" pitchFamily="49" charset="0"/>
              </a:rPr>
              <a:t>Byte </a:t>
            </a:r>
            <a:r>
              <a:rPr lang="en-US" sz="2000" b="1" dirty="0" err="1" smtClean="0">
                <a:solidFill>
                  <a:srgbClr val="000000"/>
                </a:solidFill>
                <a:latin typeface="Courier New" pitchFamily="49" charset="0"/>
                <a:cs typeface="Courier New" pitchFamily="49" charset="0"/>
              </a:rPr>
              <a:t>bt</a:t>
            </a:r>
            <a:r>
              <a:rPr lang="en-US" sz="2000" b="1" dirty="0" smtClean="0">
                <a:solidFill>
                  <a:srgbClr val="000000"/>
                </a:solidFill>
                <a:latin typeface="Courier New" pitchFamily="49" charset="0"/>
                <a:cs typeface="Courier New" pitchFamily="49" charset="0"/>
              </a:rPr>
              <a:t>=34; </a:t>
            </a:r>
            <a:r>
              <a:rPr lang="en-US" sz="2000" dirty="0" smtClean="0"/>
              <a:t>but  </a:t>
            </a:r>
            <a:r>
              <a:rPr lang="en-US" sz="2000" b="1" dirty="0" smtClean="0">
                <a:solidFill>
                  <a:srgbClr val="000000"/>
                </a:solidFill>
                <a:latin typeface="Courier New" pitchFamily="49" charset="0"/>
                <a:cs typeface="Courier New" pitchFamily="49" charset="0"/>
              </a:rPr>
              <a:t>Byte </a:t>
            </a:r>
            <a:r>
              <a:rPr lang="en-US" sz="2000" b="1" dirty="0" err="1" smtClean="0">
                <a:solidFill>
                  <a:srgbClr val="000000"/>
                </a:solidFill>
                <a:latin typeface="Courier New" pitchFamily="49" charset="0"/>
                <a:cs typeface="Courier New" pitchFamily="49" charset="0"/>
              </a:rPr>
              <a:t>bt</a:t>
            </a:r>
            <a:r>
              <a:rPr lang="en-US" sz="2000" b="1" dirty="0" smtClean="0">
                <a:solidFill>
                  <a:srgbClr val="000000"/>
                </a:solidFill>
                <a:latin typeface="Courier New" pitchFamily="49" charset="0"/>
                <a:cs typeface="Courier New" pitchFamily="49" charset="0"/>
              </a:rPr>
              <a:t>= 1000; </a:t>
            </a:r>
            <a:r>
              <a:rPr lang="en-US" sz="2000" dirty="0" smtClean="0"/>
              <a:t>leads to error</a:t>
            </a:r>
            <a:endParaRPr lang="en-US" sz="2000" b="1" dirty="0" smtClean="0">
              <a:solidFill>
                <a:srgbClr val="000000"/>
              </a:solidFill>
              <a:latin typeface="Courier New" pitchFamily="49" charset="0"/>
              <a:cs typeface="Courier New" pitchFamily="49" charset="0"/>
            </a:endParaRPr>
          </a:p>
          <a:p>
            <a:pPr marL="971550" lvl="1" indent="-514350" eaLnBrk="1" hangingPunct="1">
              <a:lnSpc>
                <a:spcPct val="120000"/>
              </a:lnSpc>
              <a:spcBef>
                <a:spcPts val="500"/>
              </a:spcBef>
              <a:buFontTx/>
              <a:buAutoNum type="arabicPeriod"/>
              <a:defRPr/>
            </a:pPr>
            <a:r>
              <a:rPr lang="en-US" sz="2000" b="1" dirty="0" smtClean="0">
                <a:solidFill>
                  <a:srgbClr val="000000"/>
                </a:solidFill>
                <a:latin typeface="Courier New" pitchFamily="49" charset="0"/>
                <a:cs typeface="Courier New" pitchFamily="49" charset="0"/>
              </a:rPr>
              <a:t>Float fl= 3.14f; </a:t>
            </a:r>
            <a:r>
              <a:rPr lang="en-US" sz="2000" dirty="0" smtClean="0"/>
              <a:t>but</a:t>
            </a:r>
            <a:r>
              <a:rPr lang="en-US" sz="2000" b="1" dirty="0" smtClean="0">
                <a:solidFill>
                  <a:srgbClr val="000000"/>
                </a:solidFill>
                <a:latin typeface="Courier New" pitchFamily="49" charset="0"/>
                <a:cs typeface="Courier New" pitchFamily="49" charset="0"/>
              </a:rPr>
              <a:t> Float fl= 3.14; </a:t>
            </a:r>
            <a:r>
              <a:rPr lang="en-US" sz="2000" dirty="0" smtClean="0"/>
              <a:t>leads to error</a:t>
            </a:r>
          </a:p>
          <a:p>
            <a:pPr marL="971550" lvl="1" indent="-514350" eaLnBrk="1" hangingPunct="1">
              <a:lnSpc>
                <a:spcPct val="120000"/>
              </a:lnSpc>
              <a:spcBef>
                <a:spcPts val="500"/>
              </a:spcBef>
              <a:buFontTx/>
              <a:buAutoNum type="arabicPeriod"/>
              <a:defRPr/>
            </a:pPr>
            <a:r>
              <a:rPr lang="en-US" sz="2000" b="1" dirty="0" smtClean="0">
                <a:solidFill>
                  <a:srgbClr val="000000"/>
                </a:solidFill>
                <a:latin typeface="Courier New" pitchFamily="49" charset="0"/>
                <a:cs typeface="Courier New" pitchFamily="49" charset="0"/>
              </a:rPr>
              <a:t>Double dl= 3.14;</a:t>
            </a:r>
          </a:p>
          <a:p>
            <a:pPr marL="971550" lvl="1" indent="-514350" eaLnBrk="1" hangingPunct="1">
              <a:lnSpc>
                <a:spcPct val="120000"/>
              </a:lnSpc>
              <a:spcBef>
                <a:spcPts val="500"/>
              </a:spcBef>
              <a:buFontTx/>
              <a:buAutoNum type="arabicPeriod"/>
              <a:defRPr/>
            </a:pPr>
            <a:r>
              <a:rPr lang="en-US" sz="2000" b="1" dirty="0" smtClean="0">
                <a:solidFill>
                  <a:srgbClr val="000000"/>
                </a:solidFill>
                <a:latin typeface="Courier New" pitchFamily="49" charset="0"/>
                <a:cs typeface="Courier New" pitchFamily="49" charset="0"/>
              </a:rPr>
              <a:t>Character c=‘a’;</a:t>
            </a:r>
          </a:p>
          <a:p>
            <a:pPr marL="971550" lvl="1" indent="-514350" eaLnBrk="1" hangingPunct="1">
              <a:lnSpc>
                <a:spcPct val="120000"/>
              </a:lnSpc>
              <a:spcBef>
                <a:spcPts val="500"/>
              </a:spcBef>
              <a:buFont typeface="Wingdings" pitchFamily="2" charset="2"/>
              <a:buNone/>
              <a:defRPr/>
            </a:pPr>
            <a:r>
              <a:rPr lang="en-US" sz="2000" dirty="0" smtClean="0"/>
              <a:t>You will find that literal conversions here is very similar to what we had for primitives.</a:t>
            </a:r>
          </a:p>
          <a:p>
            <a:pPr marL="571500" indent="-514350" eaLnBrk="1" hangingPunct="1">
              <a:lnSpc>
                <a:spcPct val="120000"/>
              </a:lnSpc>
              <a:spcBef>
                <a:spcPts val="100"/>
              </a:spcBef>
              <a:defRPr/>
            </a:pPr>
            <a:r>
              <a:rPr lang="en-US" dirty="0" err="1" smtClean="0"/>
              <a:t>Unboxing</a:t>
            </a:r>
            <a:r>
              <a:rPr lang="en-US" dirty="0" smtClean="0"/>
              <a:t> is the reverse. That is a wrapper objects automatically convertible to its primiti</a:t>
            </a:r>
            <a:r>
              <a:rPr lang="en-US" sz="1200" dirty="0" smtClean="0"/>
              <a:t>ve.</a:t>
            </a:r>
          </a:p>
          <a:p>
            <a:pPr marL="971550" lvl="1" indent="-514350" eaLnBrk="1" hangingPunct="1">
              <a:lnSpc>
                <a:spcPct val="120000"/>
              </a:lnSpc>
              <a:spcBef>
                <a:spcPts val="100"/>
              </a:spcBef>
              <a:defRPr/>
            </a:pPr>
            <a:r>
              <a:rPr lang="en-US" sz="2000" b="1" dirty="0" err="1" smtClean="0">
                <a:solidFill>
                  <a:srgbClr val="000000"/>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i</a:t>
            </a:r>
            <a:r>
              <a:rPr lang="en-US" sz="2000" b="1" dirty="0" smtClean="0">
                <a:solidFill>
                  <a:srgbClr val="000000"/>
                </a:solidFill>
                <a:latin typeface="Courier New" pitchFamily="49" charset="0"/>
                <a:cs typeface="Courier New" pitchFamily="49" charset="0"/>
              </a:rPr>
              <a:t>=ii; </a:t>
            </a:r>
            <a:r>
              <a:rPr lang="en-US" sz="2000" b="1" dirty="0" err="1" smtClean="0">
                <a:solidFill>
                  <a:srgbClr val="000000"/>
                </a:solidFill>
                <a:latin typeface="Courier New" pitchFamily="49" charset="0"/>
                <a:cs typeface="Courier New" pitchFamily="49" charset="0"/>
              </a:rPr>
              <a:t>boolean</a:t>
            </a:r>
            <a:r>
              <a:rPr lang="en-US" sz="2000" b="1" dirty="0" smtClean="0">
                <a:solidFill>
                  <a:srgbClr val="000000"/>
                </a:solidFill>
                <a:latin typeface="Courier New" pitchFamily="49" charset="0"/>
                <a:cs typeface="Courier New" pitchFamily="49" charset="0"/>
              </a:rPr>
              <a:t> b=bb; long l=</a:t>
            </a:r>
            <a:r>
              <a:rPr lang="en-US" sz="2000" b="1" dirty="0" err="1" smtClean="0">
                <a:solidFill>
                  <a:srgbClr val="000000"/>
                </a:solidFill>
                <a:latin typeface="Courier New" pitchFamily="49" charset="0"/>
                <a:cs typeface="Courier New" pitchFamily="49" charset="0"/>
              </a:rPr>
              <a:t>ll</a:t>
            </a:r>
            <a:r>
              <a:rPr lang="en-US" sz="2000" b="1" dirty="0" smtClean="0">
                <a:solidFill>
                  <a:srgbClr val="000000"/>
                </a:solidFill>
                <a:latin typeface="Courier New" pitchFamily="49" charset="0"/>
                <a:cs typeface="Courier New" pitchFamily="49" charset="0"/>
              </a:rPr>
              <a:t>;</a:t>
            </a:r>
            <a:endParaRPr lang="en-US" dirty="0" smtClean="0">
              <a:cs typeface="Courier New" pitchFamily="49" charset="0"/>
            </a:endParaRPr>
          </a:p>
          <a:p>
            <a:pPr>
              <a:defRPr/>
            </a:pPr>
            <a:endParaRPr lang="en-US" dirty="0"/>
          </a:p>
        </p:txBody>
      </p:sp>
      <p:sp>
        <p:nvSpPr>
          <p:cNvPr id="28676"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2084289-894D-4FEC-9AE6-8E8A8BB7CC7E}" type="slidenum">
              <a:rPr lang="en-US" smtClean="0">
                <a:solidFill>
                  <a:schemeClr val="bg2"/>
                </a:solidFill>
              </a:rPr>
              <a:pPr eaLnBrk="1" hangingPunct="1">
                <a:defRPr/>
              </a:pPr>
              <a:t>27</a:t>
            </a:fld>
            <a:endParaRPr lang="en-US" smtClean="0">
              <a:solidFill>
                <a:schemeClr val="bg2"/>
              </a:solidFill>
            </a:endParaRPr>
          </a:p>
        </p:txBody>
      </p:sp>
      <p:sp>
        <p:nvSpPr>
          <p:cNvPr id="28674" name="Title 1"/>
          <p:cNvSpPr>
            <a:spLocks noGrp="1"/>
          </p:cNvSpPr>
          <p:nvPr>
            <p:ph type="title"/>
          </p:nvPr>
        </p:nvSpPr>
        <p:spPr/>
        <p:txBody>
          <a:bodyPr/>
          <a:lstStyle/>
          <a:p>
            <a:r>
              <a:rPr lang="en-US" smtClean="0"/>
              <a:t>Autoboxing Examples</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763000" cy="5638800"/>
          </a:xfrm>
        </p:spPr>
        <p:txBody>
          <a:bodyPr>
            <a:normAutofit fontScale="92500" lnSpcReduction="10000"/>
          </a:bodyPr>
          <a:lstStyle/>
          <a:p>
            <a:pPr>
              <a:lnSpc>
                <a:spcPct val="120000"/>
              </a:lnSpc>
              <a:defRPr/>
            </a:pPr>
            <a:r>
              <a:rPr lang="en-US" dirty="0" smtClean="0"/>
              <a:t>When compiler allows </a:t>
            </a:r>
            <a:r>
              <a:rPr lang="en-US" b="1" dirty="0" smtClean="0">
                <a:solidFill>
                  <a:srgbClr val="000000"/>
                </a:solidFill>
                <a:latin typeface="Courier New" pitchFamily="49" charset="0"/>
                <a:cs typeface="Courier New" pitchFamily="49" charset="0"/>
              </a:rPr>
              <a:t>Integer ii=10, </a:t>
            </a:r>
            <a:r>
              <a:rPr lang="en-US" dirty="0" smtClean="0"/>
              <a:t>what it does is it converts the code as </a:t>
            </a:r>
          </a:p>
          <a:p>
            <a:pPr>
              <a:lnSpc>
                <a:spcPct val="120000"/>
              </a:lnSpc>
              <a:buFont typeface="Wingdings" pitchFamily="2" charset="2"/>
              <a:buNone/>
              <a:defRPr/>
            </a:pPr>
            <a:r>
              <a:rPr lang="en-US" b="1" dirty="0" smtClean="0">
                <a:solidFill>
                  <a:srgbClr val="000000"/>
                </a:solidFill>
                <a:latin typeface="Courier New" pitchFamily="49" charset="0"/>
                <a:cs typeface="Courier New" pitchFamily="49" charset="0"/>
              </a:rPr>
              <a:t>	Integer ii = new Integer(10);  </a:t>
            </a:r>
          </a:p>
          <a:p>
            <a:pPr>
              <a:lnSpc>
                <a:spcPct val="120000"/>
              </a:lnSpc>
              <a:defRPr/>
            </a:pPr>
            <a:r>
              <a:rPr lang="en-US" dirty="0" smtClean="0"/>
              <a:t>Advantage of boxing are</a:t>
            </a:r>
          </a:p>
          <a:p>
            <a:pPr lvl="1">
              <a:lnSpc>
                <a:spcPct val="120000"/>
              </a:lnSpc>
              <a:defRPr/>
            </a:pPr>
            <a:r>
              <a:rPr lang="en-US" sz="2000" dirty="0" smtClean="0">
                <a:ea typeface="+mn-ea"/>
                <a:cs typeface="+mn-cs"/>
              </a:rPr>
              <a:t> the code I neat and clutter free.</a:t>
            </a:r>
          </a:p>
          <a:p>
            <a:pPr lvl="1">
              <a:lnSpc>
                <a:spcPct val="120000"/>
              </a:lnSpc>
              <a:defRPr/>
            </a:pPr>
            <a:r>
              <a:rPr lang="en-US" sz="2000" dirty="0" smtClean="0">
                <a:ea typeface="+mn-ea"/>
                <a:cs typeface="+mn-cs"/>
              </a:rPr>
              <a:t>Less coding for developers</a:t>
            </a:r>
          </a:p>
          <a:p>
            <a:pPr>
              <a:lnSpc>
                <a:spcPct val="120000"/>
              </a:lnSpc>
              <a:defRPr/>
            </a:pPr>
            <a:r>
              <a:rPr lang="en-US" dirty="0" smtClean="0"/>
              <a:t>Disadvantages of boxing is </a:t>
            </a:r>
          </a:p>
          <a:p>
            <a:pPr lvl="1">
              <a:lnSpc>
                <a:spcPct val="120000"/>
              </a:lnSpc>
              <a:defRPr/>
            </a:pPr>
            <a:r>
              <a:rPr lang="en-US" sz="2000" dirty="0" smtClean="0"/>
              <a:t>Experiments and experience yields the fact that when boxing conversions are used within a loop, it affects the performance of a program. Therefore while allowing both wrapper and primitives gives greater flexibility in a collection (like array or List (coming up)), care must be taken when to use them. For instance, if only primitive </a:t>
            </a:r>
            <a:r>
              <a:rPr lang="en-US" sz="2000" b="1" dirty="0" err="1" smtClean="0">
                <a:latin typeface="Courier New" pitchFamily="49" charset="0"/>
                <a:ea typeface="+mn-ea"/>
                <a:cs typeface="Courier New" pitchFamily="49" charset="0"/>
              </a:rPr>
              <a:t>int</a:t>
            </a:r>
            <a:r>
              <a:rPr lang="en-US" sz="2000" dirty="0" smtClean="0"/>
              <a:t> is required, then restricted </a:t>
            </a:r>
            <a:r>
              <a:rPr lang="en-US" sz="2000" b="1" dirty="0" err="1" smtClean="0">
                <a:latin typeface="Courier New" pitchFamily="49" charset="0"/>
                <a:ea typeface="+mn-ea"/>
                <a:cs typeface="Courier New" pitchFamily="49" charset="0"/>
              </a:rPr>
              <a:t>int</a:t>
            </a:r>
            <a:r>
              <a:rPr lang="en-US" sz="2000" dirty="0" smtClean="0"/>
              <a:t> array can be created instead of an </a:t>
            </a:r>
            <a:r>
              <a:rPr lang="en-US" sz="2000" b="1" dirty="0" smtClean="0">
                <a:latin typeface="Courier New" pitchFamily="49" charset="0"/>
                <a:ea typeface="+mn-ea"/>
                <a:cs typeface="Courier New" pitchFamily="49" charset="0"/>
              </a:rPr>
              <a:t>Integer</a:t>
            </a:r>
            <a:r>
              <a:rPr lang="en-US" sz="2000" dirty="0" smtClean="0"/>
              <a:t> array. Or </a:t>
            </a:r>
            <a:r>
              <a:rPr lang="en-US" sz="2000" b="1" dirty="0" smtClean="0">
                <a:latin typeface="Courier New" pitchFamily="49" charset="0"/>
                <a:ea typeface="+mn-ea"/>
                <a:cs typeface="Courier New" pitchFamily="49" charset="0"/>
              </a:rPr>
              <a:t>Integer List.</a:t>
            </a:r>
          </a:p>
        </p:txBody>
      </p:sp>
      <p:sp>
        <p:nvSpPr>
          <p:cNvPr id="29700"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E6B054C-C5F6-4CFB-9A87-52D55185ECF9}" type="slidenum">
              <a:rPr lang="en-US" smtClean="0">
                <a:solidFill>
                  <a:schemeClr val="bg2"/>
                </a:solidFill>
              </a:rPr>
              <a:pPr eaLnBrk="1" hangingPunct="1">
                <a:defRPr/>
              </a:pPr>
              <a:t>28</a:t>
            </a:fld>
            <a:endParaRPr lang="en-US" smtClean="0">
              <a:solidFill>
                <a:schemeClr val="bg2"/>
              </a:solidFill>
            </a:endParaRPr>
          </a:p>
        </p:txBody>
      </p:sp>
      <p:sp>
        <p:nvSpPr>
          <p:cNvPr id="29698" name="Title 1"/>
          <p:cNvSpPr>
            <a:spLocks noGrp="1"/>
          </p:cNvSpPr>
          <p:nvPr>
            <p:ph type="title"/>
          </p:nvPr>
        </p:nvSpPr>
        <p:spPr/>
        <p:txBody>
          <a:bodyPr/>
          <a:lstStyle/>
          <a:p>
            <a:r>
              <a:rPr lang="en-US" smtClean="0"/>
              <a:t>Pros and Cons</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876800"/>
          </a:xfrm>
        </p:spPr>
        <p:txBody>
          <a:bodyPr/>
          <a:lstStyle/>
          <a:p>
            <a:pPr>
              <a:defRPr/>
            </a:pPr>
            <a:r>
              <a:rPr lang="en-US" dirty="0" smtClean="0"/>
              <a:t>Compiler resolves overloaded methods using the following sequence</a:t>
            </a:r>
          </a:p>
          <a:p>
            <a:pPr lvl="1">
              <a:defRPr/>
            </a:pPr>
            <a:r>
              <a:rPr lang="en-US" sz="2000" dirty="0" smtClean="0">
                <a:ea typeface="+mn-ea"/>
                <a:cs typeface="+mn-cs"/>
              </a:rPr>
              <a:t>Finds if there are any exact match possible</a:t>
            </a:r>
          </a:p>
          <a:p>
            <a:pPr lvl="1">
              <a:defRPr/>
            </a:pPr>
            <a:r>
              <a:rPr lang="en-US" sz="2000" dirty="0" smtClean="0">
                <a:ea typeface="+mn-ea"/>
                <a:cs typeface="+mn-cs"/>
              </a:rPr>
              <a:t>If not, finds if there are any automatic conversion </a:t>
            </a:r>
            <a:r>
              <a:rPr lang="en-US" sz="2000" dirty="0" smtClean="0"/>
              <a:t>possible</a:t>
            </a:r>
            <a:endParaRPr lang="en-US" sz="2000" dirty="0" smtClean="0">
              <a:ea typeface="+mn-ea"/>
              <a:cs typeface="+mn-cs"/>
            </a:endParaRPr>
          </a:p>
          <a:p>
            <a:pPr lvl="1">
              <a:defRPr/>
            </a:pPr>
            <a:r>
              <a:rPr lang="en-US" sz="2000" dirty="0" smtClean="0">
                <a:ea typeface="+mn-ea"/>
                <a:cs typeface="+mn-cs"/>
              </a:rPr>
              <a:t>If not, finds </a:t>
            </a:r>
            <a:r>
              <a:rPr lang="en-US" sz="2000" dirty="0" smtClean="0"/>
              <a:t>if any </a:t>
            </a:r>
            <a:r>
              <a:rPr lang="en-US" sz="2000" dirty="0" smtClean="0">
                <a:ea typeface="+mn-ea"/>
                <a:cs typeface="+mn-cs"/>
              </a:rPr>
              <a:t>specific conversion apply</a:t>
            </a:r>
          </a:p>
          <a:p>
            <a:pPr lvl="1">
              <a:defRPr/>
            </a:pPr>
            <a:r>
              <a:rPr lang="en-US" sz="2000" dirty="0" smtClean="0">
                <a:ea typeface="+mn-ea"/>
                <a:cs typeface="+mn-cs"/>
              </a:rPr>
              <a:t>If not, finds if there are any auto-boxing </a:t>
            </a:r>
            <a:r>
              <a:rPr lang="en-US" sz="2000" dirty="0" smtClean="0"/>
              <a:t>conversion possible</a:t>
            </a:r>
          </a:p>
          <a:p>
            <a:pPr lvl="1">
              <a:defRPr/>
            </a:pPr>
            <a:r>
              <a:rPr lang="en-US" sz="2000" dirty="0" smtClean="0">
                <a:ea typeface="+mn-ea"/>
                <a:cs typeface="+mn-cs"/>
              </a:rPr>
              <a:t>If not, finds if there are any </a:t>
            </a:r>
            <a:r>
              <a:rPr lang="en-US" sz="2000" dirty="0" err="1" smtClean="0">
                <a:ea typeface="+mn-ea"/>
                <a:cs typeface="+mn-cs"/>
              </a:rPr>
              <a:t>var-args</a:t>
            </a:r>
            <a:r>
              <a:rPr lang="en-US" sz="2000" dirty="0" smtClean="0">
                <a:ea typeface="+mn-ea"/>
                <a:cs typeface="+mn-cs"/>
              </a:rPr>
              <a:t> conversion </a:t>
            </a:r>
            <a:r>
              <a:rPr lang="en-US" sz="2000" dirty="0" smtClean="0"/>
              <a:t>possible</a:t>
            </a:r>
          </a:p>
          <a:p>
            <a:pPr>
              <a:defRPr/>
            </a:pPr>
            <a:r>
              <a:rPr lang="en-US" dirty="0" smtClean="0"/>
              <a:t>No boxing does not work in case of arrays</a:t>
            </a:r>
          </a:p>
          <a:p>
            <a:pPr>
              <a:lnSpc>
                <a:spcPct val="90000"/>
              </a:lnSpc>
              <a:buFont typeface="Wingdings" pitchFamily="2" charset="2"/>
              <a:buNone/>
              <a:defRPr/>
            </a:pPr>
            <a:r>
              <a:rPr lang="en-US" b="1" dirty="0" smtClean="0">
                <a:solidFill>
                  <a:srgbClr val="000000"/>
                </a:solidFill>
                <a:latin typeface="Courier New" pitchFamily="49" charset="0"/>
              </a:rPr>
              <a:t>	</a:t>
            </a:r>
            <a:r>
              <a:rPr lang="en-US" b="1" dirty="0" smtClean="0">
                <a:latin typeface="Courier New" pitchFamily="49" charset="0"/>
              </a:rPr>
              <a:t>Integer[] </a:t>
            </a:r>
            <a:r>
              <a:rPr lang="en-US" b="1" dirty="0" err="1" smtClean="0">
                <a:latin typeface="Courier New" pitchFamily="49" charset="0"/>
              </a:rPr>
              <a:t>i</a:t>
            </a:r>
            <a:r>
              <a:rPr lang="en-US" b="1" dirty="0" smtClean="0">
                <a:latin typeface="Courier New" pitchFamily="49" charset="0"/>
              </a:rPr>
              <a:t>= new </a:t>
            </a:r>
            <a:r>
              <a:rPr lang="en-US" b="1" dirty="0" err="1" smtClean="0">
                <a:latin typeface="Courier New" pitchFamily="49" charset="0"/>
              </a:rPr>
              <a:t>int</a:t>
            </a:r>
            <a:r>
              <a:rPr lang="en-US" b="1" dirty="0" smtClean="0">
                <a:latin typeface="Courier New" pitchFamily="49" charset="0"/>
              </a:rPr>
              <a:t>[10]; // error</a:t>
            </a:r>
          </a:p>
          <a:p>
            <a:pPr>
              <a:lnSpc>
                <a:spcPct val="90000"/>
              </a:lnSpc>
              <a:buFont typeface="Wingdings" pitchFamily="2" charset="2"/>
              <a:buNone/>
              <a:defRPr/>
            </a:pPr>
            <a:endParaRPr lang="en-US" dirty="0" smtClean="0"/>
          </a:p>
          <a:p>
            <a:pPr lvl="1">
              <a:buFont typeface="Wingdings" pitchFamily="2" charset="2"/>
              <a:buNone/>
              <a:defRPr/>
            </a:pPr>
            <a:r>
              <a:rPr lang="en-US" sz="2000" i="1" dirty="0" smtClean="0">
                <a:solidFill>
                  <a:schemeClr val="tx1"/>
                </a:solidFill>
                <a:ea typeface="+mn-ea"/>
                <a:cs typeface="+mn-cs"/>
              </a:rPr>
              <a:t>Let us work out some code to understand this better.</a:t>
            </a:r>
            <a:endParaRPr lang="en-US" sz="2000" i="1" dirty="0">
              <a:solidFill>
                <a:schemeClr val="tx1"/>
              </a:solidFill>
            </a:endParaRPr>
          </a:p>
        </p:txBody>
      </p:sp>
      <p:sp>
        <p:nvSpPr>
          <p:cNvPr id="30724"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55002EB-EF7B-49DD-91DA-1ABA79D74C7F}" type="slidenum">
              <a:rPr lang="en-US" smtClean="0">
                <a:solidFill>
                  <a:schemeClr val="bg2"/>
                </a:solidFill>
              </a:rPr>
              <a:pPr eaLnBrk="1" hangingPunct="1">
                <a:defRPr/>
              </a:pPr>
              <a:t>29</a:t>
            </a:fld>
            <a:endParaRPr lang="en-US" smtClean="0">
              <a:solidFill>
                <a:schemeClr val="bg2"/>
              </a:solidFill>
            </a:endParaRPr>
          </a:p>
        </p:txBody>
      </p:sp>
      <p:sp>
        <p:nvSpPr>
          <p:cNvPr id="30722" name="Title 1"/>
          <p:cNvSpPr>
            <a:spLocks noGrp="1"/>
          </p:cNvSpPr>
          <p:nvPr>
            <p:ph type="title"/>
          </p:nvPr>
        </p:nvSpPr>
        <p:spPr>
          <a:xfrm>
            <a:off x="0" y="0"/>
            <a:ext cx="9144000" cy="838200"/>
          </a:xfrm>
        </p:spPr>
        <p:txBody>
          <a:bodyPr>
            <a:normAutofit fontScale="90000"/>
          </a:bodyPr>
          <a:lstStyle/>
          <a:p>
            <a:r>
              <a:rPr lang="en-US" smtClean="0"/>
              <a:t>Overloading Resolution including autoboxing</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1600200"/>
            <a:ext cx="8229600" cy="609600"/>
          </a:xfrm>
        </p:spPr>
        <p:txBody>
          <a:bodyPr>
            <a:normAutofit fontScale="77500" lnSpcReduction="20000"/>
          </a:bodyPr>
          <a:lstStyle/>
          <a:p>
            <a:pPr>
              <a:buFont typeface="Wingdings" pitchFamily="2" charset="2"/>
              <a:buNone/>
            </a:pPr>
            <a:r>
              <a:rPr lang="en-US" i="1" smtClean="0">
                <a:solidFill>
                  <a:schemeClr val="tx1"/>
                </a:solidFill>
              </a:rPr>
              <a:t>What does it mean when we say an object is immutable?</a:t>
            </a:r>
          </a:p>
        </p:txBody>
      </p:sp>
      <p:sp>
        <p:nvSpPr>
          <p:cNvPr id="4101" name="Slide Number Placeholder 6"/>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F82180D-CB2D-4C69-93F1-936F5DEEEAA8}" type="slidenum">
              <a:rPr lang="en-US" smtClean="0">
                <a:solidFill>
                  <a:schemeClr val="bg2"/>
                </a:solidFill>
              </a:rPr>
              <a:pPr eaLnBrk="1" hangingPunct="1">
                <a:defRPr/>
              </a:pPr>
              <a:t>3</a:t>
            </a:fld>
            <a:endParaRPr lang="en-US" smtClean="0">
              <a:solidFill>
                <a:schemeClr val="bg2"/>
              </a:solidFill>
            </a:endParaRPr>
          </a:p>
        </p:txBody>
      </p:sp>
      <p:sp>
        <p:nvSpPr>
          <p:cNvPr id="4098" name="Title 1"/>
          <p:cNvSpPr>
            <a:spLocks noGrp="1"/>
          </p:cNvSpPr>
          <p:nvPr>
            <p:ph type="title"/>
          </p:nvPr>
        </p:nvSpPr>
        <p:spPr/>
        <p:txBody>
          <a:bodyPr/>
          <a:lstStyle/>
          <a:p>
            <a:r>
              <a:rPr lang="en-US" sz="4000" smtClean="0"/>
              <a:t>Recall</a:t>
            </a:r>
          </a:p>
        </p:txBody>
      </p:sp>
      <p:sp>
        <p:nvSpPr>
          <p:cNvPr id="5" name="Content Placeholder 2"/>
          <p:cNvSpPr txBox="1">
            <a:spLocks/>
          </p:cNvSpPr>
          <p:nvPr/>
        </p:nvSpPr>
        <p:spPr bwMode="auto">
          <a:xfrm>
            <a:off x="457200" y="2743200"/>
            <a:ext cx="8229600" cy="60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None/>
              <a:defRPr/>
            </a:pPr>
            <a:r>
              <a:rPr lang="en-US" sz="2000" i="1" kern="0" dirty="0">
                <a:latin typeface="+mn-lt"/>
                <a:cs typeface="+mn-cs"/>
              </a:rPr>
              <a:t>Which class among the classes you have learnt so far is immutable?</a:t>
            </a:r>
          </a:p>
        </p:txBody>
      </p:sp>
      <p:sp>
        <p:nvSpPr>
          <p:cNvPr id="6" name="Footer Placeholder 5"/>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76200" y="1066800"/>
            <a:ext cx="7162800" cy="5486400"/>
          </a:xfrm>
        </p:spPr>
        <p:txBody>
          <a:bodyPr>
            <a:normAutofit fontScale="85000" lnSpcReduction="20000"/>
          </a:bodyPr>
          <a:lstStyle/>
          <a:p>
            <a:pPr>
              <a:lnSpc>
                <a:spcPct val="100000"/>
              </a:lnSpc>
              <a:spcBef>
                <a:spcPts val="300"/>
              </a:spcBef>
            </a:pPr>
            <a:r>
              <a:rPr lang="en-US" b="1" smtClean="0">
                <a:solidFill>
                  <a:srgbClr val="000000"/>
                </a:solidFill>
                <a:latin typeface="Courier New" pitchFamily="49" charset="0"/>
              </a:rPr>
              <a:t>static void change(int i){    System.out.println("int");}</a:t>
            </a:r>
          </a:p>
          <a:p>
            <a:pPr>
              <a:lnSpc>
                <a:spcPct val="100000"/>
              </a:lnSpc>
              <a:spcBef>
                <a:spcPts val="300"/>
              </a:spcBef>
              <a:buFont typeface="Wingdings" pitchFamily="2" charset="2"/>
              <a:buNone/>
            </a:pPr>
            <a:r>
              <a:rPr lang="en-US" b="1" smtClean="0">
                <a:solidFill>
                  <a:srgbClr val="000000"/>
                </a:solidFill>
                <a:latin typeface="Courier New" pitchFamily="49" charset="0"/>
              </a:rPr>
              <a:t>	static void change(Integer i){ System.out.println("Integer");}</a:t>
            </a:r>
          </a:p>
          <a:p>
            <a:pPr>
              <a:lnSpc>
                <a:spcPct val="100000"/>
              </a:lnSpc>
              <a:spcBef>
                <a:spcPts val="300"/>
              </a:spcBef>
              <a:buFont typeface="Wingdings" pitchFamily="2" charset="2"/>
              <a:buNone/>
            </a:pPr>
            <a:r>
              <a:rPr lang="en-US" smtClean="0"/>
              <a:t>	Call: </a:t>
            </a:r>
            <a:r>
              <a:rPr lang="en-US" b="1" smtClean="0">
                <a:solidFill>
                  <a:srgbClr val="000000"/>
                </a:solidFill>
                <a:latin typeface="Courier New" pitchFamily="49" charset="0"/>
              </a:rPr>
              <a:t>change(123);</a:t>
            </a:r>
          </a:p>
          <a:p>
            <a:pPr>
              <a:lnSpc>
                <a:spcPct val="100000"/>
              </a:lnSpc>
              <a:spcBef>
                <a:spcPts val="300"/>
              </a:spcBef>
              <a:buFont typeface="Wingdings" pitchFamily="2" charset="2"/>
              <a:buNone/>
            </a:pPr>
            <a:endParaRPr lang="en-US" b="1" smtClean="0">
              <a:solidFill>
                <a:srgbClr val="000000"/>
              </a:solidFill>
              <a:latin typeface="Courier New" pitchFamily="49" charset="0"/>
            </a:endParaRPr>
          </a:p>
          <a:p>
            <a:pPr>
              <a:lnSpc>
                <a:spcPct val="100000"/>
              </a:lnSpc>
              <a:spcBef>
                <a:spcPts val="300"/>
              </a:spcBef>
            </a:pPr>
            <a:r>
              <a:rPr lang="en-US" b="1" smtClean="0">
                <a:solidFill>
                  <a:srgbClr val="000000"/>
                </a:solidFill>
                <a:latin typeface="Courier New" pitchFamily="49" charset="0"/>
              </a:rPr>
              <a:t>static void change(int i){ System.out.println("int");}</a:t>
            </a:r>
          </a:p>
          <a:p>
            <a:pPr>
              <a:lnSpc>
                <a:spcPct val="100000"/>
              </a:lnSpc>
              <a:spcBef>
                <a:spcPts val="300"/>
              </a:spcBef>
              <a:buFont typeface="Wingdings" pitchFamily="2" charset="2"/>
              <a:buNone/>
            </a:pPr>
            <a:r>
              <a:rPr lang="en-US" b="1" smtClean="0">
                <a:solidFill>
                  <a:srgbClr val="000000"/>
                </a:solidFill>
                <a:latin typeface="Courier New" pitchFamily="49" charset="0"/>
              </a:rPr>
              <a:t>	static void change(Byte i){ System.out.println(“Byte");}</a:t>
            </a:r>
          </a:p>
          <a:p>
            <a:pPr>
              <a:lnSpc>
                <a:spcPct val="100000"/>
              </a:lnSpc>
              <a:spcBef>
                <a:spcPts val="300"/>
              </a:spcBef>
              <a:buFont typeface="Wingdings" pitchFamily="2" charset="2"/>
              <a:buNone/>
            </a:pPr>
            <a:r>
              <a:rPr lang="en-US" smtClean="0"/>
              <a:t>	Call: </a:t>
            </a:r>
            <a:r>
              <a:rPr lang="en-US" b="1" smtClean="0">
                <a:solidFill>
                  <a:srgbClr val="000000"/>
                </a:solidFill>
                <a:latin typeface="Courier New" pitchFamily="49" charset="0"/>
              </a:rPr>
              <a:t>byte b1=45; change(b1);</a:t>
            </a:r>
          </a:p>
          <a:p>
            <a:pPr>
              <a:lnSpc>
                <a:spcPct val="100000"/>
              </a:lnSpc>
              <a:spcBef>
                <a:spcPts val="300"/>
              </a:spcBef>
              <a:buFont typeface="Wingdings" pitchFamily="2" charset="2"/>
              <a:buNone/>
            </a:pPr>
            <a:endParaRPr lang="en-US" b="1" smtClean="0">
              <a:solidFill>
                <a:srgbClr val="000000"/>
              </a:solidFill>
              <a:latin typeface="Courier New" pitchFamily="49" charset="0"/>
            </a:endParaRPr>
          </a:p>
          <a:p>
            <a:pPr>
              <a:lnSpc>
                <a:spcPct val="100000"/>
              </a:lnSpc>
              <a:spcBef>
                <a:spcPts val="300"/>
              </a:spcBef>
            </a:pPr>
            <a:r>
              <a:rPr lang="en-US" b="1" smtClean="0">
                <a:solidFill>
                  <a:srgbClr val="000000"/>
                </a:solidFill>
                <a:latin typeface="Courier New" pitchFamily="49" charset="0"/>
              </a:rPr>
              <a:t>static void change(char i){ System.out.println(“char");}</a:t>
            </a:r>
          </a:p>
          <a:p>
            <a:pPr>
              <a:lnSpc>
                <a:spcPct val="100000"/>
              </a:lnSpc>
              <a:spcBef>
                <a:spcPts val="300"/>
              </a:spcBef>
              <a:buFont typeface="Wingdings" pitchFamily="2" charset="2"/>
              <a:buNone/>
            </a:pPr>
            <a:r>
              <a:rPr lang="en-US" b="1" smtClean="0">
                <a:solidFill>
                  <a:srgbClr val="000000"/>
                </a:solidFill>
                <a:latin typeface="Courier New" pitchFamily="49" charset="0"/>
              </a:rPr>
              <a:t>	static void change(Byte i){ System.out.println("Byte");}</a:t>
            </a:r>
          </a:p>
          <a:p>
            <a:pPr eaLnBrk="1" hangingPunct="1">
              <a:lnSpc>
                <a:spcPct val="100000"/>
              </a:lnSpc>
              <a:spcBef>
                <a:spcPts val="300"/>
              </a:spcBef>
              <a:buFont typeface="Wingdings" pitchFamily="2" charset="2"/>
              <a:buNone/>
            </a:pPr>
            <a:r>
              <a:rPr lang="en-US" b="1" smtClean="0">
                <a:solidFill>
                  <a:srgbClr val="000000"/>
                </a:solidFill>
                <a:latin typeface="Courier New" pitchFamily="49" charset="0"/>
              </a:rPr>
              <a:t>	</a:t>
            </a:r>
            <a:r>
              <a:rPr lang="en-US" smtClean="0"/>
              <a:t>Call: </a:t>
            </a:r>
            <a:r>
              <a:rPr lang="en-US" b="1" smtClean="0">
                <a:solidFill>
                  <a:srgbClr val="000000"/>
                </a:solidFill>
                <a:latin typeface="Courier New" pitchFamily="49" charset="0"/>
              </a:rPr>
              <a:t>byte b1=45; change(b1);</a:t>
            </a:r>
          </a:p>
          <a:p>
            <a:pPr>
              <a:lnSpc>
                <a:spcPct val="100000"/>
              </a:lnSpc>
              <a:buFont typeface="Wingdings" pitchFamily="2" charset="2"/>
              <a:buNone/>
            </a:pPr>
            <a:endParaRPr lang="en-US" b="1" smtClean="0">
              <a:solidFill>
                <a:srgbClr val="000000"/>
              </a:solidFill>
              <a:latin typeface="Courier New" pitchFamily="49" charset="0"/>
            </a:endParaRPr>
          </a:p>
          <a:p>
            <a:pPr eaLnBrk="1" hangingPunct="1">
              <a:lnSpc>
                <a:spcPct val="90000"/>
              </a:lnSpc>
              <a:buFont typeface="Wingdings" pitchFamily="2" charset="2"/>
              <a:buNone/>
            </a:pPr>
            <a:endParaRPr lang="en-US" b="1" smtClean="0">
              <a:solidFill>
                <a:srgbClr val="000000"/>
              </a:solidFill>
              <a:latin typeface="Courier New" pitchFamily="49" charset="0"/>
            </a:endParaRPr>
          </a:p>
        </p:txBody>
      </p:sp>
      <p:sp>
        <p:nvSpPr>
          <p:cNvPr id="31751" name="Slide Number Placeholder 12"/>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2F02546-1990-4136-B365-7D7E1F07F325}" type="slidenum">
              <a:rPr lang="en-US" smtClean="0">
                <a:solidFill>
                  <a:schemeClr val="bg2"/>
                </a:solidFill>
              </a:rPr>
              <a:pPr eaLnBrk="1" hangingPunct="1">
                <a:defRPr/>
              </a:pPr>
              <a:t>30</a:t>
            </a:fld>
            <a:endParaRPr lang="en-US" smtClean="0">
              <a:solidFill>
                <a:schemeClr val="bg2"/>
              </a:solidFill>
            </a:endParaRPr>
          </a:p>
        </p:txBody>
      </p:sp>
      <p:sp>
        <p:nvSpPr>
          <p:cNvPr id="8" name="TextBox 7"/>
          <p:cNvSpPr txBox="1">
            <a:spLocks noChangeArrowheads="1"/>
          </p:cNvSpPr>
          <p:nvPr/>
        </p:nvSpPr>
        <p:spPr bwMode="auto">
          <a:xfrm>
            <a:off x="6400800" y="3429000"/>
            <a:ext cx="1752600" cy="381000"/>
          </a:xfrm>
          <a:prstGeom prst="rect">
            <a:avLst/>
          </a:prstGeom>
          <a:noFill/>
          <a:ln w="9525">
            <a:noFill/>
            <a:miter lim="800000"/>
            <a:headEnd/>
            <a:tailEnd/>
          </a:ln>
        </p:spPr>
        <p:txBody>
          <a:bodyPr>
            <a:spAutoFit/>
          </a:bodyPr>
          <a:lstStyle/>
          <a:p>
            <a:r>
              <a:rPr lang="en-US">
                <a:solidFill>
                  <a:srgbClr val="C00000"/>
                </a:solidFill>
              </a:rPr>
              <a:t>Prints : int</a:t>
            </a:r>
          </a:p>
        </p:txBody>
      </p:sp>
      <p:sp>
        <p:nvSpPr>
          <p:cNvPr id="10" name="TextBox 9"/>
          <p:cNvSpPr txBox="1">
            <a:spLocks noChangeArrowheads="1"/>
          </p:cNvSpPr>
          <p:nvPr/>
        </p:nvSpPr>
        <p:spPr bwMode="auto">
          <a:xfrm>
            <a:off x="6324600" y="1676400"/>
            <a:ext cx="1752600" cy="381000"/>
          </a:xfrm>
          <a:prstGeom prst="rect">
            <a:avLst/>
          </a:prstGeom>
          <a:noFill/>
          <a:ln w="9525">
            <a:noFill/>
            <a:miter lim="800000"/>
            <a:headEnd/>
            <a:tailEnd/>
          </a:ln>
        </p:spPr>
        <p:txBody>
          <a:bodyPr>
            <a:spAutoFit/>
          </a:bodyPr>
          <a:lstStyle/>
          <a:p>
            <a:r>
              <a:rPr lang="en-US">
                <a:solidFill>
                  <a:srgbClr val="C00000"/>
                </a:solidFill>
              </a:rPr>
              <a:t>Prints : int</a:t>
            </a:r>
          </a:p>
        </p:txBody>
      </p:sp>
      <p:sp>
        <p:nvSpPr>
          <p:cNvPr id="11" name="TextBox 10"/>
          <p:cNvSpPr txBox="1">
            <a:spLocks noChangeArrowheads="1"/>
          </p:cNvSpPr>
          <p:nvPr/>
        </p:nvSpPr>
        <p:spPr bwMode="auto">
          <a:xfrm>
            <a:off x="6477000" y="5562600"/>
            <a:ext cx="1752600" cy="381000"/>
          </a:xfrm>
          <a:prstGeom prst="rect">
            <a:avLst/>
          </a:prstGeom>
          <a:noFill/>
          <a:ln w="9525">
            <a:noFill/>
            <a:miter lim="800000"/>
            <a:headEnd/>
            <a:tailEnd/>
          </a:ln>
        </p:spPr>
        <p:txBody>
          <a:bodyPr>
            <a:spAutoFit/>
          </a:bodyPr>
          <a:lstStyle/>
          <a:p>
            <a:r>
              <a:rPr lang="en-US">
                <a:solidFill>
                  <a:srgbClr val="C00000"/>
                </a:solidFill>
              </a:rPr>
              <a:t>Prints : Byte</a:t>
            </a:r>
          </a:p>
        </p:txBody>
      </p:sp>
      <p:sp>
        <p:nvSpPr>
          <p:cNvPr id="31750" name="Rectangle 3"/>
          <p:cNvSpPr>
            <a:spLocks noChangeArrowheads="1"/>
          </p:cNvSpPr>
          <p:nvPr/>
        </p:nvSpPr>
        <p:spPr bwMode="auto">
          <a:xfrm>
            <a:off x="228600" y="0"/>
            <a:ext cx="7772400" cy="838200"/>
          </a:xfrm>
          <a:prstGeom prst="rect">
            <a:avLst/>
          </a:prstGeom>
          <a:noFill/>
          <a:ln w="9525">
            <a:noFill/>
            <a:miter lim="800000"/>
            <a:headEnd/>
            <a:tailEnd/>
          </a:ln>
        </p:spPr>
        <p:txBody>
          <a:bodyPr anchor="ctr"/>
          <a:lstStyle/>
          <a:p>
            <a:pPr marL="457200" indent="-457200">
              <a:spcBef>
                <a:spcPct val="20000"/>
              </a:spcBef>
              <a:buClr>
                <a:schemeClr val="accent2"/>
              </a:buClr>
              <a:buFont typeface="Wingdings" pitchFamily="2" charset="2"/>
              <a:buNone/>
            </a:pPr>
            <a:r>
              <a:rPr lang="en-US" sz="4000" b="1">
                <a:solidFill>
                  <a:schemeClr val="bg1"/>
                </a:solidFill>
              </a:rPr>
              <a:t>Test your understanding</a:t>
            </a:r>
          </a:p>
        </p:txBody>
      </p:sp>
      <p:sp>
        <p:nvSpPr>
          <p:cNvPr id="9" name="Footer Placeholder 8"/>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idx="1"/>
          </p:nvPr>
        </p:nvSpPr>
        <p:spPr>
          <a:xfrm>
            <a:off x="304800" y="1066800"/>
            <a:ext cx="6019800" cy="5486400"/>
          </a:xfrm>
        </p:spPr>
        <p:txBody>
          <a:bodyPr>
            <a:normAutofit fontScale="85000" lnSpcReduction="20000"/>
          </a:bodyPr>
          <a:lstStyle/>
          <a:p>
            <a:pPr eaLnBrk="1" hangingPunct="1">
              <a:lnSpc>
                <a:spcPct val="90000"/>
              </a:lnSpc>
              <a:defRPr/>
            </a:pPr>
            <a:r>
              <a:rPr lang="en-US" b="1" dirty="0" smtClean="0">
                <a:solidFill>
                  <a:srgbClr val="000000"/>
                </a:solidFill>
                <a:latin typeface="Courier New" pitchFamily="49" charset="0"/>
              </a:rPr>
              <a:t>static void change(Integer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("integer");}</a:t>
            </a:r>
          </a:p>
          <a:p>
            <a:pPr eaLnBrk="1" hangingPunct="1">
              <a:lnSpc>
                <a:spcPct val="90000"/>
              </a:lnSpc>
              <a:buFont typeface="Wingdings" pitchFamily="2" charset="2"/>
              <a:buNone/>
              <a:defRPr/>
            </a:pPr>
            <a:r>
              <a:rPr lang="en-US" b="1" dirty="0" smtClean="0">
                <a:solidFill>
                  <a:srgbClr val="000000"/>
                </a:solidFill>
                <a:latin typeface="Courier New" pitchFamily="49" charset="0"/>
              </a:rPr>
              <a:t>	static void change(Number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("number");}</a:t>
            </a:r>
          </a:p>
          <a:p>
            <a:pPr eaLnBrk="1" hangingPunct="1">
              <a:lnSpc>
                <a:spcPct val="90000"/>
              </a:lnSpc>
              <a:buFont typeface="Wingdings" pitchFamily="2" charset="2"/>
              <a:buNone/>
              <a:defRPr/>
            </a:pPr>
            <a:r>
              <a:rPr lang="en-US" b="1" dirty="0" smtClean="0">
                <a:solidFill>
                  <a:srgbClr val="000000"/>
                </a:solidFill>
                <a:latin typeface="Courier New" pitchFamily="49" charset="0"/>
              </a:rPr>
              <a:t>	</a:t>
            </a:r>
            <a:r>
              <a:rPr lang="en-US" kern="1200" dirty="0" smtClean="0"/>
              <a:t>Call:  </a:t>
            </a:r>
            <a:r>
              <a:rPr lang="en-US" b="1" dirty="0" smtClean="0">
                <a:solidFill>
                  <a:srgbClr val="000000"/>
                </a:solidFill>
                <a:latin typeface="Courier New" pitchFamily="49" charset="0"/>
              </a:rPr>
              <a:t>change(45);</a:t>
            </a:r>
          </a:p>
          <a:p>
            <a:pPr eaLnBrk="1" hangingPunct="1">
              <a:lnSpc>
                <a:spcPct val="90000"/>
              </a:lnSpc>
              <a:buFont typeface="Wingdings" pitchFamily="2" charset="2"/>
              <a:buNone/>
              <a:defRPr/>
            </a:pPr>
            <a:endParaRPr lang="en-US" b="1" dirty="0" smtClean="0">
              <a:solidFill>
                <a:srgbClr val="000000"/>
              </a:solidFill>
              <a:latin typeface="Courier New" pitchFamily="49" charset="0"/>
            </a:endParaRPr>
          </a:p>
          <a:p>
            <a:pPr>
              <a:lnSpc>
                <a:spcPct val="100000"/>
              </a:lnSpc>
              <a:defRPr/>
            </a:pPr>
            <a:r>
              <a:rPr lang="en-US" b="1" dirty="0" smtClean="0">
                <a:solidFill>
                  <a:srgbClr val="000000"/>
                </a:solidFill>
                <a:latin typeface="Courier New" pitchFamily="49" charset="0"/>
              </a:rPr>
              <a:t>static void change(Number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(“number");}</a:t>
            </a:r>
          </a:p>
          <a:p>
            <a:pPr>
              <a:lnSpc>
                <a:spcPct val="100000"/>
              </a:lnSpc>
              <a:buFont typeface="Wingdings" pitchFamily="2" charset="2"/>
              <a:buNone/>
              <a:defRPr/>
            </a:pPr>
            <a:r>
              <a:rPr lang="en-US" b="1" dirty="0" smtClean="0">
                <a:solidFill>
                  <a:srgbClr val="000000"/>
                </a:solidFill>
                <a:latin typeface="Courier New" pitchFamily="49" charset="0"/>
              </a:rPr>
              <a:t>  static void change(</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a:t>
            </a:r>
          </a:p>
          <a:p>
            <a:pPr>
              <a:lnSpc>
                <a:spcPct val="100000"/>
              </a:lnSpc>
              <a:buFont typeface="Wingdings" pitchFamily="2" charset="2"/>
              <a:buNone/>
              <a:defRPr/>
            </a:pPr>
            <a:r>
              <a:rPr lang="en-US" dirty="0" smtClean="0"/>
              <a:t>	Call: </a:t>
            </a:r>
            <a:r>
              <a:rPr lang="en-US" b="1" dirty="0" smtClean="0">
                <a:solidFill>
                  <a:srgbClr val="000000"/>
                </a:solidFill>
                <a:latin typeface="Courier New" pitchFamily="49" charset="0"/>
              </a:rPr>
              <a:t>Byte b1=45;	change(b1);</a:t>
            </a:r>
          </a:p>
          <a:p>
            <a:pPr>
              <a:lnSpc>
                <a:spcPct val="100000"/>
              </a:lnSpc>
              <a:buFont typeface="Wingdings" pitchFamily="2" charset="2"/>
              <a:buNone/>
              <a:defRPr/>
            </a:pPr>
            <a:endParaRPr lang="en-US" b="1" dirty="0" smtClean="0">
              <a:solidFill>
                <a:srgbClr val="000000"/>
              </a:solidFill>
              <a:latin typeface="Courier New" pitchFamily="49" charset="0"/>
            </a:endParaRPr>
          </a:p>
          <a:p>
            <a:pPr>
              <a:lnSpc>
                <a:spcPct val="90000"/>
              </a:lnSpc>
              <a:defRPr/>
            </a:pPr>
            <a:r>
              <a:rPr lang="en-US" b="1" dirty="0" smtClean="0">
                <a:solidFill>
                  <a:srgbClr val="000000"/>
                </a:solidFill>
                <a:latin typeface="Courier New" pitchFamily="49" charset="0"/>
              </a:rPr>
              <a:t>static void change(Integer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("integer");}</a:t>
            </a:r>
          </a:p>
          <a:p>
            <a:pPr>
              <a:lnSpc>
                <a:spcPct val="90000"/>
              </a:lnSpc>
              <a:buFont typeface="Wingdings" pitchFamily="2" charset="2"/>
              <a:buNone/>
              <a:defRPr/>
            </a:pPr>
            <a:r>
              <a:rPr lang="en-US" b="1" dirty="0" smtClean="0">
                <a:solidFill>
                  <a:srgbClr val="000000"/>
                </a:solidFill>
                <a:latin typeface="Courier New" pitchFamily="49" charset="0"/>
              </a:rPr>
              <a:t>	static void change(Number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("number");}</a:t>
            </a:r>
          </a:p>
          <a:p>
            <a:pPr>
              <a:lnSpc>
                <a:spcPct val="90000"/>
              </a:lnSpc>
              <a:buFont typeface="Wingdings" pitchFamily="2" charset="2"/>
              <a:buNone/>
              <a:defRPr/>
            </a:pPr>
            <a:r>
              <a:rPr lang="en-US" b="1" dirty="0" smtClean="0">
                <a:solidFill>
                  <a:srgbClr val="000000"/>
                </a:solidFill>
                <a:latin typeface="Courier New" pitchFamily="49" charset="0"/>
              </a:rPr>
              <a:t>	</a:t>
            </a:r>
            <a:r>
              <a:rPr lang="en-US" dirty="0" smtClean="0"/>
              <a:t>Call: </a:t>
            </a:r>
            <a:r>
              <a:rPr lang="en-US" b="1" dirty="0" smtClean="0">
                <a:solidFill>
                  <a:srgbClr val="000000"/>
                </a:solidFill>
                <a:latin typeface="Courier New" pitchFamily="49" charset="0"/>
              </a:rPr>
              <a:t>byte b1=25;change(b1);</a:t>
            </a:r>
          </a:p>
          <a:p>
            <a:pPr>
              <a:lnSpc>
                <a:spcPct val="100000"/>
              </a:lnSpc>
              <a:buFont typeface="Wingdings" pitchFamily="2" charset="2"/>
              <a:buNone/>
              <a:defRPr/>
            </a:pPr>
            <a:endParaRPr lang="en-US" b="1" dirty="0" smtClean="0">
              <a:solidFill>
                <a:srgbClr val="000000"/>
              </a:solidFill>
              <a:latin typeface="Courier New" pitchFamily="49" charset="0"/>
            </a:endParaRPr>
          </a:p>
          <a:p>
            <a:pPr eaLnBrk="1" hangingPunct="1">
              <a:lnSpc>
                <a:spcPct val="90000"/>
              </a:lnSpc>
              <a:buFont typeface="Wingdings" pitchFamily="2" charset="2"/>
              <a:buNone/>
              <a:defRPr/>
            </a:pPr>
            <a:endParaRPr lang="en-US" b="1" dirty="0" smtClean="0">
              <a:solidFill>
                <a:srgbClr val="000000"/>
              </a:solidFill>
              <a:latin typeface="Courier New" pitchFamily="49" charset="0"/>
            </a:endParaRPr>
          </a:p>
        </p:txBody>
      </p:sp>
      <p:sp>
        <p:nvSpPr>
          <p:cNvPr id="32774" name="Slide Number Placeholder 9"/>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5ACF1BD-8564-4D0C-8FDF-713320567838}" type="slidenum">
              <a:rPr lang="en-US" smtClean="0">
                <a:solidFill>
                  <a:schemeClr val="bg2"/>
                </a:solidFill>
              </a:rPr>
              <a:pPr eaLnBrk="1" hangingPunct="1">
                <a:defRPr/>
              </a:pPr>
              <a:t>31</a:t>
            </a:fld>
            <a:endParaRPr lang="en-US" smtClean="0">
              <a:solidFill>
                <a:schemeClr val="bg2"/>
              </a:solidFill>
            </a:endParaRPr>
          </a:p>
        </p:txBody>
      </p:sp>
      <p:sp>
        <p:nvSpPr>
          <p:cNvPr id="6" name="TextBox 5"/>
          <p:cNvSpPr txBox="1">
            <a:spLocks noChangeArrowheads="1"/>
          </p:cNvSpPr>
          <p:nvPr/>
        </p:nvSpPr>
        <p:spPr bwMode="auto">
          <a:xfrm>
            <a:off x="6629400" y="1600200"/>
            <a:ext cx="1752600" cy="381000"/>
          </a:xfrm>
          <a:prstGeom prst="rect">
            <a:avLst/>
          </a:prstGeom>
          <a:noFill/>
          <a:ln w="9525">
            <a:noFill/>
            <a:miter lim="800000"/>
            <a:headEnd/>
            <a:tailEnd/>
          </a:ln>
        </p:spPr>
        <p:txBody>
          <a:bodyPr>
            <a:spAutoFit/>
          </a:bodyPr>
          <a:lstStyle/>
          <a:p>
            <a:r>
              <a:rPr lang="en-US">
                <a:solidFill>
                  <a:srgbClr val="C00000"/>
                </a:solidFill>
              </a:rPr>
              <a:t>Prints : integer</a:t>
            </a:r>
          </a:p>
        </p:txBody>
      </p:sp>
      <p:sp>
        <p:nvSpPr>
          <p:cNvPr id="7" name="TextBox 6"/>
          <p:cNvSpPr txBox="1">
            <a:spLocks noChangeArrowheads="1"/>
          </p:cNvSpPr>
          <p:nvPr/>
        </p:nvSpPr>
        <p:spPr bwMode="auto">
          <a:xfrm>
            <a:off x="6705600" y="3505200"/>
            <a:ext cx="1752600" cy="381000"/>
          </a:xfrm>
          <a:prstGeom prst="rect">
            <a:avLst/>
          </a:prstGeom>
          <a:noFill/>
          <a:ln w="9525">
            <a:noFill/>
            <a:miter lim="800000"/>
            <a:headEnd/>
            <a:tailEnd/>
          </a:ln>
        </p:spPr>
        <p:txBody>
          <a:bodyPr>
            <a:spAutoFit/>
          </a:bodyPr>
          <a:lstStyle/>
          <a:p>
            <a:r>
              <a:rPr lang="en-US">
                <a:solidFill>
                  <a:srgbClr val="C00000"/>
                </a:solidFill>
              </a:rPr>
              <a:t>Prints : number</a:t>
            </a:r>
          </a:p>
        </p:txBody>
      </p:sp>
      <p:sp>
        <p:nvSpPr>
          <p:cNvPr id="9" name="TextBox 8"/>
          <p:cNvSpPr txBox="1">
            <a:spLocks noChangeArrowheads="1"/>
          </p:cNvSpPr>
          <p:nvPr/>
        </p:nvSpPr>
        <p:spPr bwMode="auto">
          <a:xfrm>
            <a:off x="6705600" y="5562600"/>
            <a:ext cx="1752600" cy="381000"/>
          </a:xfrm>
          <a:prstGeom prst="rect">
            <a:avLst/>
          </a:prstGeom>
          <a:noFill/>
          <a:ln w="9525">
            <a:noFill/>
            <a:miter lim="800000"/>
            <a:headEnd/>
            <a:tailEnd/>
          </a:ln>
        </p:spPr>
        <p:txBody>
          <a:bodyPr>
            <a:spAutoFit/>
          </a:bodyPr>
          <a:lstStyle/>
          <a:p>
            <a:r>
              <a:rPr lang="en-US">
                <a:solidFill>
                  <a:srgbClr val="C00000"/>
                </a:solidFill>
              </a:rPr>
              <a:t>Prints : number</a:t>
            </a:r>
          </a:p>
        </p:txBody>
      </p:sp>
      <p:sp>
        <p:nvSpPr>
          <p:cNvPr id="8" name="Footer Placeholder 7"/>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a:xfrm>
            <a:off x="228600" y="990600"/>
            <a:ext cx="8610600" cy="5562600"/>
          </a:xfrm>
        </p:spPr>
        <p:txBody>
          <a:bodyPr>
            <a:normAutofit fontScale="92500" lnSpcReduction="20000"/>
          </a:bodyPr>
          <a:lstStyle/>
          <a:p>
            <a:pPr>
              <a:lnSpc>
                <a:spcPct val="100000"/>
              </a:lnSpc>
              <a:defRPr/>
            </a:pPr>
            <a:r>
              <a:rPr lang="en-US" b="1" dirty="0" smtClean="0">
                <a:solidFill>
                  <a:srgbClr val="000000"/>
                </a:solidFill>
                <a:latin typeface="Courier New" pitchFamily="49" charset="0"/>
              </a:rPr>
              <a:t>static void change(Object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("Object");}</a:t>
            </a:r>
          </a:p>
          <a:p>
            <a:pPr>
              <a:lnSpc>
                <a:spcPct val="100000"/>
              </a:lnSpc>
              <a:buFont typeface="Wingdings" pitchFamily="2" charset="2"/>
              <a:buNone/>
              <a:defRPr/>
            </a:pPr>
            <a:r>
              <a:rPr lang="en-US" b="1" dirty="0" smtClean="0">
                <a:solidFill>
                  <a:srgbClr val="000000"/>
                </a:solidFill>
                <a:latin typeface="Courier New" pitchFamily="49" charset="0"/>
              </a:rPr>
              <a:t>	static void change(Long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("Long");}</a:t>
            </a:r>
          </a:p>
          <a:p>
            <a:pPr marL="609600" indent="-609600" eaLnBrk="1" hangingPunct="1">
              <a:lnSpc>
                <a:spcPct val="90000"/>
              </a:lnSpc>
              <a:buFont typeface="Wingdings" pitchFamily="2" charset="2"/>
              <a:buNone/>
              <a:defRPr/>
            </a:pPr>
            <a:r>
              <a:rPr lang="en-US" b="1" dirty="0" smtClean="0">
                <a:solidFill>
                  <a:srgbClr val="000000"/>
                </a:solidFill>
                <a:latin typeface="Courier New" pitchFamily="49" charset="0"/>
              </a:rPr>
              <a:t>  </a:t>
            </a:r>
            <a:r>
              <a:rPr lang="en-US" kern="1200" dirty="0" smtClean="0"/>
              <a:t>Call: </a:t>
            </a:r>
            <a:r>
              <a:rPr lang="en-US" b="1" dirty="0" smtClean="0">
                <a:solidFill>
                  <a:srgbClr val="000000"/>
                </a:solidFill>
                <a:latin typeface="Courier New" pitchFamily="49" charset="0"/>
              </a:rPr>
              <a:t>change(10); </a:t>
            </a:r>
          </a:p>
          <a:p>
            <a:pPr marL="609600" indent="-609600" eaLnBrk="1" hangingPunct="1">
              <a:lnSpc>
                <a:spcPct val="90000"/>
              </a:lnSpc>
              <a:buClr>
                <a:schemeClr val="tx2"/>
              </a:buClr>
              <a:buFont typeface="Wingdings" pitchFamily="2" charset="2"/>
              <a:buNone/>
              <a:defRPr/>
            </a:pPr>
            <a:endParaRPr lang="en-US" b="1" dirty="0" smtClean="0">
              <a:solidFill>
                <a:srgbClr val="000000"/>
              </a:solidFill>
              <a:latin typeface="Courier New" pitchFamily="49" charset="0"/>
            </a:endParaRPr>
          </a:p>
          <a:p>
            <a:pPr marL="609600" indent="-609600" eaLnBrk="1" hangingPunct="1">
              <a:lnSpc>
                <a:spcPct val="90000"/>
              </a:lnSpc>
              <a:buClr>
                <a:schemeClr val="tx2"/>
              </a:buClr>
              <a:defRPr/>
            </a:pPr>
            <a:r>
              <a:rPr lang="en-US" b="1" dirty="0" smtClean="0">
                <a:solidFill>
                  <a:srgbClr val="000000"/>
                </a:solidFill>
                <a:latin typeface="Courier New" pitchFamily="49" charset="0"/>
              </a:rPr>
              <a:t>static void change(Integer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("integer");}</a:t>
            </a:r>
          </a:p>
          <a:p>
            <a:pPr marL="609600" indent="-609600" eaLnBrk="1" hangingPunct="1">
              <a:lnSpc>
                <a:spcPct val="90000"/>
              </a:lnSpc>
              <a:buFontTx/>
              <a:buNone/>
              <a:defRPr/>
            </a:pPr>
            <a:r>
              <a:rPr lang="en-US" b="1" dirty="0" smtClean="0">
                <a:solidFill>
                  <a:srgbClr val="000000"/>
                </a:solidFill>
                <a:latin typeface="Courier New" pitchFamily="49" charset="0"/>
              </a:rPr>
              <a:t>	static void change(int...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a:t>
            </a:r>
          </a:p>
          <a:p>
            <a:pPr marL="609600" indent="-609600" eaLnBrk="1" hangingPunct="1">
              <a:lnSpc>
                <a:spcPct val="90000"/>
              </a:lnSpc>
              <a:buFontTx/>
              <a:buNone/>
              <a:defRPr/>
            </a:pPr>
            <a:r>
              <a:rPr lang="en-US" b="1" dirty="0" smtClean="0">
                <a:solidFill>
                  <a:srgbClr val="000000"/>
                </a:solidFill>
                <a:latin typeface="Courier New" pitchFamily="49" charset="0"/>
              </a:rPr>
              <a:t>    </a:t>
            </a:r>
            <a:r>
              <a:rPr lang="en-US" kern="1200" dirty="0" smtClean="0"/>
              <a:t>Call: </a:t>
            </a:r>
            <a:r>
              <a:rPr lang="en-US" b="1" dirty="0" smtClean="0">
                <a:solidFill>
                  <a:srgbClr val="000000"/>
                </a:solidFill>
                <a:latin typeface="Courier New" pitchFamily="49" charset="0"/>
              </a:rPr>
              <a:t>change(10);</a:t>
            </a:r>
          </a:p>
          <a:p>
            <a:pPr marL="609600" indent="-609600" eaLnBrk="1" hangingPunct="1">
              <a:lnSpc>
                <a:spcPct val="90000"/>
              </a:lnSpc>
              <a:buFontTx/>
              <a:buNone/>
              <a:defRPr/>
            </a:pPr>
            <a:endParaRPr lang="en-US" b="1" dirty="0" smtClean="0">
              <a:solidFill>
                <a:srgbClr val="000000"/>
              </a:solidFill>
              <a:latin typeface="Courier New" pitchFamily="49" charset="0"/>
            </a:endParaRPr>
          </a:p>
          <a:p>
            <a:pPr marL="609600" indent="-609600" eaLnBrk="1" hangingPunct="1">
              <a:lnSpc>
                <a:spcPct val="90000"/>
              </a:lnSpc>
              <a:defRPr/>
            </a:pPr>
            <a:r>
              <a:rPr lang="en-US" b="1" dirty="0" smtClean="0">
                <a:solidFill>
                  <a:srgbClr val="000000"/>
                </a:solidFill>
                <a:latin typeface="Courier New" pitchFamily="49" charset="0"/>
              </a:rPr>
              <a:t>static void change(Integer...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a:t>
            </a:r>
          </a:p>
          <a:p>
            <a:pPr marL="609600" indent="-609600" eaLnBrk="1" hangingPunct="1">
              <a:lnSpc>
                <a:spcPct val="90000"/>
              </a:lnSpc>
              <a:buFont typeface="Wingdings" pitchFamily="2" charset="2"/>
              <a:buNone/>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("Integer");	}</a:t>
            </a:r>
          </a:p>
          <a:p>
            <a:pPr marL="609600" indent="-609600" eaLnBrk="1" hangingPunct="1">
              <a:lnSpc>
                <a:spcPct val="90000"/>
              </a:lnSpc>
              <a:buFont typeface="Wingdings" pitchFamily="2" charset="2"/>
              <a:buNone/>
              <a:defRPr/>
            </a:pPr>
            <a:r>
              <a:rPr lang="en-US" b="1" dirty="0" smtClean="0">
                <a:solidFill>
                  <a:srgbClr val="000000"/>
                </a:solidFill>
                <a:latin typeface="Courier New" pitchFamily="49" charset="0"/>
              </a:rPr>
              <a:t>	static void change(int...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a:t>
            </a:r>
          </a:p>
          <a:p>
            <a:pPr marL="609600" indent="-609600" eaLnBrk="1" hangingPunct="1">
              <a:lnSpc>
                <a:spcPct val="90000"/>
              </a:lnSpc>
              <a:buFont typeface="Wingdings" pitchFamily="2" charset="2"/>
              <a:buNone/>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p>
          <a:p>
            <a:pPr marL="609600" indent="-609600" eaLnBrk="1" hangingPunct="1">
              <a:lnSpc>
                <a:spcPct val="100000"/>
              </a:lnSpc>
              <a:buFont typeface="Wingdings" pitchFamily="2" charset="2"/>
              <a:buNone/>
              <a:defRPr/>
            </a:pPr>
            <a:r>
              <a:rPr lang="en-US" b="1" dirty="0" smtClean="0">
                <a:solidFill>
                  <a:srgbClr val="000000"/>
                </a:solidFill>
                <a:latin typeface="Courier New" pitchFamily="49" charset="0"/>
              </a:rPr>
              <a:t>	</a:t>
            </a:r>
            <a:r>
              <a:rPr lang="en-US" kern="1200" dirty="0" smtClean="0"/>
              <a:t>Call: </a:t>
            </a:r>
            <a:r>
              <a:rPr lang="en-US" b="1" dirty="0" smtClean="0">
                <a:solidFill>
                  <a:srgbClr val="000000"/>
                </a:solidFill>
                <a:latin typeface="Courier New" pitchFamily="49" charset="0"/>
              </a:rPr>
              <a:t>change(10); // error</a:t>
            </a:r>
          </a:p>
          <a:p>
            <a:pPr marL="609600" indent="-609600" eaLnBrk="1" hangingPunct="1">
              <a:lnSpc>
                <a:spcPct val="90000"/>
              </a:lnSpc>
              <a:buFontTx/>
              <a:buNone/>
              <a:defRPr/>
            </a:pPr>
            <a:endParaRPr lang="en-US" b="1" dirty="0" smtClean="0">
              <a:solidFill>
                <a:srgbClr val="000000"/>
              </a:solidFill>
              <a:latin typeface="Courier New" pitchFamily="49" charset="0"/>
            </a:endParaRPr>
          </a:p>
          <a:p>
            <a:pPr marL="609600" indent="-609600" eaLnBrk="1" hangingPunct="1">
              <a:lnSpc>
                <a:spcPct val="90000"/>
              </a:lnSpc>
              <a:buFontTx/>
              <a:buNone/>
              <a:defRPr/>
            </a:pPr>
            <a:endParaRPr lang="en-US" b="1" dirty="0" smtClean="0">
              <a:solidFill>
                <a:srgbClr val="000000"/>
              </a:solidFill>
              <a:latin typeface="Courier New" pitchFamily="49" charset="0"/>
            </a:endParaRPr>
          </a:p>
          <a:p>
            <a:pPr marL="609600" indent="-609600" eaLnBrk="1" hangingPunct="1">
              <a:lnSpc>
                <a:spcPct val="90000"/>
              </a:lnSpc>
              <a:buFontTx/>
              <a:buNone/>
              <a:defRPr/>
            </a:pPr>
            <a:endParaRPr lang="en-US" b="1" dirty="0" smtClean="0">
              <a:solidFill>
                <a:srgbClr val="000000"/>
              </a:solidFill>
              <a:latin typeface="Courier New" pitchFamily="49" charset="0"/>
            </a:endParaRPr>
          </a:p>
          <a:p>
            <a:pPr marL="609600" indent="-609600" eaLnBrk="1" hangingPunct="1">
              <a:lnSpc>
                <a:spcPct val="90000"/>
              </a:lnSpc>
              <a:buFontTx/>
              <a:buNone/>
              <a:defRPr/>
            </a:pPr>
            <a:endParaRPr lang="en-US" b="1" dirty="0" smtClean="0">
              <a:solidFill>
                <a:srgbClr val="000000"/>
              </a:solidFill>
              <a:latin typeface="Courier New" pitchFamily="49" charset="0"/>
            </a:endParaRPr>
          </a:p>
          <a:p>
            <a:pPr marL="609600" indent="-609600" eaLnBrk="1" hangingPunct="1">
              <a:lnSpc>
                <a:spcPct val="90000"/>
              </a:lnSpc>
              <a:buFontTx/>
              <a:buNone/>
              <a:defRPr/>
            </a:pPr>
            <a:endParaRPr lang="en-US" b="1" dirty="0" smtClean="0">
              <a:solidFill>
                <a:srgbClr val="000000"/>
              </a:solidFill>
              <a:latin typeface="Courier New" pitchFamily="49" charset="0"/>
            </a:endParaRPr>
          </a:p>
          <a:p>
            <a:pPr marL="609600" indent="-609600" eaLnBrk="1" hangingPunct="1">
              <a:lnSpc>
                <a:spcPct val="90000"/>
              </a:lnSpc>
              <a:buFontTx/>
              <a:buNone/>
              <a:defRPr/>
            </a:pPr>
            <a:endParaRPr lang="en-US" sz="2800" b="1" dirty="0" smtClean="0">
              <a:solidFill>
                <a:srgbClr val="000000"/>
              </a:solidFill>
              <a:latin typeface="Courier New" pitchFamily="49" charset="0"/>
            </a:endParaRPr>
          </a:p>
        </p:txBody>
      </p:sp>
      <p:sp>
        <p:nvSpPr>
          <p:cNvPr id="33798" name="Slide Number Placeholder 8"/>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5CA8F24-0ED4-4831-AB52-DE26BA47F298}" type="slidenum">
              <a:rPr lang="en-US" smtClean="0">
                <a:solidFill>
                  <a:schemeClr val="bg2"/>
                </a:solidFill>
              </a:rPr>
              <a:pPr eaLnBrk="1" hangingPunct="1">
                <a:defRPr/>
              </a:pPr>
              <a:t>32</a:t>
            </a:fld>
            <a:endParaRPr lang="en-US" smtClean="0">
              <a:solidFill>
                <a:schemeClr val="bg2"/>
              </a:solidFill>
            </a:endParaRPr>
          </a:p>
        </p:txBody>
      </p:sp>
      <p:sp>
        <p:nvSpPr>
          <p:cNvPr id="6" name="TextBox 5"/>
          <p:cNvSpPr txBox="1">
            <a:spLocks noChangeArrowheads="1"/>
          </p:cNvSpPr>
          <p:nvPr/>
        </p:nvSpPr>
        <p:spPr bwMode="auto">
          <a:xfrm>
            <a:off x="6553200" y="3429000"/>
            <a:ext cx="1752600" cy="381000"/>
          </a:xfrm>
          <a:prstGeom prst="rect">
            <a:avLst/>
          </a:prstGeom>
          <a:noFill/>
          <a:ln w="9525">
            <a:noFill/>
            <a:miter lim="800000"/>
            <a:headEnd/>
            <a:tailEnd/>
          </a:ln>
        </p:spPr>
        <p:txBody>
          <a:bodyPr>
            <a:spAutoFit/>
          </a:bodyPr>
          <a:lstStyle/>
          <a:p>
            <a:r>
              <a:rPr lang="en-US">
                <a:solidFill>
                  <a:srgbClr val="C00000"/>
                </a:solidFill>
              </a:rPr>
              <a:t>Prints : integer</a:t>
            </a:r>
          </a:p>
        </p:txBody>
      </p:sp>
      <p:sp>
        <p:nvSpPr>
          <p:cNvPr id="5" name="TextBox 4"/>
          <p:cNvSpPr txBox="1">
            <a:spLocks noChangeArrowheads="1"/>
          </p:cNvSpPr>
          <p:nvPr/>
        </p:nvSpPr>
        <p:spPr bwMode="auto">
          <a:xfrm>
            <a:off x="6477000" y="1600200"/>
            <a:ext cx="1752600" cy="381000"/>
          </a:xfrm>
          <a:prstGeom prst="rect">
            <a:avLst/>
          </a:prstGeom>
          <a:noFill/>
          <a:ln w="9525">
            <a:noFill/>
            <a:miter lim="800000"/>
            <a:headEnd/>
            <a:tailEnd/>
          </a:ln>
        </p:spPr>
        <p:txBody>
          <a:bodyPr>
            <a:spAutoFit/>
          </a:bodyPr>
          <a:lstStyle/>
          <a:p>
            <a:r>
              <a:rPr lang="en-US">
                <a:solidFill>
                  <a:srgbClr val="C00000"/>
                </a:solidFill>
              </a:rPr>
              <a:t>Prints : Object</a:t>
            </a:r>
          </a:p>
        </p:txBody>
      </p:sp>
      <p:sp>
        <p:nvSpPr>
          <p:cNvPr id="7" name="TextBox 6"/>
          <p:cNvSpPr txBox="1">
            <a:spLocks noChangeArrowheads="1"/>
          </p:cNvSpPr>
          <p:nvPr/>
        </p:nvSpPr>
        <p:spPr bwMode="auto">
          <a:xfrm>
            <a:off x="6781800" y="5334000"/>
            <a:ext cx="1752600" cy="646113"/>
          </a:xfrm>
          <a:prstGeom prst="rect">
            <a:avLst/>
          </a:prstGeom>
          <a:noFill/>
          <a:ln w="9525">
            <a:noFill/>
            <a:miter lim="800000"/>
            <a:headEnd/>
            <a:tailEnd/>
          </a:ln>
        </p:spPr>
        <p:txBody>
          <a:bodyPr>
            <a:spAutoFit/>
          </a:bodyPr>
          <a:lstStyle/>
          <a:p>
            <a:r>
              <a:rPr lang="en-US">
                <a:solidFill>
                  <a:srgbClr val="C00000"/>
                </a:solidFill>
              </a:rPr>
              <a:t>Compilation error</a:t>
            </a:r>
          </a:p>
        </p:txBody>
      </p:sp>
      <p:sp>
        <p:nvSpPr>
          <p:cNvPr id="8" name="Footer Placeholder 7"/>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76200"/>
            <a:ext cx="8229600" cy="838200"/>
          </a:xfrm>
          <a:prstGeom prst="rect">
            <a:avLst/>
          </a:prstGeom>
        </p:spPr>
        <p:txBody>
          <a:bodyPr/>
          <a:lstStyle/>
          <a:p>
            <a:pPr eaLnBrk="0" hangingPunct="0">
              <a:defRPr/>
            </a:pPr>
            <a:r>
              <a:rPr lang="en-US" sz="4000" kern="0" dirty="0">
                <a:solidFill>
                  <a:schemeClr val="bg1"/>
                </a:solidFill>
                <a:latin typeface="+mj-lt"/>
                <a:ea typeface="+mj-ea"/>
                <a:cs typeface="+mj-cs"/>
              </a:rPr>
              <a:t>Immutability</a:t>
            </a:r>
          </a:p>
        </p:txBody>
      </p:sp>
      <p:sp>
        <p:nvSpPr>
          <p:cNvPr id="4" name="Rectangle 3"/>
          <p:cNvSpPr txBox="1">
            <a:spLocks noChangeArrowheads="1"/>
          </p:cNvSpPr>
          <p:nvPr/>
        </p:nvSpPr>
        <p:spPr>
          <a:xfrm>
            <a:off x="228600" y="1066800"/>
            <a:ext cx="8610600" cy="1828800"/>
          </a:xfrm>
          <a:prstGeom prst="rect">
            <a:avLst/>
          </a:prstGeom>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Like </a:t>
            </a:r>
            <a:r>
              <a:rPr lang="en-US" sz="2000" b="1" dirty="0">
                <a:solidFill>
                  <a:srgbClr val="5F5F5F"/>
                </a:solidFill>
                <a:latin typeface="Courier New" pitchFamily="49" charset="0"/>
                <a:cs typeface="Courier New" pitchFamily="49" charset="0"/>
              </a:rPr>
              <a:t>String</a:t>
            </a:r>
            <a:r>
              <a:rPr lang="en-US" sz="2000" dirty="0">
                <a:solidFill>
                  <a:srgbClr val="5F5F5F"/>
                </a:solidFill>
                <a:latin typeface="+mn-lt"/>
                <a:cs typeface="+mn-cs"/>
              </a:rPr>
              <a:t>, Wrapper objects are also immutable.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So using new creates primitives in the pool(if not there already) as well as in the heap and directly assigning a literal will create primitives in the heap alone.</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That is why there are no setters in wrapper classes.</a:t>
            </a:r>
          </a:p>
        </p:txBody>
      </p:sp>
      <p:sp>
        <p:nvSpPr>
          <p:cNvPr id="9" name="Freeform 8"/>
          <p:cNvSpPr/>
          <p:nvPr/>
        </p:nvSpPr>
        <p:spPr>
          <a:xfrm>
            <a:off x="3505200" y="4876800"/>
            <a:ext cx="1725613" cy="1276350"/>
          </a:xfrm>
          <a:custGeom>
            <a:avLst/>
            <a:gdLst>
              <a:gd name="connsiteX0" fmla="*/ 1188720 w 2944368"/>
              <a:gd name="connsiteY0" fmla="*/ 201168 h 1810512"/>
              <a:gd name="connsiteX1" fmla="*/ 1188720 w 2944368"/>
              <a:gd name="connsiteY1" fmla="*/ 201168 h 1810512"/>
              <a:gd name="connsiteX2" fmla="*/ 1060704 w 2944368"/>
              <a:gd name="connsiteY2" fmla="*/ 109728 h 1810512"/>
              <a:gd name="connsiteX3" fmla="*/ 1005840 w 2944368"/>
              <a:gd name="connsiteY3" fmla="*/ 91440 h 1810512"/>
              <a:gd name="connsiteX4" fmla="*/ 694944 w 2944368"/>
              <a:gd name="connsiteY4" fmla="*/ 109728 h 1810512"/>
              <a:gd name="connsiteX5" fmla="*/ 640080 w 2944368"/>
              <a:gd name="connsiteY5" fmla="*/ 164592 h 1810512"/>
              <a:gd name="connsiteX6" fmla="*/ 585216 w 2944368"/>
              <a:gd name="connsiteY6" fmla="*/ 201168 h 1810512"/>
              <a:gd name="connsiteX7" fmla="*/ 548640 w 2944368"/>
              <a:gd name="connsiteY7" fmla="*/ 310896 h 1810512"/>
              <a:gd name="connsiteX8" fmla="*/ 512064 w 2944368"/>
              <a:gd name="connsiteY8" fmla="*/ 365760 h 1810512"/>
              <a:gd name="connsiteX9" fmla="*/ 530352 w 2944368"/>
              <a:gd name="connsiteY9" fmla="*/ 548640 h 1810512"/>
              <a:gd name="connsiteX10" fmla="*/ 146304 w 2944368"/>
              <a:gd name="connsiteY10" fmla="*/ 566928 h 1810512"/>
              <a:gd name="connsiteX11" fmla="*/ 0 w 2944368"/>
              <a:gd name="connsiteY11" fmla="*/ 713232 h 1810512"/>
              <a:gd name="connsiteX12" fmla="*/ 18288 w 2944368"/>
              <a:gd name="connsiteY12" fmla="*/ 822960 h 1810512"/>
              <a:gd name="connsiteX13" fmla="*/ 36576 w 2944368"/>
              <a:gd name="connsiteY13" fmla="*/ 877824 h 1810512"/>
              <a:gd name="connsiteX14" fmla="*/ 91440 w 2944368"/>
              <a:gd name="connsiteY14" fmla="*/ 914400 h 1810512"/>
              <a:gd name="connsiteX15" fmla="*/ 201168 w 2944368"/>
              <a:gd name="connsiteY15" fmla="*/ 1024128 h 1810512"/>
              <a:gd name="connsiteX16" fmla="*/ 292608 w 2944368"/>
              <a:gd name="connsiteY16" fmla="*/ 1115568 h 1810512"/>
              <a:gd name="connsiteX17" fmla="*/ 347472 w 2944368"/>
              <a:gd name="connsiteY17" fmla="*/ 1133856 h 1810512"/>
              <a:gd name="connsiteX18" fmla="*/ 402336 w 2944368"/>
              <a:gd name="connsiteY18" fmla="*/ 1170432 h 1810512"/>
              <a:gd name="connsiteX19" fmla="*/ 457200 w 2944368"/>
              <a:gd name="connsiteY19" fmla="*/ 1188720 h 1810512"/>
              <a:gd name="connsiteX20" fmla="*/ 457200 w 2944368"/>
              <a:gd name="connsiteY20" fmla="*/ 1225296 h 1810512"/>
              <a:gd name="connsiteX21" fmla="*/ 475488 w 2944368"/>
              <a:gd name="connsiteY21" fmla="*/ 1426464 h 1810512"/>
              <a:gd name="connsiteX22" fmla="*/ 621792 w 2944368"/>
              <a:gd name="connsiteY22" fmla="*/ 1554480 h 1810512"/>
              <a:gd name="connsiteX23" fmla="*/ 731520 w 2944368"/>
              <a:gd name="connsiteY23" fmla="*/ 1609344 h 1810512"/>
              <a:gd name="connsiteX24" fmla="*/ 786384 w 2944368"/>
              <a:gd name="connsiteY24" fmla="*/ 1645920 h 1810512"/>
              <a:gd name="connsiteX25" fmla="*/ 896112 w 2944368"/>
              <a:gd name="connsiteY25" fmla="*/ 1700784 h 1810512"/>
              <a:gd name="connsiteX26" fmla="*/ 1115568 w 2944368"/>
              <a:gd name="connsiteY26" fmla="*/ 1645920 h 1810512"/>
              <a:gd name="connsiteX27" fmla="*/ 1188720 w 2944368"/>
              <a:gd name="connsiteY27" fmla="*/ 1536192 h 1810512"/>
              <a:gd name="connsiteX28" fmla="*/ 1207008 w 2944368"/>
              <a:gd name="connsiteY28" fmla="*/ 1481328 h 1810512"/>
              <a:gd name="connsiteX29" fmla="*/ 1207008 w 2944368"/>
              <a:gd name="connsiteY29" fmla="*/ 1481328 h 1810512"/>
              <a:gd name="connsiteX30" fmla="*/ 1335024 w 2944368"/>
              <a:gd name="connsiteY30" fmla="*/ 1572768 h 1810512"/>
              <a:gd name="connsiteX31" fmla="*/ 1481328 w 2944368"/>
              <a:gd name="connsiteY31" fmla="*/ 1645920 h 1810512"/>
              <a:gd name="connsiteX32" fmla="*/ 1536192 w 2944368"/>
              <a:gd name="connsiteY32" fmla="*/ 1700784 h 1810512"/>
              <a:gd name="connsiteX33" fmla="*/ 1645920 w 2944368"/>
              <a:gd name="connsiteY33" fmla="*/ 1737360 h 1810512"/>
              <a:gd name="connsiteX34" fmla="*/ 1700784 w 2944368"/>
              <a:gd name="connsiteY34" fmla="*/ 1773936 h 1810512"/>
              <a:gd name="connsiteX35" fmla="*/ 1810512 w 2944368"/>
              <a:gd name="connsiteY35" fmla="*/ 1810512 h 1810512"/>
              <a:gd name="connsiteX36" fmla="*/ 1975104 w 2944368"/>
              <a:gd name="connsiteY36" fmla="*/ 1773936 h 1810512"/>
              <a:gd name="connsiteX37" fmla="*/ 2011680 w 2944368"/>
              <a:gd name="connsiteY37" fmla="*/ 1719072 h 1810512"/>
              <a:gd name="connsiteX38" fmla="*/ 2121408 w 2944368"/>
              <a:gd name="connsiteY38" fmla="*/ 1609344 h 1810512"/>
              <a:gd name="connsiteX39" fmla="*/ 2212848 w 2944368"/>
              <a:gd name="connsiteY39" fmla="*/ 1481328 h 1810512"/>
              <a:gd name="connsiteX40" fmla="*/ 2194560 w 2944368"/>
              <a:gd name="connsiteY40" fmla="*/ 1335024 h 1810512"/>
              <a:gd name="connsiteX41" fmla="*/ 2176272 w 2944368"/>
              <a:gd name="connsiteY41" fmla="*/ 1335024 h 1810512"/>
              <a:gd name="connsiteX42" fmla="*/ 2157984 w 2944368"/>
              <a:gd name="connsiteY42" fmla="*/ 1335024 h 1810512"/>
              <a:gd name="connsiteX43" fmla="*/ 2450592 w 2944368"/>
              <a:gd name="connsiteY43" fmla="*/ 1225296 h 1810512"/>
              <a:gd name="connsiteX44" fmla="*/ 2560320 w 2944368"/>
              <a:gd name="connsiteY44" fmla="*/ 1188720 h 1810512"/>
              <a:gd name="connsiteX45" fmla="*/ 2670048 w 2944368"/>
              <a:gd name="connsiteY45" fmla="*/ 1097280 h 1810512"/>
              <a:gd name="connsiteX46" fmla="*/ 2706624 w 2944368"/>
              <a:gd name="connsiteY46" fmla="*/ 1042416 h 1810512"/>
              <a:gd name="connsiteX47" fmla="*/ 2743200 w 2944368"/>
              <a:gd name="connsiteY47" fmla="*/ 969264 h 1810512"/>
              <a:gd name="connsiteX48" fmla="*/ 2779776 w 2944368"/>
              <a:gd name="connsiteY48" fmla="*/ 914400 h 1810512"/>
              <a:gd name="connsiteX49" fmla="*/ 2798064 w 2944368"/>
              <a:gd name="connsiteY49" fmla="*/ 859536 h 1810512"/>
              <a:gd name="connsiteX50" fmla="*/ 2871216 w 2944368"/>
              <a:gd name="connsiteY50" fmla="*/ 749808 h 1810512"/>
              <a:gd name="connsiteX51" fmla="*/ 2907792 w 2944368"/>
              <a:gd name="connsiteY51" fmla="*/ 676656 h 1810512"/>
              <a:gd name="connsiteX52" fmla="*/ 2944368 w 2944368"/>
              <a:gd name="connsiteY52" fmla="*/ 566928 h 1810512"/>
              <a:gd name="connsiteX53" fmla="*/ 2926080 w 2944368"/>
              <a:gd name="connsiteY53" fmla="*/ 475488 h 1810512"/>
              <a:gd name="connsiteX54" fmla="*/ 2871216 w 2944368"/>
              <a:gd name="connsiteY54" fmla="*/ 457200 h 1810512"/>
              <a:gd name="connsiteX55" fmla="*/ 2816352 w 2944368"/>
              <a:gd name="connsiteY55" fmla="*/ 420624 h 1810512"/>
              <a:gd name="connsiteX56" fmla="*/ 2596896 w 2944368"/>
              <a:gd name="connsiteY56" fmla="*/ 384048 h 1810512"/>
              <a:gd name="connsiteX57" fmla="*/ 2377440 w 2944368"/>
              <a:gd name="connsiteY57" fmla="*/ 402336 h 1810512"/>
              <a:gd name="connsiteX58" fmla="*/ 2194560 w 2944368"/>
              <a:gd name="connsiteY58" fmla="*/ 475488 h 1810512"/>
              <a:gd name="connsiteX59" fmla="*/ 2121408 w 2944368"/>
              <a:gd name="connsiteY59" fmla="*/ 512064 h 1810512"/>
              <a:gd name="connsiteX60" fmla="*/ 2084832 w 2944368"/>
              <a:gd name="connsiteY60" fmla="*/ 512064 h 1810512"/>
              <a:gd name="connsiteX61" fmla="*/ 2048256 w 2944368"/>
              <a:gd name="connsiteY61" fmla="*/ 256032 h 1810512"/>
              <a:gd name="connsiteX62" fmla="*/ 1975104 w 2944368"/>
              <a:gd name="connsiteY62" fmla="*/ 146304 h 1810512"/>
              <a:gd name="connsiteX63" fmla="*/ 1865376 w 2944368"/>
              <a:gd name="connsiteY63" fmla="*/ 91440 h 1810512"/>
              <a:gd name="connsiteX64" fmla="*/ 1810512 w 2944368"/>
              <a:gd name="connsiteY64" fmla="*/ 73152 h 1810512"/>
              <a:gd name="connsiteX65" fmla="*/ 1755648 w 2944368"/>
              <a:gd name="connsiteY65" fmla="*/ 36576 h 1810512"/>
              <a:gd name="connsiteX66" fmla="*/ 1682496 w 2944368"/>
              <a:gd name="connsiteY66" fmla="*/ 18288 h 1810512"/>
              <a:gd name="connsiteX67" fmla="*/ 1627632 w 2944368"/>
              <a:gd name="connsiteY67" fmla="*/ 0 h 1810512"/>
              <a:gd name="connsiteX68" fmla="*/ 1335024 w 2944368"/>
              <a:gd name="connsiteY68" fmla="*/ 18288 h 1810512"/>
              <a:gd name="connsiteX69" fmla="*/ 1243584 w 2944368"/>
              <a:gd name="connsiteY69" fmla="*/ 164592 h 1810512"/>
              <a:gd name="connsiteX70" fmla="*/ 1188720 w 2944368"/>
              <a:gd name="connsiteY70" fmla="*/ 201168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944368" h="1810512">
                <a:moveTo>
                  <a:pt x="1188720" y="201168"/>
                </a:moveTo>
                <a:lnTo>
                  <a:pt x="1188720" y="201168"/>
                </a:lnTo>
                <a:cubicBezTo>
                  <a:pt x="1146048" y="170688"/>
                  <a:pt x="1105671" y="136708"/>
                  <a:pt x="1060704" y="109728"/>
                </a:cubicBezTo>
                <a:cubicBezTo>
                  <a:pt x="1044174" y="99810"/>
                  <a:pt x="1025117" y="91440"/>
                  <a:pt x="1005840" y="91440"/>
                </a:cubicBezTo>
                <a:cubicBezTo>
                  <a:pt x="902029" y="91440"/>
                  <a:pt x="798576" y="103632"/>
                  <a:pt x="694944" y="109728"/>
                </a:cubicBezTo>
                <a:cubicBezTo>
                  <a:pt x="676656" y="128016"/>
                  <a:pt x="659949" y="148035"/>
                  <a:pt x="640080" y="164592"/>
                </a:cubicBezTo>
                <a:cubicBezTo>
                  <a:pt x="623195" y="178663"/>
                  <a:pt x="596865" y="182529"/>
                  <a:pt x="585216" y="201168"/>
                </a:cubicBezTo>
                <a:cubicBezTo>
                  <a:pt x="564782" y="233862"/>
                  <a:pt x="570026" y="278817"/>
                  <a:pt x="548640" y="310896"/>
                </a:cubicBezTo>
                <a:lnTo>
                  <a:pt x="512064" y="365760"/>
                </a:lnTo>
                <a:cubicBezTo>
                  <a:pt x="531864" y="524162"/>
                  <a:pt x="530352" y="462916"/>
                  <a:pt x="530352" y="548640"/>
                </a:cubicBezTo>
                <a:lnTo>
                  <a:pt x="146304" y="566928"/>
                </a:lnTo>
                <a:cubicBezTo>
                  <a:pt x="97461" y="601816"/>
                  <a:pt x="0" y="633527"/>
                  <a:pt x="0" y="713232"/>
                </a:cubicBezTo>
                <a:cubicBezTo>
                  <a:pt x="0" y="750313"/>
                  <a:pt x="10244" y="786762"/>
                  <a:pt x="18288" y="822960"/>
                </a:cubicBezTo>
                <a:cubicBezTo>
                  <a:pt x="22470" y="841778"/>
                  <a:pt x="24534" y="862771"/>
                  <a:pt x="36576" y="877824"/>
                </a:cubicBezTo>
                <a:cubicBezTo>
                  <a:pt x="50306" y="894987"/>
                  <a:pt x="75012" y="899798"/>
                  <a:pt x="91440" y="914400"/>
                </a:cubicBezTo>
                <a:cubicBezTo>
                  <a:pt x="130101" y="948765"/>
                  <a:pt x="172475" y="981089"/>
                  <a:pt x="201168" y="1024128"/>
                </a:cubicBezTo>
                <a:cubicBezTo>
                  <a:pt x="237744" y="1078992"/>
                  <a:pt x="231648" y="1085088"/>
                  <a:pt x="292608" y="1115568"/>
                </a:cubicBezTo>
                <a:cubicBezTo>
                  <a:pt x="309850" y="1124189"/>
                  <a:pt x="330230" y="1125235"/>
                  <a:pt x="347472" y="1133856"/>
                </a:cubicBezTo>
                <a:cubicBezTo>
                  <a:pt x="367131" y="1143686"/>
                  <a:pt x="382677" y="1160602"/>
                  <a:pt x="402336" y="1170432"/>
                </a:cubicBezTo>
                <a:cubicBezTo>
                  <a:pt x="419578" y="1179053"/>
                  <a:pt x="457200" y="1188720"/>
                  <a:pt x="457200" y="1188720"/>
                </a:cubicBezTo>
                <a:lnTo>
                  <a:pt x="457200" y="1225296"/>
                </a:lnTo>
                <a:cubicBezTo>
                  <a:pt x="463296" y="1292352"/>
                  <a:pt x="461380" y="1360626"/>
                  <a:pt x="475488" y="1426464"/>
                </a:cubicBezTo>
                <a:cubicBezTo>
                  <a:pt x="488188" y="1485731"/>
                  <a:pt x="590296" y="1533483"/>
                  <a:pt x="621792" y="1554480"/>
                </a:cubicBezTo>
                <a:cubicBezTo>
                  <a:pt x="779025" y="1659302"/>
                  <a:pt x="580089" y="1533628"/>
                  <a:pt x="731520" y="1609344"/>
                </a:cubicBezTo>
                <a:cubicBezTo>
                  <a:pt x="751179" y="1619174"/>
                  <a:pt x="766725" y="1636090"/>
                  <a:pt x="786384" y="1645920"/>
                </a:cubicBezTo>
                <a:cubicBezTo>
                  <a:pt x="937815" y="1721636"/>
                  <a:pt x="738879" y="1595962"/>
                  <a:pt x="896112" y="1700784"/>
                </a:cubicBezTo>
                <a:cubicBezTo>
                  <a:pt x="965712" y="1693051"/>
                  <a:pt x="1061294" y="1707947"/>
                  <a:pt x="1115568" y="1645920"/>
                </a:cubicBezTo>
                <a:cubicBezTo>
                  <a:pt x="1144515" y="1612838"/>
                  <a:pt x="1174819" y="1577895"/>
                  <a:pt x="1188720" y="1536192"/>
                </a:cubicBezTo>
                <a:lnTo>
                  <a:pt x="1207008" y="1481328"/>
                </a:lnTo>
                <a:lnTo>
                  <a:pt x="1207008" y="1481328"/>
                </a:lnTo>
                <a:cubicBezTo>
                  <a:pt x="1249680" y="1511808"/>
                  <a:pt x="1290057" y="1545788"/>
                  <a:pt x="1335024" y="1572768"/>
                </a:cubicBezTo>
                <a:cubicBezTo>
                  <a:pt x="1522540" y="1685277"/>
                  <a:pt x="1190940" y="1428129"/>
                  <a:pt x="1481328" y="1645920"/>
                </a:cubicBezTo>
                <a:cubicBezTo>
                  <a:pt x="1502019" y="1661438"/>
                  <a:pt x="1513584" y="1688224"/>
                  <a:pt x="1536192" y="1700784"/>
                </a:cubicBezTo>
                <a:cubicBezTo>
                  <a:pt x="1569895" y="1719508"/>
                  <a:pt x="1610688" y="1721702"/>
                  <a:pt x="1645920" y="1737360"/>
                </a:cubicBezTo>
                <a:cubicBezTo>
                  <a:pt x="1666005" y="1746287"/>
                  <a:pt x="1680699" y="1765009"/>
                  <a:pt x="1700784" y="1773936"/>
                </a:cubicBezTo>
                <a:cubicBezTo>
                  <a:pt x="1736016" y="1789594"/>
                  <a:pt x="1810512" y="1810512"/>
                  <a:pt x="1810512" y="1810512"/>
                </a:cubicBezTo>
                <a:cubicBezTo>
                  <a:pt x="1811635" y="1810325"/>
                  <a:pt x="1951409" y="1792892"/>
                  <a:pt x="1975104" y="1773936"/>
                </a:cubicBezTo>
                <a:cubicBezTo>
                  <a:pt x="1992267" y="1760206"/>
                  <a:pt x="1997078" y="1735500"/>
                  <a:pt x="2011680" y="1719072"/>
                </a:cubicBezTo>
                <a:cubicBezTo>
                  <a:pt x="2046045" y="1680411"/>
                  <a:pt x="2092715" y="1652383"/>
                  <a:pt x="2121408" y="1609344"/>
                </a:cubicBezTo>
                <a:cubicBezTo>
                  <a:pt x="2174891" y="1529119"/>
                  <a:pt x="2144796" y="1572064"/>
                  <a:pt x="2212848" y="1481328"/>
                </a:cubicBezTo>
                <a:cubicBezTo>
                  <a:pt x="2249112" y="1372535"/>
                  <a:pt x="2285643" y="1380566"/>
                  <a:pt x="2194560" y="1335024"/>
                </a:cubicBezTo>
                <a:cubicBezTo>
                  <a:pt x="2189108" y="1332298"/>
                  <a:pt x="2182368" y="1335024"/>
                  <a:pt x="2176272" y="1335024"/>
                </a:cubicBezTo>
                <a:lnTo>
                  <a:pt x="2157984" y="1335024"/>
                </a:lnTo>
                <a:cubicBezTo>
                  <a:pt x="2542586" y="1160205"/>
                  <a:pt x="2221457" y="1287787"/>
                  <a:pt x="2450592" y="1225296"/>
                </a:cubicBezTo>
                <a:cubicBezTo>
                  <a:pt x="2487788" y="1215152"/>
                  <a:pt x="2560320" y="1188720"/>
                  <a:pt x="2560320" y="1188720"/>
                </a:cubicBezTo>
                <a:cubicBezTo>
                  <a:pt x="2649432" y="1055053"/>
                  <a:pt x="2530831" y="1213294"/>
                  <a:pt x="2670048" y="1097280"/>
                </a:cubicBezTo>
                <a:cubicBezTo>
                  <a:pt x="2686933" y="1083209"/>
                  <a:pt x="2695719" y="1061499"/>
                  <a:pt x="2706624" y="1042416"/>
                </a:cubicBezTo>
                <a:cubicBezTo>
                  <a:pt x="2720150" y="1018746"/>
                  <a:pt x="2729674" y="992934"/>
                  <a:pt x="2743200" y="969264"/>
                </a:cubicBezTo>
                <a:cubicBezTo>
                  <a:pt x="2754105" y="950181"/>
                  <a:pt x="2769946" y="934059"/>
                  <a:pt x="2779776" y="914400"/>
                </a:cubicBezTo>
                <a:cubicBezTo>
                  <a:pt x="2788397" y="897158"/>
                  <a:pt x="2788702" y="876387"/>
                  <a:pt x="2798064" y="859536"/>
                </a:cubicBezTo>
                <a:cubicBezTo>
                  <a:pt x="2819412" y="821109"/>
                  <a:pt x="2851557" y="789126"/>
                  <a:pt x="2871216" y="749808"/>
                </a:cubicBezTo>
                <a:cubicBezTo>
                  <a:pt x="2883408" y="725424"/>
                  <a:pt x="2897667" y="701968"/>
                  <a:pt x="2907792" y="676656"/>
                </a:cubicBezTo>
                <a:cubicBezTo>
                  <a:pt x="2922111" y="640859"/>
                  <a:pt x="2944368" y="566928"/>
                  <a:pt x="2944368" y="566928"/>
                </a:cubicBezTo>
                <a:cubicBezTo>
                  <a:pt x="2938272" y="536448"/>
                  <a:pt x="2943322" y="501351"/>
                  <a:pt x="2926080" y="475488"/>
                </a:cubicBezTo>
                <a:cubicBezTo>
                  <a:pt x="2915387" y="459448"/>
                  <a:pt x="2888458" y="465821"/>
                  <a:pt x="2871216" y="457200"/>
                </a:cubicBezTo>
                <a:cubicBezTo>
                  <a:pt x="2851557" y="447370"/>
                  <a:pt x="2836554" y="429282"/>
                  <a:pt x="2816352" y="420624"/>
                </a:cubicBezTo>
                <a:cubicBezTo>
                  <a:pt x="2766598" y="399301"/>
                  <a:pt x="2629156" y="388081"/>
                  <a:pt x="2596896" y="384048"/>
                </a:cubicBezTo>
                <a:cubicBezTo>
                  <a:pt x="2523744" y="390144"/>
                  <a:pt x="2449847" y="390268"/>
                  <a:pt x="2377440" y="402336"/>
                </a:cubicBezTo>
                <a:cubicBezTo>
                  <a:pt x="2286619" y="417473"/>
                  <a:pt x="2270539" y="442926"/>
                  <a:pt x="2194560" y="475488"/>
                </a:cubicBezTo>
                <a:cubicBezTo>
                  <a:pt x="2121010" y="507009"/>
                  <a:pt x="2158026" y="475446"/>
                  <a:pt x="2121408" y="512064"/>
                </a:cubicBezTo>
                <a:lnTo>
                  <a:pt x="2084832" y="512064"/>
                </a:lnTo>
                <a:cubicBezTo>
                  <a:pt x="2084241" y="506158"/>
                  <a:pt x="2073116" y="305752"/>
                  <a:pt x="2048256" y="256032"/>
                </a:cubicBezTo>
                <a:cubicBezTo>
                  <a:pt x="2028597" y="216714"/>
                  <a:pt x="2016807" y="160205"/>
                  <a:pt x="1975104" y="146304"/>
                </a:cubicBezTo>
                <a:cubicBezTo>
                  <a:pt x="1837202" y="100337"/>
                  <a:pt x="2007183" y="162344"/>
                  <a:pt x="1865376" y="91440"/>
                </a:cubicBezTo>
                <a:cubicBezTo>
                  <a:pt x="1848134" y="82819"/>
                  <a:pt x="1827754" y="81773"/>
                  <a:pt x="1810512" y="73152"/>
                </a:cubicBezTo>
                <a:cubicBezTo>
                  <a:pt x="1790853" y="63322"/>
                  <a:pt x="1775850" y="45234"/>
                  <a:pt x="1755648" y="36576"/>
                </a:cubicBezTo>
                <a:cubicBezTo>
                  <a:pt x="1732546" y="26675"/>
                  <a:pt x="1706663" y="25193"/>
                  <a:pt x="1682496" y="18288"/>
                </a:cubicBezTo>
                <a:cubicBezTo>
                  <a:pt x="1663960" y="12992"/>
                  <a:pt x="1645920" y="6096"/>
                  <a:pt x="1627632" y="0"/>
                </a:cubicBezTo>
                <a:cubicBezTo>
                  <a:pt x="1530096" y="6096"/>
                  <a:pt x="1431554" y="3046"/>
                  <a:pt x="1335024" y="18288"/>
                </a:cubicBezTo>
                <a:cubicBezTo>
                  <a:pt x="1253306" y="31191"/>
                  <a:pt x="1277944" y="113052"/>
                  <a:pt x="1243584" y="164592"/>
                </a:cubicBezTo>
                <a:cubicBezTo>
                  <a:pt x="1202226" y="226629"/>
                  <a:pt x="1197864" y="195072"/>
                  <a:pt x="1188720" y="20116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21" name="Text Box 4"/>
          <p:cNvSpPr txBox="1">
            <a:spLocks noChangeArrowheads="1"/>
          </p:cNvSpPr>
          <p:nvPr/>
        </p:nvSpPr>
        <p:spPr bwMode="auto">
          <a:xfrm>
            <a:off x="3962400" y="5257800"/>
            <a:ext cx="441325" cy="400050"/>
          </a:xfrm>
          <a:prstGeom prst="rect">
            <a:avLst/>
          </a:prstGeom>
          <a:noFill/>
          <a:ln w="9525">
            <a:solidFill>
              <a:schemeClr val="tx1"/>
            </a:solidFill>
            <a:miter lim="800000"/>
            <a:headEnd/>
            <a:tailEnd/>
          </a:ln>
        </p:spPr>
        <p:txBody>
          <a:bodyPr wrap="none">
            <a:spAutoFit/>
          </a:bodyPr>
          <a:lstStyle/>
          <a:p>
            <a:r>
              <a:rPr lang="en-US" sz="2000">
                <a:latin typeface="Times New Roman" pitchFamily="18" charset="0"/>
              </a:rPr>
              <a:t>20</a:t>
            </a:r>
          </a:p>
        </p:txBody>
      </p:sp>
      <p:sp>
        <p:nvSpPr>
          <p:cNvPr id="34822" name="Rectangle 10"/>
          <p:cNvSpPr>
            <a:spLocks noChangeArrowheads="1"/>
          </p:cNvSpPr>
          <p:nvPr/>
        </p:nvSpPr>
        <p:spPr bwMode="auto">
          <a:xfrm>
            <a:off x="914400" y="3657600"/>
            <a:ext cx="4457700" cy="923925"/>
          </a:xfrm>
          <a:prstGeom prst="rect">
            <a:avLst/>
          </a:prstGeom>
          <a:noFill/>
          <a:ln w="9525">
            <a:noFill/>
            <a:miter lim="800000"/>
            <a:headEnd/>
            <a:tailEnd/>
          </a:ln>
        </p:spPr>
        <p:txBody>
          <a:bodyPr wrap="none">
            <a:spAutoFit/>
          </a:bodyPr>
          <a:lstStyle/>
          <a:p>
            <a:r>
              <a:rPr lang="en-US" b="1">
                <a:solidFill>
                  <a:srgbClr val="000000"/>
                </a:solidFill>
                <a:latin typeface="Courier New" pitchFamily="49" charset="0"/>
              </a:rPr>
              <a:t>Integer int i=10;</a:t>
            </a:r>
          </a:p>
          <a:p>
            <a:endParaRPr lang="en-US" b="1">
              <a:solidFill>
                <a:srgbClr val="000000"/>
              </a:solidFill>
              <a:latin typeface="Courier New" pitchFamily="49" charset="0"/>
            </a:endParaRPr>
          </a:p>
          <a:p>
            <a:r>
              <a:rPr lang="en-US" b="1">
                <a:solidFill>
                  <a:srgbClr val="000000"/>
                </a:solidFill>
                <a:latin typeface="Courier New" pitchFamily="49" charset="0"/>
              </a:rPr>
              <a:t>Integer int j= new Integer(20);</a:t>
            </a:r>
            <a:endParaRPr lang="en-US"/>
          </a:p>
        </p:txBody>
      </p:sp>
      <p:sp>
        <p:nvSpPr>
          <p:cNvPr id="12" name="Oval 11"/>
          <p:cNvSpPr/>
          <p:nvPr/>
        </p:nvSpPr>
        <p:spPr>
          <a:xfrm>
            <a:off x="5486400" y="3352800"/>
            <a:ext cx="3276600"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24" name="Text Box 4"/>
          <p:cNvSpPr txBox="1">
            <a:spLocks noChangeArrowheads="1"/>
          </p:cNvSpPr>
          <p:nvPr/>
        </p:nvSpPr>
        <p:spPr bwMode="auto">
          <a:xfrm>
            <a:off x="6019800" y="3733800"/>
            <a:ext cx="441325" cy="400050"/>
          </a:xfrm>
          <a:prstGeom prst="rect">
            <a:avLst/>
          </a:prstGeom>
          <a:noFill/>
          <a:ln w="9525">
            <a:solidFill>
              <a:schemeClr val="tx1"/>
            </a:solidFill>
            <a:miter lim="800000"/>
            <a:headEnd/>
            <a:tailEnd/>
          </a:ln>
        </p:spPr>
        <p:txBody>
          <a:bodyPr wrap="none">
            <a:spAutoFit/>
          </a:bodyPr>
          <a:lstStyle/>
          <a:p>
            <a:r>
              <a:rPr lang="en-US" sz="2000">
                <a:latin typeface="Times New Roman" pitchFamily="18" charset="0"/>
              </a:rPr>
              <a:t>10</a:t>
            </a:r>
          </a:p>
        </p:txBody>
      </p:sp>
      <p:sp>
        <p:nvSpPr>
          <p:cNvPr id="34825" name="Text Box 4"/>
          <p:cNvSpPr txBox="1">
            <a:spLocks noChangeArrowheads="1"/>
          </p:cNvSpPr>
          <p:nvPr/>
        </p:nvSpPr>
        <p:spPr bwMode="auto">
          <a:xfrm>
            <a:off x="7239000" y="3657600"/>
            <a:ext cx="441325" cy="400050"/>
          </a:xfrm>
          <a:prstGeom prst="rect">
            <a:avLst/>
          </a:prstGeom>
          <a:noFill/>
          <a:ln w="9525">
            <a:solidFill>
              <a:schemeClr val="tx1"/>
            </a:solidFill>
            <a:miter lim="800000"/>
            <a:headEnd/>
            <a:tailEnd/>
          </a:ln>
        </p:spPr>
        <p:txBody>
          <a:bodyPr wrap="none">
            <a:spAutoFit/>
          </a:bodyPr>
          <a:lstStyle/>
          <a:p>
            <a:r>
              <a:rPr lang="en-US" sz="2000">
                <a:latin typeface="Times New Roman" pitchFamily="18" charset="0"/>
              </a:rPr>
              <a:t>20</a:t>
            </a:r>
          </a:p>
        </p:txBody>
      </p:sp>
      <p:sp>
        <p:nvSpPr>
          <p:cNvPr id="34826" name="TextBox 14"/>
          <p:cNvSpPr txBox="1">
            <a:spLocks noChangeArrowheads="1"/>
          </p:cNvSpPr>
          <p:nvPr/>
        </p:nvSpPr>
        <p:spPr bwMode="auto">
          <a:xfrm>
            <a:off x="6705600" y="4572000"/>
            <a:ext cx="620713" cy="369888"/>
          </a:xfrm>
          <a:prstGeom prst="rect">
            <a:avLst/>
          </a:prstGeom>
          <a:noFill/>
          <a:ln w="9525">
            <a:noFill/>
            <a:miter lim="800000"/>
            <a:headEnd/>
            <a:tailEnd/>
          </a:ln>
        </p:spPr>
        <p:txBody>
          <a:bodyPr wrap="none">
            <a:spAutoFit/>
          </a:bodyPr>
          <a:lstStyle/>
          <a:p>
            <a:r>
              <a:rPr lang="en-US"/>
              <a:t>pool</a:t>
            </a:r>
          </a:p>
        </p:txBody>
      </p:sp>
      <p:sp>
        <p:nvSpPr>
          <p:cNvPr id="34827" name="TextBox 15"/>
          <p:cNvSpPr txBox="1">
            <a:spLocks noChangeArrowheads="1"/>
          </p:cNvSpPr>
          <p:nvPr/>
        </p:nvSpPr>
        <p:spPr bwMode="auto">
          <a:xfrm>
            <a:off x="4419600" y="5638800"/>
            <a:ext cx="696913" cy="369888"/>
          </a:xfrm>
          <a:prstGeom prst="rect">
            <a:avLst/>
          </a:prstGeom>
          <a:noFill/>
          <a:ln w="9525">
            <a:noFill/>
            <a:miter lim="800000"/>
            <a:headEnd/>
            <a:tailEnd/>
          </a:ln>
        </p:spPr>
        <p:txBody>
          <a:bodyPr wrap="none">
            <a:spAutoFit/>
          </a:bodyPr>
          <a:lstStyle/>
          <a:p>
            <a:r>
              <a:rPr lang="en-US"/>
              <a:t>heap</a:t>
            </a:r>
          </a:p>
        </p:txBody>
      </p:sp>
      <p:cxnSp>
        <p:nvCxnSpPr>
          <p:cNvPr id="18" name="Straight Arrow Connector 17"/>
          <p:cNvCxnSpPr>
            <a:endCxn id="34824" idx="1"/>
          </p:cNvCxnSpPr>
          <p:nvPr/>
        </p:nvCxnSpPr>
        <p:spPr>
          <a:xfrm>
            <a:off x="3429000" y="3886200"/>
            <a:ext cx="2590800" cy="4762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43200" y="4572000"/>
            <a:ext cx="1219200" cy="685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830" name="Slide Number Placeholder 18"/>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FF39C4C-64A6-474B-B5E4-D7611F11A310}" type="slidenum">
              <a:rPr lang="en-US" smtClean="0">
                <a:solidFill>
                  <a:schemeClr val="bg2"/>
                </a:solidFill>
              </a:rPr>
              <a:pPr eaLnBrk="1" hangingPunct="1">
                <a:defRPr/>
              </a:pPr>
              <a:t>33</a:t>
            </a:fld>
            <a:endParaRPr lang="en-US" smtClean="0">
              <a:solidFill>
                <a:schemeClr val="bg2"/>
              </a:solidFill>
            </a:endParaRPr>
          </a:p>
        </p:txBody>
      </p:sp>
      <p:sp>
        <p:nvSpPr>
          <p:cNvPr id="15" name="Footer Placeholder 1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Slide Number Placeholder 7"/>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D961A47-7A10-4EEC-A8AC-AAC8C3841FA5}" type="slidenum">
              <a:rPr lang="en-US" smtClean="0">
                <a:solidFill>
                  <a:schemeClr val="bg2"/>
                </a:solidFill>
              </a:rPr>
              <a:pPr eaLnBrk="1" hangingPunct="1">
                <a:defRPr/>
              </a:pPr>
              <a:t>34</a:t>
            </a:fld>
            <a:endParaRPr lang="en-US" smtClean="0">
              <a:solidFill>
                <a:schemeClr val="bg2"/>
              </a:solidFill>
            </a:endParaRPr>
          </a:p>
        </p:txBody>
      </p:sp>
      <p:sp>
        <p:nvSpPr>
          <p:cNvPr id="35842" name="Title 2"/>
          <p:cNvSpPr>
            <a:spLocks noGrp="1"/>
          </p:cNvSpPr>
          <p:nvPr>
            <p:ph type="title"/>
          </p:nvPr>
        </p:nvSpPr>
        <p:spPr/>
        <p:txBody>
          <a:bodyPr/>
          <a:lstStyle/>
          <a:p>
            <a:r>
              <a:rPr lang="en-US" smtClean="0"/>
              <a:t>Test your understanding?</a:t>
            </a:r>
          </a:p>
        </p:txBody>
      </p:sp>
      <p:sp>
        <p:nvSpPr>
          <p:cNvPr id="5" name="Text Box 2"/>
          <p:cNvSpPr txBox="1">
            <a:spLocks noChangeArrowheads="1"/>
          </p:cNvSpPr>
          <p:nvPr/>
        </p:nvSpPr>
        <p:spPr bwMode="auto">
          <a:xfrm>
            <a:off x="304800" y="1219200"/>
            <a:ext cx="8305800" cy="4094163"/>
          </a:xfrm>
          <a:prstGeom prst="rect">
            <a:avLst/>
          </a:prstGeom>
          <a:noFill/>
          <a:ln w="9525">
            <a:noFill/>
            <a:miter lim="800000"/>
            <a:headEnd/>
            <a:tailEnd/>
          </a:ln>
        </p:spPr>
        <p:txBody>
          <a:bodyPr>
            <a:spAutoFit/>
          </a:bodyPr>
          <a:lstStyle/>
          <a:p>
            <a:pPr>
              <a:defRPr/>
            </a:pPr>
            <a:r>
              <a:rPr lang="en-US" sz="2000" kern="0" dirty="0">
                <a:latin typeface="+mn-lt"/>
                <a:cs typeface="+mn-cs"/>
              </a:rPr>
              <a:t>What will the code print?</a:t>
            </a:r>
          </a:p>
          <a:p>
            <a:pPr>
              <a:defRPr/>
            </a:pPr>
            <a:endParaRPr lang="en-US" sz="2000" b="1" kern="0" dirty="0">
              <a:solidFill>
                <a:srgbClr val="000000"/>
              </a:solidFill>
              <a:latin typeface="+mn-lt"/>
              <a:cs typeface="+mn-cs"/>
            </a:endParaRPr>
          </a:p>
          <a:p>
            <a:pPr>
              <a:defRPr/>
            </a:pPr>
            <a:endParaRPr lang="en-US" sz="2000" b="1" dirty="0">
              <a:solidFill>
                <a:srgbClr val="000000"/>
              </a:solidFill>
              <a:latin typeface="Courier New" pitchFamily="49" charset="0"/>
              <a:cs typeface="+mn-cs"/>
            </a:endParaRPr>
          </a:p>
          <a:p>
            <a:pPr>
              <a:defRPr/>
            </a:pPr>
            <a:r>
              <a:rPr lang="en-US" sz="2000" b="1" dirty="0">
                <a:solidFill>
                  <a:srgbClr val="000000"/>
                </a:solidFill>
                <a:latin typeface="Courier New" pitchFamily="49" charset="0"/>
                <a:cs typeface="+mn-cs"/>
              </a:rPr>
              <a:t>class </a:t>
            </a:r>
            <a:r>
              <a:rPr lang="en-US" sz="2000" b="1" dirty="0" err="1">
                <a:solidFill>
                  <a:srgbClr val="000000"/>
                </a:solidFill>
                <a:latin typeface="Courier New" pitchFamily="49" charset="0"/>
                <a:cs typeface="+mn-cs"/>
              </a:rPr>
              <a:t>ImmutablilityTest</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public static void main(String... </a:t>
            </a:r>
            <a:r>
              <a:rPr lang="en-US" sz="2000" b="1" dirty="0" err="1">
                <a:solidFill>
                  <a:srgbClr val="000000"/>
                </a:solidFill>
                <a:latin typeface="Courier New" pitchFamily="49" charset="0"/>
                <a:cs typeface="+mn-cs"/>
              </a:rPr>
              <a:t>args</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Integer x=10;</a:t>
            </a:r>
          </a:p>
          <a:p>
            <a:pPr>
              <a:defRPr/>
            </a:pPr>
            <a:r>
              <a:rPr lang="en-US" sz="2000" b="1" dirty="0">
                <a:solidFill>
                  <a:srgbClr val="000000"/>
                </a:solidFill>
                <a:latin typeface="Courier New" pitchFamily="49" charset="0"/>
                <a:cs typeface="+mn-cs"/>
              </a:rPr>
              <a:t> change(x);      </a:t>
            </a:r>
          </a:p>
          <a:p>
            <a:pPr>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(x); </a:t>
            </a:r>
          </a:p>
          <a:p>
            <a:pPr>
              <a:defRPr/>
            </a:pPr>
            <a:r>
              <a:rPr lang="en-US" sz="2000" b="1" dirty="0">
                <a:solidFill>
                  <a:srgbClr val="000000"/>
                </a:solidFill>
                <a:latin typeface="Courier New" pitchFamily="49" charset="0"/>
                <a:cs typeface="+mn-cs"/>
              </a:rPr>
              <a:t>  } </a:t>
            </a:r>
          </a:p>
          <a:p>
            <a:pPr>
              <a:defRPr/>
            </a:pPr>
            <a:r>
              <a:rPr lang="en-US" sz="2000" b="1" dirty="0">
                <a:solidFill>
                  <a:srgbClr val="000000"/>
                </a:solidFill>
                <a:latin typeface="Courier New" pitchFamily="49" charset="0"/>
                <a:cs typeface="+mn-cs"/>
              </a:rPr>
              <a:t>static void change(Integer </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=20;</a:t>
            </a:r>
          </a:p>
          <a:p>
            <a:pPr>
              <a:defRPr/>
            </a:pP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a:t>
            </a:r>
          </a:p>
        </p:txBody>
      </p:sp>
      <p:sp>
        <p:nvSpPr>
          <p:cNvPr id="6" name="TextBox 5"/>
          <p:cNvSpPr txBox="1">
            <a:spLocks noChangeArrowheads="1"/>
          </p:cNvSpPr>
          <p:nvPr/>
        </p:nvSpPr>
        <p:spPr bwMode="auto">
          <a:xfrm>
            <a:off x="1143000" y="5791200"/>
            <a:ext cx="3505200" cy="381000"/>
          </a:xfrm>
          <a:prstGeom prst="rect">
            <a:avLst/>
          </a:prstGeom>
          <a:noFill/>
          <a:ln w="9525">
            <a:noFill/>
            <a:miter lim="800000"/>
            <a:headEnd/>
            <a:tailEnd/>
          </a:ln>
        </p:spPr>
        <p:txBody>
          <a:bodyPr>
            <a:spAutoFit/>
          </a:bodyPr>
          <a:lstStyle/>
          <a:p>
            <a:r>
              <a:rPr lang="en-US">
                <a:solidFill>
                  <a:srgbClr val="C00000"/>
                </a:solidFill>
              </a:rPr>
              <a:t>Prints 10!</a:t>
            </a:r>
          </a:p>
        </p:txBody>
      </p:sp>
      <p:sp>
        <p:nvSpPr>
          <p:cNvPr id="7" name="Footer Placeholder 6"/>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219200"/>
            <a:ext cx="8534400" cy="5181600"/>
          </a:xfrm>
        </p:spPr>
        <p:txBody>
          <a:bodyPr>
            <a:normAutofit fontScale="77500" lnSpcReduction="20000"/>
          </a:bodyPr>
          <a:lstStyle/>
          <a:p>
            <a:pPr>
              <a:lnSpc>
                <a:spcPct val="100000"/>
              </a:lnSpc>
              <a:spcBef>
                <a:spcPts val="100"/>
              </a:spcBef>
              <a:defRPr/>
            </a:pPr>
            <a:r>
              <a:rPr lang="en-US" dirty="0" smtClean="0"/>
              <a:t>How can you exchange 2 primitives?</a:t>
            </a:r>
          </a:p>
          <a:p>
            <a:pPr>
              <a:lnSpc>
                <a:spcPct val="100000"/>
              </a:lnSpc>
              <a:spcBef>
                <a:spcPts val="100"/>
              </a:spcBef>
              <a:defRPr/>
            </a:pPr>
            <a:r>
              <a:rPr lang="en-US" dirty="0" smtClean="0"/>
              <a:t>Will the code below work?</a:t>
            </a:r>
            <a:endParaRPr lang="en-US" smtClean="0"/>
          </a:p>
          <a:p>
            <a:pPr>
              <a:lnSpc>
                <a:spcPct val="100000"/>
              </a:lnSpc>
              <a:spcBef>
                <a:spcPts val="100"/>
              </a:spcBef>
              <a:buFont typeface="Wingdings" pitchFamily="2" charset="2"/>
              <a:buNone/>
              <a:defRPr/>
            </a:pPr>
            <a:endParaRPr lang="en-US" dirty="0" smtClean="0"/>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public static void main(String[] </a:t>
            </a:r>
            <a:r>
              <a:rPr lang="en-US" b="1" kern="1200" dirty="0" err="1" smtClean="0">
                <a:solidFill>
                  <a:srgbClr val="000000"/>
                </a:solidFill>
                <a:latin typeface="Courier New" pitchFamily="49" charset="0"/>
              </a:rPr>
              <a:t>args</a:t>
            </a:r>
            <a:r>
              <a:rPr lang="en-US" b="1" kern="1200" dirty="0" smtClean="0">
                <a:solidFill>
                  <a:srgbClr val="000000"/>
                </a:solidFill>
                <a:latin typeface="Courier New" pitchFamily="49" charset="0"/>
              </a:rPr>
              <a:t>) { </a:t>
            </a:r>
            <a:r>
              <a:rPr lang="en-US" dirty="0" smtClean="0"/>
              <a:t>		  </a:t>
            </a:r>
            <a:r>
              <a:rPr lang="en-US" b="1" kern="1200" dirty="0" smtClean="0">
                <a:solidFill>
                  <a:srgbClr val="000000"/>
                </a:solidFill>
                <a:latin typeface="Courier New" pitchFamily="49" charset="0"/>
              </a:rPr>
              <a:t>Integer x=10;</a:t>
            </a:r>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Integer y=30;</a:t>
            </a:r>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exchange(</a:t>
            </a:r>
            <a:r>
              <a:rPr lang="en-US" b="1" kern="1200" dirty="0" err="1" smtClean="0">
                <a:solidFill>
                  <a:srgbClr val="000000"/>
                </a:solidFill>
                <a:latin typeface="Courier New" pitchFamily="49" charset="0"/>
              </a:rPr>
              <a:t>x,y</a:t>
            </a:r>
            <a:r>
              <a:rPr lang="en-US" b="1" kern="1200" dirty="0" smtClean="0">
                <a:solidFill>
                  <a:srgbClr val="000000"/>
                </a:solidFill>
                <a:latin typeface="Courier New" pitchFamily="49" charset="0"/>
              </a:rPr>
              <a:t>);     </a:t>
            </a:r>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 </a:t>
            </a:r>
          </a:p>
          <a:p>
            <a:pPr>
              <a:lnSpc>
                <a:spcPct val="100000"/>
              </a:lnSpc>
              <a:spcBef>
                <a:spcPts val="100"/>
              </a:spcBef>
              <a:buFont typeface="Wingdings" pitchFamily="2" charset="2"/>
              <a:buNone/>
              <a:defRPr/>
            </a:pPr>
            <a:r>
              <a:rPr lang="sv-SE" b="1" kern="1200" dirty="0" smtClean="0">
                <a:solidFill>
                  <a:srgbClr val="000000"/>
                </a:solidFill>
                <a:latin typeface="Courier New" pitchFamily="49" charset="0"/>
              </a:rPr>
              <a:t>  static void exchange(Integer i,Integer j){</a:t>
            </a:r>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Integer t;</a:t>
            </a:r>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t=</a:t>
            </a:r>
            <a:r>
              <a:rPr lang="en-US" b="1" kern="1200" dirty="0" err="1" smtClean="0">
                <a:solidFill>
                  <a:srgbClr val="000000"/>
                </a:solidFill>
                <a:latin typeface="Courier New" pitchFamily="49" charset="0"/>
              </a:rPr>
              <a:t>i</a:t>
            </a:r>
            <a:r>
              <a:rPr lang="en-US" b="1" kern="1200" dirty="0" smtClean="0">
                <a:solidFill>
                  <a:srgbClr val="000000"/>
                </a:solidFill>
                <a:latin typeface="Courier New" pitchFamily="49" charset="0"/>
              </a:rPr>
              <a:t>;</a:t>
            </a:r>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a:t>
            </a:r>
            <a:r>
              <a:rPr lang="en-US" b="1" kern="1200" dirty="0" err="1" smtClean="0">
                <a:solidFill>
                  <a:srgbClr val="000000"/>
                </a:solidFill>
                <a:latin typeface="Courier New" pitchFamily="49" charset="0"/>
              </a:rPr>
              <a:t>i</a:t>
            </a:r>
            <a:r>
              <a:rPr lang="en-US" b="1" kern="1200" dirty="0" smtClean="0">
                <a:solidFill>
                  <a:srgbClr val="000000"/>
                </a:solidFill>
                <a:latin typeface="Courier New" pitchFamily="49" charset="0"/>
              </a:rPr>
              <a:t>=j;</a:t>
            </a:r>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j=t;     </a:t>
            </a:r>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a:t>
            </a:r>
          </a:p>
          <a:p>
            <a:pPr>
              <a:lnSpc>
                <a:spcPct val="100000"/>
              </a:lnSpc>
              <a:spcBef>
                <a:spcPts val="100"/>
              </a:spcBef>
              <a:buFont typeface="Wingdings" pitchFamily="2" charset="2"/>
              <a:buNone/>
              <a:defRPr/>
            </a:pPr>
            <a:endParaRPr lang="en-US" b="1" kern="1200" dirty="0" smtClean="0">
              <a:solidFill>
                <a:srgbClr val="000000"/>
              </a:solidFill>
              <a:latin typeface="Courier New" pitchFamily="49" charset="0"/>
            </a:endParaRPr>
          </a:p>
          <a:p>
            <a:pPr>
              <a:lnSpc>
                <a:spcPct val="100000"/>
              </a:lnSpc>
              <a:spcBef>
                <a:spcPts val="100"/>
              </a:spcBef>
              <a:buFont typeface="Wingdings" pitchFamily="2" charset="2"/>
              <a:buNone/>
              <a:defRPr/>
            </a:pPr>
            <a:endParaRPr lang="en-US" b="1" kern="1200" dirty="0" smtClean="0">
              <a:solidFill>
                <a:srgbClr val="000000"/>
              </a:solidFill>
              <a:latin typeface="Courier New" pitchFamily="49" charset="0"/>
            </a:endParaRPr>
          </a:p>
          <a:p>
            <a:pPr>
              <a:lnSpc>
                <a:spcPct val="100000"/>
              </a:lnSpc>
              <a:spcBef>
                <a:spcPts val="100"/>
              </a:spcBef>
              <a:buFont typeface="Wingdings" pitchFamily="2" charset="2"/>
              <a:buNone/>
              <a:defRPr/>
            </a:pPr>
            <a:endParaRPr lang="en-US" b="1" kern="1200" dirty="0" smtClean="0">
              <a:solidFill>
                <a:srgbClr val="000000"/>
              </a:solidFill>
              <a:latin typeface="Courier New" pitchFamily="49" charset="0"/>
            </a:endParaRPr>
          </a:p>
          <a:p>
            <a:pPr>
              <a:lnSpc>
                <a:spcPct val="100000"/>
              </a:lnSpc>
              <a:spcBef>
                <a:spcPts val="100"/>
              </a:spcBef>
              <a:buFont typeface="Wingdings" pitchFamily="2" charset="2"/>
              <a:buNone/>
              <a:defRPr/>
            </a:pPr>
            <a:r>
              <a:rPr lang="en-US" b="1" kern="1200" dirty="0" smtClean="0">
                <a:solidFill>
                  <a:srgbClr val="000000"/>
                </a:solidFill>
                <a:latin typeface="Courier New" pitchFamily="49" charset="0"/>
              </a:rPr>
              <a:t>	</a:t>
            </a:r>
            <a:endParaRPr lang="en-US" b="1" kern="1200" dirty="0">
              <a:solidFill>
                <a:srgbClr val="000000"/>
              </a:solidFill>
              <a:latin typeface="Courier New" pitchFamily="49" charset="0"/>
            </a:endParaRPr>
          </a:p>
        </p:txBody>
      </p:sp>
      <p:sp>
        <p:nvSpPr>
          <p:cNvPr id="36868"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F808128-94B5-45ED-BC96-64DFE88C3EB9}" type="slidenum">
              <a:rPr lang="en-US" smtClean="0">
                <a:solidFill>
                  <a:schemeClr val="bg2"/>
                </a:solidFill>
              </a:rPr>
              <a:pPr eaLnBrk="1" hangingPunct="1">
                <a:defRPr/>
              </a:pPr>
              <a:t>35</a:t>
            </a:fld>
            <a:endParaRPr lang="en-US" smtClean="0">
              <a:solidFill>
                <a:schemeClr val="bg2"/>
              </a:solidFill>
            </a:endParaRPr>
          </a:p>
        </p:txBody>
      </p:sp>
      <p:sp>
        <p:nvSpPr>
          <p:cNvPr id="36866" name="Title 2"/>
          <p:cNvSpPr>
            <a:spLocks noGrp="1"/>
          </p:cNvSpPr>
          <p:nvPr>
            <p:ph type="title"/>
          </p:nvPr>
        </p:nvSpPr>
        <p:spPr/>
        <p:txBody>
          <a:bodyPr/>
          <a:lstStyle/>
          <a:p>
            <a:r>
              <a:rPr lang="en-US" sz="4000" smtClean="0"/>
              <a:t>Beware!</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p:txBody>
          <a:bodyPr>
            <a:normAutofit/>
          </a:bodyPr>
          <a:lstStyle/>
          <a:p>
            <a:r>
              <a:rPr lang="en-US" smtClean="0"/>
              <a:t>An object is </a:t>
            </a:r>
            <a:r>
              <a:rPr lang="en-US" i="1" smtClean="0"/>
              <a:t>immutable</a:t>
            </a:r>
            <a:r>
              <a:rPr lang="en-US" smtClean="0"/>
              <a:t> if its state cannot be change after it is created.</a:t>
            </a:r>
          </a:p>
          <a:p>
            <a:r>
              <a:rPr lang="en-US" smtClean="0"/>
              <a:t>String class is </a:t>
            </a:r>
            <a:r>
              <a:rPr lang="en-US" i="1" smtClean="0"/>
              <a:t>immutable</a:t>
            </a:r>
            <a:r>
              <a:rPr lang="en-US" smtClean="0"/>
              <a:t> because any modification methods on string object (like replace() or substring()) does not change the original string. </a:t>
            </a:r>
          </a:p>
          <a:p>
            <a:r>
              <a:rPr lang="en-US" smtClean="0"/>
              <a:t>Immutable objects are thread-safe!</a:t>
            </a:r>
          </a:p>
          <a:p>
            <a:r>
              <a:rPr lang="en-US" smtClean="0"/>
              <a:t>Therefore they useful in applications that have multiple threads concurrently executing.</a:t>
            </a:r>
          </a:p>
          <a:p>
            <a:endParaRPr lang="en-US" smtClean="0"/>
          </a:p>
          <a:p>
            <a:endParaRPr lang="en-US" smtClean="0"/>
          </a:p>
          <a:p>
            <a:endParaRPr lang="en-US" smtClean="0"/>
          </a:p>
        </p:txBody>
      </p:sp>
      <p:sp>
        <p:nvSpPr>
          <p:cNvPr id="5124"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46DC0F5-CC55-4F2C-9067-CBF9B5C538E5}" type="slidenum">
              <a:rPr lang="en-US" smtClean="0">
                <a:solidFill>
                  <a:schemeClr val="bg2"/>
                </a:solidFill>
              </a:rPr>
              <a:pPr eaLnBrk="1" hangingPunct="1">
                <a:defRPr/>
              </a:pPr>
              <a:t>4</a:t>
            </a:fld>
            <a:endParaRPr lang="en-US" smtClean="0">
              <a:solidFill>
                <a:schemeClr val="bg2"/>
              </a:solidFill>
            </a:endParaRPr>
          </a:p>
        </p:txBody>
      </p:sp>
      <p:sp>
        <p:nvSpPr>
          <p:cNvPr id="5122" name="Title 1"/>
          <p:cNvSpPr>
            <a:spLocks noGrp="1"/>
          </p:cNvSpPr>
          <p:nvPr>
            <p:ph type="title"/>
          </p:nvPr>
        </p:nvSpPr>
        <p:spPr>
          <a:xfrm>
            <a:off x="228600" y="0"/>
            <a:ext cx="8915400" cy="838200"/>
          </a:xfrm>
        </p:spPr>
        <p:txBody>
          <a:bodyPr>
            <a:normAutofit fontScale="90000"/>
          </a:bodyPr>
          <a:lstStyle/>
          <a:p>
            <a:r>
              <a:rPr lang="en-US" smtClean="0"/>
              <a:t>Immutable Objects and their advantages </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228600" y="1066800"/>
            <a:ext cx="8229600" cy="533400"/>
          </a:xfrm>
        </p:spPr>
        <p:txBody>
          <a:bodyPr>
            <a:normAutofit/>
          </a:bodyPr>
          <a:lstStyle/>
          <a:p>
            <a:r>
              <a:rPr lang="en-US" smtClean="0"/>
              <a:t>How are Immutable objects thread-safe? </a:t>
            </a:r>
          </a:p>
        </p:txBody>
      </p:sp>
      <p:sp>
        <p:nvSpPr>
          <p:cNvPr id="6149" name="Slide Number Placeholder 6"/>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CC6C034-91E6-4721-87ED-E12B9B3ED7C1}" type="slidenum">
              <a:rPr lang="en-US" smtClean="0">
                <a:solidFill>
                  <a:schemeClr val="bg2"/>
                </a:solidFill>
              </a:rPr>
              <a:pPr eaLnBrk="1" hangingPunct="1">
                <a:defRPr/>
              </a:pPr>
              <a:t>5</a:t>
            </a:fld>
            <a:endParaRPr lang="en-US" smtClean="0">
              <a:solidFill>
                <a:schemeClr val="bg2"/>
              </a:solidFill>
            </a:endParaRPr>
          </a:p>
        </p:txBody>
      </p:sp>
      <p:sp>
        <p:nvSpPr>
          <p:cNvPr id="6146" name="Title 1"/>
          <p:cNvSpPr>
            <a:spLocks noGrp="1"/>
          </p:cNvSpPr>
          <p:nvPr>
            <p:ph type="title"/>
          </p:nvPr>
        </p:nvSpPr>
        <p:spPr/>
        <p:txBody>
          <a:bodyPr/>
          <a:lstStyle/>
          <a:p>
            <a:r>
              <a:rPr lang="en-US" sz="4000" smtClean="0"/>
              <a:t>Tell me how</a:t>
            </a:r>
          </a:p>
        </p:txBody>
      </p:sp>
      <p:sp>
        <p:nvSpPr>
          <p:cNvPr id="5" name="Content Placeholder 2"/>
          <p:cNvSpPr txBox="1">
            <a:spLocks/>
          </p:cNvSpPr>
          <p:nvPr/>
        </p:nvSpPr>
        <p:spPr bwMode="auto">
          <a:xfrm>
            <a:off x="381000" y="2057400"/>
            <a:ext cx="8534400" cy="38100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If a thread manipulates the state of an object but not under synchronized context and at the same time if another thread manipulates the state of the same object, the object is in inconsistent state. The Account object in the previous section clearly demonstrates this.</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A immutable object does not require the synchronized context. This is because once they are created they cannot be changed. So there is no question of  inconsistent state.</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Therefore, they are thread-safe.</a:t>
            </a:r>
          </a:p>
        </p:txBody>
      </p:sp>
      <p:sp>
        <p:nvSpPr>
          <p:cNvPr id="6" name="Footer Placeholder 5"/>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685800" y="1219200"/>
            <a:ext cx="8229600" cy="609600"/>
          </a:xfrm>
        </p:spPr>
        <p:txBody>
          <a:bodyPr/>
          <a:lstStyle/>
          <a:p>
            <a:r>
              <a:rPr lang="en-US" smtClean="0"/>
              <a:t>How to create a thread-safe object?</a:t>
            </a:r>
          </a:p>
        </p:txBody>
      </p:sp>
      <p:sp>
        <p:nvSpPr>
          <p:cNvPr id="7174" name="Slide Number Placeholder 7"/>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0032196-78AA-41BC-A543-06A74F59482E}" type="slidenum">
              <a:rPr lang="en-US" smtClean="0">
                <a:solidFill>
                  <a:schemeClr val="bg2"/>
                </a:solidFill>
              </a:rPr>
              <a:pPr eaLnBrk="1" hangingPunct="1">
                <a:defRPr/>
              </a:pPr>
              <a:t>6</a:t>
            </a:fld>
            <a:endParaRPr lang="en-US" smtClean="0">
              <a:solidFill>
                <a:schemeClr val="bg2"/>
              </a:solidFill>
            </a:endParaRPr>
          </a:p>
        </p:txBody>
      </p:sp>
      <p:sp>
        <p:nvSpPr>
          <p:cNvPr id="7170" name="Title 1"/>
          <p:cNvSpPr>
            <a:spLocks noGrp="1"/>
          </p:cNvSpPr>
          <p:nvPr>
            <p:ph type="title"/>
          </p:nvPr>
        </p:nvSpPr>
        <p:spPr/>
        <p:txBody>
          <a:bodyPr/>
          <a:lstStyle/>
          <a:p>
            <a:r>
              <a:rPr lang="en-US" sz="4000" smtClean="0"/>
              <a:t>Tell me how</a:t>
            </a:r>
          </a:p>
        </p:txBody>
      </p:sp>
      <p:sp>
        <p:nvSpPr>
          <p:cNvPr id="5" name="Content Placeholder 2"/>
          <p:cNvSpPr txBox="1">
            <a:spLocks/>
          </p:cNvSpPr>
          <p:nvPr/>
        </p:nvSpPr>
        <p:spPr bwMode="auto">
          <a:xfrm>
            <a:off x="609600" y="1905000"/>
            <a:ext cx="8534400" cy="1371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The thread safe class should not allow any manipulations to its member variables after creation. What will you do in your class to make this happen?</a:t>
            </a:r>
          </a:p>
        </p:txBody>
      </p:sp>
      <p:sp>
        <p:nvSpPr>
          <p:cNvPr id="6" name="Content Placeholder 2"/>
          <p:cNvSpPr txBox="1">
            <a:spLocks/>
          </p:cNvSpPr>
          <p:nvPr/>
        </p:nvSpPr>
        <p:spPr bwMode="auto">
          <a:xfrm>
            <a:off x="533400" y="3352800"/>
            <a:ext cx="8229600" cy="23622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Make member variables </a:t>
            </a:r>
            <a:r>
              <a:rPr lang="en-US" sz="2000" b="1" kern="0" dirty="0">
                <a:solidFill>
                  <a:srgbClr val="5F5F5F"/>
                </a:solidFill>
                <a:latin typeface="Courier New" pitchFamily="49" charset="0"/>
                <a:cs typeface="Courier New" pitchFamily="49" charset="0"/>
              </a:rPr>
              <a:t>final</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Provide no setters</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Don’t allow subclasses to make the object mutable. So either make the class itself as </a:t>
            </a:r>
            <a:r>
              <a:rPr lang="en-US" sz="2000" b="1" kern="0" dirty="0">
                <a:solidFill>
                  <a:srgbClr val="5F5F5F"/>
                </a:solidFill>
                <a:latin typeface="Courier New" pitchFamily="49" charset="0"/>
                <a:cs typeface="Courier New" pitchFamily="49" charset="0"/>
              </a:rPr>
              <a:t>final</a:t>
            </a:r>
            <a:r>
              <a:rPr lang="en-US" sz="2000" kern="0" dirty="0">
                <a:solidFill>
                  <a:srgbClr val="5F5F5F"/>
                </a:solidFill>
                <a:latin typeface="+mn-lt"/>
                <a:cs typeface="+mn-cs"/>
              </a:rPr>
              <a:t> or provide a </a:t>
            </a:r>
            <a:r>
              <a:rPr lang="en-US" sz="2000" b="1" kern="0" dirty="0">
                <a:solidFill>
                  <a:srgbClr val="5F5F5F"/>
                </a:solidFill>
                <a:latin typeface="Courier New" pitchFamily="49" charset="0"/>
                <a:cs typeface="Courier New" pitchFamily="49" charset="0"/>
              </a:rPr>
              <a:t>private</a:t>
            </a:r>
            <a:r>
              <a:rPr lang="en-US" sz="2000" kern="0" dirty="0">
                <a:solidFill>
                  <a:srgbClr val="5F5F5F"/>
                </a:solidFill>
                <a:latin typeface="+mn-lt"/>
                <a:cs typeface="+mn-cs"/>
              </a:rPr>
              <a:t> constructor.</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Also if member variables are instances of other classes, they themselves have to be made mutable by this class– it gets more complicated!</a:t>
            </a:r>
          </a:p>
        </p:txBody>
      </p:sp>
      <p:sp>
        <p:nvSpPr>
          <p:cNvPr id="7" name="Footer Placeholder 6"/>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normAutofit fontScale="92500" lnSpcReduction="10000"/>
          </a:bodyPr>
          <a:lstStyle/>
          <a:p>
            <a:r>
              <a:rPr lang="en-US" smtClean="0"/>
              <a:t>Some implementations create and return a new object if immutable objects are changed (like </a:t>
            </a:r>
            <a:r>
              <a:rPr lang="en-US" smtClean="0">
                <a:latin typeface="Courier New" pitchFamily="49" charset="0"/>
                <a:cs typeface="Courier New" pitchFamily="49" charset="0"/>
              </a:rPr>
              <a:t>String</a:t>
            </a:r>
            <a:r>
              <a:rPr lang="en-US" smtClean="0"/>
              <a:t> which we have seen). The cost of creating a new object is more compared to updating an object in place. </a:t>
            </a:r>
          </a:p>
          <a:p>
            <a:r>
              <a:rPr lang="en-US" smtClean="0"/>
              <a:t>Immutable objects are not always desirable for thread-safe code. For instance, does Account object being immutable make sense!</a:t>
            </a:r>
          </a:p>
          <a:p>
            <a:endParaRPr lang="en-US" smtClean="0"/>
          </a:p>
          <a:p>
            <a:pPr>
              <a:buFont typeface="Wingdings" pitchFamily="2" charset="2"/>
              <a:buNone/>
            </a:pPr>
            <a:r>
              <a:rPr lang="en-US" smtClean="0"/>
              <a:t>	In cases where the object has to under go a lot of updations by design, then it is desirable to have mutable objects with synchronized methods.</a:t>
            </a:r>
          </a:p>
        </p:txBody>
      </p:sp>
      <p:sp>
        <p:nvSpPr>
          <p:cNvPr id="8196"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2B31DEC-E85E-46C3-9C92-EFBF9DD50B64}" type="slidenum">
              <a:rPr lang="en-US" smtClean="0">
                <a:solidFill>
                  <a:schemeClr val="bg2"/>
                </a:solidFill>
              </a:rPr>
              <a:pPr eaLnBrk="1" hangingPunct="1">
                <a:defRPr/>
              </a:pPr>
              <a:t>7</a:t>
            </a:fld>
            <a:endParaRPr lang="en-US" smtClean="0">
              <a:solidFill>
                <a:schemeClr val="bg2"/>
              </a:solidFill>
            </a:endParaRPr>
          </a:p>
        </p:txBody>
      </p:sp>
      <p:sp>
        <p:nvSpPr>
          <p:cNvPr id="8194" name="Title 1"/>
          <p:cNvSpPr>
            <a:spLocks noGrp="1"/>
          </p:cNvSpPr>
          <p:nvPr>
            <p:ph type="title"/>
          </p:nvPr>
        </p:nvSpPr>
        <p:spPr/>
        <p:txBody>
          <a:bodyPr>
            <a:normAutofit fontScale="90000"/>
          </a:bodyPr>
          <a:lstStyle/>
          <a:p>
            <a:r>
              <a:rPr lang="en-US" sz="3600" smtClean="0"/>
              <a:t>Disadvantages of Immutable objects </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2"/>
          <p:cNvSpPr>
            <a:spLocks noChangeArrowheads="1"/>
          </p:cNvSpPr>
          <p:nvPr/>
        </p:nvSpPr>
        <p:spPr bwMode="auto">
          <a:xfrm>
            <a:off x="273050" y="3819525"/>
            <a:ext cx="1447800" cy="762000"/>
          </a:xfrm>
          <a:prstGeom prst="ellipse">
            <a:avLst/>
          </a:prstGeom>
          <a:solidFill>
            <a:srgbClr val="CCFFCC"/>
          </a:solidFill>
          <a:ln w="9525">
            <a:solidFill>
              <a:schemeClr val="tx1"/>
            </a:solidFill>
            <a:round/>
            <a:headEnd/>
            <a:tailEnd/>
          </a:ln>
        </p:spPr>
        <p:txBody>
          <a:bodyPr wrap="none" anchor="ctr"/>
          <a:lstStyle/>
          <a:p>
            <a:endParaRPr lang="en-IN"/>
          </a:p>
        </p:txBody>
      </p:sp>
      <p:sp>
        <p:nvSpPr>
          <p:cNvPr id="9219" name="Oval 3"/>
          <p:cNvSpPr>
            <a:spLocks noChangeArrowheads="1"/>
          </p:cNvSpPr>
          <p:nvPr/>
        </p:nvSpPr>
        <p:spPr bwMode="auto">
          <a:xfrm>
            <a:off x="152400" y="5003800"/>
            <a:ext cx="1676400" cy="457200"/>
          </a:xfrm>
          <a:prstGeom prst="ellipse">
            <a:avLst/>
          </a:prstGeom>
          <a:solidFill>
            <a:srgbClr val="CCFFCC"/>
          </a:solidFill>
          <a:ln w="9525">
            <a:solidFill>
              <a:schemeClr val="tx1"/>
            </a:solidFill>
            <a:round/>
            <a:headEnd/>
            <a:tailEnd/>
          </a:ln>
        </p:spPr>
        <p:txBody>
          <a:bodyPr wrap="none" anchor="ctr"/>
          <a:lstStyle/>
          <a:p>
            <a:endParaRPr lang="en-IN"/>
          </a:p>
        </p:txBody>
      </p:sp>
      <p:sp>
        <p:nvSpPr>
          <p:cNvPr id="9220" name="Oval 4"/>
          <p:cNvSpPr>
            <a:spLocks noChangeArrowheads="1"/>
          </p:cNvSpPr>
          <p:nvPr/>
        </p:nvSpPr>
        <p:spPr bwMode="auto">
          <a:xfrm>
            <a:off x="2057400" y="5156200"/>
            <a:ext cx="2987675" cy="568325"/>
          </a:xfrm>
          <a:prstGeom prst="ellipse">
            <a:avLst/>
          </a:prstGeom>
          <a:solidFill>
            <a:srgbClr val="CCFFCC"/>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9221" name="Oval 5"/>
          <p:cNvSpPr>
            <a:spLocks noChangeArrowheads="1"/>
          </p:cNvSpPr>
          <p:nvPr/>
        </p:nvSpPr>
        <p:spPr bwMode="auto">
          <a:xfrm>
            <a:off x="2955925" y="3937000"/>
            <a:ext cx="1844675" cy="568325"/>
          </a:xfrm>
          <a:prstGeom prst="ellipse">
            <a:avLst/>
          </a:prstGeom>
          <a:solidFill>
            <a:srgbClr val="CCFFCC"/>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9223" name="Rectangle 8"/>
          <p:cNvSpPr>
            <a:spLocks noGrp="1" noChangeArrowheads="1"/>
          </p:cNvSpPr>
          <p:nvPr>
            <p:ph idx="1"/>
          </p:nvPr>
        </p:nvSpPr>
        <p:spPr>
          <a:xfrm>
            <a:off x="228600" y="990600"/>
            <a:ext cx="8915400" cy="2438400"/>
          </a:xfrm>
        </p:spPr>
        <p:txBody>
          <a:bodyPr>
            <a:normAutofit fontScale="92500" lnSpcReduction="10000"/>
          </a:bodyPr>
          <a:lstStyle/>
          <a:p>
            <a:r>
              <a:rPr lang="en-US" b="1" smtClean="0">
                <a:solidFill>
                  <a:srgbClr val="000000"/>
                </a:solidFill>
                <a:latin typeface="Courier New" pitchFamily="49" charset="0"/>
                <a:cs typeface="Courier New" pitchFamily="49" charset="0"/>
              </a:rPr>
              <a:t>String</a:t>
            </a:r>
            <a:r>
              <a:rPr lang="en-US" smtClean="0"/>
              <a:t> class objects are immutable.</a:t>
            </a:r>
          </a:p>
          <a:p>
            <a:r>
              <a:rPr lang="en-US" smtClean="0"/>
              <a:t>In cases where we have lots of string manipulation we may end up with creating lot of strings in the string pool which are unnecessary.</a:t>
            </a:r>
          </a:p>
          <a:p>
            <a:r>
              <a:rPr lang="en-US" smtClean="0"/>
              <a:t>Therefore, in such cases we need to go for </a:t>
            </a:r>
            <a:r>
              <a:rPr lang="en-US" b="1" smtClean="0">
                <a:latin typeface="Courier New" pitchFamily="49" charset="0"/>
                <a:cs typeface="Courier New" pitchFamily="49" charset="0"/>
              </a:rPr>
              <a:t>StringBuffer</a:t>
            </a:r>
            <a:r>
              <a:rPr lang="en-US" smtClean="0"/>
              <a:t> or </a:t>
            </a:r>
            <a:r>
              <a:rPr lang="en-US" b="1" smtClean="0">
                <a:latin typeface="Courier New" pitchFamily="49" charset="0"/>
                <a:cs typeface="Courier New" pitchFamily="49" charset="0"/>
              </a:rPr>
              <a:t>StringBuilder</a:t>
            </a:r>
          </a:p>
          <a:p>
            <a:endParaRPr lang="en-US" smtClean="0"/>
          </a:p>
        </p:txBody>
      </p:sp>
      <p:sp>
        <p:nvSpPr>
          <p:cNvPr id="9237" name="Slide Number Placeholder 29"/>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518AC4F-E241-4D7B-88E9-8E7393A0A477}" type="slidenum">
              <a:rPr lang="en-US" smtClean="0">
                <a:solidFill>
                  <a:schemeClr val="bg2"/>
                </a:solidFill>
              </a:rPr>
              <a:pPr eaLnBrk="1" hangingPunct="1">
                <a:defRPr/>
              </a:pPr>
              <a:t>8</a:t>
            </a:fld>
            <a:endParaRPr lang="en-US" smtClean="0">
              <a:solidFill>
                <a:schemeClr val="bg2"/>
              </a:solidFill>
            </a:endParaRPr>
          </a:p>
        </p:txBody>
      </p:sp>
      <p:sp>
        <p:nvSpPr>
          <p:cNvPr id="9222" name="Rectangle 7"/>
          <p:cNvSpPr>
            <a:spLocks noGrp="1" noChangeArrowheads="1"/>
          </p:cNvSpPr>
          <p:nvPr>
            <p:ph type="title"/>
          </p:nvPr>
        </p:nvSpPr>
        <p:spPr>
          <a:xfrm>
            <a:off x="0" y="-76200"/>
            <a:ext cx="7772400" cy="1143000"/>
          </a:xfrm>
        </p:spPr>
        <p:txBody>
          <a:bodyPr/>
          <a:lstStyle/>
          <a:p>
            <a:r>
              <a:rPr lang="en-US" sz="4000" smtClean="0"/>
              <a:t>Revisiting problem with String</a:t>
            </a:r>
          </a:p>
        </p:txBody>
      </p:sp>
      <p:sp>
        <p:nvSpPr>
          <p:cNvPr id="9224" name="Text Box 9"/>
          <p:cNvSpPr txBox="1">
            <a:spLocks noChangeArrowheads="1"/>
          </p:cNvSpPr>
          <p:nvPr/>
        </p:nvSpPr>
        <p:spPr bwMode="auto">
          <a:xfrm>
            <a:off x="569913" y="3937000"/>
            <a:ext cx="725487" cy="457200"/>
          </a:xfrm>
          <a:prstGeom prst="rect">
            <a:avLst/>
          </a:prstGeom>
          <a:noFill/>
          <a:ln w="9525">
            <a:noFill/>
            <a:miter lim="800000"/>
            <a:headEnd/>
            <a:tailEnd/>
          </a:ln>
        </p:spPr>
        <p:txBody>
          <a:bodyPr wrap="none">
            <a:spAutoFit/>
          </a:bodyPr>
          <a:lstStyle/>
          <a:p>
            <a:r>
              <a:rPr lang="en-US" sz="2400">
                <a:latin typeface="Times New Roman" pitchFamily="18" charset="0"/>
              </a:rPr>
              <a:t>Java</a:t>
            </a:r>
          </a:p>
        </p:txBody>
      </p:sp>
      <p:sp>
        <p:nvSpPr>
          <p:cNvPr id="9225" name="Line 10"/>
          <p:cNvSpPr>
            <a:spLocks noChangeShapeType="1"/>
          </p:cNvSpPr>
          <p:nvPr/>
        </p:nvSpPr>
        <p:spPr bwMode="auto">
          <a:xfrm>
            <a:off x="1720850" y="4200525"/>
            <a:ext cx="1295400" cy="0"/>
          </a:xfrm>
          <a:prstGeom prst="line">
            <a:avLst/>
          </a:prstGeom>
          <a:noFill/>
          <a:ln w="9525">
            <a:solidFill>
              <a:schemeClr val="accent2"/>
            </a:solidFill>
            <a:round/>
            <a:headEnd/>
            <a:tailEnd type="triangle" w="med" len="med"/>
          </a:ln>
        </p:spPr>
        <p:txBody>
          <a:bodyPr/>
          <a:lstStyle/>
          <a:p>
            <a:endParaRPr lang="en-IN"/>
          </a:p>
        </p:txBody>
      </p:sp>
      <p:sp>
        <p:nvSpPr>
          <p:cNvPr id="9226" name="Text Box 11"/>
          <p:cNvSpPr txBox="1">
            <a:spLocks noChangeArrowheads="1"/>
          </p:cNvSpPr>
          <p:nvPr/>
        </p:nvSpPr>
        <p:spPr bwMode="auto">
          <a:xfrm>
            <a:off x="3200400" y="3971925"/>
            <a:ext cx="1546225" cy="457200"/>
          </a:xfrm>
          <a:prstGeom prst="rect">
            <a:avLst/>
          </a:prstGeom>
          <a:noFill/>
          <a:ln w="9525">
            <a:noFill/>
            <a:miter lim="800000"/>
            <a:headEnd/>
            <a:tailEnd/>
          </a:ln>
        </p:spPr>
        <p:txBody>
          <a:bodyPr wrap="none">
            <a:spAutoFit/>
          </a:bodyPr>
          <a:lstStyle/>
          <a:p>
            <a:r>
              <a:rPr lang="en-US" sz="2400">
                <a:latin typeface="Times New Roman" pitchFamily="18" charset="0"/>
              </a:rPr>
              <a:t>Java Beans</a:t>
            </a:r>
          </a:p>
        </p:txBody>
      </p:sp>
      <p:sp>
        <p:nvSpPr>
          <p:cNvPr id="9227" name="Text Box 12"/>
          <p:cNvSpPr txBox="1">
            <a:spLocks noChangeArrowheads="1"/>
          </p:cNvSpPr>
          <p:nvPr/>
        </p:nvSpPr>
        <p:spPr bwMode="auto">
          <a:xfrm>
            <a:off x="1219200" y="3429000"/>
            <a:ext cx="3503613" cy="461963"/>
          </a:xfrm>
          <a:prstGeom prst="rect">
            <a:avLst/>
          </a:prstGeom>
          <a:noFill/>
          <a:ln w="9525">
            <a:noFill/>
            <a:miter lim="800000"/>
            <a:headEnd/>
            <a:tailEnd/>
          </a:ln>
        </p:spPr>
        <p:txBody>
          <a:bodyPr wrap="none">
            <a:spAutoFit/>
          </a:bodyPr>
          <a:lstStyle/>
          <a:p>
            <a:r>
              <a:rPr lang="en-US" sz="2400" b="1">
                <a:solidFill>
                  <a:schemeClr val="accent2"/>
                </a:solidFill>
                <a:latin typeface="Courier New" pitchFamily="49" charset="0"/>
              </a:rPr>
              <a:t>s1.concat(“Beans”)</a:t>
            </a:r>
          </a:p>
        </p:txBody>
      </p:sp>
      <p:sp>
        <p:nvSpPr>
          <p:cNvPr id="9228" name="Text Box 13"/>
          <p:cNvSpPr txBox="1">
            <a:spLocks noChangeArrowheads="1"/>
          </p:cNvSpPr>
          <p:nvPr/>
        </p:nvSpPr>
        <p:spPr bwMode="auto">
          <a:xfrm>
            <a:off x="0" y="4318000"/>
            <a:ext cx="455613" cy="457200"/>
          </a:xfrm>
          <a:prstGeom prst="rect">
            <a:avLst/>
          </a:prstGeom>
          <a:noFill/>
          <a:ln w="9525">
            <a:noFill/>
            <a:miter lim="800000"/>
            <a:headEnd/>
            <a:tailEnd/>
          </a:ln>
        </p:spPr>
        <p:txBody>
          <a:bodyPr wrap="none">
            <a:spAutoFit/>
          </a:bodyPr>
          <a:lstStyle/>
          <a:p>
            <a:r>
              <a:rPr lang="en-US" sz="2400" i="1">
                <a:latin typeface="Times New Roman" pitchFamily="18" charset="0"/>
              </a:rPr>
              <a:t>s1</a:t>
            </a:r>
          </a:p>
        </p:txBody>
      </p:sp>
      <p:sp>
        <p:nvSpPr>
          <p:cNvPr id="9229" name="Text Box 14"/>
          <p:cNvSpPr txBox="1">
            <a:spLocks noChangeArrowheads="1"/>
          </p:cNvSpPr>
          <p:nvPr/>
        </p:nvSpPr>
        <p:spPr bwMode="auto">
          <a:xfrm>
            <a:off x="4419600" y="4394200"/>
            <a:ext cx="455613" cy="457200"/>
          </a:xfrm>
          <a:prstGeom prst="rect">
            <a:avLst/>
          </a:prstGeom>
          <a:noFill/>
          <a:ln w="9525">
            <a:noFill/>
            <a:miter lim="800000"/>
            <a:headEnd/>
            <a:tailEnd/>
          </a:ln>
        </p:spPr>
        <p:txBody>
          <a:bodyPr wrap="none">
            <a:spAutoFit/>
          </a:bodyPr>
          <a:lstStyle/>
          <a:p>
            <a:r>
              <a:rPr lang="en-US" sz="2400" i="1">
                <a:latin typeface="Times New Roman" pitchFamily="18" charset="0"/>
              </a:rPr>
              <a:t>s2</a:t>
            </a:r>
          </a:p>
        </p:txBody>
      </p:sp>
      <p:sp>
        <p:nvSpPr>
          <p:cNvPr id="9230" name="Line 15"/>
          <p:cNvSpPr>
            <a:spLocks noChangeShapeType="1"/>
          </p:cNvSpPr>
          <p:nvPr/>
        </p:nvSpPr>
        <p:spPr bwMode="auto">
          <a:xfrm flipV="1">
            <a:off x="1600200" y="4546600"/>
            <a:ext cx="2133600" cy="533400"/>
          </a:xfrm>
          <a:prstGeom prst="line">
            <a:avLst/>
          </a:prstGeom>
          <a:noFill/>
          <a:ln w="9525">
            <a:solidFill>
              <a:schemeClr val="accent2"/>
            </a:solidFill>
            <a:round/>
            <a:headEnd/>
            <a:tailEnd type="triangle" w="med" len="med"/>
          </a:ln>
        </p:spPr>
        <p:txBody>
          <a:bodyPr/>
          <a:lstStyle/>
          <a:p>
            <a:endParaRPr lang="en-IN"/>
          </a:p>
        </p:txBody>
      </p:sp>
      <p:sp>
        <p:nvSpPr>
          <p:cNvPr id="9231" name="Text Box 16"/>
          <p:cNvSpPr txBox="1">
            <a:spLocks noChangeArrowheads="1"/>
          </p:cNvSpPr>
          <p:nvPr/>
        </p:nvSpPr>
        <p:spPr bwMode="auto">
          <a:xfrm>
            <a:off x="304800" y="5003800"/>
            <a:ext cx="1435100" cy="457200"/>
          </a:xfrm>
          <a:prstGeom prst="rect">
            <a:avLst/>
          </a:prstGeom>
          <a:noFill/>
          <a:ln w="9525">
            <a:noFill/>
            <a:miter lim="800000"/>
            <a:headEnd/>
            <a:tailEnd/>
          </a:ln>
        </p:spPr>
        <p:txBody>
          <a:bodyPr wrap="none">
            <a:spAutoFit/>
          </a:bodyPr>
          <a:lstStyle/>
          <a:p>
            <a:r>
              <a:rPr lang="en-US" sz="2400">
                <a:solidFill>
                  <a:srgbClr val="FF0000"/>
                </a:solidFill>
                <a:latin typeface="Times New Roman" pitchFamily="18" charset="0"/>
              </a:rPr>
              <a:t>Enterprise</a:t>
            </a:r>
          </a:p>
        </p:txBody>
      </p:sp>
      <p:sp>
        <p:nvSpPr>
          <p:cNvPr id="9232" name="Text Box 17"/>
          <p:cNvSpPr txBox="1">
            <a:spLocks noChangeArrowheads="1"/>
          </p:cNvSpPr>
          <p:nvPr/>
        </p:nvSpPr>
        <p:spPr bwMode="auto">
          <a:xfrm>
            <a:off x="2346325" y="4740275"/>
            <a:ext cx="355600" cy="457200"/>
          </a:xfrm>
          <a:prstGeom prst="rect">
            <a:avLst/>
          </a:prstGeom>
          <a:noFill/>
          <a:ln w="9525">
            <a:noFill/>
            <a:miter lim="800000"/>
            <a:headEnd/>
            <a:tailEnd/>
          </a:ln>
        </p:spPr>
        <p:txBody>
          <a:bodyPr wrap="none">
            <a:spAutoFit/>
          </a:bodyPr>
          <a:lstStyle/>
          <a:p>
            <a:r>
              <a:rPr lang="en-US" sz="2400">
                <a:solidFill>
                  <a:schemeClr val="accent2"/>
                </a:solidFill>
                <a:latin typeface="Times New Roman" pitchFamily="18" charset="0"/>
              </a:rPr>
              <a:t>+</a:t>
            </a:r>
          </a:p>
        </p:txBody>
      </p:sp>
      <p:sp>
        <p:nvSpPr>
          <p:cNvPr id="9233" name="Line 18"/>
          <p:cNvSpPr>
            <a:spLocks noChangeShapeType="1"/>
          </p:cNvSpPr>
          <p:nvPr/>
        </p:nvSpPr>
        <p:spPr bwMode="auto">
          <a:xfrm>
            <a:off x="3962400" y="4470400"/>
            <a:ext cx="0" cy="685800"/>
          </a:xfrm>
          <a:prstGeom prst="line">
            <a:avLst/>
          </a:prstGeom>
          <a:noFill/>
          <a:ln w="9525">
            <a:solidFill>
              <a:schemeClr val="accent2"/>
            </a:solidFill>
            <a:round/>
            <a:headEnd/>
            <a:tailEnd type="triangle" w="med" len="med"/>
          </a:ln>
        </p:spPr>
        <p:txBody>
          <a:bodyPr/>
          <a:lstStyle/>
          <a:p>
            <a:endParaRPr lang="en-IN"/>
          </a:p>
        </p:txBody>
      </p:sp>
      <p:sp>
        <p:nvSpPr>
          <p:cNvPr id="9234" name="Text Box 19"/>
          <p:cNvSpPr txBox="1">
            <a:spLocks noChangeArrowheads="1"/>
          </p:cNvSpPr>
          <p:nvPr/>
        </p:nvSpPr>
        <p:spPr bwMode="auto">
          <a:xfrm>
            <a:off x="2133600" y="5232400"/>
            <a:ext cx="2873375" cy="457200"/>
          </a:xfrm>
          <a:prstGeom prst="rect">
            <a:avLst/>
          </a:prstGeom>
          <a:noFill/>
          <a:ln w="9525">
            <a:noFill/>
            <a:miter lim="800000"/>
            <a:headEnd/>
            <a:tailEnd/>
          </a:ln>
        </p:spPr>
        <p:txBody>
          <a:bodyPr wrap="none">
            <a:spAutoFit/>
          </a:bodyPr>
          <a:lstStyle/>
          <a:p>
            <a:r>
              <a:rPr lang="en-US" sz="2400">
                <a:latin typeface="Times New Roman" pitchFamily="18" charset="0"/>
              </a:rPr>
              <a:t>Enterprise Java Beans</a:t>
            </a:r>
          </a:p>
        </p:txBody>
      </p:sp>
      <p:grpSp>
        <p:nvGrpSpPr>
          <p:cNvPr id="2" name="Group 27"/>
          <p:cNvGrpSpPr>
            <a:grpSpLocks/>
          </p:cNvGrpSpPr>
          <p:nvPr/>
        </p:nvGrpSpPr>
        <p:grpSpPr bwMode="auto">
          <a:xfrm>
            <a:off x="5181600" y="3048000"/>
            <a:ext cx="3721100" cy="3136900"/>
            <a:chOff x="5029200" y="3721100"/>
            <a:chExt cx="3721100" cy="3136900"/>
          </a:xfrm>
        </p:grpSpPr>
        <p:sp>
          <p:nvSpPr>
            <p:cNvPr id="9238" name="Freeform 6"/>
            <p:cNvSpPr>
              <a:spLocks/>
            </p:cNvSpPr>
            <p:nvPr/>
          </p:nvSpPr>
          <p:spPr bwMode="auto">
            <a:xfrm>
              <a:off x="5029200" y="3975100"/>
              <a:ext cx="3721100" cy="2882900"/>
            </a:xfrm>
            <a:custGeom>
              <a:avLst/>
              <a:gdLst>
                <a:gd name="T0" fmla="*/ 2147483647 w 2344"/>
                <a:gd name="T1" fmla="*/ 2147483647 h 1816"/>
                <a:gd name="T2" fmla="*/ 2147483647 w 2344"/>
                <a:gd name="T3" fmla="*/ 2147483647 h 1816"/>
                <a:gd name="T4" fmla="*/ 2147483647 w 2344"/>
                <a:gd name="T5" fmla="*/ 2147483647 h 1816"/>
                <a:gd name="T6" fmla="*/ 2147483647 w 2344"/>
                <a:gd name="T7" fmla="*/ 2147483647 h 1816"/>
                <a:gd name="T8" fmla="*/ 2147483647 w 2344"/>
                <a:gd name="T9" fmla="*/ 2147483647 h 1816"/>
                <a:gd name="T10" fmla="*/ 2147483647 w 2344"/>
                <a:gd name="T11" fmla="*/ 2147483647 h 1816"/>
                <a:gd name="T12" fmla="*/ 2147483647 w 2344"/>
                <a:gd name="T13" fmla="*/ 2147483647 h 1816"/>
                <a:gd name="T14" fmla="*/ 2147483647 w 2344"/>
                <a:gd name="T15" fmla="*/ 2147483647 h 1816"/>
                <a:gd name="T16" fmla="*/ 2147483647 w 2344"/>
                <a:gd name="T17" fmla="*/ 2147483647 h 1816"/>
                <a:gd name="T18" fmla="*/ 2147483647 w 2344"/>
                <a:gd name="T19" fmla="*/ 2147483647 h 1816"/>
                <a:gd name="T20" fmla="*/ 2147483647 w 2344"/>
                <a:gd name="T21" fmla="*/ 2147483647 h 1816"/>
                <a:gd name="T22" fmla="*/ 2147483647 w 2344"/>
                <a:gd name="T23" fmla="*/ 2147483647 h 1816"/>
                <a:gd name="T24" fmla="*/ 2147483647 w 2344"/>
                <a:gd name="T25" fmla="*/ 2147483647 h 1816"/>
                <a:gd name="T26" fmla="*/ 2147483647 w 2344"/>
                <a:gd name="T27" fmla="*/ 2147483647 h 1816"/>
                <a:gd name="T28" fmla="*/ 2147483647 w 2344"/>
                <a:gd name="T29" fmla="*/ 2147483647 h 18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44"/>
                <a:gd name="T46" fmla="*/ 0 h 1816"/>
                <a:gd name="T47" fmla="*/ 2344 w 2344"/>
                <a:gd name="T48" fmla="*/ 1816 h 18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44" h="1816">
                  <a:moveTo>
                    <a:pt x="368" y="1040"/>
                  </a:moveTo>
                  <a:cubicBezTo>
                    <a:pt x="328" y="1136"/>
                    <a:pt x="0" y="1256"/>
                    <a:pt x="32" y="1376"/>
                  </a:cubicBezTo>
                  <a:cubicBezTo>
                    <a:pt x="64" y="1496"/>
                    <a:pt x="328" y="1704"/>
                    <a:pt x="560" y="1760"/>
                  </a:cubicBezTo>
                  <a:cubicBezTo>
                    <a:pt x="792" y="1816"/>
                    <a:pt x="1152" y="1736"/>
                    <a:pt x="1424" y="1712"/>
                  </a:cubicBezTo>
                  <a:cubicBezTo>
                    <a:pt x="1696" y="1688"/>
                    <a:pt x="2112" y="1704"/>
                    <a:pt x="2192" y="1616"/>
                  </a:cubicBezTo>
                  <a:cubicBezTo>
                    <a:pt x="2272" y="1528"/>
                    <a:pt x="1912" y="1296"/>
                    <a:pt x="1904" y="1184"/>
                  </a:cubicBezTo>
                  <a:cubicBezTo>
                    <a:pt x="1896" y="1072"/>
                    <a:pt x="2104" y="1048"/>
                    <a:pt x="2144" y="944"/>
                  </a:cubicBezTo>
                  <a:cubicBezTo>
                    <a:pt x="2184" y="840"/>
                    <a:pt x="2128" y="672"/>
                    <a:pt x="2144" y="560"/>
                  </a:cubicBezTo>
                  <a:cubicBezTo>
                    <a:pt x="2160" y="448"/>
                    <a:pt x="2344" y="360"/>
                    <a:pt x="2240" y="272"/>
                  </a:cubicBezTo>
                  <a:cubicBezTo>
                    <a:pt x="2136" y="184"/>
                    <a:pt x="1696" y="0"/>
                    <a:pt x="1520" y="32"/>
                  </a:cubicBezTo>
                  <a:cubicBezTo>
                    <a:pt x="1344" y="64"/>
                    <a:pt x="1304" y="384"/>
                    <a:pt x="1184" y="464"/>
                  </a:cubicBezTo>
                  <a:cubicBezTo>
                    <a:pt x="1064" y="544"/>
                    <a:pt x="928" y="504"/>
                    <a:pt x="800" y="512"/>
                  </a:cubicBezTo>
                  <a:cubicBezTo>
                    <a:pt x="672" y="520"/>
                    <a:pt x="504" y="464"/>
                    <a:pt x="416" y="512"/>
                  </a:cubicBezTo>
                  <a:cubicBezTo>
                    <a:pt x="328" y="560"/>
                    <a:pt x="280" y="712"/>
                    <a:pt x="272" y="800"/>
                  </a:cubicBezTo>
                  <a:cubicBezTo>
                    <a:pt x="264" y="888"/>
                    <a:pt x="408" y="944"/>
                    <a:pt x="368" y="1040"/>
                  </a:cubicBezTo>
                  <a:close/>
                </a:path>
              </a:pathLst>
            </a:custGeom>
            <a:solidFill>
              <a:srgbClr val="FFFF99"/>
            </a:solidFill>
            <a:ln w="9525">
              <a:solidFill>
                <a:schemeClr val="tx1"/>
              </a:solidFill>
              <a:round/>
              <a:headEnd/>
              <a:tailEnd/>
            </a:ln>
          </p:spPr>
          <p:txBody>
            <a:bodyPr/>
            <a:lstStyle/>
            <a:p>
              <a:endParaRPr lang="en-IN"/>
            </a:p>
          </p:txBody>
        </p:sp>
        <p:sp>
          <p:nvSpPr>
            <p:cNvPr id="9239" name="Text Box 20"/>
            <p:cNvSpPr txBox="1">
              <a:spLocks noChangeArrowheads="1"/>
            </p:cNvSpPr>
            <p:nvPr/>
          </p:nvSpPr>
          <p:spPr bwMode="auto">
            <a:xfrm>
              <a:off x="7467600" y="4254500"/>
              <a:ext cx="725488" cy="457200"/>
            </a:xfrm>
            <a:prstGeom prst="rect">
              <a:avLst/>
            </a:prstGeom>
            <a:noFill/>
            <a:ln w="9525">
              <a:noFill/>
              <a:miter lim="800000"/>
              <a:headEnd/>
              <a:tailEnd/>
            </a:ln>
          </p:spPr>
          <p:txBody>
            <a:bodyPr wrap="none">
              <a:spAutoFit/>
            </a:bodyPr>
            <a:lstStyle/>
            <a:p>
              <a:r>
                <a:rPr lang="en-US" sz="2400">
                  <a:latin typeface="Times New Roman" pitchFamily="18" charset="0"/>
                </a:rPr>
                <a:t>Java</a:t>
              </a:r>
            </a:p>
          </p:txBody>
        </p:sp>
        <p:sp>
          <p:nvSpPr>
            <p:cNvPr id="9240" name="Rectangle 21"/>
            <p:cNvSpPr>
              <a:spLocks noChangeArrowheads="1"/>
            </p:cNvSpPr>
            <p:nvPr/>
          </p:nvSpPr>
          <p:spPr bwMode="auto">
            <a:xfrm>
              <a:off x="7162800" y="4940300"/>
              <a:ext cx="928688" cy="457200"/>
            </a:xfrm>
            <a:prstGeom prst="rect">
              <a:avLst/>
            </a:prstGeom>
            <a:noFill/>
            <a:ln w="9525">
              <a:noFill/>
              <a:miter lim="800000"/>
              <a:headEnd/>
              <a:tailEnd/>
            </a:ln>
          </p:spPr>
          <p:txBody>
            <a:bodyPr wrap="none">
              <a:spAutoFit/>
            </a:bodyPr>
            <a:lstStyle/>
            <a:p>
              <a:r>
                <a:rPr lang="en-US" sz="2400">
                  <a:latin typeface="Times New Roman" pitchFamily="18" charset="0"/>
                </a:rPr>
                <a:t>Beans</a:t>
              </a:r>
            </a:p>
          </p:txBody>
        </p:sp>
        <p:sp>
          <p:nvSpPr>
            <p:cNvPr id="9241" name="Rectangle 22"/>
            <p:cNvSpPr>
              <a:spLocks noChangeArrowheads="1"/>
            </p:cNvSpPr>
            <p:nvPr/>
          </p:nvSpPr>
          <p:spPr bwMode="auto">
            <a:xfrm>
              <a:off x="5715000" y="5092700"/>
              <a:ext cx="1546225" cy="457200"/>
            </a:xfrm>
            <a:prstGeom prst="rect">
              <a:avLst/>
            </a:prstGeom>
            <a:noFill/>
            <a:ln w="9525">
              <a:noFill/>
              <a:miter lim="800000"/>
              <a:headEnd/>
              <a:tailEnd/>
            </a:ln>
          </p:spPr>
          <p:txBody>
            <a:bodyPr wrap="none">
              <a:spAutoFit/>
            </a:bodyPr>
            <a:lstStyle/>
            <a:p>
              <a:r>
                <a:rPr lang="en-US" sz="2400">
                  <a:latin typeface="Times New Roman" pitchFamily="18" charset="0"/>
                </a:rPr>
                <a:t>Java Beans</a:t>
              </a:r>
            </a:p>
          </p:txBody>
        </p:sp>
        <p:sp>
          <p:nvSpPr>
            <p:cNvPr id="9242" name="Rectangle 23"/>
            <p:cNvSpPr>
              <a:spLocks noChangeArrowheads="1"/>
            </p:cNvSpPr>
            <p:nvPr/>
          </p:nvSpPr>
          <p:spPr bwMode="auto">
            <a:xfrm>
              <a:off x="6705600" y="5549900"/>
              <a:ext cx="1435100" cy="457200"/>
            </a:xfrm>
            <a:prstGeom prst="rect">
              <a:avLst/>
            </a:prstGeom>
            <a:noFill/>
            <a:ln w="9525">
              <a:noFill/>
              <a:miter lim="800000"/>
              <a:headEnd/>
              <a:tailEnd/>
            </a:ln>
          </p:spPr>
          <p:txBody>
            <a:bodyPr wrap="none">
              <a:spAutoFit/>
            </a:bodyPr>
            <a:lstStyle/>
            <a:p>
              <a:r>
                <a:rPr lang="en-US" sz="2400">
                  <a:solidFill>
                    <a:srgbClr val="FF0000"/>
                  </a:solidFill>
                  <a:latin typeface="Times New Roman" pitchFamily="18" charset="0"/>
                </a:rPr>
                <a:t>Enterprise</a:t>
              </a:r>
            </a:p>
          </p:txBody>
        </p:sp>
        <p:sp>
          <p:nvSpPr>
            <p:cNvPr id="9243" name="Rectangle 24"/>
            <p:cNvSpPr>
              <a:spLocks noChangeArrowheads="1"/>
            </p:cNvSpPr>
            <p:nvPr/>
          </p:nvSpPr>
          <p:spPr bwMode="auto">
            <a:xfrm>
              <a:off x="5410200" y="6007100"/>
              <a:ext cx="2873375" cy="457200"/>
            </a:xfrm>
            <a:prstGeom prst="rect">
              <a:avLst/>
            </a:prstGeom>
            <a:noFill/>
            <a:ln w="9525">
              <a:noFill/>
              <a:miter lim="800000"/>
              <a:headEnd/>
              <a:tailEnd/>
            </a:ln>
          </p:spPr>
          <p:txBody>
            <a:bodyPr wrap="none">
              <a:spAutoFit/>
            </a:bodyPr>
            <a:lstStyle/>
            <a:p>
              <a:r>
                <a:rPr lang="en-US" sz="2400">
                  <a:latin typeface="Times New Roman" pitchFamily="18" charset="0"/>
                </a:rPr>
                <a:t>Enterprise Java Beans</a:t>
              </a:r>
            </a:p>
          </p:txBody>
        </p:sp>
        <p:sp>
          <p:nvSpPr>
            <p:cNvPr id="9244" name="Text Box 25"/>
            <p:cNvSpPr txBox="1">
              <a:spLocks noChangeArrowheads="1"/>
            </p:cNvSpPr>
            <p:nvPr/>
          </p:nvSpPr>
          <p:spPr bwMode="auto">
            <a:xfrm>
              <a:off x="7772400" y="3721100"/>
              <a:ext cx="725488" cy="457200"/>
            </a:xfrm>
            <a:prstGeom prst="rect">
              <a:avLst/>
            </a:prstGeom>
            <a:noFill/>
            <a:ln w="9525">
              <a:noFill/>
              <a:miter lim="800000"/>
              <a:headEnd/>
              <a:tailEnd/>
            </a:ln>
          </p:spPr>
          <p:txBody>
            <a:bodyPr wrap="none">
              <a:spAutoFit/>
            </a:bodyPr>
            <a:lstStyle/>
            <a:p>
              <a:r>
                <a:rPr lang="en-US" sz="2400" i="1">
                  <a:latin typeface="Times New Roman" pitchFamily="18" charset="0"/>
                </a:rPr>
                <a:t>pool</a:t>
              </a:r>
            </a:p>
          </p:txBody>
        </p:sp>
      </p:grpSp>
      <p:sp>
        <p:nvSpPr>
          <p:cNvPr id="9236" name="Rectangle 30"/>
          <p:cNvSpPr>
            <a:spLocks noChangeArrowheads="1"/>
          </p:cNvSpPr>
          <p:nvPr/>
        </p:nvSpPr>
        <p:spPr bwMode="auto">
          <a:xfrm>
            <a:off x="1447800" y="5781675"/>
            <a:ext cx="4572000" cy="923925"/>
          </a:xfrm>
          <a:prstGeom prst="rect">
            <a:avLst/>
          </a:prstGeom>
          <a:noFill/>
          <a:ln w="9525">
            <a:noFill/>
            <a:miter lim="800000"/>
            <a:headEnd/>
            <a:tailEnd/>
          </a:ln>
        </p:spPr>
        <p:txBody>
          <a:bodyPr>
            <a:spAutoFit/>
          </a:bodyPr>
          <a:lstStyle/>
          <a:p>
            <a:pPr marL="228600" indent="-228600"/>
            <a:r>
              <a:rPr lang="en-US"/>
              <a:t>String s1=“Java”;</a:t>
            </a:r>
          </a:p>
          <a:p>
            <a:pPr marL="228600" indent="-228600"/>
            <a:r>
              <a:rPr lang="en-US"/>
              <a:t>String s2=s1.concat(“Beans”);</a:t>
            </a:r>
          </a:p>
          <a:p>
            <a:pPr marL="228600" indent="-228600"/>
            <a:r>
              <a:rPr lang="en-US"/>
              <a:t>String s3=“ Enterprise ” + s2</a:t>
            </a:r>
            <a:endParaRPr lang="en-IN"/>
          </a:p>
        </p:txBody>
      </p:sp>
      <p:sp>
        <p:nvSpPr>
          <p:cNvPr id="29" name="Footer Placeholder 28"/>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xfrm>
            <a:off x="304800" y="1295400"/>
            <a:ext cx="8305800" cy="4114800"/>
          </a:xfrm>
        </p:spPr>
        <p:txBody>
          <a:bodyPr/>
          <a:lstStyle/>
          <a:p>
            <a:pPr>
              <a:defRPr/>
            </a:pPr>
            <a:r>
              <a:rPr lang="en-US" dirty="0" smtClean="0"/>
              <a:t>This </a:t>
            </a:r>
            <a:r>
              <a:rPr lang="en-US" b="1" dirty="0" smtClean="0">
                <a:latin typeface="Courier New" pitchFamily="49" charset="0"/>
              </a:rPr>
              <a:t>final</a:t>
            </a:r>
            <a:r>
              <a:rPr lang="en-US" dirty="0" smtClean="0"/>
              <a:t> class can be used in the situations where we require lot of string manipulations. </a:t>
            </a:r>
          </a:p>
          <a:p>
            <a:pPr>
              <a:defRPr/>
            </a:pPr>
            <a:r>
              <a:rPr lang="en-US" b="1" dirty="0" smtClean="0">
                <a:latin typeface="Courier New" pitchFamily="49" charset="0"/>
              </a:rPr>
              <a:t>StringBuilder</a:t>
            </a:r>
            <a:r>
              <a:rPr lang="en-US" dirty="0" smtClean="0"/>
              <a:t> objects are mutable	.</a:t>
            </a:r>
          </a:p>
          <a:p>
            <a:pPr>
              <a:defRPr/>
            </a:pPr>
            <a:r>
              <a:rPr lang="en-US" dirty="0" smtClean="0"/>
              <a:t>Constructors </a:t>
            </a:r>
          </a:p>
          <a:p>
            <a:pPr lvl="1">
              <a:defRPr/>
            </a:pPr>
            <a:r>
              <a:rPr lang="en-US" sz="2000" b="1" dirty="0" smtClean="0">
                <a:solidFill>
                  <a:schemeClr val="tx1"/>
                </a:solidFill>
                <a:latin typeface="Courier New" pitchFamily="49" charset="0"/>
                <a:ea typeface="+mn-ea"/>
                <a:cs typeface="+mn-cs"/>
              </a:rPr>
              <a:t>StringBuilder() </a:t>
            </a:r>
          </a:p>
          <a:p>
            <a:pPr lvl="1">
              <a:defRPr/>
            </a:pPr>
            <a:r>
              <a:rPr lang="en-US" sz="2000" b="1" dirty="0" err="1" smtClean="0">
                <a:solidFill>
                  <a:schemeClr val="tx1"/>
                </a:solidFill>
                <a:latin typeface="Courier New" pitchFamily="49" charset="0"/>
                <a:ea typeface="+mn-ea"/>
                <a:cs typeface="+mn-cs"/>
              </a:rPr>
              <a:t>StringBuilder</a:t>
            </a:r>
            <a:r>
              <a:rPr lang="en-US" sz="2000" b="1" dirty="0" smtClean="0">
                <a:solidFill>
                  <a:schemeClr val="tx1"/>
                </a:solidFill>
                <a:latin typeface="Courier New" pitchFamily="49" charset="0"/>
                <a:ea typeface="+mn-ea"/>
                <a:cs typeface="+mn-cs"/>
              </a:rPr>
              <a:t>(String </a:t>
            </a:r>
            <a:r>
              <a:rPr lang="en-US" sz="2000" b="1" dirty="0" err="1" smtClean="0">
                <a:solidFill>
                  <a:schemeClr val="tx1"/>
                </a:solidFill>
                <a:latin typeface="Courier New" pitchFamily="49" charset="0"/>
                <a:ea typeface="+mn-ea"/>
                <a:cs typeface="+mn-cs"/>
              </a:rPr>
              <a:t>str</a:t>
            </a:r>
            <a:r>
              <a:rPr lang="en-US" sz="2000" b="1" dirty="0" smtClean="0">
                <a:latin typeface="Courier New" pitchFamily="49" charset="0"/>
                <a:ea typeface="+mn-ea"/>
                <a:cs typeface="+mn-cs"/>
              </a:rPr>
              <a:t>) </a:t>
            </a:r>
          </a:p>
        </p:txBody>
      </p:sp>
      <p:sp>
        <p:nvSpPr>
          <p:cNvPr id="10244"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854882D-C8CE-4DF2-B443-CDEE4F9BB850}" type="slidenum">
              <a:rPr lang="en-US" smtClean="0">
                <a:solidFill>
                  <a:schemeClr val="bg2"/>
                </a:solidFill>
              </a:rPr>
              <a:pPr eaLnBrk="1" hangingPunct="1">
                <a:defRPr/>
              </a:pPr>
              <a:t>9</a:t>
            </a:fld>
            <a:endParaRPr lang="en-US" smtClean="0">
              <a:solidFill>
                <a:schemeClr val="bg2"/>
              </a:solidFill>
            </a:endParaRPr>
          </a:p>
        </p:txBody>
      </p:sp>
      <p:sp>
        <p:nvSpPr>
          <p:cNvPr id="10242" name="Rectangle 2"/>
          <p:cNvSpPr>
            <a:spLocks noGrp="1" noChangeArrowheads="1"/>
          </p:cNvSpPr>
          <p:nvPr>
            <p:ph type="title"/>
          </p:nvPr>
        </p:nvSpPr>
        <p:spPr/>
        <p:txBody>
          <a:bodyPr/>
          <a:lstStyle/>
          <a:p>
            <a:r>
              <a:rPr lang="en-US" sz="4000" smtClean="0">
                <a:latin typeface="Courier New" pitchFamily="49" charset="0"/>
                <a:cs typeface="Courier New" pitchFamily="49" charset="0"/>
              </a:rPr>
              <a:t>StringBuilder</a:t>
            </a:r>
          </a:p>
        </p:txBody>
      </p:sp>
      <p:sp>
        <p:nvSpPr>
          <p:cNvPr id="5" name="Footer Placeholder 4"/>
          <p:cNvSpPr>
            <a:spLocks noGrp="1"/>
          </p:cNvSpPr>
          <p:nvPr>
            <p:ph type="ftr" sz="quarter" idx="11"/>
          </p:nvPr>
        </p:nvSpPr>
        <p:spPr/>
        <p:txBody>
          <a:bodyPr/>
          <a:lstStyle/>
          <a:p>
            <a:r>
              <a:rPr lang="en-IN" smtClean="0"/>
              <a:t>Prepared by RVK</a:t>
            </a:r>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TotalTime>
  <Words>1848</Words>
  <Application>Microsoft Office PowerPoint</Application>
  <PresentationFormat>On-screen Show (4:3)</PresentationFormat>
  <Paragraphs>455</Paragraphs>
  <Slides>35</Slides>
  <Notes>19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Slide 1</vt:lpstr>
      <vt:lpstr>Java: Immutable and mutable strings and primitive objects</vt:lpstr>
      <vt:lpstr>Recall</vt:lpstr>
      <vt:lpstr>Immutable Objects and their advantages </vt:lpstr>
      <vt:lpstr>Tell me how</vt:lpstr>
      <vt:lpstr>Tell me how</vt:lpstr>
      <vt:lpstr>Disadvantages of Immutable objects </vt:lpstr>
      <vt:lpstr>Revisiting problem with String</vt:lpstr>
      <vt:lpstr>StringBuilder</vt:lpstr>
      <vt:lpstr>Methods</vt:lpstr>
      <vt:lpstr>Slide 11</vt:lpstr>
      <vt:lpstr>Slide 12</vt:lpstr>
      <vt:lpstr>Example: StringBuilder</vt:lpstr>
      <vt:lpstr>Beware!</vt:lpstr>
      <vt:lpstr>StringBuffer</vt:lpstr>
      <vt:lpstr>Wrapper classes</vt:lpstr>
      <vt:lpstr>Primitive Wrappers</vt:lpstr>
      <vt:lpstr>Why should one wrap the primitive types?</vt:lpstr>
      <vt:lpstr>Constructors and common methods</vt:lpstr>
      <vt:lpstr>Test your knowledge</vt:lpstr>
      <vt:lpstr>Methods in Number Subclass</vt:lpstr>
      <vt:lpstr>Conversion of String to numeric primitive type</vt:lpstr>
      <vt:lpstr>Examples</vt:lpstr>
      <vt:lpstr>Methods for Character</vt:lpstr>
      <vt:lpstr>Methods for Boolean</vt:lpstr>
      <vt:lpstr>Autoboxing</vt:lpstr>
      <vt:lpstr>Autoboxing Examples</vt:lpstr>
      <vt:lpstr>Pros and Cons</vt:lpstr>
      <vt:lpstr>Overloading Resolution including autoboxing</vt:lpstr>
      <vt:lpstr>Slide 30</vt:lpstr>
      <vt:lpstr>Slide 31</vt:lpstr>
      <vt:lpstr>Slide 32</vt:lpstr>
      <vt:lpstr>Slide 33</vt:lpstr>
      <vt:lpstr>Test your understanding?</vt:lpstr>
      <vt:lpstr>Beware!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RADHA</dc:creator>
  <cp:lastModifiedBy>RADHA</cp:lastModifiedBy>
  <cp:revision>3</cp:revision>
  <dcterms:created xsi:type="dcterms:W3CDTF">2012-12-07T03:50:37Z</dcterms:created>
  <dcterms:modified xsi:type="dcterms:W3CDTF">2013-08-09T06:13:15Z</dcterms:modified>
</cp:coreProperties>
</file>