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1" r:id="rId4"/>
    <p:sldId id="302" r:id="rId5"/>
    <p:sldId id="258" r:id="rId6"/>
    <p:sldId id="260" r:id="rId7"/>
    <p:sldId id="259" r:id="rId8"/>
    <p:sldId id="261" r:id="rId9"/>
    <p:sldId id="262" r:id="rId10"/>
    <p:sldId id="263" r:id="rId11"/>
    <p:sldId id="291" r:id="rId12"/>
    <p:sldId id="308" r:id="rId13"/>
    <p:sldId id="299" r:id="rId14"/>
    <p:sldId id="304" r:id="rId15"/>
    <p:sldId id="305" r:id="rId16"/>
    <p:sldId id="264" r:id="rId17"/>
    <p:sldId id="307" r:id="rId18"/>
    <p:sldId id="265" r:id="rId19"/>
    <p:sldId id="266" r:id="rId20"/>
    <p:sldId id="267" r:id="rId21"/>
    <p:sldId id="268" r:id="rId22"/>
    <p:sldId id="269" r:id="rId23"/>
    <p:sldId id="270" r:id="rId24"/>
    <p:sldId id="271" r:id="rId25"/>
    <p:sldId id="272" r:id="rId26"/>
    <p:sldId id="273" r:id="rId27"/>
    <p:sldId id="274" r:id="rId28"/>
    <p:sldId id="275" r:id="rId29"/>
    <p:sldId id="306" r:id="rId30"/>
    <p:sldId id="276" r:id="rId31"/>
    <p:sldId id="277" r:id="rId32"/>
    <p:sldId id="300" r:id="rId33"/>
    <p:sldId id="279" r:id="rId34"/>
    <p:sldId id="281" r:id="rId35"/>
    <p:sldId id="286" r:id="rId36"/>
    <p:sldId id="287" r:id="rId37"/>
    <p:sldId id="288" r:id="rId38"/>
    <p:sldId id="282" r:id="rId39"/>
    <p:sldId id="283" r:id="rId40"/>
    <p:sldId id="284" r:id="rId41"/>
    <p:sldId id="285" r:id="rId42"/>
    <p:sldId id="311" r:id="rId43"/>
    <p:sldId id="310" r:id="rId44"/>
    <p:sldId id="289" r:id="rId45"/>
    <p:sldId id="292" r:id="rId46"/>
    <p:sldId id="309" r:id="rId47"/>
    <p:sldId id="293" r:id="rId48"/>
    <p:sldId id="294" r:id="rId49"/>
    <p:sldId id="295" r:id="rId50"/>
    <p:sldId id="296" r:id="rId51"/>
    <p:sldId id="297" r:id="rId52"/>
    <p:sldId id="298" r:id="rId53"/>
    <p:sldId id="27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674" y="-22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55253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08675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51879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79249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68C0-E987-4705-94EF-CB8E6036940D}" type="datetimeFigureOut">
              <a:rPr lang="en-IN" smtClean="0"/>
              <a:pPr/>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34779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8C68C0-E987-4705-94EF-CB8E6036940D}" type="datetimeFigureOut">
              <a:rPr lang="en-IN" smtClean="0"/>
              <a:pPr/>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221995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8C68C0-E987-4705-94EF-CB8E6036940D}" type="datetimeFigureOut">
              <a:rPr lang="en-IN" smtClean="0"/>
              <a:pPr/>
              <a:t>08-05-2017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410886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8C68C0-E987-4705-94EF-CB8E6036940D}" type="datetimeFigureOut">
              <a:rPr lang="en-IN" smtClean="0"/>
              <a:pPr/>
              <a:t>08-05-2017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05582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C68C0-E987-4705-94EF-CB8E6036940D}" type="datetimeFigureOut">
              <a:rPr lang="en-IN" smtClean="0"/>
              <a:pPr/>
              <a:t>08-05-2017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228342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C68C0-E987-4705-94EF-CB8E6036940D}" type="datetimeFigureOut">
              <a:rPr lang="en-IN" smtClean="0"/>
              <a:pPr/>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71602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C68C0-E987-4705-94EF-CB8E6036940D}" type="datetimeFigureOut">
              <a:rPr lang="en-IN" smtClean="0"/>
              <a:pPr/>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22456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C68C0-E987-4705-94EF-CB8E6036940D}" type="datetimeFigureOut">
              <a:rPr lang="en-IN" smtClean="0"/>
              <a:pPr/>
              <a:t>08-05-2017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109444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File:"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en.wikipedia.org/wiki/Infrared"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ahoma" pitchFamily="34" charset="0"/>
              <a:ea typeface="Tahoma" pitchFamily="34" charset="0"/>
              <a:cs typeface="Tahoma" pitchFamily="34" charset="0"/>
            </a:endParaRPr>
          </a:p>
        </p:txBody>
      </p:sp>
      <p:pic>
        <p:nvPicPr>
          <p:cNvPr id="1025" name="Picture 0" descr="vit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255843"/>
            <a:ext cx="2879725" cy="14636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323528" y="2931214"/>
            <a:ext cx="3107710" cy="272377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15235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Project by :</a:t>
            </a: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Ashish Arora (13BIT0024)</a:t>
            </a: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Nakul </a:t>
            </a:r>
            <a:r>
              <a:rPr kumimoji="0" lang="en-US" altLang="en-US" sz="2000" b="0" i="0" u="none" strike="noStrike" cap="none" normalizeH="0" baseline="0" dirty="0" err="1" smtClean="0">
                <a:ln>
                  <a:noFill/>
                </a:ln>
                <a:solidFill>
                  <a:schemeClr val="tx1"/>
                </a:solidFill>
                <a:effectLst/>
                <a:latin typeface="Tahoma" pitchFamily="34" charset="0"/>
                <a:ea typeface="Tahoma" pitchFamily="34" charset="0"/>
                <a:cs typeface="Tahoma" pitchFamily="34" charset="0"/>
              </a:rPr>
              <a:t>Sethi</a:t>
            </a:r>
            <a:r>
              <a:rPr kumimoji="0" lang="en-US" altLang="en-US" sz="20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 (13BIT0068)</a:t>
            </a: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Chirag Arora (13BIT0247)</a:t>
            </a: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7" name="Rectangle 6"/>
          <p:cNvSpPr/>
          <p:nvPr/>
        </p:nvSpPr>
        <p:spPr>
          <a:xfrm>
            <a:off x="1475656" y="1719518"/>
            <a:ext cx="5904656" cy="400110"/>
          </a:xfrm>
          <a:prstGeom prst="rect">
            <a:avLst/>
          </a:prstGeom>
        </p:spPr>
        <p:txBody>
          <a:bodyPr wrap="square">
            <a:spAutoFit/>
          </a:bodyPr>
          <a:lstStyle/>
          <a:p>
            <a:r>
              <a:rPr lang="en-US" altLang="en-US" sz="2000" dirty="0">
                <a:solidFill>
                  <a:prstClr val="black"/>
                </a:solidFill>
                <a:latin typeface="Tahoma" pitchFamily="34" charset="0"/>
                <a:ea typeface="Tahoma" pitchFamily="34" charset="0"/>
                <a:cs typeface="Tahoma" pitchFamily="34" charset="0"/>
              </a:rPr>
              <a:t>School of Information Technology and Engineering</a:t>
            </a:r>
            <a:endParaRPr lang="en-IN" dirty="0">
              <a:latin typeface="Tahoma" pitchFamily="34" charset="0"/>
              <a:ea typeface="Tahoma" pitchFamily="34" charset="0"/>
              <a:cs typeface="Tahoma" pitchFamily="34" charset="0"/>
            </a:endParaRPr>
          </a:p>
        </p:txBody>
      </p:sp>
      <p:sp>
        <p:nvSpPr>
          <p:cNvPr id="8" name="Rectangle 7"/>
          <p:cNvSpPr/>
          <p:nvPr/>
        </p:nvSpPr>
        <p:spPr>
          <a:xfrm>
            <a:off x="1787491" y="2110811"/>
            <a:ext cx="5004718" cy="400110"/>
          </a:xfrm>
          <a:prstGeom prst="rect">
            <a:avLst/>
          </a:prstGeom>
        </p:spPr>
        <p:txBody>
          <a:bodyPr wrap="square">
            <a:spAutoFit/>
          </a:bodyPr>
          <a:lstStyle/>
          <a:p>
            <a:pPr lvl="0" eaLnBrk="0" fontAlgn="base" hangingPunct="0">
              <a:spcBef>
                <a:spcPct val="0"/>
              </a:spcBef>
              <a:spcAft>
                <a:spcPct val="0"/>
              </a:spcAft>
            </a:pPr>
            <a:r>
              <a:rPr lang="en-US" altLang="en-US" sz="2000" dirty="0">
                <a:solidFill>
                  <a:prstClr val="black"/>
                </a:solidFill>
                <a:latin typeface="Tahoma" pitchFamily="34" charset="0"/>
                <a:ea typeface="Tahoma" pitchFamily="34" charset="0"/>
                <a:cs typeface="Tahoma" pitchFamily="34" charset="0"/>
              </a:rPr>
              <a:t>B tech IT WINTER SEMESTER 2017-18</a:t>
            </a:r>
            <a:endParaRPr lang="en-US" altLang="en-US" sz="600" dirty="0">
              <a:solidFill>
                <a:prstClr val="black"/>
              </a:solidFill>
              <a:latin typeface="Tahoma" pitchFamily="34" charset="0"/>
              <a:ea typeface="Tahoma" pitchFamily="34" charset="0"/>
              <a:cs typeface="Tahoma" pitchFamily="34" charset="0"/>
            </a:endParaRPr>
          </a:p>
        </p:txBody>
      </p:sp>
      <p:sp>
        <p:nvSpPr>
          <p:cNvPr id="9" name="Rectangle 8"/>
          <p:cNvSpPr/>
          <p:nvPr/>
        </p:nvSpPr>
        <p:spPr>
          <a:xfrm>
            <a:off x="3246074" y="2452658"/>
            <a:ext cx="1577996" cy="400110"/>
          </a:xfrm>
          <a:prstGeom prst="rect">
            <a:avLst/>
          </a:prstGeom>
        </p:spPr>
        <p:txBody>
          <a:bodyPr wrap="none">
            <a:spAutoFit/>
          </a:bodyPr>
          <a:lstStyle/>
          <a:p>
            <a:pPr lvl="0" eaLnBrk="0" fontAlgn="base" hangingPunct="0">
              <a:spcBef>
                <a:spcPct val="0"/>
              </a:spcBef>
              <a:spcAft>
                <a:spcPct val="0"/>
              </a:spcAft>
            </a:pPr>
            <a:r>
              <a:rPr lang="en-US" altLang="en-US" sz="2000" u="sng" dirty="0">
                <a:solidFill>
                  <a:prstClr val="black"/>
                </a:solidFill>
                <a:latin typeface="Tahoma" pitchFamily="34" charset="0"/>
                <a:ea typeface="Tahoma" pitchFamily="34" charset="0"/>
                <a:cs typeface="Tahoma" pitchFamily="34" charset="0"/>
              </a:rPr>
              <a:t>Final Project</a:t>
            </a:r>
            <a:endParaRPr lang="en-US" altLang="en-US" sz="2400" b="1" dirty="0">
              <a:solidFill>
                <a:prstClr val="black"/>
              </a:solidFill>
              <a:latin typeface="Tahoma" pitchFamily="34" charset="0"/>
              <a:ea typeface="Tahoma" pitchFamily="34" charset="0"/>
              <a:cs typeface="Tahoma" pitchFamily="34" charset="0"/>
            </a:endParaRPr>
          </a:p>
        </p:txBody>
      </p:sp>
      <p:sp>
        <p:nvSpPr>
          <p:cNvPr id="10" name="Rectangle 9"/>
          <p:cNvSpPr/>
          <p:nvPr/>
        </p:nvSpPr>
        <p:spPr>
          <a:xfrm>
            <a:off x="971600" y="2852768"/>
            <a:ext cx="6264696" cy="892552"/>
          </a:xfrm>
          <a:prstGeom prst="rect">
            <a:avLst/>
          </a:prstGeom>
        </p:spPr>
        <p:txBody>
          <a:bodyPr wrap="square">
            <a:spAutoFit/>
          </a:bodyPr>
          <a:lstStyle/>
          <a:p>
            <a:pPr lvl="0" eaLnBrk="0" fontAlgn="base" hangingPunct="0">
              <a:spcBef>
                <a:spcPct val="0"/>
              </a:spcBef>
              <a:spcAft>
                <a:spcPct val="0"/>
              </a:spcAft>
            </a:pPr>
            <a:r>
              <a:rPr lang="en-US" altLang="en-US" sz="2600" b="1" dirty="0">
                <a:solidFill>
                  <a:srgbClr val="000000"/>
                </a:solidFill>
                <a:latin typeface="Tahoma" pitchFamily="34" charset="0"/>
                <a:ea typeface="Tahoma" pitchFamily="34" charset="0"/>
                <a:cs typeface="Tahoma" pitchFamily="34" charset="0"/>
              </a:rPr>
              <a:t>SMART TRAFFIC MANAGEMENT </a:t>
            </a:r>
            <a:r>
              <a:rPr lang="en-US" altLang="en-US" sz="2600" b="1" dirty="0" smtClean="0">
                <a:solidFill>
                  <a:srgbClr val="000000"/>
                </a:solidFill>
                <a:latin typeface="Tahoma" pitchFamily="34" charset="0"/>
                <a:ea typeface="Tahoma" pitchFamily="34" charset="0"/>
                <a:cs typeface="Tahoma" pitchFamily="34" charset="0"/>
              </a:rPr>
              <a:t>SYSTEM</a:t>
            </a:r>
            <a:endParaRPr lang="en-US" altLang="en-US" sz="2400" b="1" dirty="0">
              <a:solidFill>
                <a:prstClr val="black"/>
              </a:solidFill>
              <a:latin typeface="Tahoma" pitchFamily="34" charset="0"/>
              <a:ea typeface="Tahoma" pitchFamily="34" charset="0"/>
              <a:cs typeface="Tahoma" pitchFamily="34" charset="0"/>
            </a:endParaRPr>
          </a:p>
        </p:txBody>
      </p:sp>
      <p:sp>
        <p:nvSpPr>
          <p:cNvPr id="11" name="Rectangle 10"/>
          <p:cNvSpPr/>
          <p:nvPr/>
        </p:nvSpPr>
        <p:spPr>
          <a:xfrm>
            <a:off x="6872388" y="4562545"/>
            <a:ext cx="2286000" cy="707886"/>
          </a:xfrm>
          <a:prstGeom prst="rect">
            <a:avLst/>
          </a:prstGeom>
        </p:spPr>
        <p:txBody>
          <a:bodyPr>
            <a:spAutoFit/>
          </a:bodyPr>
          <a:lstStyle/>
          <a:p>
            <a:pPr lvl="0" eaLnBrk="0" fontAlgn="base" hangingPunct="0">
              <a:spcBef>
                <a:spcPct val="0"/>
              </a:spcBef>
              <a:spcAft>
                <a:spcPct val="0"/>
              </a:spcAft>
            </a:pPr>
            <a:r>
              <a:rPr lang="en-US" altLang="en-US" sz="2000" dirty="0">
                <a:solidFill>
                  <a:prstClr val="black"/>
                </a:solidFill>
                <a:latin typeface="Tahoma" pitchFamily="34" charset="0"/>
                <a:ea typeface="Tahoma" pitchFamily="34" charset="0"/>
                <a:cs typeface="Tahoma" pitchFamily="34" charset="0"/>
              </a:rPr>
              <a:t>Project Guide:</a:t>
            </a:r>
            <a:endParaRPr lang="en-US" altLang="en-US" sz="600" dirty="0">
              <a:solidFill>
                <a:prstClr val="black"/>
              </a:solidFill>
              <a:latin typeface="Tahoma" pitchFamily="34" charset="0"/>
              <a:ea typeface="Tahoma" pitchFamily="34" charset="0"/>
              <a:cs typeface="Tahoma" pitchFamily="34" charset="0"/>
            </a:endParaRPr>
          </a:p>
          <a:p>
            <a:pPr lvl="0" eaLnBrk="0" fontAlgn="base" hangingPunct="0">
              <a:spcBef>
                <a:spcPct val="0"/>
              </a:spcBef>
              <a:spcAft>
                <a:spcPct val="0"/>
              </a:spcAft>
            </a:pPr>
            <a:r>
              <a:rPr lang="en-US" altLang="en-US" sz="2000" dirty="0">
                <a:solidFill>
                  <a:prstClr val="black"/>
                </a:solidFill>
                <a:latin typeface="Tahoma" pitchFamily="34" charset="0"/>
                <a:ea typeface="Tahoma" pitchFamily="34" charset="0"/>
                <a:cs typeface="Tahoma" pitchFamily="34" charset="0"/>
              </a:rPr>
              <a:t>Prof. Usha Devi G.</a:t>
            </a:r>
            <a:endParaRPr lang="en-US" altLang="en-US" dirty="0">
              <a:solidFill>
                <a:prstClr val="black"/>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618634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8" name="Picture 6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1268760"/>
            <a:ext cx="6091237" cy="52485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4" name="Rectangle 43"/>
          <p:cNvSpPr/>
          <p:nvPr/>
        </p:nvSpPr>
        <p:spPr>
          <a:xfrm>
            <a:off x="2987824" y="332656"/>
            <a:ext cx="3916702" cy="584775"/>
          </a:xfrm>
          <a:prstGeom prst="rect">
            <a:avLst/>
          </a:prstGeom>
        </p:spPr>
        <p:txBody>
          <a:bodyPr wrap="square">
            <a:sp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BLOCK DIAGRAM</a:t>
            </a:r>
            <a:endParaRPr lang="en-IN"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4131079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1880" y="116632"/>
            <a:ext cx="1662763" cy="369332"/>
          </a:xfrm>
          <a:prstGeom prst="rect">
            <a:avLst/>
          </a:prstGeom>
        </p:spPr>
        <p:txBody>
          <a:bodyPr wrap="none">
            <a:spAutoFit/>
          </a:bodyPr>
          <a:lstStyle/>
          <a:p>
            <a:pPr lvl="0" algn="ctr" fontAlgn="base">
              <a:spcBef>
                <a:spcPct val="0"/>
              </a:spcBef>
              <a:spcAft>
                <a:spcPct val="0"/>
              </a:spcAft>
            </a:pPr>
            <a:r>
              <a:rPr lang="en-US" dirty="0" smtClean="0">
                <a:latin typeface="Tahoma" pitchFamily="34" charset="0"/>
                <a:ea typeface="Tahoma" pitchFamily="34" charset="0"/>
                <a:cs typeface="Tahoma" pitchFamily="34" charset="0"/>
              </a:rPr>
              <a:t>GANTT CHART</a:t>
            </a:r>
          </a:p>
        </p:txBody>
      </p:sp>
      <p:pic>
        <p:nvPicPr>
          <p:cNvPr id="3" name="Picture 2" descr="C:\Final Project\gantt chart.JPG"/>
          <p:cNvPicPr/>
          <p:nvPr/>
        </p:nvPicPr>
        <p:blipFill>
          <a:blip r:embed="rId2" cstate="print"/>
          <a:srcRect/>
          <a:stretch>
            <a:fillRect/>
          </a:stretch>
        </p:blipFill>
        <p:spPr bwMode="auto">
          <a:xfrm>
            <a:off x="245853" y="692696"/>
            <a:ext cx="8652294" cy="58060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Final Project\work.JPG"/>
          <p:cNvPicPr/>
          <p:nvPr/>
        </p:nvPicPr>
        <p:blipFill>
          <a:blip r:embed="rId2" cstate="print"/>
          <a:srcRect/>
          <a:stretch>
            <a:fillRect/>
          </a:stretch>
        </p:blipFill>
        <p:spPr bwMode="auto">
          <a:xfrm>
            <a:off x="1403648" y="568846"/>
            <a:ext cx="6552727" cy="6264696"/>
          </a:xfrm>
          <a:prstGeom prst="rect">
            <a:avLst/>
          </a:prstGeom>
          <a:noFill/>
          <a:ln w="9525">
            <a:noFill/>
            <a:miter lim="800000"/>
            <a:headEnd/>
            <a:tailEnd/>
          </a:ln>
        </p:spPr>
      </p:pic>
      <p:sp>
        <p:nvSpPr>
          <p:cNvPr id="3" name="Rectangle 2"/>
          <p:cNvSpPr/>
          <p:nvPr/>
        </p:nvSpPr>
        <p:spPr>
          <a:xfrm>
            <a:off x="2843808" y="44624"/>
            <a:ext cx="3344185" cy="369332"/>
          </a:xfrm>
          <a:prstGeom prst="rect">
            <a:avLst/>
          </a:prstGeom>
        </p:spPr>
        <p:txBody>
          <a:bodyPr wrap="none">
            <a:spAutoFit/>
          </a:bodyPr>
          <a:lstStyle/>
          <a:p>
            <a:r>
              <a:rPr lang="en-ZA" b="1" dirty="0">
                <a:latin typeface="Tahoma" panose="020B0604030504040204" pitchFamily="34" charset="0"/>
                <a:ea typeface="Tahoma" panose="020B0604030504040204" pitchFamily="34" charset="0"/>
                <a:cs typeface="Tahoma" panose="020B0604030504040204" pitchFamily="34" charset="0"/>
              </a:rPr>
              <a:t>Work Breakdown Structure</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350185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7864" y="260648"/>
            <a:ext cx="1545616" cy="369332"/>
          </a:xfrm>
          <a:prstGeom prst="rect">
            <a:avLst/>
          </a:prstGeom>
        </p:spPr>
        <p:txBody>
          <a:bodyPr wrap="none">
            <a:spAutoFit/>
          </a:bodyPr>
          <a:lstStyle/>
          <a:p>
            <a:r>
              <a:rPr lang="en-ZA" b="1" dirty="0" smtClean="0">
                <a:latin typeface="Tahoma" pitchFamily="34" charset="0"/>
                <a:ea typeface="Tahoma" pitchFamily="34" charset="0"/>
                <a:cs typeface="Tahoma" pitchFamily="34" charset="0"/>
              </a:rPr>
              <a:t>Importance</a:t>
            </a:r>
            <a:endParaRPr lang="en-US" dirty="0">
              <a:latin typeface="Tahoma" pitchFamily="34" charset="0"/>
              <a:ea typeface="Tahoma" pitchFamily="34" charset="0"/>
              <a:cs typeface="Tahoma" pitchFamily="34" charset="0"/>
            </a:endParaRPr>
          </a:p>
        </p:txBody>
      </p:sp>
      <p:sp>
        <p:nvSpPr>
          <p:cNvPr id="56321" name="Rectangle 1"/>
          <p:cNvSpPr>
            <a:spLocks noChangeArrowheads="1"/>
          </p:cNvSpPr>
          <p:nvPr/>
        </p:nvSpPr>
        <p:spPr bwMode="auto">
          <a:xfrm>
            <a:off x="0" y="694145"/>
            <a:ext cx="8676456"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Droid Sans Fallback" charset="0"/>
                <a:cs typeface="Tahoma" pitchFamily="34" charset="0"/>
              </a:rPr>
              <a:t>This System helps in managing traffic. The way traffic is handled in our country is not an optimum way to handle traffic. This system helps to manage traffic congestion and alert the concerned authorities whenever there is a panic situation. This system will also be helpful whenever there is water logging on the roads. This will also reduce the traffic violations as whenever someone crosses the red light the IR sensor will get activated and the message will be sent to the concerned authority and image will also be uploaded. The system also aims in reducing the number of traffic officials at each corner and will help them in monitoring the real time traffic remotely.</a:t>
            </a:r>
            <a:endParaRPr kumimoji="0" lang="en-ZA" altLang="zh-CN"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856" y="260648"/>
            <a:ext cx="2930610" cy="369332"/>
          </a:xfrm>
          <a:prstGeom prst="rect">
            <a:avLst/>
          </a:prstGeom>
        </p:spPr>
        <p:txBody>
          <a:bodyPr wrap="none">
            <a:spAutoFit/>
          </a:bodyPr>
          <a:lstStyle/>
          <a:p>
            <a:pPr algn="just"/>
            <a:r>
              <a:rPr lang="en-ZA" b="1" dirty="0">
                <a:latin typeface="Tahoma" panose="020B0604030504040204" pitchFamily="34" charset="0"/>
                <a:ea typeface="Tahoma" panose="020B0604030504040204" pitchFamily="34" charset="0"/>
                <a:cs typeface="Tahoma" panose="020B0604030504040204" pitchFamily="34" charset="0"/>
              </a:rPr>
              <a:t>Software Requirements</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179512" y="764704"/>
            <a:ext cx="8568952" cy="5909310"/>
          </a:xfrm>
          <a:prstGeom prst="rect">
            <a:avLst/>
          </a:prstGeom>
        </p:spPr>
        <p:txBody>
          <a:bodyPr wrap="square">
            <a:spAutoFit/>
          </a:bodyPr>
          <a:lstStyle/>
          <a:p>
            <a:r>
              <a:rPr lang="en-ZA" dirty="0">
                <a:latin typeface="Tahoma" panose="020B0604030504040204" pitchFamily="34" charset="0"/>
                <a:ea typeface="Tahoma" panose="020B0604030504040204" pitchFamily="34" charset="0"/>
                <a:cs typeface="Tahoma" panose="020B0604030504040204" pitchFamily="34" charset="0"/>
              </a:rPr>
              <a:t>The Raspberry Pi primarily uses Linux kernel-based operating systems. The ARM11 is based on version 6 of the ARM which is no longer supported by several popular versions of Linux, including Ubuntu. The install manager for Raspberry Pi is NOOBS. The OSs included with NOOBS are:</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 Arch Linux ARM</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 Open ELEC</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 Pi </a:t>
            </a:r>
            <a:r>
              <a:rPr lang="en-ZA" dirty="0" err="1">
                <a:latin typeface="Tahoma" panose="020B0604030504040204" pitchFamily="34" charset="0"/>
                <a:ea typeface="Tahoma" panose="020B0604030504040204" pitchFamily="34" charset="0"/>
                <a:cs typeface="Tahoma" panose="020B0604030504040204" pitchFamily="34" charset="0"/>
              </a:rPr>
              <a:t>dora</a:t>
            </a:r>
            <a:r>
              <a:rPr lang="en-ZA" dirty="0">
                <a:latin typeface="Tahoma" panose="020B0604030504040204" pitchFamily="34" charset="0"/>
                <a:ea typeface="Tahoma" panose="020B0604030504040204" pitchFamily="34" charset="0"/>
                <a:cs typeface="Tahoma" panose="020B0604030504040204" pitchFamily="34" charset="0"/>
              </a:rPr>
              <a:t> (Fedora Remix)</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 Rasp </a:t>
            </a:r>
            <a:r>
              <a:rPr lang="en-ZA" dirty="0" err="1">
                <a:latin typeface="Tahoma" panose="020B0604030504040204" pitchFamily="34" charset="0"/>
                <a:ea typeface="Tahoma" panose="020B0604030504040204" pitchFamily="34" charset="0"/>
                <a:cs typeface="Tahoma" panose="020B0604030504040204" pitchFamily="34" charset="0"/>
              </a:rPr>
              <a:t>bmc</a:t>
            </a:r>
            <a:r>
              <a:rPr lang="en-ZA" dirty="0">
                <a:latin typeface="Tahoma" panose="020B0604030504040204" pitchFamily="34" charset="0"/>
                <a:ea typeface="Tahoma" panose="020B0604030504040204" pitchFamily="34" charset="0"/>
                <a:cs typeface="Tahoma" panose="020B0604030504040204" pitchFamily="34" charset="0"/>
              </a:rPr>
              <a:t> and the XBMC open source digital media </a:t>
            </a:r>
            <a:r>
              <a:rPr lang="en-ZA" dirty="0" err="1">
                <a:latin typeface="Tahoma" panose="020B0604030504040204" pitchFamily="34" charset="0"/>
                <a:ea typeface="Tahoma" panose="020B0604030504040204" pitchFamily="34" charset="0"/>
                <a:cs typeface="Tahoma" panose="020B0604030504040204" pitchFamily="34" charset="0"/>
              </a:rPr>
              <a:t>center</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 RISC OS – The operating system of the first ARM-based computer</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 </a:t>
            </a:r>
            <a:r>
              <a:rPr lang="en-ZA" dirty="0" err="1">
                <a:latin typeface="Tahoma" panose="020B0604030504040204" pitchFamily="34" charset="0"/>
                <a:ea typeface="Tahoma" panose="020B0604030504040204" pitchFamily="34" charset="0"/>
                <a:cs typeface="Tahoma" panose="020B0604030504040204" pitchFamily="34" charset="0"/>
              </a:rPr>
              <a:t>Raspbian</a:t>
            </a:r>
            <a:r>
              <a:rPr lang="en-ZA" dirty="0">
                <a:latin typeface="Tahoma" panose="020B0604030504040204" pitchFamily="34" charset="0"/>
                <a:ea typeface="Tahoma" panose="020B0604030504040204" pitchFamily="34" charset="0"/>
                <a:cs typeface="Tahoma" panose="020B0604030504040204" pitchFamily="34" charset="0"/>
              </a:rPr>
              <a:t> (recommended) – Maintained independently of the Foundation; based on</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ARM hard-float (</a:t>
            </a:r>
            <a:r>
              <a:rPr lang="en-ZA" dirty="0" err="1">
                <a:latin typeface="Tahoma" panose="020B0604030504040204" pitchFamily="34" charset="0"/>
                <a:ea typeface="Tahoma" panose="020B0604030504040204" pitchFamily="34" charset="0"/>
                <a:cs typeface="Tahoma" panose="020B0604030504040204" pitchFamily="34" charset="0"/>
              </a:rPr>
              <a:t>armhf</a:t>
            </a:r>
            <a:r>
              <a:rPr lang="en-ZA" dirty="0">
                <a:latin typeface="Tahoma" panose="020B0604030504040204" pitchFamily="34" charset="0"/>
                <a:ea typeface="Tahoma" panose="020B0604030504040204" pitchFamily="34" charset="0"/>
                <a:cs typeface="Tahoma" panose="020B0604030504040204" pitchFamily="34" charset="0"/>
              </a:rPr>
              <a:t>)- </a:t>
            </a:r>
            <a:r>
              <a:rPr lang="en-ZA" dirty="0" err="1">
                <a:latin typeface="Tahoma" panose="020B0604030504040204" pitchFamily="34" charset="0"/>
                <a:ea typeface="Tahoma" panose="020B0604030504040204" pitchFamily="34" charset="0"/>
                <a:cs typeface="Tahoma" panose="020B0604030504040204" pitchFamily="34" charset="0"/>
              </a:rPr>
              <a:t>Debian</a:t>
            </a:r>
            <a:r>
              <a:rPr lang="en-ZA" dirty="0">
                <a:latin typeface="Tahoma" panose="020B0604030504040204" pitchFamily="34" charset="0"/>
                <a:ea typeface="Tahoma" panose="020B0604030504040204" pitchFamily="34" charset="0"/>
                <a:cs typeface="Tahoma" panose="020B0604030504040204" pitchFamily="34" charset="0"/>
              </a:rPr>
              <a:t> 7 'Wheezy' architecture port, that was designed for a</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newer ARMv7 processor whose binaries would not work on the Raspberry Pi, but</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err="1">
                <a:latin typeface="Tahoma" panose="020B0604030504040204" pitchFamily="34" charset="0"/>
                <a:ea typeface="Tahoma" panose="020B0604030504040204" pitchFamily="34" charset="0"/>
                <a:cs typeface="Tahoma" panose="020B0604030504040204" pitchFamily="34" charset="0"/>
              </a:rPr>
              <a:t>Raspbian</a:t>
            </a:r>
            <a:r>
              <a:rPr lang="en-ZA" dirty="0">
                <a:latin typeface="Tahoma" panose="020B0604030504040204" pitchFamily="34" charset="0"/>
                <a:ea typeface="Tahoma" panose="020B0604030504040204" pitchFamily="34" charset="0"/>
                <a:cs typeface="Tahoma" panose="020B0604030504040204" pitchFamily="34" charset="0"/>
              </a:rPr>
              <a:t> is compiled for the ARMv6 instruction set of the Raspberry Pi making it</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work but with slower performance. It provides some available software packages,</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pre-compiled software bundles. A minimum size of 2 GB SD card is required, but a</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4 GB SD card or above is recommended. There is a Pi Store for exchanging</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Programs. The </a:t>
            </a:r>
            <a:r>
              <a:rPr lang="en-ZA" dirty="0" err="1">
                <a:latin typeface="Tahoma" panose="020B0604030504040204" pitchFamily="34" charset="0"/>
                <a:ea typeface="Tahoma" panose="020B0604030504040204" pitchFamily="34" charset="0"/>
                <a:cs typeface="Tahoma" panose="020B0604030504040204" pitchFamily="34" charset="0"/>
              </a:rPr>
              <a:t>Raspbian</a:t>
            </a:r>
            <a:r>
              <a:rPr lang="en-ZA" dirty="0">
                <a:latin typeface="Tahoma" panose="020B0604030504040204" pitchFamily="34" charset="0"/>
                <a:ea typeface="Tahoma" panose="020B0604030504040204" pitchFamily="34" charset="0"/>
                <a:cs typeface="Tahoma" panose="020B0604030504040204" pitchFamily="34" charset="0"/>
              </a:rPr>
              <a:t> Server Edition (RSEv2.4)', is a stripped version with other</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Software packages bundled as compared to the usual desktop computer oriented</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err="1">
                <a:latin typeface="Tahoma" panose="020B0604030504040204" pitchFamily="34" charset="0"/>
                <a:ea typeface="Tahoma" panose="020B0604030504040204" pitchFamily="34" charset="0"/>
                <a:cs typeface="Tahoma" panose="020B0604030504040204" pitchFamily="34" charset="0"/>
              </a:rPr>
              <a:t>Raspbian</a:t>
            </a:r>
            <a:r>
              <a:rPr lang="en-ZA" dirty="0">
                <a:latin typeface="Tahoma" panose="020B0604030504040204" pitchFamily="34" charset="0"/>
                <a:ea typeface="Tahoma" panose="020B0604030504040204" pitchFamily="34" charset="0"/>
                <a:cs typeface="Tahoma" panose="020B0604030504040204" pitchFamily="34" charset="0"/>
              </a:rPr>
              <a:t>.</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426057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6632"/>
            <a:ext cx="8136904" cy="6740307"/>
          </a:xfrm>
          <a:prstGeom prst="rect">
            <a:avLst/>
          </a:prstGeom>
        </p:spPr>
        <p:txBody>
          <a:bodyPr wrap="square">
            <a:spAutoFit/>
          </a:bodyPr>
          <a:lstStyle/>
          <a:p>
            <a:r>
              <a:rPr lang="en-ZA" b="1" dirty="0">
                <a:latin typeface="Tahoma" panose="020B0604030504040204" pitchFamily="34" charset="0"/>
                <a:ea typeface="Tahoma" panose="020B0604030504040204" pitchFamily="34" charset="0"/>
                <a:cs typeface="Tahoma" panose="020B0604030504040204" pitchFamily="34" charset="0"/>
              </a:rPr>
              <a:t>Putty/</a:t>
            </a:r>
            <a:r>
              <a:rPr lang="en-ZA" b="1" dirty="0" err="1">
                <a:latin typeface="Tahoma" panose="020B0604030504040204" pitchFamily="34" charset="0"/>
                <a:ea typeface="Tahoma" panose="020B0604030504040204" pitchFamily="34" charset="0"/>
                <a:cs typeface="Tahoma" panose="020B0604030504040204" pitchFamily="34" charset="0"/>
              </a:rPr>
              <a:t>MobaXterm</a:t>
            </a:r>
            <a:r>
              <a:rPr lang="en-ZA" b="1" dirty="0">
                <a:latin typeface="Tahoma" panose="020B0604030504040204" pitchFamily="34" charset="0"/>
                <a:ea typeface="Tahoma" panose="020B0604030504040204" pitchFamily="34" charset="0"/>
                <a:cs typeface="Tahoma" panose="020B0604030504040204" pitchFamily="34" charset="0"/>
              </a:rPr>
              <a:t> Software</a:t>
            </a:r>
            <a:endParaRPr lang="en-IN" dirty="0">
              <a:latin typeface="Tahoma" panose="020B0604030504040204" pitchFamily="34" charset="0"/>
              <a:ea typeface="Tahoma" panose="020B0604030504040204" pitchFamily="34" charset="0"/>
              <a:cs typeface="Tahoma" panose="020B0604030504040204" pitchFamily="34" charset="0"/>
            </a:endParaRPr>
          </a:p>
          <a:p>
            <a:pPr lvl="0"/>
            <a:r>
              <a:rPr lang="en-US" dirty="0">
                <a:latin typeface="Tahoma" panose="020B0604030504040204" pitchFamily="34" charset="0"/>
                <a:ea typeface="Tahoma" panose="020B0604030504040204" pitchFamily="34" charset="0"/>
                <a:cs typeface="Tahoma" panose="020B0604030504040204" pitchFamily="34" charset="0"/>
              </a:rPr>
              <a:t>Putty is a free and open source terminal emulator, serial console and network file transfer application. It supports several network protocols, including SCP, SSH, Telnet, rlogin, and raw socket connection. It can also connect to a serial port. The name "</a:t>
            </a:r>
            <a:r>
              <a:rPr lang="en-US" dirty="0" err="1">
                <a:latin typeface="Tahoma" panose="020B0604030504040204" pitchFamily="34" charset="0"/>
                <a:ea typeface="Tahoma" panose="020B0604030504040204" pitchFamily="34" charset="0"/>
                <a:cs typeface="Tahoma" panose="020B0604030504040204" pitchFamily="34" charset="0"/>
              </a:rPr>
              <a:t>PuTTY</a:t>
            </a:r>
            <a:r>
              <a:rPr lang="en-US" dirty="0">
                <a:latin typeface="Tahoma" panose="020B0604030504040204" pitchFamily="34" charset="0"/>
                <a:ea typeface="Tahoma" panose="020B0604030504040204" pitchFamily="34" charset="0"/>
                <a:cs typeface="Tahoma" panose="020B0604030504040204" pitchFamily="34" charset="0"/>
              </a:rPr>
              <a:t>" has no definitive meaning. PUTTY was originally written for Microsoft Windows, but it has been ported to various other operating systems. Official ports are available for some Unix-like platforms, with work-in-progress ports to Classic Mac OS and Mac OS X, and unofficial ports have been contributed to platforms such as </a:t>
            </a:r>
            <a:r>
              <a:rPr lang="en-US" dirty="0" err="1">
                <a:latin typeface="Tahoma" panose="020B0604030504040204" pitchFamily="34" charset="0"/>
                <a:ea typeface="Tahoma" panose="020B0604030504040204" pitchFamily="34" charset="0"/>
                <a:cs typeface="Tahoma" panose="020B0604030504040204" pitchFamily="34" charset="0"/>
              </a:rPr>
              <a:t>Symbian,Windows</a:t>
            </a:r>
            <a:r>
              <a:rPr lang="en-US" dirty="0">
                <a:latin typeface="Tahoma" panose="020B0604030504040204" pitchFamily="34" charset="0"/>
                <a:ea typeface="Tahoma" panose="020B0604030504040204" pitchFamily="34" charset="0"/>
                <a:cs typeface="Tahoma" panose="020B0604030504040204" pitchFamily="34" charset="0"/>
              </a:rPr>
              <a:t> Mobile and Windows Phone.</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 </a:t>
            </a:r>
            <a:endParaRPr lang="en-IN" dirty="0">
              <a:latin typeface="Tahoma" panose="020B0604030504040204" pitchFamily="34" charset="0"/>
              <a:ea typeface="Tahoma" panose="020B0604030504040204" pitchFamily="34" charset="0"/>
              <a:cs typeface="Tahoma" panose="020B0604030504040204" pitchFamily="34" charset="0"/>
            </a:endParaRPr>
          </a:p>
          <a:p>
            <a:pPr lvl="0"/>
            <a:r>
              <a:rPr lang="en-ZA" dirty="0" err="1">
                <a:latin typeface="Tahoma" panose="020B0604030504040204" pitchFamily="34" charset="0"/>
                <a:ea typeface="Tahoma" panose="020B0604030504040204" pitchFamily="34" charset="0"/>
                <a:cs typeface="Tahoma" panose="020B0604030504040204" pitchFamily="34" charset="0"/>
              </a:rPr>
              <a:t>MobaXterm</a:t>
            </a:r>
            <a:r>
              <a:rPr lang="en-ZA" dirty="0">
                <a:latin typeface="Tahoma" panose="020B0604030504040204" pitchFamily="34" charset="0"/>
                <a:ea typeface="Tahoma" panose="020B0604030504040204" pitchFamily="34" charset="0"/>
                <a:cs typeface="Tahoma" panose="020B0604030504040204" pitchFamily="34" charset="0"/>
              </a:rPr>
              <a:t> is an enhanced terminal for Windows with an X11 server, a tabbed SSH client and several other network tools for remote computing (VNC, RDP, telnet, rlogin). </a:t>
            </a:r>
            <a:r>
              <a:rPr lang="en-ZA" dirty="0" err="1">
                <a:latin typeface="Tahoma" panose="020B0604030504040204" pitchFamily="34" charset="0"/>
                <a:ea typeface="Tahoma" panose="020B0604030504040204" pitchFamily="34" charset="0"/>
                <a:cs typeface="Tahoma" panose="020B0604030504040204" pitchFamily="34" charset="0"/>
              </a:rPr>
              <a:t>MobaXterm</a:t>
            </a:r>
            <a:r>
              <a:rPr lang="en-ZA" dirty="0">
                <a:latin typeface="Tahoma" panose="020B0604030504040204" pitchFamily="34" charset="0"/>
                <a:ea typeface="Tahoma" panose="020B0604030504040204" pitchFamily="34" charset="0"/>
                <a:cs typeface="Tahoma" panose="020B0604030504040204" pitchFamily="34" charset="0"/>
              </a:rPr>
              <a:t> brings all the essential Unix commands to Windows desktop, in a single portable exe file which works out of the box.</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a:latin typeface="Tahoma" panose="020B0604030504040204" pitchFamily="34" charset="0"/>
                <a:ea typeface="Tahoma" panose="020B0604030504040204" pitchFamily="34" charset="0"/>
                <a:cs typeface="Tahoma" panose="020B0604030504040204" pitchFamily="34" charset="0"/>
              </a:rPr>
              <a:t> </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err="1">
                <a:latin typeface="Tahoma" panose="020B0604030504040204" pitchFamily="34" charset="0"/>
                <a:ea typeface="Tahoma" panose="020B0604030504040204" pitchFamily="34" charset="0"/>
                <a:cs typeface="Tahoma" panose="020B0604030504040204" pitchFamily="34" charset="0"/>
              </a:rPr>
              <a:t>MobaXterm</a:t>
            </a:r>
            <a:r>
              <a:rPr lang="en-ZA" b="1" dirty="0">
                <a:latin typeface="Tahoma" panose="020B0604030504040204" pitchFamily="34" charset="0"/>
                <a:ea typeface="Tahoma" panose="020B0604030504040204" pitchFamily="34" charset="0"/>
                <a:cs typeface="Tahoma" panose="020B0604030504040204" pitchFamily="34" charset="0"/>
              </a:rPr>
              <a:t>/Putty: How to start a SSH session from the command line</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1) Type the path to .exe here.</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2) Then type the connection type you wish to use (i.e. -</a:t>
            </a:r>
            <a:r>
              <a:rPr lang="en-ZA" dirty="0" err="1">
                <a:latin typeface="Tahoma" panose="020B0604030504040204" pitchFamily="34" charset="0"/>
                <a:ea typeface="Tahoma" panose="020B0604030504040204" pitchFamily="34" charset="0"/>
                <a:cs typeface="Tahoma" panose="020B0604030504040204" pitchFamily="34" charset="0"/>
              </a:rPr>
              <a:t>ssh</a:t>
            </a:r>
            <a:r>
              <a:rPr lang="en-ZA" dirty="0">
                <a:latin typeface="Tahoma" panose="020B0604030504040204" pitchFamily="34" charset="0"/>
                <a:ea typeface="Tahoma" panose="020B0604030504040204" pitchFamily="34" charset="0"/>
                <a:cs typeface="Tahoma" panose="020B0604030504040204" pitchFamily="34" charset="0"/>
              </a:rPr>
              <a:t>, -telnet, -rlogin, -raw)</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3) Type the username…</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4) Then type '@' followed by the server IP address.</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5) Finally, type the port number to connect to, then press &lt;Enter&gt;</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1577841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476672"/>
            <a:ext cx="6120680" cy="584775"/>
          </a:xfrm>
          <a:prstGeom prst="rect">
            <a:avLst/>
          </a:prstGeom>
          <a:noFill/>
        </p:spPr>
        <p:txBody>
          <a:bodyPr wrap="square" rtlCol="0">
            <a:spAutoFit/>
          </a:bodyPr>
          <a:lstStyle/>
          <a:p>
            <a:pPr algn="ctr"/>
            <a:r>
              <a:rPr lang="en-IN" sz="3200" b="1" dirty="0" smtClean="0">
                <a:latin typeface="Tahoma" pitchFamily="34" charset="0"/>
                <a:ea typeface="Tahoma" pitchFamily="34" charset="0"/>
                <a:cs typeface="Tahoma" pitchFamily="34" charset="0"/>
              </a:rPr>
              <a:t>DETAILED DESIGN</a:t>
            </a:r>
            <a:endParaRPr lang="en-IN" sz="3200" b="1" dirty="0">
              <a:latin typeface="Tahoma" pitchFamily="34" charset="0"/>
              <a:ea typeface="Tahoma" pitchFamily="34" charset="0"/>
              <a:cs typeface="Tahoma" pitchFamily="34" charset="0"/>
            </a:endParaRPr>
          </a:p>
        </p:txBody>
      </p:sp>
      <p:sp>
        <p:nvSpPr>
          <p:cNvPr id="3" name="Rectangle 2"/>
          <p:cNvSpPr/>
          <p:nvPr/>
        </p:nvSpPr>
        <p:spPr>
          <a:xfrm>
            <a:off x="395536" y="1061447"/>
            <a:ext cx="8388932" cy="4832092"/>
          </a:xfrm>
          <a:prstGeom prst="rect">
            <a:avLst/>
          </a:prstGeom>
        </p:spPr>
        <p:txBody>
          <a:bodyPr wrap="square">
            <a:spAutoFit/>
          </a:bodyPr>
          <a:lstStyle/>
          <a:p>
            <a:r>
              <a:rPr lang="en-US" sz="2000" b="1" u="sng" dirty="0">
                <a:latin typeface="Tahoma" pitchFamily="34" charset="0"/>
                <a:ea typeface="Tahoma" pitchFamily="34" charset="0"/>
                <a:cs typeface="Tahoma" pitchFamily="34" charset="0"/>
              </a:rPr>
              <a:t>Raspberry Pi</a:t>
            </a:r>
            <a:endParaRPr lang="en-IN" sz="2000" u="sng" dirty="0">
              <a:latin typeface="Tahoma" pitchFamily="34" charset="0"/>
              <a:ea typeface="Tahoma" pitchFamily="34" charset="0"/>
              <a:cs typeface="Tahoma" pitchFamily="34" charset="0"/>
            </a:endParaRPr>
          </a:p>
          <a:p>
            <a:r>
              <a:rPr lang="en-US" b="1" dirty="0">
                <a:latin typeface="Tahoma" pitchFamily="34" charset="0"/>
                <a:ea typeface="Tahoma" pitchFamily="34" charset="0"/>
                <a:cs typeface="Tahoma" pitchFamily="34" charset="0"/>
              </a:rPr>
              <a:t> </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1) Processor / </a:t>
            </a:r>
            <a:r>
              <a:rPr lang="en-US" dirty="0" err="1">
                <a:latin typeface="Tahoma" pitchFamily="34" charset="0"/>
                <a:ea typeface="Tahoma" pitchFamily="34" charset="0"/>
                <a:cs typeface="Tahoma" pitchFamily="34" charset="0"/>
              </a:rPr>
              <a:t>SoC</a:t>
            </a:r>
            <a:r>
              <a:rPr lang="en-US" dirty="0">
                <a:latin typeface="Tahoma" pitchFamily="34" charset="0"/>
                <a:ea typeface="Tahoma" pitchFamily="34" charset="0"/>
                <a:cs typeface="Tahoma" pitchFamily="34" charset="0"/>
              </a:rPr>
              <a:t> (System on Chip)</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The Raspberry Pi has a Broadcom BCM2835 System on Chip module. It has a ARM1176JZF-S processor</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The Broadcom </a:t>
            </a:r>
            <a:r>
              <a:rPr lang="en-US" dirty="0" err="1">
                <a:latin typeface="Tahoma" pitchFamily="34" charset="0"/>
                <a:ea typeface="Tahoma" pitchFamily="34" charset="0"/>
                <a:cs typeface="Tahoma" pitchFamily="34" charset="0"/>
              </a:rPr>
              <a:t>SoC</a:t>
            </a:r>
            <a:r>
              <a:rPr lang="en-US" dirty="0">
                <a:latin typeface="Tahoma" pitchFamily="34" charset="0"/>
                <a:ea typeface="Tahoma" pitchFamily="34" charset="0"/>
                <a:cs typeface="Tahoma" pitchFamily="34" charset="0"/>
              </a:rPr>
              <a:t> used in the Raspberry Pi is equivalent to a chip used in an old smartphone (Android or iPhone). While operating at 700 MHz by default, the Raspberry Pi provides a real world performance roughly equivalent to the 0.041 GFLOPS. On the CPU level the performance is similar to a 300 MHz Pentium II of</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1997-1999, but the GPU, however, provides 1 </a:t>
            </a:r>
            <a:r>
              <a:rPr lang="en-US" dirty="0" err="1">
                <a:latin typeface="Tahoma" pitchFamily="34" charset="0"/>
                <a:ea typeface="Tahoma" pitchFamily="34" charset="0"/>
                <a:cs typeface="Tahoma" pitchFamily="34" charset="0"/>
              </a:rPr>
              <a:t>Gpixel</a:t>
            </a:r>
            <a:r>
              <a:rPr lang="en-US" dirty="0">
                <a:latin typeface="Tahoma" pitchFamily="34" charset="0"/>
                <a:ea typeface="Tahoma" pitchFamily="34" charset="0"/>
                <a:cs typeface="Tahoma" pitchFamily="34" charset="0"/>
              </a:rPr>
              <a:t>/s, 1.5 </a:t>
            </a:r>
            <a:r>
              <a:rPr lang="en-US" dirty="0" err="1">
                <a:latin typeface="Tahoma" pitchFamily="34" charset="0"/>
                <a:ea typeface="Tahoma" pitchFamily="34" charset="0"/>
                <a:cs typeface="Tahoma" pitchFamily="34" charset="0"/>
              </a:rPr>
              <a:t>Gtexel</a:t>
            </a:r>
            <a:r>
              <a:rPr lang="en-US" dirty="0">
                <a:latin typeface="Tahoma" pitchFamily="34" charset="0"/>
                <a:ea typeface="Tahoma" pitchFamily="34" charset="0"/>
                <a:cs typeface="Tahoma" pitchFamily="34" charset="0"/>
              </a:rPr>
              <a:t>/s or 24 GFLOPS of general purpose compute and the graphics capabilities of the Raspberry Pi are roughly equivalent to the level of performance of the Xbox of 2001. The Raspberry Pi chip operating at 700 MHz by default, will not become hot enough to need a heatsink</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or special cooling.</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 </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 </a:t>
            </a:r>
            <a:endParaRPr lang="en-IN"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2368276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979712" y="404664"/>
            <a:ext cx="5040560" cy="5760640"/>
          </a:xfrm>
          <a:prstGeom prst="rect">
            <a:avLst/>
          </a:prstGeom>
          <a:noFill/>
          <a:ln w="9525">
            <a:noFill/>
            <a:miter lim="800000"/>
            <a:headEnd/>
            <a:tailEnd/>
          </a:ln>
        </p:spPr>
      </p:pic>
    </p:spTree>
    <p:extLst>
      <p:ext uri="{BB962C8B-B14F-4D97-AF65-F5344CB8AC3E}">
        <p14:creationId xmlns:p14="http://schemas.microsoft.com/office/powerpoint/2010/main" xmlns="" val="175370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59968"/>
            <a:ext cx="7920880" cy="6740307"/>
          </a:xfrm>
          <a:prstGeom prst="rect">
            <a:avLst/>
          </a:prstGeom>
        </p:spPr>
        <p:txBody>
          <a:bodyPr wrap="square">
            <a:spAutoFit/>
          </a:bodyPr>
          <a:lstStyle/>
          <a:p>
            <a:r>
              <a:rPr lang="en-US" dirty="0">
                <a:latin typeface="Tahoma" pitchFamily="34" charset="0"/>
                <a:ea typeface="Tahoma" pitchFamily="34" charset="0"/>
                <a:cs typeface="Tahoma" pitchFamily="34" charset="0"/>
              </a:rPr>
              <a:t>2) Power source</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The Pi is a device which consumes 700mA or 3W or power. It is powered by </a:t>
            </a:r>
            <a:r>
              <a:rPr lang="en-US" dirty="0" smtClean="0">
                <a:latin typeface="Tahoma" pitchFamily="34" charset="0"/>
                <a:ea typeface="Tahoma" pitchFamily="34" charset="0"/>
                <a:cs typeface="Tahoma" pitchFamily="34" charset="0"/>
              </a:rPr>
              <a:t>a </a:t>
            </a:r>
            <a:r>
              <a:rPr lang="en-US" dirty="0" err="1" smtClean="0">
                <a:latin typeface="Tahoma" pitchFamily="34" charset="0"/>
                <a:ea typeface="Tahoma" pitchFamily="34" charset="0"/>
                <a:cs typeface="Tahoma" pitchFamily="34" charset="0"/>
              </a:rPr>
              <a:t>MicroUSB</a:t>
            </a:r>
            <a:r>
              <a:rPr lang="en-US" dirty="0" smtClean="0">
                <a:latin typeface="Tahoma" pitchFamily="34" charset="0"/>
                <a:ea typeface="Tahoma" pitchFamily="34" charset="0"/>
                <a:cs typeface="Tahoma" pitchFamily="34" charset="0"/>
              </a:rPr>
              <a:t> </a:t>
            </a:r>
            <a:r>
              <a:rPr lang="en-US" dirty="0">
                <a:latin typeface="Tahoma" pitchFamily="34" charset="0"/>
                <a:ea typeface="Tahoma" pitchFamily="34" charset="0"/>
                <a:cs typeface="Tahoma" pitchFamily="34" charset="0"/>
              </a:rPr>
              <a:t>charger or the GPIO header. Any good smartphone charger will do </a:t>
            </a:r>
            <a:r>
              <a:rPr lang="en-US" dirty="0" smtClean="0">
                <a:latin typeface="Tahoma" pitchFamily="34" charset="0"/>
                <a:ea typeface="Tahoma" pitchFamily="34" charset="0"/>
                <a:cs typeface="Tahoma" pitchFamily="34" charset="0"/>
              </a:rPr>
              <a:t>the work </a:t>
            </a:r>
            <a:r>
              <a:rPr lang="en-US" dirty="0">
                <a:latin typeface="Tahoma" pitchFamily="34" charset="0"/>
                <a:ea typeface="Tahoma" pitchFamily="34" charset="0"/>
                <a:cs typeface="Tahoma" pitchFamily="34" charset="0"/>
              </a:rPr>
              <a:t>of powering the Pi.</a:t>
            </a:r>
            <a:endParaRPr lang="en-IN" dirty="0">
              <a:latin typeface="Tahoma" pitchFamily="34" charset="0"/>
              <a:ea typeface="Tahoma" pitchFamily="34" charset="0"/>
              <a:cs typeface="Tahoma" pitchFamily="34" charset="0"/>
            </a:endParaRPr>
          </a:p>
          <a:p>
            <a:endParaRPr lang="en-US" dirty="0">
              <a:latin typeface="Tahoma" pitchFamily="34" charset="0"/>
              <a:ea typeface="Tahoma" pitchFamily="34" charset="0"/>
              <a:cs typeface="Tahoma" pitchFamily="34" charset="0"/>
            </a:endParaRPr>
          </a:p>
          <a:p>
            <a:endParaRPr lang="en-US" dirty="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3) SD Card</a:t>
            </a:r>
            <a:endParaRPr lang="en-IN" dirty="0" smtClean="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The Raspberry Pi does not have any onboard storage available. The operating system is loaded on a SD card which is inserted on the SD card slot on the Raspberry Pi. The operating system can be loaded on the card using a card reader on any computer.</a:t>
            </a:r>
          </a:p>
          <a:p>
            <a:endParaRPr lang="en-US" dirty="0">
              <a:latin typeface="Tahoma" pitchFamily="34" charset="0"/>
              <a:ea typeface="Tahoma" pitchFamily="34" charset="0"/>
              <a:cs typeface="Tahoma" pitchFamily="34" charset="0"/>
            </a:endParaRPr>
          </a:p>
          <a:p>
            <a:endParaRPr lang="en-US" dirty="0" smtClean="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5) DSI Connector</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The Display Serial Interface (DSI) is a specification by the Mobile Industry Processor</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Interface (MIPI) Alliance aimed at reducing the cost of display controllers in a mobile device. It is commonly targeted at LCD and similar display technologies. It defines a serial bus and a communication protocol between the host (source of the image data)</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and the device (destination of the image data).</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A DSI compatible LCD screen can be connected through the DSI connector, although it may require additional drivers to drive the display.</a:t>
            </a:r>
            <a:endParaRPr lang="en-IN" dirty="0">
              <a:latin typeface="Tahoma" pitchFamily="34" charset="0"/>
              <a:ea typeface="Tahoma" pitchFamily="34" charset="0"/>
              <a:cs typeface="Tahoma" pitchFamily="34"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2289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136904" cy="5355312"/>
          </a:xfrm>
          <a:prstGeom prst="rect">
            <a:avLst/>
          </a:prstGeom>
        </p:spPr>
        <p:txBody>
          <a:bodyPr wrap="square">
            <a:spAutoFit/>
          </a:bodyPr>
          <a:lstStyle/>
          <a:p>
            <a:r>
              <a:rPr lang="en-US" dirty="0" smtClean="0">
                <a:latin typeface="Tahoma" pitchFamily="34" charset="0"/>
                <a:ea typeface="Tahoma" pitchFamily="34" charset="0"/>
                <a:cs typeface="Tahoma" pitchFamily="34" charset="0"/>
              </a:rPr>
              <a:t>5) </a:t>
            </a:r>
            <a:r>
              <a:rPr lang="en-US" dirty="0">
                <a:latin typeface="Tahoma" pitchFamily="34" charset="0"/>
                <a:ea typeface="Tahoma" pitchFamily="34" charset="0"/>
                <a:cs typeface="Tahoma" pitchFamily="34" charset="0"/>
              </a:rPr>
              <a:t>GPIO</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GPIO – General Purpose Input Output</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General-purpose input/output (GPIO) is a generic pin on an integrated circuit whose </a:t>
            </a:r>
            <a:r>
              <a:rPr lang="en-US" dirty="0" err="1">
                <a:latin typeface="Tahoma" pitchFamily="34" charset="0"/>
                <a:ea typeface="Tahoma" pitchFamily="34" charset="0"/>
                <a:cs typeface="Tahoma" pitchFamily="34" charset="0"/>
              </a:rPr>
              <a:t>behaviour</a:t>
            </a:r>
            <a:r>
              <a:rPr lang="en-US" dirty="0">
                <a:latin typeface="Tahoma" pitchFamily="34" charset="0"/>
                <a:ea typeface="Tahoma" pitchFamily="34" charset="0"/>
                <a:cs typeface="Tahoma" pitchFamily="34" charset="0"/>
              </a:rPr>
              <a:t>, including whether it is an input or output pin, can be controlled by the user at run </a:t>
            </a:r>
            <a:r>
              <a:rPr lang="en-US" dirty="0" err="1">
                <a:latin typeface="Tahoma" pitchFamily="34" charset="0"/>
                <a:ea typeface="Tahoma" pitchFamily="34" charset="0"/>
                <a:cs typeface="Tahoma" pitchFamily="34" charset="0"/>
              </a:rPr>
              <a:t>time.GPIO</a:t>
            </a:r>
            <a:r>
              <a:rPr lang="en-US" dirty="0">
                <a:latin typeface="Tahoma" pitchFamily="34" charset="0"/>
                <a:ea typeface="Tahoma" pitchFamily="34" charset="0"/>
                <a:cs typeface="Tahoma" pitchFamily="34" charset="0"/>
              </a:rPr>
              <a:t> pins have no special purpose defined, and go unused by default. The idea is </a:t>
            </a:r>
            <a:r>
              <a:rPr lang="en-US" dirty="0" smtClean="0">
                <a:latin typeface="Tahoma" pitchFamily="34" charset="0"/>
                <a:ea typeface="Tahoma" pitchFamily="34" charset="0"/>
                <a:cs typeface="Tahoma" pitchFamily="34" charset="0"/>
              </a:rPr>
              <a:t>that</a:t>
            </a:r>
            <a:r>
              <a:rPr lang="en-IN" dirty="0" smtClean="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sometimes </a:t>
            </a:r>
            <a:r>
              <a:rPr lang="en-US" dirty="0">
                <a:latin typeface="Tahoma" pitchFamily="34" charset="0"/>
                <a:ea typeface="Tahoma" pitchFamily="34" charset="0"/>
                <a:cs typeface="Tahoma" pitchFamily="34" charset="0"/>
              </a:rPr>
              <a:t>the system designer building a full system that uses the chip might find it useful to have a handful of additional digital control lines, and having these available from the chip can save the hassle of having to arrange additional circuitry to provide them.</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GPIO capabilities may include:</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GPIO pins can be configured to be input or output</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GPIO pins can be enabled/disabled</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Input values are readable (typically high=1, low=0)</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Output values are writable/readable</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Input values can often be used as IRQs (typically for wakeup events)</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The production Raspberry Pi board has a 26-pin 2.54 mm (100 mil) expansion </a:t>
            </a:r>
            <a:r>
              <a:rPr lang="en-US" dirty="0" err="1">
                <a:latin typeface="Tahoma" pitchFamily="34" charset="0"/>
                <a:ea typeface="Tahoma" pitchFamily="34" charset="0"/>
                <a:cs typeface="Tahoma" pitchFamily="34" charset="0"/>
              </a:rPr>
              <a:t>header,marked</a:t>
            </a:r>
            <a:r>
              <a:rPr lang="en-US" dirty="0">
                <a:latin typeface="Tahoma" pitchFamily="34" charset="0"/>
                <a:ea typeface="Tahoma" pitchFamily="34" charset="0"/>
                <a:cs typeface="Tahoma" pitchFamily="34" charset="0"/>
              </a:rPr>
              <a:t> as P1, arranged in a 2x13 strip. They provide 8 GPIO pins plus access to ( I²C,SPI, UART), as well as +3.3 V, +5 V and GND supply lines. Pin one is the pin in </a:t>
            </a:r>
            <a:r>
              <a:rPr lang="en-US" dirty="0" smtClean="0">
                <a:latin typeface="Tahoma" pitchFamily="34" charset="0"/>
                <a:ea typeface="Tahoma" pitchFamily="34" charset="0"/>
                <a:cs typeface="Tahoma" pitchFamily="34" charset="0"/>
              </a:rPr>
              <a:t>the</a:t>
            </a:r>
            <a:r>
              <a:rPr lang="en-IN" dirty="0" smtClean="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first </a:t>
            </a:r>
            <a:r>
              <a:rPr lang="en-US" dirty="0">
                <a:latin typeface="Tahoma" pitchFamily="34" charset="0"/>
                <a:ea typeface="Tahoma" pitchFamily="34" charset="0"/>
                <a:cs typeface="Tahoma" pitchFamily="34" charset="0"/>
              </a:rPr>
              <a:t>column and on the bottom row.</a:t>
            </a:r>
            <a:endParaRPr lang="en-IN"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1567567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79249"/>
            <a:ext cx="8964488" cy="6678751"/>
          </a:xfrm>
          <a:prstGeom prst="rect">
            <a:avLst/>
          </a:prstGeom>
        </p:spPr>
        <p:txBody>
          <a:bodyPr wrap="square">
            <a:spAutoFit/>
          </a:bodyPr>
          <a:lstStyle/>
          <a:p>
            <a:r>
              <a:rPr lang="en-US" b="1" dirty="0" smtClean="0">
                <a:latin typeface="Tahoma" pitchFamily="34" charset="0"/>
                <a:ea typeface="Tahoma" pitchFamily="34" charset="0"/>
                <a:cs typeface="Tahoma" pitchFamily="34" charset="0"/>
              </a:rPr>
              <a:t>                                                  </a:t>
            </a:r>
            <a:r>
              <a:rPr lang="en-US" sz="3200" b="1" dirty="0" smtClean="0">
                <a:latin typeface="Tahoma" pitchFamily="34" charset="0"/>
                <a:ea typeface="Tahoma" pitchFamily="34" charset="0"/>
                <a:cs typeface="Tahoma" pitchFamily="34" charset="0"/>
              </a:rPr>
              <a:t>ABSTRACT</a:t>
            </a:r>
          </a:p>
          <a:p>
            <a:endParaRPr lang="en-US" b="1" dirty="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Setup Raspberry Pi along with Web camera as an </a:t>
            </a:r>
            <a:r>
              <a:rPr lang="en-US" b="1" dirty="0" err="1" smtClean="0">
                <a:latin typeface="Tahoma" pitchFamily="34" charset="0"/>
                <a:ea typeface="Tahoma" pitchFamily="34" charset="0"/>
                <a:cs typeface="Tahoma" pitchFamily="34" charset="0"/>
              </a:rPr>
              <a:t>IoT</a:t>
            </a:r>
            <a:r>
              <a:rPr lang="en-US" b="1" dirty="0" smtClean="0">
                <a:latin typeface="Tahoma" pitchFamily="34" charset="0"/>
                <a:ea typeface="Tahoma" pitchFamily="34" charset="0"/>
                <a:cs typeface="Tahoma" pitchFamily="34" charset="0"/>
              </a:rPr>
              <a:t> Client</a:t>
            </a:r>
            <a:r>
              <a:rPr lang="en-US" dirty="0" smtClean="0">
                <a:latin typeface="Tahoma" pitchFamily="34" charset="0"/>
                <a:ea typeface="Tahoma" pitchFamily="34" charset="0"/>
                <a:cs typeface="Tahoma" pitchFamily="34" charset="0"/>
              </a:rPr>
              <a:t> to click the photos of the traffic junction where cameras can be installed and </a:t>
            </a:r>
            <a:r>
              <a:rPr lang="en-US" b="1" dirty="0" smtClean="0">
                <a:latin typeface="Tahoma" pitchFamily="34" charset="0"/>
                <a:ea typeface="Tahoma" pitchFamily="34" charset="0"/>
                <a:cs typeface="Tahoma" pitchFamily="34" charset="0"/>
              </a:rPr>
              <a:t>upload it on Dropbox Server</a:t>
            </a:r>
            <a:r>
              <a:rPr lang="en-US" dirty="0" smtClean="0">
                <a:latin typeface="Tahoma" pitchFamily="34" charset="0"/>
                <a:ea typeface="Tahoma" pitchFamily="34" charset="0"/>
                <a:cs typeface="Tahoma" pitchFamily="34" charset="0"/>
              </a:rPr>
              <a:t> in case any of the sensors (Water Logging) crosses a threshold value or periodically every minute. </a:t>
            </a:r>
            <a:br>
              <a:rPr lang="en-US" dirty="0" smtClean="0">
                <a:latin typeface="Tahoma" pitchFamily="34" charset="0"/>
                <a:ea typeface="Tahoma" pitchFamily="34" charset="0"/>
                <a:cs typeface="Tahoma" pitchFamily="34" charset="0"/>
              </a:rPr>
            </a:br>
            <a:r>
              <a:rPr lang="en-US" dirty="0" smtClean="0">
                <a:latin typeface="Tahoma" pitchFamily="34" charset="0"/>
                <a:ea typeface="Tahoma" pitchFamily="34" charset="0"/>
                <a:cs typeface="Tahoma" pitchFamily="34" charset="0"/>
              </a:rPr>
              <a:t>We can also view these photos remotely, using any mobile device equipped with a browser and having internet access. So the traffic authorities will have remote access to any traffic junction over the internet in real time and this can save the requirement of traffic police at every junction.</a:t>
            </a:r>
            <a:endParaRPr lang="en-IN" dirty="0" smtClean="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We will use LED’s simulating traffic lights and as soon as the RED Light is on, the IR sensors become active and any one crossing the IR sensor or jumping the red light is captured on the camera.  This can help in reducing red light jumps as people will be conscious of the camera being used to monitor traffic and a record being maintained online.</a:t>
            </a:r>
          </a:p>
          <a:p>
            <a:r>
              <a:rPr lang="en-US" dirty="0" smtClean="0">
                <a:latin typeface="Tahoma" pitchFamily="34" charset="0"/>
                <a:ea typeface="Tahoma" pitchFamily="34" charset="0"/>
                <a:cs typeface="Tahoma" pitchFamily="34" charset="0"/>
              </a:rPr>
              <a:t>Generate a </a:t>
            </a:r>
            <a:r>
              <a:rPr lang="en-US" b="1" dirty="0" smtClean="0">
                <a:latin typeface="Tahoma" pitchFamily="34" charset="0"/>
                <a:ea typeface="Tahoma" pitchFamily="34" charset="0"/>
                <a:cs typeface="Tahoma" pitchFamily="34" charset="0"/>
              </a:rPr>
              <a:t>SMS alert</a:t>
            </a:r>
            <a:r>
              <a:rPr lang="en-US" dirty="0" smtClean="0">
                <a:latin typeface="Tahoma" pitchFamily="34" charset="0"/>
                <a:ea typeface="Tahoma" pitchFamily="34" charset="0"/>
                <a:cs typeface="Tahoma" pitchFamily="34" charset="0"/>
              </a:rPr>
              <a:t> as soon as a sensor is triggered or Panic button on the hardware is pressed. This will be generated by Raspberry Pi using internet services and can be sent to Police/Traffic/MCD, as required. The SMS would be sent using internet enabled SMS services.</a:t>
            </a:r>
            <a:endParaRPr lang="en-IN" dirty="0" smtClean="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We’ll be using the default distribution of Linux (</a:t>
            </a:r>
            <a:r>
              <a:rPr lang="en-US" dirty="0" err="1" smtClean="0">
                <a:latin typeface="Tahoma" pitchFamily="34" charset="0"/>
                <a:ea typeface="Tahoma" pitchFamily="34" charset="0"/>
                <a:cs typeface="Tahoma" pitchFamily="34" charset="0"/>
              </a:rPr>
              <a:t>Raspbian</a:t>
            </a:r>
            <a:r>
              <a:rPr lang="en-US" dirty="0" smtClean="0">
                <a:latin typeface="Tahoma" pitchFamily="34" charset="0"/>
                <a:ea typeface="Tahoma" pitchFamily="34" charset="0"/>
                <a:cs typeface="Tahoma" pitchFamily="34" charset="0"/>
              </a:rPr>
              <a:t>) on Raspberry Pi as our O.S. and will write our code and scripts in Python.</a:t>
            </a:r>
            <a:br>
              <a:rPr lang="en-US" dirty="0" smtClean="0">
                <a:latin typeface="Tahoma" pitchFamily="34" charset="0"/>
                <a:ea typeface="Tahoma" pitchFamily="34" charset="0"/>
                <a:cs typeface="Tahoma" pitchFamily="34" charset="0"/>
              </a:rPr>
            </a:br>
            <a:r>
              <a:rPr lang="en-US" dirty="0" smtClean="0">
                <a:latin typeface="Tahoma" pitchFamily="34" charset="0"/>
                <a:ea typeface="Tahoma" pitchFamily="34" charset="0"/>
                <a:cs typeface="Tahoma" pitchFamily="34" charset="0"/>
              </a:rPr>
              <a:t/>
            </a:r>
            <a:br>
              <a:rPr lang="en-US" dirty="0" smtClean="0">
                <a:latin typeface="Tahoma" pitchFamily="34" charset="0"/>
                <a:ea typeface="Tahoma" pitchFamily="34" charset="0"/>
                <a:cs typeface="Tahoma" pitchFamily="34" charset="0"/>
              </a:rPr>
            </a:br>
            <a:endParaRPr lang="en-IN"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2911188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311513" y="908720"/>
            <a:ext cx="3613174" cy="4422675"/>
          </a:xfrm>
          <a:prstGeom prst="rect">
            <a:avLst/>
          </a:prstGeom>
          <a:noFill/>
          <a:ln w="9525">
            <a:noFill/>
            <a:miter lim="800000"/>
            <a:headEnd/>
            <a:tailEnd/>
          </a:ln>
        </p:spPr>
      </p:pic>
      <p:sp>
        <p:nvSpPr>
          <p:cNvPr id="3" name="Rectangle 2"/>
          <p:cNvSpPr/>
          <p:nvPr/>
        </p:nvSpPr>
        <p:spPr>
          <a:xfrm>
            <a:off x="3635896" y="5445224"/>
            <a:ext cx="1165704"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GPIO Pin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99388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27681"/>
            <a:ext cx="7992888" cy="5355312"/>
          </a:xfrm>
          <a:prstGeom prst="rect">
            <a:avLst/>
          </a:prstGeom>
        </p:spPr>
        <p:txBody>
          <a:bodyPr wrap="square">
            <a:spAutoFit/>
          </a:bodyPr>
          <a:lstStyle/>
          <a:p>
            <a:r>
              <a:rPr lang="en-US" dirty="0">
                <a:latin typeface="Tahoma" pitchFamily="34" charset="0"/>
                <a:ea typeface="Tahoma" pitchFamily="34" charset="0"/>
                <a:cs typeface="Tahoma" pitchFamily="34" charset="0"/>
              </a:rPr>
              <a:t>6) RCA Video</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RCA Video outputs (PAL and NTSC) are available on all models of Raspberry </a:t>
            </a:r>
            <a:r>
              <a:rPr lang="en-US" dirty="0" err="1">
                <a:latin typeface="Tahoma" pitchFamily="34" charset="0"/>
                <a:ea typeface="Tahoma" pitchFamily="34" charset="0"/>
                <a:cs typeface="Tahoma" pitchFamily="34" charset="0"/>
              </a:rPr>
              <a:t>Pi.Any</a:t>
            </a:r>
            <a:r>
              <a:rPr lang="en-US" dirty="0">
                <a:latin typeface="Tahoma" pitchFamily="34" charset="0"/>
                <a:ea typeface="Tahoma" pitchFamily="34" charset="0"/>
                <a:cs typeface="Tahoma" pitchFamily="34" charset="0"/>
              </a:rPr>
              <a:t> television or screen with a RCA jack can be connected with the </a:t>
            </a:r>
            <a:r>
              <a:rPr lang="en-US" dirty="0" err="1">
                <a:latin typeface="Tahoma" pitchFamily="34" charset="0"/>
                <a:ea typeface="Tahoma" pitchFamily="34" charset="0"/>
                <a:cs typeface="Tahoma" pitchFamily="34" charset="0"/>
              </a:rPr>
              <a:t>RPi</a:t>
            </a:r>
            <a:r>
              <a:rPr lang="en-US" dirty="0">
                <a:latin typeface="Tahoma" pitchFamily="34" charset="0"/>
                <a:ea typeface="Tahoma" pitchFamily="34" charset="0"/>
                <a:cs typeface="Tahoma" pitchFamily="34" charset="0"/>
              </a:rPr>
              <a:t>.</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                            </a:t>
            </a:r>
            <a:endParaRPr lang="en-IN" dirty="0">
              <a:latin typeface="Tahoma" pitchFamily="34" charset="0"/>
              <a:ea typeface="Tahoma" pitchFamily="34" charset="0"/>
              <a:cs typeface="Tahoma" pitchFamily="34" charset="0"/>
            </a:endParaRPr>
          </a:p>
          <a:p>
            <a:r>
              <a:rPr lang="en-US" i="1" dirty="0">
                <a:latin typeface="Tahoma" pitchFamily="34" charset="0"/>
                <a:ea typeface="Tahoma" pitchFamily="34" charset="0"/>
                <a:cs typeface="Tahoma" pitchFamily="34" charset="0"/>
              </a:rPr>
              <a:t> </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7) Audio Jack</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A standard 3.5 mm TRS connector is available on the </a:t>
            </a:r>
            <a:r>
              <a:rPr lang="en-US" dirty="0" err="1">
                <a:latin typeface="Tahoma" pitchFamily="34" charset="0"/>
                <a:ea typeface="Tahoma" pitchFamily="34" charset="0"/>
                <a:cs typeface="Tahoma" pitchFamily="34" charset="0"/>
              </a:rPr>
              <a:t>RPi</a:t>
            </a:r>
            <a:r>
              <a:rPr lang="en-US" dirty="0">
                <a:latin typeface="Tahoma" pitchFamily="34" charset="0"/>
                <a:ea typeface="Tahoma" pitchFamily="34" charset="0"/>
                <a:cs typeface="Tahoma" pitchFamily="34" charset="0"/>
              </a:rPr>
              <a:t> for stereo audio output.</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Any headphone or 3.5mm audio cable can be connected directly. Although this jack cannot be used for taking audio input, USB mics or USB sound cards can be used</a:t>
            </a:r>
            <a:r>
              <a:rPr lang="en-US" dirty="0" smtClean="0">
                <a:latin typeface="Tahoma" pitchFamily="34" charset="0"/>
                <a:ea typeface="Tahoma" pitchFamily="34" charset="0"/>
                <a:cs typeface="Tahoma" pitchFamily="34" charset="0"/>
              </a:rPr>
              <a:t>.</a:t>
            </a:r>
          </a:p>
          <a:p>
            <a:endParaRPr lang="en-US" dirty="0">
              <a:latin typeface="Tahoma" pitchFamily="34" charset="0"/>
              <a:ea typeface="Tahoma" pitchFamily="34" charset="0"/>
              <a:cs typeface="Tahoma" pitchFamily="34" charset="0"/>
            </a:endParaRPr>
          </a:p>
          <a:p>
            <a:endParaRPr lang="en-US" dirty="0" smtClean="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8) Status LEDs</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There are 5 status LEDs on the </a:t>
            </a:r>
            <a:r>
              <a:rPr lang="en-US" dirty="0" err="1">
                <a:latin typeface="Tahoma" pitchFamily="34" charset="0"/>
                <a:ea typeface="Tahoma" pitchFamily="34" charset="0"/>
                <a:cs typeface="Tahoma" pitchFamily="34" charset="0"/>
              </a:rPr>
              <a:t>RPi</a:t>
            </a:r>
            <a:r>
              <a:rPr lang="en-US" dirty="0">
                <a:latin typeface="Tahoma" pitchFamily="34" charset="0"/>
                <a:ea typeface="Tahoma" pitchFamily="34" charset="0"/>
                <a:cs typeface="Tahoma" pitchFamily="34" charset="0"/>
              </a:rPr>
              <a:t> that show the status of various </a:t>
            </a:r>
            <a:r>
              <a:rPr lang="en-US" dirty="0" smtClean="0">
                <a:latin typeface="Tahoma" pitchFamily="34" charset="0"/>
                <a:ea typeface="Tahoma" pitchFamily="34" charset="0"/>
                <a:cs typeface="Tahoma" pitchFamily="34" charset="0"/>
              </a:rPr>
              <a:t>activities.</a:t>
            </a:r>
          </a:p>
          <a:p>
            <a:endParaRPr lang="en-US" dirty="0"/>
          </a:p>
          <a:p>
            <a:endParaRPr lang="en-US" dirty="0" smtClean="0"/>
          </a:p>
          <a:p>
            <a:endParaRPr lang="en-IN" dirty="0"/>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srcRect/>
          <a:stretch>
            <a:fillRect/>
          </a:stretch>
        </p:blipFill>
        <p:spPr bwMode="auto">
          <a:xfrm>
            <a:off x="3203848" y="4797152"/>
            <a:ext cx="2886075" cy="1914525"/>
          </a:xfrm>
          <a:prstGeom prst="rect">
            <a:avLst/>
          </a:prstGeom>
          <a:noFill/>
          <a:ln w="9525">
            <a:noFill/>
            <a:miter lim="800000"/>
            <a:headEnd/>
            <a:tailEnd/>
          </a:ln>
        </p:spPr>
      </p:pic>
    </p:spTree>
    <p:extLst>
      <p:ext uri="{BB962C8B-B14F-4D97-AF65-F5344CB8AC3E}">
        <p14:creationId xmlns:p14="http://schemas.microsoft.com/office/powerpoint/2010/main" xmlns="" val="2096553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76852"/>
            <a:ext cx="8208912" cy="4801314"/>
          </a:xfrm>
          <a:prstGeom prst="rect">
            <a:avLst/>
          </a:prstGeom>
        </p:spPr>
        <p:txBody>
          <a:bodyPr wrap="square">
            <a:spAutoFit/>
          </a:bodyPr>
          <a:lstStyle/>
          <a:p>
            <a:r>
              <a:rPr lang="en-US" dirty="0">
                <a:latin typeface="Tahoma" pitchFamily="34" charset="0"/>
                <a:ea typeface="Tahoma" pitchFamily="34" charset="0"/>
                <a:cs typeface="Tahoma" pitchFamily="34" charset="0"/>
              </a:rPr>
              <a:t>9) USB 2.0 Port</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USB 2.0 ports are the means to connect accessories such as mouse or keyboard to the Raspberry Pi. There is 1 port on Model A, 2 on Model B and 4 on Model B+. The number of ports can be increased by using an external powered USB hub which is available as a standard Pi accessory.</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 </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10) Ethernet</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Ethernet port is available on Model B and B+. It can be connected to a network or internet using a standard LAN cable on the Ethernet port. The Ethernet ports a controlled by Microchip LAN9512 LAN controller chip.</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 </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11) CSI connector</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CSI – Camera Serial Interface is a serial interface designed by MIPI (Mobile Industry Processor Interface) alliance aimed at interfacing digital cameras with a mobile processor.</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The </a:t>
            </a:r>
            <a:r>
              <a:rPr lang="en-US" dirty="0" err="1">
                <a:latin typeface="Tahoma" pitchFamily="34" charset="0"/>
                <a:ea typeface="Tahoma" pitchFamily="34" charset="0"/>
                <a:cs typeface="Tahoma" pitchFamily="34" charset="0"/>
              </a:rPr>
              <a:t>RPi</a:t>
            </a:r>
            <a:r>
              <a:rPr lang="en-US" dirty="0">
                <a:latin typeface="Tahoma" pitchFamily="34" charset="0"/>
                <a:ea typeface="Tahoma" pitchFamily="34" charset="0"/>
                <a:cs typeface="Tahoma" pitchFamily="34" charset="0"/>
              </a:rPr>
              <a:t> foundation provides a camera specially made for the Pi which can </a:t>
            </a:r>
            <a:r>
              <a:rPr lang="en-US" dirty="0" err="1">
                <a:latin typeface="Tahoma" pitchFamily="34" charset="0"/>
                <a:ea typeface="Tahoma" pitchFamily="34" charset="0"/>
                <a:cs typeface="Tahoma" pitchFamily="34" charset="0"/>
              </a:rPr>
              <a:t>beconnected</a:t>
            </a:r>
            <a:r>
              <a:rPr lang="en-US" dirty="0">
                <a:latin typeface="Tahoma" pitchFamily="34" charset="0"/>
                <a:ea typeface="Tahoma" pitchFamily="34" charset="0"/>
                <a:cs typeface="Tahoma" pitchFamily="34" charset="0"/>
              </a:rPr>
              <a:t> with the Pi using the CSI connector.</a:t>
            </a:r>
            <a:endParaRPr lang="en-IN"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1223513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7" descr="mktUn2YU2IT-hg46Scvg02A.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27784" y="3140968"/>
            <a:ext cx="2808312" cy="19240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22"/>
          <p:cNvSpPr txBox="1">
            <a:spLocks noChangeArrowheads="1"/>
          </p:cNvSpPr>
          <p:nvPr/>
        </p:nvSpPr>
        <p:spPr bwMode="auto">
          <a:xfrm>
            <a:off x="1917849" y="5301208"/>
            <a:ext cx="2139950" cy="18466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Fig 4.8 Voltage Regulator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3"/>
          <p:cNvSpPr>
            <a:spLocks noChangeArrowheads="1"/>
          </p:cNvSpPr>
          <p:nvPr/>
        </p:nvSpPr>
        <p:spPr bwMode="auto">
          <a:xfrm>
            <a:off x="251520" y="24881"/>
            <a:ext cx="8316416" cy="2954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Voltage Regulator</a:t>
            </a:r>
            <a:r>
              <a:rPr kumimoji="0" lang="en-US" alt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b="1" dirty="0">
              <a:solidFill>
                <a:srgbClr val="000000"/>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ea typeface="Calibri" pitchFamily="34" charset="0"/>
                <a:cs typeface="Times New Roman" panose="02020603050405020304" pitchFamily="18" charset="0"/>
              </a:rPr>
              <a:t>V</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Calibri" pitchFamily="34" charset="0"/>
                <a:cs typeface="Times New Roman" panose="02020603050405020304" pitchFamily="18" charset="0"/>
              </a:rPr>
              <a:t>oltage controllers are associated over the circuit to secure the supplies from any kind of voltage variances. All the gadgets we utilize are delicate and sensitive, so protection from any kind of variances is very important. A voltage controller is intended to naturally keep up a consistent voltage level. We are using the 7805 Voltage Regulator in this project.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IC 7805 is a DC regulated IC of 5V. This IC is very flexible and is widely employed in all types of circuit like a voltage regulator. It is a three terminal device and mainly called input, output and ground.</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121050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0688"/>
            <a:ext cx="7704856" cy="2893100"/>
          </a:xfrm>
          <a:prstGeom prst="rect">
            <a:avLst/>
          </a:prstGeom>
        </p:spPr>
        <p:txBody>
          <a:bodyPr wrap="square">
            <a:spAutoFit/>
          </a:bodyPr>
          <a:lstStyle/>
          <a:p>
            <a:endParaRPr lang="en-IN" sz="2000" b="1" u="sng"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Resistors are the most commonly used component in electronics and their purpose is to create specified values of  current and voltage in a circuit. A number of different resistors are shown in the photos. (The resistors are on millimeter paper, with 1cm spacing to</a:t>
            </a:r>
            <a:r>
              <a:rPr lang="hr-HR" dirty="0">
                <a:latin typeface="Tahoma" pitchFamily="34" charset="0"/>
                <a:ea typeface="Tahoma" pitchFamily="34" charset="0"/>
                <a:cs typeface="Tahoma" pitchFamily="34" charset="0"/>
              </a:rPr>
              <a:t> </a:t>
            </a:r>
            <a:r>
              <a:rPr lang="en-US" dirty="0">
                <a:latin typeface="Tahoma" pitchFamily="34" charset="0"/>
                <a:ea typeface="Tahoma" pitchFamily="34" charset="0"/>
                <a:cs typeface="Tahoma" pitchFamily="34" charset="0"/>
              </a:rPr>
              <a:t>give some idea of </a:t>
            </a:r>
            <a:r>
              <a:rPr lang="hr-HR" dirty="0">
                <a:latin typeface="Tahoma" pitchFamily="34" charset="0"/>
                <a:ea typeface="Tahoma" pitchFamily="34" charset="0"/>
                <a:cs typeface="Tahoma" pitchFamily="34" charset="0"/>
              </a:rPr>
              <a:t>the dimensions</a:t>
            </a:r>
            <a:r>
              <a:rPr lang="en-US" dirty="0">
                <a:latin typeface="Tahoma" pitchFamily="34" charset="0"/>
                <a:ea typeface="Tahoma" pitchFamily="34" charset="0"/>
                <a:cs typeface="Tahoma" pitchFamily="34" charset="0"/>
              </a:rPr>
              <a:t>).  Photo 1.1a </a:t>
            </a:r>
            <a:r>
              <a:rPr lang="hr-HR" dirty="0">
                <a:latin typeface="Tahoma" pitchFamily="34" charset="0"/>
                <a:ea typeface="Tahoma" pitchFamily="34" charset="0"/>
                <a:cs typeface="Tahoma" pitchFamily="34" charset="0"/>
              </a:rPr>
              <a:t>shows </a:t>
            </a:r>
            <a:r>
              <a:rPr lang="en-US" dirty="0">
                <a:latin typeface="Tahoma" pitchFamily="34" charset="0"/>
                <a:ea typeface="Tahoma" pitchFamily="34" charset="0"/>
                <a:cs typeface="Tahoma" pitchFamily="34" charset="0"/>
              </a:rPr>
              <a:t>some low-power </a:t>
            </a:r>
            <a:r>
              <a:rPr lang="hr-HR" dirty="0">
                <a:latin typeface="Tahoma" pitchFamily="34" charset="0"/>
                <a:ea typeface="Tahoma" pitchFamily="34" charset="0"/>
                <a:cs typeface="Tahoma" pitchFamily="34" charset="0"/>
              </a:rPr>
              <a:t>resistors</a:t>
            </a:r>
            <a:r>
              <a:rPr lang="en-US" dirty="0">
                <a:latin typeface="Tahoma" pitchFamily="34" charset="0"/>
                <a:ea typeface="Tahoma" pitchFamily="34" charset="0"/>
                <a:cs typeface="Tahoma" pitchFamily="34" charset="0"/>
              </a:rPr>
              <a:t>, </a:t>
            </a:r>
            <a:r>
              <a:rPr lang="hr-HR" dirty="0">
                <a:latin typeface="Tahoma" pitchFamily="34" charset="0"/>
                <a:ea typeface="Tahoma" pitchFamily="34" charset="0"/>
                <a:cs typeface="Tahoma" pitchFamily="34" charset="0"/>
              </a:rPr>
              <a:t>while</a:t>
            </a:r>
            <a:r>
              <a:rPr lang="en-US" dirty="0">
                <a:latin typeface="Tahoma" pitchFamily="34" charset="0"/>
                <a:ea typeface="Tahoma" pitchFamily="34" charset="0"/>
                <a:cs typeface="Tahoma" pitchFamily="34" charset="0"/>
              </a:rPr>
              <a:t>photo</a:t>
            </a:r>
            <a:r>
              <a:rPr lang="hr-HR" dirty="0">
                <a:latin typeface="Tahoma" pitchFamily="34" charset="0"/>
                <a:ea typeface="Tahoma" pitchFamily="34" charset="0"/>
                <a:cs typeface="Tahoma" pitchFamily="34" charset="0"/>
              </a:rPr>
              <a:t> 1.1b shows </a:t>
            </a:r>
            <a:r>
              <a:rPr lang="en-US" dirty="0">
                <a:latin typeface="Tahoma" pitchFamily="34" charset="0"/>
                <a:ea typeface="Tahoma" pitchFamily="34" charset="0"/>
                <a:cs typeface="Tahoma" pitchFamily="34" charset="0"/>
              </a:rPr>
              <a:t>some higher-power </a:t>
            </a:r>
            <a:r>
              <a:rPr lang="hr-HR" dirty="0">
                <a:latin typeface="Tahoma" pitchFamily="34" charset="0"/>
                <a:ea typeface="Tahoma" pitchFamily="34" charset="0"/>
                <a:cs typeface="Tahoma" pitchFamily="34" charset="0"/>
              </a:rPr>
              <a:t>resistors</a:t>
            </a:r>
            <a:r>
              <a:rPr lang="en-US" dirty="0">
                <a:latin typeface="Tahoma" pitchFamily="34" charset="0"/>
                <a:ea typeface="Tahoma" pitchFamily="34" charset="0"/>
                <a:cs typeface="Tahoma" pitchFamily="34" charset="0"/>
              </a:rPr>
              <a:t>. Resistors with power dissipation below 5 watt (most commonly used types) are cylindrical in shape, with a wire protruding from each end.</a:t>
            </a:r>
            <a:endParaRPr lang="en-IN" dirty="0">
              <a:latin typeface="Tahoma" pitchFamily="34" charset="0"/>
              <a:ea typeface="Tahoma" pitchFamily="34" charset="0"/>
              <a:cs typeface="Tahoma" pitchFamily="34" charset="0"/>
            </a:endParaRPr>
          </a:p>
        </p:txBody>
      </p:sp>
      <p:pic>
        <p:nvPicPr>
          <p:cNvPr id="3" name="Picture 2" descr="http://www.mikroe.com/old/books/keu/01/1-1a.jpg"/>
          <p:cNvPicPr/>
          <p:nvPr/>
        </p:nvPicPr>
        <p:blipFill>
          <a:blip r:embed="rId2" cstate="print"/>
          <a:srcRect/>
          <a:stretch>
            <a:fillRect/>
          </a:stretch>
        </p:blipFill>
        <p:spPr bwMode="auto">
          <a:xfrm>
            <a:off x="611560" y="3861048"/>
            <a:ext cx="1704975" cy="813435"/>
          </a:xfrm>
          <a:prstGeom prst="rect">
            <a:avLst/>
          </a:prstGeom>
          <a:noFill/>
          <a:ln w="9525">
            <a:noFill/>
            <a:miter lim="800000"/>
            <a:headEnd/>
            <a:tailEnd/>
          </a:ln>
        </p:spPr>
      </p:pic>
      <p:pic>
        <p:nvPicPr>
          <p:cNvPr id="4" name="Picture 3" descr="http://www.mikroe.com/old/books/keu/01/1-1b.jpg"/>
          <p:cNvPicPr/>
          <p:nvPr/>
        </p:nvPicPr>
        <p:blipFill>
          <a:blip r:embed="rId3" cstate="print"/>
          <a:srcRect/>
          <a:stretch>
            <a:fillRect/>
          </a:stretch>
        </p:blipFill>
        <p:spPr bwMode="auto">
          <a:xfrm>
            <a:off x="4211960" y="3861048"/>
            <a:ext cx="1676400" cy="831215"/>
          </a:xfrm>
          <a:prstGeom prst="rect">
            <a:avLst/>
          </a:prstGeom>
          <a:noFill/>
          <a:ln w="9525">
            <a:noFill/>
            <a:miter lim="800000"/>
            <a:headEnd/>
            <a:tailEnd/>
          </a:ln>
        </p:spPr>
      </p:pic>
      <p:sp>
        <p:nvSpPr>
          <p:cNvPr id="5" name="TextBox 4"/>
          <p:cNvSpPr txBox="1"/>
          <p:nvPr/>
        </p:nvSpPr>
        <p:spPr>
          <a:xfrm>
            <a:off x="899592" y="4725144"/>
            <a:ext cx="1008112" cy="369332"/>
          </a:xfrm>
          <a:prstGeom prst="rect">
            <a:avLst/>
          </a:prstGeom>
          <a:noFill/>
        </p:spPr>
        <p:txBody>
          <a:bodyPr wrap="square" rtlCol="0">
            <a:spAutoFit/>
          </a:bodyPr>
          <a:lstStyle/>
          <a:p>
            <a:r>
              <a:rPr lang="en-IN" dirty="0" smtClean="0"/>
              <a:t>Fig 1.1a</a:t>
            </a:r>
            <a:endParaRPr lang="en-IN" dirty="0"/>
          </a:p>
        </p:txBody>
      </p:sp>
      <p:sp>
        <p:nvSpPr>
          <p:cNvPr id="6" name="TextBox 5"/>
          <p:cNvSpPr txBox="1"/>
          <p:nvPr/>
        </p:nvSpPr>
        <p:spPr>
          <a:xfrm>
            <a:off x="4427984" y="4706272"/>
            <a:ext cx="1008112" cy="369332"/>
          </a:xfrm>
          <a:prstGeom prst="rect">
            <a:avLst/>
          </a:prstGeom>
          <a:noFill/>
        </p:spPr>
        <p:txBody>
          <a:bodyPr wrap="square" rtlCol="0">
            <a:spAutoFit/>
          </a:bodyPr>
          <a:lstStyle/>
          <a:p>
            <a:r>
              <a:rPr lang="en-IN" dirty="0" smtClean="0"/>
              <a:t>Fig 1.1a</a:t>
            </a:r>
            <a:endParaRPr lang="en-IN" dirty="0"/>
          </a:p>
        </p:txBody>
      </p:sp>
      <p:sp>
        <p:nvSpPr>
          <p:cNvPr id="7" name="Rectangle 6"/>
          <p:cNvSpPr/>
          <p:nvPr/>
        </p:nvSpPr>
        <p:spPr>
          <a:xfrm>
            <a:off x="394013" y="189745"/>
            <a:ext cx="1369286" cy="400110"/>
          </a:xfrm>
          <a:prstGeom prst="rect">
            <a:avLst/>
          </a:prstGeom>
        </p:spPr>
        <p:txBody>
          <a:bodyPr wrap="none">
            <a:spAutoFit/>
          </a:bodyPr>
          <a:lstStyle/>
          <a:p>
            <a:pPr lvl="0"/>
            <a:r>
              <a:rPr lang="en-US" sz="2000" b="1" u="sng" dirty="0">
                <a:solidFill>
                  <a:prstClr val="black"/>
                </a:solidFill>
                <a:latin typeface="Tahoma" pitchFamily="34" charset="0"/>
                <a:ea typeface="Tahoma" pitchFamily="34" charset="0"/>
                <a:cs typeface="Tahoma" pitchFamily="34" charset="0"/>
              </a:rPr>
              <a:t>Resistors</a:t>
            </a:r>
          </a:p>
        </p:txBody>
      </p:sp>
    </p:spTree>
    <p:extLst>
      <p:ext uri="{BB962C8B-B14F-4D97-AF65-F5344CB8AC3E}">
        <p14:creationId xmlns:p14="http://schemas.microsoft.com/office/powerpoint/2010/main" xmlns="" val="1846890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536" y="188640"/>
            <a:ext cx="4097147" cy="147732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MODULE DESCRIPTION</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LED</a:t>
            </a:r>
            <a:endParaRPr kumimoji="0" lang="en-US" altLang="en-US" sz="2000" b="1" i="0" u="sng"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7" name="Picture 35" descr="http://upload.wikimedia.org/wikipedia/commons/thumb/f/f9/LED%2C_5mm%2C_green_%28en%29.svg/220px-LED%2C_5mm%2C_green_%28en%29.svg.pn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04248" y="0"/>
            <a:ext cx="2095500" cy="221138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287016" y="1925881"/>
            <a:ext cx="8856984" cy="4932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Tahoma" pitchFamily="34" charset="0"/>
                <a:ea typeface="Tahoma" pitchFamily="34" charset="0"/>
                <a:cs typeface="Tahoma" pitchFamily="34" charset="0"/>
              </a:rPr>
              <a:t/>
            </a:r>
            <a:br>
              <a:rPr kumimoji="0" lang="en-US" altLang="en-US" sz="1050" b="0" i="0" u="none" strike="noStrike" cap="none" normalizeH="0" baseline="0" dirty="0" smtClean="0">
                <a:ln>
                  <a:noFill/>
                </a:ln>
                <a:solidFill>
                  <a:schemeClr val="tx1"/>
                </a:solidFill>
                <a:effectLst/>
                <a:latin typeface="Tahoma" pitchFamily="34" charset="0"/>
                <a:ea typeface="Tahoma" pitchFamily="34" charset="0"/>
                <a:cs typeface="Tahoma" pitchFamily="34" charset="0"/>
              </a:rPr>
            </a:b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A light-emitting diode (LED) is a semiconductor light source. LEDs are used as indicator lamps in many devices and are increasingly used for general lighting. Appearing as practical electronic components in 1962, early LEDs emitted low-intensity red light, but modern versions are available across the visible, ultraviolet, and infrared wavelengths.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When a light-emitting diode is switched on, electrons are able to recombine with holes within the device, releasing energy in the form of photons. This effect is called electroluminescence, and the </a:t>
            </a:r>
            <a:r>
              <a:rPr kumimoji="0" lang="en-US" altLang="en-US" sz="1600" b="0" i="0" u="none" strike="noStrike" cap="none" normalizeH="0" baseline="0" dirty="0" err="1" smtClean="0">
                <a:ln>
                  <a:noFill/>
                </a:ln>
                <a:solidFill>
                  <a:schemeClr val="tx1"/>
                </a:solidFill>
                <a:effectLst/>
                <a:latin typeface="Tahoma" pitchFamily="34" charset="0"/>
                <a:ea typeface="Tahoma" pitchFamily="34" charset="0"/>
                <a:cs typeface="Tahoma" pitchFamily="34" charset="0"/>
              </a:rPr>
              <a:t>colour</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 of the light (corresponding to the energy of the photon) is determined by the energy band gap of the semiconductor. An LED is often small in area (less than 1 mm</a:t>
            </a:r>
            <a:r>
              <a:rPr kumimoji="0" lang="en-US" altLang="en-US" sz="1600" b="0" i="0" u="none" strike="noStrike" cap="none" normalizeH="0" baseline="30000" dirty="0" smtClean="0">
                <a:ln>
                  <a:noFill/>
                </a:ln>
                <a:solidFill>
                  <a:schemeClr val="tx1"/>
                </a:solidFill>
                <a:effectLst/>
                <a:latin typeface="Tahoma" pitchFamily="34" charset="0"/>
                <a:ea typeface="Tahoma" pitchFamily="34" charset="0"/>
                <a:cs typeface="Tahoma" pitchFamily="34" charset="0"/>
              </a:rPr>
              <a:t>2</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 and integrated optical components may be used to shape its radiation pattern. LEDs have many advantages over incandescent light sources including lower energy consumption, longer lifetime, improved physical robustness, smaller size, and faster switching. However, LEDs powerful enough for room lighting are relatively expensive, and require more precise current and heat management than compact fluorescent lamp sources of comparable output. Light-emitting diodes are used in applications as diverse as aviation lighting, automotive lighting, advertising, general lighting, and traffic signals. LEDs have allowed new text, video displays, and sensors to be developed, while their high switching rates are also useful in advanced communications technology. Infrared LEDs are also used in the remote control units of many commercial products including televisions, DVD players and other domestic appliances. LEDs are also used in seven segment display.</a:t>
            </a:r>
          </a:p>
        </p:txBody>
      </p:sp>
    </p:spTree>
    <p:extLst>
      <p:ext uri="{BB962C8B-B14F-4D97-AF65-F5344CB8AC3E}">
        <p14:creationId xmlns:p14="http://schemas.microsoft.com/office/powerpoint/2010/main" xmlns="" val="2767865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536" y="433115"/>
            <a:ext cx="8640960" cy="270843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ahoma" pitchFamily="34" charset="0"/>
                <a:ea typeface="Tahoma" pitchFamily="34" charset="0"/>
                <a:cs typeface="Tahoma" pitchFamily="34" charset="0"/>
              </a:rPr>
              <a:t>Infrared Sensor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Infrared (IR) is an invisible radiant energy, </a:t>
            </a:r>
            <a:r>
              <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rPr>
              <a:t>electromagnetic radiation</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with longer </a:t>
            </a:r>
            <a:r>
              <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rPr>
              <a:t>wavelengths</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than those of </a:t>
            </a:r>
            <a:r>
              <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rPr>
              <a:t>visible light</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extending from the nominal </a:t>
            </a:r>
            <a:r>
              <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rPr>
              <a:t>red</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edge of the </a:t>
            </a:r>
            <a:r>
              <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rPr>
              <a:t>visible spectrum</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at 700 </a:t>
            </a:r>
            <a:r>
              <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rPr>
              <a:t>Nano meter</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a:t>
            </a:r>
            <a:r>
              <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rPr>
              <a:t>frequency</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430 </a:t>
            </a:r>
            <a:r>
              <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rPr>
              <a:t>THz</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to 1000000 nm (300 </a:t>
            </a:r>
            <a:r>
              <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rPr>
              <a:t>GHz</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a:t>
            </a:r>
            <a:r>
              <a:rPr kumimoji="0" lang="en-US" altLang="en-US" b="0" i="0" u="none" strike="noStrike" cap="none" normalizeH="0" baseline="30000" dirty="0" smtClean="0">
                <a:ln>
                  <a:noFill/>
                </a:ln>
                <a:solidFill>
                  <a:srgbClr val="0B0080"/>
                </a:solidFill>
                <a:effectLst/>
                <a:latin typeface="Tahoma" pitchFamily="34" charset="0"/>
                <a:ea typeface="Tahoma" pitchFamily="34" charset="0"/>
                <a:cs typeface="Tahoma" pitchFamily="34" charset="0"/>
                <a:hlinkClick r:id="rId2"/>
              </a:rPr>
              <a:t>[1]</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(although people can see infrared up to at least 1050 nm in experiments</a:t>
            </a:r>
            <a:r>
              <a:rPr kumimoji="0" lang="en-US" altLang="en-US" b="0" i="0" u="none" strike="noStrike" cap="none" normalizeH="0" baseline="30000" dirty="0" smtClean="0">
                <a:ln>
                  <a:noFill/>
                </a:ln>
                <a:solidFill>
                  <a:srgbClr val="252525"/>
                </a:solidFill>
                <a:effectLst/>
                <a:latin typeface="Tahoma" pitchFamily="34" charset="0"/>
                <a:ea typeface="Tahoma" pitchFamily="34" charset="0"/>
                <a:cs typeface="Tahoma" pitchFamily="34" charset="0"/>
              </a:rPr>
              <a:t>[</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Most of the </a:t>
            </a:r>
            <a:r>
              <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rPr>
              <a:t>thermal radiation</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emitted by objects near room temperature is infrared.</a:t>
            </a:r>
            <a:endPar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Features: high reliability, high radiant </a:t>
            </a:r>
            <a:r>
              <a:rPr kumimoji="0" lang="en-US" altLang="en-US" b="0" i="0" u="none" strike="noStrike" cap="none" normalizeH="0" baseline="0" dirty="0" err="1" smtClean="0">
                <a:ln>
                  <a:noFill/>
                </a:ln>
                <a:solidFill>
                  <a:srgbClr val="252525"/>
                </a:solidFill>
                <a:effectLst/>
                <a:latin typeface="Tahoma" pitchFamily="34" charset="0"/>
                <a:ea typeface="Tahoma" pitchFamily="34" charset="0"/>
                <a:cs typeface="Tahoma" pitchFamily="34" charset="0"/>
              </a:rPr>
              <a:t>density,PB</a:t>
            </a:r>
            <a:r>
              <a:rPr kumimoji="0" lang="en-US" altLang="en-US"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free, Low forward voltage etc.</a:t>
            </a:r>
            <a:endParaRPr kumimoji="0" lang="en-US" altLang="en-US"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Picture 20" descr="ir senso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79712" y="2708920"/>
            <a:ext cx="3888431" cy="261729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0" y="35591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980344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536" y="158443"/>
            <a:ext cx="8604448" cy="31239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057400" algn="l"/>
              </a:tabLst>
              <a:defRPr>
                <a:solidFill>
                  <a:schemeClr val="tx1"/>
                </a:solidFill>
                <a:latin typeface="Arial" pitchFamily="34" charset="0"/>
                <a:cs typeface="Arial" pitchFamily="34" charset="0"/>
              </a:defRPr>
            </a:lvl1pPr>
            <a:lvl2pPr fontAlgn="base">
              <a:spcBef>
                <a:spcPct val="0"/>
              </a:spcBef>
              <a:spcAft>
                <a:spcPct val="0"/>
              </a:spcAft>
              <a:tabLst>
                <a:tab pos="2057400" algn="l"/>
              </a:tabLst>
              <a:defRPr>
                <a:solidFill>
                  <a:schemeClr val="tx1"/>
                </a:solidFill>
                <a:latin typeface="Arial" pitchFamily="34" charset="0"/>
                <a:cs typeface="Arial" pitchFamily="34" charset="0"/>
              </a:defRPr>
            </a:lvl2pPr>
            <a:lvl3pPr fontAlgn="base">
              <a:spcBef>
                <a:spcPct val="0"/>
              </a:spcBef>
              <a:spcAft>
                <a:spcPct val="0"/>
              </a:spcAft>
              <a:tabLst>
                <a:tab pos="2057400" algn="l"/>
              </a:tabLst>
              <a:defRPr>
                <a:solidFill>
                  <a:schemeClr val="tx1"/>
                </a:solidFill>
                <a:latin typeface="Arial" pitchFamily="34" charset="0"/>
                <a:cs typeface="Arial" pitchFamily="34" charset="0"/>
              </a:defRPr>
            </a:lvl3pPr>
            <a:lvl4pPr fontAlgn="base">
              <a:spcBef>
                <a:spcPct val="0"/>
              </a:spcBef>
              <a:spcAft>
                <a:spcPct val="0"/>
              </a:spcAft>
              <a:tabLst>
                <a:tab pos="2057400" algn="l"/>
              </a:tabLst>
              <a:defRPr>
                <a:solidFill>
                  <a:schemeClr val="tx1"/>
                </a:solidFill>
                <a:latin typeface="Arial" pitchFamily="34" charset="0"/>
                <a:cs typeface="Arial" pitchFamily="34" charset="0"/>
              </a:defRPr>
            </a:lvl4pPr>
            <a:lvl5pPr fontAlgn="base">
              <a:spcBef>
                <a:spcPct val="0"/>
              </a:spcBef>
              <a:spcAft>
                <a:spcPct val="0"/>
              </a:spcAft>
              <a:tabLst>
                <a:tab pos="2057400" algn="l"/>
              </a:tabLst>
              <a:defRPr>
                <a:solidFill>
                  <a:schemeClr val="tx1"/>
                </a:solidFill>
                <a:latin typeface="Arial" pitchFamily="34" charset="0"/>
                <a:cs typeface="Arial" pitchFamily="34" charset="0"/>
              </a:defRPr>
            </a:lvl5pPr>
            <a:lvl6pPr fontAlgn="base">
              <a:spcBef>
                <a:spcPct val="0"/>
              </a:spcBef>
              <a:spcAft>
                <a:spcPct val="0"/>
              </a:spcAft>
              <a:tabLst>
                <a:tab pos="2057400" algn="l"/>
              </a:tabLst>
              <a:defRPr>
                <a:solidFill>
                  <a:schemeClr val="tx1"/>
                </a:solidFill>
                <a:latin typeface="Arial" pitchFamily="34" charset="0"/>
                <a:cs typeface="Arial" pitchFamily="34" charset="0"/>
              </a:defRPr>
            </a:lvl6pPr>
            <a:lvl7pPr fontAlgn="base">
              <a:spcBef>
                <a:spcPct val="0"/>
              </a:spcBef>
              <a:spcAft>
                <a:spcPct val="0"/>
              </a:spcAft>
              <a:tabLst>
                <a:tab pos="2057400" algn="l"/>
              </a:tabLst>
              <a:defRPr>
                <a:solidFill>
                  <a:schemeClr val="tx1"/>
                </a:solidFill>
                <a:latin typeface="Arial" pitchFamily="34" charset="0"/>
                <a:cs typeface="Arial" pitchFamily="34" charset="0"/>
              </a:defRPr>
            </a:lvl7pPr>
            <a:lvl8pPr fontAlgn="base">
              <a:spcBef>
                <a:spcPct val="0"/>
              </a:spcBef>
              <a:spcAft>
                <a:spcPct val="0"/>
              </a:spcAft>
              <a:tabLst>
                <a:tab pos="2057400" algn="l"/>
              </a:tabLst>
              <a:defRPr>
                <a:solidFill>
                  <a:schemeClr val="tx1"/>
                </a:solidFill>
                <a:latin typeface="Arial" pitchFamily="34" charset="0"/>
                <a:cs typeface="Arial" pitchFamily="34" charset="0"/>
              </a:defRPr>
            </a:lvl8pPr>
            <a:lvl9pPr fontAlgn="base">
              <a:spcBef>
                <a:spcPct val="0"/>
              </a:spcBef>
              <a:spcAft>
                <a:spcPct val="0"/>
              </a:spcAft>
              <a:tabLst>
                <a:tab pos="20574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057400" algn="l"/>
              </a:tabLst>
            </a:pPr>
            <a:r>
              <a:rPr kumimoji="0" lang="en-US" altLang="en-US" sz="2000" b="1" i="0" u="sng" strike="noStrike" cap="none" normalizeH="0" baseline="0" dirty="0" smtClean="0">
                <a:ln>
                  <a:noFill/>
                </a:ln>
                <a:solidFill>
                  <a:schemeClr val="tx1"/>
                </a:solidFill>
                <a:effectLst/>
                <a:latin typeface="Tahoma" pitchFamily="34" charset="0"/>
                <a:ea typeface="Tahoma" pitchFamily="34" charset="0"/>
                <a:cs typeface="Tahoma" pitchFamily="34" charset="0"/>
              </a:rPr>
              <a:t>Water Sensor</a:t>
            </a:r>
            <a:endParaRPr kumimoji="0" lang="en-US" alt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2057400" algn="l"/>
              </a:tabLst>
            </a:pPr>
            <a:endParaRPr lang="en-US" altLang="en-US" sz="1600" b="1"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2057400" algn="l"/>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A water sensor is an </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electronic device</a:t>
            </a: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that is designed to detect the presence of water and </a:t>
            </a: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provide an alert in time to allow the prevention of </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water damage</a:t>
            </a: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A common design is a small</a:t>
            </a: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cable or device that lies flat on a floor and relies on the </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electrical conductivity</a:t>
            </a: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of water to </a:t>
            </a: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decrease the resistance across two contacts. The device then sounds an audible </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alarm</a:t>
            </a: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together with providing onward </a:t>
            </a:r>
            <a:r>
              <a:rPr kumimoji="0" lang="en-US" altLang="en-US" sz="1600" b="0" i="0" u="none" strike="noStrike" cap="none" normalizeH="0" baseline="0" dirty="0" err="1" smtClean="0">
                <a:ln>
                  <a:noFill/>
                </a:ln>
                <a:solidFill>
                  <a:srgbClr val="252525"/>
                </a:solidFill>
                <a:effectLst/>
                <a:latin typeface="Tahoma" pitchFamily="34" charset="0"/>
                <a:ea typeface="Tahoma" pitchFamily="34" charset="0"/>
                <a:cs typeface="Tahoma" pitchFamily="34" charset="0"/>
              </a:rPr>
              <a:t>signalling</a:t>
            </a: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in the presence of enough water to bridge the contacts. These are useful in a normally occupied area near any infrastructure that has the potential to leak water, such as </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HVAC</a:t>
            </a: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water pipes</a:t>
            </a: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drain pipes</a:t>
            </a: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vending machines</a:t>
            </a: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dehumidifiers</a:t>
            </a: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 or </a:t>
            </a:r>
            <a:r>
              <a:rPr kumimoji="0" lang="en-US" alt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water tanks</a:t>
            </a:r>
            <a:r>
              <a:rPr kumimoji="0" lang="en-US" altLang="en-US" sz="1600" b="0" i="0" u="none" strike="noStrike" cap="none" normalizeH="0" baseline="0" dirty="0" smtClean="0">
                <a:ln>
                  <a:noFill/>
                </a:ln>
                <a:solidFill>
                  <a:srgbClr val="252525"/>
                </a:solidFill>
                <a:effectLst/>
                <a:latin typeface="Tahoma" pitchFamily="34" charset="0"/>
                <a:ea typeface="Tahoma" pitchFamily="34" charset="0"/>
                <a:cs typeface="Tahoma" pitchFamily="34" charset="0"/>
              </a:rPr>
              <a:t>.</a:t>
            </a:r>
            <a:endParaRPr kumimoji="0" lang="en-US" altLang="en-US" sz="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100" b="1" i="0" u="none" strike="noStrike" cap="none" normalizeH="0" baseline="0" dirty="0" smtClean="0">
                <a:ln>
                  <a:noFill/>
                </a:ln>
                <a:solidFill>
                  <a:schemeClr val="tx1"/>
                </a:solidFill>
                <a:effectLst/>
                <a:latin typeface="Tahoma" pitchFamily="34" charset="0"/>
                <a:ea typeface="Tahoma" pitchFamily="34" charset="0"/>
                <a:cs typeface="Tahoma" pitchFamily="34" charset="0"/>
              </a:rPr>
              <a:t>                                            </a:t>
            </a:r>
            <a:endParaRPr kumimoji="0" lang="en-US" altLang="en-US" sz="18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pic>
        <p:nvPicPr>
          <p:cNvPr id="6145" name="Picture 2" descr="Image result for water sensor arduin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03848" y="3212976"/>
            <a:ext cx="1965325" cy="1714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2915816" y="5013176"/>
            <a:ext cx="3024336"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Fig3.4 </a:t>
            </a:r>
            <a:r>
              <a:rPr kumimoji="0" lang="en-US" alt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Water Sensor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399743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8064896" cy="2062103"/>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Voltage Regulators</a:t>
            </a:r>
            <a:endParaRPr lang="en-IN" sz="2000"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ahoma" pitchFamily="34" charset="0"/>
                <a:ea typeface="Tahoma" pitchFamily="34" charset="0"/>
                <a:cs typeface="Tahoma" pitchFamily="34" charset="0"/>
              </a:rPr>
              <a:t>A voltage regulator is designed to automatically maintain a constant voltage level. A voltage regulator may be a simple "feed-forward" design or may include negative feedback control loops. It may use an electromechanical mechanism, or electronic components. Depending on the design, it may be used to regulate one or more AC or DC voltages.</a:t>
            </a:r>
            <a:endParaRPr lang="en-IN"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4064630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752" y="188640"/>
            <a:ext cx="3227165" cy="369332"/>
          </a:xfrm>
          <a:prstGeom prst="rect">
            <a:avLst/>
          </a:prstGeom>
        </p:spPr>
        <p:txBody>
          <a:bodyPr wrap="none">
            <a:spAutoFit/>
          </a:bodyPr>
          <a:lstStyle/>
          <a:p>
            <a:r>
              <a:rPr lang="en-ZA" b="1" dirty="0">
                <a:latin typeface="Tahoma" panose="020B0604030504040204" pitchFamily="34" charset="0"/>
                <a:ea typeface="Tahoma" panose="020B0604030504040204" pitchFamily="34" charset="0"/>
                <a:cs typeface="Tahoma" panose="020B0604030504040204" pitchFamily="34" charset="0"/>
              </a:rPr>
              <a:t>Architecture Development</a:t>
            </a:r>
            <a:endParaRPr lang="en-IN"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p:nvPr/>
        </p:nvPicPr>
        <p:blipFill>
          <a:blip r:embed="rId2" cstate="print">
            <a:extLst>
              <a:ext uri="{28A0092B-C50C-407E-A947-70E740481C1C}">
                <a14:useLocalDpi xmlns:a14="http://schemas.microsoft.com/office/drawing/2010/main" xmlns="" val="0"/>
              </a:ext>
            </a:extLst>
          </a:blip>
          <a:stretch>
            <a:fillRect/>
          </a:stretch>
        </p:blipFill>
        <p:spPr>
          <a:xfrm>
            <a:off x="539552" y="764704"/>
            <a:ext cx="7632848" cy="5400600"/>
          </a:xfrm>
          <a:prstGeom prst="rect">
            <a:avLst/>
          </a:prstGeom>
        </p:spPr>
      </p:pic>
    </p:spTree>
    <p:extLst>
      <p:ext uri="{BB962C8B-B14F-4D97-AF65-F5344CB8AC3E}">
        <p14:creationId xmlns:p14="http://schemas.microsoft.com/office/powerpoint/2010/main" xmlns="" val="50001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2482327" y="-63787"/>
            <a:ext cx="417934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ZA" altLang="zh-CN" sz="3200" b="1" i="0" u="none" strike="noStrike" cap="none" normalizeH="0" baseline="0" dirty="0" smtClean="0">
                <a:ln>
                  <a:noFill/>
                </a:ln>
                <a:solidFill>
                  <a:schemeClr val="tx1"/>
                </a:solidFill>
                <a:effectLst/>
                <a:latin typeface="Tahoma" pitchFamily="34" charset="0"/>
                <a:ea typeface="Droid Sans Fallback" charset="0"/>
                <a:cs typeface="Tahoma" pitchFamily="34" charset="0"/>
              </a:rPr>
              <a:t>Problem Statement</a:t>
            </a:r>
            <a:endParaRPr kumimoji="0" lang="en-ZA" altLang="zh-CN"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57346" name="Rectangle 2"/>
          <p:cNvSpPr>
            <a:spLocks noChangeArrowheads="1"/>
          </p:cNvSpPr>
          <p:nvPr/>
        </p:nvSpPr>
        <p:spPr bwMode="auto">
          <a:xfrm>
            <a:off x="179512" y="404664"/>
            <a:ext cx="8496944"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rgbClr val="000000"/>
                </a:solidFill>
                <a:effectLst/>
                <a:latin typeface="Tahoma" pitchFamily="34" charset="0"/>
                <a:ea typeface="Tahoma" pitchFamily="34" charset="0"/>
                <a:cs typeface="Tahoma" pitchFamily="34" charset="0"/>
              </a:rPr>
              <a:t>Imagine driving your way through the monstrous bumper to bumper Delhi traffic. Blasting horns, reckless </a:t>
            </a:r>
            <a:r>
              <a:rPr kumimoji="0" lang="en-ZA" altLang="zh-CN" b="0" i="0" u="none" strike="noStrike" cap="none" normalizeH="0" baseline="0" dirty="0" err="1" smtClean="0">
                <a:ln>
                  <a:noFill/>
                </a:ln>
                <a:solidFill>
                  <a:srgbClr val="000000"/>
                </a:solidFill>
                <a:effectLst/>
                <a:latin typeface="Tahoma" pitchFamily="34" charset="0"/>
                <a:ea typeface="Tahoma" pitchFamily="34" charset="0"/>
                <a:cs typeface="Tahoma" pitchFamily="34" charset="0"/>
              </a:rPr>
              <a:t>Bluelines</a:t>
            </a:r>
            <a:r>
              <a:rPr kumimoji="0" lang="en-ZA" altLang="zh-CN" b="0" i="0" u="none" strike="noStrike" cap="none" normalizeH="0" baseline="0" dirty="0" smtClean="0">
                <a:ln>
                  <a:noFill/>
                </a:ln>
                <a:solidFill>
                  <a:srgbClr val="000000"/>
                </a:solidFill>
                <a:effectLst/>
                <a:latin typeface="Tahoma" pitchFamily="34" charset="0"/>
                <a:ea typeface="Tahoma" pitchFamily="34" charset="0"/>
                <a:cs typeface="Tahoma" pitchFamily="34" charset="0"/>
              </a:rPr>
              <a:t>, motorcycles whizzing past, endless auto rickshaws, lazy Bullocks vying for space there’s no solution to the complete chaos and madness.</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Smart Traffic Management System </a:t>
            </a:r>
            <a:r>
              <a:rPr kumimoji="0" lang="en-ZA" altLang="zh-CN" b="0" i="0" u="none" strike="noStrike" cap="none" normalizeH="0" baseline="0" dirty="0" smtClean="0">
                <a:ln>
                  <a:noFill/>
                </a:ln>
                <a:solidFill>
                  <a:srgbClr val="000000"/>
                </a:solidFill>
                <a:effectLst/>
                <a:latin typeface="Tahoma" pitchFamily="34" charset="0"/>
                <a:ea typeface="Tahoma" pitchFamily="34" charset="0"/>
                <a:cs typeface="Tahoma" pitchFamily="34" charset="0"/>
              </a:rPr>
              <a:t>is essentially the application of computer and communications technologies coming in aid of the transport problems. Its technologies enable gathering of data or intelligence and then providing timely feedback to traffic managers and road-users. It results in improved safety to drivers, better traffic efficiency, reduced traffic congestion, improved energy efficiency and environmental quality and enhanced economic productivity.</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There would be less number of accidents, respective authority for the road conditions, water logging will be notified immediately.</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We are hereby thinking to accomplish stuff that has not been thought by anyone till now. Improving our road safety is one of the most important aspect every country should think about.</a:t>
            </a:r>
          </a:p>
          <a:p>
            <a:pPr algn="just" eaLnBrk="0" fontAlgn="base" hangingPunct="0">
              <a:spcBef>
                <a:spcPct val="0"/>
              </a:spcBef>
              <a:spcAft>
                <a:spcPct val="0"/>
              </a:spcAft>
            </a:pPr>
            <a:r>
              <a:rPr lang="en-ZA" dirty="0" smtClean="0">
                <a:latin typeface="Tahoma" pitchFamily="34" charset="0"/>
                <a:ea typeface="Tahoma" pitchFamily="34" charset="0"/>
                <a:cs typeface="Tahoma" pitchFamily="34" charset="0"/>
              </a:rPr>
              <a:t>Smart Traffic Management System using Raspberry pi:-After rapid growth of raspberry pi this system has been implemented. Compared from existing systems, this system consumes less power &amp; standalone but the drawbacks are when Raspberry pi device fails to deliver the commands in time major problems occurs also we have to remember those commands for every time.</a:t>
            </a:r>
            <a:endParaRPr lang="en-US" dirty="0" smtClean="0">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Final Project\activity Diagram.JPG"/>
          <p:cNvPicPr/>
          <p:nvPr/>
        </p:nvPicPr>
        <p:blipFill>
          <a:blip r:embed="rId2" cstate="print"/>
          <a:srcRect/>
          <a:stretch>
            <a:fillRect/>
          </a:stretch>
        </p:blipFill>
        <p:spPr bwMode="auto">
          <a:xfrm>
            <a:off x="539552" y="980728"/>
            <a:ext cx="8064896" cy="5616624"/>
          </a:xfrm>
          <a:prstGeom prst="rect">
            <a:avLst/>
          </a:prstGeom>
          <a:noFill/>
          <a:ln w="9525">
            <a:noFill/>
            <a:miter lim="800000"/>
            <a:headEnd/>
            <a:tailEnd/>
          </a:ln>
        </p:spPr>
      </p:pic>
      <p:sp>
        <p:nvSpPr>
          <p:cNvPr id="3" name="Rectangle 2"/>
          <p:cNvSpPr/>
          <p:nvPr/>
        </p:nvSpPr>
        <p:spPr>
          <a:xfrm>
            <a:off x="3923928" y="188640"/>
            <a:ext cx="2018181" cy="369332"/>
          </a:xfrm>
          <a:prstGeom prst="rect">
            <a:avLst/>
          </a:prstGeom>
        </p:spPr>
        <p:txBody>
          <a:bodyPr wrap="none">
            <a:spAutoFit/>
          </a:bodyPr>
          <a:lstStyle/>
          <a:p>
            <a:r>
              <a:rPr lang="en-US" b="1" dirty="0" smtClean="0"/>
              <a:t>High Level Diagram</a:t>
            </a:r>
            <a:endParaRPr lang="en-US" dirty="0"/>
          </a:p>
        </p:txBody>
      </p:sp>
      <p:sp>
        <p:nvSpPr>
          <p:cNvPr id="4" name="Rectangle 3"/>
          <p:cNvSpPr/>
          <p:nvPr/>
        </p:nvSpPr>
        <p:spPr>
          <a:xfrm>
            <a:off x="611560" y="620688"/>
            <a:ext cx="1640514" cy="338554"/>
          </a:xfrm>
          <a:prstGeom prst="rect">
            <a:avLst/>
          </a:prstGeom>
        </p:spPr>
        <p:txBody>
          <a:bodyPr wrap="none">
            <a:spAutoFit/>
          </a:bodyPr>
          <a:lstStyle/>
          <a:p>
            <a:r>
              <a:rPr lang="en-US" sz="1600" b="1" dirty="0" smtClean="0"/>
              <a:t> Activity Diagram</a:t>
            </a: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Sequence Diagram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C:\Final Project\sequence.JPG"/>
          <p:cNvPicPr/>
          <p:nvPr/>
        </p:nvPicPr>
        <p:blipFill>
          <a:blip r:embed="rId2" cstate="print"/>
          <a:srcRect/>
          <a:stretch>
            <a:fillRect/>
          </a:stretch>
        </p:blipFill>
        <p:spPr bwMode="auto">
          <a:xfrm>
            <a:off x="179512" y="332656"/>
            <a:ext cx="8712968" cy="632226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shish Arora\Desktop\rpi design.JPG"/>
          <p:cNvPicPr/>
          <p:nvPr/>
        </p:nvPicPr>
        <p:blipFill>
          <a:blip r:embed="rId2" cstate="print"/>
          <a:srcRect/>
          <a:stretch>
            <a:fillRect/>
          </a:stretch>
        </p:blipFill>
        <p:spPr bwMode="auto">
          <a:xfrm>
            <a:off x="755576" y="1052736"/>
            <a:ext cx="7416824" cy="5472608"/>
          </a:xfrm>
          <a:prstGeom prst="rect">
            <a:avLst/>
          </a:prstGeom>
          <a:noFill/>
          <a:ln w="9525">
            <a:noFill/>
            <a:miter lim="800000"/>
            <a:headEnd/>
            <a:tailEnd/>
          </a:ln>
        </p:spPr>
      </p:pic>
      <p:sp>
        <p:nvSpPr>
          <p:cNvPr id="4" name="Rectangle 3"/>
          <p:cNvSpPr/>
          <p:nvPr/>
        </p:nvSpPr>
        <p:spPr>
          <a:xfrm>
            <a:off x="3275856" y="332656"/>
            <a:ext cx="1920206" cy="369332"/>
          </a:xfrm>
          <a:prstGeom prst="rect">
            <a:avLst/>
          </a:prstGeom>
        </p:spPr>
        <p:txBody>
          <a:bodyPr wrap="none">
            <a:spAutoFit/>
          </a:bodyPr>
          <a:lstStyle/>
          <a:p>
            <a:r>
              <a:rPr lang="en-US" b="1" dirty="0" smtClean="0"/>
              <a:t>Low  Level Design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3848" y="116632"/>
            <a:ext cx="2828659" cy="369332"/>
          </a:xfrm>
          <a:prstGeom prst="rect">
            <a:avLst/>
          </a:prstGeom>
        </p:spPr>
        <p:txBody>
          <a:bodyPr wrap="none">
            <a:spAutoFit/>
          </a:bodyPr>
          <a:lstStyle/>
          <a:p>
            <a:pPr lvl="0" fontAlgn="base">
              <a:spcBef>
                <a:spcPct val="0"/>
              </a:spcBef>
              <a:spcAft>
                <a:spcPct val="0"/>
              </a:spcAft>
            </a:pPr>
            <a:r>
              <a:rPr lang="en-US" b="1" dirty="0" smtClean="0">
                <a:latin typeface="Times New Roman" pitchFamily="18" charset="0"/>
                <a:ea typeface="Times New Roman" pitchFamily="18" charset="0"/>
                <a:cs typeface="Times New Roman" pitchFamily="18" charset="0"/>
              </a:rPr>
              <a:t>Hardware Implementation</a:t>
            </a:r>
            <a:endParaRPr lang="en-US" sz="2400" dirty="0" smtClean="0">
              <a:latin typeface="Arial" pitchFamily="34" charset="0"/>
              <a:cs typeface="Arial" pitchFamily="34" charset="0"/>
            </a:endParaRPr>
          </a:p>
        </p:txBody>
      </p:sp>
      <p:pic>
        <p:nvPicPr>
          <p:cNvPr id="36866" name="Picture 2" descr="C:\Final Project\project_photo1.jpg"/>
          <p:cNvPicPr>
            <a:picLocks noChangeAspect="1" noChangeArrowheads="1"/>
          </p:cNvPicPr>
          <p:nvPr/>
        </p:nvPicPr>
        <p:blipFill>
          <a:blip r:embed="rId2" cstate="print"/>
          <a:srcRect/>
          <a:stretch>
            <a:fillRect/>
          </a:stretch>
        </p:blipFill>
        <p:spPr bwMode="auto">
          <a:xfrm rot="5400000">
            <a:off x="2087724" y="-207404"/>
            <a:ext cx="5112568" cy="72008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Final Project\project_photo2.jpg"/>
          <p:cNvPicPr>
            <a:picLocks noChangeAspect="1" noChangeArrowheads="1"/>
          </p:cNvPicPr>
          <p:nvPr/>
        </p:nvPicPr>
        <p:blipFill>
          <a:blip r:embed="rId2" cstate="print"/>
          <a:srcRect/>
          <a:stretch>
            <a:fillRect/>
          </a:stretch>
        </p:blipFill>
        <p:spPr bwMode="auto">
          <a:xfrm>
            <a:off x="971600" y="908720"/>
            <a:ext cx="7416824" cy="5184576"/>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179512" y="404664"/>
            <a:ext cx="8748464"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Main.py</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os</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time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urllib</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urllib2</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subprocess</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from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subprocess</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import call</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RPi.GPIO</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as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#message = input("Enter Message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message = 'System Started'</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#number = input("Enter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reciever</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phone number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number = '9873707004'</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flag1=100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flag2=100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flag3=100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flag4=100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count=0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sendSMS</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uname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hashCode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numbers, sender, message):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data =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urllib.urlencode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({'username':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uname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'hash':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hashCode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'numbers': numbers, 'message' : message, 'sender': sender})</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data =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data.encode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('utf-8')</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request = urllib2.Request("http://api.textlocal.in/send/?")</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 = urllib2.urlopen(request, data)#I need to use urllib2 and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urllib</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because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urlopen</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urllib2 can take a request class but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urllib</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does not include a function like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urlencode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fr</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f.read</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return(</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fr</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201972"/>
          </a:xfrm>
          <a:prstGeom prst="rect">
            <a:avLst/>
          </a:prstGeom>
        </p:spPr>
        <p:txBody>
          <a:bodyPr wrap="square">
            <a:spAutoFit/>
          </a:bodyPr>
          <a:lstStyle/>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def sw1_detect(pin):#switch for water logging</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print 'Water Logging Detected'</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a:t>
            </a:r>
            <a:r>
              <a:rPr lang="en-US" sz="1100" dirty="0" err="1" smtClean="0">
                <a:latin typeface="Times New Roman" pitchFamily="18" charset="0"/>
                <a:ea typeface="Times New Roman" pitchFamily="18" charset="0"/>
                <a:cs typeface="Times New Roman" pitchFamily="18" charset="0"/>
              </a:rPr>
              <a:t>gpio.remove_event_detect</a:t>
            </a:r>
            <a:r>
              <a:rPr lang="en-US" sz="1100" dirty="0" smtClean="0">
                <a:latin typeface="Times New Roman" pitchFamily="18" charset="0"/>
                <a:ea typeface="Times New Roman" pitchFamily="18" charset="0"/>
                <a:cs typeface="Times New Roman" pitchFamily="18" charset="0"/>
              </a:rPr>
              <a:t>(19)#The water sensor is connected to the general purpose I/O pin 19</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global flag1</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if (flag1==100):</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flag1=0</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a:t>
            </a:r>
            <a:r>
              <a:rPr lang="en-US" sz="1100" dirty="0" err="1" smtClean="0">
                <a:latin typeface="Times New Roman" pitchFamily="18" charset="0"/>
                <a:ea typeface="Times New Roman" pitchFamily="18" charset="0"/>
                <a:cs typeface="Times New Roman" pitchFamily="18" charset="0"/>
              </a:rPr>
              <a:t>subprocess.call</a:t>
            </a:r>
            <a:r>
              <a:rPr lang="en-US" sz="1100" dirty="0" smtClean="0">
                <a:latin typeface="Times New Roman" pitchFamily="18" charset="0"/>
                <a:ea typeface="Times New Roman" pitchFamily="18" charset="0"/>
                <a:cs typeface="Times New Roman" pitchFamily="18" charset="0"/>
              </a:rPr>
              <a:t>("./save1.sh", shell=False)</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print('W button inactive')</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a:t>
            </a:r>
            <a:r>
              <a:rPr lang="en-US" sz="1100" dirty="0" err="1" smtClean="0">
                <a:latin typeface="Times New Roman" pitchFamily="18" charset="0"/>
                <a:ea typeface="Times New Roman" pitchFamily="18" charset="0"/>
                <a:cs typeface="Times New Roman" pitchFamily="18" charset="0"/>
              </a:rPr>
              <a:t>resp</a:t>
            </a:r>
            <a:r>
              <a:rPr lang="en-US" sz="1100" dirty="0" smtClean="0">
                <a:latin typeface="Times New Roman" pitchFamily="18" charset="0"/>
                <a:ea typeface="Times New Roman" pitchFamily="18" charset="0"/>
                <a:cs typeface="Times New Roman" pitchFamily="18" charset="0"/>
              </a:rPr>
              <a:t> =  </a:t>
            </a:r>
            <a:r>
              <a:rPr lang="en-US" sz="1100" dirty="0" err="1" smtClean="0">
                <a:latin typeface="Times New Roman" pitchFamily="18" charset="0"/>
                <a:ea typeface="Times New Roman" pitchFamily="18" charset="0"/>
                <a:cs typeface="Times New Roman" pitchFamily="18" charset="0"/>
              </a:rPr>
              <a:t>sendSMS</a:t>
            </a:r>
            <a:r>
              <a:rPr lang="en-US" sz="1100" dirty="0" smtClean="0">
                <a:latin typeface="Times New Roman" pitchFamily="18" charset="0"/>
                <a:ea typeface="Times New Roman" pitchFamily="18" charset="0"/>
                <a:cs typeface="Times New Roman" pitchFamily="18" charset="0"/>
              </a:rPr>
              <a:t>('bishan@gmail.com', 'satnamWAHEGURU123', number, 'Water Logging Detected', 'TXTLCL')</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print (</a:t>
            </a:r>
            <a:r>
              <a:rPr lang="en-US" sz="1100" dirty="0" err="1" smtClean="0">
                <a:latin typeface="Times New Roman" pitchFamily="18" charset="0"/>
                <a:ea typeface="Times New Roman" pitchFamily="18" charset="0"/>
                <a:cs typeface="Times New Roman" pitchFamily="18" charset="0"/>
              </a:rPr>
              <a:t>resp</a:t>
            </a:r>
            <a:r>
              <a:rPr lang="en-US" sz="1100" dirty="0" smtClean="0">
                <a:latin typeface="Times New Roman" pitchFamily="18" charset="0"/>
                <a:ea typeface="Times New Roman" pitchFamily="18" charset="0"/>
                <a:cs typeface="Times New Roman" pitchFamily="18" charset="0"/>
              </a:rPr>
              <a:t>)</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rPr>
              <a:t>def sw2_detect(pin):</a:t>
            </a:r>
          </a:p>
          <a:p>
            <a:r>
              <a:rPr lang="en-US" sz="1100" dirty="0" smtClean="0">
                <a:latin typeface="Times New Roman" pitchFamily="18" charset="0"/>
                <a:cs typeface="Times New Roman" pitchFamily="18" charset="0"/>
              </a:rPr>
              <a:t>	print 'Panic Button Detected'</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gpio.remove_event_detect</a:t>
            </a:r>
            <a:r>
              <a:rPr lang="en-US" sz="1100" dirty="0" smtClean="0">
                <a:latin typeface="Times New Roman" pitchFamily="18" charset="0"/>
                <a:cs typeface="Times New Roman" pitchFamily="18" charset="0"/>
              </a:rPr>
              <a:t>(11)</a:t>
            </a:r>
          </a:p>
          <a:p>
            <a:r>
              <a:rPr lang="en-US" sz="1100" dirty="0" smtClean="0">
                <a:latin typeface="Times New Roman" pitchFamily="18" charset="0"/>
                <a:cs typeface="Times New Roman" pitchFamily="18" charset="0"/>
              </a:rPr>
              <a:t>	global flag2</a:t>
            </a:r>
          </a:p>
          <a:p>
            <a:r>
              <a:rPr lang="en-US" sz="1100" dirty="0" smtClean="0">
                <a:latin typeface="Times New Roman" pitchFamily="18" charset="0"/>
                <a:cs typeface="Times New Roman" pitchFamily="18" charset="0"/>
              </a:rPr>
              <a:t>	if (flag2==100):</a:t>
            </a:r>
          </a:p>
          <a:p>
            <a:r>
              <a:rPr lang="en-US" sz="1100" dirty="0" smtClean="0">
                <a:latin typeface="Times New Roman" pitchFamily="18" charset="0"/>
                <a:cs typeface="Times New Roman" pitchFamily="18" charset="0"/>
              </a:rPr>
              <a:t>		flag2=0</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subprocess.call</a:t>
            </a:r>
            <a:r>
              <a:rPr lang="en-US" sz="1100" dirty="0" smtClean="0">
                <a:latin typeface="Times New Roman" pitchFamily="18" charset="0"/>
                <a:cs typeface="Times New Roman" pitchFamily="18" charset="0"/>
              </a:rPr>
              <a:t>("./save2.sh", shell=False)</a:t>
            </a:r>
          </a:p>
          <a:p>
            <a:r>
              <a:rPr lang="en-US" sz="1100" dirty="0" smtClean="0">
                <a:latin typeface="Times New Roman" pitchFamily="18" charset="0"/>
                <a:cs typeface="Times New Roman" pitchFamily="18" charset="0"/>
              </a:rPr>
              <a:t>		print('P button inactive')</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resp</a:t>
            </a:r>
            <a:r>
              <a:rPr lang="en-US" sz="1100" dirty="0" smtClean="0">
                <a:latin typeface="Times New Roman" pitchFamily="18" charset="0"/>
                <a:cs typeface="Times New Roman" pitchFamily="18" charset="0"/>
              </a:rPr>
              <a:t> =  </a:t>
            </a:r>
            <a:r>
              <a:rPr lang="en-US" sz="1100" dirty="0" err="1" smtClean="0">
                <a:latin typeface="Times New Roman" pitchFamily="18" charset="0"/>
                <a:cs typeface="Times New Roman" pitchFamily="18" charset="0"/>
              </a:rPr>
              <a:t>sendSMS</a:t>
            </a:r>
            <a:r>
              <a:rPr lang="en-US" sz="1100" dirty="0" smtClean="0">
                <a:latin typeface="Times New Roman" pitchFamily="18" charset="0"/>
                <a:cs typeface="Times New Roman" pitchFamily="18" charset="0"/>
              </a:rPr>
              <a:t>('bishan@gmail.com', 'satnamWAHEGURU123', number, 'TXTLCL', 'Panic Button Detected')</a:t>
            </a:r>
          </a:p>
          <a:p>
            <a:r>
              <a:rPr lang="en-US" sz="1100" dirty="0" smtClean="0">
                <a:latin typeface="Times New Roman" pitchFamily="18" charset="0"/>
                <a:cs typeface="Times New Roman" pitchFamily="18" charset="0"/>
              </a:rPr>
              <a:t>		print (</a:t>
            </a:r>
            <a:r>
              <a:rPr lang="en-US" sz="1100" dirty="0" err="1" smtClean="0">
                <a:latin typeface="Times New Roman" pitchFamily="18" charset="0"/>
                <a:cs typeface="Times New Roman" pitchFamily="18" charset="0"/>
              </a:rPr>
              <a:t>resp</a:t>
            </a:r>
            <a:r>
              <a:rPr lang="en-US" sz="1100" dirty="0" smtClean="0">
                <a:latin typeface="Times New Roman" pitchFamily="18" charset="0"/>
                <a:cs typeface="Times New Roman" pitchFamily="18" charset="0"/>
              </a:rPr>
              <a:t>)</a:t>
            </a:r>
          </a:p>
          <a:p>
            <a:r>
              <a:rPr lang="en-US" sz="1100" dirty="0" smtClean="0"/>
              <a:t>def sw3_detect(pin):</a:t>
            </a:r>
          </a:p>
          <a:p>
            <a:r>
              <a:rPr lang="en-US" sz="1100" dirty="0" smtClean="0"/>
              <a:t>	print 'Traffic Light Crossing Detected'</a:t>
            </a:r>
          </a:p>
          <a:p>
            <a:r>
              <a:rPr lang="en-US" sz="1100" dirty="0" smtClean="0"/>
              <a:t>	global count</a:t>
            </a:r>
          </a:p>
          <a:p>
            <a:r>
              <a:rPr lang="en-US" sz="1100" dirty="0" smtClean="0"/>
              <a:t>	if count&gt;=6 and count&lt;=12 :#red light 6 to 12 seconds </a:t>
            </a:r>
          </a:p>
          <a:p>
            <a:r>
              <a:rPr lang="en-US" sz="1100" dirty="0" smtClean="0"/>
              <a:t>		</a:t>
            </a:r>
            <a:r>
              <a:rPr lang="en-US" sz="1100" dirty="0" err="1" smtClean="0"/>
              <a:t>gpio.remove_event_detect</a:t>
            </a:r>
            <a:r>
              <a:rPr lang="en-US" sz="1100" dirty="0" smtClean="0"/>
              <a:t>(12)</a:t>
            </a:r>
          </a:p>
          <a:p>
            <a:r>
              <a:rPr lang="en-US" sz="1100" dirty="0" smtClean="0"/>
              <a:t>		global flag3</a:t>
            </a:r>
          </a:p>
          <a:p>
            <a:r>
              <a:rPr lang="en-US" sz="1100" dirty="0" smtClean="0"/>
              <a:t>		if (flag3==100):</a:t>
            </a:r>
          </a:p>
          <a:p>
            <a:r>
              <a:rPr lang="en-US" sz="1100" dirty="0" smtClean="0"/>
              <a:t>			flag3=0</a:t>
            </a:r>
          </a:p>
          <a:p>
            <a:r>
              <a:rPr lang="en-US" sz="1100" dirty="0" smtClean="0"/>
              <a:t>			</a:t>
            </a:r>
            <a:r>
              <a:rPr lang="en-US" sz="1100" dirty="0" err="1" smtClean="0"/>
              <a:t>subprocess.call</a:t>
            </a:r>
            <a:r>
              <a:rPr lang="en-US" sz="1100" dirty="0" smtClean="0"/>
              <a:t>("./save3.sh", shell=False)</a:t>
            </a:r>
          </a:p>
          <a:p>
            <a:r>
              <a:rPr lang="en-US" sz="1100" dirty="0" smtClean="0"/>
              <a:t>			print('T button inactive')</a:t>
            </a:r>
          </a:p>
          <a:p>
            <a:r>
              <a:rPr lang="en-US" sz="1100" dirty="0" smtClean="0"/>
              <a:t>			</a:t>
            </a:r>
            <a:r>
              <a:rPr lang="en-US" sz="1100" dirty="0" err="1" smtClean="0"/>
              <a:t>resp</a:t>
            </a:r>
            <a:r>
              <a:rPr lang="en-US" sz="1100" dirty="0" smtClean="0"/>
              <a:t> =  </a:t>
            </a:r>
            <a:r>
              <a:rPr lang="en-US" sz="1100" dirty="0" err="1" smtClean="0"/>
              <a:t>sendSMS</a:t>
            </a:r>
            <a:r>
              <a:rPr lang="en-US" sz="1100" dirty="0" smtClean="0"/>
              <a:t>('bishan@gmail.com', 'satnamWAHEGURU123', number, 'TXTLCL', 'Light Crossing Detected')</a:t>
            </a:r>
          </a:p>
          <a:p>
            <a:r>
              <a:rPr lang="en-US" sz="1100" dirty="0" smtClean="0"/>
              <a:t>			print (</a:t>
            </a:r>
            <a:r>
              <a:rPr lang="en-US" sz="1100" dirty="0" err="1" smtClean="0"/>
              <a:t>resp</a:t>
            </a:r>
            <a:r>
              <a:rPr lang="en-US" sz="1100" dirty="0" smtClean="0"/>
              <a:t>)</a:t>
            </a:r>
          </a:p>
          <a:p>
            <a:r>
              <a:rPr lang="en-US" sz="1100" dirty="0" smtClean="0"/>
              <a:t>def sw4_detect(pin):</a:t>
            </a:r>
          </a:p>
          <a:p>
            <a:r>
              <a:rPr lang="en-US" sz="1100" dirty="0" smtClean="0"/>
              <a:t>	print 'Image Saving Detected'</a:t>
            </a:r>
          </a:p>
          <a:p>
            <a:r>
              <a:rPr lang="en-US" sz="1100" dirty="0" smtClean="0"/>
              <a:t>	</a:t>
            </a:r>
            <a:r>
              <a:rPr lang="en-US" sz="1100" dirty="0" err="1" smtClean="0"/>
              <a:t>gpio.remove_event_detect</a:t>
            </a:r>
            <a:r>
              <a:rPr lang="en-US" sz="1100" dirty="0" smtClean="0"/>
              <a:t>(7)</a:t>
            </a:r>
          </a:p>
          <a:p>
            <a:r>
              <a:rPr lang="en-US" sz="1100" dirty="0" smtClean="0"/>
              <a:t>	global flag4</a:t>
            </a:r>
          </a:p>
          <a:p>
            <a:r>
              <a:rPr lang="en-US" sz="1100" dirty="0" smtClean="0"/>
              <a:t>	if (flag4==100):</a:t>
            </a:r>
          </a:p>
          <a:p>
            <a:r>
              <a:rPr lang="en-US" sz="1100" dirty="0" smtClean="0"/>
              <a:t>		flag4=0</a:t>
            </a:r>
          </a:p>
          <a:p>
            <a:r>
              <a:rPr lang="en-US" sz="1100" dirty="0" smtClean="0"/>
              <a:t>		</a:t>
            </a:r>
            <a:r>
              <a:rPr lang="en-US" sz="1100" dirty="0" err="1" smtClean="0"/>
              <a:t>subprocess.call</a:t>
            </a:r>
            <a:r>
              <a:rPr lang="en-US" sz="1100" dirty="0" smtClean="0"/>
              <a:t>("./save4.sh", shell=False)</a:t>
            </a:r>
          </a:p>
          <a:p>
            <a:r>
              <a:rPr lang="en-US" sz="1100" dirty="0" smtClean="0"/>
              <a:t>		print('I inactive')</a:t>
            </a:r>
          </a:p>
          <a:p>
            <a:endParaRPr lang="en-US" sz="1100" dirty="0" smtClean="0">
              <a:latin typeface="Times New Roman" pitchFamily="18" charset="0"/>
              <a:cs typeface="Times New Roman" pitchFamily="18" charset="0"/>
            </a:endParaRPr>
          </a:p>
          <a:p>
            <a:pPr lvl="0" eaLnBrk="0" fontAlgn="base" hangingPunct="0">
              <a:spcBef>
                <a:spcPct val="0"/>
              </a:spcBef>
              <a:spcAft>
                <a:spcPct val="0"/>
              </a:spcAft>
            </a:pPr>
            <a:endParaRPr lang="en-US" sz="1100" dirty="0" smtClean="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0" y="260648"/>
            <a:ext cx="9144000" cy="61093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red_on</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 'Red On'</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green_on</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 'Green 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init_io</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gpio.setmode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gpio.BOARD</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Set pin numbering to board numbering</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gpio.setwarnings</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(False)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(7, gpio.IN) # Set up pin 7 as an input for 1 minute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gpio.add_event_detect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(7,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gpio.RISING</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callback=sw4_detect,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bouncetime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(11, gpio.IN) # Set up pin 11 as an input for panic</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gpio.add_event_detect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(11,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gpio.RISING</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callback=sw2_detect,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bouncetime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(12, gpio.IN) # Set up pin 12 as an input for traffic</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gpio.add_event_detect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(12,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gpio.FALLING</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callback=sw3_detect,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bouncetime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(19, gpio.IN) # Set up pin 7 as an input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gpio.add_event_detect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(19,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gpio.RISING</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callback=sw1_detect,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bouncetime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Set up pin 22 as an output pin for 1 minute capture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gpio.output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 False)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(16,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Set up pin 16 as an output red color</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gpio.output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(16, False)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(18,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Set up pin 18 as an output green color</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gpio.output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(18, True)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gpio.input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(13) == True): # Physically read the pin now</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print('13 High')</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else: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print('13 Low')</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gpio.input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(15) == True): # Physically read the pin now</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print('15 High')</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else: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print('15 Low')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251520" y="404664"/>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Save1.sh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#!/bin/bash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DATE=W$(date +"%Y-%m-%</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d_%H%M%S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sudo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fswebcam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640x480 /home/pi/script/images/$DATE.jpg</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/home/pi/</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Dropbox-Uploader</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/dropbox_uploader.sh upload /home/pi/script/images/$DATE.jpg $DATE.jpg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251520" y="404664"/>
            <a:ext cx="889248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Save2.sh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#!/bin/bash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DATE=P$(date +"%Y-%m-%</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d_%H%M%S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sudo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fswebcam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640x480 /home/pi/script/images/$DATE.jpg</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/home/pi/</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Dropbox-Uploader</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/dropbox_uploader.sh upload /home/pi/script/images/$DATE.jpg $DATE.jpg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72008" y="620688"/>
            <a:ext cx="8604448"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rgbClr val="000000"/>
                </a:solidFill>
                <a:effectLst/>
                <a:latin typeface="Tahoma" pitchFamily="34" charset="0"/>
                <a:ea typeface="Tahoma" pitchFamily="34" charset="0"/>
                <a:cs typeface="Tahoma" pitchFamily="34" charset="0"/>
              </a:rPr>
              <a:t>Earlier, we looked into the face of future when we talked about automated devices, which could do anything on instigation of a controller, but today it has become a reality. An raspberry pi device can replace good amount of human working force, moreover humans are more prone to errors and in intensive conditions the probability of error increases whereas, an raspberry pi device can work with diligence, versatility and with almost zero error. Replacing human operators in tasks that involve hard physical or monotonous work. </a:t>
            </a: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From the convenience of a simple cell phone, a user is able to control and monitor virtually any traffic red light. </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Smart Traffic Management System </a:t>
            </a:r>
            <a:r>
              <a:rPr kumimoji="0" lang="en-ZA" altLang="zh-CN" b="0" i="0" u="none" strike="noStrike" cap="none" normalizeH="0" baseline="0" dirty="0" smtClean="0">
                <a:ln>
                  <a:noFill/>
                </a:ln>
                <a:solidFill>
                  <a:srgbClr val="000000"/>
                </a:solidFill>
                <a:effectLst/>
                <a:latin typeface="Tahoma" pitchFamily="34" charset="0"/>
                <a:ea typeface="Tahoma" pitchFamily="34" charset="0"/>
                <a:cs typeface="Tahoma" pitchFamily="34" charset="0"/>
              </a:rPr>
              <a:t>is essentially the application of computer and communications technologies coming in aid of the transport problems. ITS technologies enable gathering of data or intelligence and then providing timely feedback to traffic managers and road-users. ITS results in improved safety to drivers, better traffic efficiency, reduced traffic congestion, improved energy efficiency and environmental quality and enhanced economic productivity.</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There would be less number of accidents, respective authority for the road conditions, water logging will be notified immediately.</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We are hereby thinking to accomplish stuff that has not been thought by anyone till now. Improving our road safety is one of the most important aspect every country should think about.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251520" y="404664"/>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Save3.sh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#!/bin/bash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DATE=I$(date +"%Y-%m-%</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d_%H%M%S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sudo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fswebcam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640x480 /home/pi/script/images/$DATE.jpg</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/home/pi/</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Dropbox-Uploader</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/dropbox_uploader.sh upload /home/pi/script/images/$DATE.jpg $DATE.jpg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251520" y="404664"/>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Save4.sh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#!/bin/bash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DATE=M$(date +"%Y-%m-%</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d_%H%M%S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sudo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fswebcam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640x480 /home/pi/script/images/$DATE.jpg</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/home/pi/</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Dropbox-Uploader</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/dropbox_uploader.sh upload /home/pi/script/images/$DATE.jpg $DATE.jpg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Final Project\SYSTEM_START.JPG"/>
          <p:cNvPicPr>
            <a:picLocks noChangeAspect="1" noChangeArrowheads="1"/>
          </p:cNvPicPr>
          <p:nvPr/>
        </p:nvPicPr>
        <p:blipFill>
          <a:blip r:embed="rId2" cstate="print"/>
          <a:srcRect/>
          <a:stretch>
            <a:fillRect/>
          </a:stretch>
        </p:blipFill>
        <p:spPr bwMode="auto">
          <a:xfrm>
            <a:off x="467545" y="513240"/>
            <a:ext cx="8280920" cy="5868088"/>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Final Project\SYSTEM_2.JPG"/>
          <p:cNvPicPr>
            <a:picLocks noChangeAspect="1" noChangeArrowheads="1"/>
          </p:cNvPicPr>
          <p:nvPr/>
        </p:nvPicPr>
        <p:blipFill>
          <a:blip r:embed="rId2" cstate="print"/>
          <a:srcRect/>
          <a:stretch>
            <a:fillRect/>
          </a:stretch>
        </p:blipFill>
        <p:spPr bwMode="auto">
          <a:xfrm>
            <a:off x="395536" y="260648"/>
            <a:ext cx="8352928" cy="5904656"/>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9872" y="116632"/>
            <a:ext cx="1590500" cy="369332"/>
          </a:xfrm>
          <a:prstGeom prst="rect">
            <a:avLst/>
          </a:prstGeom>
        </p:spPr>
        <p:txBody>
          <a:bodyPr wrap="none">
            <a:spAutoFit/>
          </a:bodyPr>
          <a:lstStyle/>
          <a:p>
            <a:r>
              <a:rPr lang="en-US" b="1" dirty="0" smtClean="0">
                <a:latin typeface="Tahoma" pitchFamily="34" charset="0"/>
                <a:ea typeface="Tahoma" pitchFamily="34" charset="0"/>
                <a:cs typeface="Tahoma" pitchFamily="34" charset="0"/>
              </a:rPr>
              <a:t>Unit Testing</a:t>
            </a:r>
            <a:endParaRPr lang="en-US" dirty="0">
              <a:latin typeface="Tahoma" pitchFamily="34" charset="0"/>
              <a:ea typeface="Tahoma" pitchFamily="34" charset="0"/>
              <a:cs typeface="Tahoma" pitchFamily="34" charset="0"/>
            </a:endParaRPr>
          </a:p>
        </p:txBody>
      </p:sp>
      <p:sp>
        <p:nvSpPr>
          <p:cNvPr id="3073" name="Rectangle 1"/>
          <p:cNvSpPr>
            <a:spLocks noChangeArrowheads="1"/>
          </p:cNvSpPr>
          <p:nvPr/>
        </p:nvSpPr>
        <p:spPr bwMode="auto">
          <a:xfrm>
            <a:off x="323528" y="692696"/>
            <a:ext cx="8136904"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After the completion of hardware and software coupling several tests were done on design. This section explains our procedures for testing the final products. Using the following tests we were able to verify that our product was sound. Some observations and corrections were made as follows:</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The system would not work when the raspberry pi device was switched on after switching on the rest of the equipment. This was due to the fact that the signals sent at first by the system to the phone do not die of the line immediately and affect subsequent signals sent even after connecting and resetting the system. This can be prevented by connecting the raspberry pi adopter to power supply first before powering the system.</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It was observed that actions could not be performed by the IR sensor on the device (or LED in the equipment) when the LED was GREEN. This was due to on green light which made it not to process new data sent by phone during an existing cycle, because on the green light IR sensor need not to capture any traffic rule breaker image because its already green however web cam will keep taking picture every minute as it functioned that way. The solution was flushing the buffer after each command so that the next command could be executed well. When the RED LED is lit, then all the four corresponding sensors work perfectly fine.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The raspberry pi device will not work if it is not connected to </a:t>
            </a:r>
            <a:r>
              <a:rPr kumimoji="0" lang="en-ZA" altLang="zh-CN" b="0" i="0" u="none" strike="noStrike" cap="none" normalizeH="0" baseline="0" dirty="0" err="1" smtClean="0">
                <a:ln>
                  <a:noFill/>
                </a:ln>
                <a:solidFill>
                  <a:schemeClr val="tx1"/>
                </a:solidFill>
                <a:effectLst/>
                <a:latin typeface="Tahoma" pitchFamily="34" charset="0"/>
                <a:ea typeface="Tahoma" pitchFamily="34" charset="0"/>
                <a:cs typeface="Tahoma" pitchFamily="34" charset="0"/>
              </a:rPr>
              <a:t>wifi</a:t>
            </a: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 which is used to obtain the </a:t>
            </a:r>
            <a:r>
              <a:rPr kumimoji="0" lang="en-ZA" altLang="zh-CN" b="0" i="0" u="none" strike="noStrike" cap="none" normalizeH="0" baseline="0" dirty="0" err="1" smtClean="0">
                <a:ln>
                  <a:noFill/>
                </a:ln>
                <a:solidFill>
                  <a:schemeClr val="tx1"/>
                </a:solidFill>
                <a:effectLst/>
                <a:latin typeface="Tahoma" pitchFamily="34" charset="0"/>
                <a:ea typeface="Tahoma" pitchFamily="34" charset="0"/>
                <a:cs typeface="Tahoma" pitchFamily="34" charset="0"/>
              </a:rPr>
              <a:t>ip</a:t>
            </a: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 address of the raspberry pi device.</a:t>
            </a:r>
            <a:r>
              <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5859" y="188640"/>
            <a:ext cx="2440092" cy="369332"/>
          </a:xfrm>
          <a:prstGeom prst="rect">
            <a:avLst/>
          </a:prstGeom>
        </p:spPr>
        <p:txBody>
          <a:bodyPr wrap="none">
            <a:spAutoFit/>
          </a:bodyPr>
          <a:lstStyle/>
          <a:p>
            <a:pPr algn="ctr"/>
            <a:r>
              <a:rPr lang="en-ZA" b="1" dirty="0" smtClean="0">
                <a:latin typeface="Tahoma" pitchFamily="34" charset="0"/>
                <a:ea typeface="Tahoma" pitchFamily="34" charset="0"/>
                <a:cs typeface="Tahoma" pitchFamily="34" charset="0"/>
              </a:rPr>
              <a:t>Integration Testing</a:t>
            </a:r>
            <a:endParaRPr lang="en-US" dirty="0">
              <a:latin typeface="Tahoma" pitchFamily="34" charset="0"/>
              <a:ea typeface="Tahoma" pitchFamily="34" charset="0"/>
              <a:cs typeface="Tahoma" pitchFamily="34" charset="0"/>
            </a:endParaRPr>
          </a:p>
        </p:txBody>
      </p:sp>
      <p:sp>
        <p:nvSpPr>
          <p:cNvPr id="49153" name="Rectangle 1"/>
          <p:cNvSpPr>
            <a:spLocks noChangeArrowheads="1"/>
          </p:cNvSpPr>
          <p:nvPr/>
        </p:nvSpPr>
        <p:spPr bwMode="auto">
          <a:xfrm>
            <a:off x="251520" y="692696"/>
            <a:ext cx="9144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Software integration testing is the incremental integration testing of two or more integrated software components on a single platform to produce failures caused by interface defects. The task of the integration test is to check that components or software applications, e.g. components in a software system or – one steps up – software applications at the company level – interact without error.</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In this project, integration testing involves the testing of all the sub modules and modules together.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We have 5 basic modules(IR sensor module, Water Sensor module, Image saving module, LDR module, Live video surveillance) of testing which we test together with each other over 2 phases(Red light phase and green light phase). During the phase where green light is on the IR sensor module is inactive and does not upload any images or sends any text messages rest all the modules work. During the Red light phase all the modules are working and if there is any detection the traffic controller is notified.</a:t>
            </a:r>
            <a:r>
              <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7920880" cy="5909310"/>
          </a:xfrm>
          <a:prstGeom prst="rect">
            <a:avLst/>
          </a:prstGeom>
        </p:spPr>
        <p:txBody>
          <a:bodyPr wrap="square">
            <a:spAutoFit/>
          </a:bodyPr>
          <a:lstStyle/>
          <a:p>
            <a:r>
              <a:rPr lang="en-ZA" b="1" dirty="0" smtClean="0">
                <a:latin typeface="Tahoma" panose="020B0604030504040204" pitchFamily="34" charset="0"/>
                <a:ea typeface="Tahoma" panose="020B0604030504040204" pitchFamily="34" charset="0"/>
                <a:cs typeface="Tahoma" panose="020B0604030504040204" pitchFamily="34" charset="0"/>
              </a:rPr>
              <a:t>                                                Test </a:t>
            </a:r>
            <a:r>
              <a:rPr lang="en-ZA" b="1" dirty="0">
                <a:latin typeface="Tahoma" panose="020B0604030504040204" pitchFamily="34" charset="0"/>
                <a:ea typeface="Tahoma" panose="020B0604030504040204" pitchFamily="34" charset="0"/>
                <a:cs typeface="Tahoma" panose="020B0604030504040204" pitchFamily="34" charset="0"/>
              </a:rPr>
              <a:t>Cases Generation</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a:latin typeface="Tahoma" panose="020B0604030504040204" pitchFamily="34" charset="0"/>
                <a:ea typeface="Tahoma" panose="020B0604030504040204" pitchFamily="34" charset="0"/>
                <a:cs typeface="Tahoma" panose="020B0604030504040204" pitchFamily="34" charset="0"/>
              </a:rPr>
              <a:t>Test cases:</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 </a:t>
            </a:r>
            <a:endParaRPr lang="en-IN"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mj-lt"/>
              <a:buAutoNum type="arabicPeriod"/>
            </a:pPr>
            <a:r>
              <a:rPr lang="en-ZA" dirty="0">
                <a:latin typeface="Tahoma" panose="020B0604030504040204" pitchFamily="34" charset="0"/>
                <a:ea typeface="Tahoma" panose="020B0604030504040204" pitchFamily="34" charset="0"/>
                <a:cs typeface="Tahoma" panose="020B0604030504040204" pitchFamily="34" charset="0"/>
              </a:rPr>
              <a:t>In case of Green Light.</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a:latin typeface="Tahoma" panose="020B0604030504040204" pitchFamily="34" charset="0"/>
                <a:ea typeface="Tahoma" panose="020B0604030504040204" pitchFamily="34" charset="0"/>
                <a:cs typeface="Tahoma" panose="020B0604030504040204" pitchFamily="34" charset="0"/>
              </a:rPr>
              <a:t> </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a:latin typeface="Tahoma" panose="020B0604030504040204" pitchFamily="34" charset="0"/>
                <a:ea typeface="Tahoma" panose="020B0604030504040204" pitchFamily="34" charset="0"/>
                <a:cs typeface="Tahoma" panose="020B0604030504040204" pitchFamily="34" charset="0"/>
              </a:rPr>
              <a:t>a</a:t>
            </a:r>
            <a:r>
              <a:rPr lang="en-ZA" dirty="0">
                <a:latin typeface="Tahoma" panose="020B0604030504040204" pitchFamily="34" charset="0"/>
                <a:ea typeface="Tahoma" panose="020B0604030504040204" pitchFamily="34" charset="0"/>
                <a:cs typeface="Tahoma" panose="020B0604030504040204" pitchFamily="34" charset="0"/>
              </a:rPr>
              <a:t>. Working of green light is checked by removing of switch which sees that whether green is active or not before it has to be turned green if not then sends a message.</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a:latin typeface="Tahoma" panose="020B0604030504040204" pitchFamily="34" charset="0"/>
                <a:ea typeface="Tahoma" panose="020B0604030504040204" pitchFamily="34" charset="0"/>
                <a:cs typeface="Tahoma" panose="020B0604030504040204" pitchFamily="34" charset="0"/>
              </a:rPr>
              <a:t>b. </a:t>
            </a:r>
            <a:r>
              <a:rPr lang="en-ZA" dirty="0">
                <a:latin typeface="Tahoma" panose="020B0604030504040204" pitchFamily="34" charset="0"/>
                <a:ea typeface="Tahoma" panose="020B0604030504040204" pitchFamily="34" charset="0"/>
                <a:cs typeface="Tahoma" panose="020B0604030504040204" pitchFamily="34" charset="0"/>
              </a:rPr>
              <a:t>Checking of water level is determined at a certain level.</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a:latin typeface="Tahoma" panose="020B0604030504040204" pitchFamily="34" charset="0"/>
                <a:ea typeface="Tahoma" panose="020B0604030504040204" pitchFamily="34" charset="0"/>
                <a:cs typeface="Tahoma" panose="020B0604030504040204" pitchFamily="34" charset="0"/>
              </a:rPr>
              <a:t>c. </a:t>
            </a:r>
            <a:r>
              <a:rPr lang="en-ZA" dirty="0">
                <a:latin typeface="Tahoma" panose="020B0604030504040204" pitchFamily="34" charset="0"/>
                <a:ea typeface="Tahoma" panose="020B0604030504040204" pitchFamily="34" charset="0"/>
                <a:cs typeface="Tahoma" panose="020B0604030504040204" pitchFamily="34" charset="0"/>
              </a:rPr>
              <a:t>Capturing of photos after every minute and storing it in </a:t>
            </a:r>
            <a:r>
              <a:rPr lang="en-ZA" dirty="0" err="1">
                <a:latin typeface="Tahoma" panose="020B0604030504040204" pitchFamily="34" charset="0"/>
                <a:ea typeface="Tahoma" panose="020B0604030504040204" pitchFamily="34" charset="0"/>
                <a:cs typeface="Tahoma" panose="020B0604030504040204" pitchFamily="34" charset="0"/>
              </a:rPr>
              <a:t>dropbox</a:t>
            </a:r>
            <a:r>
              <a:rPr lang="en-ZA" dirty="0">
                <a:latin typeface="Tahoma" panose="020B0604030504040204" pitchFamily="34" charset="0"/>
                <a:ea typeface="Tahoma" panose="020B0604030504040204" pitchFamily="34" charset="0"/>
                <a:cs typeface="Tahoma" panose="020B0604030504040204" pitchFamily="34" charset="0"/>
              </a:rPr>
              <a:t>.</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a:latin typeface="Tahoma" panose="020B0604030504040204" pitchFamily="34" charset="0"/>
                <a:ea typeface="Tahoma" panose="020B0604030504040204" pitchFamily="34" charset="0"/>
                <a:cs typeface="Tahoma" panose="020B0604030504040204" pitchFamily="34" charset="0"/>
              </a:rPr>
              <a:t>d.</a:t>
            </a:r>
            <a:r>
              <a:rPr lang="en-ZA" dirty="0">
                <a:latin typeface="Tahoma" panose="020B0604030504040204" pitchFamily="34" charset="0"/>
                <a:ea typeface="Tahoma" panose="020B0604030504040204" pitchFamily="34" charset="0"/>
                <a:cs typeface="Tahoma" panose="020B0604030504040204" pitchFamily="34" charset="0"/>
              </a:rPr>
              <a:t> Working of panic button in any condition and capturing its photo at the moment.</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 </a:t>
            </a:r>
            <a:endParaRPr lang="en-IN" dirty="0">
              <a:latin typeface="Tahoma" panose="020B0604030504040204" pitchFamily="34" charset="0"/>
              <a:ea typeface="Tahoma" panose="020B0604030504040204" pitchFamily="34" charset="0"/>
              <a:cs typeface="Tahoma" panose="020B0604030504040204" pitchFamily="34" charset="0"/>
            </a:endParaRPr>
          </a:p>
          <a:p>
            <a:pPr lvl="1"/>
            <a:r>
              <a:rPr lang="en-ZA" dirty="0" smtClean="0">
                <a:latin typeface="Tahoma" panose="020B0604030504040204" pitchFamily="34" charset="0"/>
                <a:ea typeface="Tahoma" panose="020B0604030504040204" pitchFamily="34" charset="0"/>
                <a:cs typeface="Tahoma" panose="020B0604030504040204" pitchFamily="34" charset="0"/>
              </a:rPr>
              <a:t>2.   In </a:t>
            </a:r>
            <a:r>
              <a:rPr lang="en-ZA" dirty="0">
                <a:latin typeface="Tahoma" panose="020B0604030504040204" pitchFamily="34" charset="0"/>
                <a:ea typeface="Tahoma" panose="020B0604030504040204" pitchFamily="34" charset="0"/>
                <a:cs typeface="Tahoma" panose="020B0604030504040204" pitchFamily="34" charset="0"/>
              </a:rPr>
              <a:t>case of Red Light</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a:latin typeface="Tahoma" panose="020B0604030504040204" pitchFamily="34" charset="0"/>
                <a:ea typeface="Tahoma" panose="020B0604030504040204" pitchFamily="34" charset="0"/>
                <a:cs typeface="Tahoma" panose="020B0604030504040204" pitchFamily="34" charset="0"/>
              </a:rPr>
              <a:t> </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smtClean="0">
                <a:latin typeface="Tahoma" panose="020B0604030504040204" pitchFamily="34" charset="0"/>
                <a:ea typeface="Tahoma" panose="020B0604030504040204" pitchFamily="34" charset="0"/>
                <a:cs typeface="Tahoma" panose="020B0604030504040204" pitchFamily="34" charset="0"/>
              </a:rPr>
              <a:t>a. </a:t>
            </a:r>
            <a:r>
              <a:rPr lang="en-ZA" dirty="0">
                <a:latin typeface="Tahoma" panose="020B0604030504040204" pitchFamily="34" charset="0"/>
                <a:ea typeface="Tahoma" panose="020B0604030504040204" pitchFamily="34" charset="0"/>
                <a:cs typeface="Tahoma" panose="020B0604030504040204" pitchFamily="34" charset="0"/>
              </a:rPr>
              <a:t>Working of red light is checked by removing of switch which sees that whether red is active or not, if not then sends a message.</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a:latin typeface="Tahoma" panose="020B0604030504040204" pitchFamily="34" charset="0"/>
                <a:ea typeface="Tahoma" panose="020B0604030504040204" pitchFamily="34" charset="0"/>
                <a:cs typeface="Tahoma" panose="020B0604030504040204" pitchFamily="34" charset="0"/>
              </a:rPr>
              <a:t>b.</a:t>
            </a:r>
            <a:r>
              <a:rPr lang="en-ZA" dirty="0">
                <a:latin typeface="Tahoma" panose="020B0604030504040204" pitchFamily="34" charset="0"/>
                <a:ea typeface="Tahoma" panose="020B0604030504040204" pitchFamily="34" charset="0"/>
                <a:cs typeface="Tahoma" panose="020B0604030504040204" pitchFamily="34" charset="0"/>
              </a:rPr>
              <a:t> Checking the working of water logging and panic button and sending text message at the same time.</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 </a:t>
            </a:r>
            <a:endParaRPr lang="en-IN" dirty="0">
              <a:latin typeface="Tahoma" panose="020B0604030504040204" pitchFamily="34" charset="0"/>
              <a:ea typeface="Tahoma" panose="020B0604030504040204" pitchFamily="34" charset="0"/>
              <a:cs typeface="Tahoma" panose="020B0604030504040204" pitchFamily="34" charset="0"/>
            </a:endParaRPr>
          </a:p>
          <a:p>
            <a:pPr lvl="1"/>
            <a:r>
              <a:rPr lang="en-ZA" dirty="0" smtClean="0">
                <a:latin typeface="Tahoma" panose="020B0604030504040204" pitchFamily="34" charset="0"/>
                <a:ea typeface="Tahoma" panose="020B0604030504040204" pitchFamily="34" charset="0"/>
                <a:cs typeface="Tahoma" panose="020B0604030504040204" pitchFamily="34" charset="0"/>
              </a:rPr>
              <a:t>3.   Working </a:t>
            </a:r>
            <a:r>
              <a:rPr lang="en-ZA" dirty="0">
                <a:latin typeface="Tahoma" panose="020B0604030504040204" pitchFamily="34" charset="0"/>
                <a:ea typeface="Tahoma" panose="020B0604030504040204" pitchFamily="34" charset="0"/>
                <a:cs typeface="Tahoma" panose="020B0604030504040204" pitchFamily="34" charset="0"/>
              </a:rPr>
              <a:t>of video surveillance at every moment.</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038492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748698" y="43934"/>
            <a:ext cx="1646605"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ZA" altLang="zh-CN" sz="1200" b="1" i="0" u="none" strike="noStrike" cap="none" normalizeH="0" baseline="0" dirty="0" smtClean="0">
                <a:ln>
                  <a:noFill/>
                </a:ln>
                <a:solidFill>
                  <a:schemeClr val="tx1"/>
                </a:solidFill>
                <a:effectLst/>
                <a:latin typeface="Tahoma" pitchFamily="34" charset="0"/>
                <a:ea typeface="Droid Sans Fallback" charset="0"/>
                <a:cs typeface="Tahoma" pitchFamily="34" charset="0"/>
              </a:rPr>
              <a:t> </a:t>
            </a:r>
            <a:r>
              <a:rPr kumimoji="0" lang="en-ZA" altLang="zh-CN" b="1" i="0" u="none" strike="noStrike" cap="none" normalizeH="0" baseline="0" dirty="0" smtClean="0">
                <a:ln>
                  <a:noFill/>
                </a:ln>
                <a:solidFill>
                  <a:schemeClr val="tx1"/>
                </a:solidFill>
                <a:effectLst/>
                <a:latin typeface="Tahoma" pitchFamily="34" charset="0"/>
                <a:ea typeface="Droid Sans Fallback" charset="0"/>
                <a:cs typeface="Tahoma" pitchFamily="34" charset="0"/>
              </a:rPr>
              <a:t>Test Results</a:t>
            </a:r>
            <a:endParaRPr kumimoji="0" lang="en-ZA"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50179" name="Rectangle 3"/>
          <p:cNvSpPr>
            <a:spLocks noChangeArrowheads="1"/>
          </p:cNvSpPr>
          <p:nvPr/>
        </p:nvSpPr>
        <p:spPr bwMode="auto">
          <a:xfrm>
            <a:off x="127934" y="842229"/>
            <a:ext cx="8832354" cy="258532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ZA" altLang="zh-CN" b="0" i="0" u="none" strike="noStrike" cap="none" normalizeH="0" baseline="0" dirty="0" smtClean="0">
                <a:ln>
                  <a:noFill/>
                </a:ln>
                <a:solidFill>
                  <a:srgbClr val="222222"/>
                </a:solidFill>
                <a:effectLst/>
                <a:latin typeface="Tahoma" pitchFamily="34" charset="0"/>
                <a:ea typeface="Tahoma" pitchFamily="34" charset="0"/>
                <a:cs typeface="Tahoma" pitchFamily="34" charset="0"/>
              </a:rPr>
              <a:t> The green light and red light are working fine.</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ZA" altLang="zh-CN" b="0" i="0" u="none" strike="noStrike" cap="none" normalizeH="0" baseline="0" dirty="0" smtClean="0">
                <a:ln>
                  <a:noFill/>
                </a:ln>
                <a:solidFill>
                  <a:srgbClr val="222222"/>
                </a:solidFill>
                <a:effectLst/>
                <a:latin typeface="Tahoma" pitchFamily="34" charset="0"/>
                <a:ea typeface="Tahoma" pitchFamily="34" charset="0"/>
                <a:cs typeface="Tahoma" pitchFamily="34" charset="0"/>
              </a:rPr>
              <a:t> Both the webcams are working properly.</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ZA" altLang="zh-CN" b="0" i="0" u="none" strike="noStrike" cap="none" normalizeH="0" baseline="0" dirty="0" smtClean="0">
                <a:ln>
                  <a:noFill/>
                </a:ln>
                <a:solidFill>
                  <a:srgbClr val="222222"/>
                </a:solidFill>
                <a:effectLst/>
                <a:latin typeface="Tahoma" pitchFamily="34" charset="0"/>
                <a:ea typeface="Tahoma" pitchFamily="34" charset="0"/>
                <a:cs typeface="Tahoma" pitchFamily="34" charset="0"/>
              </a:rPr>
              <a:t> </a:t>
            </a:r>
            <a:r>
              <a:rPr kumimoji="0" lang="en-ZA" altLang="zh-CN" b="0" i="0" u="none" strike="noStrike" cap="none" normalizeH="0" baseline="0" dirty="0" err="1" smtClean="0">
                <a:ln>
                  <a:noFill/>
                </a:ln>
                <a:solidFill>
                  <a:srgbClr val="222222"/>
                </a:solidFill>
                <a:effectLst/>
                <a:latin typeface="Tahoma" pitchFamily="34" charset="0"/>
                <a:ea typeface="Tahoma" pitchFamily="34" charset="0"/>
                <a:cs typeface="Tahoma" pitchFamily="34" charset="0"/>
              </a:rPr>
              <a:t>RaspberryPi</a:t>
            </a:r>
            <a:r>
              <a:rPr kumimoji="0" lang="en-ZA" altLang="zh-CN" b="0" i="0" u="none" strike="noStrike" cap="none" normalizeH="0" baseline="0" dirty="0" smtClean="0">
                <a:ln>
                  <a:noFill/>
                </a:ln>
                <a:solidFill>
                  <a:srgbClr val="222222"/>
                </a:solidFill>
                <a:effectLst/>
                <a:latin typeface="Tahoma" pitchFamily="34" charset="0"/>
                <a:ea typeface="Tahoma" pitchFamily="34" charset="0"/>
                <a:cs typeface="Tahoma" pitchFamily="34" charset="0"/>
              </a:rPr>
              <a:t> is working without any errors.</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ZA" altLang="zh-CN" b="0" i="0" u="none" strike="noStrike" cap="none" normalizeH="0" baseline="0" dirty="0" smtClean="0">
                <a:ln>
                  <a:noFill/>
                </a:ln>
                <a:solidFill>
                  <a:srgbClr val="222222"/>
                </a:solidFill>
                <a:effectLst/>
                <a:latin typeface="Tahoma" pitchFamily="34" charset="0"/>
                <a:ea typeface="Tahoma" pitchFamily="34" charset="0"/>
                <a:cs typeface="Tahoma" pitchFamily="34" charset="0"/>
              </a:rPr>
              <a:t> LDR is detecting if there is any problem in the traffic lights.</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ZA" altLang="zh-CN" b="0" i="0" u="none" strike="noStrike" cap="none" normalizeH="0" baseline="0" dirty="0" smtClean="0">
                <a:ln>
                  <a:noFill/>
                </a:ln>
                <a:solidFill>
                  <a:srgbClr val="222222"/>
                </a:solidFill>
                <a:effectLst/>
                <a:latin typeface="Tahoma" pitchFamily="34" charset="0"/>
                <a:ea typeface="Tahoma" pitchFamily="34" charset="0"/>
                <a:cs typeface="Tahoma" pitchFamily="34" charset="0"/>
              </a:rPr>
              <a:t> IR sensor is detecting the traffic light crossing perfectly.</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ZA" altLang="zh-CN" b="0" i="0" u="none" strike="noStrike" cap="none" normalizeH="0" baseline="0" dirty="0" smtClean="0">
                <a:ln>
                  <a:noFill/>
                </a:ln>
                <a:solidFill>
                  <a:srgbClr val="222222"/>
                </a:solidFill>
                <a:effectLst/>
                <a:latin typeface="Tahoma" pitchFamily="34" charset="0"/>
                <a:ea typeface="Tahoma" pitchFamily="34" charset="0"/>
                <a:cs typeface="Tahoma" pitchFamily="34" charset="0"/>
              </a:rPr>
              <a:t> Water sensor detects any water logging immediately.</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ZA" altLang="zh-CN" b="0" i="0" u="none" strike="noStrike" cap="none" normalizeH="0" baseline="0" dirty="0" smtClean="0">
                <a:ln>
                  <a:noFill/>
                </a:ln>
                <a:solidFill>
                  <a:srgbClr val="222222"/>
                </a:solidFill>
                <a:effectLst/>
                <a:latin typeface="Tahoma" pitchFamily="34" charset="0"/>
                <a:ea typeface="Tahoma" pitchFamily="34" charset="0"/>
                <a:cs typeface="Tahoma" pitchFamily="34" charset="0"/>
              </a:rPr>
              <a:t> The first webcam is capturing photos during traffic light crossing and water logging.</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ZA" altLang="zh-CN" b="0" i="0" u="none" strike="noStrike" cap="none" normalizeH="0" baseline="0" dirty="0" smtClean="0">
                <a:ln>
                  <a:noFill/>
                </a:ln>
                <a:solidFill>
                  <a:srgbClr val="222222"/>
                </a:solidFill>
                <a:effectLst/>
                <a:latin typeface="Tahoma" pitchFamily="34" charset="0"/>
                <a:ea typeface="Tahoma" pitchFamily="34" charset="0"/>
                <a:cs typeface="Tahoma" pitchFamily="34" charset="0"/>
              </a:rPr>
              <a:t> The second webcam is capturing video at all times.</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ZA" altLang="zh-CN" b="0" i="0" u="none" strike="noStrike" cap="none" normalizeH="0" baseline="0" dirty="0" smtClean="0">
                <a:ln>
                  <a:noFill/>
                </a:ln>
                <a:solidFill>
                  <a:srgbClr val="222222"/>
                </a:solidFill>
                <a:effectLst/>
                <a:latin typeface="Tahoma" pitchFamily="34" charset="0"/>
                <a:ea typeface="Tahoma" pitchFamily="34" charset="0"/>
                <a:cs typeface="Tahoma" pitchFamily="34" charset="0"/>
              </a:rPr>
              <a:t> The webcam is also capturing images after every minute.</a:t>
            </a:r>
            <a:endPar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824" y="188640"/>
            <a:ext cx="1984839" cy="369332"/>
          </a:xfrm>
          <a:prstGeom prst="rect">
            <a:avLst/>
          </a:prstGeom>
        </p:spPr>
        <p:txBody>
          <a:bodyPr wrap="none">
            <a:spAutoFit/>
          </a:bodyPr>
          <a:lstStyle/>
          <a:p>
            <a:r>
              <a:rPr lang="en-ZA" b="1" dirty="0" smtClean="0">
                <a:latin typeface="Tahoma" pitchFamily="34" charset="0"/>
                <a:ea typeface="Tahoma" pitchFamily="34" charset="0"/>
                <a:cs typeface="Tahoma" pitchFamily="34" charset="0"/>
              </a:rPr>
              <a:t>Output/Results</a:t>
            </a:r>
            <a:endParaRPr lang="en-US" dirty="0">
              <a:latin typeface="Tahoma" pitchFamily="34" charset="0"/>
              <a:ea typeface="Tahoma" pitchFamily="34" charset="0"/>
              <a:cs typeface="Tahoma" pitchFamily="34" charset="0"/>
            </a:endParaRPr>
          </a:p>
        </p:txBody>
      </p:sp>
      <p:sp>
        <p:nvSpPr>
          <p:cNvPr id="51201" name="Rectangle 1"/>
          <p:cNvSpPr>
            <a:spLocks noChangeArrowheads="1"/>
          </p:cNvSpPr>
          <p:nvPr/>
        </p:nvSpPr>
        <p:spPr bwMode="auto">
          <a:xfrm>
            <a:off x="0" y="836712"/>
            <a:ext cx="9144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Once we fire up the raspberry pi kernel it connects to lamp web camera instantly to give the live video feed of the street. And after execution of the program we start receiving text messages on the number we specified.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Also the traffic controller (end user) can access the photos clicked at several intervals through their drop box account.</a:t>
            </a: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 </a:t>
            </a:r>
          </a:p>
        </p:txBody>
      </p:sp>
      <p:pic>
        <p:nvPicPr>
          <p:cNvPr id="4" name="Picture 3" descr="C:\Users\ASHISH ARORA\Pictures\dropbox_upload.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2420888"/>
            <a:ext cx="8136904" cy="388843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SHISH ARORA\Desktop\InkedIMG_3059_LI.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99792" y="2852936"/>
            <a:ext cx="2733675" cy="3666356"/>
          </a:xfrm>
          <a:prstGeom prst="rect">
            <a:avLst/>
          </a:prstGeom>
          <a:noFill/>
          <a:extLst>
            <a:ext uri="{909E8E84-426E-40DD-AFC4-6F175D3DCCD1}">
              <a14:hiddenFill xmlns:a14="http://schemas.microsoft.com/office/drawing/2010/main" xmlns="">
                <a:solidFill>
                  <a:srgbClr val="FFFFFF"/>
                </a:solidFill>
              </a14:hiddenFill>
            </a:ext>
          </a:extLst>
        </p:spPr>
      </p:pic>
      <p:sp>
        <p:nvSpPr>
          <p:cNvPr id="52225" name="Rectangle 1"/>
          <p:cNvSpPr>
            <a:spLocks noChangeArrowheads="1"/>
          </p:cNvSpPr>
          <p:nvPr/>
        </p:nvSpPr>
        <p:spPr bwMode="auto">
          <a:xfrm>
            <a:off x="107504" y="332656"/>
            <a:ext cx="922246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Screenshots of the </a:t>
            </a:r>
            <a:r>
              <a:rPr kumimoji="0" lang="en-US" altLang="zh-CN"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DropBox</a:t>
            </a:r>
            <a:r>
              <a:rPr kumimoji="0" lang="en-US" altLang="zh-CN"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account and Text Messages received by the controller</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52226" name="Rectangle 2"/>
          <p:cNvSpPr>
            <a:spLocks noChangeArrowheads="1"/>
          </p:cNvSpPr>
          <p:nvPr/>
        </p:nvSpPr>
        <p:spPr bwMode="auto">
          <a:xfrm>
            <a:off x="179512" y="980728"/>
            <a:ext cx="9144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The images are categorized under 4 categories (M-photos clicked after each minute, W-photos clicked if water logging is detected, P-photos clicked if panic button is pressed, I-photos clicked if IR sensor detects a road crossing.) Whenever any of the 4 scenarios occur the controller is also notified via Text messages.</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The photos are stored locally to the SD card on the raspberry pi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4"/>
            <a:ext cx="8856984" cy="4124206"/>
          </a:xfrm>
          <a:prstGeom prst="rect">
            <a:avLst/>
          </a:prstGeom>
        </p:spPr>
        <p:txBody>
          <a:bodyPr wrap="square">
            <a:spAutoFit/>
          </a:bodyPr>
          <a:lstStyle/>
          <a:p>
            <a:r>
              <a:rPr lang="en-GB" sz="1600" dirty="0" smtClean="0">
                <a:latin typeface="Tahoma" pitchFamily="34" charset="0"/>
                <a:ea typeface="Tahoma" pitchFamily="34" charset="0"/>
                <a:cs typeface="Tahoma" pitchFamily="34" charset="0"/>
              </a:rPr>
              <a:t> </a:t>
            </a:r>
            <a:r>
              <a:rPr lang="en-GB" sz="3200" dirty="0" smtClean="0">
                <a:latin typeface="Tahoma" pitchFamily="34" charset="0"/>
                <a:ea typeface="Tahoma" pitchFamily="34" charset="0"/>
                <a:cs typeface="Tahoma" pitchFamily="34" charset="0"/>
              </a:rPr>
              <a:t>                  </a:t>
            </a:r>
            <a:r>
              <a:rPr lang="en-GB" sz="3200" b="1" dirty="0" smtClean="0">
                <a:latin typeface="Tahoma" pitchFamily="34" charset="0"/>
                <a:ea typeface="Tahoma" pitchFamily="34" charset="0"/>
                <a:cs typeface="Tahoma" pitchFamily="34" charset="0"/>
              </a:rPr>
              <a:t>INTRODUCTION</a:t>
            </a:r>
          </a:p>
          <a:p>
            <a:endParaRPr lang="en-GB" sz="1600" dirty="0">
              <a:latin typeface="Tahoma" pitchFamily="34" charset="0"/>
              <a:ea typeface="Tahoma" pitchFamily="34" charset="0"/>
              <a:cs typeface="Tahoma" pitchFamily="34" charset="0"/>
            </a:endParaRPr>
          </a:p>
          <a:p>
            <a:endParaRPr lang="en-GB" sz="1600" dirty="0" smtClean="0">
              <a:latin typeface="Tahoma" pitchFamily="34" charset="0"/>
              <a:ea typeface="Tahoma" pitchFamily="34" charset="0"/>
              <a:cs typeface="Tahoma" pitchFamily="34" charset="0"/>
            </a:endParaRPr>
          </a:p>
          <a:p>
            <a:r>
              <a:rPr lang="en-GB" dirty="0" smtClean="0">
                <a:latin typeface="Tahoma" pitchFamily="34" charset="0"/>
                <a:ea typeface="Tahoma" pitchFamily="34" charset="0"/>
                <a:cs typeface="Tahoma" pitchFamily="34" charset="0"/>
              </a:rPr>
              <a:t>In </a:t>
            </a:r>
            <a:r>
              <a:rPr lang="en-GB" dirty="0">
                <a:latin typeface="Tahoma" pitchFamily="34" charset="0"/>
                <a:ea typeface="Tahoma" pitchFamily="34" charset="0"/>
                <a:cs typeface="Tahoma" pitchFamily="34" charset="0"/>
              </a:rPr>
              <a:t>the last couple of decades, communication technology has developed by leaps and bounds. The use of “Embedded System in Communication” has given rise to many interesting applications. </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Traditional wireless C.C.T.V. cameras are cheap but anyone with a wireless receiver can view your signal. On the other hand, IP cameras are secure but they can be quite expensive and usually the video quality is poor unless you go for a really expensive model.</a:t>
            </a:r>
            <a:endParaRPr lang="en-IN"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A lot has been talked regarding the instalment of CCTV throughout the capital and this will help in monitoring and controlling crimes, accidents, challans and would ultimately bring down crime rate, improve the traffic, lifestyle and reduce the pollution, etc.</a:t>
            </a:r>
            <a:endParaRPr lang="en-IN"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28077261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2827772" y="43934"/>
            <a:ext cx="3488455"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ZA" altLang="zh-CN" b="1" i="0" u="none" strike="noStrike" cap="none" normalizeH="0" baseline="0" dirty="0" smtClean="0">
                <a:ln>
                  <a:noFill/>
                </a:ln>
                <a:solidFill>
                  <a:schemeClr val="tx1"/>
                </a:solidFill>
                <a:effectLst/>
                <a:latin typeface="Tahoma" pitchFamily="34" charset="0"/>
                <a:ea typeface="Droid Sans Fallback" charset="0"/>
                <a:cs typeface="Tahoma" pitchFamily="34" charset="0"/>
              </a:rPr>
              <a:t>Results Analysis</a:t>
            </a:r>
            <a:r>
              <a:rPr kumimoji="0" lang="en-US" altLang="zh-CN"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t>
            </a:r>
            <a:r>
              <a:rPr kumimoji="0" lang="en-ZA" altLang="zh-CN" b="1" i="0" u="none" strike="noStrike" cap="none" normalizeH="0" baseline="0" dirty="0" smtClean="0">
                <a:ln>
                  <a:noFill/>
                </a:ln>
                <a:solidFill>
                  <a:schemeClr val="tx1"/>
                </a:solidFill>
                <a:effectLst/>
                <a:latin typeface="Tahoma" pitchFamily="34" charset="0"/>
                <a:ea typeface="Droid Sans Fallback" charset="0"/>
                <a:cs typeface="Tahoma" pitchFamily="34" charset="0"/>
              </a:rPr>
              <a:t>Discussion</a:t>
            </a:r>
            <a:r>
              <a:rPr kumimoji="0" lang="en-ZA" altLang="zh-CN"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endParaRPr kumimoji="0" lang="en-ZA"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53250" name="Rectangle 2"/>
          <p:cNvSpPr>
            <a:spLocks noChangeArrowheads="1"/>
          </p:cNvSpPr>
          <p:nvPr/>
        </p:nvSpPr>
        <p:spPr bwMode="auto">
          <a:xfrm>
            <a:off x="0" y="781254"/>
            <a:ext cx="9144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rgbClr val="222222"/>
                </a:solidFill>
                <a:effectLst/>
                <a:latin typeface="Tahoma" pitchFamily="34" charset="0"/>
                <a:ea typeface="Times New Roman" pitchFamily="18" charset="0"/>
                <a:cs typeface="Tahoma" pitchFamily="34" charset="0"/>
              </a:rPr>
              <a:t>According to the results obtained by testing different modules with many test cases, the working of model and output gained are optimized to maximum accuracy. The working of panic button sounds the alarm instantly. Detection of water level is working properly. Photos are stored according to the correct detection of module like which interrupt has occurred.</a:t>
            </a:r>
            <a:endParaRPr kumimoji="0" lang="en-ZA" altLang="zh-CN"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3198" y="33223"/>
            <a:ext cx="1444626" cy="369332"/>
          </a:xfrm>
          <a:prstGeom prst="rect">
            <a:avLst/>
          </a:prstGeom>
        </p:spPr>
        <p:txBody>
          <a:bodyPr wrap="none">
            <a:spAutoFit/>
          </a:bodyPr>
          <a:lstStyle/>
          <a:p>
            <a:r>
              <a:rPr lang="en-ZA" b="1" dirty="0" smtClean="0">
                <a:latin typeface="Tahoma" pitchFamily="34" charset="0"/>
                <a:ea typeface="Tahoma" pitchFamily="34" charset="0"/>
                <a:cs typeface="Tahoma" pitchFamily="34" charset="0"/>
              </a:rPr>
              <a:t>Conclusion</a:t>
            </a:r>
            <a:endParaRPr lang="en-US" dirty="0">
              <a:latin typeface="Tahoma" pitchFamily="34" charset="0"/>
              <a:ea typeface="Tahoma" pitchFamily="34" charset="0"/>
              <a:cs typeface="Tahoma" pitchFamily="34" charset="0"/>
            </a:endParaRPr>
          </a:p>
        </p:txBody>
      </p:sp>
      <p:sp>
        <p:nvSpPr>
          <p:cNvPr id="54273" name="Rectangle 1"/>
          <p:cNvSpPr>
            <a:spLocks noChangeArrowheads="1"/>
          </p:cNvSpPr>
          <p:nvPr/>
        </p:nvSpPr>
        <p:spPr bwMode="auto">
          <a:xfrm>
            <a:off x="0" y="620688"/>
            <a:ext cx="91440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The proposed system is user friendly, low cost and easy to understand. The range of raspberry pi is global so the user can use the system from any corner of the world. It will automate the home appliances. For future work we can add many features in the system such as sensors for gas and temperature. After testing the system, we will implement it on the hardware. The project is aimed to design and implement a Raspberry pi bas traffic control system.</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After doing different tests and programming different codes, eventually the obliged outcome is put forward. It is a fast and efficient approach to control the devices. This equipment works anywhere with a great gathering sign. With regards to the requirements gathered the manual work and the complexity in counting can be achieved with the help of electronic devices.</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The project “SMART TRAFFIC MANAGEMENT SYSTEM USING RASPBERRY PI” has been successfully designed and tested. Integrating features of all the hardware components used have developed it. Presence of every module has been reasoned out and placed carefully thus contributing to the best working of the unit. Secondly, using highly advanced IC’s and with the help of growing technology the project has been successfully implemented.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9832" y="188640"/>
            <a:ext cx="2693366" cy="369332"/>
          </a:xfrm>
          <a:prstGeom prst="rect">
            <a:avLst/>
          </a:prstGeom>
        </p:spPr>
        <p:txBody>
          <a:bodyPr wrap="none">
            <a:spAutoFit/>
          </a:bodyPr>
          <a:lstStyle/>
          <a:p>
            <a:pPr algn="ctr"/>
            <a:r>
              <a:rPr lang="en-ZA" b="1" dirty="0" smtClean="0">
                <a:latin typeface="Tahoma" pitchFamily="34" charset="0"/>
                <a:ea typeface="Tahoma" pitchFamily="34" charset="0"/>
                <a:cs typeface="Tahoma" pitchFamily="34" charset="0"/>
              </a:rPr>
              <a:t>Scope of Future Work</a:t>
            </a:r>
            <a:endParaRPr lang="en-US" dirty="0">
              <a:latin typeface="Tahoma" pitchFamily="34" charset="0"/>
              <a:ea typeface="Tahoma" pitchFamily="34" charset="0"/>
              <a:cs typeface="Tahoma" pitchFamily="34" charset="0"/>
            </a:endParaRPr>
          </a:p>
        </p:txBody>
      </p:sp>
      <p:sp>
        <p:nvSpPr>
          <p:cNvPr id="55297" name="Rectangle 1"/>
          <p:cNvSpPr>
            <a:spLocks noChangeArrowheads="1"/>
          </p:cNvSpPr>
          <p:nvPr/>
        </p:nvSpPr>
        <p:spPr bwMode="auto">
          <a:xfrm>
            <a:off x="0" y="671691"/>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rPr>
              <a:t>Continuous growth of population all over the world creates a great challenge to the transport management systems. The conventional methods are no longer effective enough for solving complex and challenging transportation management problems. More economical, more efficient and thus more intelligent methods have to be developed to deal with these challenging problems. Knowledge from different research areas is needed for developing these systems. Very often complex transportation systems require integration of different methods from different branches of science. Due to the increased amount of vehicles, it is necessary to take effective steps in order to control the traffic and hence avoid all types of loses that is caused due to traffic. Once we have predicted a high traffic density for a network segment, we can initiate strategies to avoid this problem. In case of a road network, navigation systems can try to bypass the critical zone. Furthermore, any traffic control systems can inform the drivers about the traffic jam risk in order to guide them around the critical zone. In order to detect the traffic different sensors are being used and different techniques are used to determine the traffic and thus solve the problem related to traffic. Computer vision presents significant advantage over other traditional vehicle measurement technologies. Computer vision systems are more flexible, less invasive, and more precise, more robust, easier to maintain, produce richer information, do not affect the integrity of the road and offer as an a added bonus, the possibility to transmit images for human supervision.</a:t>
            </a:r>
            <a:endParaRPr kumimoji="0" lang="en-US"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ZA" altLang="zh-CN" b="0" i="0" u="none" strike="noStrike" cap="none" normalizeH="0" baseline="0" dirty="0" smtClean="0">
                <a:ln>
                  <a:noFill/>
                </a:ln>
                <a:solidFill>
                  <a:srgbClr val="222222"/>
                </a:solidFill>
                <a:effectLst/>
                <a:latin typeface="Tahoma" pitchFamily="34" charset="0"/>
                <a:ea typeface="Tahoma" pitchFamily="34" charset="0"/>
                <a:cs typeface="Tahoma" pitchFamily="34" charset="0"/>
              </a:rPr>
              <a:t>Use of Artificial Intelligence can be increased with the sensors and predicts the problems which can arise. A project on traffic management solution detecting real-time traffic density estimation and prediction can be made.</a:t>
            </a:r>
            <a:endParaRPr kumimoji="0" lang="en-ZA" altLang="zh-CN"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4" name="Rectangle 54"/>
          <p:cNvSpPr>
            <a:spLocks noChangeArrowheads="1"/>
          </p:cNvSpPr>
          <p:nvPr/>
        </p:nvSpPr>
        <p:spPr bwMode="auto">
          <a:xfrm>
            <a:off x="251520" y="476672"/>
            <a:ext cx="81724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ZA" b="1" dirty="0" smtClean="0">
                <a:latin typeface="Tahoma" panose="020B0604030504040204" pitchFamily="34" charset="0"/>
                <a:ea typeface="Tahoma" panose="020B0604030504040204" pitchFamily="34" charset="0"/>
                <a:cs typeface="Tahoma" panose="020B0604030504040204" pitchFamily="34" charset="0"/>
              </a:rPr>
              <a:t>                                                References </a:t>
            </a:r>
            <a:endParaRPr lang="en-IN" b="1" dirty="0">
              <a:latin typeface="Tahoma" panose="020B0604030504040204" pitchFamily="34" charset="0"/>
              <a:ea typeface="Tahoma" panose="020B0604030504040204" pitchFamily="34" charset="0"/>
              <a:cs typeface="Tahoma" panose="020B0604030504040204" pitchFamily="34" charset="0"/>
            </a:endParaRPr>
          </a:p>
          <a:p>
            <a:r>
              <a:rPr lang="en-ZA" dirty="0">
                <a:latin typeface="Tahoma" panose="020B0604030504040204" pitchFamily="34" charset="0"/>
                <a:ea typeface="Tahoma" panose="020B0604030504040204" pitchFamily="34" charset="0"/>
                <a:cs typeface="Tahoma" panose="020B0604030504040204" pitchFamily="34" charset="0"/>
              </a:rPr>
              <a:t> </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err="1">
                <a:latin typeface="Tahoma" panose="020B0604030504040204" pitchFamily="34" charset="0"/>
                <a:ea typeface="Tahoma" panose="020B0604030504040204" pitchFamily="34" charset="0"/>
                <a:cs typeface="Tahoma" panose="020B0604030504040204" pitchFamily="34" charset="0"/>
              </a:rPr>
              <a:t>Weblinks</a:t>
            </a:r>
            <a:r>
              <a:rPr lang="en-ZA" b="1" dirty="0">
                <a:latin typeface="Tahoma" panose="020B0604030504040204" pitchFamily="34" charset="0"/>
                <a:ea typeface="Tahoma" panose="020B0604030504040204" pitchFamily="34" charset="0"/>
                <a:cs typeface="Tahoma" panose="020B0604030504040204" pitchFamily="34" charset="0"/>
              </a:rPr>
              <a:t>:</a:t>
            </a:r>
            <a:endParaRPr lang="en-IN" b="1"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en-ZA" dirty="0">
                <a:latin typeface="Tahoma" panose="020B0604030504040204" pitchFamily="34" charset="0"/>
                <a:ea typeface="Tahoma" panose="020B0604030504040204" pitchFamily="34" charset="0"/>
                <a:cs typeface="Tahoma" panose="020B0604030504040204" pitchFamily="34" charset="0"/>
              </a:rPr>
              <a:t>About Raspberry Pi, http://www.raspberrypi.org/about/</a:t>
            </a:r>
            <a:endParaRPr lang="en-IN"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en-ZA" dirty="0">
                <a:latin typeface="Tahoma" panose="020B0604030504040204" pitchFamily="34" charset="0"/>
                <a:ea typeface="Tahoma" panose="020B0604030504040204" pitchFamily="34" charset="0"/>
                <a:cs typeface="Tahoma" panose="020B0604030504040204" pitchFamily="34" charset="0"/>
              </a:rPr>
              <a:t>Raspberry Pi Hardware information, http://elinux.org/RPi_Hardware</a:t>
            </a:r>
            <a:endParaRPr lang="en-IN"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en-ZA" dirty="0">
                <a:latin typeface="Tahoma" panose="020B0604030504040204" pitchFamily="34" charset="0"/>
                <a:ea typeface="Tahoma" panose="020B0604030504040204" pitchFamily="34" charset="0"/>
                <a:cs typeface="Tahoma" panose="020B0604030504040204" pitchFamily="34" charset="0"/>
              </a:rPr>
              <a:t>How </a:t>
            </a:r>
            <a:r>
              <a:rPr lang="en-ZA" dirty="0" err="1">
                <a:latin typeface="Tahoma" panose="020B0604030504040204" pitchFamily="34" charset="0"/>
                <a:ea typeface="Tahoma" panose="020B0604030504040204" pitchFamily="34" charset="0"/>
                <a:cs typeface="Tahoma" panose="020B0604030504040204" pitchFamily="34" charset="0"/>
              </a:rPr>
              <a:t>SoC</a:t>
            </a:r>
            <a:r>
              <a:rPr lang="en-ZA" dirty="0">
                <a:latin typeface="Tahoma" panose="020B0604030504040204" pitchFamily="34" charset="0"/>
                <a:ea typeface="Tahoma" panose="020B0604030504040204" pitchFamily="34" charset="0"/>
                <a:cs typeface="Tahoma" panose="020B0604030504040204" pitchFamily="34" charset="0"/>
              </a:rPr>
              <a:t> works, http://www.androidauthority.com/how-it-works-systems-on-a-chip-soc-93587/</a:t>
            </a:r>
            <a:endParaRPr lang="en-IN" dirty="0">
              <a:latin typeface="Tahoma" panose="020B0604030504040204" pitchFamily="34" charset="0"/>
              <a:ea typeface="Tahoma" panose="020B0604030504040204" pitchFamily="34" charset="0"/>
              <a:cs typeface="Tahoma" panose="020B0604030504040204" pitchFamily="34" charset="0"/>
            </a:endParaRPr>
          </a:p>
          <a:p>
            <a:r>
              <a:rPr lang="en-ZA" b="1" dirty="0">
                <a:latin typeface="Tahoma" panose="020B0604030504040204" pitchFamily="34" charset="0"/>
                <a:ea typeface="Tahoma" panose="020B0604030504040204" pitchFamily="34" charset="0"/>
                <a:cs typeface="Tahoma" panose="020B0604030504040204" pitchFamily="34" charset="0"/>
              </a:rPr>
              <a:t>Journal:</a:t>
            </a:r>
            <a:endParaRPr lang="en-IN" b="1" dirty="0">
              <a:latin typeface="Tahoma" panose="020B0604030504040204" pitchFamily="34" charset="0"/>
              <a:ea typeface="Tahoma" panose="020B0604030504040204" pitchFamily="34" charset="0"/>
              <a:cs typeface="Tahoma" panose="020B0604030504040204" pitchFamily="34" charset="0"/>
            </a:endParaRPr>
          </a:p>
          <a:p>
            <a:pPr marL="285750" lvl="0" indent="-285750" fontAlgn="auto">
              <a:buFont typeface="Arial" panose="020B0604020202020204" pitchFamily="34" charset="0"/>
              <a:buChar char="•"/>
            </a:pPr>
            <a:r>
              <a:rPr lang="en-ZA" dirty="0">
                <a:latin typeface="Tahoma" panose="020B0604030504040204" pitchFamily="34" charset="0"/>
                <a:ea typeface="Tahoma" panose="020B0604030504040204" pitchFamily="34" charset="0"/>
                <a:cs typeface="Tahoma" panose="020B0604030504040204" pitchFamily="34" charset="0"/>
              </a:rPr>
              <a:t>Monahan, </a:t>
            </a:r>
            <a:r>
              <a:rPr lang="en-ZA" dirty="0" err="1">
                <a:latin typeface="Tahoma" panose="020B0604030504040204" pitchFamily="34" charset="0"/>
                <a:ea typeface="Tahoma" panose="020B0604030504040204" pitchFamily="34" charset="0"/>
                <a:cs typeface="Tahoma" panose="020B0604030504040204" pitchFamily="34" charset="0"/>
              </a:rPr>
              <a:t>Torin</a:t>
            </a:r>
            <a:r>
              <a:rPr lang="en-ZA" dirty="0">
                <a:latin typeface="Tahoma" panose="020B0604030504040204" pitchFamily="34" charset="0"/>
                <a:ea typeface="Tahoma" panose="020B0604030504040204" pitchFamily="34" charset="0"/>
                <a:cs typeface="Tahoma" panose="020B0604030504040204" pitchFamily="34" charset="0"/>
              </a:rPr>
              <a:t>. 2007. “War Rooms” of the Street: Surveillance Practices in Transportation Control Centres. The Communication Review 10 (4):367-389.</a:t>
            </a:r>
            <a:endParaRPr lang="en-IN" dirty="0">
              <a:latin typeface="Tahoma" panose="020B0604030504040204" pitchFamily="34" charset="0"/>
              <a:ea typeface="Tahoma" panose="020B0604030504040204" pitchFamily="34" charset="0"/>
              <a:cs typeface="Tahoma" panose="020B0604030504040204" pitchFamily="34" charset="0"/>
            </a:endParaRPr>
          </a:p>
          <a:p>
            <a:pPr marL="285750" lvl="0" indent="-285750" fontAlgn="auto">
              <a:buFont typeface="Arial" panose="020B0604020202020204" pitchFamily="34" charset="0"/>
              <a:buChar char="•"/>
            </a:pPr>
            <a:r>
              <a:rPr lang="en-ZA" dirty="0">
                <a:latin typeface="Tahoma" panose="020B0604030504040204" pitchFamily="34" charset="0"/>
                <a:ea typeface="Tahoma" panose="020B0604030504040204" pitchFamily="34" charset="0"/>
                <a:cs typeface="Tahoma" panose="020B0604030504040204" pitchFamily="34" charset="0"/>
              </a:rPr>
              <a:t>Smart Traffic Management System</a:t>
            </a:r>
            <a:r>
              <a:rPr lang="en-ZA" b="1" dirty="0">
                <a:latin typeface="Tahoma" panose="020B0604030504040204" pitchFamily="34" charset="0"/>
                <a:ea typeface="Tahoma" panose="020B0604030504040204" pitchFamily="34" charset="0"/>
                <a:cs typeface="Tahoma" panose="020B0604030504040204" pitchFamily="34" charset="0"/>
              </a:rPr>
              <a:t>-</a:t>
            </a:r>
            <a:r>
              <a:rPr lang="en-ZA" dirty="0">
                <a:latin typeface="Tahoma" panose="020B0604030504040204" pitchFamily="34" charset="0"/>
                <a:ea typeface="Tahoma" panose="020B0604030504040204" pitchFamily="34" charset="0"/>
                <a:cs typeface="Tahoma" panose="020B0604030504040204" pitchFamily="34" charset="0"/>
              </a:rPr>
              <a:t>International Journal of Computer Applications (0975 – 8887) Volume 75– No.7, August 2013</a:t>
            </a:r>
            <a:endParaRPr lang="en-IN" dirty="0">
              <a:latin typeface="Tahoma" panose="020B0604030504040204" pitchFamily="34" charset="0"/>
              <a:ea typeface="Tahoma" panose="020B0604030504040204" pitchFamily="34" charset="0"/>
              <a:cs typeface="Tahoma" panose="020B0604030504040204" pitchFamily="34" charset="0"/>
            </a:endParaRPr>
          </a:p>
          <a:p>
            <a:pPr marL="285750" lvl="0" indent="-285750" fontAlgn="auto">
              <a:buFont typeface="Arial" panose="020B0604020202020204" pitchFamily="34" charset="0"/>
              <a:buChar char="•"/>
            </a:pPr>
            <a:r>
              <a:rPr lang="en-ZA" dirty="0">
                <a:latin typeface="Tahoma" panose="020B0604030504040204" pitchFamily="34" charset="0"/>
                <a:ea typeface="Tahoma" panose="020B0604030504040204" pitchFamily="34" charset="0"/>
                <a:cs typeface="Tahoma" panose="020B0604030504040204" pitchFamily="34" charset="0"/>
              </a:rPr>
              <a:t>S.A. </a:t>
            </a:r>
            <a:r>
              <a:rPr lang="en-ZA" dirty="0" err="1">
                <a:latin typeface="Tahoma" panose="020B0604030504040204" pitchFamily="34" charset="0"/>
                <a:ea typeface="Tahoma" panose="020B0604030504040204" pitchFamily="34" charset="0"/>
                <a:cs typeface="Tahoma" panose="020B0604030504040204" pitchFamily="34" charset="0"/>
              </a:rPr>
              <a:t>Mulay</a:t>
            </a:r>
            <a:r>
              <a:rPr lang="en-ZA" dirty="0">
                <a:latin typeface="Tahoma" panose="020B0604030504040204" pitchFamily="34" charset="0"/>
                <a:ea typeface="Tahoma" panose="020B0604030504040204" pitchFamily="34" charset="0"/>
                <a:cs typeface="Tahoma" panose="020B0604030504040204" pitchFamily="34" charset="0"/>
              </a:rPr>
              <a:t>, C.S. </a:t>
            </a:r>
            <a:r>
              <a:rPr lang="en-ZA" dirty="0" err="1">
                <a:latin typeface="Tahoma" panose="020B0604030504040204" pitchFamily="34" charset="0"/>
                <a:ea typeface="Tahoma" panose="020B0604030504040204" pitchFamily="34" charset="0"/>
                <a:cs typeface="Tahoma" panose="020B0604030504040204" pitchFamily="34" charset="0"/>
              </a:rPr>
              <a:t>Dhekne</a:t>
            </a:r>
            <a:r>
              <a:rPr lang="en-ZA" dirty="0">
                <a:latin typeface="Tahoma" panose="020B0604030504040204" pitchFamily="34" charset="0"/>
                <a:ea typeface="Tahoma" panose="020B0604030504040204" pitchFamily="34" charset="0"/>
                <a:cs typeface="Tahoma" panose="020B0604030504040204" pitchFamily="34" charset="0"/>
              </a:rPr>
              <a:t>, R.M. </a:t>
            </a:r>
            <a:r>
              <a:rPr lang="en-ZA" dirty="0" err="1">
                <a:latin typeface="Tahoma" panose="020B0604030504040204" pitchFamily="34" charset="0"/>
                <a:ea typeface="Tahoma" panose="020B0604030504040204" pitchFamily="34" charset="0"/>
                <a:cs typeface="Tahoma" panose="020B0604030504040204" pitchFamily="34" charset="0"/>
              </a:rPr>
              <a:t>Bapat</a:t>
            </a:r>
            <a:r>
              <a:rPr lang="en-ZA" dirty="0">
                <a:latin typeface="Tahoma" panose="020B0604030504040204" pitchFamily="34" charset="0"/>
                <a:ea typeface="Tahoma" panose="020B0604030504040204" pitchFamily="34" charset="0"/>
                <a:cs typeface="Tahoma" panose="020B0604030504040204" pitchFamily="34" charset="0"/>
              </a:rPr>
              <a:t>, T.U. </a:t>
            </a:r>
            <a:r>
              <a:rPr lang="en-ZA" dirty="0" err="1">
                <a:latin typeface="Tahoma" panose="020B0604030504040204" pitchFamily="34" charset="0"/>
                <a:ea typeface="Tahoma" panose="020B0604030504040204" pitchFamily="34" charset="0"/>
                <a:cs typeface="Tahoma" panose="020B0604030504040204" pitchFamily="34" charset="0"/>
              </a:rPr>
              <a:t>Budukh</a:t>
            </a:r>
            <a:r>
              <a:rPr lang="en-ZA" dirty="0">
                <a:latin typeface="Tahoma" panose="020B0604030504040204" pitchFamily="34" charset="0"/>
                <a:ea typeface="Tahoma" panose="020B0604030504040204" pitchFamily="34" charset="0"/>
                <a:cs typeface="Tahoma" panose="020B0604030504040204" pitchFamily="34" charset="0"/>
              </a:rPr>
              <a:t>, S.D. </a:t>
            </a:r>
            <a:r>
              <a:rPr lang="en-ZA" dirty="0" err="1">
                <a:latin typeface="Tahoma" panose="020B0604030504040204" pitchFamily="34" charset="0"/>
                <a:ea typeface="Tahoma" panose="020B0604030504040204" pitchFamily="34" charset="0"/>
                <a:cs typeface="Tahoma" panose="020B0604030504040204" pitchFamily="34" charset="0"/>
              </a:rPr>
              <a:t>Gadgil</a:t>
            </a:r>
            <a:r>
              <a:rPr lang="en-ZA" dirty="0">
                <a:latin typeface="Tahoma" panose="020B0604030504040204" pitchFamily="34" charset="0"/>
                <a:ea typeface="Tahoma" panose="020B0604030504040204" pitchFamily="34" charset="0"/>
                <a:cs typeface="Tahoma" panose="020B0604030504040204" pitchFamily="34" charset="0"/>
              </a:rPr>
              <a:t> Department of Computer, PVG’s COET, Intelligent traffic management and public transportation system.</a:t>
            </a:r>
            <a:endParaRPr lang="en-IN" dirty="0">
              <a:latin typeface="Tahoma" panose="020B0604030504040204" pitchFamily="34" charset="0"/>
              <a:ea typeface="Tahoma" panose="020B0604030504040204" pitchFamily="34" charset="0"/>
              <a:cs typeface="Tahoma" panose="020B0604030504040204" pitchFamily="34" charset="0"/>
            </a:endParaRPr>
          </a:p>
          <a:p>
            <a:r>
              <a:rPr lang="en-ZA" dirty="0"/>
              <a:t> </a:t>
            </a:r>
            <a:endParaRPr lang="en-IN" dirty="0"/>
          </a:p>
          <a:p>
            <a:pPr marL="0" marR="0" lvl="0" indent="0" algn="l" defTabSz="914400" rtl="0" eaLnBrk="1" fontAlgn="base" latinLnBrk="0" hangingPunct="1">
              <a:lnSpc>
                <a:spcPct val="100000"/>
              </a:lnSpc>
              <a:spcBef>
                <a:spcPct val="0"/>
              </a:spcBef>
              <a:spcAft>
                <a:spcPct val="0"/>
              </a:spcAft>
              <a:buClrTx/>
              <a:buSzTx/>
              <a:buFontTx/>
              <a:buNone/>
              <a:tabLst>
                <a:tab pos="3527425" algn="l"/>
              </a:tabLst>
            </a:pPr>
            <a:endParaRPr kumimoji="0" lang="en-US"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787464"/>
            <a:ext cx="8208912" cy="3139321"/>
          </a:xfrm>
          <a:prstGeom prst="rect">
            <a:avLst/>
          </a:prstGeom>
        </p:spPr>
        <p:txBody>
          <a:bodyPr wrap="square">
            <a:spAutoFit/>
          </a:bodyPr>
          <a:lstStyle/>
          <a:p>
            <a:r>
              <a:rPr lang="en-US" dirty="0">
                <a:latin typeface="Tahoma" pitchFamily="34" charset="0"/>
                <a:ea typeface="Tahoma" pitchFamily="34" charset="0"/>
                <a:cs typeface="Tahoma" pitchFamily="34" charset="0"/>
              </a:rPr>
              <a:t>The Raspberry Pi is a small, barebones computer developed by The Raspberry Pi Foundation, a UK charity, with the intention of providing low-cost computers and free software to students. The ultimate goal is to improve the traffic surveillance system using various sensors in order to make our road much more safe to live on the Raspberry pi has 3 models. Raspberry pi 1, Raspberry 2 , Raspberry pi 3 each of which have different specifications .We are using the raspberry pi 3 as it is the latest version and costs less than other 2 models and have better specification than any of the raspberry pi 1 and 2. Some specifications of raspberry pi 3 are it have 1 GB LPDDR2-900 SDRAM, 4 USB ports, 1.2 GHZ quad-core ARM cortex A53 CPU,  SOC: Broadcom BCM2837(which is 50% faster than the raspberry pi2).</a:t>
            </a:r>
            <a:endParaRPr lang="en-IN"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2043824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3728" y="367364"/>
            <a:ext cx="4647426" cy="584775"/>
          </a:xfrm>
          <a:prstGeom prst="rect">
            <a:avLst/>
          </a:prstGeom>
        </p:spPr>
        <p:txBody>
          <a:bodyPr wrap="none">
            <a:spAutoFit/>
          </a:bodyPr>
          <a:lstStyle/>
          <a:p>
            <a:r>
              <a:rPr lang="en-US" sz="3200" b="1" dirty="0">
                <a:latin typeface="Tahoma" pitchFamily="34" charset="0"/>
                <a:ea typeface="Tahoma" pitchFamily="34" charset="0"/>
                <a:cs typeface="Tahoma" pitchFamily="34" charset="0"/>
              </a:rPr>
              <a:t>LITERATURE SURVEY</a:t>
            </a:r>
            <a:endParaRPr lang="en-IN" sz="3200" dirty="0">
              <a:latin typeface="Tahoma" pitchFamily="34" charset="0"/>
              <a:ea typeface="Tahoma" pitchFamily="34" charset="0"/>
              <a:cs typeface="Tahoma" pitchFamily="34" charset="0"/>
            </a:endParaRPr>
          </a:p>
        </p:txBody>
      </p:sp>
      <p:sp>
        <p:nvSpPr>
          <p:cNvPr id="3" name="Rectangle 2"/>
          <p:cNvSpPr/>
          <p:nvPr/>
        </p:nvSpPr>
        <p:spPr>
          <a:xfrm>
            <a:off x="467544" y="1340768"/>
            <a:ext cx="8568952" cy="5078313"/>
          </a:xfrm>
          <a:prstGeom prst="rect">
            <a:avLst/>
          </a:prstGeom>
        </p:spPr>
        <p:txBody>
          <a:bodyPr wrap="square">
            <a:spAutoFit/>
          </a:bodyPr>
          <a:lstStyle/>
          <a:p>
            <a:r>
              <a:rPr lang="en-US" dirty="0">
                <a:latin typeface="Tahoma" pitchFamily="34" charset="0"/>
                <a:ea typeface="Tahoma" pitchFamily="34" charset="0"/>
                <a:cs typeface="Tahoma" pitchFamily="34" charset="0"/>
              </a:rPr>
              <a:t>Now-a-days there is a huge advancement in the communication sector. Almost all people now-a-days have access to mobile phones and thus the world has indeed become a global village. At any given moment, any person across the world can be contacted with the help of a mobile phone. But mobile phones can not only used for the calling and sending SMS purposes but also new ideas can be generated and techniques can be developed from it that can further enhance its capabilities. Raspberry pi enables us to control the whole functionality by processing the activities. In this present age, safety has becomes an essential issue for most of the people especially in the field of road safety. Some people try to break the traffic rules of government, there are many road accidents happening, road safety measure are not very much concerned in India. To overcome the safety threat , the government assign the traffic officials to their respected duties but this doesn’t help much. In this paper we have implemented safety of the people walking on the road, in their vehicles and less effort for our traffic authorities by using Raspberry pi and </a:t>
            </a:r>
            <a:r>
              <a:rPr lang="en-US" dirty="0" err="1">
                <a:latin typeface="Tahoma" pitchFamily="34" charset="0"/>
                <a:ea typeface="Tahoma" pitchFamily="34" charset="0"/>
                <a:cs typeface="Tahoma" pitchFamily="34" charset="0"/>
              </a:rPr>
              <a:t>raspbian</a:t>
            </a:r>
            <a:r>
              <a:rPr lang="en-US" dirty="0">
                <a:latin typeface="Tahoma" pitchFamily="34" charset="0"/>
                <a:ea typeface="Tahoma" pitchFamily="34" charset="0"/>
                <a:cs typeface="Tahoma" pitchFamily="34" charset="0"/>
              </a:rPr>
              <a:t> technology which will be more secure than other systems</a:t>
            </a:r>
            <a:r>
              <a:rPr lang="en-US" dirty="0" smtClean="0">
                <a:latin typeface="Tahoma" pitchFamily="34" charset="0"/>
                <a:ea typeface="Tahoma" pitchFamily="34" charset="0"/>
                <a:cs typeface="Tahoma" pitchFamily="34" charset="0"/>
              </a:rPr>
              <a:t>.</a:t>
            </a:r>
          </a:p>
          <a:p>
            <a:endParaRPr lang="en-US" dirty="0"/>
          </a:p>
          <a:p>
            <a:endParaRPr lang="en-IN" dirty="0"/>
          </a:p>
        </p:txBody>
      </p:sp>
    </p:spTree>
    <p:extLst>
      <p:ext uri="{BB962C8B-B14F-4D97-AF65-F5344CB8AC3E}">
        <p14:creationId xmlns:p14="http://schemas.microsoft.com/office/powerpoint/2010/main" xmlns="" val="174162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8064896" cy="584775"/>
          </a:xfrm>
          <a:prstGeom prst="rect">
            <a:avLst/>
          </a:prstGeom>
        </p:spPr>
        <p:txBody>
          <a:bodyPr wrap="square">
            <a:spAutoFit/>
          </a:bodyPr>
          <a:lstStyle/>
          <a:p>
            <a:r>
              <a:rPr lang="en-US" sz="3200" b="1" dirty="0">
                <a:latin typeface="Tahoma" pitchFamily="34" charset="0"/>
                <a:ea typeface="Tahoma" pitchFamily="34" charset="0"/>
                <a:cs typeface="Tahoma" pitchFamily="34" charset="0"/>
              </a:rPr>
              <a:t>DRAWBACKS OF EXISTING SYSTEM</a:t>
            </a:r>
            <a:endParaRPr lang="en-IN" sz="3200" dirty="0">
              <a:latin typeface="Tahoma" pitchFamily="34" charset="0"/>
              <a:ea typeface="Tahoma" pitchFamily="34" charset="0"/>
              <a:cs typeface="Tahoma" pitchFamily="34" charset="0"/>
            </a:endParaRPr>
          </a:p>
        </p:txBody>
      </p:sp>
      <p:sp>
        <p:nvSpPr>
          <p:cNvPr id="3" name="Rectangle 2"/>
          <p:cNvSpPr/>
          <p:nvPr/>
        </p:nvSpPr>
        <p:spPr>
          <a:xfrm>
            <a:off x="1043608" y="1668876"/>
            <a:ext cx="5688632" cy="1569660"/>
          </a:xfrm>
          <a:prstGeom prst="rect">
            <a:avLst/>
          </a:prstGeom>
        </p:spPr>
        <p:txBody>
          <a:bodyPr wrap="square">
            <a:spAutoFit/>
          </a:bodyPr>
          <a:lstStyle/>
          <a:p>
            <a:pPr marL="285750" lvl="0" indent="-285750">
              <a:buFont typeface="Arial" panose="020B0604020202020204" pitchFamily="34" charset="0"/>
              <a:buChar char="•"/>
            </a:pPr>
            <a:r>
              <a:rPr lang="en-IN" sz="2400" dirty="0">
                <a:latin typeface="Tahoma" pitchFamily="34" charset="0"/>
                <a:ea typeface="Tahoma" pitchFamily="34" charset="0"/>
                <a:cs typeface="Tahoma" pitchFamily="34" charset="0"/>
              </a:rPr>
              <a:t>No way of monitoring real time traffic</a:t>
            </a:r>
          </a:p>
          <a:p>
            <a:pPr marL="285750" lvl="0" indent="-285750">
              <a:buFont typeface="Arial" panose="020B0604020202020204" pitchFamily="34" charset="0"/>
              <a:buChar char="•"/>
            </a:pPr>
            <a:r>
              <a:rPr lang="en-IN" sz="2400" dirty="0">
                <a:latin typeface="Tahoma" pitchFamily="34" charset="0"/>
                <a:ea typeface="Tahoma" pitchFamily="34" charset="0"/>
                <a:cs typeface="Tahoma" pitchFamily="34" charset="0"/>
              </a:rPr>
              <a:t>No way to manage traffic in case of an emergency</a:t>
            </a:r>
          </a:p>
          <a:p>
            <a:pPr marL="285750" indent="-285750">
              <a:buFont typeface="Arial" panose="020B0604020202020204" pitchFamily="34" charset="0"/>
              <a:buChar char="•"/>
            </a:pPr>
            <a:r>
              <a:rPr lang="en-US" sz="2400" dirty="0">
                <a:latin typeface="Tahoma" pitchFamily="34" charset="0"/>
                <a:ea typeface="Tahoma" pitchFamily="34" charset="0"/>
                <a:cs typeface="Tahoma" pitchFamily="34" charset="0"/>
              </a:rPr>
              <a:t>No way to stop the red light jumps</a:t>
            </a:r>
            <a:endParaRPr lang="en-IN" sz="2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905191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764704"/>
            <a:ext cx="6480720" cy="3477875"/>
          </a:xfrm>
          <a:prstGeom prst="rect">
            <a:avLst/>
          </a:prstGeom>
        </p:spPr>
        <p:txBody>
          <a:bodyPr wrap="square">
            <a:spAutoFit/>
          </a:bodyPr>
          <a:lstStyle/>
          <a:p>
            <a:r>
              <a:rPr lang="en-US" sz="2000" dirty="0" smtClean="0">
                <a:latin typeface="Tahoma" pitchFamily="34" charset="0"/>
                <a:ea typeface="Tahoma" pitchFamily="34" charset="0"/>
                <a:cs typeface="Tahoma" pitchFamily="34" charset="0"/>
              </a:rPr>
              <a:t>New </a:t>
            </a:r>
            <a:r>
              <a:rPr lang="en-US" sz="2000" dirty="0">
                <a:latin typeface="Tahoma" pitchFamily="34" charset="0"/>
                <a:ea typeface="Tahoma" pitchFamily="34" charset="0"/>
                <a:cs typeface="Tahoma" pitchFamily="34" charset="0"/>
              </a:rPr>
              <a:t>technology has IR+LDR sensor, Water level sensor, USB web Camera and sending of a message through IOT</a:t>
            </a:r>
            <a:r>
              <a:rPr lang="en-US" sz="2000" dirty="0" smtClean="0">
                <a:latin typeface="Tahoma" pitchFamily="34" charset="0"/>
                <a:ea typeface="Tahoma" pitchFamily="34" charset="0"/>
                <a:cs typeface="Tahoma" pitchFamily="34" charset="0"/>
              </a:rPr>
              <a:t>.</a:t>
            </a:r>
          </a:p>
          <a:p>
            <a:r>
              <a:rPr lang="en-US" sz="2000" dirty="0" smtClean="0">
                <a:latin typeface="Tahoma" pitchFamily="34" charset="0"/>
                <a:ea typeface="Tahoma" pitchFamily="34" charset="0"/>
                <a:cs typeface="Tahoma" pitchFamily="34" charset="0"/>
              </a:rPr>
              <a:t> </a:t>
            </a:r>
          </a:p>
          <a:p>
            <a:endParaRPr lang="en-IN" sz="2000" dirty="0">
              <a:latin typeface="Tahoma" pitchFamily="34" charset="0"/>
              <a:ea typeface="Tahoma" pitchFamily="34" charset="0"/>
              <a:cs typeface="Tahoma" pitchFamily="34" charset="0"/>
            </a:endParaRPr>
          </a:p>
          <a:p>
            <a:r>
              <a:rPr lang="en-US" sz="2000" b="1" dirty="0">
                <a:latin typeface="Tahoma" pitchFamily="34" charset="0"/>
                <a:ea typeface="Tahoma" pitchFamily="34" charset="0"/>
                <a:cs typeface="Tahoma" pitchFamily="34" charset="0"/>
              </a:rPr>
              <a:t>Advantages</a:t>
            </a:r>
            <a:endParaRPr lang="en-IN" sz="2000" dirty="0">
              <a:latin typeface="Tahoma" pitchFamily="34" charset="0"/>
              <a:ea typeface="Tahoma" pitchFamily="34" charset="0"/>
              <a:cs typeface="Tahoma" pitchFamily="34" charset="0"/>
            </a:endParaRPr>
          </a:p>
          <a:p>
            <a:pPr marL="342900" lvl="0" indent="-342900">
              <a:buFont typeface="Arial" panose="020B0604020202020204" pitchFamily="34" charset="0"/>
              <a:buChar char="•"/>
            </a:pPr>
            <a:r>
              <a:rPr lang="en-IN" sz="2000" dirty="0">
                <a:latin typeface="Tahoma" pitchFamily="34" charset="0"/>
                <a:ea typeface="Tahoma" pitchFamily="34" charset="0"/>
                <a:cs typeface="Tahoma" pitchFamily="34" charset="0"/>
              </a:rPr>
              <a:t>Panic button in case of emergency</a:t>
            </a:r>
          </a:p>
          <a:p>
            <a:pPr marL="342900" lvl="0" indent="-342900">
              <a:buFont typeface="Arial" panose="020B0604020202020204" pitchFamily="34" charset="0"/>
              <a:buChar char="•"/>
            </a:pPr>
            <a:r>
              <a:rPr lang="en-IN" sz="2000" dirty="0">
                <a:latin typeface="Tahoma" pitchFamily="34" charset="0"/>
                <a:ea typeface="Tahoma" pitchFamily="34" charset="0"/>
                <a:cs typeface="Tahoma" pitchFamily="34" charset="0"/>
              </a:rPr>
              <a:t>Reduces red light jumps</a:t>
            </a:r>
          </a:p>
          <a:p>
            <a:pPr marL="342900" lvl="0" indent="-342900">
              <a:buFont typeface="Arial" panose="020B0604020202020204" pitchFamily="34" charset="0"/>
              <a:buChar char="•"/>
            </a:pPr>
            <a:r>
              <a:rPr lang="en-IN" sz="2000" dirty="0">
                <a:latin typeface="Tahoma" pitchFamily="34" charset="0"/>
                <a:ea typeface="Tahoma" pitchFamily="34" charset="0"/>
                <a:cs typeface="Tahoma" pitchFamily="34" charset="0"/>
              </a:rPr>
              <a:t>Monitor real time traffic</a:t>
            </a:r>
          </a:p>
          <a:p>
            <a:pPr marL="342900" lvl="0" indent="-342900">
              <a:buFont typeface="Arial" panose="020B0604020202020204" pitchFamily="34" charset="0"/>
              <a:buChar char="•"/>
            </a:pPr>
            <a:r>
              <a:rPr lang="en-IN" sz="2000" dirty="0">
                <a:latin typeface="Tahoma" pitchFamily="34" charset="0"/>
                <a:ea typeface="Tahoma" pitchFamily="34" charset="0"/>
                <a:cs typeface="Tahoma" pitchFamily="34" charset="0"/>
              </a:rPr>
              <a:t>Low cost </a:t>
            </a:r>
          </a:p>
          <a:p>
            <a:pPr marL="342900" lvl="0" indent="-342900">
              <a:buFont typeface="Arial" panose="020B0604020202020204" pitchFamily="34" charset="0"/>
              <a:buChar char="•"/>
            </a:pPr>
            <a:r>
              <a:rPr lang="en-IN" sz="2000" dirty="0">
                <a:latin typeface="Tahoma" pitchFamily="34" charset="0"/>
                <a:ea typeface="Tahoma" pitchFamily="34" charset="0"/>
                <a:cs typeface="Tahoma" pitchFamily="34" charset="0"/>
              </a:rPr>
              <a:t>Low power </a:t>
            </a:r>
            <a:r>
              <a:rPr lang="en-IN" sz="2000" dirty="0" smtClean="0">
                <a:latin typeface="Tahoma" pitchFamily="34" charset="0"/>
                <a:ea typeface="Tahoma" pitchFamily="34" charset="0"/>
                <a:cs typeface="Tahoma" pitchFamily="34" charset="0"/>
              </a:rPr>
              <a:t>consumption</a:t>
            </a:r>
            <a:endParaRPr lang="en-IN" sz="2000" dirty="0">
              <a:latin typeface="Tahoma" pitchFamily="34" charset="0"/>
              <a:ea typeface="Tahoma" pitchFamily="34" charset="0"/>
              <a:cs typeface="Tahoma" pitchFamily="34" charset="0"/>
            </a:endParaRPr>
          </a:p>
        </p:txBody>
      </p:sp>
      <p:sp>
        <p:nvSpPr>
          <p:cNvPr id="3" name="Rectangle 2"/>
          <p:cNvSpPr/>
          <p:nvPr/>
        </p:nvSpPr>
        <p:spPr>
          <a:xfrm>
            <a:off x="1907704" y="96322"/>
            <a:ext cx="4752528" cy="584775"/>
          </a:xfrm>
          <a:prstGeom prst="rect">
            <a:avLst/>
          </a:prstGeom>
        </p:spPr>
        <p:txBody>
          <a:bodyPr wrap="square">
            <a:spAutoFit/>
          </a:bodyPr>
          <a:lstStyle/>
          <a:p>
            <a:pPr lvl="0" algn="ctr"/>
            <a:r>
              <a:rPr lang="en-US" sz="3200" b="1" dirty="0">
                <a:solidFill>
                  <a:prstClr val="black"/>
                </a:solidFill>
                <a:latin typeface="Tahoma" pitchFamily="34" charset="0"/>
                <a:ea typeface="Tahoma" pitchFamily="34" charset="0"/>
                <a:cs typeface="Tahoma" pitchFamily="34" charset="0"/>
              </a:rPr>
              <a:t>PROPOSED SYSTEM</a:t>
            </a:r>
            <a:endParaRPr lang="en-IN" sz="3200" dirty="0">
              <a:solidFill>
                <a:prstClr val="black"/>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2215193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1525</TotalTime>
  <Words>3794</Words>
  <Application>Microsoft Office PowerPoint</Application>
  <PresentationFormat>On-screen Show (4:3)</PresentationFormat>
  <Paragraphs>368</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Ashish Arora</cp:lastModifiedBy>
  <cp:revision>36</cp:revision>
  <dcterms:created xsi:type="dcterms:W3CDTF">2017-02-19T17:46:36Z</dcterms:created>
  <dcterms:modified xsi:type="dcterms:W3CDTF">2017-05-08T04:44:51Z</dcterms:modified>
</cp:coreProperties>
</file>