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1" r:id="rId25"/>
    <p:sldId id="286" r:id="rId26"/>
    <p:sldId id="287" r:id="rId27"/>
    <p:sldId id="288" r:id="rId28"/>
    <p:sldId id="282" r:id="rId29"/>
    <p:sldId id="283" r:id="rId30"/>
    <p:sldId id="284" r:id="rId31"/>
    <p:sldId id="285" r:id="rId32"/>
    <p:sldId id="27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A8C68C0-E987-4705-94EF-CB8E6036940D}" type="datetimeFigureOut">
              <a:rPr lang="en-IN" smtClean="0"/>
              <a:pPr/>
              <a:t>03-04-2017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3552533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8C68C0-E987-4705-94EF-CB8E6036940D}" type="datetimeFigureOut">
              <a:rPr lang="en-IN" smtClean="0"/>
              <a:pPr/>
              <a:t>03-04-2017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3086759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8C68C0-E987-4705-94EF-CB8E6036940D}" type="datetimeFigureOut">
              <a:rPr lang="en-IN" smtClean="0"/>
              <a:pPr/>
              <a:t>03-04-2017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518798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8C68C0-E987-4705-94EF-CB8E6036940D}" type="datetimeFigureOut">
              <a:rPr lang="en-IN" smtClean="0"/>
              <a:pPr/>
              <a:t>03-04-2017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1792493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8C68C0-E987-4705-94EF-CB8E6036940D}" type="datetimeFigureOut">
              <a:rPr lang="en-IN" smtClean="0"/>
              <a:pPr/>
              <a:t>03-04-2017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3347796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A8C68C0-E987-4705-94EF-CB8E6036940D}" type="datetimeFigureOut">
              <a:rPr lang="en-IN" smtClean="0"/>
              <a:pPr/>
              <a:t>03-04-2017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2219956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A8C68C0-E987-4705-94EF-CB8E6036940D}" type="datetimeFigureOut">
              <a:rPr lang="en-IN" smtClean="0"/>
              <a:pPr/>
              <a:t>03-04-2017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4108867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A8C68C0-E987-4705-94EF-CB8E6036940D}" type="datetimeFigureOut">
              <a:rPr lang="en-IN" smtClean="0"/>
              <a:pPr/>
              <a:t>03-04-2017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105582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C68C0-E987-4705-94EF-CB8E6036940D}" type="datetimeFigureOut">
              <a:rPr lang="en-IN" smtClean="0"/>
              <a:pPr/>
              <a:t>03-04-2017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2283429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8C68C0-E987-4705-94EF-CB8E6036940D}" type="datetimeFigureOut">
              <a:rPr lang="en-IN" smtClean="0"/>
              <a:pPr/>
              <a:t>03-04-2017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1716026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8C68C0-E987-4705-94EF-CB8E6036940D}" type="datetimeFigureOut">
              <a:rPr lang="en-IN" smtClean="0"/>
              <a:pPr/>
              <a:t>03-04-2017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3224567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C68C0-E987-4705-94EF-CB8E6036940D}" type="datetimeFigureOut">
              <a:rPr lang="en-IN" smtClean="0"/>
              <a:pPr/>
              <a:t>03-04-2017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0EB642-E5E9-49E7-8D28-6F61C57C1319}" type="slidenum">
              <a:rPr lang="en-IN" smtClean="0"/>
              <a:pPr/>
              <a:t>‹#›</a:t>
            </a:fld>
            <a:endParaRPr lang="en-IN"/>
          </a:p>
        </p:txBody>
      </p:sp>
    </p:spTree>
    <p:extLst>
      <p:ext uri="{BB962C8B-B14F-4D97-AF65-F5344CB8AC3E}">
        <p14:creationId xmlns:p14="http://schemas.microsoft.com/office/powerpoint/2010/main" xmlns="" val="1109444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en.wikipedia.org/wiki/File:"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en.wikipedia.org/wiki/Infrared"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0" descr="vit_logo.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55776" y="255843"/>
            <a:ext cx="2879725" cy="1463675"/>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3"/>
          <p:cNvSpPr>
            <a:spLocks noChangeArrowheads="1"/>
          </p:cNvSpPr>
          <p:nvPr/>
        </p:nvSpPr>
        <p:spPr bwMode="auto">
          <a:xfrm>
            <a:off x="323528" y="2931214"/>
            <a:ext cx="2961323" cy="272377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15235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6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6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6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6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6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6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Project by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Ashish Arora (13BIT0024)</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Nakul </a:t>
            </a:r>
            <a:r>
              <a:rPr kumimoji="0" lang="en-US" alt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Sethi</a:t>
            </a:r>
            <a:r>
              <a:rPr kumimoji="0" lang="en-US" alt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(13BIT0068)</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Chirag Arora (13BIT0247)</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1475656" y="1719518"/>
            <a:ext cx="5904656" cy="400110"/>
          </a:xfrm>
          <a:prstGeom prst="rect">
            <a:avLst/>
          </a:prstGeom>
        </p:spPr>
        <p:txBody>
          <a:bodyPr wrap="square">
            <a:spAutoFit/>
          </a:bodyPr>
          <a:lstStyle/>
          <a:p>
            <a:r>
              <a:rPr lang="en-US" altLang="en-US" sz="2000" dirty="0">
                <a:solidFill>
                  <a:prstClr val="black"/>
                </a:solidFill>
                <a:latin typeface="Times New Roman" pitchFamily="18" charset="0"/>
                <a:ea typeface="Times New Roman" pitchFamily="18" charset="0"/>
                <a:cs typeface="Times New Roman" pitchFamily="18" charset="0"/>
              </a:rPr>
              <a:t>School of Information Technology and Engineering</a:t>
            </a:r>
            <a:endParaRPr lang="en-IN" dirty="0"/>
          </a:p>
        </p:txBody>
      </p:sp>
      <p:sp>
        <p:nvSpPr>
          <p:cNvPr id="8" name="Rectangle 7"/>
          <p:cNvSpPr/>
          <p:nvPr/>
        </p:nvSpPr>
        <p:spPr>
          <a:xfrm>
            <a:off x="1787491" y="2110811"/>
            <a:ext cx="5004718" cy="400110"/>
          </a:xfrm>
          <a:prstGeom prst="rect">
            <a:avLst/>
          </a:prstGeom>
        </p:spPr>
        <p:txBody>
          <a:bodyPr wrap="square">
            <a:spAutoFit/>
          </a:bodyPr>
          <a:lstStyle/>
          <a:p>
            <a:pPr lvl="0" eaLnBrk="0" fontAlgn="base" hangingPunct="0">
              <a:spcBef>
                <a:spcPct val="0"/>
              </a:spcBef>
              <a:spcAft>
                <a:spcPct val="0"/>
              </a:spcAft>
            </a:pPr>
            <a:r>
              <a:rPr lang="en-US" altLang="en-US" sz="2000" dirty="0">
                <a:solidFill>
                  <a:prstClr val="black"/>
                </a:solidFill>
                <a:latin typeface="Times New Roman" pitchFamily="18" charset="0"/>
                <a:ea typeface="Times New Roman" pitchFamily="18" charset="0"/>
                <a:cs typeface="Times New Roman" pitchFamily="18" charset="0"/>
              </a:rPr>
              <a:t>B tech IT WINTER SEMESTER 2017-18</a:t>
            </a:r>
            <a:endParaRPr lang="en-US" altLang="en-US" sz="600" dirty="0">
              <a:solidFill>
                <a:prstClr val="black"/>
              </a:solidFill>
              <a:latin typeface="Arial" pitchFamily="34" charset="0"/>
              <a:cs typeface="Arial" pitchFamily="34" charset="0"/>
            </a:endParaRPr>
          </a:p>
        </p:txBody>
      </p:sp>
      <p:sp>
        <p:nvSpPr>
          <p:cNvPr id="9" name="Rectangle 8"/>
          <p:cNvSpPr/>
          <p:nvPr/>
        </p:nvSpPr>
        <p:spPr>
          <a:xfrm>
            <a:off x="3246074" y="2452658"/>
            <a:ext cx="1499128" cy="400110"/>
          </a:xfrm>
          <a:prstGeom prst="rect">
            <a:avLst/>
          </a:prstGeom>
        </p:spPr>
        <p:txBody>
          <a:bodyPr wrap="none">
            <a:spAutoFit/>
          </a:bodyPr>
          <a:lstStyle/>
          <a:p>
            <a:pPr lvl="0" eaLnBrk="0" fontAlgn="base" hangingPunct="0">
              <a:spcBef>
                <a:spcPct val="0"/>
              </a:spcBef>
              <a:spcAft>
                <a:spcPct val="0"/>
              </a:spcAft>
            </a:pPr>
            <a:r>
              <a:rPr lang="en-US" altLang="en-US" sz="2000" u="sng" dirty="0">
                <a:solidFill>
                  <a:prstClr val="black"/>
                </a:solidFill>
                <a:latin typeface="Times New Roman" pitchFamily="18" charset="0"/>
                <a:ea typeface="Times New Roman" pitchFamily="18" charset="0"/>
                <a:cs typeface="Times New Roman" pitchFamily="18" charset="0"/>
              </a:rPr>
              <a:t>Final Project</a:t>
            </a:r>
            <a:endParaRPr lang="en-US" altLang="en-US" sz="2400" b="1" dirty="0">
              <a:solidFill>
                <a:prstClr val="black"/>
              </a:solidFill>
              <a:latin typeface="Arial" pitchFamily="34" charset="0"/>
              <a:ea typeface="Times New Roman" pitchFamily="18" charset="0"/>
              <a:cs typeface="Arial" pitchFamily="34" charset="0"/>
            </a:endParaRPr>
          </a:p>
        </p:txBody>
      </p:sp>
      <p:sp>
        <p:nvSpPr>
          <p:cNvPr id="10" name="Rectangle 9"/>
          <p:cNvSpPr/>
          <p:nvPr/>
        </p:nvSpPr>
        <p:spPr>
          <a:xfrm>
            <a:off x="1331640" y="2852768"/>
            <a:ext cx="6318448" cy="492443"/>
          </a:xfrm>
          <a:prstGeom prst="rect">
            <a:avLst/>
          </a:prstGeom>
        </p:spPr>
        <p:txBody>
          <a:bodyPr wrap="square">
            <a:spAutoFit/>
          </a:bodyPr>
          <a:lstStyle/>
          <a:p>
            <a:pPr lvl="0" eaLnBrk="0" fontAlgn="base" hangingPunct="0">
              <a:spcBef>
                <a:spcPct val="0"/>
              </a:spcBef>
              <a:spcAft>
                <a:spcPct val="0"/>
              </a:spcAft>
            </a:pPr>
            <a:r>
              <a:rPr lang="en-US" altLang="en-US" sz="2600" b="1" dirty="0">
                <a:solidFill>
                  <a:srgbClr val="000000"/>
                </a:solidFill>
                <a:latin typeface="Calibri" pitchFamily="34" charset="0"/>
                <a:ea typeface="Times New Roman" pitchFamily="18" charset="0"/>
                <a:cs typeface="Arial" pitchFamily="34" charset="0"/>
              </a:rPr>
              <a:t>SMART TRAFFIC MANAGEMENT SYSTEM</a:t>
            </a:r>
            <a:endParaRPr lang="en-US" altLang="en-US" sz="2400" b="1" dirty="0">
              <a:solidFill>
                <a:prstClr val="black"/>
              </a:solidFill>
              <a:latin typeface="Arial" pitchFamily="34" charset="0"/>
              <a:ea typeface="Times New Roman" pitchFamily="18" charset="0"/>
              <a:cs typeface="Arial" pitchFamily="34" charset="0"/>
            </a:endParaRPr>
          </a:p>
        </p:txBody>
      </p:sp>
      <p:sp>
        <p:nvSpPr>
          <p:cNvPr id="11" name="Rectangle 10"/>
          <p:cNvSpPr/>
          <p:nvPr/>
        </p:nvSpPr>
        <p:spPr>
          <a:xfrm>
            <a:off x="6872388" y="4562545"/>
            <a:ext cx="2286000" cy="707886"/>
          </a:xfrm>
          <a:prstGeom prst="rect">
            <a:avLst/>
          </a:prstGeom>
        </p:spPr>
        <p:txBody>
          <a:bodyPr>
            <a:spAutoFit/>
          </a:bodyPr>
          <a:lstStyle/>
          <a:p>
            <a:pPr lvl="0" eaLnBrk="0" fontAlgn="base" hangingPunct="0">
              <a:spcBef>
                <a:spcPct val="0"/>
              </a:spcBef>
              <a:spcAft>
                <a:spcPct val="0"/>
              </a:spcAft>
            </a:pPr>
            <a:r>
              <a:rPr lang="en-US" altLang="en-US" sz="2000" dirty="0">
                <a:solidFill>
                  <a:prstClr val="black"/>
                </a:solidFill>
                <a:latin typeface="Times New Roman" pitchFamily="18" charset="0"/>
                <a:ea typeface="Times New Roman" pitchFamily="18" charset="0"/>
                <a:cs typeface="Times New Roman" pitchFamily="18" charset="0"/>
              </a:rPr>
              <a:t>Project Guide:</a:t>
            </a:r>
            <a:endParaRPr lang="en-US" altLang="en-US" sz="600" dirty="0">
              <a:solidFill>
                <a:prstClr val="black"/>
              </a:solidFill>
              <a:latin typeface="Arial" pitchFamily="34" charset="0"/>
              <a:cs typeface="Arial" pitchFamily="34" charset="0"/>
            </a:endParaRPr>
          </a:p>
          <a:p>
            <a:pPr lvl="0" eaLnBrk="0" fontAlgn="base" hangingPunct="0">
              <a:spcBef>
                <a:spcPct val="0"/>
              </a:spcBef>
              <a:spcAft>
                <a:spcPct val="0"/>
              </a:spcAft>
            </a:pPr>
            <a:r>
              <a:rPr lang="en-US" altLang="en-US" sz="2000" dirty="0">
                <a:solidFill>
                  <a:prstClr val="black"/>
                </a:solidFill>
                <a:latin typeface="Times New Roman" pitchFamily="18" charset="0"/>
                <a:ea typeface="Times New Roman" pitchFamily="18" charset="0"/>
                <a:cs typeface="Times New Roman" pitchFamily="18" charset="0"/>
              </a:rPr>
              <a:t>Prof. Usha Devi G.</a:t>
            </a:r>
            <a:endParaRPr lang="en-US" altLang="en-US"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xmlns="" val="618634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359969"/>
            <a:ext cx="7920880" cy="5078313"/>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3) SD Card</a:t>
            </a:r>
            <a:endParaRPr lang="en-IN"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Raspberry Pi does not have any onboard storage available. The operating system is loaded on a SD card which is inserted on the SD card slot on the Raspberry Pi. The operating system can be loaded on the card using a card reader on any computer.</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 DSI Connector</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Display Serial Interface (DSI) is a specification by the Mobile Industry Processor</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Interface (MIPI) Alliance aimed at reducing the cost of display controllers in a mobile device. It is commonly targeted at LCD and similar display technologies. It defines a serial bus and a communication protocol between the host (source of the image data)</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and the device (destination of the image data).</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DSI compatible LCD screen can be connected through the DSI connector, although it may require additional drivers to drive the display.</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22289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8136904" cy="5355312"/>
          </a:xfrm>
          <a:prstGeom prst="rect">
            <a:avLst/>
          </a:prstGeom>
        </p:spPr>
        <p:txBody>
          <a:bodyPr wrap="square">
            <a:spAutoFit/>
          </a:bodyPr>
          <a:lstStyle/>
          <a:p>
            <a:r>
              <a:rPr lang="en-US" dirty="0" smtClean="0"/>
              <a:t>5) </a:t>
            </a:r>
            <a:r>
              <a:rPr lang="en-US" dirty="0"/>
              <a:t>GPIO</a:t>
            </a:r>
            <a:endParaRPr lang="en-IN" dirty="0"/>
          </a:p>
          <a:p>
            <a:r>
              <a:rPr lang="en-US" dirty="0"/>
              <a:t>GPIO – General Purpose Input Output</a:t>
            </a:r>
            <a:endParaRPr lang="en-IN" dirty="0"/>
          </a:p>
          <a:p>
            <a:r>
              <a:rPr lang="en-US" dirty="0"/>
              <a:t>General-purpose input/output (GPIO) is a generic pin on an integrated circuit whose </a:t>
            </a:r>
            <a:r>
              <a:rPr lang="en-US" dirty="0" err="1"/>
              <a:t>behaviour</a:t>
            </a:r>
            <a:r>
              <a:rPr lang="en-US" dirty="0"/>
              <a:t>, including whether it is an input or output pin, can be controlled by the user at run </a:t>
            </a:r>
            <a:r>
              <a:rPr lang="en-US" dirty="0" err="1"/>
              <a:t>time.GPIO</a:t>
            </a:r>
            <a:r>
              <a:rPr lang="en-US" dirty="0"/>
              <a:t> pins have no special purpose defined, and go unused by default. The idea is </a:t>
            </a:r>
            <a:r>
              <a:rPr lang="en-US" dirty="0" smtClean="0"/>
              <a:t>that</a:t>
            </a:r>
            <a:r>
              <a:rPr lang="en-IN" dirty="0" smtClean="0"/>
              <a:t> </a:t>
            </a:r>
            <a:r>
              <a:rPr lang="en-US" dirty="0" smtClean="0"/>
              <a:t>sometimes </a:t>
            </a:r>
            <a:r>
              <a:rPr lang="en-US" dirty="0"/>
              <a:t>the system designer building a full system that uses the chip might find it useful to have a handful of additional digital control lines, and having these available from the chip can save the hassle of having to arrange additional circuitry to provide them.</a:t>
            </a:r>
            <a:endParaRPr lang="en-IN" dirty="0"/>
          </a:p>
          <a:p>
            <a:r>
              <a:rPr lang="en-US" dirty="0"/>
              <a:t>GPIO capabilities may include:</a:t>
            </a:r>
            <a:endParaRPr lang="en-IN" dirty="0"/>
          </a:p>
          <a:p>
            <a:r>
              <a:rPr lang="en-US" dirty="0"/>
              <a:t>GPIO pins can be configured to be input or output</a:t>
            </a:r>
            <a:endParaRPr lang="en-IN" dirty="0"/>
          </a:p>
          <a:p>
            <a:r>
              <a:rPr lang="en-US" dirty="0"/>
              <a:t>GPIO pins can be enabled/disabled</a:t>
            </a:r>
            <a:endParaRPr lang="en-IN" dirty="0"/>
          </a:p>
          <a:p>
            <a:r>
              <a:rPr lang="en-US" dirty="0"/>
              <a:t>Input values are readable (typically high=1, low=0)</a:t>
            </a:r>
            <a:endParaRPr lang="en-IN" dirty="0"/>
          </a:p>
          <a:p>
            <a:r>
              <a:rPr lang="en-US" dirty="0"/>
              <a:t>Output values are writable/readable</a:t>
            </a:r>
            <a:endParaRPr lang="en-IN" dirty="0"/>
          </a:p>
          <a:p>
            <a:r>
              <a:rPr lang="en-US" dirty="0"/>
              <a:t>Input values can often be used as IRQs (typically for wakeup events)</a:t>
            </a:r>
            <a:endParaRPr lang="en-IN" dirty="0"/>
          </a:p>
          <a:p>
            <a:r>
              <a:rPr lang="en-US" dirty="0"/>
              <a:t>The production Raspberry Pi board has a 26-pin 2.54 mm (100 mil) expansion </a:t>
            </a:r>
            <a:r>
              <a:rPr lang="en-US" dirty="0" err="1"/>
              <a:t>header,marked</a:t>
            </a:r>
            <a:r>
              <a:rPr lang="en-US" dirty="0"/>
              <a:t> as P1, arranged in a 2x13 strip. They provide 8 GPIO pins plus access to ( I²C,SPI, UART), as well as +3.3 V, +5 V and GND supply lines. Pin one is the pin in </a:t>
            </a:r>
            <a:r>
              <a:rPr lang="en-US" dirty="0" smtClean="0"/>
              <a:t>the</a:t>
            </a:r>
            <a:r>
              <a:rPr lang="en-IN" dirty="0" smtClean="0"/>
              <a:t> </a:t>
            </a:r>
            <a:r>
              <a:rPr lang="en-US" dirty="0" smtClean="0"/>
              <a:t>first </a:t>
            </a:r>
            <a:r>
              <a:rPr lang="en-US" dirty="0"/>
              <a:t>column and on the bottom row.</a:t>
            </a:r>
            <a:endParaRPr lang="en-IN" dirty="0"/>
          </a:p>
        </p:txBody>
      </p:sp>
    </p:spTree>
    <p:extLst>
      <p:ext uri="{BB962C8B-B14F-4D97-AF65-F5344CB8AC3E}">
        <p14:creationId xmlns:p14="http://schemas.microsoft.com/office/powerpoint/2010/main" xmlns="" val="1567567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2311513" y="908720"/>
            <a:ext cx="3613174" cy="4422675"/>
          </a:xfrm>
          <a:prstGeom prst="rect">
            <a:avLst/>
          </a:prstGeom>
          <a:noFill/>
          <a:ln w="9525">
            <a:noFill/>
            <a:miter lim="800000"/>
            <a:headEnd/>
            <a:tailEnd/>
          </a:ln>
        </p:spPr>
      </p:pic>
      <p:sp>
        <p:nvSpPr>
          <p:cNvPr id="3" name="Rectangle 2"/>
          <p:cNvSpPr/>
          <p:nvPr/>
        </p:nvSpPr>
        <p:spPr>
          <a:xfrm>
            <a:off x="3635896" y="5445224"/>
            <a:ext cx="1165704"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GPIO Pin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993886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260648"/>
            <a:ext cx="7704856" cy="5078313"/>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6) RCA Video</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RCA Video outputs (PAL and NTSC) are available on all models of Raspberry </a:t>
            </a:r>
            <a:r>
              <a:rPr lang="en-US" dirty="0" err="1">
                <a:latin typeface="Times New Roman" panose="02020603050405020304" pitchFamily="18" charset="0"/>
                <a:cs typeface="Times New Roman" panose="02020603050405020304" pitchFamily="18" charset="0"/>
              </a:rPr>
              <a:t>Pi.Any</a:t>
            </a:r>
            <a:r>
              <a:rPr lang="en-US" dirty="0">
                <a:latin typeface="Times New Roman" panose="02020603050405020304" pitchFamily="18" charset="0"/>
                <a:cs typeface="Times New Roman" panose="02020603050405020304" pitchFamily="18" charset="0"/>
              </a:rPr>
              <a:t> television or screen with a RCA jack can be connected with the </a:t>
            </a:r>
            <a:r>
              <a:rPr lang="en-US" dirty="0" err="1">
                <a:latin typeface="Times New Roman" panose="02020603050405020304" pitchFamily="18" charset="0"/>
                <a:cs typeface="Times New Roman" panose="02020603050405020304" pitchFamily="18" charset="0"/>
              </a:rPr>
              <a:t>RPi</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 Audio Jack</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standard 3.5 mm TRS connector is available on the </a:t>
            </a:r>
            <a:r>
              <a:rPr lang="en-US" dirty="0" err="1">
                <a:latin typeface="Times New Roman" panose="02020603050405020304" pitchFamily="18" charset="0"/>
                <a:cs typeface="Times New Roman" panose="02020603050405020304" pitchFamily="18" charset="0"/>
              </a:rPr>
              <a:t>RPi</a:t>
            </a:r>
            <a:r>
              <a:rPr lang="en-US" dirty="0">
                <a:latin typeface="Times New Roman" panose="02020603050405020304" pitchFamily="18" charset="0"/>
                <a:cs typeface="Times New Roman" panose="02020603050405020304" pitchFamily="18" charset="0"/>
              </a:rPr>
              <a:t> for stereo audio output.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Any headphone or 3.5mm audio cable can be connected directly. Although this jack cannot be used for taking audio input, USB mics or USB sound cards can be used</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8) Status LEDs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There are 5 status LEDs on the </a:t>
            </a:r>
            <a:r>
              <a:rPr lang="en-US" dirty="0" err="1">
                <a:latin typeface="Times New Roman" panose="02020603050405020304" pitchFamily="18" charset="0"/>
                <a:cs typeface="Times New Roman" panose="02020603050405020304" pitchFamily="18" charset="0"/>
              </a:rPr>
              <a:t>RPi</a:t>
            </a:r>
            <a:r>
              <a:rPr lang="en-US" dirty="0">
                <a:latin typeface="Times New Roman" panose="02020603050405020304" pitchFamily="18" charset="0"/>
                <a:cs typeface="Times New Roman" panose="02020603050405020304" pitchFamily="18" charset="0"/>
              </a:rPr>
              <a:t> that show the status of various </a:t>
            </a:r>
            <a:r>
              <a:rPr lang="en-US" dirty="0" smtClean="0">
                <a:latin typeface="Times New Roman" panose="02020603050405020304" pitchFamily="18" charset="0"/>
                <a:cs typeface="Times New Roman" panose="02020603050405020304" pitchFamily="18" charset="0"/>
              </a:rPr>
              <a:t>activities.</a:t>
            </a:r>
          </a:p>
          <a:p>
            <a:endParaRPr lang="en-US" dirty="0"/>
          </a:p>
          <a:p>
            <a:endParaRPr lang="en-US" dirty="0" smtClean="0"/>
          </a:p>
          <a:p>
            <a:endParaRPr lang="en-IN" dirty="0"/>
          </a:p>
          <a:p>
            <a:endParaRPr lang="en-IN"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cstate="print"/>
          <a:srcRect/>
          <a:stretch>
            <a:fillRect/>
          </a:stretch>
        </p:blipFill>
        <p:spPr bwMode="auto">
          <a:xfrm>
            <a:off x="3203848" y="4509120"/>
            <a:ext cx="2886075" cy="1914525"/>
          </a:xfrm>
          <a:prstGeom prst="rect">
            <a:avLst/>
          </a:prstGeom>
          <a:noFill/>
          <a:ln w="9525">
            <a:noFill/>
            <a:miter lim="800000"/>
            <a:headEnd/>
            <a:tailEnd/>
          </a:ln>
        </p:spPr>
      </p:pic>
    </p:spTree>
    <p:extLst>
      <p:ext uri="{BB962C8B-B14F-4D97-AF65-F5344CB8AC3E}">
        <p14:creationId xmlns:p14="http://schemas.microsoft.com/office/powerpoint/2010/main" xmlns="" val="2096553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276852"/>
            <a:ext cx="7776864" cy="4801314"/>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9) USB 2.0 Port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USB 2.0 ports are the means to connect accessories such as mouse or keyboard to the Raspberry Pi. There is 1 port on Model A, 2 on Model B and 4 on Model B+. The number of ports can be increased by using an external powered USB hub which is available as a standard Pi accessory.</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10) Ethernet</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Ethernet port is available on Model B and B+. It can be connected to a network or internet using a standard LAN cable on the Ethernet port. The Ethernet ports a controlled by Microchip LAN9512 LAN controller chip.</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11) CSI connector</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CSI – Camera Serial Interface is a serial interface designed by MIPI (Mobile Industry Processor Interface) alliance aimed at interfacing digital cameras with a mobile processor.</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RPi</a:t>
            </a:r>
            <a:r>
              <a:rPr lang="en-US" dirty="0">
                <a:latin typeface="Times New Roman" panose="02020603050405020304" pitchFamily="18" charset="0"/>
                <a:cs typeface="Times New Roman" panose="02020603050405020304" pitchFamily="18" charset="0"/>
              </a:rPr>
              <a:t> foundation provides a camera specially made for the Pi which can </a:t>
            </a:r>
            <a:r>
              <a:rPr lang="en-US" dirty="0" err="1">
                <a:latin typeface="Times New Roman" panose="02020603050405020304" pitchFamily="18" charset="0"/>
                <a:cs typeface="Times New Roman" panose="02020603050405020304" pitchFamily="18" charset="0"/>
              </a:rPr>
              <a:t>beconnected</a:t>
            </a:r>
            <a:r>
              <a:rPr lang="en-US" dirty="0">
                <a:latin typeface="Times New Roman" panose="02020603050405020304" pitchFamily="18" charset="0"/>
                <a:cs typeface="Times New Roman" panose="02020603050405020304" pitchFamily="18" charset="0"/>
              </a:rPr>
              <a:t> with the Pi using the CSI connector.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235134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7" descr="mktUn2YU2IT-hg46Scvg02A.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27784" y="3140968"/>
            <a:ext cx="2808312" cy="192405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 Box 22"/>
          <p:cNvSpPr txBox="1">
            <a:spLocks noChangeArrowheads="1"/>
          </p:cNvSpPr>
          <p:nvPr/>
        </p:nvSpPr>
        <p:spPr bwMode="auto">
          <a:xfrm>
            <a:off x="1917849" y="5301208"/>
            <a:ext cx="2139950" cy="184666"/>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Fig 4.8 Voltage Regulator</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3"/>
          <p:cNvSpPr>
            <a:spLocks noChangeArrowheads="1"/>
          </p:cNvSpPr>
          <p:nvPr/>
        </p:nvSpPr>
        <p:spPr bwMode="auto">
          <a:xfrm>
            <a:off x="251520" y="24881"/>
            <a:ext cx="8316416" cy="2954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Voltage Regulator</a:t>
            </a:r>
            <a:r>
              <a:rPr kumimoji="0" lang="en-US" alt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1600" b="1" dirty="0">
              <a:solidFill>
                <a:srgbClr val="000000"/>
              </a:solidFill>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ea typeface="Calibri" pitchFamily="34" charset="0"/>
                <a:cs typeface="Times New Roman" panose="02020603050405020304" pitchFamily="18" charset="0"/>
              </a:rPr>
              <a:t>V</a:t>
            </a:r>
            <a:r>
              <a:rPr kumimoji="0" lang="en-US" altLang="en-US" b="0" i="0" u="none" strike="noStrike" cap="none" normalizeH="0" baseline="0" dirty="0" smtClean="0">
                <a:ln>
                  <a:noFill/>
                </a:ln>
                <a:solidFill>
                  <a:srgbClr val="000000"/>
                </a:solidFill>
                <a:effectLst/>
                <a:latin typeface="Times New Roman" panose="02020603050405020304" pitchFamily="18" charset="0"/>
                <a:ea typeface="Calibri" pitchFamily="34" charset="0"/>
                <a:cs typeface="Times New Roman" panose="02020603050405020304" pitchFamily="18" charset="0"/>
              </a:rPr>
              <a:t>oltage controllers are associated over the circuit to secure the supplies from any kind of voltage variances. All the gadgets we utilize are delicate and sensitive, so protection from any kind of variances is very important. A voltage controller is intended to naturally keep up a consistent voltage level. We are using the 7805 Voltage Regulator in this project. </a:t>
            </a: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itchFamily="34" charset="0"/>
                <a:cs typeface="Times New Roman" panose="02020603050405020304" pitchFamily="18" charset="0"/>
              </a:rPr>
              <a:t>IC 7805 is a DC regulated IC of 5V. This IC is very flexible and is widely employed in all types of circuit like a voltage regulator. It is a three terminal device and mainly called input, output and ground.</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41210503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620688"/>
            <a:ext cx="7704856" cy="2646878"/>
          </a:xfrm>
          <a:prstGeom prst="rect">
            <a:avLst/>
          </a:prstGeom>
        </p:spPr>
        <p:txBody>
          <a:bodyPr wrap="square">
            <a:spAutoFit/>
          </a:bodyPr>
          <a:lstStyle/>
          <a:p>
            <a:r>
              <a:rPr lang="en-US" sz="2000" b="1" u="sng" dirty="0" smtClean="0">
                <a:latin typeface="Times New Roman" panose="02020603050405020304" pitchFamily="18" charset="0"/>
                <a:cs typeface="Times New Roman" panose="02020603050405020304" pitchFamily="18" charset="0"/>
              </a:rPr>
              <a:t>Resistors</a:t>
            </a:r>
          </a:p>
          <a:p>
            <a:endParaRPr lang="en-IN" sz="2000" b="1"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Resistors are the most commonly used component in electronics and their purpose is to create specified values of  current and voltage in a circuit. A number of different resistors are shown in the photos. (The resistors are on millimeter paper, with 1cm spacing to</a:t>
            </a:r>
            <a:r>
              <a:rPr lang="hr-H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give some idea of </a:t>
            </a:r>
            <a:r>
              <a:rPr lang="hr-HR" dirty="0">
                <a:latin typeface="Times New Roman" panose="02020603050405020304" pitchFamily="18" charset="0"/>
                <a:cs typeface="Times New Roman" panose="02020603050405020304" pitchFamily="18" charset="0"/>
              </a:rPr>
              <a:t>the dimensions</a:t>
            </a:r>
            <a:r>
              <a:rPr lang="en-US" dirty="0">
                <a:latin typeface="Times New Roman" panose="02020603050405020304" pitchFamily="18" charset="0"/>
                <a:cs typeface="Times New Roman" panose="02020603050405020304" pitchFamily="18" charset="0"/>
              </a:rPr>
              <a:t>).  Photo 1.1a </a:t>
            </a:r>
            <a:r>
              <a:rPr lang="hr-HR" dirty="0">
                <a:latin typeface="Times New Roman" panose="02020603050405020304" pitchFamily="18" charset="0"/>
                <a:cs typeface="Times New Roman" panose="02020603050405020304" pitchFamily="18" charset="0"/>
              </a:rPr>
              <a:t>shows </a:t>
            </a:r>
            <a:r>
              <a:rPr lang="en-US" dirty="0">
                <a:latin typeface="Times New Roman" panose="02020603050405020304" pitchFamily="18" charset="0"/>
                <a:cs typeface="Times New Roman" panose="02020603050405020304" pitchFamily="18" charset="0"/>
              </a:rPr>
              <a:t>some low-power </a:t>
            </a:r>
            <a:r>
              <a:rPr lang="hr-HR" dirty="0">
                <a:latin typeface="Times New Roman" panose="02020603050405020304" pitchFamily="18" charset="0"/>
                <a:cs typeface="Times New Roman" panose="02020603050405020304" pitchFamily="18" charset="0"/>
              </a:rPr>
              <a:t>resistors</a:t>
            </a:r>
            <a:r>
              <a:rPr lang="en-US" dirty="0">
                <a:latin typeface="Times New Roman" panose="02020603050405020304" pitchFamily="18" charset="0"/>
                <a:cs typeface="Times New Roman" panose="02020603050405020304" pitchFamily="18" charset="0"/>
              </a:rPr>
              <a:t>, </a:t>
            </a:r>
            <a:r>
              <a:rPr lang="hr-HR" dirty="0">
                <a:latin typeface="Times New Roman" panose="02020603050405020304" pitchFamily="18" charset="0"/>
                <a:cs typeface="Times New Roman" panose="02020603050405020304" pitchFamily="18" charset="0"/>
              </a:rPr>
              <a:t>while</a:t>
            </a:r>
            <a:r>
              <a:rPr lang="en-US" dirty="0">
                <a:latin typeface="Times New Roman" panose="02020603050405020304" pitchFamily="18" charset="0"/>
                <a:cs typeface="Times New Roman" panose="02020603050405020304" pitchFamily="18" charset="0"/>
              </a:rPr>
              <a:t>photo</a:t>
            </a:r>
            <a:r>
              <a:rPr lang="hr-HR" dirty="0">
                <a:latin typeface="Times New Roman" panose="02020603050405020304" pitchFamily="18" charset="0"/>
                <a:cs typeface="Times New Roman" panose="02020603050405020304" pitchFamily="18" charset="0"/>
              </a:rPr>
              <a:t> 1.1b shows </a:t>
            </a:r>
            <a:r>
              <a:rPr lang="en-US" dirty="0">
                <a:latin typeface="Times New Roman" panose="02020603050405020304" pitchFamily="18" charset="0"/>
                <a:cs typeface="Times New Roman" panose="02020603050405020304" pitchFamily="18" charset="0"/>
              </a:rPr>
              <a:t>some higher-power </a:t>
            </a:r>
            <a:r>
              <a:rPr lang="hr-HR" dirty="0">
                <a:latin typeface="Times New Roman" panose="02020603050405020304" pitchFamily="18" charset="0"/>
                <a:cs typeface="Times New Roman" panose="02020603050405020304" pitchFamily="18" charset="0"/>
              </a:rPr>
              <a:t>resistors</a:t>
            </a:r>
            <a:r>
              <a:rPr lang="en-US" dirty="0">
                <a:latin typeface="Times New Roman" panose="02020603050405020304" pitchFamily="18" charset="0"/>
                <a:cs typeface="Times New Roman" panose="02020603050405020304" pitchFamily="18" charset="0"/>
              </a:rPr>
              <a:t>. Resistors with power dissipation below 5 watt (most commonly used types) are cylindrical in shape, with a wire protruding from each end.</a:t>
            </a:r>
            <a:endParaRPr lang="en-IN" dirty="0">
              <a:latin typeface="Times New Roman" panose="02020603050405020304" pitchFamily="18" charset="0"/>
              <a:cs typeface="Times New Roman" panose="02020603050405020304" pitchFamily="18" charset="0"/>
            </a:endParaRPr>
          </a:p>
        </p:txBody>
      </p:sp>
      <p:pic>
        <p:nvPicPr>
          <p:cNvPr id="3" name="Picture 2" descr="http://www.mikroe.com/old/books/keu/01/1-1a.jpg"/>
          <p:cNvPicPr/>
          <p:nvPr/>
        </p:nvPicPr>
        <p:blipFill>
          <a:blip r:embed="rId2" cstate="print"/>
          <a:srcRect/>
          <a:stretch>
            <a:fillRect/>
          </a:stretch>
        </p:blipFill>
        <p:spPr bwMode="auto">
          <a:xfrm>
            <a:off x="1115616" y="3645024"/>
            <a:ext cx="1704975" cy="813435"/>
          </a:xfrm>
          <a:prstGeom prst="rect">
            <a:avLst/>
          </a:prstGeom>
          <a:noFill/>
          <a:ln w="9525">
            <a:noFill/>
            <a:miter lim="800000"/>
            <a:headEnd/>
            <a:tailEnd/>
          </a:ln>
        </p:spPr>
      </p:pic>
      <p:pic>
        <p:nvPicPr>
          <p:cNvPr id="4" name="Picture 3" descr="http://www.mikroe.com/old/books/keu/01/1-1b.jpg"/>
          <p:cNvPicPr/>
          <p:nvPr/>
        </p:nvPicPr>
        <p:blipFill>
          <a:blip r:embed="rId3" cstate="print"/>
          <a:srcRect/>
          <a:stretch>
            <a:fillRect/>
          </a:stretch>
        </p:blipFill>
        <p:spPr bwMode="auto">
          <a:xfrm>
            <a:off x="4612440" y="3627244"/>
            <a:ext cx="1676400" cy="831215"/>
          </a:xfrm>
          <a:prstGeom prst="rect">
            <a:avLst/>
          </a:prstGeom>
          <a:noFill/>
          <a:ln w="9525">
            <a:noFill/>
            <a:miter lim="800000"/>
            <a:headEnd/>
            <a:tailEnd/>
          </a:ln>
        </p:spPr>
      </p:pic>
      <p:sp>
        <p:nvSpPr>
          <p:cNvPr id="5" name="TextBox 4"/>
          <p:cNvSpPr txBox="1"/>
          <p:nvPr/>
        </p:nvSpPr>
        <p:spPr>
          <a:xfrm>
            <a:off x="1331640" y="4725144"/>
            <a:ext cx="1008112" cy="369332"/>
          </a:xfrm>
          <a:prstGeom prst="rect">
            <a:avLst/>
          </a:prstGeom>
          <a:noFill/>
        </p:spPr>
        <p:txBody>
          <a:bodyPr wrap="square" rtlCol="0">
            <a:spAutoFit/>
          </a:bodyPr>
          <a:lstStyle/>
          <a:p>
            <a:r>
              <a:rPr lang="en-IN" dirty="0" smtClean="0"/>
              <a:t>Fig 1.1a</a:t>
            </a:r>
            <a:endParaRPr lang="en-IN" dirty="0"/>
          </a:p>
        </p:txBody>
      </p:sp>
      <p:sp>
        <p:nvSpPr>
          <p:cNvPr id="6" name="TextBox 5"/>
          <p:cNvSpPr txBox="1"/>
          <p:nvPr/>
        </p:nvSpPr>
        <p:spPr>
          <a:xfrm>
            <a:off x="4860032" y="4706272"/>
            <a:ext cx="1008112" cy="369332"/>
          </a:xfrm>
          <a:prstGeom prst="rect">
            <a:avLst/>
          </a:prstGeom>
          <a:noFill/>
        </p:spPr>
        <p:txBody>
          <a:bodyPr wrap="square" rtlCol="0">
            <a:spAutoFit/>
          </a:bodyPr>
          <a:lstStyle/>
          <a:p>
            <a:r>
              <a:rPr lang="en-IN" dirty="0" smtClean="0"/>
              <a:t>Fig 1.1a</a:t>
            </a:r>
            <a:endParaRPr lang="en-IN" dirty="0"/>
          </a:p>
        </p:txBody>
      </p:sp>
    </p:spTree>
    <p:extLst>
      <p:ext uri="{BB962C8B-B14F-4D97-AF65-F5344CB8AC3E}">
        <p14:creationId xmlns:p14="http://schemas.microsoft.com/office/powerpoint/2010/main" xmlns="" val="18468909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95536" y="188640"/>
            <a:ext cx="4097147" cy="147732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MODULE DESCRIPTION</a:t>
            </a:r>
            <a:endParaRPr kumimoji="0" lang="en-US" altLang="en-US" sz="3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LED</a:t>
            </a:r>
            <a:endParaRPr kumimoji="0" lang="en-US" altLang="en-US" sz="2000" b="1" i="0" u="sng"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097" name="Picture 35" descr="http://upload.wikimedia.org/wikipedia/commons/thumb/f/f9/LED%2C_5mm%2C_green_%28en%29.svg/220px-LED%2C_5mm%2C_green_%28en%29.svg.png">
            <a:hlinkClick r:id="rId2"/>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04248" y="332656"/>
            <a:ext cx="2095500" cy="2211388"/>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3"/>
          <p:cNvSpPr>
            <a:spLocks noChangeArrowheads="1"/>
          </p:cNvSpPr>
          <p:nvPr/>
        </p:nvSpPr>
        <p:spPr bwMode="auto">
          <a:xfrm>
            <a:off x="287016" y="2418323"/>
            <a:ext cx="8856984" cy="44396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05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r>
            <a:br>
              <a:rPr kumimoji="0" lang="en-US" altLang="en-US" sz="105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b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 light-emitting diode (LED) is a semiconductor light source. LEDs are used as indicator lamps in many devices and are increasingly used for general lighting. Appearing as practical electronic components in 1962, early LEDs emitted low-intensity red light, but modern versions are available across the visible, ultraviolet, and infrared wavelengths.</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When a light-emitting diode is switched on, electrons are able to recombine with holes within the device, releasing energy in the form of photons. This effect is called electroluminescence, and the </a:t>
            </a:r>
            <a:r>
              <a:rPr kumimoji="0" lang="en-US" alt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colour</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of the light (corresponding to the energy of the photon) is determined by the energy band gap of the semiconductor. An LED is often small in area (less than 1 mm</a:t>
            </a:r>
            <a:r>
              <a:rPr kumimoji="0" lang="en-US" altLang="en-US" sz="16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integrated optical components may be used to shape its radiation pattern. LEDs have many advantages over incandescent light sources including lower energy consumption, longer lifetime, improved physical robustness, smaller size, and faster switching. However, LEDs powerful enough for room lighting are relatively expensive, and require more precise current and heat management than compact fluorescent lamp sources of comparable output. Light-emitting diodes are used in applications as diverse as aviation lighting, automotive lighting, advertising, general lighting, and traffic signals. LEDs have allowed new text, video displays, and sensors to be developed, while their high switching rates are also useful in advanced communications technology. Infrared LEDs are also used in the remote control units of many commercial products including televisions, DVD players and other domestic appliances. LEDs are also used in seven segment display.</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67865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95536" y="740891"/>
            <a:ext cx="8640960" cy="2092881"/>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Infrared Sensor</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Infrared</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(IR) is an invisible radiant energy,</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electromagnetic radiation</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 with longer</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wavelengths</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than those of</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visible light</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 extending from the nominal</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red</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edge of the</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visible spectrum</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at 700</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Nano meter</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frequency</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430</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THz</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 to 1000000</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nm (300</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GHz</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a:t>
            </a:r>
            <a:r>
              <a:rPr kumimoji="0" lang="en-US" altLang="en-US" sz="1600" b="0" i="0" u="none" strike="noStrike" cap="none" normalizeH="0" baseline="30000" dirty="0" smtClean="0">
                <a:ln>
                  <a:noFill/>
                </a:ln>
                <a:solidFill>
                  <a:srgbClr val="0B0080"/>
                </a:solidFill>
                <a:effectLst/>
                <a:latin typeface="Times New Roman" pitchFamily="18" charset="0"/>
                <a:ea typeface="Times New Roman" pitchFamily="18" charset="0"/>
                <a:cs typeface="Times New Roman" pitchFamily="18" charset="0"/>
                <a:hlinkClick r:id="rId2"/>
              </a:rPr>
              <a:t>[1]</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(although people can see infrared up to at least 1050</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nm in experiments</a:t>
            </a:r>
            <a:r>
              <a:rPr kumimoji="0" lang="en-US" altLang="en-US" sz="1600" b="0" i="0" u="none" strike="noStrike" cap="none" normalizeH="0" baseline="30000" dirty="0" smtClean="0">
                <a:ln>
                  <a:noFill/>
                </a:ln>
                <a:solidFill>
                  <a:srgbClr val="252525"/>
                </a:solidFill>
                <a:effectLst/>
                <a:latin typeface="Times New Roman" pitchFamily="18" charset="0"/>
                <a:ea typeface="Times New Roman" pitchFamily="18" charset="0"/>
                <a:cs typeface="Times New Roman" pitchFamily="18" charset="0"/>
              </a:rPr>
              <a:t>[</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 Most of the</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thermal radiation</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emitted by objects near room temperature is infrared.</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Features: high reliability, high radiant </a:t>
            </a:r>
            <a:r>
              <a:rPr kumimoji="0" lang="en-US" altLang="en-US" sz="1600" b="0" i="0" u="none" strike="noStrike" cap="none" normalizeH="0" baseline="0" dirty="0" err="1" smtClean="0">
                <a:ln>
                  <a:noFill/>
                </a:ln>
                <a:solidFill>
                  <a:srgbClr val="252525"/>
                </a:solidFill>
                <a:effectLst/>
                <a:latin typeface="Times New Roman" pitchFamily="18" charset="0"/>
                <a:ea typeface="Times New Roman" pitchFamily="18" charset="0"/>
                <a:cs typeface="Times New Roman" pitchFamily="18" charset="0"/>
              </a:rPr>
              <a:t>density,PB</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 free, Low forward voltage etc.</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21" name="Picture 20" descr="ir senso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79712" y="2708920"/>
            <a:ext cx="3888431" cy="261729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3"/>
          <p:cNvSpPr>
            <a:spLocks noChangeArrowheads="1"/>
          </p:cNvSpPr>
          <p:nvPr/>
        </p:nvSpPr>
        <p:spPr bwMode="auto">
          <a:xfrm>
            <a:off x="0" y="35591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19803441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5496" y="420634"/>
            <a:ext cx="8604448" cy="263149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2057400" algn="l"/>
              </a:tabLst>
              <a:defRPr>
                <a:solidFill>
                  <a:schemeClr val="tx1"/>
                </a:solidFill>
                <a:latin typeface="Arial" pitchFamily="34" charset="0"/>
                <a:cs typeface="Arial" pitchFamily="34" charset="0"/>
              </a:defRPr>
            </a:lvl1pPr>
            <a:lvl2pPr fontAlgn="base">
              <a:spcBef>
                <a:spcPct val="0"/>
              </a:spcBef>
              <a:spcAft>
                <a:spcPct val="0"/>
              </a:spcAft>
              <a:tabLst>
                <a:tab pos="2057400" algn="l"/>
              </a:tabLst>
              <a:defRPr>
                <a:solidFill>
                  <a:schemeClr val="tx1"/>
                </a:solidFill>
                <a:latin typeface="Arial" pitchFamily="34" charset="0"/>
                <a:cs typeface="Arial" pitchFamily="34" charset="0"/>
              </a:defRPr>
            </a:lvl2pPr>
            <a:lvl3pPr fontAlgn="base">
              <a:spcBef>
                <a:spcPct val="0"/>
              </a:spcBef>
              <a:spcAft>
                <a:spcPct val="0"/>
              </a:spcAft>
              <a:tabLst>
                <a:tab pos="2057400" algn="l"/>
              </a:tabLst>
              <a:defRPr>
                <a:solidFill>
                  <a:schemeClr val="tx1"/>
                </a:solidFill>
                <a:latin typeface="Arial" pitchFamily="34" charset="0"/>
                <a:cs typeface="Arial" pitchFamily="34" charset="0"/>
              </a:defRPr>
            </a:lvl3pPr>
            <a:lvl4pPr fontAlgn="base">
              <a:spcBef>
                <a:spcPct val="0"/>
              </a:spcBef>
              <a:spcAft>
                <a:spcPct val="0"/>
              </a:spcAft>
              <a:tabLst>
                <a:tab pos="2057400" algn="l"/>
              </a:tabLst>
              <a:defRPr>
                <a:solidFill>
                  <a:schemeClr val="tx1"/>
                </a:solidFill>
                <a:latin typeface="Arial" pitchFamily="34" charset="0"/>
                <a:cs typeface="Arial" pitchFamily="34" charset="0"/>
              </a:defRPr>
            </a:lvl4pPr>
            <a:lvl5pPr fontAlgn="base">
              <a:spcBef>
                <a:spcPct val="0"/>
              </a:spcBef>
              <a:spcAft>
                <a:spcPct val="0"/>
              </a:spcAft>
              <a:tabLst>
                <a:tab pos="2057400" algn="l"/>
              </a:tabLst>
              <a:defRPr>
                <a:solidFill>
                  <a:schemeClr val="tx1"/>
                </a:solidFill>
                <a:latin typeface="Arial" pitchFamily="34" charset="0"/>
                <a:cs typeface="Arial" pitchFamily="34" charset="0"/>
              </a:defRPr>
            </a:lvl5pPr>
            <a:lvl6pPr fontAlgn="base">
              <a:spcBef>
                <a:spcPct val="0"/>
              </a:spcBef>
              <a:spcAft>
                <a:spcPct val="0"/>
              </a:spcAft>
              <a:tabLst>
                <a:tab pos="2057400" algn="l"/>
              </a:tabLst>
              <a:defRPr>
                <a:solidFill>
                  <a:schemeClr val="tx1"/>
                </a:solidFill>
                <a:latin typeface="Arial" pitchFamily="34" charset="0"/>
                <a:cs typeface="Arial" pitchFamily="34" charset="0"/>
              </a:defRPr>
            </a:lvl6pPr>
            <a:lvl7pPr fontAlgn="base">
              <a:spcBef>
                <a:spcPct val="0"/>
              </a:spcBef>
              <a:spcAft>
                <a:spcPct val="0"/>
              </a:spcAft>
              <a:tabLst>
                <a:tab pos="2057400" algn="l"/>
              </a:tabLst>
              <a:defRPr>
                <a:solidFill>
                  <a:schemeClr val="tx1"/>
                </a:solidFill>
                <a:latin typeface="Arial" pitchFamily="34" charset="0"/>
                <a:cs typeface="Arial" pitchFamily="34" charset="0"/>
              </a:defRPr>
            </a:lvl7pPr>
            <a:lvl8pPr fontAlgn="base">
              <a:spcBef>
                <a:spcPct val="0"/>
              </a:spcBef>
              <a:spcAft>
                <a:spcPct val="0"/>
              </a:spcAft>
              <a:tabLst>
                <a:tab pos="2057400" algn="l"/>
              </a:tabLst>
              <a:defRPr>
                <a:solidFill>
                  <a:schemeClr val="tx1"/>
                </a:solidFill>
                <a:latin typeface="Arial" pitchFamily="34" charset="0"/>
                <a:cs typeface="Arial" pitchFamily="34" charset="0"/>
              </a:defRPr>
            </a:lvl8pPr>
            <a:lvl9pPr fontAlgn="base">
              <a:spcBef>
                <a:spcPct val="0"/>
              </a:spcBef>
              <a:spcAft>
                <a:spcPct val="0"/>
              </a:spcAft>
              <a:tabLst>
                <a:tab pos="20574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057400" algn="l"/>
              </a:tabLst>
            </a:pPr>
            <a:r>
              <a:rPr kumimoji="0" lang="en-US" altLang="en-US" sz="20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Water Sensor</a:t>
            </a:r>
            <a:r>
              <a:rPr kumimoji="0" lang="en-US" alt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tab pos="2057400" algn="l"/>
              </a:tabLst>
            </a:pPr>
            <a:endParaRPr lang="en-US" altLang="en-US" sz="1600" b="1" dirty="0">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2057400" algn="l"/>
              </a:tabLst>
            </a:pP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057400" algn="l"/>
              </a:tabLst>
            </a:pP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A</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water sensor</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is an</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electronic device</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that is designed to detect the presence of water and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057400" algn="l"/>
              </a:tabLst>
            </a:pP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provide an alert in time to allow the prevention of</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water damage</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 A common design is a small</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057400" algn="l"/>
              </a:tabLst>
            </a:pP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cable or device that lies flat on a floor and relies on the</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electrical conductivity</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of water to </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057400" algn="l"/>
              </a:tabLst>
            </a:pP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decrease the resistance across two contacts. The device then sounds an audible</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alarm</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together with providing onward </a:t>
            </a:r>
            <a:r>
              <a:rPr kumimoji="0" lang="en-US" altLang="en-US" sz="1600" b="0" i="0" u="none" strike="noStrike" cap="none" normalizeH="0" baseline="0" dirty="0" err="1" smtClean="0">
                <a:ln>
                  <a:noFill/>
                </a:ln>
                <a:solidFill>
                  <a:srgbClr val="252525"/>
                </a:solidFill>
                <a:effectLst/>
                <a:latin typeface="Times New Roman" pitchFamily="18" charset="0"/>
                <a:ea typeface="Times New Roman" pitchFamily="18" charset="0"/>
                <a:cs typeface="Times New Roman" pitchFamily="18" charset="0"/>
              </a:rPr>
              <a:t>signalling</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 in the presence of enough water to bridge the contacts. These are useful in a normally occupied area near any infrastructure that has the potential to leak water, such as</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HVAC</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water pipes</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drain pipes</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vending machines</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dehumidifiers</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 or</a:t>
            </a:r>
            <a:r>
              <a:rPr kumimoji="0" lang="en-US" altLang="en-US" sz="1600" b="0" i="0" u="none" strike="noStrike" cap="none" normalizeH="0" baseline="0" dirty="0" smtClean="0">
                <a:ln>
                  <a:noFill/>
                </a:ln>
                <a:solidFill>
                  <a:srgbClr val="252525"/>
                </a:solidFill>
                <a:effectLst/>
                <a:latin typeface="Calibri"/>
                <a:ea typeface="Times New Roman" pitchFamily="18" charset="0"/>
                <a:cs typeface="Times New Roman" pitchFamily="18" charset="0"/>
              </a:rPr>
              <a:t> </a:t>
            </a:r>
            <a:r>
              <a:rPr kumimoji="0" lang="en-US" alt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water tanks</a:t>
            </a:r>
            <a:r>
              <a:rPr kumimoji="0" lang="en-US" altLang="en-US" sz="1600" b="0" i="0" u="none" strike="noStrike" cap="none" normalizeH="0" baseline="0" dirty="0" smtClean="0">
                <a:ln>
                  <a:noFill/>
                </a:ln>
                <a:solidFill>
                  <a:srgbClr val="252525"/>
                </a:solidFill>
                <a:effectLst/>
                <a:latin typeface="Times New Roman" pitchFamily="18" charset="0"/>
                <a:ea typeface="Times New Roman" pitchFamily="18" charset="0"/>
                <a:cs typeface="Times New Roman" pitchFamily="18" charset="0"/>
              </a:rPr>
              <a:t>.</a:t>
            </a:r>
            <a:endParaRPr kumimoji="0" lang="en-US" alt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057400" algn="l"/>
              </a:tabLst>
            </a:pPr>
            <a:r>
              <a:rPr kumimoji="0" lang="en-US" altLang="en-US" sz="11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145" name="Picture 2" descr="Image result for water sensor arduino"/>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03848" y="3212976"/>
            <a:ext cx="1965325" cy="17145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3"/>
          <p:cNvSpPr>
            <a:spLocks noChangeArrowheads="1"/>
          </p:cNvSpPr>
          <p:nvPr/>
        </p:nvSpPr>
        <p:spPr bwMode="auto">
          <a:xfrm>
            <a:off x="2915816" y="5013176"/>
            <a:ext cx="3024336"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Fig3.4 </a:t>
            </a:r>
            <a:r>
              <a:rPr kumimoji="0" lang="en-US" altLang="en-US" sz="11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Water Sensor</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2399743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7" y="197346"/>
            <a:ext cx="8098712" cy="6678751"/>
          </a:xfrm>
          <a:prstGeom prst="rect">
            <a:avLst/>
          </a:prstGeom>
        </p:spPr>
        <p:txBody>
          <a:bodyPr wrap="square">
            <a:spAutoFit/>
          </a:bodyPr>
          <a:lstStyle/>
          <a:p>
            <a:r>
              <a:rPr lang="en-US" b="1" dirty="0" smtClean="0"/>
              <a:t>                                            </a:t>
            </a:r>
            <a:r>
              <a:rPr lang="en-US" sz="3200" b="1" dirty="0" smtClean="0">
                <a:latin typeface="Times New Roman" panose="02020603050405020304" pitchFamily="18" charset="0"/>
                <a:cs typeface="Times New Roman" panose="02020603050405020304" pitchFamily="18" charset="0"/>
              </a:rPr>
              <a:t>ABSTRACT</a:t>
            </a:r>
            <a:endParaRPr lang="en-US" b="1" dirty="0" smtClean="0"/>
          </a:p>
          <a:p>
            <a:endParaRPr lang="en-US" b="1" dirty="0"/>
          </a:p>
          <a:p>
            <a:r>
              <a:rPr lang="en-US" dirty="0" smtClean="0"/>
              <a:t>Setup Raspberry Pi along with Web camera as an </a:t>
            </a:r>
            <a:r>
              <a:rPr lang="en-US" b="1" dirty="0" err="1" smtClean="0"/>
              <a:t>IoT</a:t>
            </a:r>
            <a:r>
              <a:rPr lang="en-US" b="1" dirty="0" smtClean="0"/>
              <a:t> Client</a:t>
            </a:r>
            <a:r>
              <a:rPr lang="en-US" dirty="0" smtClean="0"/>
              <a:t> to click the photos of the traffic junction where cameras can be installed and </a:t>
            </a:r>
            <a:r>
              <a:rPr lang="en-US" b="1" dirty="0" smtClean="0"/>
              <a:t>upload it on Dropbox Server</a:t>
            </a:r>
            <a:r>
              <a:rPr lang="en-US" dirty="0" smtClean="0"/>
              <a:t> in case any of the sensors (Water Logging) crosses a threshold value or periodically every minute. </a:t>
            </a:r>
            <a:br>
              <a:rPr lang="en-US" dirty="0" smtClean="0"/>
            </a:br>
            <a:r>
              <a:rPr lang="en-US" dirty="0" smtClean="0"/>
              <a:t>We can also view these photos remotely, using any mobile device equipped with a browser and having internet access. So the traffic authorities will have remote access to any traffic junction over the internet in real time and this can save the requirement of traffic police at every junction.</a:t>
            </a:r>
            <a:endParaRPr lang="en-IN" dirty="0" smtClean="0"/>
          </a:p>
          <a:p>
            <a:r>
              <a:rPr lang="en-US" dirty="0" smtClean="0"/>
              <a:t>We will use LED’s simulating traffic lights and as soon as the RED Light is on, the IR sensors become active and any one crossing the IR sensor or jumping the red light is captured on the camera.  This can help in reducing red light jumps as people will be conscious of the camera being used to monitor traffic and a record being maintained online.</a:t>
            </a:r>
          </a:p>
          <a:p>
            <a:r>
              <a:rPr lang="en-US" dirty="0" smtClean="0"/>
              <a:t>Generate </a:t>
            </a:r>
            <a:r>
              <a:rPr lang="en-US" dirty="0"/>
              <a:t>a </a:t>
            </a:r>
            <a:r>
              <a:rPr lang="en-US" b="1" dirty="0"/>
              <a:t>SMS alert</a:t>
            </a:r>
            <a:r>
              <a:rPr lang="en-US" dirty="0"/>
              <a:t> as soon as a sensor is triggered or Panic button on the hardware is pressed. This will be generated by Raspberry Pi using internet services and can be sent to Police/Traffic/MCD, as required. The SMS would be sent using internet enabled SMS services.</a:t>
            </a:r>
            <a:endParaRPr lang="en-IN" dirty="0"/>
          </a:p>
          <a:p>
            <a:r>
              <a:rPr lang="en-US" dirty="0"/>
              <a:t>We’ll be using the default distribution of Linux (</a:t>
            </a:r>
            <a:r>
              <a:rPr lang="en-US" dirty="0" err="1"/>
              <a:t>Raspbian</a:t>
            </a:r>
            <a:r>
              <a:rPr lang="en-US" dirty="0"/>
              <a:t>) on Raspberry Pi as our O.S. and will write our code and scripts in Python.</a:t>
            </a:r>
            <a:br>
              <a:rPr lang="en-US" dirty="0"/>
            </a:br>
            <a:r>
              <a:rPr lang="en-US" dirty="0"/>
              <a:t/>
            </a:r>
            <a:br>
              <a:rPr lang="en-US" dirty="0"/>
            </a:br>
            <a:endParaRPr lang="en-IN" dirty="0"/>
          </a:p>
        </p:txBody>
      </p:sp>
    </p:spTree>
    <p:extLst>
      <p:ext uri="{BB962C8B-B14F-4D97-AF65-F5344CB8AC3E}">
        <p14:creationId xmlns:p14="http://schemas.microsoft.com/office/powerpoint/2010/main" xmlns="" val="29111886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476672"/>
            <a:ext cx="6984776" cy="2062103"/>
          </a:xfrm>
          <a:prstGeom prst="rect">
            <a:avLst/>
          </a:prstGeom>
        </p:spPr>
        <p:txBody>
          <a:bodyPr wrap="square">
            <a:spAutoFit/>
          </a:bodyPr>
          <a:lstStyle/>
          <a:p>
            <a:r>
              <a:rPr lang="en-US" sz="2000" b="1" u="sng" dirty="0">
                <a:latin typeface="Times New Roman" panose="02020603050405020304" pitchFamily="18" charset="0"/>
                <a:cs typeface="Times New Roman" panose="02020603050405020304" pitchFamily="18" charset="0"/>
              </a:rPr>
              <a:t>Voltage Regulators</a:t>
            </a:r>
            <a:endParaRPr lang="en-IN" sz="2000" b="1" u="sng"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voltage regulator is designed to automatically maintain a constant voltage level. A voltage regulator may be a simple "feed-forward" design or may include negative feedback control loops. It may use an electromechanical mechanism, or electronic components. Depending on the design, it may be used to regulate one or more AC or DC voltages.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646306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Final Project\activity Diagram.JPG"/>
          <p:cNvPicPr/>
          <p:nvPr/>
        </p:nvPicPr>
        <p:blipFill>
          <a:blip r:embed="rId2" cstate="print"/>
          <a:srcRect/>
          <a:stretch>
            <a:fillRect/>
          </a:stretch>
        </p:blipFill>
        <p:spPr bwMode="auto">
          <a:xfrm>
            <a:off x="539552" y="980728"/>
            <a:ext cx="8064896" cy="5877272"/>
          </a:xfrm>
          <a:prstGeom prst="rect">
            <a:avLst/>
          </a:prstGeom>
          <a:noFill/>
          <a:ln w="9525">
            <a:noFill/>
            <a:miter lim="800000"/>
            <a:headEnd/>
            <a:tailEnd/>
          </a:ln>
        </p:spPr>
      </p:pic>
      <p:sp>
        <p:nvSpPr>
          <p:cNvPr id="3" name="Rectangle 2"/>
          <p:cNvSpPr/>
          <p:nvPr/>
        </p:nvSpPr>
        <p:spPr>
          <a:xfrm>
            <a:off x="4283968" y="116632"/>
            <a:ext cx="1078885" cy="369332"/>
          </a:xfrm>
          <a:prstGeom prst="rect">
            <a:avLst/>
          </a:prstGeom>
        </p:spPr>
        <p:txBody>
          <a:bodyPr wrap="none">
            <a:spAutoFit/>
          </a:bodyPr>
          <a:lstStyle/>
          <a:p>
            <a:r>
              <a:rPr lang="en-US" b="1" dirty="0" smtClean="0"/>
              <a:t>Diagrams</a:t>
            </a:r>
            <a:endParaRPr lang="en-US" dirty="0"/>
          </a:p>
        </p:txBody>
      </p:sp>
      <p:sp>
        <p:nvSpPr>
          <p:cNvPr id="4" name="Rectangle 3"/>
          <p:cNvSpPr/>
          <p:nvPr/>
        </p:nvSpPr>
        <p:spPr>
          <a:xfrm>
            <a:off x="611560" y="620688"/>
            <a:ext cx="1640514" cy="338554"/>
          </a:xfrm>
          <a:prstGeom prst="rect">
            <a:avLst/>
          </a:prstGeom>
        </p:spPr>
        <p:txBody>
          <a:bodyPr wrap="none">
            <a:spAutoFit/>
          </a:bodyPr>
          <a:lstStyle/>
          <a:p>
            <a:r>
              <a:rPr lang="en-US" sz="1600" b="1" dirty="0" smtClean="0"/>
              <a:t> Activity Diagram</a:t>
            </a:r>
            <a:endParaRPr lang="en-US"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Sequence Diagram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descr="C:\Final Project\sequence.JPG"/>
          <p:cNvPicPr/>
          <p:nvPr/>
        </p:nvPicPr>
        <p:blipFill>
          <a:blip r:embed="rId2" cstate="print"/>
          <a:srcRect/>
          <a:stretch>
            <a:fillRect/>
          </a:stretch>
        </p:blipFill>
        <p:spPr bwMode="auto">
          <a:xfrm>
            <a:off x="0" y="332656"/>
            <a:ext cx="8892480" cy="632226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3848" y="116632"/>
            <a:ext cx="2828659" cy="369332"/>
          </a:xfrm>
          <a:prstGeom prst="rect">
            <a:avLst/>
          </a:prstGeom>
        </p:spPr>
        <p:txBody>
          <a:bodyPr wrap="none">
            <a:spAutoFit/>
          </a:bodyPr>
          <a:lstStyle/>
          <a:p>
            <a:pPr lvl="0" fontAlgn="base">
              <a:spcBef>
                <a:spcPct val="0"/>
              </a:spcBef>
              <a:spcAft>
                <a:spcPct val="0"/>
              </a:spcAft>
            </a:pPr>
            <a:r>
              <a:rPr lang="en-US" b="1" dirty="0" smtClean="0">
                <a:latin typeface="Times New Roman" pitchFamily="18" charset="0"/>
                <a:ea typeface="Times New Roman" pitchFamily="18" charset="0"/>
                <a:cs typeface="Times New Roman" pitchFamily="18" charset="0"/>
              </a:rPr>
              <a:t>Hardware Implementation</a:t>
            </a:r>
            <a:endParaRPr lang="en-US" sz="2400" dirty="0" smtClean="0">
              <a:latin typeface="Arial" pitchFamily="34" charset="0"/>
              <a:cs typeface="Arial" pitchFamily="34" charset="0"/>
            </a:endParaRPr>
          </a:p>
        </p:txBody>
      </p:sp>
      <p:pic>
        <p:nvPicPr>
          <p:cNvPr id="36866" name="Picture 2" descr="C:\Final Project\project_photo1.jpg"/>
          <p:cNvPicPr>
            <a:picLocks noChangeAspect="1" noChangeArrowheads="1"/>
          </p:cNvPicPr>
          <p:nvPr/>
        </p:nvPicPr>
        <p:blipFill>
          <a:blip r:embed="rId2" cstate="print"/>
          <a:srcRect/>
          <a:stretch>
            <a:fillRect/>
          </a:stretch>
        </p:blipFill>
        <p:spPr bwMode="auto">
          <a:xfrm rot="5400000">
            <a:off x="2087724" y="-207404"/>
            <a:ext cx="5112568" cy="72008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Final Project\project_photo2.jpg"/>
          <p:cNvPicPr>
            <a:picLocks noChangeAspect="1" noChangeArrowheads="1"/>
          </p:cNvPicPr>
          <p:nvPr/>
        </p:nvPicPr>
        <p:blipFill>
          <a:blip r:embed="rId2" cstate="print"/>
          <a:srcRect/>
          <a:stretch>
            <a:fillRect/>
          </a:stretch>
        </p:blipFill>
        <p:spPr bwMode="auto">
          <a:xfrm>
            <a:off x="971600" y="908720"/>
            <a:ext cx="7416824" cy="5184576"/>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ChangeArrowheads="1"/>
          </p:cNvSpPr>
          <p:nvPr/>
        </p:nvSpPr>
        <p:spPr bwMode="auto">
          <a:xfrm>
            <a:off x="179512" y="404664"/>
            <a:ext cx="8748464"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Main.py</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import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os</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import time</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import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urllib</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import urllib2</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import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subprocess</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from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subprocess</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import call</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import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RPi.GPIO</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as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#message = input("Enter Message :")</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message = 'System Started'</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#number = input("Enter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reciever</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phone number :")</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number = '9873707004'</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flag1=100</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flag2=100</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flag3=100</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flag4=100</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count=0</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def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sendSMS</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uname</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hashCode</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numbers, sender, message):</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data =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urllib.urlencode</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({'username':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uname</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'hash':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hashCode</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'numbers': numbers, 'message' : message, 'sender': sender})</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data =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data.encode</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('utf-8')</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request = urllib2.Request("http://api.textlocal.in/send/?")</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 = urllib2.urlopen(request, data)#I need to use urllib2 and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urllib</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because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urlopen</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in urllib2 can take a request class but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urllib</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does not include a function like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urlencode</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fr</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f.read</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return(</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fr</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201972"/>
          </a:xfrm>
          <a:prstGeom prst="rect">
            <a:avLst/>
          </a:prstGeom>
        </p:spPr>
        <p:txBody>
          <a:bodyPr wrap="square">
            <a:spAutoFit/>
          </a:bodyPr>
          <a:lstStyle/>
          <a:p>
            <a:pPr lvl="0" eaLnBrk="0" fontAlgn="base" hangingPunct="0">
              <a:spcBef>
                <a:spcPct val="0"/>
              </a:spcBef>
              <a:spcAft>
                <a:spcPct val="0"/>
              </a:spcAft>
            </a:pPr>
            <a:r>
              <a:rPr lang="en-US" sz="1100" dirty="0" smtClean="0">
                <a:latin typeface="Times New Roman" pitchFamily="18" charset="0"/>
                <a:ea typeface="Times New Roman" pitchFamily="18" charset="0"/>
                <a:cs typeface="Times New Roman" pitchFamily="18" charset="0"/>
              </a:rPr>
              <a:t>def </a:t>
            </a:r>
            <a:r>
              <a:rPr lang="en-US" sz="1100" dirty="0" smtClean="0">
                <a:latin typeface="Times New Roman" pitchFamily="18" charset="0"/>
                <a:ea typeface="Times New Roman" pitchFamily="18" charset="0"/>
                <a:cs typeface="Times New Roman" pitchFamily="18" charset="0"/>
              </a:rPr>
              <a:t>sw1_detect(pin):#switch for water logging</a:t>
            </a:r>
            <a:endParaRPr lang="en-US" sz="1100" dirty="0" smtClean="0">
              <a:latin typeface="Times New Roman" pitchFamily="18" charset="0"/>
              <a:cs typeface="Times New Roman" pitchFamily="18" charset="0"/>
            </a:endParaRPr>
          </a:p>
          <a:p>
            <a:pPr lvl="0" eaLnBrk="0" fontAlgn="base" hangingPunct="0">
              <a:spcBef>
                <a:spcPct val="0"/>
              </a:spcBef>
              <a:spcAft>
                <a:spcPct val="0"/>
              </a:spcAft>
            </a:pPr>
            <a:r>
              <a:rPr lang="en-US" sz="1100" dirty="0" smtClean="0">
                <a:latin typeface="Times New Roman" pitchFamily="18" charset="0"/>
                <a:ea typeface="Times New Roman" pitchFamily="18" charset="0"/>
                <a:cs typeface="Times New Roman" pitchFamily="18" charset="0"/>
              </a:rPr>
              <a:t>	print 'Water Logging Detected'</a:t>
            </a:r>
            <a:endParaRPr lang="en-US" sz="1100" dirty="0" smtClean="0">
              <a:latin typeface="Times New Roman" pitchFamily="18" charset="0"/>
              <a:cs typeface="Times New Roman" pitchFamily="18" charset="0"/>
            </a:endParaRPr>
          </a:p>
          <a:p>
            <a:pPr lvl="0" eaLnBrk="0" fontAlgn="base" hangingPunct="0">
              <a:spcBef>
                <a:spcPct val="0"/>
              </a:spcBef>
              <a:spcAft>
                <a:spcPct val="0"/>
              </a:spcAft>
            </a:pPr>
            <a:r>
              <a:rPr lang="en-US" sz="1100" dirty="0" smtClean="0">
                <a:latin typeface="Times New Roman" pitchFamily="18" charset="0"/>
                <a:ea typeface="Times New Roman" pitchFamily="18" charset="0"/>
                <a:cs typeface="Times New Roman" pitchFamily="18" charset="0"/>
              </a:rPr>
              <a:t>	</a:t>
            </a:r>
            <a:r>
              <a:rPr lang="en-US" sz="1100" dirty="0" err="1" smtClean="0">
                <a:latin typeface="Times New Roman" pitchFamily="18" charset="0"/>
                <a:ea typeface="Times New Roman" pitchFamily="18" charset="0"/>
                <a:cs typeface="Times New Roman" pitchFamily="18" charset="0"/>
              </a:rPr>
              <a:t>gpio.remove_event_detect</a:t>
            </a:r>
            <a:r>
              <a:rPr lang="en-US" sz="1100" dirty="0" smtClean="0">
                <a:latin typeface="Times New Roman" pitchFamily="18" charset="0"/>
                <a:ea typeface="Times New Roman" pitchFamily="18" charset="0"/>
                <a:cs typeface="Times New Roman" pitchFamily="18" charset="0"/>
              </a:rPr>
              <a:t>(19)#The water sensor is connected to the general purpose I/O pin 19</a:t>
            </a:r>
            <a:endParaRPr lang="en-US" sz="1100" dirty="0" smtClean="0">
              <a:latin typeface="Times New Roman" pitchFamily="18" charset="0"/>
              <a:cs typeface="Times New Roman" pitchFamily="18" charset="0"/>
            </a:endParaRPr>
          </a:p>
          <a:p>
            <a:pPr lvl="0" eaLnBrk="0" fontAlgn="base" hangingPunct="0">
              <a:spcBef>
                <a:spcPct val="0"/>
              </a:spcBef>
              <a:spcAft>
                <a:spcPct val="0"/>
              </a:spcAft>
            </a:pPr>
            <a:r>
              <a:rPr lang="en-US" sz="1100" dirty="0" smtClean="0">
                <a:latin typeface="Times New Roman" pitchFamily="18" charset="0"/>
                <a:ea typeface="Times New Roman" pitchFamily="18" charset="0"/>
                <a:cs typeface="Times New Roman" pitchFamily="18" charset="0"/>
              </a:rPr>
              <a:t>	global flag1</a:t>
            </a:r>
            <a:endParaRPr lang="en-US" sz="1100" dirty="0" smtClean="0">
              <a:latin typeface="Times New Roman" pitchFamily="18" charset="0"/>
              <a:cs typeface="Times New Roman" pitchFamily="18" charset="0"/>
            </a:endParaRPr>
          </a:p>
          <a:p>
            <a:pPr lvl="0" eaLnBrk="0" fontAlgn="base" hangingPunct="0">
              <a:spcBef>
                <a:spcPct val="0"/>
              </a:spcBef>
              <a:spcAft>
                <a:spcPct val="0"/>
              </a:spcAft>
            </a:pPr>
            <a:r>
              <a:rPr lang="en-US" sz="1100" dirty="0" smtClean="0">
                <a:latin typeface="Times New Roman" pitchFamily="18" charset="0"/>
                <a:ea typeface="Times New Roman" pitchFamily="18" charset="0"/>
                <a:cs typeface="Times New Roman" pitchFamily="18" charset="0"/>
              </a:rPr>
              <a:t>	if (flag1==100):</a:t>
            </a:r>
            <a:endParaRPr lang="en-US" sz="1100" dirty="0" smtClean="0">
              <a:latin typeface="Times New Roman" pitchFamily="18" charset="0"/>
              <a:cs typeface="Times New Roman" pitchFamily="18" charset="0"/>
            </a:endParaRPr>
          </a:p>
          <a:p>
            <a:pPr lvl="0" eaLnBrk="0" fontAlgn="base" hangingPunct="0">
              <a:spcBef>
                <a:spcPct val="0"/>
              </a:spcBef>
              <a:spcAft>
                <a:spcPct val="0"/>
              </a:spcAft>
            </a:pPr>
            <a:r>
              <a:rPr lang="en-US" sz="1100" dirty="0" smtClean="0">
                <a:latin typeface="Times New Roman" pitchFamily="18" charset="0"/>
                <a:ea typeface="Times New Roman" pitchFamily="18" charset="0"/>
                <a:cs typeface="Times New Roman" pitchFamily="18" charset="0"/>
              </a:rPr>
              <a:t>		flag1=0</a:t>
            </a:r>
            <a:endParaRPr lang="en-US" sz="1100" dirty="0" smtClean="0">
              <a:latin typeface="Times New Roman" pitchFamily="18" charset="0"/>
              <a:cs typeface="Times New Roman" pitchFamily="18" charset="0"/>
            </a:endParaRPr>
          </a:p>
          <a:p>
            <a:pPr lvl="0" eaLnBrk="0" fontAlgn="base" hangingPunct="0">
              <a:spcBef>
                <a:spcPct val="0"/>
              </a:spcBef>
              <a:spcAft>
                <a:spcPct val="0"/>
              </a:spcAft>
            </a:pPr>
            <a:r>
              <a:rPr lang="en-US" sz="1100" dirty="0" smtClean="0">
                <a:latin typeface="Times New Roman" pitchFamily="18" charset="0"/>
                <a:ea typeface="Times New Roman" pitchFamily="18" charset="0"/>
                <a:cs typeface="Times New Roman" pitchFamily="18" charset="0"/>
              </a:rPr>
              <a:t>		</a:t>
            </a:r>
            <a:r>
              <a:rPr lang="en-US" sz="1100" dirty="0" err="1" smtClean="0">
                <a:latin typeface="Times New Roman" pitchFamily="18" charset="0"/>
                <a:ea typeface="Times New Roman" pitchFamily="18" charset="0"/>
                <a:cs typeface="Times New Roman" pitchFamily="18" charset="0"/>
              </a:rPr>
              <a:t>subprocess.call</a:t>
            </a:r>
            <a:r>
              <a:rPr lang="en-US" sz="1100" dirty="0" smtClean="0">
                <a:latin typeface="Times New Roman" pitchFamily="18" charset="0"/>
                <a:ea typeface="Times New Roman" pitchFamily="18" charset="0"/>
                <a:cs typeface="Times New Roman" pitchFamily="18" charset="0"/>
              </a:rPr>
              <a:t>("./save1.sh", shell=False)</a:t>
            </a:r>
            <a:endParaRPr lang="en-US" sz="1100" dirty="0" smtClean="0">
              <a:latin typeface="Times New Roman" pitchFamily="18" charset="0"/>
              <a:cs typeface="Times New Roman" pitchFamily="18" charset="0"/>
            </a:endParaRPr>
          </a:p>
          <a:p>
            <a:pPr lvl="0" eaLnBrk="0" fontAlgn="base" hangingPunct="0">
              <a:spcBef>
                <a:spcPct val="0"/>
              </a:spcBef>
              <a:spcAft>
                <a:spcPct val="0"/>
              </a:spcAft>
            </a:pPr>
            <a:r>
              <a:rPr lang="en-US" sz="1100" dirty="0" smtClean="0">
                <a:latin typeface="Times New Roman" pitchFamily="18" charset="0"/>
                <a:ea typeface="Times New Roman" pitchFamily="18" charset="0"/>
                <a:cs typeface="Times New Roman" pitchFamily="18" charset="0"/>
              </a:rPr>
              <a:t>		print('W button inactive')</a:t>
            </a:r>
            <a:endParaRPr lang="en-US" sz="1100" dirty="0" smtClean="0">
              <a:latin typeface="Times New Roman" pitchFamily="18" charset="0"/>
              <a:cs typeface="Times New Roman" pitchFamily="18" charset="0"/>
            </a:endParaRPr>
          </a:p>
          <a:p>
            <a:pPr lvl="0" eaLnBrk="0" fontAlgn="base" hangingPunct="0">
              <a:spcBef>
                <a:spcPct val="0"/>
              </a:spcBef>
              <a:spcAft>
                <a:spcPct val="0"/>
              </a:spcAft>
            </a:pPr>
            <a:r>
              <a:rPr lang="en-US" sz="1100" dirty="0" smtClean="0">
                <a:latin typeface="Times New Roman" pitchFamily="18" charset="0"/>
                <a:ea typeface="Times New Roman" pitchFamily="18" charset="0"/>
                <a:cs typeface="Times New Roman" pitchFamily="18" charset="0"/>
              </a:rPr>
              <a:t>		</a:t>
            </a:r>
            <a:r>
              <a:rPr lang="en-US" sz="1100" dirty="0" err="1" smtClean="0">
                <a:latin typeface="Times New Roman" pitchFamily="18" charset="0"/>
                <a:ea typeface="Times New Roman" pitchFamily="18" charset="0"/>
                <a:cs typeface="Times New Roman" pitchFamily="18" charset="0"/>
              </a:rPr>
              <a:t>resp</a:t>
            </a:r>
            <a:r>
              <a:rPr lang="en-US" sz="1100" dirty="0" smtClean="0">
                <a:latin typeface="Times New Roman" pitchFamily="18" charset="0"/>
                <a:ea typeface="Times New Roman" pitchFamily="18" charset="0"/>
                <a:cs typeface="Times New Roman" pitchFamily="18" charset="0"/>
              </a:rPr>
              <a:t> =  </a:t>
            </a:r>
            <a:r>
              <a:rPr lang="en-US" sz="1100" dirty="0" err="1" smtClean="0">
                <a:latin typeface="Times New Roman" pitchFamily="18" charset="0"/>
                <a:ea typeface="Times New Roman" pitchFamily="18" charset="0"/>
                <a:cs typeface="Times New Roman" pitchFamily="18" charset="0"/>
              </a:rPr>
              <a:t>sendSMS</a:t>
            </a:r>
            <a:r>
              <a:rPr lang="en-US" sz="1100" dirty="0" smtClean="0">
                <a:latin typeface="Times New Roman" pitchFamily="18" charset="0"/>
                <a:ea typeface="Times New Roman" pitchFamily="18" charset="0"/>
                <a:cs typeface="Times New Roman" pitchFamily="18" charset="0"/>
              </a:rPr>
              <a:t>('bishan@gmail.com', 'satnamWAHEGURU123', number, 'Water Logging Detected', 'TXTLCL')</a:t>
            </a:r>
            <a:endParaRPr lang="en-US" sz="1100" dirty="0" smtClean="0">
              <a:latin typeface="Times New Roman" pitchFamily="18" charset="0"/>
              <a:cs typeface="Times New Roman" pitchFamily="18" charset="0"/>
            </a:endParaRPr>
          </a:p>
          <a:p>
            <a:pPr lvl="0" eaLnBrk="0" fontAlgn="base" hangingPunct="0">
              <a:spcBef>
                <a:spcPct val="0"/>
              </a:spcBef>
              <a:spcAft>
                <a:spcPct val="0"/>
              </a:spcAft>
            </a:pPr>
            <a:r>
              <a:rPr lang="en-US" sz="1100" dirty="0" smtClean="0">
                <a:latin typeface="Times New Roman" pitchFamily="18" charset="0"/>
                <a:ea typeface="Times New Roman" pitchFamily="18" charset="0"/>
                <a:cs typeface="Times New Roman" pitchFamily="18" charset="0"/>
              </a:rPr>
              <a:t>		print (</a:t>
            </a:r>
            <a:r>
              <a:rPr lang="en-US" sz="1100" dirty="0" err="1" smtClean="0">
                <a:latin typeface="Times New Roman" pitchFamily="18" charset="0"/>
                <a:ea typeface="Times New Roman" pitchFamily="18" charset="0"/>
                <a:cs typeface="Times New Roman" pitchFamily="18" charset="0"/>
              </a:rPr>
              <a:t>resp</a:t>
            </a:r>
            <a:r>
              <a:rPr lang="en-US" sz="1100" dirty="0" smtClean="0">
                <a:latin typeface="Times New Roman" pitchFamily="18" charset="0"/>
                <a:ea typeface="Times New Roman" pitchFamily="18" charset="0"/>
                <a:cs typeface="Times New Roman" pitchFamily="18" charset="0"/>
              </a:rPr>
              <a:t>)</a:t>
            </a:r>
            <a:endParaRPr lang="en-US" sz="1100" dirty="0" smtClean="0">
              <a:latin typeface="Times New Roman" pitchFamily="18" charset="0"/>
              <a:cs typeface="Times New Roman" pitchFamily="18" charset="0"/>
            </a:endParaRPr>
          </a:p>
          <a:p>
            <a:r>
              <a:rPr lang="en-US" sz="1100" dirty="0" smtClean="0">
                <a:latin typeface="Times New Roman" pitchFamily="18" charset="0"/>
                <a:cs typeface="Times New Roman" pitchFamily="18" charset="0"/>
              </a:rPr>
              <a:t>def sw2_detect(pin):</a:t>
            </a:r>
          </a:p>
          <a:p>
            <a:r>
              <a:rPr lang="en-US" sz="1100" dirty="0" smtClean="0">
                <a:latin typeface="Times New Roman" pitchFamily="18" charset="0"/>
                <a:cs typeface="Times New Roman" pitchFamily="18" charset="0"/>
              </a:rPr>
              <a:t>	print 'Panic Button Detected'</a:t>
            </a:r>
          </a:p>
          <a:p>
            <a:r>
              <a:rPr lang="en-US" sz="1100" dirty="0" smtClean="0">
                <a:latin typeface="Times New Roman" pitchFamily="18" charset="0"/>
                <a:cs typeface="Times New Roman" pitchFamily="18" charset="0"/>
              </a:rPr>
              <a:t>	</a:t>
            </a:r>
            <a:r>
              <a:rPr lang="en-US" sz="1100" dirty="0" err="1" smtClean="0">
                <a:latin typeface="Times New Roman" pitchFamily="18" charset="0"/>
                <a:cs typeface="Times New Roman" pitchFamily="18" charset="0"/>
              </a:rPr>
              <a:t>gpio.remove_event_detect</a:t>
            </a:r>
            <a:r>
              <a:rPr lang="en-US" sz="1100" dirty="0" smtClean="0">
                <a:latin typeface="Times New Roman" pitchFamily="18" charset="0"/>
                <a:cs typeface="Times New Roman" pitchFamily="18" charset="0"/>
              </a:rPr>
              <a:t>(11)</a:t>
            </a:r>
          </a:p>
          <a:p>
            <a:r>
              <a:rPr lang="en-US" sz="1100" dirty="0" smtClean="0">
                <a:latin typeface="Times New Roman" pitchFamily="18" charset="0"/>
                <a:cs typeface="Times New Roman" pitchFamily="18" charset="0"/>
              </a:rPr>
              <a:t>	global flag2</a:t>
            </a:r>
          </a:p>
          <a:p>
            <a:r>
              <a:rPr lang="en-US" sz="1100" dirty="0" smtClean="0">
                <a:latin typeface="Times New Roman" pitchFamily="18" charset="0"/>
                <a:cs typeface="Times New Roman" pitchFamily="18" charset="0"/>
              </a:rPr>
              <a:t>	if (flag2==100):</a:t>
            </a:r>
          </a:p>
          <a:p>
            <a:r>
              <a:rPr lang="en-US" sz="1100" dirty="0" smtClean="0">
                <a:latin typeface="Times New Roman" pitchFamily="18" charset="0"/>
                <a:cs typeface="Times New Roman" pitchFamily="18" charset="0"/>
              </a:rPr>
              <a:t>		flag2=0</a:t>
            </a:r>
          </a:p>
          <a:p>
            <a:r>
              <a:rPr lang="en-US" sz="1100" dirty="0" smtClean="0">
                <a:latin typeface="Times New Roman" pitchFamily="18" charset="0"/>
                <a:cs typeface="Times New Roman" pitchFamily="18" charset="0"/>
              </a:rPr>
              <a:t>		</a:t>
            </a:r>
            <a:r>
              <a:rPr lang="en-US" sz="1100" dirty="0" err="1" smtClean="0">
                <a:latin typeface="Times New Roman" pitchFamily="18" charset="0"/>
                <a:cs typeface="Times New Roman" pitchFamily="18" charset="0"/>
              </a:rPr>
              <a:t>subprocess.call</a:t>
            </a:r>
            <a:r>
              <a:rPr lang="en-US" sz="1100" dirty="0" smtClean="0">
                <a:latin typeface="Times New Roman" pitchFamily="18" charset="0"/>
                <a:cs typeface="Times New Roman" pitchFamily="18" charset="0"/>
              </a:rPr>
              <a:t>("./save2.sh", shell=False)</a:t>
            </a:r>
          </a:p>
          <a:p>
            <a:r>
              <a:rPr lang="en-US" sz="1100" dirty="0" smtClean="0">
                <a:latin typeface="Times New Roman" pitchFamily="18" charset="0"/>
                <a:cs typeface="Times New Roman" pitchFamily="18" charset="0"/>
              </a:rPr>
              <a:t>		print('P button inactive')</a:t>
            </a:r>
          </a:p>
          <a:p>
            <a:r>
              <a:rPr lang="en-US" sz="1100" dirty="0" smtClean="0">
                <a:latin typeface="Times New Roman" pitchFamily="18" charset="0"/>
                <a:cs typeface="Times New Roman" pitchFamily="18" charset="0"/>
              </a:rPr>
              <a:t>		</a:t>
            </a:r>
            <a:r>
              <a:rPr lang="en-US" sz="1100" dirty="0" err="1" smtClean="0">
                <a:latin typeface="Times New Roman" pitchFamily="18" charset="0"/>
                <a:cs typeface="Times New Roman" pitchFamily="18" charset="0"/>
              </a:rPr>
              <a:t>resp</a:t>
            </a:r>
            <a:r>
              <a:rPr lang="en-US" sz="1100" dirty="0" smtClean="0">
                <a:latin typeface="Times New Roman" pitchFamily="18" charset="0"/>
                <a:cs typeface="Times New Roman" pitchFamily="18" charset="0"/>
              </a:rPr>
              <a:t> =  </a:t>
            </a:r>
            <a:r>
              <a:rPr lang="en-US" sz="1100" dirty="0" err="1" smtClean="0">
                <a:latin typeface="Times New Roman" pitchFamily="18" charset="0"/>
                <a:cs typeface="Times New Roman" pitchFamily="18" charset="0"/>
              </a:rPr>
              <a:t>sendSMS</a:t>
            </a:r>
            <a:r>
              <a:rPr lang="en-US" sz="1100" dirty="0" smtClean="0">
                <a:latin typeface="Times New Roman" pitchFamily="18" charset="0"/>
                <a:cs typeface="Times New Roman" pitchFamily="18" charset="0"/>
              </a:rPr>
              <a:t>('bishan@gmail.com', 'satnamWAHEGURU123', number, 'TXTLCL', 'Panic Button Detected')</a:t>
            </a:r>
          </a:p>
          <a:p>
            <a:r>
              <a:rPr lang="en-US" sz="1100" dirty="0" smtClean="0">
                <a:latin typeface="Times New Roman" pitchFamily="18" charset="0"/>
                <a:cs typeface="Times New Roman" pitchFamily="18" charset="0"/>
              </a:rPr>
              <a:t>		print (</a:t>
            </a:r>
            <a:r>
              <a:rPr lang="en-US" sz="1100" dirty="0" err="1" smtClean="0">
                <a:latin typeface="Times New Roman" pitchFamily="18" charset="0"/>
                <a:cs typeface="Times New Roman" pitchFamily="18" charset="0"/>
              </a:rPr>
              <a:t>resp</a:t>
            </a:r>
            <a:r>
              <a:rPr lang="en-US" sz="1100" dirty="0" smtClean="0">
                <a:latin typeface="Times New Roman" pitchFamily="18" charset="0"/>
                <a:cs typeface="Times New Roman" pitchFamily="18" charset="0"/>
              </a:rPr>
              <a:t>)</a:t>
            </a:r>
          </a:p>
          <a:p>
            <a:r>
              <a:rPr lang="en-US" sz="1100" dirty="0" smtClean="0"/>
              <a:t>def sw3_detect(pin):</a:t>
            </a:r>
          </a:p>
          <a:p>
            <a:r>
              <a:rPr lang="en-US" sz="1100" dirty="0" smtClean="0"/>
              <a:t>	print 'Traffic Light Crossing Detected'</a:t>
            </a:r>
          </a:p>
          <a:p>
            <a:r>
              <a:rPr lang="en-US" sz="1100" dirty="0" smtClean="0"/>
              <a:t>	global count</a:t>
            </a:r>
          </a:p>
          <a:p>
            <a:r>
              <a:rPr lang="en-US" sz="1100" dirty="0" smtClean="0"/>
              <a:t>	if count&gt;=6 and count&lt;=12 :#red light 6 to 12 seconds </a:t>
            </a:r>
          </a:p>
          <a:p>
            <a:r>
              <a:rPr lang="en-US" sz="1100" dirty="0" smtClean="0"/>
              <a:t>		</a:t>
            </a:r>
            <a:r>
              <a:rPr lang="en-US" sz="1100" dirty="0" err="1" smtClean="0"/>
              <a:t>gpio.remove_event_detect</a:t>
            </a:r>
            <a:r>
              <a:rPr lang="en-US" sz="1100" dirty="0" smtClean="0"/>
              <a:t>(12)</a:t>
            </a:r>
          </a:p>
          <a:p>
            <a:r>
              <a:rPr lang="en-US" sz="1100" dirty="0" smtClean="0"/>
              <a:t>		global flag3</a:t>
            </a:r>
          </a:p>
          <a:p>
            <a:r>
              <a:rPr lang="en-US" sz="1100" dirty="0" smtClean="0"/>
              <a:t>		if (flag3==100):</a:t>
            </a:r>
          </a:p>
          <a:p>
            <a:r>
              <a:rPr lang="en-US" sz="1100" dirty="0" smtClean="0"/>
              <a:t>			flag3=0</a:t>
            </a:r>
          </a:p>
          <a:p>
            <a:r>
              <a:rPr lang="en-US" sz="1100" dirty="0" smtClean="0"/>
              <a:t>			</a:t>
            </a:r>
            <a:r>
              <a:rPr lang="en-US" sz="1100" dirty="0" err="1" smtClean="0"/>
              <a:t>subprocess.call</a:t>
            </a:r>
            <a:r>
              <a:rPr lang="en-US" sz="1100" dirty="0" smtClean="0"/>
              <a:t>("./save3.sh", shell=False)</a:t>
            </a:r>
          </a:p>
          <a:p>
            <a:r>
              <a:rPr lang="en-US" sz="1100" dirty="0" smtClean="0"/>
              <a:t>			print('T button inactive')</a:t>
            </a:r>
          </a:p>
          <a:p>
            <a:r>
              <a:rPr lang="en-US" sz="1100" dirty="0" smtClean="0"/>
              <a:t>			</a:t>
            </a:r>
            <a:r>
              <a:rPr lang="en-US" sz="1100" dirty="0" err="1" smtClean="0"/>
              <a:t>resp</a:t>
            </a:r>
            <a:r>
              <a:rPr lang="en-US" sz="1100" dirty="0" smtClean="0"/>
              <a:t> =  </a:t>
            </a:r>
            <a:r>
              <a:rPr lang="en-US" sz="1100" dirty="0" err="1" smtClean="0"/>
              <a:t>sendSMS</a:t>
            </a:r>
            <a:r>
              <a:rPr lang="en-US" sz="1100" dirty="0" smtClean="0"/>
              <a:t>('bishan@gmail.com', 'satnamWAHEGURU123', number, 'TXTLCL', 'Light Crossing Detected')</a:t>
            </a:r>
          </a:p>
          <a:p>
            <a:r>
              <a:rPr lang="en-US" sz="1100" dirty="0" smtClean="0"/>
              <a:t>			print (</a:t>
            </a:r>
            <a:r>
              <a:rPr lang="en-US" sz="1100" dirty="0" err="1" smtClean="0"/>
              <a:t>resp</a:t>
            </a:r>
            <a:r>
              <a:rPr lang="en-US" sz="1100" dirty="0" smtClean="0"/>
              <a:t>)</a:t>
            </a:r>
          </a:p>
          <a:p>
            <a:r>
              <a:rPr lang="en-US" sz="1100" dirty="0" smtClean="0"/>
              <a:t>def sw4_detect(pin):</a:t>
            </a:r>
          </a:p>
          <a:p>
            <a:r>
              <a:rPr lang="en-US" sz="1100" dirty="0" smtClean="0"/>
              <a:t>	print 'Image Saving Detected'</a:t>
            </a:r>
          </a:p>
          <a:p>
            <a:r>
              <a:rPr lang="en-US" sz="1100" dirty="0" smtClean="0"/>
              <a:t>	</a:t>
            </a:r>
            <a:r>
              <a:rPr lang="en-US" sz="1100" dirty="0" err="1" smtClean="0"/>
              <a:t>gpio.remove_event_detect</a:t>
            </a:r>
            <a:r>
              <a:rPr lang="en-US" sz="1100" dirty="0" smtClean="0"/>
              <a:t>(7)</a:t>
            </a:r>
          </a:p>
          <a:p>
            <a:r>
              <a:rPr lang="en-US" sz="1100" dirty="0" smtClean="0"/>
              <a:t>	global flag4</a:t>
            </a:r>
          </a:p>
          <a:p>
            <a:r>
              <a:rPr lang="en-US" sz="1100" dirty="0" smtClean="0"/>
              <a:t>	if (flag4==100):</a:t>
            </a:r>
          </a:p>
          <a:p>
            <a:r>
              <a:rPr lang="en-US" sz="1100" dirty="0" smtClean="0"/>
              <a:t>		flag4=0</a:t>
            </a:r>
          </a:p>
          <a:p>
            <a:r>
              <a:rPr lang="en-US" sz="1100" dirty="0" smtClean="0"/>
              <a:t>		</a:t>
            </a:r>
            <a:r>
              <a:rPr lang="en-US" sz="1100" dirty="0" err="1" smtClean="0"/>
              <a:t>subprocess.call</a:t>
            </a:r>
            <a:r>
              <a:rPr lang="en-US" sz="1100" dirty="0" smtClean="0"/>
              <a:t>("./save4.sh", shell=False)</a:t>
            </a:r>
          </a:p>
          <a:p>
            <a:r>
              <a:rPr lang="en-US" sz="1100" dirty="0" smtClean="0"/>
              <a:t>		print('I inactive')</a:t>
            </a:r>
          </a:p>
          <a:p>
            <a:endParaRPr lang="en-US" sz="1100" dirty="0" smtClean="0">
              <a:latin typeface="Times New Roman" pitchFamily="18" charset="0"/>
              <a:cs typeface="Times New Roman" pitchFamily="18" charset="0"/>
            </a:endParaRPr>
          </a:p>
          <a:p>
            <a:pPr lvl="0" eaLnBrk="0" fontAlgn="base" hangingPunct="0">
              <a:spcBef>
                <a:spcPct val="0"/>
              </a:spcBef>
              <a:spcAft>
                <a:spcPct val="0"/>
              </a:spcAft>
            </a:pPr>
            <a:endParaRPr lang="en-US" sz="1100" dirty="0" smtClean="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ChangeArrowheads="1"/>
          </p:cNvSpPr>
          <p:nvPr/>
        </p:nvSpPr>
        <p:spPr bwMode="auto">
          <a:xfrm>
            <a:off x="0" y="260648"/>
            <a:ext cx="9144000" cy="61093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def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red_on</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print 'Red On'</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def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green_on</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print 'Green 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def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init_io</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gpio.setmode</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gpio.BOARD</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Set pin numbering to board numbering</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gpio.setwarnings</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(False)</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gpio.setup</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(7, gpio.IN) # Set up pin 7 as an input for 1 minute</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gpio.add_event_detect</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(7,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gpio.RISING</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callback=sw4_detect,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bouncetime</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gpio.setup</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(11, gpio.IN) # Set up pin 11 as an input for panic</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gpio.add_event_detect</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(11,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gpio.RISING</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callback=sw2_detect,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bouncetime</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gpio.setup</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(12, gpio.IN) # Set up pin 12 as an input for traffic</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gpio.add_event_detect</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(12,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gpio.FALLING</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callback=sw3_detect,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bouncetime</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=200)</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gpio.setup</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(19, gpio.IN) # Set up pin 7 as an input</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gpio.add_event_detect</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(19,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gpio.RISING</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callback=sw1_detect,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bouncetime</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=200)</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gpio.setup</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(22,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gpio.OUT</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Set up pin 22 as an output pin for 1 minute capture</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gpio.output</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(22, False)</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gpio.setup</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(16,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gpio.OUT</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Set up pin 16 as an output red color</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gpio.output</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(16, False)</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gpio.setup</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(18,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gpio.OUT</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Set up pin 18 as an output green color</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gpio.output</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(18, True)</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if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gpio.input</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(13) == True): # Physically read the pin now</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print('13 High')</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else:</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print('13 Low')</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if (</a:t>
            </a:r>
            <a:r>
              <a:rPr kumimoji="0" lang="en-US" sz="12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gpio.input</a:t>
            </a: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(15) == True): # Physically read the pin now</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print('15 High')</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else:</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print('15 Low')</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0" y="548680"/>
            <a:ext cx="91440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Save1.sh</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#!/bin/bash</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DATE=W$(date +"%Y-%m-%</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d_%H%M%S</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sudo</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fswebcam</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 640x480 /home/pi/script/images/$DATE.jpg</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/home/pi/</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Dropbox-Uploader</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/dropbox_uploader.sh upload /home/pi/script/images/$DATE.jpg $DATE.jpg</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0" y="476672"/>
            <a:ext cx="889248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Save2.sh</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#!/bin/bash</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DATE=P$(date +"%Y-%m-%</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d_%H%M%S</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sudo</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fswebcam</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 640x480 /home/pi/script/images/$DATE.jpg</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/home/pi/</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Dropbox-Uploader</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/dropbox_uploader.sh upload /home/pi/script/images/$DATE.jpg $DATE.jpg</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404664"/>
            <a:ext cx="7488832" cy="4124206"/>
          </a:xfrm>
          <a:prstGeom prst="rect">
            <a:avLst/>
          </a:prstGeom>
        </p:spPr>
        <p:txBody>
          <a:bodyPr wrap="square">
            <a:spAutoFit/>
          </a:bodyPr>
          <a:lstStyle/>
          <a:p>
            <a:r>
              <a:rPr lang="en-GB" sz="1600" dirty="0" smtClean="0">
                <a:latin typeface="Times New Roman" panose="02020603050405020304" pitchFamily="18" charset="0"/>
                <a:cs typeface="Times New Roman" panose="02020603050405020304" pitchFamily="18" charset="0"/>
              </a:rPr>
              <a:t> </a:t>
            </a:r>
            <a:r>
              <a:rPr lang="en-GB" sz="3200" dirty="0" smtClean="0">
                <a:latin typeface="Times New Roman" panose="02020603050405020304" pitchFamily="18" charset="0"/>
                <a:cs typeface="Times New Roman" panose="02020603050405020304" pitchFamily="18" charset="0"/>
              </a:rPr>
              <a:t>                  </a:t>
            </a:r>
            <a:r>
              <a:rPr lang="en-GB" sz="3200" b="1" dirty="0" smtClean="0">
                <a:latin typeface="Times New Roman" panose="02020603050405020304" pitchFamily="18" charset="0"/>
                <a:cs typeface="Times New Roman" panose="02020603050405020304" pitchFamily="18" charset="0"/>
              </a:rPr>
              <a:t>INTRODUCTION</a:t>
            </a:r>
          </a:p>
          <a:p>
            <a:endParaRPr lang="en-GB" sz="1600" dirty="0">
              <a:latin typeface="Times New Roman" panose="02020603050405020304" pitchFamily="18" charset="0"/>
              <a:cs typeface="Times New Roman" panose="02020603050405020304" pitchFamily="18" charset="0"/>
            </a:endParaRPr>
          </a:p>
          <a:p>
            <a:endParaRPr lang="en-GB" sz="1600" dirty="0" smtClean="0">
              <a:latin typeface="Times New Roman" panose="02020603050405020304" pitchFamily="18" charset="0"/>
              <a:cs typeface="Times New Roman" panose="02020603050405020304" pitchFamily="18" charset="0"/>
            </a:endParaRPr>
          </a:p>
          <a:p>
            <a:r>
              <a:rPr lang="en-GB" dirty="0" smtClean="0">
                <a:latin typeface="Times New Roman" panose="02020603050405020304" pitchFamily="18" charset="0"/>
                <a:cs typeface="Times New Roman" panose="02020603050405020304" pitchFamily="18" charset="0"/>
              </a:rPr>
              <a:t>In </a:t>
            </a:r>
            <a:r>
              <a:rPr lang="en-GB" dirty="0">
                <a:latin typeface="Times New Roman" panose="02020603050405020304" pitchFamily="18" charset="0"/>
                <a:cs typeface="Times New Roman" panose="02020603050405020304" pitchFamily="18" charset="0"/>
              </a:rPr>
              <a:t>the last couple of decades, communication technology has developed by leaps and bounds. The use of “Embedded System in Communication” has given rise to many interesting applications.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Traditional wireless C.C.T.V. cameras are cheap but anyone with a wireless receiver can view your signal. On the other hand, IP cameras are secure but they can be quite expensive and usually the video quality is poor unless you go for a really expensive model.</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lot has been talked regarding the instalment of CCTV throughout the capital and this will help in monitoring and controlling crimes, accidents, challans and would ultimately bring down crime rate, improve the traffic, lifestyle and reduce the pollution, etc.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077261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0" y="332656"/>
            <a:ext cx="91440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Save3.sh</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#!/bin/bash</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DATE=I$(date +"%Y-%m-%</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d_%H%M%S</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sudo</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fswebcam</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 640x480 /home/pi/script/images/$DATE.jpg</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/home/pi/</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Dropbox-Uploader</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/dropbox_uploader.sh upload /home/pi/script/images/$DATE.jpg $DATE.jpg</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251520" y="332656"/>
            <a:ext cx="91440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Save4.sh</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#!/bin/bash</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DATE=M$(date +"%Y-%m-%</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d_%H%M%S</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sudo</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fswebcam</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 640x480 /home/pi/script/images/$DATE.jpg</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/home/pi/</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Dropbox-Uploader</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/dropbox_uploader.sh upload /home/pi/script/images/$DATE.jpg $DATE.jpg</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94" name="Rectangle 54"/>
          <p:cNvSpPr>
            <a:spLocks noChangeArrowheads="1"/>
          </p:cNvSpPr>
          <p:nvPr/>
        </p:nvSpPr>
        <p:spPr bwMode="auto">
          <a:xfrm>
            <a:off x="395536" y="836712"/>
            <a:ext cx="8172400" cy="35240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527425" algn="l"/>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References</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3527425" algn="l"/>
              </a:tabLst>
            </a:pPr>
            <a:r>
              <a:rPr kumimoji="0" lang="en-US" sz="2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Smart Traffic Management System</a:t>
            </a:r>
            <a:r>
              <a:rPr kumimoji="0" lang="en-US" sz="2000" b="1"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a:t>
            </a:r>
            <a:r>
              <a:rPr kumimoji="0" lang="en-US" sz="2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International Journal of Computer Applications (0975 – 8887) Volume 75– No.7, August 2013</a:t>
            </a:r>
          </a:p>
          <a:p>
            <a:pPr marL="0" marR="0" lvl="0" indent="0" algn="l" defTabSz="914400" rtl="0" eaLnBrk="0" fontAlgn="base" latinLnBrk="0" hangingPunct="0">
              <a:lnSpc>
                <a:spcPct val="100000"/>
              </a:lnSpc>
              <a:spcBef>
                <a:spcPct val="0"/>
              </a:spcBef>
              <a:spcAft>
                <a:spcPct val="0"/>
              </a:spcAft>
              <a:buClrTx/>
              <a:buSzTx/>
              <a:tabLst>
                <a:tab pos="3527425" algn="l"/>
              </a:tabLst>
            </a:pP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3527425" algn="l"/>
              </a:tabLst>
            </a:pPr>
            <a:r>
              <a:rPr kumimoji="0" lang="en-US" sz="2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Monahan, </a:t>
            </a:r>
            <a:r>
              <a:rPr kumimoji="0" lang="en-US" sz="2000" b="0" i="0" u="none" strike="noStrike" cap="none" normalizeH="0" baseline="0" dirty="0" err="1" smtClean="0">
                <a:ln>
                  <a:noFill/>
                </a:ln>
                <a:solidFill>
                  <a:schemeClr val="tx1"/>
                </a:solidFill>
                <a:effectLst/>
                <a:latin typeface="Arial" pitchFamily="34" charset="0"/>
                <a:ea typeface="Calibri" pitchFamily="34" charset="0"/>
                <a:cs typeface="Times New Roman" pitchFamily="18" charset="0"/>
              </a:rPr>
              <a:t>Torin</a:t>
            </a:r>
            <a:r>
              <a:rPr kumimoji="0" lang="en-US" sz="2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2007. “War Rooms” of the Street: Surveillance Practices in Transportation Control </a:t>
            </a:r>
            <a:r>
              <a:rPr kumimoji="0" lang="en-US" sz="2000" b="0" i="0" u="none" strike="noStrike" cap="none" normalizeH="0" baseline="0" dirty="0" err="1" smtClean="0">
                <a:ln>
                  <a:noFill/>
                </a:ln>
                <a:solidFill>
                  <a:schemeClr val="tx1"/>
                </a:solidFill>
                <a:effectLst/>
                <a:latin typeface="Arial" pitchFamily="34" charset="0"/>
                <a:ea typeface="Calibri" pitchFamily="34" charset="0"/>
                <a:cs typeface="Times New Roman" pitchFamily="18" charset="0"/>
              </a:rPr>
              <a:t>Centres</a:t>
            </a:r>
            <a:r>
              <a:rPr kumimoji="0" lang="en-US" sz="2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The Communication Review 10 (4):367-389.</a:t>
            </a:r>
          </a:p>
          <a:p>
            <a:pPr marL="0" marR="0" lvl="0" indent="0" algn="l" defTabSz="914400" rtl="0" eaLnBrk="0" fontAlgn="base" latinLnBrk="0" hangingPunct="0">
              <a:lnSpc>
                <a:spcPct val="100000"/>
              </a:lnSpc>
              <a:spcBef>
                <a:spcPct val="0"/>
              </a:spcBef>
              <a:spcAft>
                <a:spcPct val="0"/>
              </a:spcAft>
              <a:buClrTx/>
              <a:buSzTx/>
              <a:tabLst>
                <a:tab pos="3527425" algn="l"/>
              </a:tabLst>
            </a:pP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3527425" algn="l"/>
              </a:tabLst>
            </a:pPr>
            <a:r>
              <a:rPr kumimoji="0" lang="en-US" sz="2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S.A. </a:t>
            </a:r>
            <a:r>
              <a:rPr kumimoji="0" lang="en-US" sz="2000" b="0" i="0" u="none" strike="noStrike" cap="none" normalizeH="0" baseline="0" dirty="0" err="1" smtClean="0">
                <a:ln>
                  <a:noFill/>
                </a:ln>
                <a:solidFill>
                  <a:schemeClr val="tx1"/>
                </a:solidFill>
                <a:effectLst/>
                <a:latin typeface="Arial" pitchFamily="34" charset="0"/>
                <a:ea typeface="Calibri" pitchFamily="34" charset="0"/>
                <a:cs typeface="Times New Roman" pitchFamily="18" charset="0"/>
              </a:rPr>
              <a:t>Mulay</a:t>
            </a:r>
            <a:r>
              <a:rPr kumimoji="0" lang="en-US" sz="2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C.S. </a:t>
            </a:r>
            <a:r>
              <a:rPr kumimoji="0" lang="en-US" sz="2000" b="0" i="0" u="none" strike="noStrike" cap="none" normalizeH="0" baseline="0" dirty="0" err="1" smtClean="0">
                <a:ln>
                  <a:noFill/>
                </a:ln>
                <a:solidFill>
                  <a:schemeClr val="tx1"/>
                </a:solidFill>
                <a:effectLst/>
                <a:latin typeface="Arial" pitchFamily="34" charset="0"/>
                <a:ea typeface="Calibri" pitchFamily="34" charset="0"/>
                <a:cs typeface="Times New Roman" pitchFamily="18" charset="0"/>
              </a:rPr>
              <a:t>Dhekne</a:t>
            </a:r>
            <a:r>
              <a:rPr kumimoji="0" lang="en-US" sz="2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R.M. </a:t>
            </a:r>
            <a:r>
              <a:rPr kumimoji="0" lang="en-US" sz="2000" b="0" i="0" u="none" strike="noStrike" cap="none" normalizeH="0" baseline="0" dirty="0" err="1" smtClean="0">
                <a:ln>
                  <a:noFill/>
                </a:ln>
                <a:solidFill>
                  <a:schemeClr val="tx1"/>
                </a:solidFill>
                <a:effectLst/>
                <a:latin typeface="Arial" pitchFamily="34" charset="0"/>
                <a:ea typeface="Calibri" pitchFamily="34" charset="0"/>
                <a:cs typeface="Times New Roman" pitchFamily="18" charset="0"/>
              </a:rPr>
              <a:t>Bapat</a:t>
            </a:r>
            <a:r>
              <a:rPr kumimoji="0" lang="en-US" sz="2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T.U. </a:t>
            </a:r>
            <a:r>
              <a:rPr kumimoji="0" lang="en-US" sz="2000" b="0" i="0" u="none" strike="noStrike" cap="none" normalizeH="0" baseline="0" dirty="0" err="1" smtClean="0">
                <a:ln>
                  <a:noFill/>
                </a:ln>
                <a:solidFill>
                  <a:schemeClr val="tx1"/>
                </a:solidFill>
                <a:effectLst/>
                <a:latin typeface="Arial" pitchFamily="34" charset="0"/>
                <a:ea typeface="Calibri" pitchFamily="34" charset="0"/>
                <a:cs typeface="Times New Roman" pitchFamily="18" charset="0"/>
              </a:rPr>
              <a:t>Budukh</a:t>
            </a:r>
            <a:r>
              <a:rPr kumimoji="0" lang="en-US" sz="2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S.D. </a:t>
            </a:r>
            <a:r>
              <a:rPr kumimoji="0" lang="en-US" sz="2000" b="0" i="0" u="none" strike="noStrike" cap="none" normalizeH="0" baseline="0" dirty="0" err="1" smtClean="0">
                <a:ln>
                  <a:noFill/>
                </a:ln>
                <a:solidFill>
                  <a:schemeClr val="tx1"/>
                </a:solidFill>
                <a:effectLst/>
                <a:latin typeface="Arial" pitchFamily="34" charset="0"/>
                <a:ea typeface="Calibri" pitchFamily="34" charset="0"/>
                <a:cs typeface="Times New Roman" pitchFamily="18" charset="0"/>
              </a:rPr>
              <a:t>Gadgil</a:t>
            </a:r>
            <a:r>
              <a:rPr kumimoji="0" lang="en-US" sz="20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Department of Computer, PVG’s COET, Intelligent traffic management and public transportation system.</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527425" algn="l"/>
              </a:tabLst>
            </a:pP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787464"/>
            <a:ext cx="8424936" cy="286232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Raspberry Pi is a small, barebones computer developed by The Raspberry Pi Foundation, a UK charity, with the intention of providing low-cost computers and free software to students. The ultimate goal is to improve the traffic surveillance system using various sensors in order to make our road much more safe to live on the Raspberry pi has 3 models. Raspberry pi 1, Raspberry 2 , Raspberry pi 3 each of which have different specifications .We are using the raspberry pi 3 as it is the latest version and costs less than other 2 models and have better specification than any of the raspberry pi 1 and 2. Some specifications of raspberry pi 3 are it have 1 GB LPDDR2-900 SDRAM, 4 USB ports, 1.2 GHZ quad-core ARM cortex A53 CPU,  SOC: Broadcom BCM2837(which is 50% faster than the raspberry pi2).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43824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3728" y="367364"/>
            <a:ext cx="4647426"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LITERATURE SURVEY</a:t>
            </a:r>
            <a:endParaRPr lang="en-IN"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251520" y="1340768"/>
            <a:ext cx="8784976" cy="452431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Now-a-days there is a huge advancement in the communication sector. Almost all people now-a-days have access to mobile phones and thus the world has indeed become a global village. At any given moment, any person across the world can be contacted with the help of a mobile phone. But mobile phones can not only used for the calling and sending SMS purposes but also new ideas can be generated and techniques can be developed from it that can further enhance its capabilities. Raspberry pi enables us to control the whole functionality by processing the activities. In this present age, safety has becomes an essential issue for most of the people especially in the field of road safety. Some people try to break the traffic rules of government, there are many road accidents happening, road safety measure are not very much concerned in India. To overcome the safety threat , the government assign the traffic officials to their respected duties but this doesn’t help much. In this paper we have implemented safety of the people walking on the road, in their vehicles and less effort for our traffic authorities by using Raspberry pi and </a:t>
            </a:r>
            <a:r>
              <a:rPr lang="en-US" dirty="0" err="1">
                <a:latin typeface="Times New Roman" panose="02020603050405020304" pitchFamily="18" charset="0"/>
                <a:cs typeface="Times New Roman" panose="02020603050405020304" pitchFamily="18" charset="0"/>
              </a:rPr>
              <a:t>raspbian</a:t>
            </a:r>
            <a:r>
              <a:rPr lang="en-US" dirty="0">
                <a:latin typeface="Times New Roman" panose="02020603050405020304" pitchFamily="18" charset="0"/>
                <a:cs typeface="Times New Roman" panose="02020603050405020304" pitchFamily="18" charset="0"/>
              </a:rPr>
              <a:t> technology which will be more secure than other systems</a:t>
            </a:r>
            <a:r>
              <a:rPr lang="en-US" dirty="0" smtClean="0"/>
              <a:t>.</a:t>
            </a:r>
          </a:p>
          <a:p>
            <a:endParaRPr lang="en-US" dirty="0"/>
          </a:p>
          <a:p>
            <a:endParaRPr lang="en-IN" dirty="0"/>
          </a:p>
        </p:txBody>
      </p:sp>
    </p:spTree>
    <p:extLst>
      <p:ext uri="{BB962C8B-B14F-4D97-AF65-F5344CB8AC3E}">
        <p14:creationId xmlns:p14="http://schemas.microsoft.com/office/powerpoint/2010/main" xmlns="" val="1741621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76672"/>
            <a:ext cx="7416824" cy="58477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DRAWBACKS OF EXISTING SYSTEM</a:t>
            </a:r>
            <a:endParaRPr lang="en-IN"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1043608" y="1668876"/>
            <a:ext cx="5688632" cy="1569660"/>
          </a:xfrm>
          <a:prstGeom prst="rect">
            <a:avLst/>
          </a:prstGeom>
        </p:spPr>
        <p:txBody>
          <a:bodyPr wrap="square">
            <a:spAutoFit/>
          </a:bodyPr>
          <a:lstStyle/>
          <a:p>
            <a:pPr marL="285750" lvl="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No way of monitoring real time traffic</a:t>
            </a:r>
          </a:p>
          <a:p>
            <a:pPr marL="285750" lvl="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No way to manage traffic in case of an emergency</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 way to stop the red light jumps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05191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5656" y="836712"/>
            <a:ext cx="6480720" cy="3170099"/>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New </a:t>
            </a:r>
            <a:r>
              <a:rPr lang="en-US" sz="2000" dirty="0">
                <a:latin typeface="Times New Roman" panose="02020603050405020304" pitchFamily="18" charset="0"/>
                <a:cs typeface="Times New Roman" panose="02020603050405020304" pitchFamily="18" charset="0"/>
              </a:rPr>
              <a:t>technology has IR+LDR sensor, Water level sensor, USB web Camera and sending of a message through IOT</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Advantages</a:t>
            </a:r>
            <a:endParaRPr lang="en-IN" sz="20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Panic button in case of emergency</a:t>
            </a:r>
          </a:p>
          <a:p>
            <a:pPr marL="342900" lvl="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Reduces red light jumps</a:t>
            </a:r>
          </a:p>
          <a:p>
            <a:pPr marL="342900" lvl="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Monitor real time traffic</a:t>
            </a:r>
          </a:p>
          <a:p>
            <a:pPr marL="342900" lvl="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Low cost </a:t>
            </a:r>
          </a:p>
          <a:p>
            <a:pPr marL="342900" lvl="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Low power consumption</a:t>
            </a:r>
          </a:p>
        </p:txBody>
      </p:sp>
      <p:sp>
        <p:nvSpPr>
          <p:cNvPr id="3" name="Rectangle 2"/>
          <p:cNvSpPr/>
          <p:nvPr/>
        </p:nvSpPr>
        <p:spPr>
          <a:xfrm>
            <a:off x="1907704" y="96322"/>
            <a:ext cx="4752528" cy="584775"/>
          </a:xfrm>
          <a:prstGeom prst="rect">
            <a:avLst/>
          </a:prstGeom>
        </p:spPr>
        <p:txBody>
          <a:bodyPr wrap="square">
            <a:spAutoFit/>
          </a:bodyPr>
          <a:lstStyle/>
          <a:p>
            <a:pPr lvl="0" algn="ctr"/>
            <a:r>
              <a:rPr lang="en-US" sz="3200" b="1" dirty="0">
                <a:solidFill>
                  <a:prstClr val="black"/>
                </a:solidFill>
                <a:latin typeface="Times New Roman" panose="02020603050405020304" pitchFamily="18" charset="0"/>
                <a:cs typeface="Times New Roman" panose="02020603050405020304" pitchFamily="18" charset="0"/>
              </a:rPr>
              <a:t>PROPOSED SYSTEM</a:t>
            </a:r>
            <a:endParaRPr lang="en-IN" sz="3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151939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8" name="Picture 60"/>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07703" y="1340768"/>
            <a:ext cx="6091237" cy="52485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4" name="Rectangle 43"/>
          <p:cNvSpPr/>
          <p:nvPr/>
        </p:nvSpPr>
        <p:spPr>
          <a:xfrm>
            <a:off x="3247586" y="332656"/>
            <a:ext cx="3916702"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BLOCK DIAGRAM</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31079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1680" y="476672"/>
            <a:ext cx="6120680" cy="584775"/>
          </a:xfrm>
          <a:prstGeom prst="rect">
            <a:avLst/>
          </a:prstGeom>
          <a:noFill/>
        </p:spPr>
        <p:txBody>
          <a:bodyPr wrap="square" rtlCol="0">
            <a:spAutoFit/>
          </a:bodyPr>
          <a:lstStyle/>
          <a:p>
            <a:pPr algn="ctr"/>
            <a:r>
              <a:rPr lang="en-IN" sz="3200" b="1" dirty="0" smtClean="0">
                <a:latin typeface="Times New Roman" panose="02020603050405020304" pitchFamily="18" charset="0"/>
                <a:cs typeface="Times New Roman" panose="02020603050405020304" pitchFamily="18" charset="0"/>
              </a:rPr>
              <a:t>DETAILED DESIGN</a:t>
            </a:r>
            <a:endParaRPr lang="en-IN" sz="3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395536" y="1061447"/>
            <a:ext cx="8388932" cy="5632311"/>
          </a:xfrm>
          <a:prstGeom prst="rect">
            <a:avLst/>
          </a:prstGeom>
        </p:spPr>
        <p:txBody>
          <a:bodyPr wrap="square">
            <a:spAutoFit/>
          </a:bodyPr>
          <a:lstStyle/>
          <a:p>
            <a:r>
              <a:rPr lang="en-US" sz="2000" b="1" u="sng" dirty="0">
                <a:latin typeface="Times New Roman" panose="02020603050405020304" pitchFamily="18" charset="0"/>
                <a:cs typeface="Times New Roman" panose="02020603050405020304" pitchFamily="18" charset="0"/>
              </a:rPr>
              <a:t>Raspberry Pi</a:t>
            </a:r>
            <a:endParaRPr lang="en-IN" sz="2000" u="sng"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Processor / </a:t>
            </a:r>
            <a:r>
              <a:rPr lang="en-US" dirty="0" err="1">
                <a:latin typeface="Times New Roman" panose="02020603050405020304" pitchFamily="18" charset="0"/>
                <a:cs typeface="Times New Roman" panose="02020603050405020304" pitchFamily="18" charset="0"/>
              </a:rPr>
              <a:t>SoC</a:t>
            </a:r>
            <a:r>
              <a:rPr lang="en-US" dirty="0">
                <a:latin typeface="Times New Roman" panose="02020603050405020304" pitchFamily="18" charset="0"/>
                <a:cs typeface="Times New Roman" panose="02020603050405020304" pitchFamily="18" charset="0"/>
              </a:rPr>
              <a:t> (System on Chip)</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Raspberry Pi has a Broadcom BCM2835 System on Chip module. It has a ARM1176JZF-S processor</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Broadcom </a:t>
            </a:r>
            <a:r>
              <a:rPr lang="en-US" dirty="0" err="1">
                <a:latin typeface="Times New Roman" panose="02020603050405020304" pitchFamily="18" charset="0"/>
                <a:cs typeface="Times New Roman" panose="02020603050405020304" pitchFamily="18" charset="0"/>
              </a:rPr>
              <a:t>SoC</a:t>
            </a:r>
            <a:r>
              <a:rPr lang="en-US" dirty="0">
                <a:latin typeface="Times New Roman" panose="02020603050405020304" pitchFamily="18" charset="0"/>
                <a:cs typeface="Times New Roman" panose="02020603050405020304" pitchFamily="18" charset="0"/>
              </a:rPr>
              <a:t> used in the Raspberry Pi is equivalent to a chip used in an old smartphone (Android or iPhone). While operating at 700 MHz by default, the Raspberry Pi provides a real world performance roughly equivalent to the 0.041 GFLOPS. On the CPU level the performance is similar to a 300 MHz Pentium II of</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1997-1999, but the GPU, however, provides 1 </a:t>
            </a:r>
            <a:r>
              <a:rPr lang="en-US" dirty="0" err="1">
                <a:latin typeface="Times New Roman" panose="02020603050405020304" pitchFamily="18" charset="0"/>
                <a:cs typeface="Times New Roman" panose="02020603050405020304" pitchFamily="18" charset="0"/>
              </a:rPr>
              <a:t>Gpixel</a:t>
            </a:r>
            <a:r>
              <a:rPr lang="en-US" dirty="0">
                <a:latin typeface="Times New Roman" panose="02020603050405020304" pitchFamily="18" charset="0"/>
                <a:cs typeface="Times New Roman" panose="02020603050405020304" pitchFamily="18" charset="0"/>
              </a:rPr>
              <a:t>/s, 1.5 </a:t>
            </a:r>
            <a:r>
              <a:rPr lang="en-US" dirty="0" err="1">
                <a:latin typeface="Times New Roman" panose="02020603050405020304" pitchFamily="18" charset="0"/>
                <a:cs typeface="Times New Roman" panose="02020603050405020304" pitchFamily="18" charset="0"/>
              </a:rPr>
              <a:t>Gtexel</a:t>
            </a:r>
            <a:r>
              <a:rPr lang="en-US" dirty="0">
                <a:latin typeface="Times New Roman" panose="02020603050405020304" pitchFamily="18" charset="0"/>
                <a:cs typeface="Times New Roman" panose="02020603050405020304" pitchFamily="18" charset="0"/>
              </a:rPr>
              <a:t>/s or 24 GFLOPS of general purpose compute and the graphics capabilities of the Raspberry Pi are roughly equivalent to the level of performance of the Xbox of 2001. The Raspberry Pi chip operating at 700 MHz by default, will not become hot enough to need a heatsink</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or special cooling.</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Power source</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Pi is a device which consumes 700mA or 3W or power. It is powered by </a:t>
            </a:r>
            <a:r>
              <a:rPr lang="en-US" dirty="0" err="1">
                <a:latin typeface="Times New Roman" panose="02020603050405020304" pitchFamily="18" charset="0"/>
                <a:cs typeface="Times New Roman" panose="02020603050405020304" pitchFamily="18" charset="0"/>
              </a:rPr>
              <a:t>aMicroUSB</a:t>
            </a:r>
            <a:r>
              <a:rPr lang="en-US" dirty="0">
                <a:latin typeface="Times New Roman" panose="02020603050405020304" pitchFamily="18" charset="0"/>
                <a:cs typeface="Times New Roman" panose="02020603050405020304" pitchFamily="18" charset="0"/>
              </a:rPr>
              <a:t> charger or the GPIO header. Any good smartphone charger will do </a:t>
            </a:r>
            <a:r>
              <a:rPr lang="en-US" dirty="0" err="1">
                <a:latin typeface="Times New Roman" panose="02020603050405020304" pitchFamily="18" charset="0"/>
                <a:cs typeface="Times New Roman" panose="02020603050405020304" pitchFamily="18" charset="0"/>
              </a:rPr>
              <a:t>thework</a:t>
            </a:r>
            <a:r>
              <a:rPr lang="en-US" dirty="0">
                <a:latin typeface="Times New Roman" panose="02020603050405020304" pitchFamily="18" charset="0"/>
                <a:cs typeface="Times New Roman" panose="02020603050405020304" pitchFamily="18" charset="0"/>
              </a:rPr>
              <a:t> of powering the Pi.</a:t>
            </a:r>
            <a:endParaRPr lang="en-IN" dirty="0">
              <a:latin typeface="Times New Roman" panose="02020603050405020304" pitchFamily="18" charset="0"/>
              <a:cs typeface="Times New Roman" panose="02020603050405020304" pitchFamily="18" charset="0"/>
            </a:endParaRPr>
          </a:p>
          <a:p>
            <a:r>
              <a:rPr lang="en-US" dirty="0"/>
              <a:t> </a:t>
            </a:r>
            <a:endParaRPr lang="en-IN" dirty="0"/>
          </a:p>
        </p:txBody>
      </p:sp>
    </p:spTree>
    <p:extLst>
      <p:ext uri="{BB962C8B-B14F-4D97-AF65-F5344CB8AC3E}">
        <p14:creationId xmlns:p14="http://schemas.microsoft.com/office/powerpoint/2010/main" xmlns="" val="23682768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1575</Words>
  <Application>Microsoft Office PowerPoint</Application>
  <PresentationFormat>On-screen Show (4:3)</PresentationFormat>
  <Paragraphs>267</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Ashish Arora</cp:lastModifiedBy>
  <cp:revision>13</cp:revision>
  <dcterms:created xsi:type="dcterms:W3CDTF">2017-02-19T17:46:36Z</dcterms:created>
  <dcterms:modified xsi:type="dcterms:W3CDTF">2017-04-03T07:24:40Z</dcterms:modified>
</cp:coreProperties>
</file>