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8" r:id="rId5"/>
    <p:sldId id="260" r:id="rId6"/>
    <p:sldId id="261" r:id="rId7"/>
    <p:sldId id="276" r:id="rId8"/>
    <p:sldId id="277" r:id="rId9"/>
    <p:sldId id="267" r:id="rId10"/>
    <p:sldId id="263" r:id="rId11"/>
    <p:sldId id="269" r:id="rId12"/>
    <p:sldId id="270" r:id="rId13"/>
    <p:sldId id="262" r:id="rId14"/>
    <p:sldId id="264" r:id="rId15"/>
    <p:sldId id="272" r:id="rId16"/>
    <p:sldId id="273" r:id="rId17"/>
    <p:sldId id="275" r:id="rId18"/>
    <p:sldId id="274" r:id="rId19"/>
    <p:sldId id="25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90E4A-4EB1-4CB0-BE48-652209B80105}" v="3282" dt="2020-01-11T06:38:36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0875-483B-412F-8B20-5A7D503E9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707" y="795940"/>
            <a:ext cx="7315200" cy="223558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Will They Claim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FA95D-6FF1-402F-A76B-9CE2250E5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945" y="3098112"/>
            <a:ext cx="7315200" cy="914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Hackathon: Supervised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BF992-5A94-4DB9-9FB4-7B72A5C6C29D}"/>
              </a:ext>
            </a:extLst>
          </p:cNvPr>
          <p:cNvSpPr txBox="1"/>
          <p:nvPr/>
        </p:nvSpPr>
        <p:spPr>
          <a:xfrm>
            <a:off x="1003945" y="3686425"/>
            <a:ext cx="74727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dirty="0"/>
              <a:t>Presented By :  </a:t>
            </a:r>
            <a:r>
              <a:rPr lang="en-IN" dirty="0" err="1"/>
              <a:t>Tathya</a:t>
            </a:r>
            <a:r>
              <a:rPr lang="en-IN" dirty="0"/>
              <a:t> </a:t>
            </a:r>
            <a:r>
              <a:rPr lang="en-IN" dirty="0" err="1"/>
              <a:t>Vaigaynik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E874D-4C4F-43FC-A7FA-1E33EC704283}"/>
              </a:ext>
            </a:extLst>
          </p:cNvPr>
          <p:cNvSpPr txBox="1"/>
          <p:nvPr/>
        </p:nvSpPr>
        <p:spPr>
          <a:xfrm>
            <a:off x="9505136" y="2136338"/>
            <a:ext cx="2601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Team Members:</a:t>
            </a:r>
          </a:p>
          <a:p>
            <a:endParaRPr lang="en-IN" dirty="0"/>
          </a:p>
          <a:p>
            <a:r>
              <a:rPr lang="en-IN" dirty="0" err="1"/>
              <a:t>Anurodh</a:t>
            </a:r>
            <a:r>
              <a:rPr lang="en-IN" dirty="0"/>
              <a:t> Raina</a:t>
            </a:r>
          </a:p>
          <a:p>
            <a:endParaRPr lang="en-IN" dirty="0"/>
          </a:p>
          <a:p>
            <a:r>
              <a:rPr lang="en-IN" dirty="0"/>
              <a:t>Ashish Tiwari</a:t>
            </a:r>
          </a:p>
          <a:p>
            <a:endParaRPr lang="en-IN" dirty="0"/>
          </a:p>
          <a:p>
            <a:r>
              <a:rPr lang="en-IN" dirty="0"/>
              <a:t>Chirag Agrawal</a:t>
            </a:r>
          </a:p>
          <a:p>
            <a:endParaRPr lang="en-IN" dirty="0"/>
          </a:p>
          <a:p>
            <a:r>
              <a:rPr lang="en-IN" dirty="0" err="1"/>
              <a:t>Shubendu</a:t>
            </a:r>
            <a:r>
              <a:rPr lang="en-IN" dirty="0"/>
              <a:t> Biswas</a:t>
            </a:r>
          </a:p>
        </p:txBody>
      </p:sp>
    </p:spTree>
    <p:extLst>
      <p:ext uri="{BB962C8B-B14F-4D97-AF65-F5344CB8AC3E}">
        <p14:creationId xmlns:p14="http://schemas.microsoft.com/office/powerpoint/2010/main" val="207189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D977-ED46-4760-9AB3-EDF6A972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Models and Approaches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DB12-F204-41ED-9AC7-93D36F54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initially used all the basic models for classification </a:t>
            </a:r>
            <a:r>
              <a:rPr lang="en-IN" b="1" dirty="0"/>
              <a:t>with </a:t>
            </a:r>
            <a:r>
              <a:rPr lang="en-IN" dirty="0"/>
              <a:t>hyperparameter tuning but </a:t>
            </a:r>
            <a:r>
              <a:rPr lang="en-IN" b="1" dirty="0"/>
              <a:t>without </a:t>
            </a:r>
            <a:r>
              <a:rPr lang="en-IN" dirty="0"/>
              <a:t>the treatment of class imbalance of the target variable.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Although some of these models gave a decent </a:t>
            </a:r>
            <a:r>
              <a:rPr lang="en-IN" dirty="0">
                <a:latin typeface="Agency FB" panose="020B0503020202020204" pitchFamily="34" charset="0"/>
              </a:rPr>
              <a:t>75%</a:t>
            </a:r>
            <a:r>
              <a:rPr lang="en-IN" dirty="0"/>
              <a:t> precision score, none of them were a good fit(overfitting).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even managed to get </a:t>
            </a:r>
            <a:r>
              <a:rPr lang="en-IN" dirty="0">
                <a:latin typeface="Agency FB" panose="020B0503020202020204" pitchFamily="34" charset="0"/>
              </a:rPr>
              <a:t>92% </a:t>
            </a:r>
            <a:r>
              <a:rPr lang="en-IN" dirty="0"/>
              <a:t>precision score with the Voting Classifier, but it was at the cost of a really low test ROC_AUC score so we had to scratch that model and used </a:t>
            </a:r>
            <a:r>
              <a:rPr lang="en-IN" dirty="0" err="1"/>
              <a:t>class_weight</a:t>
            </a:r>
            <a:r>
              <a:rPr lang="en-IN" dirty="0"/>
              <a:t> = balanced.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51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A4BD0-C93B-4C76-A0B2-E61FC5AA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21559"/>
              </p:ext>
            </p:extLst>
          </p:nvPr>
        </p:nvGraphicFramePr>
        <p:xfrm>
          <a:off x="237120" y="1184308"/>
          <a:ext cx="11472528" cy="51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843">
                  <a:extLst>
                    <a:ext uri="{9D8B030D-6E8A-4147-A177-3AD203B41FA5}">
                      <a16:colId xmlns:a16="http://schemas.microsoft.com/office/drawing/2014/main" val="3244484618"/>
                    </a:ext>
                  </a:extLst>
                </a:gridCol>
                <a:gridCol w="2307966">
                  <a:extLst>
                    <a:ext uri="{9D8B030D-6E8A-4147-A177-3AD203B41FA5}">
                      <a16:colId xmlns:a16="http://schemas.microsoft.com/office/drawing/2014/main" val="4213828067"/>
                    </a:ext>
                  </a:extLst>
                </a:gridCol>
                <a:gridCol w="1944781">
                  <a:extLst>
                    <a:ext uri="{9D8B030D-6E8A-4147-A177-3AD203B41FA5}">
                      <a16:colId xmlns:a16="http://schemas.microsoft.com/office/drawing/2014/main" val="2296032376"/>
                    </a:ext>
                  </a:extLst>
                </a:gridCol>
                <a:gridCol w="1921352">
                  <a:extLst>
                    <a:ext uri="{9D8B030D-6E8A-4147-A177-3AD203B41FA5}">
                      <a16:colId xmlns:a16="http://schemas.microsoft.com/office/drawing/2014/main" val="1174417545"/>
                    </a:ext>
                  </a:extLst>
                </a:gridCol>
                <a:gridCol w="957293">
                  <a:extLst>
                    <a:ext uri="{9D8B030D-6E8A-4147-A177-3AD203B41FA5}">
                      <a16:colId xmlns:a16="http://schemas.microsoft.com/office/drawing/2014/main" val="638257646"/>
                    </a:ext>
                  </a:extLst>
                </a:gridCol>
                <a:gridCol w="957293">
                  <a:extLst>
                    <a:ext uri="{9D8B030D-6E8A-4147-A177-3AD203B41FA5}">
                      <a16:colId xmlns:a16="http://schemas.microsoft.com/office/drawing/2014/main" val="607839570"/>
                    </a:ext>
                  </a:extLst>
                </a:gridCol>
              </a:tblGrid>
              <a:tr h="379134"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Classification Models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Best Hyper-parameter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Train </a:t>
                      </a: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 </a:t>
                      </a: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IN" sz="1600" b="1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1600" b="1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85171"/>
                  </a:ext>
                </a:extLst>
              </a:tr>
              <a:tr h="379134"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36026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KNN Classifier (Brute Force)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40288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KNN Classifier(KD Tree)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 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63223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Logistic Regression(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 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5182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0" i="0" u="none" strike="noStrike" noProof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50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Sample Split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3729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IN" sz="1600" b="0" i="0" u="none" strike="noStrike" noProof="0" dirty="0"/>
                    </a:p>
                    <a:p>
                      <a:pPr lvl="0" algn="ctr">
                        <a:buNone/>
                      </a:pP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150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n_estimators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=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01240"/>
                  </a:ext>
                </a:extLst>
              </a:tr>
              <a:tr h="7238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GBDT(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XGBoost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110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n_estimators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= 300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454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230D9A-93F1-4794-B0F0-5B42414F9990}"/>
              </a:ext>
            </a:extLst>
          </p:cNvPr>
          <p:cNvSpPr txBox="1"/>
          <p:nvPr/>
        </p:nvSpPr>
        <p:spPr>
          <a:xfrm>
            <a:off x="275664" y="477371"/>
            <a:ext cx="101555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Model Matrix with Response coding and Standard Scale</a:t>
            </a:r>
          </a:p>
        </p:txBody>
      </p:sp>
    </p:spTree>
    <p:extLst>
      <p:ext uri="{BB962C8B-B14F-4D97-AF65-F5344CB8AC3E}">
        <p14:creationId xmlns:p14="http://schemas.microsoft.com/office/powerpoint/2010/main" val="350525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9A4BD0-C93B-4C76-A0B2-E61FC5AA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25577"/>
              </p:ext>
            </p:extLst>
          </p:nvPr>
        </p:nvGraphicFramePr>
        <p:xfrm>
          <a:off x="237119" y="1184309"/>
          <a:ext cx="11561304" cy="519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021">
                  <a:extLst>
                    <a:ext uri="{9D8B030D-6E8A-4147-A177-3AD203B41FA5}">
                      <a16:colId xmlns:a16="http://schemas.microsoft.com/office/drawing/2014/main" val="3244484618"/>
                    </a:ext>
                  </a:extLst>
                </a:gridCol>
                <a:gridCol w="2909653">
                  <a:extLst>
                    <a:ext uri="{9D8B030D-6E8A-4147-A177-3AD203B41FA5}">
                      <a16:colId xmlns:a16="http://schemas.microsoft.com/office/drawing/2014/main" val="4213828067"/>
                    </a:ext>
                  </a:extLst>
                </a:gridCol>
                <a:gridCol w="2163800">
                  <a:extLst>
                    <a:ext uri="{9D8B030D-6E8A-4147-A177-3AD203B41FA5}">
                      <a16:colId xmlns:a16="http://schemas.microsoft.com/office/drawing/2014/main" val="2296032376"/>
                    </a:ext>
                  </a:extLst>
                </a:gridCol>
                <a:gridCol w="1618292">
                  <a:extLst>
                    <a:ext uri="{9D8B030D-6E8A-4147-A177-3AD203B41FA5}">
                      <a16:colId xmlns:a16="http://schemas.microsoft.com/office/drawing/2014/main" val="1174417545"/>
                    </a:ext>
                  </a:extLst>
                </a:gridCol>
                <a:gridCol w="806269">
                  <a:extLst>
                    <a:ext uri="{9D8B030D-6E8A-4147-A177-3AD203B41FA5}">
                      <a16:colId xmlns:a16="http://schemas.microsoft.com/office/drawing/2014/main" val="3521735439"/>
                    </a:ext>
                  </a:extLst>
                </a:gridCol>
                <a:gridCol w="806269">
                  <a:extLst>
                    <a:ext uri="{9D8B030D-6E8A-4147-A177-3AD203B41FA5}">
                      <a16:colId xmlns:a16="http://schemas.microsoft.com/office/drawing/2014/main" val="3184263247"/>
                    </a:ext>
                  </a:extLst>
                </a:gridCol>
              </a:tblGrid>
              <a:tr h="386213"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Classification Models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Best Hyper-parameter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Train </a:t>
                      </a: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 </a:t>
                      </a: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1600" b="1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85171"/>
                  </a:ext>
                </a:extLst>
              </a:tr>
              <a:tr h="386213"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45044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KNN (Brute Force)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40288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KNN (KD Tree)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 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63223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Logistic Regression(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L2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5182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0" i="0" u="none" strike="noStrike" noProof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160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Sample Split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63729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  <a:p>
                      <a:pPr lvl="0" algn="ctr">
                        <a:buNone/>
                      </a:pPr>
                      <a:endParaRPr lang="en-IN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300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n_estimators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=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01240"/>
                  </a:ext>
                </a:extLst>
              </a:tr>
              <a:tr h="737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GBDT(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XGBoost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Depth = 115</a:t>
                      </a:r>
                      <a:br>
                        <a:rPr lang="en-IN" sz="16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n_estimators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= 300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454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230D9A-93F1-4794-B0F0-5B42414F9990}"/>
              </a:ext>
            </a:extLst>
          </p:cNvPr>
          <p:cNvSpPr txBox="1"/>
          <p:nvPr/>
        </p:nvSpPr>
        <p:spPr>
          <a:xfrm>
            <a:off x="275664" y="477371"/>
            <a:ext cx="97383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Model Matrix with One-Hot Encoding and Standard Scale</a:t>
            </a:r>
          </a:p>
        </p:txBody>
      </p:sp>
    </p:spTree>
    <p:extLst>
      <p:ext uri="{BB962C8B-B14F-4D97-AF65-F5344CB8AC3E}">
        <p14:creationId xmlns:p14="http://schemas.microsoft.com/office/powerpoint/2010/main" val="54721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7ED8-76CD-4C7E-901E-6E86829B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Feature Selection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49CC-D14F-47B4-A3E5-27E90681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7135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alibri"/>
                <a:cs typeface="Calibri"/>
              </a:rPr>
              <a:t>By using </a:t>
            </a:r>
            <a:r>
              <a:rPr lang="en-IN" dirty="0" err="1">
                <a:latin typeface="Calibri"/>
                <a:cs typeface="Calibri"/>
              </a:rPr>
              <a:t>XGBoost</a:t>
            </a:r>
            <a:r>
              <a:rPr lang="en-IN" dirty="0">
                <a:latin typeface="Calibri"/>
                <a:cs typeface="Calibri"/>
              </a:rPr>
              <a:t> </a:t>
            </a:r>
            <a:r>
              <a:rPr lang="en-IN" dirty="0" err="1">
                <a:latin typeface="Calibri"/>
                <a:cs typeface="Calibri"/>
              </a:rPr>
              <a:t>feature_importance</a:t>
            </a:r>
            <a:r>
              <a:rPr lang="en-IN" dirty="0">
                <a:latin typeface="Calibri"/>
                <a:cs typeface="Calibri"/>
              </a:rPr>
              <a:t> attribute, </a:t>
            </a:r>
            <a:r>
              <a:rPr lang="en-IN" u="sng" dirty="0">
                <a:latin typeface="Calibri"/>
                <a:cs typeface="Calibri"/>
              </a:rPr>
              <a:t>we removed two columns from the predictors set : Distribution Channel and Agency Type.</a:t>
            </a:r>
            <a:r>
              <a:rPr lang="en-IN" dirty="0">
                <a:latin typeface="Calibri"/>
                <a:cs typeface="Calibri"/>
              </a:rPr>
              <a:t> After removing above mentioned columns our model is still stable and precision got increased.</a:t>
            </a: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u="sng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u="sng" dirty="0">
              <a:latin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CEF1CC-AE4E-4619-B3F6-B28846C1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818" y="2283048"/>
            <a:ext cx="2305050" cy="41529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5E8251-DD43-4AD2-A5A1-7C7B987C6C64}"/>
              </a:ext>
            </a:extLst>
          </p:cNvPr>
          <p:cNvSpPr/>
          <p:nvPr/>
        </p:nvSpPr>
        <p:spPr>
          <a:xfrm>
            <a:off x="5221818" y="2334827"/>
            <a:ext cx="2305050" cy="117185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1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F211E-D4EB-4067-8475-5AE29DA5B35F}"/>
              </a:ext>
            </a:extLst>
          </p:cNvPr>
          <p:cNvSpPr txBox="1"/>
          <p:nvPr/>
        </p:nvSpPr>
        <p:spPr>
          <a:xfrm>
            <a:off x="152400" y="219635"/>
            <a:ext cx="85254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/>
              <a:t>Training </a:t>
            </a:r>
            <a:r>
              <a:rPr lang="en-US" sz="2800" b="1" u="sng" dirty="0" err="1"/>
              <a:t>XGBoost</a:t>
            </a:r>
            <a:r>
              <a:rPr lang="en-US" sz="2800" b="1" u="sng" dirty="0"/>
              <a:t> with Manual Class Balancing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D86FD-D246-4FE0-9973-5092B5008BED}"/>
              </a:ext>
            </a:extLst>
          </p:cNvPr>
          <p:cNvSpPr txBox="1"/>
          <p:nvPr/>
        </p:nvSpPr>
        <p:spPr>
          <a:xfrm>
            <a:off x="309282" y="1116106"/>
            <a:ext cx="10800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381C3BB-AFF1-4513-BB0F-C0D8A99D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" y="1301213"/>
            <a:ext cx="5453965" cy="4506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69073-E85A-49A5-A4ED-CFA4D7CF5F4F}"/>
              </a:ext>
            </a:extLst>
          </p:cNvPr>
          <p:cNvSpPr txBox="1"/>
          <p:nvPr/>
        </p:nvSpPr>
        <p:spPr>
          <a:xfrm>
            <a:off x="5360334" y="1303805"/>
            <a:ext cx="651958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>
                <a:latin typeface="Calibri"/>
                <a:cs typeface="Calibri"/>
              </a:rPr>
              <a:t>We are taking class weights according to train data distribution.</a:t>
            </a:r>
          </a:p>
          <a:p>
            <a:pPr marL="285750" indent="-285750">
              <a:buFont typeface="Wingdings"/>
              <a:buChar char="q"/>
            </a:pP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latin typeface="Calibri"/>
                <a:cs typeface="Calibri"/>
              </a:rPr>
              <a:t>Since the data is imbalanced, we took the weights as following:</a:t>
            </a:r>
          </a:p>
          <a:p>
            <a:pPr marL="285750" indent="-285750">
              <a:buFont typeface="Wingdings"/>
              <a:buChar char="q"/>
            </a:pPr>
            <a:endParaRPr lang="en-US" dirty="0">
              <a:latin typeface="Calibri"/>
              <a:cs typeface="Calibri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b="1" dirty="0">
                <a:latin typeface="Calibri"/>
                <a:cs typeface="Calibri"/>
              </a:rPr>
              <a:t>For Class 0, Weight = (6976 / 34872) = 0.20004588208</a:t>
            </a:r>
          </a:p>
          <a:p>
            <a:pPr marL="742950" lvl="1" indent="-285750">
              <a:buFont typeface="Wingdings"/>
              <a:buChar char="Ø"/>
            </a:pPr>
            <a:endParaRPr lang="en-US" b="1" dirty="0">
              <a:latin typeface="Calibri"/>
              <a:cs typeface="Calibri"/>
            </a:endParaRPr>
          </a:p>
          <a:p>
            <a:pPr marL="742950" lvl="1" indent="-285750">
              <a:buFont typeface="Wingdings"/>
              <a:buChar char="Ø"/>
            </a:pPr>
            <a:endParaRPr lang="en-US" b="1" dirty="0">
              <a:latin typeface="Calibri"/>
              <a:cs typeface="Calibri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b="1" dirty="0">
                <a:latin typeface="Calibri"/>
                <a:cs typeface="Calibri"/>
              </a:rPr>
              <a:t>For Class 1, </a:t>
            </a:r>
            <a:r>
              <a:rPr lang="en-US" b="1" dirty="0">
                <a:latin typeface="Calibri"/>
                <a:ea typeface="+mn-lt"/>
                <a:cs typeface="Calibri"/>
              </a:rPr>
              <a:t>Weight = (34872 / 6976) =  4.99885321101</a:t>
            </a:r>
            <a:endParaRPr lang="en-US" dirty="0">
              <a:latin typeface="Calibri"/>
              <a:ea typeface="+mn-lt"/>
              <a:cs typeface="Calibri"/>
            </a:endParaRPr>
          </a:p>
          <a:p>
            <a:pPr lvl="1"/>
            <a:endParaRPr lang="en-US" b="1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D82B5-F15B-4527-B6E6-B98600169195}"/>
              </a:ext>
            </a:extLst>
          </p:cNvPr>
          <p:cNvSpPr txBox="1"/>
          <p:nvPr/>
        </p:nvSpPr>
        <p:spPr>
          <a:xfrm>
            <a:off x="5357532" y="4035238"/>
            <a:ext cx="63402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/>
              <a:t>We used this class weights to fit the training data on </a:t>
            </a:r>
            <a:r>
              <a:rPr lang="en-US" dirty="0" err="1"/>
              <a:t>XGBoost</a:t>
            </a:r>
            <a:r>
              <a:rPr lang="en-US" dirty="0"/>
              <a:t> with response coding and One Hot Encoding.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8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C1704-436A-49FC-91B0-4F8EA4835326}"/>
              </a:ext>
            </a:extLst>
          </p:cNvPr>
          <p:cNvSpPr txBox="1"/>
          <p:nvPr/>
        </p:nvSpPr>
        <p:spPr>
          <a:xfrm>
            <a:off x="197224" y="219635"/>
            <a:ext cx="113717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Grid Search on </a:t>
            </a:r>
            <a:r>
              <a:rPr lang="en-US" sz="2800" dirty="0" err="1"/>
              <a:t>XGBoost</a:t>
            </a:r>
            <a:r>
              <a:rPr lang="en-US" sz="2800" dirty="0"/>
              <a:t> (</a:t>
            </a:r>
            <a:r>
              <a:rPr lang="en-US" sz="2800" dirty="0" err="1"/>
              <a:t>max_depth</a:t>
            </a:r>
            <a:r>
              <a:rPr lang="en-US" sz="2800" dirty="0"/>
              <a:t>, </a:t>
            </a:r>
            <a:r>
              <a:rPr lang="en-US" sz="2800" dirty="0" err="1"/>
              <a:t>n_estimators</a:t>
            </a:r>
            <a:r>
              <a:rPr lang="en-US" sz="28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1F0B1-13EF-4110-851B-BD9CFB2EB059}"/>
              </a:ext>
            </a:extLst>
          </p:cNvPr>
          <p:cNvSpPr txBox="1"/>
          <p:nvPr/>
        </p:nvSpPr>
        <p:spPr>
          <a:xfrm>
            <a:off x="510988" y="1082488"/>
            <a:ext cx="36396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595959"/>
                </a:solidFill>
              </a:rPr>
              <a:t>Response Coding + Standard Scale </a:t>
            </a:r>
            <a:r>
              <a:rPr lang="en-US" dirty="0"/>
              <a:t>​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4714885-AB23-44C3-B1B6-469CFB3F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6" y="1909180"/>
            <a:ext cx="5682279" cy="4055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BF6C09-B5C7-4767-BC5C-48E22AE1924A}"/>
              </a:ext>
            </a:extLst>
          </p:cNvPr>
          <p:cNvSpPr txBox="1"/>
          <p:nvPr/>
        </p:nvSpPr>
        <p:spPr>
          <a:xfrm>
            <a:off x="7806018" y="1082488"/>
            <a:ext cx="3975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595959"/>
                </a:solidFill>
              </a:rPr>
              <a:t>One Hot Encoding + Standard Scale</a:t>
            </a:r>
            <a:r>
              <a:rPr lang="en-US"/>
              <a:t>​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FBC315-FC34-445E-B9FB-0288709E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8" y="1910528"/>
            <a:ext cx="5578286" cy="40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0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9A414-55CA-4D77-AB5A-2C10FD0DB9C9}"/>
              </a:ext>
            </a:extLst>
          </p:cNvPr>
          <p:cNvSpPr txBox="1"/>
          <p:nvPr/>
        </p:nvSpPr>
        <p:spPr>
          <a:xfrm>
            <a:off x="986901" y="514905"/>
            <a:ext cx="10218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ROC AUC curve of final model with best hyperparameter and 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4E961-00CE-40A9-9357-B5308E852535}"/>
              </a:ext>
            </a:extLst>
          </p:cNvPr>
          <p:cNvSpPr txBox="1"/>
          <p:nvPr/>
        </p:nvSpPr>
        <p:spPr>
          <a:xfrm>
            <a:off x="878889" y="1933242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coding + Standard Scale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B55AC-F1E1-47FE-89AA-6BF0F4AF0211}"/>
              </a:ext>
            </a:extLst>
          </p:cNvPr>
          <p:cNvSpPr txBox="1"/>
          <p:nvPr/>
        </p:nvSpPr>
        <p:spPr>
          <a:xfrm>
            <a:off x="6942339" y="1933242"/>
            <a:ext cx="361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Hot Encoding + Standard Scale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ACE6A-462B-4032-BE81-AF7038E12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6" y="2743570"/>
            <a:ext cx="4839070" cy="3136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6895B-69D7-44D6-901A-8FAB18C2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37" y="2743570"/>
            <a:ext cx="4742562" cy="32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8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A9FA79-7175-499D-BC2C-19F66E031F64}"/>
              </a:ext>
            </a:extLst>
          </p:cNvPr>
          <p:cNvSpPr/>
          <p:nvPr/>
        </p:nvSpPr>
        <p:spPr>
          <a:xfrm>
            <a:off x="651029" y="510012"/>
            <a:ext cx="8510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Key Points</a:t>
            </a:r>
            <a:endParaRPr lang="en-IN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8275E-0854-48BA-B156-10FC2FBE4856}"/>
              </a:ext>
            </a:extLst>
          </p:cNvPr>
          <p:cNvSpPr/>
          <p:nvPr/>
        </p:nvSpPr>
        <p:spPr>
          <a:xfrm>
            <a:off x="651029" y="2209268"/>
            <a:ext cx="10241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/>
                <a:cs typeface="Calibri"/>
              </a:rPr>
              <a:t>One hot encoding proved better than response coding in terms of precision score but it was only by 0.10 percent.</a:t>
            </a:r>
          </a:p>
          <a:p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/>
                <a:cs typeface="Calibri"/>
              </a:rPr>
              <a:t>Response coding was predicting using only </a:t>
            </a:r>
            <a:r>
              <a:rPr lang="en-IN" b="1" dirty="0">
                <a:latin typeface="Calibri"/>
                <a:cs typeface="Calibri"/>
              </a:rPr>
              <a:t>10 features </a:t>
            </a:r>
            <a:r>
              <a:rPr lang="en-IN" dirty="0">
                <a:latin typeface="Calibri"/>
                <a:cs typeface="Calibri"/>
              </a:rPr>
              <a:t>while </a:t>
            </a:r>
            <a:r>
              <a:rPr lang="en-IN" dirty="0" err="1">
                <a:latin typeface="Calibri"/>
                <a:cs typeface="Calibri"/>
              </a:rPr>
              <a:t>OHE</a:t>
            </a:r>
            <a:r>
              <a:rPr lang="en-IN" dirty="0">
                <a:latin typeface="Calibri"/>
                <a:cs typeface="Calibri"/>
              </a:rPr>
              <a:t> used </a:t>
            </a:r>
            <a:r>
              <a:rPr lang="en-IN" b="1" dirty="0">
                <a:latin typeface="Calibri"/>
                <a:cs typeface="Calibri"/>
              </a:rPr>
              <a:t>142 features</a:t>
            </a:r>
            <a:r>
              <a:rPr lang="en-IN" dirty="0">
                <a:latin typeface="Calibri"/>
                <a:cs typeface="Calibri"/>
              </a:rPr>
              <a:t> so time and space complexity of response coding is far much better than </a:t>
            </a:r>
            <a:r>
              <a:rPr lang="en-IN" dirty="0" err="1">
                <a:latin typeface="Calibri"/>
                <a:cs typeface="Calibri"/>
              </a:rPr>
              <a:t>ohe</a:t>
            </a:r>
            <a:r>
              <a:rPr lang="en-IN" dirty="0">
                <a:latin typeface="Calibri"/>
                <a:cs typeface="Calibri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/>
                <a:cs typeface="Calibri"/>
              </a:rPr>
              <a:t>So for better precision we can use </a:t>
            </a:r>
            <a:r>
              <a:rPr lang="en-IN" dirty="0" err="1">
                <a:latin typeface="Calibri"/>
                <a:cs typeface="Calibri"/>
              </a:rPr>
              <a:t>OHE</a:t>
            </a:r>
            <a:r>
              <a:rPr lang="en-IN" dirty="0">
                <a:latin typeface="Calibri"/>
                <a:cs typeface="Calibri"/>
              </a:rPr>
              <a:t> and for better time space complexity we can use response coding according to business requirement.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27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D0C7F-380C-4F7D-8B34-66D10F00E47F}"/>
              </a:ext>
            </a:extLst>
          </p:cNvPr>
          <p:cNvSpPr txBox="1"/>
          <p:nvPr/>
        </p:nvSpPr>
        <p:spPr>
          <a:xfrm>
            <a:off x="710212" y="337352"/>
            <a:ext cx="5317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42C00-38C6-41B6-B849-00EEDC294202}"/>
              </a:ext>
            </a:extLst>
          </p:cNvPr>
          <p:cNvSpPr txBox="1"/>
          <p:nvPr/>
        </p:nvSpPr>
        <p:spPr>
          <a:xfrm>
            <a:off x="867050" y="1354941"/>
            <a:ext cx="1012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used the test data to predict the output with our best model (</a:t>
            </a:r>
            <a:r>
              <a:rPr lang="en-IN" dirty="0" err="1"/>
              <a:t>XgBoost</a:t>
            </a:r>
            <a:r>
              <a:rPr lang="en-IN" dirty="0"/>
              <a:t> with feature selection and transformation)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B6831-DDAE-499E-98FF-3ACDAAE38113}"/>
              </a:ext>
            </a:extLst>
          </p:cNvPr>
          <p:cNvSpPr/>
          <p:nvPr/>
        </p:nvSpPr>
        <p:spPr>
          <a:xfrm>
            <a:off x="1056442" y="2244506"/>
            <a:ext cx="343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Response coding + Standard Scale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6945D-4621-4CDC-A4FC-16E1EED0A88D}"/>
              </a:ext>
            </a:extLst>
          </p:cNvPr>
          <p:cNvSpPr/>
          <p:nvPr/>
        </p:nvSpPr>
        <p:spPr>
          <a:xfrm>
            <a:off x="7467252" y="2244506"/>
            <a:ext cx="3570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One Hot Encoding + Standard Scale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71B9E-D749-4856-A74C-23E2D156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252" y="3031097"/>
            <a:ext cx="3962400" cy="3192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FAA29C-E240-4FE0-A248-66249E54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59" y="3085191"/>
            <a:ext cx="3889241" cy="313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9368-67DC-438D-81B6-8BF1383E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Will Machine Learning help?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4F8A-5AB7-4CD1-9E36-F014E49E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u="sng" dirty="0"/>
              <a:t>improve operational efficiency</a:t>
            </a:r>
            <a:r>
              <a:rPr lang="en-US" dirty="0"/>
              <a:t> from claim registration to settlement.</a:t>
            </a:r>
          </a:p>
          <a:p>
            <a:r>
              <a:rPr lang="en-US" dirty="0"/>
              <a:t>Enhancing the </a:t>
            </a:r>
            <a:r>
              <a:rPr lang="en-US" u="sng" dirty="0"/>
              <a:t>customer experience while reducing the claims settlement time</a:t>
            </a:r>
            <a:r>
              <a:rPr lang="en-US" dirty="0"/>
              <a:t>.</a:t>
            </a:r>
          </a:p>
          <a:p>
            <a:r>
              <a:rPr lang="en-US" dirty="0"/>
              <a:t>These insights can help a carrier save millions of dollars in claim costs through proactive management, </a:t>
            </a:r>
            <a:r>
              <a:rPr lang="en-US" u="sng" dirty="0"/>
              <a:t>fast settlement, targeted investigations and better case management</a:t>
            </a:r>
            <a:r>
              <a:rPr lang="en-US" dirty="0"/>
              <a:t>.</a:t>
            </a:r>
          </a:p>
          <a:p>
            <a:r>
              <a:rPr lang="en-US" dirty="0"/>
              <a:t>In doing so, </a:t>
            </a:r>
            <a:r>
              <a:rPr lang="en-US" u="sng" dirty="0"/>
              <a:t>insurance companies can also reduce costs and generate substantial business growth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82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C8BB-7373-4147-B2E0-66AC3624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9485B-5B6E-4CB2-B159-CD11C93B425F}"/>
              </a:ext>
            </a:extLst>
          </p:cNvPr>
          <p:cNvSpPr txBox="1"/>
          <p:nvPr/>
        </p:nvSpPr>
        <p:spPr>
          <a:xfrm>
            <a:off x="3566984" y="2488308"/>
            <a:ext cx="82296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/>
              <a:t>Risk management processes form an integral part of the insurance industry. Insurers consider every available quantifiable factor to develop profiles of high and low insurance risk for their prospective policyholders. </a:t>
            </a:r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 dirty="0"/>
              <a:t>Level of risk determines the insurance premiums of these policies. To this end, insurers collect a vast amount of information about policyholders and insured objects. </a:t>
            </a:r>
          </a:p>
          <a:p>
            <a:pPr marL="285750" indent="-285750">
              <a:buFont typeface="Wingdings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528E66-3B01-4D00-A4D2-B72E644D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68" y="417435"/>
            <a:ext cx="7968264" cy="476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5E77D4-C2B2-43BD-8516-FA271FD26979}"/>
              </a:ext>
            </a:extLst>
          </p:cNvPr>
          <p:cNvSpPr/>
          <p:nvPr/>
        </p:nvSpPr>
        <p:spPr>
          <a:xfrm>
            <a:off x="1079027" y="5248896"/>
            <a:ext cx="9929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85175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3871-9847-4845-A9F4-1402EF91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Machine Learning Steps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F65C-3311-4DFC-8446-C11DC2FC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1.Data Pre-Processing &amp; Exploratory Data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2.Feature Selection Pipeline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3.Model Creation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4.Ensemble Method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12AEF-9EDC-4F3E-A678-E03913A1019C}"/>
              </a:ext>
            </a:extLst>
          </p:cNvPr>
          <p:cNvSpPr/>
          <p:nvPr/>
        </p:nvSpPr>
        <p:spPr>
          <a:xfrm>
            <a:off x="3869268" y="936101"/>
            <a:ext cx="74231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Increasingly, statistical methods and tools based on data mining techniques are being used to determine insurance policy risk levels.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We discuss the use of predictive analytics for assessing insurance risk in the following sections.</a:t>
            </a:r>
          </a:p>
        </p:txBody>
      </p:sp>
    </p:spTree>
    <p:extLst>
      <p:ext uri="{BB962C8B-B14F-4D97-AF65-F5344CB8AC3E}">
        <p14:creationId xmlns:p14="http://schemas.microsoft.com/office/powerpoint/2010/main" val="410762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13FA-CAD8-4147-AF04-6ED7C7FF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Raw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40D4-44EB-459E-84FF-24609644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endParaRPr lang="en-IN" sz="1400" u="sng" dirty="0">
              <a:latin typeface="Comic Sans MS"/>
            </a:endParaRPr>
          </a:p>
          <a:p>
            <a:pPr marL="0" indent="0">
              <a:buNone/>
            </a:pPr>
            <a:r>
              <a:rPr lang="en-IN" u="sng" dirty="0">
                <a:latin typeface="Book Antiqua" panose="02040602050305030304" pitchFamily="18" charset="0"/>
              </a:rPr>
              <a:t>Dataset</a:t>
            </a:r>
            <a:r>
              <a:rPr lang="en-IN" dirty="0">
                <a:latin typeface="Book Antiqua" panose="02040602050305030304" pitchFamily="18" charset="0"/>
              </a:rPr>
              <a:t>: </a:t>
            </a:r>
          </a:p>
          <a:p>
            <a:pPr marL="0" indent="0">
              <a:buNone/>
            </a:pPr>
            <a:endParaRPr lang="en-IN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ook Antiqua" panose="02040602050305030304" pitchFamily="18" charset="0"/>
              </a:rPr>
              <a:t>The data consists of records of roughly 52000 instances and 11 features.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ook Antiqua" panose="02040602050305030304" pitchFamily="18" charset="0"/>
              </a:rPr>
              <a:t>There are 10 independent variables and 1 target that describes whether the insurances will be claimed or not.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Target: Claim Status (Claim)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Name of agency (Agency)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Type of travel insurance agencies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Agency.Type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Distribution channel of travel insurance agencies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Distribution.Channel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Name of the travel insurance products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Product.Name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Duration of travel (Duration)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Destination of travel (Destination)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Amount of sales of travel insurance policies (</a:t>
            </a:r>
            <a:r>
              <a:rPr lang="en-IN" sz="1900" dirty="0" err="1">
                <a:latin typeface="Book Antiqua" panose="02040602050305030304" pitchFamily="18" charset="0"/>
                <a:ea typeface="+mn-lt"/>
                <a:cs typeface="+mn-lt"/>
              </a:rPr>
              <a:t>Net.Sales</a:t>
            </a: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The commission received for travel insurance agency (Commission)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Age of insured (Age)</a:t>
            </a:r>
            <a:endParaRPr lang="en-IN" sz="1900" dirty="0">
              <a:latin typeface="Book Antiqua" panose="02040602050305030304" pitchFamily="18" charset="0"/>
            </a:endParaRPr>
          </a:p>
          <a:p>
            <a:pPr lvl="1">
              <a:buFont typeface="Wingdings 2"/>
              <a:buChar char=""/>
            </a:pPr>
            <a:r>
              <a:rPr lang="en-IN" sz="1900" dirty="0">
                <a:latin typeface="Book Antiqua" panose="02040602050305030304" pitchFamily="18" charset="0"/>
                <a:ea typeface="+mn-lt"/>
                <a:cs typeface="+mn-lt"/>
              </a:rPr>
              <a:t>The identification record of every observation (ID)</a:t>
            </a:r>
            <a:endParaRPr lang="en-IN" sz="19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1400" dirty="0">
              <a:latin typeface="Comic Sans M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400" dirty="0">
              <a:latin typeface="Comic Sans MS"/>
            </a:endParaRPr>
          </a:p>
          <a:p>
            <a:pPr marL="0" indent="0">
              <a:buNone/>
            </a:pPr>
            <a:endParaRPr lang="en-IN" sz="1400" dirty="0">
              <a:latin typeface="Comic Sans MS"/>
            </a:endParaRPr>
          </a:p>
          <a:p>
            <a:pPr marL="0" indent="0">
              <a:buNone/>
            </a:pPr>
            <a:endParaRPr lang="en-IN" sz="1400" dirty="0">
              <a:latin typeface="Comic Sans MS"/>
            </a:endParaRPr>
          </a:p>
          <a:p>
            <a:endParaRPr lang="en-IN" sz="1400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8244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67E2-F95F-45AF-850D-970049F1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Pre-Processing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A0B3-53FE-4562-A2C2-AE2DE466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b="1" i="1" u="sng" dirty="0"/>
              <a:t>Data pre-processing is a major task in any machine learning model, without pre-processing the model will not give good results as desired.</a:t>
            </a:r>
          </a:p>
          <a:p>
            <a:pPr marL="0" indent="0">
              <a:buNone/>
            </a:pPr>
            <a:endParaRPr lang="en-IN" b="1" i="1" u="sng" dirty="0"/>
          </a:p>
          <a:p>
            <a:r>
              <a:rPr lang="en-IN" sz="1400" dirty="0"/>
              <a:t>Why ?:</a:t>
            </a:r>
            <a:endParaRPr lang="en-IN" sz="1200" dirty="0"/>
          </a:p>
          <a:p>
            <a:endParaRPr lang="en-IN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First and foremost thing is to verify that is there a missing value in dataset, if yes we had to impute the value for missing.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Outlier detection.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Duplicate Data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Scaling the numeric data to standardize.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9132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21F7-C132-4243-B84B-F030167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931417"/>
            <a:ext cx="3654857" cy="1527244"/>
          </a:xfrm>
        </p:spPr>
        <p:txBody>
          <a:bodyPr>
            <a:normAutofit/>
          </a:bodyPr>
          <a:lstStyle/>
          <a:p>
            <a:r>
              <a:rPr lang="en-IN" sz="3200" dirty="0"/>
              <a:t>Exploratory </a:t>
            </a:r>
            <a:br>
              <a:rPr lang="en-IN" sz="3200" dirty="0"/>
            </a:br>
            <a:r>
              <a:rPr lang="en-IN" sz="3200" dirty="0"/>
              <a:t>Data </a:t>
            </a:r>
            <a:br>
              <a:rPr lang="en-IN" sz="3200" dirty="0"/>
            </a:br>
            <a:r>
              <a:rPr lang="en-IN" sz="3200" dirty="0"/>
              <a:t>Analysis (EDA)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76D485-44EE-43AF-B6AA-0A54AEF1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45" y="757056"/>
            <a:ext cx="6500974" cy="5186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6219-7FA9-4325-85A4-6EA34CA5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endParaRPr lang="en-IN" sz="1600" dirty="0">
              <a:solidFill>
                <a:srgbClr val="FFFFFF"/>
              </a:solidFill>
            </a:endParaRPr>
          </a:p>
          <a:p>
            <a:endParaRPr lang="en-IN" sz="1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B3956-9FB8-4366-9EF0-E20ED94DB81E}"/>
              </a:ext>
            </a:extLst>
          </p:cNvPr>
          <p:cNvSpPr txBox="1"/>
          <p:nvPr/>
        </p:nvSpPr>
        <p:spPr>
          <a:xfrm>
            <a:off x="3874045" y="208961"/>
            <a:ext cx="6418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EDA helps gaining the better insight about data.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BFA6D4-865D-4144-9B70-1E57CACB1FB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dirty="0">
                <a:solidFill>
                  <a:schemeClr val="tx1"/>
                </a:solidFill>
              </a:rPr>
              <a:t>Exploratory Data Analysis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(EDA)</a:t>
            </a:r>
          </a:p>
        </p:txBody>
      </p:sp>
    </p:spTree>
    <p:extLst>
      <p:ext uri="{BB962C8B-B14F-4D97-AF65-F5344CB8AC3E}">
        <p14:creationId xmlns:p14="http://schemas.microsoft.com/office/powerpoint/2010/main" val="317880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052D3-ED3B-40E7-949A-DD2F96492AFB}"/>
              </a:ext>
            </a:extLst>
          </p:cNvPr>
          <p:cNvSpPr txBox="1"/>
          <p:nvPr/>
        </p:nvSpPr>
        <p:spPr>
          <a:xfrm>
            <a:off x="298076" y="847164"/>
            <a:ext cx="48499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Before Outlier Detection Data Distribution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913CC-0584-4616-97D4-977DE158FE07}"/>
              </a:ext>
            </a:extLst>
          </p:cNvPr>
          <p:cNvSpPr txBox="1"/>
          <p:nvPr/>
        </p:nvSpPr>
        <p:spPr>
          <a:xfrm>
            <a:off x="6394076" y="847163"/>
            <a:ext cx="4233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After Outlier Detection Data Distribution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5BDE8B-43D7-48E3-AF44-CF42E3DA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98" y="1432270"/>
            <a:ext cx="5117273" cy="495343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7D6A7569-CBFB-4A63-BE8F-0F5B6A519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6" y="1500700"/>
            <a:ext cx="5162884" cy="4992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B833CB-3308-4F65-8AE6-D2CC84E95E28}"/>
              </a:ext>
            </a:extLst>
          </p:cNvPr>
          <p:cNvSpPr txBox="1"/>
          <p:nvPr/>
        </p:nvSpPr>
        <p:spPr>
          <a:xfrm>
            <a:off x="611841" y="174812"/>
            <a:ext cx="9533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Outliers were detected using Z-Score with threshold  as 3</a:t>
            </a:r>
          </a:p>
        </p:txBody>
      </p:sp>
    </p:spTree>
    <p:extLst>
      <p:ext uri="{BB962C8B-B14F-4D97-AF65-F5344CB8AC3E}">
        <p14:creationId xmlns:p14="http://schemas.microsoft.com/office/powerpoint/2010/main" val="200448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2552A-9570-4AB8-881A-76C5086D3E6F}"/>
              </a:ext>
            </a:extLst>
          </p:cNvPr>
          <p:cNvSpPr txBox="1"/>
          <p:nvPr/>
        </p:nvSpPr>
        <p:spPr>
          <a:xfrm>
            <a:off x="309282" y="264459"/>
            <a:ext cx="9309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Pair Plots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D32455D-6E0D-4191-A8CE-B9368093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878457"/>
            <a:ext cx="10693878" cy="57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9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CF1F-BF9E-4290-9DCC-8417E8F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Features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Pre-Processing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F268-B11C-4C23-BE06-6033491D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Total of </a:t>
            </a:r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two encoding methods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were used for encoding the categorical variables which are: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One Hot Encoding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Response coding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And for Numerical features we used -&gt; Standardize Scale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Pairs of methods were used to evaluate the features such as </a:t>
            </a:r>
            <a:r>
              <a:rPr lang="en-IN" sz="16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Classifier with both One hot encoding and another with  Response coding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34199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749</TotalTime>
  <Words>1104</Words>
  <Application>Microsoft Office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Agency FB</vt:lpstr>
      <vt:lpstr>Arial</vt:lpstr>
      <vt:lpstr>Arial Black</vt:lpstr>
      <vt:lpstr>Book Antiqua</vt:lpstr>
      <vt:lpstr>Calibri</vt:lpstr>
      <vt:lpstr>Comic Sans MS</vt:lpstr>
      <vt:lpstr>Corbel</vt:lpstr>
      <vt:lpstr>Wingdings</vt:lpstr>
      <vt:lpstr>Wingdings 2</vt:lpstr>
      <vt:lpstr>Frame</vt:lpstr>
      <vt:lpstr>Will They Claim It?</vt:lpstr>
      <vt:lpstr>Problem Statement</vt:lpstr>
      <vt:lpstr>Machine Learning Steps </vt:lpstr>
      <vt:lpstr>Raw Dataset</vt:lpstr>
      <vt:lpstr>Data  Pre-Processing </vt:lpstr>
      <vt:lpstr>Exploratory  Data  Analysis (EDA)</vt:lpstr>
      <vt:lpstr>PowerPoint Presentation</vt:lpstr>
      <vt:lpstr>PowerPoint Presentation</vt:lpstr>
      <vt:lpstr>Features  Pre-Processing </vt:lpstr>
      <vt:lpstr>Models and Approaches </vt:lpstr>
      <vt:lpstr>PowerPoint Presentation</vt:lpstr>
      <vt:lpstr>PowerPoint Presentation</vt:lpstr>
      <vt:lpstr>Feature Selection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Will Machine Learning help?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They Claim It?</dc:title>
  <dc:creator>Ashish Tiwari</dc:creator>
  <cp:lastModifiedBy>Ichigo Kurosaki</cp:lastModifiedBy>
  <cp:revision>596</cp:revision>
  <dcterms:created xsi:type="dcterms:W3CDTF">2020-01-10T16:18:41Z</dcterms:created>
  <dcterms:modified xsi:type="dcterms:W3CDTF">2020-01-11T09:14:27Z</dcterms:modified>
</cp:coreProperties>
</file>