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6" r:id="rId11"/>
    <p:sldId id="265" r:id="rId12"/>
    <p:sldId id="267" r:id="rId13"/>
    <p:sldId id="268" r:id="rId14"/>
    <p:sldId id="272" r:id="rId15"/>
    <p:sldId id="269" r:id="rId16"/>
    <p:sldId id="270" r:id="rId17"/>
    <p:sldId id="273" r:id="rId18"/>
    <p:sldId id="271" r:id="rId19"/>
    <p:sldId id="274" r:id="rId20"/>
    <p:sldId id="276" r:id="rId21"/>
    <p:sldId id="275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Bree Serif" panose="020B0604020202020204" charset="0"/>
      <p:regular r:id="rId31"/>
    </p:embeddedFont>
    <p:embeddedFont>
      <p:font typeface="Average" panose="020B0604020202020204" charset="0"/>
      <p:regular r:id="rId32"/>
    </p:embeddedFont>
    <p:embeddedFont>
      <p:font typeface="Oswa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26D24-4CB1-41DF-B289-F2D3711DDD0D}">
  <a:tblStyle styleId="{E8C26D24-4CB1-41DF-B289-F2D3711DDD0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1244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guys to Apache Sqoop, It is a component in hadoop ecosystem.</a:t>
            </a:r>
          </a:p>
        </p:txBody>
      </p:sp>
    </p:spTree>
    <p:extLst>
      <p:ext uri="{BB962C8B-B14F-4D97-AF65-F5344CB8AC3E}">
        <p14:creationId xmlns:p14="http://schemas.microsoft.com/office/powerpoint/2010/main" val="97580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68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SQOOP is build using java language.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3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84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2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7425" y="924900"/>
            <a:ext cx="4779300" cy="3142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947374" y="554850"/>
            <a:ext cx="3855899" cy="40338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 panose="020B0604020202020204" charset="0"/>
              </a:rPr>
              <a:t>APACHE SQOOP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 panose="020B0604020202020204" charset="0"/>
              </a:rPr>
              <a:t> by Ashish Tiwari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90436" y="231113"/>
            <a:ext cx="893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2 Ways of Importing Data into 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ree Serif" panose="020B0604020202020204" charset="0"/>
              </a:rPr>
              <a:t>HDFS using Apache SQOOP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32" y="1557495"/>
            <a:ext cx="355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ree Serif" panose="020B0604020202020204" charset="0"/>
              </a:rPr>
              <a:t>1.Selecting </a:t>
            </a:r>
            <a:r>
              <a:rPr lang="en-US" sz="2000" dirty="0">
                <a:solidFill>
                  <a:schemeClr val="bg1"/>
                </a:solidFill>
                <a:latin typeface="Bree Serif" panose="020B0604020202020204" charset="0"/>
              </a:rPr>
              <a:t>the Data to Import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45947" y="1557495"/>
            <a:ext cx="334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ree Serif" panose="020B0604020202020204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  <a:r>
              <a:rPr lang="en-US" sz="2000" dirty="0">
                <a:solidFill>
                  <a:schemeClr val="tx1"/>
                </a:solidFill>
                <a:latin typeface="Bree Serif" panose="020B0604020202020204" charset="0"/>
              </a:rPr>
              <a:t> Free-form Query </a:t>
            </a:r>
            <a:r>
              <a:rPr lang="en-US" sz="2000" dirty="0" smtClean="0">
                <a:solidFill>
                  <a:schemeClr val="tx1"/>
                </a:solidFill>
                <a:latin typeface="Bree Serif" panose="020B0604020202020204" charset="0"/>
              </a:rPr>
              <a:t>Imports</a:t>
            </a:r>
            <a:endParaRPr lang="en-US" sz="2000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032" y="2335220"/>
            <a:ext cx="35571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ee Serif" panose="020B0604020202020204" charset="0"/>
              </a:rPr>
              <a:t>Sqoop typically imports data in a table-centric fashion. </a:t>
            </a:r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ree Serif" panose="020B0604020202020204" charset="0"/>
              </a:rPr>
              <a:t>Use </a:t>
            </a:r>
            <a:r>
              <a:rPr lang="en-US" dirty="0">
                <a:latin typeface="Bree Serif" panose="020B0604020202020204" charset="0"/>
              </a:rPr>
              <a:t>the --table argument to select the table to import.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5947" y="2203610"/>
            <a:ext cx="36776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The facility of using free-form query in the current version of Sqoop is limited to simple queries where there are no ambiguous projections and no OR conditions in the WHERE clause. </a:t>
            </a: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Use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of complex queries such as queries that have sub-queries or joins leading to ambiguous projections can lead to 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25042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50951"/>
            <a:ext cx="45820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ree Serif" panose="020B0604020202020204" charset="0"/>
              </a:rPr>
              <a:t>$ sqoop </a:t>
            </a:r>
            <a:r>
              <a:rPr lang="en-US" sz="1200" dirty="0">
                <a:latin typeface="Bree Serif" panose="020B0604020202020204" charset="0"/>
              </a:rPr>
              <a:t>import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connect </a:t>
            </a:r>
            <a:r>
              <a:rPr lang="en-US" sz="1200" dirty="0" smtClean="0">
                <a:latin typeface="Bree Serif" panose="020B0604020202020204" charset="0"/>
              </a:rPr>
              <a:t>jdbc:mysql</a:t>
            </a:r>
            <a:r>
              <a:rPr lang="en-US" sz="1200" dirty="0">
                <a:latin typeface="Bree Serif" panose="020B0604020202020204" charset="0"/>
              </a:rPr>
              <a:t>://localhost/</a:t>
            </a:r>
            <a:r>
              <a:rPr lang="en-US" sz="1200" dirty="0" err="1">
                <a:latin typeface="Bree Serif" panose="020B0604020202020204" charset="0"/>
              </a:rPr>
              <a:t>classicmodels</a:t>
            </a:r>
            <a:r>
              <a:rPr lang="en-US" sz="1200" dirty="0">
                <a:latin typeface="Bree Serif" panose="020B0604020202020204" charset="0"/>
              </a:rPr>
              <a:t>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username </a:t>
            </a:r>
            <a:r>
              <a:rPr lang="en-US" sz="1200" dirty="0" smtClean="0">
                <a:latin typeface="Bree Serif" panose="020B0604020202020204" charset="0"/>
              </a:rPr>
              <a:t>root </a:t>
            </a:r>
            <a:r>
              <a:rPr lang="en-US" sz="1200" dirty="0">
                <a:latin typeface="Bree Serif" panose="020B0604020202020204" charset="0"/>
              </a:rPr>
              <a:t>-P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table </a:t>
            </a:r>
            <a:r>
              <a:rPr lang="en-US" sz="1200" dirty="0" smtClean="0">
                <a:latin typeface="Bree Serif" panose="020B0604020202020204" charset="0"/>
              </a:rPr>
              <a:t>employees </a:t>
            </a:r>
            <a:r>
              <a:rPr lang="en-US" sz="1200" dirty="0">
                <a:latin typeface="Bree Serif" panose="020B0604020202020204" charset="0"/>
              </a:rPr>
              <a:t>-m 2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columns "</a:t>
            </a:r>
            <a:r>
              <a:rPr lang="en-US" sz="1200" dirty="0" err="1">
                <a:latin typeface="Bree Serif" panose="020B0604020202020204" charset="0"/>
              </a:rPr>
              <a:t>employeeNumber,lastName,firstName,email,jobTitle</a:t>
            </a:r>
            <a:r>
              <a:rPr lang="en-US" sz="1200" dirty="0">
                <a:latin typeface="Bree Serif" panose="020B0604020202020204" charset="0"/>
              </a:rPr>
              <a:t>"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where "</a:t>
            </a:r>
            <a:r>
              <a:rPr lang="en-US" sz="1200" dirty="0" err="1">
                <a:latin typeface="Bree Serif" panose="020B0604020202020204" charset="0"/>
              </a:rPr>
              <a:t>jobTitle</a:t>
            </a:r>
            <a:r>
              <a:rPr lang="en-US" sz="1200" dirty="0">
                <a:latin typeface="Bree Serif" panose="020B0604020202020204" charset="0"/>
              </a:rPr>
              <a:t>='Sales Rep'"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fields-terminated-by "|"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as-</a:t>
            </a:r>
            <a:r>
              <a:rPr lang="en-US" sz="1200" dirty="0" err="1">
                <a:latin typeface="Bree Serif" panose="020B0604020202020204" charset="0"/>
              </a:rPr>
              <a:t>textfile</a:t>
            </a:r>
            <a:r>
              <a:rPr lang="en-US" sz="1200" dirty="0">
                <a:latin typeface="Bree Serif" panose="020B0604020202020204" charset="0"/>
              </a:rPr>
              <a:t> </a:t>
            </a:r>
            <a:r>
              <a:rPr lang="en-US" sz="1200" dirty="0" smtClean="0"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</a:t>
            </a:r>
            <a:r>
              <a:rPr lang="en-US" sz="1200" dirty="0">
                <a:latin typeface="Bree Serif" panose="020B0604020202020204" charset="0"/>
              </a:rPr>
              <a:t>target-</a:t>
            </a:r>
            <a:r>
              <a:rPr lang="en-US" sz="1200" dirty="0" err="1">
                <a:latin typeface="Bree Serif" panose="020B0604020202020204" charset="0"/>
              </a:rPr>
              <a:t>dir</a:t>
            </a:r>
            <a:r>
              <a:rPr lang="en-US" sz="1200" dirty="0">
                <a:latin typeface="Bree Serif" panose="020B0604020202020204" charset="0"/>
              </a:rPr>
              <a:t> /sqoop/</a:t>
            </a:r>
            <a:r>
              <a:rPr lang="en-US" sz="1200" dirty="0" err="1">
                <a:latin typeface="Bree Serif" panose="020B0604020202020204" charset="0"/>
              </a:rPr>
              <a:t>nye</a:t>
            </a:r>
            <a:r>
              <a:rPr lang="en-US" sz="1200" dirty="0">
                <a:latin typeface="Bree Serif" panose="020B0604020202020204" charset="0"/>
              </a:rPr>
              <a:t>/</a:t>
            </a:r>
            <a:r>
              <a:rPr lang="en-US" sz="1200" dirty="0" err="1">
                <a:latin typeface="Bree Serif" panose="020B0604020202020204" charset="0"/>
              </a:rPr>
              <a:t>classicmodels</a:t>
            </a:r>
            <a:r>
              <a:rPr lang="en-US" sz="1200" dirty="0">
                <a:latin typeface="Bree Serif" panose="020B0604020202020204" charset="0"/>
              </a:rPr>
              <a:t>/</a:t>
            </a:r>
            <a:r>
              <a:rPr lang="en-US" sz="1200" dirty="0" err="1">
                <a:latin typeface="Bree Serif" panose="020B0604020202020204" charset="0"/>
              </a:rPr>
              <a:t>empl</a:t>
            </a:r>
            <a:r>
              <a:rPr lang="en-US" sz="1200" dirty="0">
                <a:latin typeface="Bree Serif" panose="020B0604020202020204" charset="0"/>
              </a:rPr>
              <a:t>-select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8125"/>
            <a:ext cx="4582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ree Serif" panose="020B0604020202020204" charset="0"/>
              </a:rPr>
              <a:t>Selecting </a:t>
            </a:r>
            <a:r>
              <a:rPr lang="en-US" sz="2800" dirty="0">
                <a:solidFill>
                  <a:schemeClr val="bg1"/>
                </a:solidFill>
                <a:latin typeface="Bree Serif" panose="020B0604020202020204" charset="0"/>
              </a:rPr>
              <a:t>the Data to </a:t>
            </a:r>
            <a:r>
              <a:rPr lang="en-US" sz="2800" dirty="0" smtClean="0">
                <a:solidFill>
                  <a:schemeClr val="bg1"/>
                </a:solidFill>
                <a:latin typeface="Bree Serif" panose="020B0604020202020204" charset="0"/>
              </a:rPr>
              <a:t>Import Example</a:t>
            </a:r>
            <a:endParaRPr lang="en-US" sz="2800" dirty="0">
              <a:solidFill>
                <a:schemeClr val="bg1"/>
              </a:solidFill>
              <a:latin typeface="Bree Serif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2048" y="338124"/>
            <a:ext cx="4561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Bree Serif" panose="020B0604020202020204" charset="0"/>
              </a:rPr>
              <a:t>Free-form </a:t>
            </a:r>
            <a:r>
              <a:rPr lang="en-US" sz="2800" dirty="0">
                <a:solidFill>
                  <a:schemeClr val="tx1"/>
                </a:solidFill>
                <a:latin typeface="Bree Serif" panose="020B0604020202020204" charset="0"/>
              </a:rPr>
              <a:t>Query </a:t>
            </a:r>
            <a:r>
              <a:rPr lang="en-US" sz="2800" dirty="0" smtClean="0">
                <a:solidFill>
                  <a:schemeClr val="tx1"/>
                </a:solidFill>
                <a:latin typeface="Bree Serif" panose="020B0604020202020204" charset="0"/>
              </a:rPr>
              <a:t>Imports Example</a:t>
            </a:r>
            <a:endParaRPr lang="en-US" sz="2800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2048" y="183561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$ sqoop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import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--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connect jdbc:mysql://localhost/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classicmodels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--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username root -P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--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query "select * from employees where 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jobTitle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='Sales Rep' AND \$CONDITIONS" -m 3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--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split-by 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employees.employeeNumber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--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target-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dir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 /sqoop/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nye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classicmodels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/empl-freeform2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--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as-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avrodatafile</a:t>
            </a:r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0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942" y="240944"/>
            <a:ext cx="8757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Bree Serif" panose="020B0604020202020204" charset="0"/>
              </a:rPr>
              <a:t>NOTE</a:t>
            </a:r>
            <a:r>
              <a:rPr lang="en-US" sz="1600" dirty="0" smtClean="0">
                <a:latin typeface="Bree Serif" panose="020B0604020202020204" charset="0"/>
              </a:rPr>
              <a:t>:</a:t>
            </a:r>
          </a:p>
          <a:p>
            <a:endParaRPr lang="en-US" sz="1600" dirty="0">
              <a:latin typeface="Bree Serif" panose="020B0604020202020204" charset="0"/>
            </a:endParaRPr>
          </a:p>
          <a:p>
            <a:r>
              <a:rPr lang="en-US" sz="16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--</a:t>
            </a:r>
            <a:r>
              <a:rPr lang="en-US" sz="16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split-by </a:t>
            </a:r>
            <a:r>
              <a:rPr lang="en-US" sz="16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:</a:t>
            </a:r>
          </a:p>
          <a:p>
            <a:endParaRPr lang="en-US" sz="1600" dirty="0" smtClean="0">
              <a:latin typeface="Bree Serif" panose="020B0604020202020204" charset="0"/>
            </a:endParaRPr>
          </a:p>
          <a:p>
            <a:r>
              <a:rPr lang="en-US" sz="1600" dirty="0" smtClean="0">
                <a:latin typeface="Bree Serif" panose="020B0604020202020204" charset="0"/>
              </a:rPr>
              <a:t>It is </a:t>
            </a:r>
            <a:r>
              <a:rPr lang="en-US" sz="1600" dirty="0">
                <a:latin typeface="Bree Serif" panose="020B0604020202020204" charset="0"/>
              </a:rPr>
              <a:t>used to distribute the values from table across the mappers uniformly i.e. say u have 100 unique records(primary key) and if there are 4 mappers, --split-by (primary key column) will help to distribute you data-set evenly among the mappers</a:t>
            </a:r>
            <a:r>
              <a:rPr lang="en-US" sz="1600" dirty="0" smtClean="0">
                <a:latin typeface="Bree Serif" panose="020B0604020202020204" charset="0"/>
              </a:rPr>
              <a:t>.</a:t>
            </a:r>
          </a:p>
          <a:p>
            <a:endParaRPr lang="en-US" sz="1600" dirty="0">
              <a:latin typeface="Bree Serif" panose="020B0604020202020204" charset="0"/>
            </a:endParaRPr>
          </a:p>
          <a:p>
            <a:endParaRPr lang="en-US" sz="1600" dirty="0" smtClean="0">
              <a:latin typeface="Bree Serif" panose="020B0604020202020204" charset="0"/>
            </a:endParaRPr>
          </a:p>
          <a:p>
            <a:r>
              <a:rPr lang="en-US" sz="16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$CONDITIONS: </a:t>
            </a:r>
          </a:p>
          <a:p>
            <a:endParaRPr lang="en-US" sz="1600" dirty="0" smtClean="0">
              <a:latin typeface="Bree Serif" panose="020B0604020202020204" charset="0"/>
            </a:endParaRPr>
          </a:p>
          <a:p>
            <a:r>
              <a:rPr lang="en-US" sz="1600" dirty="0" smtClean="0">
                <a:latin typeface="Bree Serif" panose="020B0604020202020204" charset="0"/>
              </a:rPr>
              <a:t>It is </a:t>
            </a:r>
            <a:r>
              <a:rPr lang="en-US" sz="1600" dirty="0">
                <a:latin typeface="Bree Serif" panose="020B0604020202020204" charset="0"/>
              </a:rPr>
              <a:t>used by Sqoop process, it will replace with a unique condition expression internally to get the data-set. </a:t>
            </a:r>
            <a:endParaRPr lang="en-US" sz="1600" dirty="0" smtClean="0">
              <a:latin typeface="Bree Serif" panose="020B0604020202020204" charset="0"/>
            </a:endParaRPr>
          </a:p>
          <a:p>
            <a:endParaRPr lang="en-US" sz="1600" dirty="0" smtClean="0">
              <a:latin typeface="Bree Serif" panose="020B0604020202020204" charset="0"/>
            </a:endParaRPr>
          </a:p>
          <a:p>
            <a:r>
              <a:rPr lang="en-US" sz="1600" dirty="0" smtClean="0">
                <a:latin typeface="Bree Serif" panose="020B0604020202020204" charset="0"/>
              </a:rPr>
              <a:t>If </a:t>
            </a:r>
            <a:r>
              <a:rPr lang="en-US" sz="1600" dirty="0">
                <a:latin typeface="Bree Serif" panose="020B0604020202020204" charset="0"/>
              </a:rPr>
              <a:t>you run a parallel import, the map tasks will execute your query with different values substituted in for $CONDITIONS. e.g., one mapper may execute "select </a:t>
            </a:r>
            <a:r>
              <a:rPr lang="en-US" sz="1600" dirty="0" err="1">
                <a:latin typeface="Bree Serif" panose="020B0604020202020204" charset="0"/>
              </a:rPr>
              <a:t>bla</a:t>
            </a:r>
            <a:r>
              <a:rPr lang="en-US" sz="1600" dirty="0">
                <a:latin typeface="Bree Serif" panose="020B0604020202020204" charset="0"/>
              </a:rPr>
              <a:t> from foo WHERE (id &gt;=0 AND id &lt; 10000)", and the next mapper may execute "select </a:t>
            </a:r>
            <a:r>
              <a:rPr lang="en-US" sz="1600" dirty="0" err="1">
                <a:latin typeface="Bree Serif" panose="020B0604020202020204" charset="0"/>
              </a:rPr>
              <a:t>bla</a:t>
            </a:r>
            <a:r>
              <a:rPr lang="en-US" sz="1600" dirty="0">
                <a:latin typeface="Bree Serif" panose="020B0604020202020204" charset="0"/>
              </a:rPr>
              <a:t> from foo WHERE (id &gt;= 10000 AND id &lt; 20000)" and so on.</a:t>
            </a:r>
          </a:p>
        </p:txBody>
      </p:sp>
    </p:spTree>
    <p:extLst>
      <p:ext uri="{BB962C8B-B14F-4D97-AF65-F5344CB8AC3E}">
        <p14:creationId xmlns:p14="http://schemas.microsoft.com/office/powerpoint/2010/main" val="1054892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015" y="281353"/>
            <a:ext cx="846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ree Serif" panose="020B0604020202020204" charset="0"/>
              </a:rPr>
              <a:t>Apache SQOOP Import File Format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15" y="1214870"/>
            <a:ext cx="8631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latin typeface="Bree Serif" panose="020B0604020202020204" charset="0"/>
              </a:rPr>
              <a:t>You can import data in one of two file formats: delimited text or </a:t>
            </a:r>
            <a:r>
              <a:rPr lang="en-US" sz="1200" i="1" dirty="0" smtClean="0">
                <a:solidFill>
                  <a:schemeClr val="tx1"/>
                </a:solidFill>
                <a:latin typeface="Bree Serif" panose="020B0604020202020204" charset="0"/>
              </a:rPr>
              <a:t>Sequence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latin typeface="Bree Serif" panose="020B0604020202020204" charset="0"/>
              </a:rPr>
              <a:t>Delimited text is the default import format. You can also specify it explicitly by using the --as-</a:t>
            </a:r>
            <a:r>
              <a:rPr lang="en-US" sz="1200" i="1" dirty="0" err="1">
                <a:solidFill>
                  <a:schemeClr val="tx1"/>
                </a:solidFill>
                <a:latin typeface="Bree Serif" panose="020B0604020202020204" charset="0"/>
              </a:rPr>
              <a:t>textfile</a:t>
            </a:r>
            <a:r>
              <a:rPr lang="en-US" sz="1200" i="1" dirty="0">
                <a:solidFill>
                  <a:schemeClr val="tx1"/>
                </a:solidFill>
                <a:latin typeface="Bree Serif" panose="020B0604020202020204" charset="0"/>
              </a:rPr>
              <a:t> argument</a:t>
            </a:r>
            <a:r>
              <a:rPr lang="en-US" sz="1200" i="1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1"/>
                </a:solidFill>
                <a:latin typeface="Bree Serif" panose="020B0604020202020204" charset="0"/>
              </a:rPr>
              <a:t>Sequence Files </a:t>
            </a:r>
            <a:r>
              <a:rPr lang="en-US" sz="1200" i="1" dirty="0">
                <a:solidFill>
                  <a:schemeClr val="tx1"/>
                </a:solidFill>
                <a:latin typeface="Bree Serif" panose="020B0604020202020204" charset="0"/>
              </a:rPr>
              <a:t>are a binary format that store individual records in custom record-specific data types</a:t>
            </a:r>
            <a:r>
              <a:rPr lang="en-US" sz="1200" i="1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tx1"/>
                </a:solidFill>
                <a:latin typeface="Bree Serif" panose="020B0604020202020204" charset="0"/>
              </a:rPr>
              <a:t>Avro data files are a compact, efficient binary format that provides interoperability with applications written in other programming languages.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83381"/>
              </p:ext>
            </p:extLst>
          </p:nvPr>
        </p:nvGraphicFramePr>
        <p:xfrm>
          <a:off x="321547" y="3147054"/>
          <a:ext cx="6832880" cy="914400"/>
        </p:xfrm>
        <a:graphic>
          <a:graphicData uri="http://schemas.openxmlformats.org/drawingml/2006/table">
            <a:tbl>
              <a:tblPr>
                <a:tableStyleId>{E8C26D24-4CB1-41DF-B289-F2D3711DDD0D}</a:tableStyleId>
              </a:tblPr>
              <a:tblGrid>
                <a:gridCol w="3416440"/>
                <a:gridCol w="3416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--as-</a:t>
                      </a:r>
                      <a:r>
                        <a:rPr lang="en-US" i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avrodatafile</a:t>
                      </a:r>
                      <a:endParaRPr lang="en-US" i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Bree Serif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Bree Serif" panose="020B0604020202020204" charset="0"/>
                        </a:rPr>
                        <a:t>Imports data to Avro Data Files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--as-</a:t>
                      </a:r>
                      <a:r>
                        <a:rPr lang="en-US" i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sequencefile</a:t>
                      </a:r>
                      <a:endParaRPr lang="en-US" i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Bree Serif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Bree Serif" panose="020B0604020202020204" charset="0"/>
                        </a:rPr>
                        <a:t>Imports data to SequenceFiles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--as-</a:t>
                      </a:r>
                      <a:r>
                        <a:rPr lang="en-US" i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textfile</a:t>
                      </a:r>
                      <a:endParaRPr lang="en-US" i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Bree Serif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Bree Serif" panose="020B0604020202020204" charset="0"/>
                        </a:rPr>
                        <a:t>Imports data as plain text (default)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183" y="231112"/>
            <a:ext cx="808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ee Serif" panose="020B0604020202020204" charset="0"/>
              </a:rPr>
              <a:t>Sqoop tool name </a:t>
            </a:r>
            <a:r>
              <a:rPr lang="en-US" sz="2400" dirty="0">
                <a:latin typeface="Bree Serif" panose="020B0604020202020204" charset="0"/>
              </a:rPr>
              <a:t>=&gt; </a:t>
            </a:r>
            <a:r>
              <a:rPr lang="en-US" sz="2400" dirty="0" smtClean="0">
                <a:latin typeface="Bree Serif" panose="020B0604020202020204" charset="0"/>
              </a:rPr>
              <a:t>{ sqoop-import-all-tables }</a:t>
            </a:r>
            <a:r>
              <a:rPr lang="en-US" sz="2400" dirty="0" smtClean="0">
                <a:latin typeface="Bree Serif" panose="020B0604020202020204" charset="0"/>
              </a:rPr>
              <a:t>:</a:t>
            </a:r>
            <a:endParaRPr lang="en-US" sz="2400" dirty="0">
              <a:latin typeface="Bree Serif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183" y="948758"/>
            <a:ext cx="857627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ee Serif" panose="020B0604020202020204" charset="0"/>
              </a:rPr>
              <a:t>The import-all-tables tool imports a set of tables from an RDBMS to HDFS. Data from each table is stored in a separate directory in HDFS.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ee Serif" panose="020B0604020202020204" charset="0"/>
              </a:rPr>
              <a:t>For the import-all-tables tool to be useful, the following conditions must be </a:t>
            </a:r>
            <a:r>
              <a:rPr lang="en-US" dirty="0" smtClean="0">
                <a:latin typeface="Bree Serif" panose="020B0604020202020204" charset="0"/>
              </a:rPr>
              <a:t>met:</a:t>
            </a:r>
          </a:p>
          <a:p>
            <a:endParaRPr lang="en-US" dirty="0" smtClean="0">
              <a:latin typeface="Bree Serif" panose="020B0604020202020204" charset="0"/>
            </a:endParaRPr>
          </a:p>
          <a:p>
            <a:pPr marL="342900" lvl="3" indent="-342900">
              <a:buFont typeface="+mj-lt"/>
              <a:buAutoNum type="alphaLcPeriod"/>
            </a:pPr>
            <a:r>
              <a:rPr lang="en-US" sz="1200" i="1" dirty="0" smtClean="0">
                <a:latin typeface="Bree Serif" panose="020B0604020202020204" charset="0"/>
              </a:rPr>
              <a:t>Each </a:t>
            </a:r>
            <a:r>
              <a:rPr lang="en-US" sz="1200" i="1" dirty="0">
                <a:latin typeface="Bree Serif" panose="020B0604020202020204" charset="0"/>
              </a:rPr>
              <a:t>table must have a </a:t>
            </a:r>
            <a:r>
              <a:rPr lang="en-US" sz="1200" i="1" u="sng" dirty="0">
                <a:latin typeface="Bree Serif" panose="020B0604020202020204" charset="0"/>
              </a:rPr>
              <a:t>single-column primary </a:t>
            </a:r>
            <a:r>
              <a:rPr lang="en-US" sz="1200" i="1" u="sng" dirty="0" smtClean="0">
                <a:latin typeface="Bree Serif" panose="020B0604020202020204" charset="0"/>
              </a:rPr>
              <a:t>key</a:t>
            </a:r>
            <a:r>
              <a:rPr lang="en-US" sz="1200" i="1" dirty="0" smtClean="0">
                <a:latin typeface="Bree Serif" panose="020B0604020202020204" charset="0"/>
              </a:rPr>
              <a:t>.</a:t>
            </a:r>
          </a:p>
          <a:p>
            <a:pPr marL="342900" lvl="3" indent="-342900">
              <a:buFont typeface="+mj-lt"/>
              <a:buAutoNum type="alphaLcPeriod"/>
            </a:pPr>
            <a:r>
              <a:rPr lang="en-US" sz="1200" i="1" dirty="0" smtClean="0">
                <a:latin typeface="Bree Serif" panose="020B0604020202020204" charset="0"/>
              </a:rPr>
              <a:t>You </a:t>
            </a:r>
            <a:r>
              <a:rPr lang="en-US" sz="1200" i="1" dirty="0">
                <a:latin typeface="Bree Serif" panose="020B0604020202020204" charset="0"/>
              </a:rPr>
              <a:t>must </a:t>
            </a:r>
            <a:r>
              <a:rPr lang="en-US" sz="1200" i="1" u="sng" dirty="0">
                <a:latin typeface="Bree Serif" panose="020B0604020202020204" charset="0"/>
              </a:rPr>
              <a:t>intend to import all columns of each </a:t>
            </a:r>
            <a:r>
              <a:rPr lang="en-US" sz="1200" i="1" u="sng" dirty="0" smtClean="0">
                <a:latin typeface="Bree Serif" panose="020B0604020202020204" charset="0"/>
              </a:rPr>
              <a:t>table</a:t>
            </a:r>
            <a:r>
              <a:rPr lang="en-US" sz="1200" i="1" dirty="0" smtClean="0">
                <a:latin typeface="Bree Serif" panose="020B0604020202020204" charset="0"/>
              </a:rPr>
              <a:t>.</a:t>
            </a:r>
          </a:p>
          <a:p>
            <a:pPr marL="342900" lvl="3" indent="-342900">
              <a:buFont typeface="+mj-lt"/>
              <a:buAutoNum type="alphaLcPeriod"/>
            </a:pPr>
            <a:r>
              <a:rPr lang="en-US" sz="1200" i="1" dirty="0" smtClean="0">
                <a:latin typeface="Bree Serif" panose="020B0604020202020204" charset="0"/>
              </a:rPr>
              <a:t>You </a:t>
            </a:r>
            <a:r>
              <a:rPr lang="en-US" sz="1200" i="1" dirty="0">
                <a:latin typeface="Bree Serif" panose="020B0604020202020204" charset="0"/>
              </a:rPr>
              <a:t>must </a:t>
            </a:r>
            <a:r>
              <a:rPr lang="en-US" sz="1200" i="1" u="sng" dirty="0">
                <a:latin typeface="Bree Serif" panose="020B0604020202020204" charset="0"/>
              </a:rPr>
              <a:t>not intend to use non-default splitting column</a:t>
            </a:r>
            <a:r>
              <a:rPr lang="en-US" sz="1200" i="1" dirty="0">
                <a:latin typeface="Bree Serif" panose="020B0604020202020204" charset="0"/>
              </a:rPr>
              <a:t>, </a:t>
            </a:r>
            <a:r>
              <a:rPr lang="en-US" sz="1200" i="1" u="sng" dirty="0">
                <a:latin typeface="Bree Serif" panose="020B0604020202020204" charset="0"/>
              </a:rPr>
              <a:t>nor impose any conditions </a:t>
            </a:r>
            <a:r>
              <a:rPr lang="en-US" sz="1200" i="1" dirty="0">
                <a:latin typeface="Bree Serif" panose="020B0604020202020204" charset="0"/>
              </a:rPr>
              <a:t>via a WHERE clause.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183" y="3141343"/>
            <a:ext cx="8088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Syntax:	$ </a:t>
            </a:r>
            <a:r>
              <a:rPr lang="en-US" sz="18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sqoop import-all-tables (generic-</a:t>
            </a:r>
            <a:r>
              <a:rPr lang="en-US" sz="18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sz="18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) (import-</a:t>
            </a:r>
            <a:r>
              <a:rPr lang="en-US" sz="1800" dirty="0" err="1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sz="18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182" y="3887731"/>
            <a:ext cx="80889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Note:	 The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--table, --split-by, --columns, and --where arguments are invalid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for sqoop-import-all-tables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55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1886" y="445148"/>
            <a:ext cx="829993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Apache Sqoop Import all tables example:</a:t>
            </a:r>
          </a:p>
          <a:p>
            <a:endParaRPr lang="en-US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ree Serif" panose="020B0604020202020204" charset="0"/>
            </a:endParaRP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$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sqoop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import-all-tables \</a:t>
            </a:r>
            <a:endParaRPr lang="en-US" sz="16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ree Serif" panose="020B0604020202020204" charset="0"/>
            </a:endParaRP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--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connect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jdbc:mysql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://localhost/</a:t>
            </a:r>
            <a:r>
              <a:rPr lang="en-US" sz="1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classicmodels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--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username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root 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-P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--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fields-terminated-by "|"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--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as-</a:t>
            </a:r>
            <a:r>
              <a:rPr lang="en-US" sz="1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textfile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 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\</a:t>
            </a:r>
          </a:p>
          <a:p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--warehouse-</a:t>
            </a:r>
            <a:r>
              <a:rPr lang="en-US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dir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 </a:t>
            </a:r>
            <a:r>
              <a:rPr 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/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sqoop/</a:t>
            </a:r>
            <a:r>
              <a:rPr lang="en-US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nye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/</a:t>
            </a:r>
            <a:r>
              <a:rPr lang="en-US" sz="16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classicmodels</a:t>
            </a:r>
            <a:r>
              <a:rPr lang="en-US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ree Serif" panose="020B0604020202020204" charset="0"/>
              </a:rPr>
              <a:t>/warehouse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Bree Serif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2994408"/>
            <a:ext cx="829993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ee Serif" panose="020B0604020202020204" charset="0"/>
              </a:rPr>
              <a:t>Note: </a:t>
            </a:r>
            <a:r>
              <a:rPr lang="en-US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Suppose there’s 100 tables we are having in database &amp; we don’t want to import tabl10, tabl50, tabl80, so how can we do this without having to import the tables one by one ?</a:t>
            </a:r>
          </a:p>
          <a:p>
            <a:endParaRPr lang="en-US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Bree Serif" panose="020B0604020202020204" charset="0"/>
            </a:endParaRPr>
          </a:p>
          <a:p>
            <a:r>
              <a:rPr lang="en-US" sz="1200" dirty="0" smtClean="0">
                <a:ln>
                  <a:solidFill>
                    <a:schemeClr val="accent6">
                      <a:lumMod val="10000"/>
                    </a:schemeClr>
                  </a:solidFill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We can accomplish this via using import-all-tables tools of apache sqoop by specifying the  </a:t>
            </a:r>
            <a:r>
              <a:rPr lang="en-US" sz="2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Bree Serif" panose="020B0604020202020204" charset="0"/>
              </a:rPr>
              <a:t>--exclude-tables</a:t>
            </a:r>
          </a:p>
          <a:p>
            <a:r>
              <a:rPr lang="en-US" sz="1200" dirty="0" smtClean="0">
                <a:ln>
                  <a:solidFill>
                    <a:schemeClr val="accent6">
                      <a:lumMod val="10000"/>
                    </a:schemeClr>
                  </a:solidFill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Option with it as follows:</a:t>
            </a:r>
          </a:p>
          <a:p>
            <a:endParaRPr lang="en-US" sz="1200" dirty="0">
              <a:ln>
                <a:solidFill>
                  <a:schemeClr val="accent6">
                    <a:lumMod val="10000"/>
                  </a:schemeClr>
                </a:solidFill>
              </a:ln>
              <a:solidFill>
                <a:schemeClr val="accent6">
                  <a:lumMod val="10000"/>
                </a:schemeClr>
              </a:solidFill>
              <a:latin typeface="Bree Serif" panose="020B0604020202020204" charset="0"/>
            </a:endParaRPr>
          </a:p>
          <a:p>
            <a:r>
              <a:rPr lang="en-US" sz="1600" dirty="0" smtClean="0">
                <a:ln w="190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$ sqoop import-all-tables –connect jdbc:mysql://localhost/</a:t>
            </a:r>
            <a:r>
              <a:rPr lang="en-US" sz="1600" dirty="0" err="1" smtClean="0">
                <a:ln w="190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classicmodels</a:t>
            </a:r>
            <a:r>
              <a:rPr lang="en-US" sz="1600" dirty="0" smtClean="0">
                <a:ln w="190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 \</a:t>
            </a:r>
          </a:p>
          <a:p>
            <a:r>
              <a:rPr lang="en-US" sz="1600" dirty="0" smtClean="0">
                <a:ln w="190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--username root –P \</a:t>
            </a:r>
          </a:p>
          <a:p>
            <a:r>
              <a:rPr lang="en-US" sz="1600" dirty="0" smtClean="0">
                <a:ln w="190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latin typeface="Bree Serif" panose="020B0604020202020204" charset="0"/>
              </a:rPr>
              <a:t>--exclude-tables employees, department</a:t>
            </a:r>
            <a:endParaRPr lang="en-US" sz="1600" dirty="0">
              <a:ln w="1905">
                <a:noFill/>
                <a:prstDash val="solid"/>
              </a:ln>
              <a:solidFill>
                <a:schemeClr val="accent6">
                  <a:lumMod val="10000"/>
                </a:schemeClr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3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80" y="160773"/>
            <a:ext cx="8671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ree Serif" panose="020B0604020202020204" charset="0"/>
              </a:rPr>
              <a:t>Apache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ree Serif" panose="020B0604020202020204" charset="0"/>
              </a:rPr>
              <a:t>SQOOP Jobs:</a:t>
            </a:r>
            <a:endParaRPr lang="en-US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580" y="966470"/>
            <a:ext cx="87420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Sqoop job creates and saves the import and export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job tool allows you to create and work with saved jobs. </a:t>
            </a: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Saved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jobs remember the parameters used to specify a job, so they can be re-executed by invoking the job by its </a:t>
            </a: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handle.</a:t>
            </a:r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015" y="2264610"/>
            <a:ext cx="8048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Syntax:	$ sqoop job (generic-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) (job-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) [-- [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subtool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-name] (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subtool-args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)]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Sqoop Job Management Options:</a:t>
            </a: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5368"/>
              </p:ext>
            </p:extLst>
          </p:nvPr>
        </p:nvGraphicFramePr>
        <p:xfrm>
          <a:off x="270607" y="3118720"/>
          <a:ext cx="8521700" cy="1722120"/>
        </p:xfrm>
        <a:graphic>
          <a:graphicData uri="http://schemas.openxmlformats.org/drawingml/2006/table">
            <a:tbl>
              <a:tblPr>
                <a:tableStyleId>{E8C26D24-4CB1-41DF-B289-F2D3711DDD0D}</a:tableStyleId>
              </a:tblPr>
              <a:tblGrid>
                <a:gridCol w="2069961"/>
                <a:gridCol w="64517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Bree Serif" panose="020B0604020202020204" charset="0"/>
                        </a:rPr>
                        <a:t>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Bree Serif" panose="020B0604020202020204" charset="0"/>
                        </a:rPr>
                        <a:t>--create &lt;job-id&gt;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Define a new saved job with the specified job-id (name). A second Sqoop command-line, separated by a -- should be specified; this defines the saved job.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--delete &lt;job-id&gt;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Delete a saved job.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--exec &lt;job-id&gt;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Bree Serif" panose="020B0604020202020204" charset="0"/>
                        </a:rPr>
                        <a:t>Given a job defined with --create, run the saved job.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--show &lt;job-id&gt;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  <a:latin typeface="Bree Serif" panose="020B0604020202020204" charset="0"/>
                        </a:rPr>
                        <a:t>Show the parameters for a saved job.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Bree Serif" panose="020B0604020202020204" charset="0"/>
                        </a:rPr>
                        <a:t>--list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effectLst/>
                          <a:latin typeface="Bree Serif" panose="020B0604020202020204" charset="0"/>
                        </a:rPr>
                        <a:t>List all saved jobs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56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112" y="170822"/>
            <a:ext cx="84707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ree Serif" panose="020B0604020202020204" charset="0"/>
              </a:rPr>
              <a:t>Apache Sqoop Job create:</a:t>
            </a:r>
          </a:p>
          <a:p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ee Serif" panose="020B0604020202020204" charset="0"/>
              </a:rPr>
              <a:t>Creating saved jobs is done with the --create action. </a:t>
            </a:r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Bree Serif" panose="020B0604020202020204" charset="0"/>
              </a:rPr>
              <a:t>This </a:t>
            </a:r>
            <a:r>
              <a:rPr lang="en-US" u="sng" dirty="0">
                <a:latin typeface="Bree Serif" panose="020B0604020202020204" charset="0"/>
              </a:rPr>
              <a:t>operation requires a -- followed by a tool name and its arguments</a:t>
            </a:r>
            <a:r>
              <a:rPr lang="en-US" dirty="0">
                <a:latin typeface="Bree Serif" panose="020B0604020202020204" charset="0"/>
              </a:rPr>
              <a:t>. </a:t>
            </a:r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ree Serif" panose="020B0604020202020204" charset="0"/>
              </a:rPr>
              <a:t>The </a:t>
            </a:r>
            <a:r>
              <a:rPr lang="en-US" dirty="0">
                <a:latin typeface="Bree Serif" panose="020B0604020202020204" charset="0"/>
              </a:rPr>
              <a:t>tool and its arguments will form the basis of the saved job</a:t>
            </a:r>
            <a:r>
              <a:rPr lang="en-US" dirty="0" smtClean="0">
                <a:latin typeface="Bree Serif" panose="020B0604020202020204" charset="0"/>
              </a:rPr>
              <a:t>.</a:t>
            </a:r>
          </a:p>
          <a:p>
            <a:endParaRPr lang="en-US" dirty="0" smtClean="0">
              <a:latin typeface="Bree Serif" panose="020B0604020202020204" charset="0"/>
            </a:endParaRPr>
          </a:p>
          <a:p>
            <a:r>
              <a:rPr lang="en-US" dirty="0" smtClean="0">
                <a:latin typeface="Bree Serif" panose="020B0604020202020204" charset="0"/>
              </a:rPr>
              <a:t>Example:</a:t>
            </a:r>
          </a:p>
          <a:p>
            <a:r>
              <a:rPr lang="en-US" dirty="0" smtClean="0">
                <a:latin typeface="Bree Serif" panose="020B0604020202020204" charset="0"/>
              </a:rPr>
              <a:t> </a:t>
            </a:r>
            <a:endParaRPr lang="en-US" dirty="0">
              <a:latin typeface="Bree Serif" panose="020B0604020202020204" charset="0"/>
            </a:endParaRPr>
          </a:p>
          <a:p>
            <a:r>
              <a:rPr lang="en-US" dirty="0" smtClean="0">
                <a:latin typeface="Bree Serif" panose="020B0604020202020204" charset="0"/>
              </a:rPr>
              <a:t>$ sqoop </a:t>
            </a:r>
            <a:r>
              <a:rPr lang="en-US" dirty="0">
                <a:latin typeface="Bree Serif" panose="020B0604020202020204" charset="0"/>
              </a:rPr>
              <a:t>job --create </a:t>
            </a:r>
            <a:r>
              <a:rPr lang="en-US" dirty="0" err="1">
                <a:latin typeface="Bree Serif" panose="020B0604020202020204" charset="0"/>
              </a:rPr>
              <a:t>listsDB</a:t>
            </a:r>
            <a:r>
              <a:rPr lang="en-US" dirty="0">
                <a:latin typeface="Bree Serif" panose="020B0604020202020204" charset="0"/>
              </a:rPr>
              <a:t> -- list-databases \</a:t>
            </a:r>
          </a:p>
          <a:p>
            <a:r>
              <a:rPr lang="en-US" dirty="0">
                <a:latin typeface="Bree Serif" panose="020B0604020202020204" charset="0"/>
              </a:rPr>
              <a:t>--connect "jdbc:mysql://localhost" \</a:t>
            </a:r>
          </a:p>
          <a:p>
            <a:r>
              <a:rPr lang="en-US" dirty="0">
                <a:latin typeface="Bree Serif" panose="020B0604020202020204" charset="0"/>
              </a:rPr>
              <a:t>--username </a:t>
            </a:r>
            <a:r>
              <a:rPr lang="en-US" dirty="0" smtClean="0">
                <a:latin typeface="Bree Serif" panose="020B0604020202020204" charset="0"/>
              </a:rPr>
              <a:t>root –P</a:t>
            </a:r>
          </a:p>
          <a:p>
            <a:endParaRPr lang="en-US" dirty="0">
              <a:latin typeface="Bree Serif" panose="020B0604020202020204" charset="0"/>
            </a:endParaRPr>
          </a:p>
          <a:p>
            <a:r>
              <a:rPr lang="en-US" dirty="0">
                <a:latin typeface="Bree Serif" panose="020B0604020202020204" charset="0"/>
              </a:rPr>
              <a:t>sqoop job --create </a:t>
            </a:r>
            <a:r>
              <a:rPr lang="en-US" dirty="0" err="1" smtClean="0">
                <a:latin typeface="Bree Serif" panose="020B0604020202020204" charset="0"/>
              </a:rPr>
              <a:t>listsTbl</a:t>
            </a:r>
            <a:r>
              <a:rPr lang="en-US" dirty="0" smtClean="0">
                <a:latin typeface="Bree Serif" panose="020B0604020202020204" charset="0"/>
              </a:rPr>
              <a:t> </a:t>
            </a:r>
            <a:r>
              <a:rPr lang="en-US" dirty="0">
                <a:latin typeface="Bree Serif" panose="020B0604020202020204" charset="0"/>
              </a:rPr>
              <a:t>-- list-tables \</a:t>
            </a:r>
          </a:p>
          <a:p>
            <a:r>
              <a:rPr lang="en-US" dirty="0">
                <a:latin typeface="Bree Serif" panose="020B0604020202020204" charset="0"/>
              </a:rPr>
              <a:t>--connect "jdbc:mysql://</a:t>
            </a:r>
            <a:r>
              <a:rPr lang="en-US" dirty="0" smtClean="0">
                <a:latin typeface="Bree Serif" panose="020B0604020202020204" charset="0"/>
              </a:rPr>
              <a:t>localhost/</a:t>
            </a:r>
            <a:r>
              <a:rPr lang="en-US" dirty="0" err="1" smtClean="0">
                <a:latin typeface="Bree Serif" panose="020B0604020202020204" charset="0"/>
              </a:rPr>
              <a:t>classicmodels</a:t>
            </a:r>
            <a:r>
              <a:rPr lang="en-US" dirty="0" smtClean="0">
                <a:latin typeface="Bree Serif" panose="020B0604020202020204" charset="0"/>
              </a:rPr>
              <a:t>" </a:t>
            </a:r>
            <a:r>
              <a:rPr lang="en-US" dirty="0">
                <a:latin typeface="Bree Serif" panose="020B0604020202020204" charset="0"/>
              </a:rPr>
              <a:t>\</a:t>
            </a:r>
          </a:p>
          <a:p>
            <a:r>
              <a:rPr lang="en-US" dirty="0">
                <a:latin typeface="Bree Serif" panose="020B0604020202020204" charset="0"/>
              </a:rPr>
              <a:t>--username </a:t>
            </a:r>
            <a:r>
              <a:rPr lang="en-US" dirty="0" smtClean="0">
                <a:latin typeface="Bree Serif" panose="020B0604020202020204" charset="0"/>
              </a:rPr>
              <a:t>root -</a:t>
            </a:r>
            <a:r>
              <a:rPr lang="en-US" dirty="0">
                <a:latin typeface="Bree Serif" panose="020B060402020202020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14355512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136" y="235751"/>
            <a:ext cx="890786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Bree Serif" panose="020B0604020202020204" charset="0"/>
              </a:rPr>
              <a:t>Verify Job (--list</a:t>
            </a:r>
            <a:r>
              <a:rPr lang="en-US" sz="2400" u="sng" dirty="0" smtClean="0">
                <a:solidFill>
                  <a:schemeClr val="tx1"/>
                </a:solidFill>
                <a:latin typeface="Bree Serif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‘--list’ argument is used to verify the saved jobs. The following command is used to verify the list of saved Sqoop jobs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Syntax:	$ sqoop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job --list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Bree Serif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136" y="2416244"/>
            <a:ext cx="84556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Bree Serif" panose="020B0604020202020204" charset="0"/>
              </a:rPr>
              <a:t>Inspect Job (--show</a:t>
            </a:r>
            <a:r>
              <a:rPr lang="en-US" sz="2400" u="sng" dirty="0" smtClean="0">
                <a:solidFill>
                  <a:schemeClr val="tx1"/>
                </a:solidFill>
                <a:latin typeface="Bree Serif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‘--show’ argument is used to inspect or verify particular jobs and their details. The following command and sample output is used to verify a job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called </a:t>
            </a:r>
            <a:r>
              <a:rPr lang="en-US" dirty="0" err="1" smtClean="0">
                <a:solidFill>
                  <a:schemeClr val="tx1"/>
                </a:solidFill>
                <a:latin typeface="Bree Serif" panose="020B0604020202020204" charset="0"/>
              </a:rPr>
              <a:t>listsDB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Syntax:	$ sqoop job –show &lt;&lt;job-name&gt;&gt;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2" y="130839"/>
            <a:ext cx="882747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Bree Serif" panose="020B0604020202020204" charset="0"/>
              </a:rPr>
              <a:t>Execute Job (--exec</a:t>
            </a:r>
            <a:r>
              <a:rPr lang="en-US" sz="2400" u="sng" dirty="0" smtClean="0">
                <a:solidFill>
                  <a:schemeClr val="tx1"/>
                </a:solidFill>
                <a:latin typeface="Bree Serif" panose="020B060402020202020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‘--exec’ option is used to execute a saved job. </a:t>
            </a:r>
            <a:endParaRPr lang="en-US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following command is used to execute a saved job called </a:t>
            </a:r>
            <a:r>
              <a:rPr lang="en-US" dirty="0" err="1" smtClean="0">
                <a:solidFill>
                  <a:schemeClr val="tx1"/>
                </a:solidFill>
                <a:latin typeface="Bree Serif" panose="020B0604020202020204" charset="0"/>
              </a:rPr>
              <a:t>listsDB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Syntax:	$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sqoop job --exec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&lt;&lt;Job-Name&gt;&gt;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Bree Serif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942" y="2091942"/>
            <a:ext cx="882747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  <a:latin typeface="Bree Serif" panose="020B0604020202020204" charset="0"/>
              </a:rPr>
              <a:t>Delete </a:t>
            </a:r>
            <a:r>
              <a:rPr lang="en-US" sz="2400" u="sng" dirty="0">
                <a:solidFill>
                  <a:schemeClr val="tx1"/>
                </a:solidFill>
                <a:latin typeface="Bree Serif" panose="020B0604020202020204" charset="0"/>
              </a:rPr>
              <a:t>Job </a:t>
            </a:r>
            <a:r>
              <a:rPr lang="en-US" sz="2400" u="sng" dirty="0" smtClean="0">
                <a:solidFill>
                  <a:schemeClr val="tx1"/>
                </a:solidFill>
                <a:latin typeface="Bree Serif" panose="020B0604020202020204" charset="0"/>
              </a:rPr>
              <a:t>(--delete)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‘--delete’ 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option is used to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delete a 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saved job. </a:t>
            </a:r>
            <a:endParaRPr lang="en-US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following command is used to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delete 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a saved job called </a:t>
            </a:r>
            <a:r>
              <a:rPr lang="en-US" dirty="0" err="1" smtClean="0">
                <a:solidFill>
                  <a:schemeClr val="tx1"/>
                </a:solidFill>
                <a:latin typeface="Bree Serif" panose="020B0604020202020204" charset="0"/>
              </a:rPr>
              <a:t>listsDB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Syntax:	$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sqoop job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--delete &lt;&lt;Job-Name&gt;&gt;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 descr="QuestionedMark.png"/>
          <p:cNvPicPr preferRelativeResize="0"/>
          <p:nvPr/>
        </p:nvPicPr>
        <p:blipFill rotWithShape="1">
          <a:blip r:embed="rId3">
            <a:alphaModFix/>
          </a:blip>
          <a:srcRect t="1597" b="1606"/>
          <a:stretch/>
        </p:blipFill>
        <p:spPr>
          <a:xfrm>
            <a:off x="5691900" y="1030221"/>
            <a:ext cx="3137945" cy="3037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4725" y="207250"/>
            <a:ext cx="5867042" cy="65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latin typeface="Bree Serif" panose="020B0604020202020204" charset="0"/>
              </a:rPr>
              <a:t>What is Apache Sqoop?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71200" y="1064125"/>
            <a:ext cx="5271000" cy="37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●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Sqoop is a hadoop component build on top of hdfs.</a:t>
            </a:r>
          </a:p>
          <a:p>
            <a:pPr lvl="0" rtl="0">
              <a:spcBef>
                <a:spcPts val="0"/>
              </a:spcBef>
              <a:buNone/>
            </a:pPr>
            <a:endParaRPr sz="1600" i="1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●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It is an open source tool that allow user to extract data from a structured data store into hadoop for further processing.</a:t>
            </a:r>
          </a:p>
          <a:p>
            <a:pPr lvl="0" rtl="0">
              <a:spcBef>
                <a:spcPts val="0"/>
              </a:spcBef>
              <a:buNone/>
            </a:pPr>
            <a:endParaRPr sz="1600" i="1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●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Structured Data Store ⇔ RDBMS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○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MySQL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○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Oracle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○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Sql Server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○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PostgreSQL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○"/>
            </a:pPr>
            <a:r>
              <a:rPr lang="en" sz="1600" i="1" dirty="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etc</a:t>
            </a:r>
          </a:p>
          <a:p>
            <a:pPr lvl="0">
              <a:spcBef>
                <a:spcPts val="0"/>
              </a:spcBef>
              <a:buNone/>
            </a:pPr>
            <a:endParaRPr sz="1600" i="1" dirty="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63672"/>
            <a:ext cx="8520600" cy="572700"/>
          </a:xfrm>
        </p:spPr>
        <p:txBody>
          <a:bodyPr/>
          <a:lstStyle/>
          <a:p>
            <a:r>
              <a:rPr lang="en-US" dirty="0" smtClean="0">
                <a:latin typeface="Bree Serif" panose="020B0604020202020204" charset="0"/>
              </a:rPr>
              <a:t>Apache SQOOP Incremental Imports:</a:t>
            </a:r>
            <a:endParaRPr lang="en-US" dirty="0">
              <a:latin typeface="Bree Serif" panose="020B06040202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891218"/>
            <a:ext cx="8520600" cy="1379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Bree Serif" panose="020B0604020202020204" charset="0"/>
              </a:rPr>
              <a:t>Sqoop provides an incremental import mode which can be used to retrieve only rows newer than some previously-imported set of </a:t>
            </a:r>
            <a:r>
              <a:rPr lang="en-US" sz="1200" dirty="0" smtClean="0">
                <a:latin typeface="Bree Serif" panose="020B0604020202020204" charset="0"/>
              </a:rPr>
              <a:t>rows.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Bree Serif" panose="020B0604020202020204" charset="0"/>
              </a:rPr>
              <a:t>The </a:t>
            </a:r>
            <a:r>
              <a:rPr lang="en-US" sz="1200" dirty="0">
                <a:latin typeface="Bree Serif" panose="020B0604020202020204" charset="0"/>
              </a:rPr>
              <a:t>following arguments control incremental imports:</a:t>
            </a:r>
          </a:p>
          <a:p>
            <a:r>
              <a:rPr lang="en-US" sz="1400" u="sng" dirty="0" smtClean="0">
                <a:latin typeface="Bree Serif" panose="020B0604020202020204" charset="0"/>
              </a:rPr>
              <a:t>Incremental </a:t>
            </a:r>
            <a:r>
              <a:rPr lang="en-US" sz="1400" u="sng" dirty="0">
                <a:latin typeface="Bree Serif" panose="020B0604020202020204" charset="0"/>
              </a:rPr>
              <a:t>import arguments:</a:t>
            </a:r>
          </a:p>
          <a:p>
            <a:endParaRPr lang="en-US" sz="1200" dirty="0">
              <a:latin typeface="Bree Serif" panose="020B0604020202020204" charset="0"/>
            </a:endParaRPr>
          </a:p>
          <a:p>
            <a:endParaRPr lang="en-US" sz="1200" dirty="0">
              <a:latin typeface="Bree Serif" panose="020B060402020202020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1150" y="182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7871"/>
              </p:ext>
            </p:extLst>
          </p:nvPr>
        </p:nvGraphicFramePr>
        <p:xfrm>
          <a:off x="391537" y="2425774"/>
          <a:ext cx="8521700" cy="1280160"/>
        </p:xfrm>
        <a:graphic>
          <a:graphicData uri="http://schemas.openxmlformats.org/drawingml/2006/table">
            <a:tbl>
              <a:tblPr>
                <a:tableStyleId>{E8C26D24-4CB1-41DF-B289-F2D3711DDD0D}</a:tableStyleId>
              </a:tblPr>
              <a:tblGrid>
                <a:gridCol w="2241131"/>
                <a:gridCol w="628056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--check-column 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Specifies the column to be examined when determining which rows to import.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--incremental (mode)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Specifies how Sqoop determines which rows are new. Legal values for mode include append and lastmodified.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--last-value 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Specifies the maximum value of the check column from the previous import.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0764" y="23219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150" y="4048505"/>
            <a:ext cx="85211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Note: 	Sqoop 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supports two types of incremental imports: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append and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lastmodified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ree Serif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2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" y="148831"/>
            <a:ext cx="889461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ree Serif" panose="020B0604020202020204" charset="0"/>
              </a:rPr>
              <a:t>Some Important points on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append</a:t>
            </a:r>
            <a:r>
              <a:rPr lang="en-US" sz="2000" dirty="0" smtClean="0">
                <a:latin typeface="Bree Serif" panose="020B0604020202020204" charset="0"/>
              </a:rPr>
              <a:t>:</a:t>
            </a:r>
          </a:p>
          <a:p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ree Serif" panose="020B0604020202020204" charset="0"/>
              </a:rPr>
              <a:t>the </a:t>
            </a:r>
            <a:r>
              <a:rPr lang="en-US" sz="1200" dirty="0">
                <a:latin typeface="Bree Serif" panose="020B0604020202020204" charset="0"/>
              </a:rPr>
              <a:t>--incremental argument to specify the type of incremental import to perform</a:t>
            </a:r>
            <a:r>
              <a:rPr lang="en-US" sz="1200" dirty="0" smtClean="0">
                <a:latin typeface="Bree Serif" panose="020B0604020202020204" charset="0"/>
              </a:rPr>
              <a:t>.</a:t>
            </a:r>
          </a:p>
          <a:p>
            <a:endParaRPr lang="en-US" sz="1200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ree Serif" panose="020B0604020202020204" charset="0"/>
              </a:rPr>
              <a:t>If specify </a:t>
            </a:r>
            <a:r>
              <a:rPr lang="en-US" sz="1200" b="1" i="1" u="sng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append</a:t>
            </a:r>
            <a:r>
              <a:rPr lang="en-US" sz="1200" dirty="0">
                <a:latin typeface="Bree Serif" panose="020B0604020202020204" charset="0"/>
              </a:rPr>
              <a:t> mode when importing a table where new rows are continually being added with increasing row id values. </a:t>
            </a:r>
            <a:endParaRPr lang="en-US" sz="1200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ree Serif" panose="020B0604020202020204" charset="0"/>
              </a:rPr>
              <a:t>You </a:t>
            </a:r>
            <a:r>
              <a:rPr lang="en-US" sz="1200" dirty="0">
                <a:latin typeface="Bree Serif" panose="020B0604020202020204" charset="0"/>
              </a:rPr>
              <a:t>specify the column containing the row’s id with </a:t>
            </a:r>
            <a:r>
              <a:rPr lang="en-US" sz="1200" i="1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--check-column</a:t>
            </a:r>
            <a:r>
              <a:rPr lang="en-US" sz="1200" dirty="0">
                <a:latin typeface="Bree Serif" panose="020B0604020202020204" charset="0"/>
              </a:rPr>
              <a:t>. </a:t>
            </a:r>
            <a:endParaRPr lang="en-US" sz="1200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ree Serif" panose="020B0604020202020204" charset="0"/>
              </a:rPr>
              <a:t>Sqoop </a:t>
            </a:r>
            <a:r>
              <a:rPr lang="en-US" sz="1200" dirty="0">
                <a:latin typeface="Bree Serif" panose="020B0604020202020204" charset="0"/>
              </a:rPr>
              <a:t>imports rows where the check column has a value greater than the one specified with </a:t>
            </a:r>
            <a:r>
              <a:rPr lang="en-US" sz="1200" i="1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--last-value</a:t>
            </a:r>
            <a:r>
              <a:rPr lang="en-US" sz="1200" dirty="0">
                <a:latin typeface="Bree Serif" panose="020B060402020202020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132" y="2170444"/>
            <a:ext cx="85109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Bree Serif" panose="020B0604020202020204" charset="0"/>
              </a:rPr>
              <a:t>Example:</a:t>
            </a:r>
          </a:p>
          <a:p>
            <a:endParaRPr lang="en-US" sz="1200" dirty="0">
              <a:latin typeface="Bree Serif" panose="020B0604020202020204" charset="0"/>
            </a:endParaRPr>
          </a:p>
          <a:p>
            <a:r>
              <a:rPr lang="en-US" sz="1200" dirty="0" smtClean="0">
                <a:latin typeface="Bree Serif" panose="020B0604020202020204" charset="0"/>
              </a:rPr>
              <a:t>$ sqoop import –connect “jdbc:mysql://localhost/</a:t>
            </a:r>
            <a:r>
              <a:rPr lang="en-US" sz="1200" dirty="0" err="1" smtClean="0">
                <a:latin typeface="Bree Serif" panose="020B0604020202020204" charset="0"/>
              </a:rPr>
              <a:t>classicmodels</a:t>
            </a:r>
            <a:r>
              <a:rPr lang="en-US" sz="1200" dirty="0" smtClean="0">
                <a:latin typeface="Bree Serif" panose="020B0604020202020204" charset="0"/>
              </a:rPr>
              <a:t>” 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--username root –P 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--table employees 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--target-</a:t>
            </a:r>
            <a:r>
              <a:rPr lang="en-US" sz="1200" dirty="0" err="1" smtClean="0">
                <a:latin typeface="Bree Serif" panose="020B0604020202020204" charset="0"/>
              </a:rPr>
              <a:t>dir</a:t>
            </a:r>
            <a:r>
              <a:rPr lang="en-US" sz="1200" dirty="0" smtClean="0">
                <a:latin typeface="Bree Serif" panose="020B0604020202020204" charset="0"/>
              </a:rPr>
              <a:t> </a:t>
            </a:r>
            <a:r>
              <a:rPr lang="en-US" sz="1200" dirty="0">
                <a:latin typeface="Bree Serif" panose="020B0604020202020204" charset="0"/>
              </a:rPr>
              <a:t>--target-</a:t>
            </a:r>
            <a:r>
              <a:rPr lang="en-US" sz="1200" dirty="0" err="1">
                <a:latin typeface="Bree Serif" panose="020B0604020202020204" charset="0"/>
              </a:rPr>
              <a:t>dir</a:t>
            </a:r>
            <a:r>
              <a:rPr lang="en-US" sz="1200" dirty="0">
                <a:latin typeface="Bree Serif" panose="020B0604020202020204" charset="0"/>
              </a:rPr>
              <a:t> /</a:t>
            </a:r>
            <a:r>
              <a:rPr lang="en-US" sz="1200" dirty="0" smtClean="0">
                <a:latin typeface="Bree Serif" panose="020B0604020202020204" charset="0"/>
              </a:rPr>
              <a:t>sqoop/</a:t>
            </a:r>
            <a:r>
              <a:rPr lang="en-US" sz="1200" dirty="0" err="1" smtClean="0">
                <a:latin typeface="Bree Serif" panose="020B0604020202020204" charset="0"/>
              </a:rPr>
              <a:t>nye</a:t>
            </a:r>
            <a:r>
              <a:rPr lang="en-US" sz="1200" dirty="0" smtClean="0">
                <a:latin typeface="Bree Serif" panose="020B0604020202020204" charset="0"/>
              </a:rPr>
              <a:t>/</a:t>
            </a:r>
            <a:r>
              <a:rPr lang="en-US" sz="1200" dirty="0" err="1" smtClean="0">
                <a:latin typeface="Bree Serif" panose="020B0604020202020204" charset="0"/>
              </a:rPr>
              <a:t>classicmodels</a:t>
            </a:r>
            <a:r>
              <a:rPr lang="en-US" sz="1200" dirty="0" smtClean="0">
                <a:latin typeface="Bree Serif" panose="020B0604020202020204" charset="0"/>
              </a:rPr>
              <a:t>/</a:t>
            </a:r>
            <a:r>
              <a:rPr lang="en-US" sz="1200" dirty="0" err="1" smtClean="0">
                <a:latin typeface="Bree Serif" panose="020B0604020202020204" charset="0"/>
              </a:rPr>
              <a:t>empl</a:t>
            </a:r>
            <a:r>
              <a:rPr lang="en-US" sz="1200" dirty="0" smtClean="0">
                <a:latin typeface="Bree Serif" panose="020B0604020202020204" charset="0"/>
              </a:rPr>
              <a:t>-select 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--incremental append \</a:t>
            </a:r>
          </a:p>
          <a:p>
            <a:r>
              <a:rPr lang="en-US" sz="1200" dirty="0" smtClean="0">
                <a:latin typeface="Bree Serif" panose="020B0604020202020204" charset="0"/>
              </a:rPr>
              <a:t>--check-column </a:t>
            </a:r>
            <a:r>
              <a:rPr lang="en-US" sz="1200" dirty="0" err="1" smtClean="0">
                <a:latin typeface="Bree Serif" panose="020B0604020202020204" charset="0"/>
              </a:rPr>
              <a:t>employees.employeeNumber</a:t>
            </a:r>
            <a:r>
              <a:rPr lang="en-US" sz="1200" dirty="0" smtClean="0">
                <a:latin typeface="Bree Serif" panose="020B0604020202020204" charset="0"/>
              </a:rPr>
              <a:t> \</a:t>
            </a:r>
            <a:endParaRPr lang="en-US" sz="1200" dirty="0">
              <a:latin typeface="Bree Serif" panose="020B0604020202020204" charset="0"/>
            </a:endParaRPr>
          </a:p>
          <a:p>
            <a:r>
              <a:rPr lang="en-US" sz="1200" dirty="0" smtClean="0">
                <a:latin typeface="Bree Serif" panose="020B0604020202020204" charset="0"/>
              </a:rPr>
              <a:t>--last-value &lt;&lt;last-value&gt;&gt;</a:t>
            </a:r>
          </a:p>
          <a:p>
            <a:endParaRPr lang="en-US" sz="1200" dirty="0">
              <a:latin typeface="Bree Serif" panose="020B0604020202020204" charset="0"/>
            </a:endParaRPr>
          </a:p>
          <a:p>
            <a:r>
              <a:rPr lang="en-US" sz="1200" u="sng" dirty="0" smtClean="0">
                <a:latin typeface="Bree Serif" panose="020B0604020202020204" charset="0"/>
              </a:rPr>
              <a:t>Problems:</a:t>
            </a:r>
          </a:p>
          <a:p>
            <a:endParaRPr lang="en-US" sz="1200" dirty="0">
              <a:latin typeface="Bree Serif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Bree Serif" panose="020B0604020202020204" charset="0"/>
              </a:rPr>
              <a:t>If –check-column value is not in sequence it will throw an error.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Bree Serif" panose="020B0604020202020204" charset="0"/>
              </a:rPr>
              <a:t>Also, problem is to remember the –last-value of import which was performed.</a:t>
            </a:r>
            <a:endParaRPr lang="en-US" sz="1200" dirty="0"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9369"/>
            <a:ext cx="896112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ee Serif" panose="020B0604020202020204" charset="0"/>
              </a:rPr>
              <a:t>Some Important points on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lastmodified</a:t>
            </a:r>
            <a:r>
              <a:rPr lang="en-US" sz="2000" dirty="0" smtClean="0">
                <a:latin typeface="Bree Serif" panose="020B0604020202020204" charset="0"/>
              </a:rPr>
              <a:t>:</a:t>
            </a:r>
            <a:endParaRPr lang="en-US" sz="2000" dirty="0">
              <a:latin typeface="Bree Serif" panose="020B0604020202020204" charset="0"/>
            </a:endParaRPr>
          </a:p>
          <a:p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ree Serif" panose="020B0604020202020204" charset="0"/>
              </a:rPr>
              <a:t>Incremental </a:t>
            </a:r>
            <a:r>
              <a:rPr lang="en-US" dirty="0">
                <a:latin typeface="Bree Serif" panose="020B0604020202020204" charset="0"/>
              </a:rPr>
              <a:t>imports mode can be used to retrieve only rows newer than some previously-imported set of rows</a:t>
            </a:r>
            <a:r>
              <a:rPr lang="en-US" dirty="0" smtClean="0">
                <a:latin typeface="Bree Serif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ree Serif" panose="020B0604020202020204" charset="0"/>
              </a:rPr>
              <a:t>lastmodified</a:t>
            </a:r>
            <a:r>
              <a:rPr lang="en-US" dirty="0">
                <a:latin typeface="Bree Serif" panose="020B0604020202020204" charset="0"/>
              </a:rPr>
              <a:t>,” works on time-stamped </a:t>
            </a:r>
            <a:r>
              <a:rPr lang="en-US" dirty="0" smtClean="0">
                <a:latin typeface="Bree Serif" panose="020B0604020202020204" charset="0"/>
              </a:rPr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ree Serif" panose="020B0604020202020204" charset="0"/>
              </a:rPr>
              <a:t>Use </a:t>
            </a:r>
            <a:r>
              <a:rPr lang="en-US" dirty="0">
                <a:latin typeface="Bree Serif" panose="020B0604020202020204" charset="0"/>
              </a:rPr>
              <a:t>this when rows of the source table may be </a:t>
            </a:r>
            <a:r>
              <a:rPr lang="en-US" dirty="0" smtClean="0">
                <a:latin typeface="Bree Serif" panose="020B0604020202020204" charset="0"/>
              </a:rPr>
              <a:t>updated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ree Serif" panose="020B0604020202020204" charset="0"/>
              </a:rPr>
              <a:t>And </a:t>
            </a:r>
            <a:r>
              <a:rPr lang="en-US" dirty="0">
                <a:latin typeface="Bree Serif" panose="020B0604020202020204" charset="0"/>
              </a:rPr>
              <a:t>each such update will set the value of a last-modified column to the current </a:t>
            </a:r>
            <a:r>
              <a:rPr lang="en-US" dirty="0" smtClean="0">
                <a:latin typeface="Bree Serif" panose="020B0604020202020204" charset="0"/>
              </a:rPr>
              <a:t>timestamp.</a:t>
            </a:r>
          </a:p>
          <a:p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ee Serif" panose="020B0604020202020204" charset="0"/>
              </a:rPr>
              <a:t>Rows where the check column holds a timestamp more recent than the timestamp specified with –last-value are </a:t>
            </a:r>
            <a:r>
              <a:rPr lang="en-US" dirty="0" smtClean="0">
                <a:latin typeface="Bree Serif" panose="020B0604020202020204" charset="0"/>
              </a:rPr>
              <a:t>imported.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ee Serif" panose="020B0604020202020204" charset="0"/>
              </a:rPr>
              <a:t>Sqoop checks for changes in data between the last value timestamp (Lower bound value) and Current timestamp  (Upper bound value)  and imports the modified or newly added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1768509" y="462224"/>
            <a:ext cx="5315578" cy="4210259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061" y="169515"/>
            <a:ext cx="8914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Bree Serif" panose="020B0604020202020204" charset="0"/>
              </a:rPr>
              <a:t>APACHE SQOOP INCREMENTAL IMPORTS APPROACH USING JOBS</a:t>
            </a:r>
            <a:endParaRPr lang="en-US" sz="2000" dirty="0">
              <a:latin typeface="Bree Serif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684" y="688499"/>
            <a:ext cx="6862080" cy="304698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Example:</a:t>
            </a:r>
          </a:p>
          <a:p>
            <a:endParaRPr lang="en-US" sz="1200" dirty="0" smtClean="0">
              <a:solidFill>
                <a:schemeClr val="tx2">
                  <a:lumMod val="10000"/>
                </a:schemeClr>
              </a:solidFill>
              <a:latin typeface="Bree Serif" panose="020B0604020202020204" charset="0"/>
            </a:endParaRP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1. Create:</a:t>
            </a: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Bree Serif" panose="020B0604020202020204" charset="0"/>
            </a:endParaRP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$ sqoop job –create weeklyImport_Employees 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 import 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--connect “jdbc:mysql://localhost/&lt;&lt;DB-Name&gt;&gt;” 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--table &lt;&lt;table-name&gt;&gt;\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--incremental append 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--check-column &lt;&lt;col-name&gt;&gt; 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--last-value 0 \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--target-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dir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 &lt;&lt;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hdfs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-location&gt;&gt;</a:t>
            </a: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Bree Serif" panose="020B0604020202020204" charset="0"/>
            </a:endParaRP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2. Execute</a:t>
            </a:r>
          </a:p>
          <a:p>
            <a:endParaRPr lang="en-US" sz="1200" dirty="0">
              <a:solidFill>
                <a:schemeClr val="tx2">
                  <a:lumMod val="10000"/>
                </a:schemeClr>
              </a:solidFill>
              <a:latin typeface="Bree Serif" panose="020B0604020202020204" charset="0"/>
            </a:endParaRP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$ sqoop job –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Bree Serif" panose="020B0604020202020204" charset="0"/>
              </a:rPr>
              <a:t>exec weeklyImport_Employees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942" y="4016723"/>
            <a:ext cx="78961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ree Serif" panose="020B0604020202020204" charset="0"/>
              </a:rPr>
              <a:t>If an incremental import is run from a saved job, this value will be retained in the saved job. </a:t>
            </a:r>
            <a:endParaRPr lang="en-US" sz="1200" dirty="0" smtClean="0"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ree Serif" panose="020B0604020202020204" charset="0"/>
              </a:rPr>
              <a:t>Subsequent </a:t>
            </a:r>
            <a:r>
              <a:rPr lang="en-US" sz="1200" dirty="0">
                <a:latin typeface="Bree Serif" panose="020B0604020202020204" charset="0"/>
              </a:rPr>
              <a:t>runs of sqoop job --exec </a:t>
            </a:r>
            <a:r>
              <a:rPr lang="en-US" sz="1200" dirty="0" smtClean="0">
                <a:latin typeface="Bree Serif" panose="020B0604020202020204" charset="0"/>
              </a:rPr>
              <a:t>&lt;&lt;Job-Name&gt;&gt;will </a:t>
            </a:r>
            <a:r>
              <a:rPr lang="en-US" sz="1200" dirty="0">
                <a:latin typeface="Bree Serif" panose="020B0604020202020204" charset="0"/>
              </a:rPr>
              <a:t>continue to import only newer rows than those previously imported.</a:t>
            </a:r>
          </a:p>
        </p:txBody>
      </p:sp>
    </p:spTree>
    <p:extLst>
      <p:ext uri="{BB962C8B-B14F-4D97-AF65-F5344CB8AC3E}">
        <p14:creationId xmlns:p14="http://schemas.microsoft.com/office/powerpoint/2010/main" val="29803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588" y="93333"/>
            <a:ext cx="8520600" cy="572700"/>
          </a:xfrm>
        </p:spPr>
        <p:txBody>
          <a:bodyPr/>
          <a:lstStyle/>
          <a:p>
            <a:r>
              <a:rPr lang="en-US" sz="2400" dirty="0" smtClean="0">
                <a:latin typeface="Bree Serif" panose="020B0604020202020204" charset="0"/>
              </a:rPr>
              <a:t>Apache SQOOP Export:</a:t>
            </a:r>
            <a:endParaRPr lang="en-US" sz="2400" dirty="0">
              <a:latin typeface="Bree Serif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588" y="796661"/>
            <a:ext cx="852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export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 tool exports a set of files from HDFS back to an RDBMS. </a:t>
            </a: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sz="1200" u="sng" dirty="0">
                <a:solidFill>
                  <a:schemeClr val="tx1"/>
                </a:solidFill>
                <a:latin typeface="Bree Serif" panose="020B0604020202020204" charset="0"/>
              </a:rPr>
              <a:t>target table must already exist in the database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. </a:t>
            </a: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input files are read and parsed into a set of records according to the user-specified delimiters.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The default operation is to transform these into a set of INSERT statements that inject the records into the database. </a:t>
            </a: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In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"update mode," Sqoop will generate UPDATE statements that replace existing records in the 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88" y="2882896"/>
            <a:ext cx="8380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Syntax:	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sqoop export (generic-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) (export-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)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	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sqoop-export (generic-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) (export-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Bree Serif" panose="020B060402020202020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588" y="3738025"/>
            <a:ext cx="852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Note:</a:t>
            </a:r>
          </a:p>
          <a:p>
            <a:endParaRPr lang="en-US" sz="1200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--table and --export-</a:t>
            </a:r>
            <a:r>
              <a:rPr lang="en-US" sz="1200" dirty="0" err="1">
                <a:solidFill>
                  <a:schemeClr val="tx1"/>
                </a:solidFill>
                <a:latin typeface="Bree Serif" panose="020B0604020202020204" charset="0"/>
              </a:rPr>
              <a:t>dir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 arguments are required. </a:t>
            </a:r>
            <a:endParaRPr lang="en-US" sz="1200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Bree Serif" panose="020B0604020202020204" charset="0"/>
              </a:rPr>
              <a:t>These </a:t>
            </a:r>
            <a:r>
              <a:rPr lang="en-US" sz="1200" dirty="0">
                <a:solidFill>
                  <a:schemeClr val="tx1"/>
                </a:solidFill>
                <a:latin typeface="Bree Serif" panose="020B0604020202020204" charset="0"/>
              </a:rPr>
              <a:t>specify the table to populate in the database, and the directory in HDFS that contains the source data.</a:t>
            </a:r>
          </a:p>
        </p:txBody>
      </p:sp>
    </p:spTree>
    <p:extLst>
      <p:ext uri="{BB962C8B-B14F-4D97-AF65-F5344CB8AC3E}">
        <p14:creationId xmlns:p14="http://schemas.microsoft.com/office/powerpoint/2010/main" val="36976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93139"/>
              </p:ext>
            </p:extLst>
          </p:nvPr>
        </p:nvGraphicFramePr>
        <p:xfrm>
          <a:off x="260909" y="213269"/>
          <a:ext cx="8521700" cy="2194560"/>
        </p:xfrm>
        <a:graphic>
          <a:graphicData uri="http://schemas.openxmlformats.org/drawingml/2006/table">
            <a:tbl>
              <a:tblPr>
                <a:tableStyleId>{E8C26D24-4CB1-41DF-B289-F2D3711DDD0D}</a:tableStyleId>
              </a:tblPr>
              <a:tblGrid>
                <a:gridCol w="1999970"/>
                <a:gridCol w="652173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Bree Serif" panose="020B0604020202020204" charset="0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--export-</a:t>
                      </a:r>
                      <a:r>
                        <a:rPr lang="en-US" sz="1200" dirty="0" err="1">
                          <a:effectLst/>
                          <a:latin typeface="Bree Serif" panose="020B0604020202020204" charset="0"/>
                        </a:rPr>
                        <a:t>dir</a:t>
                      </a:r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Bree Serif" panose="020B0604020202020204" charset="0"/>
                        </a:rPr>
                        <a:t>dir</a:t>
                      </a:r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HDFS source path for the export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-m,--num-mappers &lt;n&gt;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Use n map tasks to export in parallel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--table &lt;table-name&gt;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Table to populate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--update-key &lt;col-name&gt;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Anchor column to use for updates. Use a comma separated list of columns if there are more than one column.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Bree Serif" panose="020B0604020202020204" charset="0"/>
                        </a:rPr>
                        <a:t>--update-mode &lt;mode&gt;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Bree Serif" panose="020B0604020202020204" charset="0"/>
                        </a:rPr>
                        <a:t>Specify how updates are performed when new rows are found with non-matching keys in database</a:t>
                      </a:r>
                      <a:r>
                        <a:rPr lang="en-US" sz="1200" dirty="0" smtClean="0">
                          <a:effectLst/>
                          <a:latin typeface="Bree Serif" panose="020B0604020202020204" charset="0"/>
                        </a:rPr>
                        <a:t>.</a:t>
                      </a:r>
                      <a:r>
                        <a:rPr lang="en-US" sz="1200" dirty="0" smtClean="0">
                          <a:effectLst/>
                          <a:latin typeface="Bree Serif" panose="020B0604020202020204" charset="0"/>
                        </a:rPr>
                        <a:t> Legal values for mode include </a:t>
                      </a:r>
                      <a:r>
                        <a:rPr lang="en-US" sz="1200" dirty="0" err="1" smtClean="0">
                          <a:effectLst/>
                          <a:latin typeface="Bree Serif" panose="020B0604020202020204" charset="0"/>
                        </a:rPr>
                        <a:t>updateonly</a:t>
                      </a:r>
                      <a:r>
                        <a:rPr lang="en-US" sz="1200" dirty="0" smtClean="0">
                          <a:effectLst/>
                          <a:latin typeface="Bree Serif" panose="020B0604020202020204" charset="0"/>
                        </a:rPr>
                        <a:t> (default) and </a:t>
                      </a:r>
                      <a:r>
                        <a:rPr lang="en-US" sz="1200" dirty="0" err="1" smtClean="0">
                          <a:effectLst/>
                          <a:latin typeface="Bree Serif" panose="020B0604020202020204" charset="0"/>
                        </a:rPr>
                        <a:t>allowinsert</a:t>
                      </a:r>
                      <a:r>
                        <a:rPr lang="en-US" sz="1200" dirty="0" smtClean="0">
                          <a:effectLst/>
                          <a:latin typeface="Bree Serif" panose="020B0604020202020204" charset="0"/>
                        </a:rPr>
                        <a:t>.</a:t>
                      </a:r>
                    </a:p>
                    <a:p>
                      <a:pPr algn="l"/>
                      <a:endParaRPr lang="en-US" sz="1200" dirty="0">
                        <a:effectLst/>
                        <a:latin typeface="Bree Serif" panose="020B060402020202020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1402" y="2652765"/>
            <a:ext cx="85410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Example: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$ sqoop export \</a:t>
            </a: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--connect jdbc:mysql://localhost/</a:t>
            </a:r>
            <a:r>
              <a:rPr lang="en-US" dirty="0" err="1">
                <a:solidFill>
                  <a:schemeClr val="tx1"/>
                </a:solidFill>
                <a:latin typeface="Bree Serif" panose="020B0604020202020204" charset="0"/>
              </a:rPr>
              <a:t>db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 \</a:t>
            </a: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--username root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 -P\</a:t>
            </a: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--table employee \ </a:t>
            </a:r>
          </a:p>
          <a:p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--export-</a:t>
            </a:r>
            <a:r>
              <a:rPr lang="en-US" dirty="0" err="1">
                <a:solidFill>
                  <a:schemeClr val="tx1"/>
                </a:solidFill>
                <a:latin typeface="Bree Serif" panose="020B0604020202020204" charset="0"/>
              </a:rPr>
              <a:t>dir</a:t>
            </a: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  <a:latin typeface="Bree Serif" panose="020B0604020202020204" charset="0"/>
              </a:rPr>
              <a:t>hdfs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-location&gt;&gt;</a:t>
            </a: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522" y="612734"/>
            <a:ext cx="849588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tx1"/>
                </a:solidFill>
                <a:latin typeface="Bree Serif" panose="020B0604020202020204" charset="0"/>
              </a:rPr>
              <a:t>Exports may fail for a number of reasons:</a:t>
            </a:r>
          </a:p>
          <a:p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Loss of connectivity from the Hadoop cluster to the database (either due to hardware fault, or server software crashes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Attempting to INSERT a row which violates a consistency constraint (for example, inserting a duplicate primary key value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Attempting to parse an incomplete or malformed record from the HDFS source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data.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Attempting to parse records using incorrect 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delimiters.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Bree Serif" panose="020B0604020202020204" charset="0"/>
              </a:rPr>
              <a:t>Capacity issues (such as insufficient RAM or disk space</a:t>
            </a:r>
            <a:r>
              <a:rPr lang="en-US" dirty="0" smtClean="0">
                <a:solidFill>
                  <a:schemeClr val="tx1"/>
                </a:solidFill>
                <a:latin typeface="Bree Serif" panose="020B0604020202020204" charset="0"/>
              </a:rPr>
              <a:t>).</a:t>
            </a:r>
            <a:endParaRPr lang="en-US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111" cy="4340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774" y="4511709"/>
            <a:ext cx="867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ree Serif" panose="020B0604020202020204" charset="0"/>
              </a:rPr>
              <a:t>Next: Sqoop JOB’s =&gt; Sqoop with Hive =&gt; Sqoop with HBASE =&gt; Sqoop Interview questions</a:t>
            </a:r>
            <a:endParaRPr lang="en-US" sz="1600" dirty="0">
              <a:solidFill>
                <a:schemeClr val="tx1"/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3 key points of </a:t>
            </a: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apache sqoop</a:t>
            </a:r>
            <a:endParaRPr lang="en"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947375" y="554850"/>
            <a:ext cx="3764546" cy="42583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Bree Serif"/>
              <a:buAutoNum type="arabicPeriod"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Either SQOOP &lt;&lt;</a:t>
            </a:r>
            <a:r>
              <a:rPr lang="en" b="1" dirty="0">
                <a:latin typeface="Bree Serif"/>
                <a:ea typeface="Bree Serif"/>
                <a:cs typeface="Bree Serif"/>
                <a:sym typeface="Bree Serif"/>
              </a:rPr>
              <a:t>import or export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&gt;&gt; will work </a:t>
            </a: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only with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HDFS.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Bree Serif"/>
              <a:buAutoNum type="arabicPeriod"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To interact with any RDBMS using SQOOP, the target RDBMS should be java compatible.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Font typeface="Bree Serif"/>
              <a:buAutoNum type="arabicPeriod"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JDBC Jar location is important?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Font typeface="Bree Serif"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$SQOOP_HOME/lib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16875" y="113175"/>
            <a:ext cx="8566800" cy="5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Bree Serif"/>
                <a:ea typeface="Bree Serif"/>
                <a:cs typeface="Bree Serif"/>
                <a:sym typeface="Bree Serif"/>
              </a:rPr>
              <a:t>Apache SQOOP Commands -&gt; Basic </a:t>
            </a:r>
            <a:r>
              <a:rPr lang="en" sz="1800" dirty="0" smtClean="0">
                <a:latin typeface="Bree Serif"/>
                <a:ea typeface="Bree Serif"/>
                <a:cs typeface="Bree Serif"/>
                <a:sym typeface="Bree Serif"/>
              </a:rPr>
              <a:t>Commands (import &amp; export)</a:t>
            </a:r>
            <a:endParaRPr lang="en" sz="1800"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64000" y="916675"/>
            <a:ext cx="8340600" cy="148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>
                <a:solidFill>
                  <a:schemeClr val="bg1"/>
                </a:solidFill>
                <a:latin typeface="Bree Serif"/>
                <a:ea typeface="Bree Serif"/>
                <a:cs typeface="Bree Serif"/>
                <a:sym typeface="Bree Serif"/>
              </a:rPr>
              <a:t>Sqoop is a collection of related tools. To use Sqoop, you specify the tool you want to use and the arguments that control the tool.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accent5">
                    <a:lumMod val="50000"/>
                  </a:schemeClr>
                </a:solidFill>
                <a:latin typeface="Bree Serif"/>
                <a:ea typeface="Bree Serif"/>
                <a:cs typeface="Bree Serif"/>
                <a:sym typeface="Bree Serif"/>
              </a:rPr>
              <a:t>Syntax: $ sqoop tool-name [tool-arguments]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Example: </a:t>
            </a:r>
            <a:r>
              <a:rPr lang="en" dirty="0">
                <a:solidFill>
                  <a:srgbClr val="A64D79"/>
                </a:solidFill>
                <a:latin typeface="Bree Serif"/>
                <a:ea typeface="Bree Serif"/>
                <a:cs typeface="Bree Serif"/>
                <a:sym typeface="Bree Serif"/>
              </a:rPr>
              <a:t>$sqoop version 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OR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0" name="Shape 90" descr="cor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625" y="2121650"/>
            <a:ext cx="493395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65850" y="4323025"/>
            <a:ext cx="8238600" cy="6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Bree Serif"/>
                <a:ea typeface="Bree Serif"/>
                <a:cs typeface="Bree Serif"/>
                <a:sym typeface="Bree Serif"/>
              </a:rPr>
              <a:t>You can display help for a specific tool by entering: sqoop help (tool-name); for example, sqoop help import.You can also add the --help argument to any command: sqoop import --help.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3" y="1316542"/>
            <a:ext cx="8176114" cy="2933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8883" y="106909"/>
            <a:ext cx="808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ee Serif" panose="020B0604020202020204" charset="0"/>
              </a:rPr>
              <a:t>SQOOP common general arguments:</a:t>
            </a:r>
            <a:endParaRPr lang="en-US" sz="2400" dirty="0">
              <a:latin typeface="Bree Serif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883" y="738937"/>
            <a:ext cx="8011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Syntax: $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sqoop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&lt;&lt;tool-name&gt;&gt; --(generic-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183" y="914400"/>
            <a:ext cx="8420519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ree Serif" panose="020B0604020202020204" charset="0"/>
              </a:rPr>
              <a:t>How to list all databases in RDBMS:</a:t>
            </a:r>
          </a:p>
          <a:p>
            <a:pPr lvl="4"/>
            <a:endParaRPr lang="en-US" sz="1600" dirty="0" smtClean="0">
              <a:latin typeface="Bree Serif" panose="020B0604020202020204" charset="0"/>
            </a:endParaRPr>
          </a:p>
          <a:p>
            <a:pPr lvl="4"/>
            <a:r>
              <a:rPr lang="en-US" sz="1600" dirty="0" smtClean="0">
                <a:latin typeface="Bree Serif" panose="020B0604020202020204" charset="0"/>
              </a:rPr>
              <a:t>	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Syntax: $ sqoop list-databases --connect “&lt;&lt;jdbc - url&gt;&gt;”</a:t>
            </a:r>
          </a:p>
          <a:p>
            <a:pPr lvl="4"/>
            <a:endParaRPr lang="en-US" sz="1600" dirty="0">
              <a:latin typeface="Bree Serif" panose="020B0604020202020204" charset="0"/>
            </a:endParaRPr>
          </a:p>
          <a:p>
            <a:pPr lvl="4"/>
            <a:r>
              <a:rPr lang="en-US" sz="1600" dirty="0" smtClean="0">
                <a:latin typeface="Bree Serif" panose="020B0604020202020204" charset="0"/>
              </a:rPr>
              <a:t>	Example: </a:t>
            </a:r>
            <a:r>
              <a:rPr lang="en-US" dirty="0" smtClean="0">
                <a:latin typeface="Bree Serif" panose="020B0604020202020204" charset="0"/>
              </a:rPr>
              <a:t>$ sqoop list-databases –connect “jdbc:mysql://localhost” \</a:t>
            </a:r>
          </a:p>
          <a:p>
            <a:pPr lvl="4"/>
            <a:r>
              <a:rPr lang="en-US" dirty="0">
                <a:latin typeface="Bree Serif" panose="020B0604020202020204" charset="0"/>
              </a:rPr>
              <a:t>	</a:t>
            </a:r>
            <a:r>
              <a:rPr lang="en-US" dirty="0" smtClean="0">
                <a:latin typeface="Bree Serif" panose="020B0604020202020204" charset="0"/>
              </a:rPr>
              <a:t>	--username “root” –password “&lt;&lt;MySQL password&gt;&gt;”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3" y="2614245"/>
            <a:ext cx="8420519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ree Serif" panose="020B0604020202020204" charset="0"/>
              </a:rPr>
              <a:t>How to list all tables present in Database:</a:t>
            </a:r>
          </a:p>
          <a:p>
            <a:pPr lvl="4"/>
            <a:endParaRPr lang="en-US" sz="1600" dirty="0" smtClean="0">
              <a:latin typeface="Bree Serif" panose="020B0604020202020204" charset="0"/>
            </a:endParaRPr>
          </a:p>
          <a:p>
            <a:pPr lvl="4"/>
            <a:r>
              <a:rPr lang="en-US" sz="1600" dirty="0" smtClean="0">
                <a:latin typeface="Bree Serif" panose="020B0604020202020204" charset="0"/>
              </a:rPr>
              <a:t>	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Syntax: $ sqoop list-tables --connect “&lt;&lt;jdbc - url&gt;&gt;/&lt;&lt;DB name&gt;&gt;”</a:t>
            </a:r>
          </a:p>
          <a:p>
            <a:pPr lvl="4"/>
            <a:endParaRPr lang="en-US" sz="1600" dirty="0">
              <a:latin typeface="Bree Serif" panose="020B0604020202020204" charset="0"/>
            </a:endParaRPr>
          </a:p>
          <a:p>
            <a:pPr lvl="4"/>
            <a:r>
              <a:rPr lang="en-US" sz="1600" dirty="0" smtClean="0">
                <a:latin typeface="Bree Serif" panose="020B0604020202020204" charset="0"/>
              </a:rPr>
              <a:t>	Example: $ </a:t>
            </a:r>
            <a:r>
              <a:rPr lang="en-US" dirty="0" smtClean="0">
                <a:latin typeface="Bree Serif" panose="020B0604020202020204" charset="0"/>
              </a:rPr>
              <a:t>sqoop list-tables –connect “jdbc:mysql://localhost/sample” \</a:t>
            </a:r>
          </a:p>
          <a:p>
            <a:pPr lvl="4"/>
            <a:r>
              <a:rPr lang="en-US" dirty="0">
                <a:latin typeface="Bree Serif" panose="020B0604020202020204" charset="0"/>
              </a:rPr>
              <a:t>	</a:t>
            </a:r>
            <a:r>
              <a:rPr lang="en-US" dirty="0" smtClean="0">
                <a:latin typeface="Bree Serif" panose="020B0604020202020204" charset="0"/>
              </a:rPr>
              <a:t>	--username “root” -P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183" y="231112"/>
            <a:ext cx="808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ee Serif" panose="020B0604020202020204" charset="0"/>
              </a:rPr>
              <a:t>SQOOP list-databases &amp; list-tables :</a:t>
            </a:r>
            <a:endParaRPr lang="en-US" sz="2400" dirty="0">
              <a:latin typeface="Bree Serif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822" y="4441371"/>
            <a:ext cx="8611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ree Serif" panose="020B0604020202020204" charset="0"/>
              </a:rPr>
              <a:t>Note: --password &amp; -P is for password only difference is –password is insecure other user can read the password &amp; -P read  password from console &amp; it will be secure.</a:t>
            </a:r>
            <a:endParaRPr lang="en-US" sz="1100" dirty="0">
              <a:latin typeface="Bree Serif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183" y="231112"/>
            <a:ext cx="808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ee Serif" panose="020B0604020202020204" charset="0"/>
              </a:rPr>
              <a:t>SQOOP eval :</a:t>
            </a:r>
            <a:endParaRPr lang="en-US" sz="2400" dirty="0">
              <a:latin typeface="Bree Serif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182" y="798460"/>
            <a:ext cx="871694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Bree Serif" panose="020B0604020202020204" charset="0"/>
              </a:rPr>
              <a:t>The eval tool allows users to quickly run simple SQL queries against a database; results are printed to the console. </a:t>
            </a:r>
            <a:endParaRPr lang="en-US" sz="1300" dirty="0" smtClean="0">
              <a:solidFill>
                <a:schemeClr val="bg1"/>
              </a:solidFill>
              <a:latin typeface="Bree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  <a:latin typeface="Bree Serif" panose="020B0604020202020204" charset="0"/>
              </a:rPr>
              <a:t>This </a:t>
            </a:r>
            <a:r>
              <a:rPr lang="en-US" sz="1300" dirty="0">
                <a:solidFill>
                  <a:schemeClr val="bg1"/>
                </a:solidFill>
                <a:latin typeface="Bree Serif" panose="020B0604020202020204" charset="0"/>
              </a:rPr>
              <a:t>allows users to preview their import queries to ensure they import the data they expect.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182" y="1718269"/>
            <a:ext cx="8254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Syntax: $ sqoop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eval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(generic-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) (eval-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Bree Serif" panose="020B0604020202020204" charset="0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//eval-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args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ree Serif" panose="020B0604020202020204" charset="0"/>
              </a:rPr>
              <a:t> &lt;=&gt; --query “&lt;&lt;SQL - Query&gt;&gt;” or  -e “&lt;&lt;SQL - Query&gt;&gt;” | execute statement in SQL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ree Serif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182" y="2684245"/>
            <a:ext cx="840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ree Serif" panose="020B0604020202020204" charset="0"/>
              </a:rPr>
              <a:t>How to retrieve all column from tables of RDBMS using </a:t>
            </a:r>
            <a:r>
              <a:rPr lang="en-US" b="1" dirty="0" smtClean="0">
                <a:solidFill>
                  <a:schemeClr val="bg1"/>
                </a:solidFill>
                <a:latin typeface="Bree Serif" panose="020B0604020202020204" charset="0"/>
              </a:rPr>
              <a:t>apache sqoop</a:t>
            </a:r>
            <a:r>
              <a:rPr lang="en-US" dirty="0" smtClean="0">
                <a:solidFill>
                  <a:schemeClr val="bg1"/>
                </a:solidFill>
                <a:latin typeface="Bree Serif" panose="020B0604020202020204" charset="0"/>
              </a:rPr>
              <a:t> </a:t>
            </a:r>
          </a:p>
          <a:p>
            <a:endParaRPr lang="en-US" dirty="0" smtClean="0">
              <a:solidFill>
                <a:schemeClr val="bg1"/>
              </a:solidFill>
              <a:latin typeface="Bree Serif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ree Serif" panose="020B060402020202020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ree Serif" panose="020B0604020202020204" charset="0"/>
              </a:rPr>
              <a:t>$ sqoop eval \</a:t>
            </a:r>
          </a:p>
          <a:p>
            <a:r>
              <a:rPr lang="en-US" dirty="0">
                <a:solidFill>
                  <a:schemeClr val="bg1"/>
                </a:solidFill>
                <a:latin typeface="Bree Serif" panose="020B060402020202020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ree Serif" panose="020B0604020202020204" charset="0"/>
              </a:rPr>
              <a:t>--connect “jdbc:mysql://localhost/&lt;&lt;DB Name&gt;&gt;” \</a:t>
            </a:r>
          </a:p>
          <a:p>
            <a:r>
              <a:rPr lang="en-US" dirty="0">
                <a:solidFill>
                  <a:schemeClr val="bg1"/>
                </a:solidFill>
                <a:latin typeface="Bree Serif" panose="020B060402020202020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ree Serif" panose="020B0604020202020204" charset="0"/>
              </a:rPr>
              <a:t>--username “&lt;&lt;Username&gt;&gt;” –P \</a:t>
            </a:r>
          </a:p>
          <a:p>
            <a:r>
              <a:rPr lang="en-US" dirty="0">
                <a:solidFill>
                  <a:schemeClr val="bg1"/>
                </a:solidFill>
                <a:latin typeface="Bree Serif" panose="020B060402020202020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Bree Serif" panose="020B0604020202020204" charset="0"/>
              </a:rPr>
              <a:t>--query “select * from &lt;&lt;table-name&gt;&gt; where &lt;&lt;column-name&gt;&gt; =‘’”;</a:t>
            </a:r>
            <a:endParaRPr lang="en-US" dirty="0">
              <a:solidFill>
                <a:schemeClr val="bg1"/>
              </a:solidFill>
              <a:latin typeface="Bree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451" y="271305"/>
            <a:ext cx="753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Bree Serif" panose="020B0604020202020204" charset="0"/>
              </a:rPr>
              <a:t>SQOOP IMPORT: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Bree Serif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451" y="942720"/>
            <a:ext cx="83401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Bree Serif" panose="020B0604020202020204" charset="0"/>
              </a:rPr>
              <a:t>The </a:t>
            </a:r>
            <a:r>
              <a:rPr lang="en-US" b="1" i="1" dirty="0">
                <a:solidFill>
                  <a:schemeClr val="accent4"/>
                </a:solidFill>
                <a:latin typeface="Bree Serif" panose="020B0604020202020204" charset="0"/>
              </a:rPr>
              <a:t>import</a:t>
            </a:r>
            <a:r>
              <a:rPr lang="en-US" i="1" dirty="0">
                <a:solidFill>
                  <a:schemeClr val="accent4"/>
                </a:solidFill>
                <a:latin typeface="Bree Serif" panose="020B060402020202020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Bree Serif" panose="020B0604020202020204" charset="0"/>
              </a:rPr>
              <a:t>tool imports an individual table from an RDBMS to HDFS. </a:t>
            </a:r>
            <a:endParaRPr lang="en-US" i="1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Bree Serif" panose="020B0604020202020204" charset="0"/>
              </a:rPr>
              <a:t>Each </a:t>
            </a:r>
            <a:r>
              <a:rPr lang="en-US" i="1" dirty="0">
                <a:solidFill>
                  <a:schemeClr val="tx1"/>
                </a:solidFill>
                <a:latin typeface="Bree Serif" panose="020B0604020202020204" charset="0"/>
              </a:rPr>
              <a:t>row from a table is represented as a separate record in HDFS. </a:t>
            </a:r>
            <a:endParaRPr lang="en-US" i="1" dirty="0" smtClean="0">
              <a:solidFill>
                <a:schemeClr val="tx1"/>
              </a:solidFill>
              <a:latin typeface="Bree Serif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  <a:latin typeface="Bree Serif" panose="020B0604020202020204" charset="0"/>
              </a:rPr>
              <a:t>Records </a:t>
            </a:r>
            <a:r>
              <a:rPr lang="en-US" i="1" dirty="0">
                <a:solidFill>
                  <a:schemeClr val="tx1"/>
                </a:solidFill>
                <a:latin typeface="Bree Serif" panose="020B0604020202020204" charset="0"/>
              </a:rPr>
              <a:t>can be stored as text files (one record per line), or in binary representation as Avro or SequenceFiles</a:t>
            </a:r>
            <a:r>
              <a:rPr lang="en-US" i="1" dirty="0" smtClean="0">
                <a:solidFill>
                  <a:schemeClr val="tx1"/>
                </a:solidFill>
                <a:latin typeface="Bree Serif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latin typeface="Bree Serif" panose="020B0604020202020204" charset="0"/>
            </a:endParaRPr>
          </a:p>
          <a:p>
            <a:r>
              <a:rPr lang="en-US" i="1" dirty="0" smtClean="0">
                <a:solidFill>
                  <a:schemeClr val="accent4"/>
                </a:solidFill>
                <a:latin typeface="Bree Serif" panose="020B0604020202020204" charset="0"/>
              </a:rPr>
              <a:t>Syntax:</a:t>
            </a:r>
            <a:r>
              <a:rPr lang="en-US" i="1" dirty="0">
                <a:solidFill>
                  <a:schemeClr val="accent4"/>
                </a:solidFill>
                <a:latin typeface="Bree Serif" panose="020B0604020202020204" charset="0"/>
              </a:rPr>
              <a:t>	</a:t>
            </a:r>
            <a:r>
              <a:rPr lang="en-US" dirty="0">
                <a:solidFill>
                  <a:schemeClr val="accent4"/>
                </a:solidFill>
                <a:latin typeface="Bree Serif" panose="020B0604020202020204" charset="0"/>
              </a:rPr>
              <a:t>$ sqoop import (generic-</a:t>
            </a:r>
            <a:r>
              <a:rPr lang="en-US" dirty="0" err="1">
                <a:solidFill>
                  <a:schemeClr val="accent4"/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4"/>
                </a:solidFill>
                <a:latin typeface="Bree Serif" panose="020B0604020202020204" charset="0"/>
              </a:rPr>
              <a:t>) (import-</a:t>
            </a:r>
            <a:r>
              <a:rPr lang="en-US" dirty="0" err="1">
                <a:solidFill>
                  <a:schemeClr val="accent4"/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4"/>
                </a:solidFill>
                <a:latin typeface="Bree Serif" panose="020B0604020202020204" charset="0"/>
              </a:rPr>
              <a:t>)</a:t>
            </a:r>
          </a:p>
          <a:p>
            <a:r>
              <a:rPr lang="en-US" dirty="0" smtClean="0">
                <a:solidFill>
                  <a:schemeClr val="accent4"/>
                </a:solidFill>
                <a:latin typeface="Bree Serif" panose="020B0604020202020204" charset="0"/>
              </a:rPr>
              <a:t>	$ </a:t>
            </a:r>
            <a:r>
              <a:rPr lang="en-US" dirty="0">
                <a:solidFill>
                  <a:schemeClr val="accent4"/>
                </a:solidFill>
                <a:latin typeface="Bree Serif" panose="020B0604020202020204" charset="0"/>
              </a:rPr>
              <a:t>sqoop-import (generic-</a:t>
            </a:r>
            <a:r>
              <a:rPr lang="en-US" dirty="0" err="1">
                <a:solidFill>
                  <a:schemeClr val="accent4"/>
                </a:solidFill>
                <a:latin typeface="Bree Serif" panose="020B0604020202020204" charset="0"/>
              </a:rPr>
              <a:t>args</a:t>
            </a:r>
            <a:r>
              <a:rPr lang="en-US" dirty="0">
                <a:solidFill>
                  <a:schemeClr val="accent4"/>
                </a:solidFill>
                <a:latin typeface="Bree Serif" panose="020B0604020202020204" charset="0"/>
              </a:rPr>
              <a:t>) (import-</a:t>
            </a:r>
            <a:r>
              <a:rPr lang="en-US" dirty="0" err="1">
                <a:solidFill>
                  <a:schemeClr val="accent4"/>
                </a:solidFill>
                <a:latin typeface="Bree Serif" panose="020B0604020202020204" charset="0"/>
              </a:rPr>
              <a:t>args</a:t>
            </a:r>
            <a:r>
              <a:rPr lang="en-US" dirty="0" smtClean="0">
                <a:solidFill>
                  <a:schemeClr val="accent4"/>
                </a:solidFill>
                <a:latin typeface="Bree Serif" panose="020B0604020202020204" charset="0"/>
              </a:rPr>
              <a:t>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Bree Serif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908" y="743789"/>
            <a:ext cx="76920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Bree Serif" panose="020B0604020202020204" charset="0"/>
              </a:rPr>
              <a:t>Example:	$sqoop import --connect “jdbc:mysql://localhost:3306/&lt;&lt;DB-Name&gt;&gt;” \</a:t>
            </a:r>
          </a:p>
          <a:p>
            <a:r>
              <a:rPr lang="en-US" sz="1600" dirty="0">
                <a:solidFill>
                  <a:schemeClr val="accent4"/>
                </a:solidFill>
                <a:latin typeface="Bree Serif" panose="020B0604020202020204" charset="0"/>
              </a:rPr>
              <a:t>	--username  &lt;&lt;username&gt;&gt; -P \</a:t>
            </a:r>
          </a:p>
          <a:p>
            <a:r>
              <a:rPr lang="en-US" sz="1600" dirty="0">
                <a:solidFill>
                  <a:schemeClr val="accent4"/>
                </a:solidFill>
                <a:latin typeface="Bree Serif" panose="020B0604020202020204" charset="0"/>
              </a:rPr>
              <a:t>	--table &lt;&lt;table – name &gt;&gt; -m &lt;&lt;mention no. of mappers&gt;&gt; \</a:t>
            </a:r>
          </a:p>
          <a:p>
            <a:r>
              <a:rPr lang="en-US" sz="1600" dirty="0">
                <a:solidFill>
                  <a:schemeClr val="accent4"/>
                </a:solidFill>
                <a:latin typeface="Bree Serif" panose="020B0604020202020204" charset="0"/>
              </a:rPr>
              <a:t>	--target-</a:t>
            </a:r>
            <a:r>
              <a:rPr lang="en-US" sz="1600" dirty="0" err="1">
                <a:solidFill>
                  <a:schemeClr val="accent4"/>
                </a:solidFill>
                <a:latin typeface="Bree Serif" panose="020B0604020202020204" charset="0"/>
              </a:rPr>
              <a:t>dir</a:t>
            </a:r>
            <a:r>
              <a:rPr lang="en-US" sz="1600" dirty="0">
                <a:solidFill>
                  <a:schemeClr val="accent4"/>
                </a:solidFill>
                <a:latin typeface="Bree Serif" panose="020B0604020202020204" charset="0"/>
              </a:rPr>
              <a:t>  </a:t>
            </a:r>
            <a:r>
              <a:rPr lang="en-US" sz="1600" dirty="0" smtClean="0">
                <a:solidFill>
                  <a:schemeClr val="accent4"/>
                </a:solidFill>
                <a:latin typeface="Bree Serif" panose="020B0604020202020204" charset="0"/>
              </a:rPr>
              <a:t>&lt;&lt;</a:t>
            </a:r>
            <a:r>
              <a:rPr lang="en-US" sz="1600" dirty="0" err="1" smtClean="0">
                <a:solidFill>
                  <a:schemeClr val="accent4"/>
                </a:solidFill>
                <a:latin typeface="Bree Serif" panose="020B0604020202020204" charset="0"/>
              </a:rPr>
              <a:t>hdfs</a:t>
            </a:r>
            <a:r>
              <a:rPr lang="en-US" sz="1600" dirty="0" smtClean="0">
                <a:solidFill>
                  <a:schemeClr val="accent4"/>
                </a:solidFill>
                <a:latin typeface="Bree Serif" panose="020B0604020202020204" charset="0"/>
              </a:rPr>
              <a:t> - </a:t>
            </a:r>
            <a:r>
              <a:rPr lang="en-US" sz="1600" dirty="0" err="1" smtClean="0">
                <a:solidFill>
                  <a:schemeClr val="accent4"/>
                </a:solidFill>
                <a:latin typeface="Bree Serif" panose="020B0604020202020204" charset="0"/>
              </a:rPr>
              <a:t>dir</a:t>
            </a:r>
            <a:r>
              <a:rPr lang="en-US" sz="1600" dirty="0" smtClean="0">
                <a:solidFill>
                  <a:schemeClr val="accent4"/>
                </a:solidFill>
                <a:latin typeface="Bree Serif" panose="020B0604020202020204" charset="0"/>
              </a:rPr>
              <a:t> path&gt;&gt; \</a:t>
            </a:r>
          </a:p>
          <a:p>
            <a:r>
              <a:rPr lang="en-US" sz="1600" dirty="0">
                <a:solidFill>
                  <a:schemeClr val="accent4"/>
                </a:solidFill>
                <a:latin typeface="Bree Serif" panose="020B0604020202020204" charset="0"/>
              </a:rPr>
              <a:t>	</a:t>
            </a:r>
            <a:r>
              <a:rPr lang="en-US" sz="1600" dirty="0" smtClean="0">
                <a:solidFill>
                  <a:schemeClr val="accent4"/>
                </a:solidFill>
                <a:latin typeface="Bree Serif" panose="020B0604020202020204" charset="0"/>
              </a:rPr>
              <a:t>--fields-terminated-by &lt;&lt;delimiter&gt;&gt;</a:t>
            </a:r>
            <a:endParaRPr lang="en-US" sz="1600" dirty="0">
              <a:solidFill>
                <a:schemeClr val="accent4"/>
              </a:solidFill>
              <a:latin typeface="Bree Serif" panose="020B060402020202020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57928"/>
              </p:ext>
            </p:extLst>
          </p:nvPr>
        </p:nvGraphicFramePr>
        <p:xfrm>
          <a:off x="549311" y="2398693"/>
          <a:ext cx="7539610" cy="1660840"/>
        </p:xfrm>
        <a:graphic>
          <a:graphicData uri="http://schemas.openxmlformats.org/drawingml/2006/table">
            <a:tbl>
              <a:tblPr firstRow="1" bandRow="1">
                <a:tableStyleId>{E8C26D24-4CB1-41DF-B289-F2D3711DDD0D}</a:tableStyleId>
              </a:tblPr>
              <a:tblGrid>
                <a:gridCol w="2495340"/>
                <a:gridCol w="5044270"/>
              </a:tblGrid>
              <a:tr h="4152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--table &lt;table-name&gt;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Table to read</a:t>
                      </a:r>
                    </a:p>
                  </a:txBody>
                  <a:tcPr anchor="ctr"/>
                </a:tc>
              </a:tr>
              <a:tr h="4152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--target-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r>
                        <a:rPr lang="en-US" dirty="0">
                          <a:effectLst/>
                        </a:rPr>
                        <a:t> &lt;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HDFS destination </a:t>
                      </a:r>
                      <a:r>
                        <a:rPr lang="en-US" dirty="0" err="1">
                          <a:effectLst/>
                        </a:rPr>
                        <a:t>dir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152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-m,--</a:t>
                      </a:r>
                      <a:r>
                        <a:rPr lang="en-US" dirty="0" err="1">
                          <a:effectLst/>
                        </a:rPr>
                        <a:t>num</a:t>
                      </a:r>
                      <a:r>
                        <a:rPr lang="en-US" dirty="0">
                          <a:effectLst/>
                        </a:rPr>
                        <a:t>-mappers &lt;n&gt;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Use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 map tasks to import in parallel</a:t>
                      </a:r>
                    </a:p>
                  </a:txBody>
                  <a:tcPr anchor="ctr"/>
                </a:tc>
              </a:tr>
              <a:tr h="41521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--fields-terminated-by &lt;char&gt;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Sets the field separator character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8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2256</Words>
  <Application>Microsoft Office PowerPoint</Application>
  <PresentationFormat>On-screen Show (16:9)</PresentationFormat>
  <Paragraphs>332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Bree Serif</vt:lpstr>
      <vt:lpstr>Average</vt:lpstr>
      <vt:lpstr>Arial</vt:lpstr>
      <vt:lpstr>Oswald</vt:lpstr>
      <vt:lpstr>slate</vt:lpstr>
      <vt:lpstr>APACHE SQOOP</vt:lpstr>
      <vt:lpstr>PowerPoint Presentation</vt:lpstr>
      <vt:lpstr>3 key points of apache sqoop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Apache SQOOP Incremental Imports:</vt:lpstr>
      <vt:lpstr>PowerPoint Presentation</vt:lpstr>
      <vt:lpstr>PowerPoint Presentation</vt:lpstr>
      <vt:lpstr>PowerPoint Presentation</vt:lpstr>
      <vt:lpstr>PowerPoint Presentation</vt:lpstr>
      <vt:lpstr>Apache SQOOP Export: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SQOOP</dc:title>
  <cp:lastModifiedBy>ashish tiwari</cp:lastModifiedBy>
  <cp:revision>48</cp:revision>
  <dcterms:modified xsi:type="dcterms:W3CDTF">2017-01-02T21:42:43Z</dcterms:modified>
</cp:coreProperties>
</file>