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86" r:id="rId12"/>
    <p:sldId id="267" r:id="rId13"/>
    <p:sldId id="268" r:id="rId14"/>
    <p:sldId id="287" r:id="rId15"/>
    <p:sldId id="278" r:id="rId16"/>
    <p:sldId id="280" r:id="rId17"/>
    <p:sldId id="292" r:id="rId18"/>
    <p:sldId id="282" r:id="rId19"/>
    <p:sldId id="289" r:id="rId20"/>
    <p:sldId id="290" r:id="rId21"/>
    <p:sldId id="279" r:id="rId22"/>
    <p:sldId id="291" r:id="rId23"/>
    <p:sldId id="260" r:id="rId24"/>
    <p:sldId id="269" r:id="rId25"/>
    <p:sldId id="270" r:id="rId26"/>
    <p:sldId id="277" r:id="rId27"/>
    <p:sldId id="274" r:id="rId28"/>
    <p:sldId id="281" r:id="rId29"/>
    <p:sldId id="293" r:id="rId30"/>
    <p:sldId id="283" r:id="rId31"/>
    <p:sldId id="284" r:id="rId32"/>
    <p:sldId id="276" r:id="rId33"/>
    <p:sldId id="285" r:id="rId34"/>
    <p:sldId id="258" r:id="rId35"/>
    <p:sldId id="288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A0B6-5A10-4248-9697-26A9C14A6C09}" type="datetimeFigureOut">
              <a:rPr lang="en-IN" smtClean="0"/>
              <a:pPr/>
              <a:t>21-01-2019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863D-DD96-4F11-A90D-0ACAFA6645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Rare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Non-Standard</a:t>
            </a:r>
            <a:r>
              <a:rPr lang="en-IN" dirty="0" smtClean="0"/>
              <a:t> Model Decays of the Higgs Boson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128" y="5805264"/>
            <a:ext cx="3096344" cy="792088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Ashish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Sehrawat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MSc. Physics IIT Indore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Statistics at LHC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Signal strength µ</a:t>
            </a:r>
          </a:p>
          <a:p>
            <a:pPr>
              <a:buNone/>
            </a:pPr>
            <a:r>
              <a:rPr lang="en-IN" sz="2800" dirty="0" smtClean="0"/>
              <a:t>Test statistic q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Excess quantification</a:t>
            </a:r>
          </a:p>
          <a:p>
            <a:pPr>
              <a:buNone/>
            </a:pPr>
            <a:r>
              <a:rPr lang="en-IN" sz="2800" dirty="0" smtClean="0"/>
              <a:t>p-value</a:t>
            </a:r>
          </a:p>
          <a:p>
            <a:pPr>
              <a:buNone/>
            </a:pPr>
            <a:r>
              <a:rPr lang="en-IN" sz="2800" dirty="0" smtClean="0"/>
              <a:t>Significance</a:t>
            </a:r>
          </a:p>
          <a:p>
            <a:pPr>
              <a:buNone/>
            </a:pPr>
            <a:r>
              <a:rPr lang="en-IN" sz="2800" dirty="0" smtClean="0"/>
              <a:t>Best fit value of µ or û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Lack of excess quantification</a:t>
            </a:r>
          </a:p>
          <a:p>
            <a:pPr>
              <a:buNone/>
            </a:pPr>
            <a:r>
              <a:rPr lang="en-IN" sz="2800" dirty="0" smtClean="0"/>
              <a:t>CL</a:t>
            </a:r>
            <a:r>
              <a:rPr lang="en-IN" sz="2800" baseline="-25000" dirty="0" smtClean="0"/>
              <a:t>s</a:t>
            </a:r>
            <a:r>
              <a:rPr lang="en-IN" sz="2800" dirty="0" smtClean="0"/>
              <a:t> value and CL</a:t>
            </a:r>
          </a:p>
          <a:p>
            <a:pPr>
              <a:buNone/>
            </a:pPr>
            <a:r>
              <a:rPr lang="en-IN" sz="2800" dirty="0" smtClean="0"/>
              <a:t>Limit on µ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   Expected background rate b, expected signal rate s</a:t>
            </a:r>
            <a:r>
              <a:rPr lang="en-IN" sz="2000" b="1" baseline="-25000" dirty="0" smtClean="0"/>
              <a:t>0</a:t>
            </a:r>
            <a:r>
              <a:rPr lang="en-IN" sz="2000" b="1" dirty="0" smtClean="0"/>
              <a:t>, observed events </a:t>
            </a:r>
            <a:r>
              <a:rPr lang="en-IN" sz="2000" b="1" dirty="0" err="1" smtClean="0"/>
              <a:t>n</a:t>
            </a:r>
            <a:r>
              <a:rPr lang="en-IN" sz="2000" b="1" baseline="-25000" dirty="0" err="1" smtClean="0"/>
              <a:t>obs</a:t>
            </a:r>
            <a:endParaRPr lang="en-IN" sz="2000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p=P(n     </a:t>
            </a:r>
            <a:r>
              <a:rPr lang="en-IN" sz="2400" dirty="0" err="1" smtClean="0"/>
              <a:t>n</a:t>
            </a:r>
            <a:r>
              <a:rPr lang="en-IN" sz="2400" baseline="-25000" dirty="0" err="1" smtClean="0"/>
              <a:t>obs</a:t>
            </a:r>
            <a:r>
              <a:rPr lang="en-IN" sz="2400" dirty="0" err="1" smtClean="0"/>
              <a:t>|b</a:t>
            </a:r>
            <a:r>
              <a:rPr lang="en-IN" sz="2400" dirty="0" smtClean="0"/>
              <a:t>) is the p-value</a:t>
            </a:r>
            <a:endParaRPr lang="en-I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1640" y="1052736"/>
          <a:ext cx="360040" cy="368424"/>
        </p:xfrm>
        <a:graphic>
          <a:graphicData uri="http://schemas.openxmlformats.org/presentationml/2006/ole">
            <p:oleObj spid="_x0000_s34818" name="Equation" r:id="rId3" imgW="126720" imgH="152280" progId="Equation.DSMT4">
              <p:embed/>
            </p:oleObj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484784"/>
          <a:ext cx="856895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/>
                <a:gridCol w="1428159"/>
                <a:gridCol w="1428159"/>
                <a:gridCol w="1428159"/>
                <a:gridCol w="1428159"/>
                <a:gridCol w="1428159"/>
              </a:tblGrid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p-value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1.3 ×10</a:t>
                      </a:r>
                      <a:r>
                        <a:rPr lang="en-IN" baseline="30000" dirty="0" smtClean="0"/>
                        <a:t>-3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3.2 ×10</a:t>
                      </a:r>
                      <a:r>
                        <a:rPr lang="en-IN" baseline="30000" dirty="0" smtClean="0"/>
                        <a:t>-5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2.9 ×10</a:t>
                      </a:r>
                      <a:r>
                        <a:rPr lang="en-IN" baseline="30000" dirty="0" smtClean="0"/>
                        <a:t>-7</a:t>
                      </a:r>
                      <a:endParaRPr lang="en-IN" baseline="300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IN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23488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Standard model Higgs boson event rate s</a:t>
            </a:r>
            <a:r>
              <a:rPr lang="en-IN" b="1" baseline="-25000" dirty="0" smtClean="0"/>
              <a:t>0</a:t>
            </a:r>
            <a:r>
              <a:rPr lang="en-IN" b="1" dirty="0" smtClean="0"/>
              <a:t>, </a:t>
            </a:r>
            <a:r>
              <a:rPr lang="en-IN" b="1" dirty="0" err="1" smtClean="0"/>
              <a:t>higgs</a:t>
            </a:r>
            <a:r>
              <a:rPr lang="en-IN" b="1" dirty="0" smtClean="0"/>
              <a:t> boson event rate s=µs</a:t>
            </a:r>
            <a:r>
              <a:rPr lang="en-IN" b="1" baseline="-25000" dirty="0" smtClean="0"/>
              <a:t>0</a:t>
            </a:r>
            <a:r>
              <a:rPr lang="en-IN" b="1" dirty="0" smtClean="0"/>
              <a:t>, µ is the signal strength modifier,  L likelihood of observation </a:t>
            </a:r>
            <a:endParaRPr lang="en-IN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51920" y="2924175"/>
          <a:ext cx="5002212" cy="3933825"/>
        </p:xfrm>
        <a:graphic>
          <a:graphicData uri="http://schemas.openxmlformats.org/presentationml/2006/ole">
            <p:oleObj spid="_x0000_s34821" name="Equation" r:id="rId4" imgW="3263760" imgH="2514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Likelihood of observation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37170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Maximizing the </a:t>
            </a:r>
            <a:r>
              <a:rPr lang="en-IN" dirty="0" err="1" smtClean="0"/>
              <a:t>likehood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36510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 statistics for Higgs searches</a:t>
            </a:r>
            <a:endParaRPr lang="en-IN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84168" y="2924944"/>
          <a:ext cx="3059832" cy="792088"/>
        </p:xfrm>
        <a:graphic>
          <a:graphicData uri="http://schemas.openxmlformats.org/presentationml/2006/ole">
            <p:oleObj spid="_x0000_s34822" name="Equation" r:id="rId5" imgW="2145960" imgH="6346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6216" y="364502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CL: Confidence level when no excess found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N" dirty="0" smtClean="0"/>
              <a:t>CMS Experiment Trigger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435280" cy="4725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760"/>
                <a:gridCol w="2811760"/>
                <a:gridCol w="2811760"/>
              </a:tblGrid>
              <a:tr h="675075">
                <a:tc>
                  <a:txBody>
                    <a:bodyPr/>
                    <a:lstStyle/>
                    <a:p>
                      <a:r>
                        <a:rPr lang="en-IN" b="1" dirty="0" smtClean="0"/>
                        <a:t>Trigger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Theshold</a:t>
                      </a:r>
                      <a:r>
                        <a:rPr lang="en-IN" b="1" dirty="0" smtClean="0"/>
                        <a:t> Energy (</a:t>
                      </a:r>
                      <a:r>
                        <a:rPr lang="en-IN" b="1" dirty="0" err="1" smtClean="0"/>
                        <a:t>GeV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Rate (kHz)</a:t>
                      </a:r>
                      <a:endParaRPr lang="en-IN" b="1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 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e/ƴ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smtClean="0"/>
                        <a:t>e/ƴ+µ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12,3.5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jet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1.5</a:t>
                      </a:r>
                      <a:endParaRPr lang="en-IN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smtClean="0"/>
                        <a:t>Quad jet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baseline="30000" dirty="0" err="1" smtClean="0"/>
                        <a:t>miss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0650"/>
          <a:ext cx="8435280" cy="5171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7640"/>
                <a:gridCol w="4217640"/>
              </a:tblGrid>
              <a:tr h="86409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Particle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Transverse momentum  and trigger</a:t>
                      </a:r>
                      <a:r>
                        <a:rPr lang="en-IN" b="1" baseline="0" dirty="0" smtClean="0"/>
                        <a:t> frequency</a:t>
                      </a:r>
                      <a:endParaRPr lang="en-IN" b="1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smtClean="0"/>
                        <a:t>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&gt;24 (44 Hz)</a:t>
                      </a:r>
                      <a:endParaRPr lang="en-IN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&gt;27</a:t>
                      </a:r>
                      <a:r>
                        <a:rPr lang="en-IN" baseline="0" dirty="0" smtClean="0"/>
                        <a:t> (72 Hz)</a:t>
                      </a:r>
                      <a:endParaRPr lang="en-IN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&gt;17/8  (15 Hz)</a:t>
                      </a:r>
                      <a:endParaRPr lang="en-IN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smtClean="0"/>
                        <a:t>eµ/µe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&gt;17/8 (15 Hz)</a:t>
                      </a:r>
                      <a:endParaRPr lang="en-IN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ƴƴ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&gt;48 (7 Hz) </a:t>
                      </a:r>
                      <a:endParaRPr lang="en-IN" dirty="0"/>
                    </a:p>
                  </a:txBody>
                  <a:tcPr/>
                </a:tc>
              </a:tr>
              <a:tr h="717932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jet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</a:t>
                      </a:r>
                      <a:r>
                        <a:rPr lang="en-IN" baseline="-25000" dirty="0" err="1" smtClean="0"/>
                        <a:t>T</a:t>
                      </a:r>
                      <a:r>
                        <a:rPr lang="en-IN" dirty="0" smtClean="0"/>
                        <a:t>&gt;400 (3 Hz)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H-&gt;      with W or Z boson</a:t>
            </a:r>
            <a:endParaRPr lang="en-IN" dirty="0"/>
          </a:p>
        </p:txBody>
      </p:sp>
      <p:pic>
        <p:nvPicPr>
          <p:cNvPr id="35843" name="Picture 3" descr="C:\Users\hoo\Desktop\y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844824"/>
            <a:ext cx="5763430" cy="3172268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55776" y="476672"/>
          <a:ext cx="648072" cy="670575"/>
        </p:xfrm>
        <a:graphic>
          <a:graphicData uri="http://schemas.openxmlformats.org/presentationml/2006/ole">
            <p:oleObj spid="_x0000_s35844" name="Equation" r:id="rId4" imgW="203040" imgH="215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544522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Higgs boson production in association with a vector boson V (a W or Z particle), a weak interaction process known as VH(bb)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H-&gt;     with W or Z boson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68800" y="1917700"/>
          <a:ext cx="914400" cy="198438"/>
        </p:xfrm>
        <a:graphic>
          <a:graphicData uri="http://schemas.openxmlformats.org/presentationml/2006/ole">
            <p:oleObj spid="_x0000_s23555" name="Equation" r:id="rId3" imgW="914400" imgH="1987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68800" y="1917700"/>
          <a:ext cx="914400" cy="198438"/>
        </p:xfrm>
        <a:graphic>
          <a:graphicData uri="http://schemas.openxmlformats.org/presentationml/2006/ole">
            <p:oleObj spid="_x0000_s23556" name="Equation" r:id="rId4" imgW="914400" imgH="198720" progId="Equation.DSMT4">
              <p:embed/>
            </p:oleObj>
          </a:graphicData>
        </a:graphic>
      </p:graphicFrame>
      <p:pic>
        <p:nvPicPr>
          <p:cNvPr id="23558" name="Picture 6" descr="C:\Users\hoo\Desktop\y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635" y="1484784"/>
            <a:ext cx="8524821" cy="4616028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27784" y="548680"/>
          <a:ext cx="576064" cy="607568"/>
        </p:xfrm>
        <a:graphic>
          <a:graphicData uri="http://schemas.openxmlformats.org/presentationml/2006/ole">
            <p:oleObj spid="_x0000_s23558" name="Equation" r:id="rId6" imgW="20304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hoo\Desktop\h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676380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hoo\Desktop\u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85" y="836712"/>
            <a:ext cx="9054863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 descr="C:\Users\hoo\Desktop\y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5263858" cy="4801270"/>
          </a:xfrm>
          <a:prstGeom prst="rect">
            <a:avLst/>
          </a:prstGeom>
          <a:noFill/>
        </p:spPr>
      </p:pic>
      <p:pic>
        <p:nvPicPr>
          <p:cNvPr id="54273" name="Picture 1" descr="C:\Users\hoo\Desktop\u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836712"/>
            <a:ext cx="4067944" cy="4536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H-&gt;ZZ*-&gt;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08104" y="548680"/>
          <a:ext cx="936104" cy="664074"/>
        </p:xfrm>
        <a:graphic>
          <a:graphicData uri="http://schemas.openxmlformats.org/presentationml/2006/ole">
            <p:oleObj spid="_x0000_s53250" name="Equation" r:id="rId3" imgW="228600" imgH="177480" progId="Equation.DSMT4">
              <p:embed/>
            </p:oleObj>
          </a:graphicData>
        </a:graphic>
      </p:graphicFrame>
      <p:pic>
        <p:nvPicPr>
          <p:cNvPr id="53251" name="Picture 3" descr="C:\Users\hoo\Desktop\d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619947"/>
            <a:ext cx="6264696" cy="442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Basics of </a:t>
            </a:r>
            <a:r>
              <a:rPr lang="en-IN" dirty="0" smtClean="0">
                <a:solidFill>
                  <a:srgbClr val="FF0000"/>
                </a:solidFill>
              </a:rPr>
              <a:t>pp</a:t>
            </a:r>
            <a:r>
              <a:rPr lang="en-IN" dirty="0" smtClean="0"/>
              <a:t> Collider Physics.</a:t>
            </a:r>
          </a:p>
          <a:p>
            <a:r>
              <a:rPr lang="en-IN" dirty="0" smtClean="0"/>
              <a:t>Particles Produced at the pp collider.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Rare and Non-Standard Model</a:t>
            </a:r>
            <a:r>
              <a:rPr lang="en-IN" dirty="0" smtClean="0"/>
              <a:t> decays of Higgs Boson. </a:t>
            </a:r>
          </a:p>
          <a:p>
            <a:r>
              <a:rPr lang="en-IN" dirty="0" smtClean="0"/>
              <a:t>Charged Higgs Boson Decay in </a:t>
            </a:r>
            <a:r>
              <a:rPr lang="en-IN" dirty="0" smtClean="0">
                <a:solidFill>
                  <a:srgbClr val="FF0000"/>
                </a:solidFill>
              </a:rPr>
              <a:t>SUSY</a:t>
            </a:r>
            <a:r>
              <a:rPr lang="en-IN" dirty="0" smtClean="0"/>
              <a:t> Models.</a:t>
            </a:r>
          </a:p>
          <a:p>
            <a:r>
              <a:rPr lang="en-IN" dirty="0" smtClean="0"/>
              <a:t>Conclusions.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4274" name="Picture 2" descr="C:\Users\hoo\Desktop\f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920880" cy="5544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H-&gt;</a:t>
            </a:r>
            <a:r>
              <a:rPr lang="el-GR" dirty="0" smtClean="0"/>
              <a:t>ττ</a:t>
            </a:r>
            <a:endParaRPr lang="en-IN" dirty="0"/>
          </a:p>
        </p:txBody>
      </p:sp>
      <p:pic>
        <p:nvPicPr>
          <p:cNvPr id="22530" name="Picture 2" descr="C:\Users\hoo\Desktop\y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37" y="1700808"/>
            <a:ext cx="8543970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Mass estimator on x-axis with events on y-axis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682" name="Picture 2" descr="C:\Users\hoo\Desktop\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02981"/>
            <a:ext cx="5688632" cy="4906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H-&gt;</a:t>
            </a:r>
            <a:r>
              <a:rPr lang="en-IN" dirty="0" err="1" smtClean="0"/>
              <a:t>Mƴ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H: Higgs Boson, M is meson and ƴ is photon</a:t>
            </a:r>
            <a:endParaRPr lang="en-IN" dirty="0"/>
          </a:p>
        </p:txBody>
      </p:sp>
      <p:pic>
        <p:nvPicPr>
          <p:cNvPr id="7170" name="Picture 2" descr="C:\Users\hoo\Desktop\t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2772162" cy="1648055"/>
          </a:xfrm>
          <a:prstGeom prst="rect">
            <a:avLst/>
          </a:prstGeom>
          <a:noFill/>
        </p:spPr>
      </p:pic>
      <p:pic>
        <p:nvPicPr>
          <p:cNvPr id="7171" name="Picture 3" descr="C:\Users\hoo\Desktop\q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36912"/>
            <a:ext cx="2276793" cy="1790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87624" y="48691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Direct Decay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486916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Indirect Decay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642"/>
          <a:ext cx="8435280" cy="6032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760"/>
                <a:gridCol w="2811760"/>
                <a:gridCol w="2811760"/>
              </a:tblGrid>
              <a:tr h="792086">
                <a:tc>
                  <a:txBody>
                    <a:bodyPr/>
                    <a:lstStyle/>
                    <a:p>
                      <a:r>
                        <a:rPr lang="en-IN" b="1" dirty="0" smtClean="0"/>
                        <a:t>Meson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Branching ratio(BR</a:t>
                      </a:r>
                      <a:r>
                        <a:rPr lang="en-IN" b="1" baseline="-25000" dirty="0" smtClean="0"/>
                        <a:t>SM</a:t>
                      </a:r>
                      <a:r>
                        <a:rPr lang="en-IN" b="1" dirty="0" smtClean="0"/>
                        <a:t>)</a:t>
                      </a:r>
                    </a:p>
                    <a:p>
                      <a:r>
                        <a:rPr lang="en-IN" b="1" dirty="0" smtClean="0"/>
                        <a:t>(H-&gt;M ƴ)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Decay mode of meson</a:t>
                      </a:r>
                      <a:endParaRPr lang="en-IN" b="1" dirty="0"/>
                    </a:p>
                  </a:txBody>
                  <a:tcPr/>
                </a:tc>
              </a:tr>
              <a:tr h="1310215">
                <a:tc>
                  <a:txBody>
                    <a:bodyPr/>
                    <a:lstStyle/>
                    <a:p>
                      <a:r>
                        <a:rPr lang="el-GR" dirty="0" smtClean="0"/>
                        <a:t>ρ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1.7 × 10</a:t>
                      </a:r>
                      <a:r>
                        <a:rPr lang="en-IN" baseline="30000" dirty="0" smtClean="0"/>
                        <a:t>-5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ρ</a:t>
                      </a:r>
                      <a:r>
                        <a:rPr lang="en-IN" dirty="0" smtClean="0"/>
                        <a:t>-&gt;  </a:t>
                      </a:r>
                      <a:r>
                        <a:rPr lang="el-GR" dirty="0" smtClean="0"/>
                        <a:t>π</a:t>
                      </a:r>
                      <a:r>
                        <a:rPr lang="en-IN" baseline="30000" dirty="0" smtClean="0"/>
                        <a:t>+</a:t>
                      </a:r>
                      <a:r>
                        <a:rPr lang="el-GR" dirty="0" smtClean="0"/>
                        <a:t>π</a:t>
                      </a:r>
                      <a:r>
                        <a:rPr lang="en-IN" baseline="30000" dirty="0" smtClean="0"/>
                        <a:t>-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1310215"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Symbol"/>
                        </a:rPr>
                        <a:t>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2.3</a:t>
                      </a:r>
                      <a:r>
                        <a:rPr lang="en-IN" baseline="0" dirty="0" smtClean="0"/>
                        <a:t> ×10</a:t>
                      </a:r>
                      <a:r>
                        <a:rPr lang="en-IN" baseline="30000" dirty="0" smtClean="0"/>
                        <a:t>-6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ym typeface="Symbol"/>
                        </a:rPr>
                        <a:t> -&gt; µ</a:t>
                      </a:r>
                      <a:r>
                        <a:rPr lang="en-IN" baseline="30000" dirty="0" smtClean="0">
                          <a:sym typeface="Symbol"/>
                        </a:rPr>
                        <a:t>+</a:t>
                      </a:r>
                      <a:r>
                        <a:rPr lang="en-IN" dirty="0" smtClean="0">
                          <a:sym typeface="Symbol"/>
                        </a:rPr>
                        <a:t>µ</a:t>
                      </a:r>
                      <a:r>
                        <a:rPr lang="en-IN" baseline="30000" dirty="0" smtClean="0">
                          <a:sym typeface="Symbol"/>
                        </a:rPr>
                        <a:t>-</a:t>
                      </a:r>
                      <a:endParaRPr lang="en-IN" baseline="30000" dirty="0"/>
                    </a:p>
                  </a:txBody>
                  <a:tcPr/>
                </a:tc>
              </a:tr>
              <a:tr h="1310215">
                <a:tc>
                  <a:txBody>
                    <a:bodyPr/>
                    <a:lstStyle/>
                    <a:p>
                      <a:r>
                        <a:rPr lang="en-IN" dirty="0" smtClean="0"/>
                        <a:t>J/</a:t>
                      </a:r>
                      <a:r>
                        <a:rPr lang="az-Cyrl-AZ" dirty="0" smtClean="0"/>
                        <a:t>Ѱ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2.8 ×10</a:t>
                      </a:r>
                      <a:r>
                        <a:rPr lang="en-IN" baseline="30000" dirty="0" smtClean="0"/>
                        <a:t>-6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J/</a:t>
                      </a:r>
                      <a:r>
                        <a:rPr lang="az-Cyrl-AZ" dirty="0" smtClean="0"/>
                        <a:t>Ѱ</a:t>
                      </a:r>
                      <a:r>
                        <a:rPr lang="en-IN" baseline="0" dirty="0" smtClean="0"/>
                        <a:t> -&gt;µ</a:t>
                      </a:r>
                      <a:r>
                        <a:rPr lang="en-IN" baseline="30000" dirty="0" smtClean="0"/>
                        <a:t>+</a:t>
                      </a:r>
                      <a:r>
                        <a:rPr lang="en-IN" baseline="0" dirty="0" smtClean="0"/>
                        <a:t>µ</a:t>
                      </a:r>
                      <a:r>
                        <a:rPr lang="en-IN" baseline="30000" dirty="0" smtClean="0"/>
                        <a:t>-</a:t>
                      </a:r>
                      <a:endParaRPr lang="en-IN" baseline="30000" dirty="0"/>
                    </a:p>
                  </a:txBody>
                  <a:tcPr/>
                </a:tc>
              </a:tr>
              <a:tr h="1310215">
                <a:tc>
                  <a:txBody>
                    <a:bodyPr/>
                    <a:lstStyle/>
                    <a:p>
                      <a:r>
                        <a:rPr lang="en-IN" dirty="0" smtClean="0"/>
                        <a:t>Ƴ(1S,2S,3S)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6.1,2.0,2.4 × 10</a:t>
                      </a:r>
                      <a:r>
                        <a:rPr lang="en-IN" baseline="30000" dirty="0" smtClean="0"/>
                        <a:t>-10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Ƴ -&gt; </a:t>
                      </a:r>
                      <a:r>
                        <a:rPr lang="en-IN" baseline="0" dirty="0" smtClean="0"/>
                        <a:t>µ</a:t>
                      </a:r>
                      <a:r>
                        <a:rPr lang="en-IN" baseline="30000" dirty="0" smtClean="0"/>
                        <a:t>+</a:t>
                      </a:r>
                      <a:r>
                        <a:rPr lang="en-IN" baseline="0" dirty="0" smtClean="0"/>
                        <a:t>µ</a:t>
                      </a:r>
                      <a:r>
                        <a:rPr lang="en-IN" baseline="30000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oo\Desktop\t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3505690" cy="2581635"/>
          </a:xfrm>
          <a:prstGeom prst="rect">
            <a:avLst/>
          </a:prstGeom>
          <a:noFill/>
        </p:spPr>
      </p:pic>
      <p:pic>
        <p:nvPicPr>
          <p:cNvPr id="8195" name="Picture 3" descr="C:\Users\hoo\Desktop\w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4664"/>
            <a:ext cx="3372321" cy="24958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91680" y="28529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/>
              </a:rPr>
              <a:t>ρ</a:t>
            </a:r>
            <a:r>
              <a:rPr lang="en-IN" sz="2800" dirty="0" smtClean="0">
                <a:latin typeface="Calibri"/>
              </a:rPr>
              <a:t>-&gt;</a:t>
            </a:r>
            <a:r>
              <a:rPr lang="el-GR" sz="2800" dirty="0" smtClean="0">
                <a:latin typeface="Calibri"/>
              </a:rPr>
              <a:t>π</a:t>
            </a:r>
            <a:r>
              <a:rPr lang="en-IN" sz="2800" baseline="30000" dirty="0" smtClean="0">
                <a:latin typeface="Calibri"/>
              </a:rPr>
              <a:t>+</a:t>
            </a:r>
            <a:r>
              <a:rPr lang="el-GR" sz="2800" dirty="0" smtClean="0">
                <a:latin typeface="Calibri"/>
              </a:rPr>
              <a:t>π</a:t>
            </a:r>
            <a:r>
              <a:rPr lang="en-IN" sz="2800" baseline="30000" dirty="0" smtClean="0">
                <a:latin typeface="Calibri"/>
              </a:rPr>
              <a:t>-</a:t>
            </a:r>
            <a:endParaRPr lang="en-IN" sz="28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92494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ym typeface="Symbol"/>
              </a:rPr>
              <a:t> -&gt;K</a:t>
            </a:r>
            <a:r>
              <a:rPr lang="en-IN" sz="2400" baseline="30000" dirty="0" smtClean="0">
                <a:sym typeface="Symbol"/>
              </a:rPr>
              <a:t>+</a:t>
            </a:r>
            <a:r>
              <a:rPr lang="en-IN" sz="2400" dirty="0" smtClean="0">
                <a:sym typeface="Symbol"/>
              </a:rPr>
              <a:t>K</a:t>
            </a:r>
            <a:r>
              <a:rPr lang="en-IN" sz="2400" baseline="30000" dirty="0" smtClean="0">
                <a:sym typeface="Symbol"/>
              </a:rPr>
              <a:t>-</a:t>
            </a:r>
            <a:endParaRPr lang="en-IN" sz="2400" baseline="30000" dirty="0"/>
          </a:p>
        </p:txBody>
      </p:sp>
      <p:pic>
        <p:nvPicPr>
          <p:cNvPr id="9" name="Picture 3" descr="C:\Users\hoo\Desktop\fq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501008"/>
            <a:ext cx="8352928" cy="252028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47664" y="602128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</a:t>
            </a:r>
            <a:r>
              <a:rPr lang="en-IN" sz="2400" baseline="-25000" dirty="0" smtClean="0"/>
              <a:t>µµƴ</a:t>
            </a:r>
            <a:endParaRPr lang="en-IN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8" y="602128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p</a:t>
            </a:r>
            <a:r>
              <a:rPr lang="en-IN" sz="2400" baseline="-25000" dirty="0" err="1" smtClean="0"/>
              <a:t>T</a:t>
            </a:r>
            <a:r>
              <a:rPr lang="en-IN" sz="2400" baseline="30000" dirty="0" smtClean="0"/>
              <a:t>µµƴ</a:t>
            </a:r>
            <a:endParaRPr lang="en-IN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59492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</a:t>
            </a:r>
            <a:r>
              <a:rPr lang="en-IN" sz="2400" baseline="-25000" dirty="0" smtClean="0"/>
              <a:t>µµ</a:t>
            </a:r>
            <a:endParaRPr lang="en-IN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H-&gt;a</a:t>
            </a:r>
            <a:r>
              <a:rPr lang="en-IN" baseline="30000" dirty="0" smtClean="0"/>
              <a:t>0</a:t>
            </a:r>
            <a:r>
              <a:rPr lang="en-IN" dirty="0" smtClean="0"/>
              <a:t>a</a:t>
            </a:r>
            <a:r>
              <a:rPr lang="en-IN" baseline="30000" dirty="0" smtClean="0"/>
              <a:t>0</a:t>
            </a:r>
            <a:r>
              <a:rPr lang="en-IN" dirty="0" smtClean="0"/>
              <a:t> and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d</a:t>
            </a:r>
            <a:r>
              <a:rPr lang="en-IN" dirty="0" err="1" smtClean="0"/>
              <a:t>Z</a:t>
            </a:r>
            <a:r>
              <a:rPr lang="en-IN" baseline="-25000" dirty="0" err="1" smtClean="0"/>
              <a:t>d</a:t>
            </a:r>
            <a:r>
              <a:rPr lang="en-IN" dirty="0" smtClean="0"/>
              <a:t>-&gt;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732240" y="548680"/>
          <a:ext cx="936104" cy="648072"/>
        </p:xfrm>
        <a:graphic>
          <a:graphicData uri="http://schemas.openxmlformats.org/presentationml/2006/ole">
            <p:oleObj spid="_x0000_s30722" name="Equation" r:id="rId3" imgW="228600" imgH="177480" progId="Equation.DSMT4">
              <p:embed/>
            </p:oleObj>
          </a:graphicData>
        </a:graphic>
      </p:graphicFrame>
      <p:pic>
        <p:nvPicPr>
          <p:cNvPr id="30724" name="Picture 4" descr="C:\Users\hoo\Desktop\q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340768"/>
            <a:ext cx="8180036" cy="20652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35010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</a:t>
            </a:r>
            <a:r>
              <a:rPr lang="en-IN" sz="2400" baseline="30000" dirty="0" smtClean="0"/>
              <a:t>0</a:t>
            </a:r>
            <a:r>
              <a:rPr lang="en-IN" sz="2400" dirty="0" smtClean="0"/>
              <a:t>a</a:t>
            </a:r>
            <a:r>
              <a:rPr lang="en-IN" sz="2400" baseline="30000" dirty="0" smtClean="0"/>
              <a:t>0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342900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Z</a:t>
            </a:r>
            <a:r>
              <a:rPr lang="en-IN" sz="2400" baseline="-25000" dirty="0" err="1" smtClean="0"/>
              <a:t>d</a:t>
            </a:r>
            <a:r>
              <a:rPr lang="en-IN" sz="2400" dirty="0" err="1" smtClean="0"/>
              <a:t>Z</a:t>
            </a:r>
            <a:r>
              <a:rPr lang="en-IN" sz="2400" baseline="-25000" dirty="0" err="1" smtClean="0"/>
              <a:t>d</a:t>
            </a:r>
            <a:endParaRPr lang="en-IN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524328" y="357301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ZZ</a:t>
            </a:r>
            <a:r>
              <a:rPr lang="en-IN" sz="2400" baseline="-25000" dirty="0" err="1" smtClean="0"/>
              <a:t>d</a:t>
            </a:r>
            <a:endParaRPr lang="en-IN" sz="2400" baseline="-25000" dirty="0"/>
          </a:p>
        </p:txBody>
      </p:sp>
      <p:pic>
        <p:nvPicPr>
          <p:cNvPr id="30725" name="Picture 5" descr="C:\Users\hoo\Desktop\q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25831"/>
            <a:ext cx="7488832" cy="239892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63688" y="64533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 (H-&gt;a</a:t>
            </a:r>
            <a:r>
              <a:rPr lang="en-IN" baseline="30000" dirty="0" smtClean="0"/>
              <a:t>0</a:t>
            </a:r>
            <a:r>
              <a:rPr lang="en-IN" dirty="0" smtClean="0"/>
              <a:t>a</a:t>
            </a:r>
            <a:r>
              <a:rPr lang="en-IN" baseline="30000" dirty="0" smtClean="0"/>
              <a:t>0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300192" y="64886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 (H-&gt;</a:t>
            </a:r>
            <a:r>
              <a:rPr lang="en-IN" dirty="0" err="1" smtClean="0"/>
              <a:t>Z</a:t>
            </a:r>
            <a:r>
              <a:rPr lang="en-IN" baseline="-25000" dirty="0" err="1" smtClean="0"/>
              <a:t>d</a:t>
            </a:r>
            <a:r>
              <a:rPr lang="en-IN" dirty="0" err="1" smtClean="0"/>
              <a:t>Z</a:t>
            </a:r>
            <a:r>
              <a:rPr lang="en-IN" baseline="-25000" dirty="0" err="1" smtClean="0"/>
              <a:t>d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Higgs pair production and decay</a:t>
            </a:r>
            <a:br>
              <a:rPr lang="en-IN" dirty="0" smtClean="0"/>
            </a:br>
            <a:r>
              <a:rPr lang="en-IN" dirty="0" smtClean="0"/>
              <a:t> HH-&gt;          , HH-&gt;b   </a:t>
            </a:r>
            <a:r>
              <a:rPr lang="el-GR" dirty="0" smtClean="0"/>
              <a:t>γγ</a:t>
            </a:r>
            <a:r>
              <a:rPr lang="en-IN" dirty="0" smtClean="0"/>
              <a:t>,  HH-&gt;WW* </a:t>
            </a:r>
            <a:r>
              <a:rPr lang="en-IN" dirty="0" err="1" smtClean="0"/>
              <a:t>ƴƴ</a:t>
            </a:r>
            <a:endParaRPr lang="en-IN" dirty="0"/>
          </a:p>
        </p:txBody>
      </p:sp>
      <p:pic>
        <p:nvPicPr>
          <p:cNvPr id="25603" name="Picture 3" descr="C:\Users\hoo\Desktop\u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08920"/>
            <a:ext cx="8049749" cy="15121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43608" y="17008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Higgs pair production using gluon-gluon fusion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65313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Heavy quark loop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465313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Higgs self-coupling in standard model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465313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Intermediate resonance X</a:t>
            </a:r>
            <a:endParaRPr lang="en-IN" sz="2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979712" y="764704"/>
          <a:ext cx="936104" cy="648072"/>
        </p:xfrm>
        <a:graphic>
          <a:graphicData uri="http://schemas.openxmlformats.org/presentationml/2006/ole">
            <p:oleObj spid="_x0000_s66561" name="Equation" r:id="rId4" imgW="342720" imgH="21564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427984" y="764704"/>
          <a:ext cx="346100" cy="720080"/>
        </p:xfrm>
        <a:graphic>
          <a:graphicData uri="http://schemas.openxmlformats.org/presentationml/2006/ole">
            <p:oleObj spid="_x0000_s66562" name="Equation" r:id="rId5" imgW="126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HH -&gt;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27650" name="Picture 2" descr="C:\Users\hoo\Desktop\d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873806"/>
            <a:ext cx="5608339" cy="3924102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92080" y="476672"/>
          <a:ext cx="1080120" cy="648072"/>
        </p:xfrm>
        <a:graphic>
          <a:graphicData uri="http://schemas.openxmlformats.org/presentationml/2006/ole">
            <p:oleObj spid="_x0000_s65537" name="Equation" r:id="rId4" imgW="342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Invariant mass of two      split by b-tags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hoo\Desktop\u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3672408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76056" y="548680"/>
          <a:ext cx="576064" cy="576064"/>
        </p:xfrm>
        <a:graphic>
          <a:graphicData uri="http://schemas.openxmlformats.org/presentationml/2006/ole">
            <p:oleObj spid="_x0000_s71682" name="Equation" r:id="rId4" imgW="203040" imgH="215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hoo\Desktop\t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6048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IN" dirty="0" smtClean="0"/>
              <a:t>HH -&gt;    </a:t>
            </a:r>
            <a:r>
              <a:rPr lang="en-IN" dirty="0" err="1" smtClean="0"/>
              <a:t>ƴƴ</a:t>
            </a:r>
            <a:endParaRPr lang="en-IN" dirty="0"/>
          </a:p>
        </p:txBody>
      </p:sp>
      <p:pic>
        <p:nvPicPr>
          <p:cNvPr id="28674" name="Picture 2" descr="C:\Users\hoo\Desktop\r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344816" cy="2638367"/>
          </a:xfrm>
          <a:prstGeom prst="rect">
            <a:avLst/>
          </a:prstGeom>
          <a:noFill/>
        </p:spPr>
      </p:pic>
      <p:pic>
        <p:nvPicPr>
          <p:cNvPr id="28675" name="Picture 3" descr="C:\Users\hoo\Desktop\n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05064"/>
            <a:ext cx="7128792" cy="2316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03848" y="3573016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Non-resonant production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63093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Resonant production</a:t>
            </a:r>
            <a:endParaRPr lang="en-IN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16016" y="188640"/>
          <a:ext cx="432048" cy="637717"/>
        </p:xfrm>
        <a:graphic>
          <a:graphicData uri="http://schemas.openxmlformats.org/presentationml/2006/ole">
            <p:oleObj spid="_x0000_s64514" name="Equation" r:id="rId5" imgW="20304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HH -&gt; WW* </a:t>
            </a:r>
            <a:r>
              <a:rPr lang="en-IN" dirty="0" err="1" smtClean="0"/>
              <a:t>ƴƴ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29698" name="Picture 2" descr="C:\Users\hoo\Desktop\y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0960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Charged Higgs Boson Decay</a:t>
            </a:r>
            <a:endParaRPr lang="en-IN" dirty="0"/>
          </a:p>
        </p:txBody>
      </p:sp>
      <p:pic>
        <p:nvPicPr>
          <p:cNvPr id="31746" name="Picture 2" descr="C:\Users\hoo\Desktop\q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4752528" cy="29879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71600" y="544522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Leading order Feynman Diagram for Charged Higgs Boson decay to top and anti-bottom quark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 descr="C:\Users\hoo\Desktop\q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992326" cy="3356992"/>
          </a:xfrm>
          <a:prstGeom prst="rect">
            <a:avLst/>
          </a:prstGeom>
          <a:noFill/>
        </p:spPr>
      </p:pic>
      <p:pic>
        <p:nvPicPr>
          <p:cNvPr id="32771" name="Picture 3" descr="C:\Users\hoo\Desktop\a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04732"/>
            <a:ext cx="7020905" cy="3353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Higgs Boson decay to meson and a photon is vital to be probed at HL-LHC  for H-&gt; J/</a:t>
            </a:r>
            <a:r>
              <a:rPr lang="az-Cyrl-AZ" dirty="0" smtClean="0"/>
              <a:t>Ѱ</a:t>
            </a:r>
            <a:r>
              <a:rPr lang="en-IN" dirty="0" smtClean="0"/>
              <a:t> </a:t>
            </a:r>
            <a:r>
              <a:rPr lang="el-GR" dirty="0" smtClean="0"/>
              <a:t>γ</a:t>
            </a:r>
            <a:r>
              <a:rPr lang="en-IN" dirty="0" smtClean="0"/>
              <a:t>. </a:t>
            </a:r>
          </a:p>
          <a:p>
            <a:r>
              <a:rPr lang="en-IN" dirty="0" smtClean="0"/>
              <a:t>Cross –section of  H-&gt; J/</a:t>
            </a:r>
            <a:r>
              <a:rPr lang="az-Cyrl-AZ" dirty="0" smtClean="0"/>
              <a:t>Ѱ</a:t>
            </a:r>
            <a:r>
              <a:rPr lang="en-IN" dirty="0" smtClean="0"/>
              <a:t> </a:t>
            </a:r>
            <a:r>
              <a:rPr lang="el-GR" dirty="0" smtClean="0"/>
              <a:t>γ</a:t>
            </a:r>
            <a:r>
              <a:rPr lang="en-IN" dirty="0" smtClean="0"/>
              <a:t>  will be </a:t>
            </a:r>
            <a:r>
              <a:rPr lang="en-IN" dirty="0" smtClean="0">
                <a:solidFill>
                  <a:srgbClr val="FF0000"/>
                </a:solidFill>
              </a:rPr>
              <a:t>15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IN" baseline="-25000" dirty="0" smtClean="0">
                <a:solidFill>
                  <a:srgbClr val="FF0000"/>
                </a:solidFill>
              </a:rPr>
              <a:t>SM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at HL-LHC.</a:t>
            </a:r>
          </a:p>
          <a:p>
            <a:r>
              <a:rPr lang="en-IN" dirty="0" smtClean="0"/>
              <a:t>Cross section of SM Higgs pair production is </a:t>
            </a:r>
            <a:r>
              <a:rPr lang="en-IN" dirty="0" smtClean="0">
                <a:solidFill>
                  <a:srgbClr val="FF0000"/>
                </a:solidFill>
              </a:rPr>
              <a:t>33.41 </a:t>
            </a:r>
            <a:r>
              <a:rPr lang="en-IN" dirty="0" err="1" smtClean="0">
                <a:solidFill>
                  <a:srgbClr val="FF0000"/>
                </a:solidFill>
              </a:rPr>
              <a:t>fb</a:t>
            </a:r>
            <a:r>
              <a:rPr lang="en-IN" dirty="0" smtClean="0"/>
              <a:t> at </a:t>
            </a:r>
            <a:r>
              <a:rPr lang="en-IN" dirty="0" smtClean="0">
                <a:solidFill>
                  <a:srgbClr val="FF0000"/>
                </a:solidFill>
              </a:rPr>
              <a:t>13 </a:t>
            </a:r>
            <a:r>
              <a:rPr lang="en-IN" dirty="0" err="1" smtClean="0">
                <a:solidFill>
                  <a:srgbClr val="FF0000"/>
                </a:solidFill>
              </a:rPr>
              <a:t>TeV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with decay modes HH-&gt;      HH-&gt;b  </a:t>
            </a:r>
            <a:r>
              <a:rPr lang="el-GR" dirty="0" smtClean="0"/>
              <a:t>γγ</a:t>
            </a:r>
            <a:r>
              <a:rPr lang="en-IN" dirty="0" smtClean="0"/>
              <a:t>,  HH-&gt;WW* </a:t>
            </a:r>
            <a:r>
              <a:rPr lang="en-IN" dirty="0" err="1" smtClean="0"/>
              <a:t>ƴƴ</a:t>
            </a:r>
            <a:r>
              <a:rPr lang="en-IN" dirty="0" smtClean="0"/>
              <a:t>.  </a:t>
            </a:r>
          </a:p>
          <a:p>
            <a:r>
              <a:rPr lang="en-IN" dirty="0" smtClean="0"/>
              <a:t>The limit on non-resonant Higgs boson pair cross section is </a:t>
            </a:r>
            <a:r>
              <a:rPr lang="en-IN" dirty="0" smtClean="0">
                <a:solidFill>
                  <a:srgbClr val="FF0000"/>
                </a:solidFill>
              </a:rPr>
              <a:t>0.223 </a:t>
            </a:r>
            <a:r>
              <a:rPr lang="en-IN" dirty="0" err="1" smtClean="0">
                <a:solidFill>
                  <a:srgbClr val="FF0000"/>
                </a:solidFill>
              </a:rPr>
              <a:t>pb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at 95 % CL which is </a:t>
            </a:r>
            <a:r>
              <a:rPr lang="en-IN" dirty="0" smtClean="0">
                <a:solidFill>
                  <a:srgbClr val="FF0000"/>
                </a:solidFill>
              </a:rPr>
              <a:t>6.7</a:t>
            </a:r>
            <a:r>
              <a:rPr lang="en-IN" dirty="0" smtClean="0"/>
              <a:t>       and Higgs boson self-coupling to SM coupling at 95 % CL is  </a:t>
            </a:r>
            <a:r>
              <a:rPr lang="en-IN" dirty="0" smtClean="0">
                <a:solidFill>
                  <a:srgbClr val="FF0000"/>
                </a:solidFill>
              </a:rPr>
              <a:t>-5</a:t>
            </a:r>
            <a:r>
              <a:rPr lang="en-IN" dirty="0" smtClean="0"/>
              <a:t>&lt;    &lt;</a:t>
            </a:r>
            <a:r>
              <a:rPr lang="en-IN" dirty="0" smtClean="0">
                <a:solidFill>
                  <a:srgbClr val="FF0000"/>
                </a:solidFill>
              </a:rPr>
              <a:t>12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baseline="-250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48064" y="5949280"/>
          <a:ext cx="360040" cy="576064"/>
        </p:xfrm>
        <a:graphic>
          <a:graphicData uri="http://schemas.openxmlformats.org/presentationml/2006/ole">
            <p:oleObj spid="_x0000_s33800" name="Equation" r:id="rId3" imgW="190440" imgH="228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475656" y="5589240"/>
          <a:ext cx="504056" cy="504056"/>
        </p:xfrm>
        <a:graphic>
          <a:graphicData uri="http://schemas.openxmlformats.org/presentationml/2006/ole">
            <p:oleObj spid="_x0000_s33801" name="Equation" r:id="rId4" imgW="279360" imgH="2286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7704" y="4149080"/>
          <a:ext cx="216024" cy="504056"/>
        </p:xfrm>
        <a:graphic>
          <a:graphicData uri="http://schemas.openxmlformats.org/presentationml/2006/ole">
            <p:oleObj spid="_x0000_s33802" name="Equation" r:id="rId5" imgW="126720" imgH="215640" progId="Equation.DSMT4">
              <p:embed/>
            </p:oleObj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7812360" y="3717032"/>
          <a:ext cx="936625" cy="504056"/>
        </p:xfrm>
        <a:graphic>
          <a:graphicData uri="http://schemas.openxmlformats.org/presentationml/2006/ole">
            <p:oleObj spid="_x0000_s33803" name="Equation" r:id="rId6" imgW="936720" imgH="647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5865515"/>
          </a:xfrm>
        </p:spPr>
        <p:txBody>
          <a:bodyPr>
            <a:normAutofit/>
          </a:bodyPr>
          <a:lstStyle/>
          <a:p>
            <a:r>
              <a:rPr lang="en-IN" dirty="0" smtClean="0"/>
              <a:t>Higgs boson can decay to      pair and it can be produced with W or Z boson at </a:t>
            </a:r>
            <a:r>
              <a:rPr lang="en-IN" dirty="0" smtClean="0">
                <a:solidFill>
                  <a:srgbClr val="FF0000"/>
                </a:solidFill>
              </a:rPr>
              <a:t>13</a:t>
            </a:r>
            <a:r>
              <a:rPr lang="en-IN" dirty="0" smtClean="0"/>
              <a:t> </a:t>
            </a:r>
            <a:r>
              <a:rPr lang="en-IN" dirty="0" err="1" smtClean="0"/>
              <a:t>TeV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79.8</a:t>
            </a:r>
            <a:r>
              <a:rPr lang="en-IN" dirty="0" smtClean="0"/>
              <a:t> fb</a:t>
            </a:r>
            <a:r>
              <a:rPr lang="en-IN" baseline="30000" dirty="0" smtClean="0"/>
              <a:t>-1</a:t>
            </a:r>
            <a:r>
              <a:rPr lang="en-IN" dirty="0" smtClean="0"/>
              <a:t> significance </a:t>
            </a:r>
            <a:r>
              <a:rPr lang="en-IN" dirty="0" smtClean="0">
                <a:solidFill>
                  <a:srgbClr val="FF0000"/>
                </a:solidFill>
              </a:rPr>
              <a:t>4.9</a:t>
            </a:r>
            <a:r>
              <a:rPr lang="en-IN" dirty="0" smtClean="0"/>
              <a:t> standard deviation, signal strength </a:t>
            </a:r>
          </a:p>
          <a:p>
            <a:endParaRPr lang="en-IN" dirty="0" smtClean="0"/>
          </a:p>
          <a:p>
            <a:r>
              <a:rPr lang="en-IN" dirty="0" smtClean="0"/>
              <a:t> Higgs Boson can decay to bottom quarks H-&gt;bb,             H-&gt;</a:t>
            </a:r>
            <a:r>
              <a:rPr lang="el-GR" dirty="0" smtClean="0"/>
              <a:t>ττ</a:t>
            </a:r>
            <a:r>
              <a:rPr lang="en-IN" dirty="0" smtClean="0"/>
              <a:t> leptons, H-&gt;        and H-&gt;ZZ*-&gt;4l.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Mass estimates of positively charged Higgs Boson is </a:t>
            </a:r>
            <a:r>
              <a:rPr lang="en-IN" dirty="0" smtClean="0">
                <a:solidFill>
                  <a:srgbClr val="FF0000"/>
                </a:solidFill>
              </a:rPr>
              <a:t>40-100</a:t>
            </a:r>
            <a:r>
              <a:rPr lang="en-IN" dirty="0" smtClean="0"/>
              <a:t> </a:t>
            </a:r>
            <a:r>
              <a:rPr lang="en-IN" dirty="0" err="1" smtClean="0"/>
              <a:t>GeV</a:t>
            </a:r>
            <a:r>
              <a:rPr lang="en-IN" dirty="0" smtClean="0"/>
              <a:t> for LEP, </a:t>
            </a:r>
            <a:r>
              <a:rPr lang="en-IN" dirty="0" smtClean="0">
                <a:solidFill>
                  <a:srgbClr val="FF0000"/>
                </a:solidFill>
              </a:rPr>
              <a:t>80-150</a:t>
            </a:r>
            <a:r>
              <a:rPr lang="en-IN" dirty="0" smtClean="0"/>
              <a:t> </a:t>
            </a:r>
            <a:r>
              <a:rPr lang="en-IN" dirty="0" err="1" smtClean="0"/>
              <a:t>GeV</a:t>
            </a:r>
            <a:r>
              <a:rPr lang="en-IN" dirty="0" smtClean="0"/>
              <a:t> for CDF DǾ and </a:t>
            </a:r>
            <a:r>
              <a:rPr lang="en-IN" dirty="0" smtClean="0">
                <a:solidFill>
                  <a:srgbClr val="FF0000"/>
                </a:solidFill>
              </a:rPr>
              <a:t>180-600</a:t>
            </a:r>
            <a:r>
              <a:rPr lang="en-IN" dirty="0" smtClean="0"/>
              <a:t> </a:t>
            </a:r>
            <a:r>
              <a:rPr lang="en-IN" dirty="0" err="1" smtClean="0"/>
              <a:t>GeV</a:t>
            </a:r>
            <a:r>
              <a:rPr lang="en-IN" dirty="0" smtClean="0"/>
              <a:t>  for CMS.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339752" y="1700808"/>
          <a:ext cx="5544616" cy="576064"/>
        </p:xfrm>
        <a:graphic>
          <a:graphicData uri="http://schemas.openxmlformats.org/presentationml/2006/ole">
            <p:oleObj spid="_x0000_s36868" name="Equation" r:id="rId3" imgW="4753080" imgH="5032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23928" y="3356992"/>
          <a:ext cx="576064" cy="648072"/>
        </p:xfrm>
        <a:graphic>
          <a:graphicData uri="http://schemas.openxmlformats.org/presentationml/2006/ole">
            <p:oleObj spid="_x0000_s36869" name="Equation" r:id="rId4" imgW="203040" imgH="215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76056" y="188641"/>
          <a:ext cx="504056" cy="576063"/>
        </p:xfrm>
        <a:graphic>
          <a:graphicData uri="http://schemas.openxmlformats.org/presentationml/2006/ole">
            <p:oleObj spid="_x0000_s36870" name="Equation" r:id="rId5" imgW="20304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txBody>
          <a:bodyPr>
            <a:normAutofit fontScale="90000"/>
          </a:bodyPr>
          <a:lstStyle/>
          <a:p>
            <a:r>
              <a:rPr lang="en-IN" sz="8800" dirty="0" smtClean="0"/>
              <a:t/>
            </a:r>
            <a:br>
              <a:rPr lang="en-IN" sz="8800" dirty="0" smtClean="0"/>
            </a:br>
            <a:r>
              <a:rPr lang="en-IN" sz="8800" dirty="0" smtClean="0"/>
              <a:t>The End</a:t>
            </a:r>
            <a:endParaRPr lang="en-IN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</a:t>
            </a:r>
          </a:p>
          <a:p>
            <a:pPr>
              <a:buNone/>
            </a:pPr>
            <a:r>
              <a:rPr lang="en-IN" sz="8800"/>
              <a:t> </a:t>
            </a:r>
            <a:r>
              <a:rPr lang="en-IN" sz="8800" smtClean="0"/>
              <a:t>      Thank </a:t>
            </a:r>
            <a:r>
              <a:rPr lang="en-IN" sz="8800" dirty="0" smtClean="0"/>
              <a:t>you! </a:t>
            </a:r>
            <a:endParaRPr lang="en-IN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</a:t>
            </a:r>
            <a:r>
              <a:rPr lang="en-IN" dirty="0" smtClean="0">
                <a:solidFill>
                  <a:srgbClr val="FF0000"/>
                </a:solidFill>
              </a:rPr>
              <a:t>p collisions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cross- sectional area </a:t>
            </a:r>
            <a:r>
              <a:rPr lang="el-GR" dirty="0" smtClean="0"/>
              <a:t>σ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/>
              <a:t>n</a:t>
            </a:r>
            <a:r>
              <a:rPr lang="en-IN" dirty="0" smtClean="0"/>
              <a:t> is the number of particle per unit volume of the target, A is the geometrical area of the target</a:t>
            </a:r>
          </a:p>
          <a:p>
            <a:pPr>
              <a:buNone/>
            </a:pPr>
            <a:r>
              <a:rPr lang="en-IN" dirty="0" smtClean="0"/>
              <a:t>Probability of scattering from the target is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Number of particles hitting on the target be N</a:t>
            </a:r>
            <a:r>
              <a:rPr lang="en-IN" baseline="-25000" dirty="0" smtClean="0"/>
              <a:t>t</a:t>
            </a:r>
          </a:p>
          <a:p>
            <a:pPr>
              <a:buNone/>
            </a:pPr>
            <a:r>
              <a:rPr lang="en-IN" dirty="0" smtClean="0"/>
              <a:t>Number of scattered particles N</a:t>
            </a:r>
            <a:r>
              <a:rPr lang="en-IN" baseline="-25000" dirty="0" smtClean="0"/>
              <a:t>s </a:t>
            </a:r>
            <a:r>
              <a:rPr lang="en-IN" dirty="0" smtClean="0"/>
              <a:t> =  N</a:t>
            </a:r>
            <a:r>
              <a:rPr lang="en-IN" baseline="-25000" dirty="0" smtClean="0"/>
              <a:t>t          </a:t>
            </a:r>
            <a:r>
              <a:rPr lang="en-IN" dirty="0" smtClean="0"/>
              <a:t>=</a:t>
            </a:r>
            <a:r>
              <a:rPr lang="en-IN" baseline="-25000" dirty="0" smtClean="0"/>
              <a:t>   </a:t>
            </a:r>
            <a:r>
              <a:rPr lang="en-IN" dirty="0" smtClean="0"/>
              <a:t> </a:t>
            </a:r>
            <a:endParaRPr lang="en-IN" baseline="-25000" dirty="0" smtClean="0"/>
          </a:p>
          <a:p>
            <a:pPr>
              <a:buNone/>
            </a:pPr>
            <a:r>
              <a:rPr lang="en-IN" baseline="-25000" dirty="0" smtClean="0"/>
              <a:t>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3568" y="3645024"/>
          <a:ext cx="4641032" cy="1296144"/>
        </p:xfrm>
        <a:graphic>
          <a:graphicData uri="http://schemas.openxmlformats.org/presentationml/2006/ole">
            <p:oleObj spid="_x0000_s1028" name="Equation" r:id="rId3" imgW="1409400" imgH="3934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1879600"/>
          <a:ext cx="914400" cy="198438"/>
        </p:xfrm>
        <a:graphic>
          <a:graphicData uri="http://schemas.openxmlformats.org/presentationml/2006/ole">
            <p:oleObj spid="_x0000_s1029" name="Equation" r:id="rId4" imgW="914400" imgH="198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64288" y="5373216"/>
          <a:ext cx="1584176" cy="720080"/>
        </p:xfrm>
        <a:graphic>
          <a:graphicData uri="http://schemas.openxmlformats.org/presentationml/2006/ole">
            <p:oleObj spid="_x0000_s1030" name="Equation" r:id="rId5" imgW="50796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44208" y="5517232"/>
          <a:ext cx="504056" cy="576064"/>
        </p:xfrm>
        <a:graphic>
          <a:graphicData uri="http://schemas.openxmlformats.org/presentationml/2006/ole">
            <p:oleObj spid="_x0000_s1031" name="Equation" r:id="rId6" imgW="2030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93752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Cross sectional area 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Differential cross section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Inclusive cross section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Exclusive cross section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Unit of cross section area 1b=10</a:t>
            </a:r>
            <a:r>
              <a:rPr lang="en-IN" baseline="30000" dirty="0" smtClean="0"/>
              <a:t>-24 </a:t>
            </a:r>
            <a:r>
              <a:rPr lang="en-IN" baseline="-25000" dirty="0" smtClean="0"/>
              <a:t> </a:t>
            </a:r>
            <a:r>
              <a:rPr lang="en-IN" dirty="0" smtClean="0"/>
              <a:t>cm</a:t>
            </a:r>
            <a:r>
              <a:rPr lang="en-IN" baseline="30000" dirty="0" smtClean="0"/>
              <a:t>2</a:t>
            </a:r>
            <a:r>
              <a:rPr lang="en-IN" dirty="0" smtClean="0"/>
              <a:t> = 10</a:t>
            </a:r>
            <a:r>
              <a:rPr lang="en-IN" baseline="30000" dirty="0" smtClean="0"/>
              <a:t>-28</a:t>
            </a:r>
            <a:r>
              <a:rPr lang="en-IN" dirty="0" smtClean="0"/>
              <a:t> cm</a:t>
            </a:r>
            <a:r>
              <a:rPr lang="en-IN" baseline="30000" dirty="0" smtClean="0"/>
              <a:t>2</a:t>
            </a:r>
          </a:p>
          <a:p>
            <a:pPr>
              <a:buNone/>
            </a:pPr>
            <a:endParaRPr lang="en-IN" baseline="30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83968" y="0"/>
          <a:ext cx="2088232" cy="1127530"/>
        </p:xfrm>
        <a:graphic>
          <a:graphicData uri="http://schemas.openxmlformats.org/presentationml/2006/ole">
            <p:oleObj spid="_x0000_s2050" name="Equation" r:id="rId3" imgW="698400" imgH="431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60032" y="1124744"/>
          <a:ext cx="2736304" cy="1008112"/>
        </p:xfrm>
        <a:graphic>
          <a:graphicData uri="http://schemas.openxmlformats.org/presentationml/2006/ole">
            <p:oleObj spid="_x0000_s2052" name="Equation" r:id="rId4" imgW="1117440" imgH="4316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83968" y="2348880"/>
          <a:ext cx="4248472" cy="2232248"/>
        </p:xfrm>
        <a:graphic>
          <a:graphicData uri="http://schemas.openxmlformats.org/presentationml/2006/ole">
            <p:oleObj spid="_x0000_s2053" name="Equation" r:id="rId5" imgW="18795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Some common cross sectional area are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Proton-proton inelastic collision at LHC  50 </a:t>
            </a:r>
            <a:r>
              <a:rPr lang="en-IN" dirty="0" err="1" smtClean="0"/>
              <a:t>mb</a:t>
            </a:r>
            <a:r>
              <a:rPr lang="en-IN" dirty="0" smtClean="0"/>
              <a:t> at 7 </a:t>
            </a:r>
            <a:r>
              <a:rPr lang="en-IN" dirty="0" err="1" smtClean="0"/>
              <a:t>TeV</a:t>
            </a: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Higgs Boson production at Large </a:t>
            </a:r>
            <a:r>
              <a:rPr lang="en-IN" dirty="0" err="1"/>
              <a:t>H</a:t>
            </a:r>
            <a:r>
              <a:rPr lang="en-IN" dirty="0" err="1" smtClean="0"/>
              <a:t>adron</a:t>
            </a:r>
            <a:r>
              <a:rPr lang="en-IN" dirty="0" smtClean="0"/>
              <a:t> Collider (LHC)    20 </a:t>
            </a:r>
            <a:r>
              <a:rPr lang="en-IN" dirty="0" err="1" smtClean="0"/>
              <a:t>pb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Heavy nuclei cross section   1 b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W/Z boson production at LHC    50 </a:t>
            </a:r>
            <a:r>
              <a:rPr lang="en-IN" dirty="0" err="1" smtClean="0"/>
              <a:t>nb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Collider luminosity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Integrated Luminosity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Bunch crossing frequency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Number of particles in beam 1 and 2 are    </a:t>
            </a:r>
          </a:p>
          <a:p>
            <a:pPr>
              <a:buNone/>
            </a:pPr>
            <a:r>
              <a:rPr lang="en-IN" dirty="0"/>
              <a:t>a</a:t>
            </a:r>
            <a:r>
              <a:rPr lang="en-IN" dirty="0" smtClean="0"/>
              <a:t>nd </a:t>
            </a:r>
          </a:p>
          <a:p>
            <a:pPr>
              <a:buNone/>
            </a:pPr>
            <a:r>
              <a:rPr lang="en-IN" dirty="0" smtClean="0"/>
              <a:t>  is the geometrical area of the beam.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355976" y="188640"/>
          <a:ext cx="3168352" cy="2160240"/>
        </p:xfrm>
        <a:graphic>
          <a:graphicData uri="http://schemas.openxmlformats.org/presentationml/2006/ole">
            <p:oleObj spid="_x0000_s4098" name="Equation" r:id="rId3" imgW="774360" imgH="7110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76056" y="3140968"/>
          <a:ext cx="693440" cy="720080"/>
        </p:xfrm>
        <a:graphic>
          <a:graphicData uri="http://schemas.openxmlformats.org/presentationml/2006/ole">
            <p:oleObj spid="_x0000_s4100" name="Equation" r:id="rId4" imgW="15228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59632" y="4797152"/>
          <a:ext cx="652463" cy="792163"/>
        </p:xfrm>
        <a:graphic>
          <a:graphicData uri="http://schemas.openxmlformats.org/presentationml/2006/ole">
            <p:oleObj spid="_x0000_s4101" name="Equation" r:id="rId5" imgW="21564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308304" y="4221088"/>
          <a:ext cx="720080" cy="864096"/>
        </p:xfrm>
        <a:graphic>
          <a:graphicData uri="http://schemas.openxmlformats.org/presentationml/2006/ole">
            <p:oleObj spid="_x0000_s4102" name="Equation" r:id="rId6" imgW="190440" imgH="228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1520" y="5589240"/>
          <a:ext cx="432048" cy="432048"/>
        </p:xfrm>
        <a:graphic>
          <a:graphicData uri="http://schemas.openxmlformats.org/presentationml/2006/ole">
            <p:oleObj spid="_x0000_s4105" name="Equation" r:id="rId7" imgW="152280" imgH="1648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668344" y="548680"/>
          <a:ext cx="1143127" cy="504056"/>
        </p:xfrm>
        <a:graphic>
          <a:graphicData uri="http://schemas.openxmlformats.org/presentationml/2006/ole">
            <p:oleObj spid="_x0000_s4106" name="Equation" r:id="rId8" imgW="482400" imgH="2030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884368" y="1556792"/>
          <a:ext cx="576064" cy="546414"/>
        </p:xfrm>
        <a:graphic>
          <a:graphicData uri="http://schemas.openxmlformats.org/presentationml/2006/ole">
            <p:oleObj spid="_x0000_s4108" name="Equation" r:id="rId9" imgW="2156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Rapidity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Rapidity for </a:t>
            </a:r>
          </a:p>
          <a:p>
            <a:pPr>
              <a:buNone/>
            </a:pPr>
            <a:r>
              <a:rPr lang="en-IN" dirty="0" err="1" smtClean="0"/>
              <a:t>massless</a:t>
            </a:r>
            <a:r>
              <a:rPr lang="en-IN" dirty="0" smtClean="0"/>
              <a:t> particles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 smtClean="0"/>
              <a:t>Pseudorapidity</a:t>
            </a:r>
            <a:r>
              <a:rPr lang="en-IN" dirty="0" smtClean="0"/>
              <a:t>  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51920" y="260648"/>
          <a:ext cx="3312368" cy="1224136"/>
        </p:xfrm>
        <a:graphic>
          <a:graphicData uri="http://schemas.openxmlformats.org/presentationml/2006/ole">
            <p:oleObj spid="_x0000_s5122" name="Equation" r:id="rId3" imgW="105408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79912" y="2348880"/>
          <a:ext cx="3024336" cy="576064"/>
        </p:xfrm>
        <a:graphic>
          <a:graphicData uri="http://schemas.openxmlformats.org/presentationml/2006/ole">
            <p:oleObj spid="_x0000_s5123" name="Equation" r:id="rId4" imgW="1155600" imgH="203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07904" y="4365104"/>
          <a:ext cx="3744416" cy="720080"/>
        </p:xfrm>
        <a:graphic>
          <a:graphicData uri="http://schemas.openxmlformats.org/presentationml/2006/ole">
            <p:oleObj spid="_x0000_s5124" name="Equation" r:id="rId5" imgW="11556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Particles after collision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n</a:t>
            </a:r>
            <a:r>
              <a:rPr lang="en-IN" dirty="0" smtClean="0"/>
              <a:t>eutrinos</a:t>
            </a:r>
          </a:p>
          <a:p>
            <a:pPr>
              <a:buNone/>
            </a:pPr>
            <a:r>
              <a:rPr lang="en-IN" dirty="0"/>
              <a:t>e</a:t>
            </a:r>
            <a:r>
              <a:rPr lang="en-IN" dirty="0" smtClean="0"/>
              <a:t>lectron</a:t>
            </a:r>
          </a:p>
          <a:p>
            <a:pPr>
              <a:buNone/>
            </a:pPr>
            <a:r>
              <a:rPr lang="en-IN" dirty="0" err="1"/>
              <a:t>m</a:t>
            </a:r>
            <a:r>
              <a:rPr lang="en-IN" dirty="0" err="1" smtClean="0"/>
              <a:t>uon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tau</a:t>
            </a:r>
          </a:p>
          <a:p>
            <a:pPr>
              <a:buNone/>
            </a:pPr>
            <a:r>
              <a:rPr lang="en-IN" dirty="0"/>
              <a:t>u</a:t>
            </a:r>
            <a:r>
              <a:rPr lang="en-IN" dirty="0" smtClean="0"/>
              <a:t>, d, s, c, b quarks and gluons </a:t>
            </a:r>
            <a:r>
              <a:rPr lang="en-IN" dirty="0" err="1" smtClean="0"/>
              <a:t>hadronizes</a:t>
            </a:r>
            <a:r>
              <a:rPr lang="en-IN" dirty="0" smtClean="0"/>
              <a:t> to give</a:t>
            </a:r>
          </a:p>
          <a:p>
            <a:pPr>
              <a:buNone/>
            </a:pPr>
            <a:r>
              <a:rPr lang="en-IN" dirty="0" smtClean="0"/>
              <a:t>jets of </a:t>
            </a:r>
            <a:r>
              <a:rPr lang="en-IN" dirty="0" err="1" smtClean="0"/>
              <a:t>colorless</a:t>
            </a:r>
            <a:r>
              <a:rPr lang="en-IN" dirty="0" smtClean="0"/>
              <a:t> bound states, hadrons which are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top quark decays before it </a:t>
            </a:r>
            <a:r>
              <a:rPr lang="en-IN" dirty="0" err="1" smtClean="0"/>
              <a:t>hadronizes</a:t>
            </a:r>
            <a:endParaRPr lang="en-IN" dirty="0"/>
          </a:p>
          <a:p>
            <a:pPr>
              <a:buNone/>
            </a:pPr>
            <a:r>
              <a:rPr lang="en-IN" dirty="0" smtClean="0"/>
              <a:t> W, Z, H decays instantly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1560" y="4293096"/>
          <a:ext cx="5256584" cy="576064"/>
        </p:xfrm>
        <a:graphic>
          <a:graphicData uri="http://schemas.openxmlformats.org/presentationml/2006/ole">
            <p:oleObj spid="_x0000_s6146" name="Equation" r:id="rId3" imgW="18921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835</Words>
  <Application>Microsoft Office PowerPoint</Application>
  <PresentationFormat>On-screen Show (4:3)</PresentationFormat>
  <Paragraphs>225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Equation</vt:lpstr>
      <vt:lpstr>MathType 7.0 Equation</vt:lpstr>
      <vt:lpstr>Rare and Non-Standard Model Decays of the Higgs Boson</vt:lpstr>
      <vt:lpstr>Outline </vt:lpstr>
      <vt:lpstr>Slide 3</vt:lpstr>
      <vt:lpstr>pp collisions</vt:lpstr>
      <vt:lpstr>Slide 5</vt:lpstr>
      <vt:lpstr>Slide 6</vt:lpstr>
      <vt:lpstr>Slide 7</vt:lpstr>
      <vt:lpstr>Slide 8</vt:lpstr>
      <vt:lpstr>Particles after collision </vt:lpstr>
      <vt:lpstr>Basics of Statistics at LHC</vt:lpstr>
      <vt:lpstr>Slide 11</vt:lpstr>
      <vt:lpstr>CMS Experiment Trigger Table</vt:lpstr>
      <vt:lpstr>Slide 13</vt:lpstr>
      <vt:lpstr>H-&gt;      with W or Z boson</vt:lpstr>
      <vt:lpstr>H-&gt;     with W or Z boson</vt:lpstr>
      <vt:lpstr>Slide 16</vt:lpstr>
      <vt:lpstr>Slide 17</vt:lpstr>
      <vt:lpstr>Slide 18</vt:lpstr>
      <vt:lpstr>H-&gt;ZZ*-&gt;</vt:lpstr>
      <vt:lpstr>Slide 20</vt:lpstr>
      <vt:lpstr>H-&gt;ττ</vt:lpstr>
      <vt:lpstr>Mass estimator on x-axis with events on y-axis</vt:lpstr>
      <vt:lpstr>H-&gt;Mƴ  H: Higgs Boson, M is meson and ƴ is photon</vt:lpstr>
      <vt:lpstr>Slide 24</vt:lpstr>
      <vt:lpstr>Slide 25</vt:lpstr>
      <vt:lpstr>H-&gt;a0a0 and ZdZd-&gt;</vt:lpstr>
      <vt:lpstr>Higgs pair production and decay  HH-&gt;          , HH-&gt;b   γγ,  HH-&gt;WW* ƴƴ</vt:lpstr>
      <vt:lpstr>HH -&gt; </vt:lpstr>
      <vt:lpstr>Invariant mass of two      split by b-tags </vt:lpstr>
      <vt:lpstr>HH -&gt;    ƴƴ</vt:lpstr>
      <vt:lpstr>HH -&gt; WW* ƴƴ</vt:lpstr>
      <vt:lpstr>Charged Higgs Boson Decay</vt:lpstr>
      <vt:lpstr>Slide 33</vt:lpstr>
      <vt:lpstr>Conclusions</vt:lpstr>
      <vt:lpstr>Slide 35</vt:lpstr>
      <vt:lpstr> The End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Rare and Non-Standard Model Decays of the Higgs Boson</dc:title>
  <dc:creator>hoo</dc:creator>
  <cp:lastModifiedBy>hoo</cp:lastModifiedBy>
  <cp:revision>221</cp:revision>
  <dcterms:created xsi:type="dcterms:W3CDTF">2019-01-19T08:24:43Z</dcterms:created>
  <dcterms:modified xsi:type="dcterms:W3CDTF">2019-01-21T10:28:31Z</dcterms:modified>
</cp:coreProperties>
</file>