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4"/>
      <p:bold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Verdana" panose="020B0604030504040204" pitchFamily="34" charset="0"/>
      <p:regular r:id="rId54"/>
      <p:bold r:id="rId55"/>
      <p:italic r:id="rId56"/>
      <p:boldItalic r:id="rId57"/>
    </p:embeddedFont>
    <p:embeddedFont>
      <p:font typeface="Questrial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06CF9-41C0-4891-9518-40C3BADE5287}">
  <a:tblStyle styleId="{75D06CF9-41C0-4891-9518-40C3BADE528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C9F1445-F6E0-4B03-8C20-EEC3AC395830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2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6" marR="0" lvl="4" indent="-1250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8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1" marR="0" lvl="7" indent="-1236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2" marR="0" lvl="8" indent="-1231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2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6" marR="0" lvl="4" indent="-1250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8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1" marR="0" lvl="7" indent="-1236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2" marR="0" lvl="8" indent="-1231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2" marR="0" lvl="1" indent="-12651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6" marR="0" lvl="4" indent="-12506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8" marR="0" lvl="5" indent="-12457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8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1" marR="0" lvl="7" indent="-12361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2" marR="0" lvl="8" indent="-12312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2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6" marR="0" lvl="4" indent="-1250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8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1" marR="0" lvl="7" indent="-1236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2" marR="0" lvl="8" indent="-1231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341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9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245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645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450" name="Shape 450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856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767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467" name="Shape 46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0302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478" name="Shape 478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921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388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495" name="Shape 495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488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507" name="Shape 50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8489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998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600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220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09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537" name="Shape 53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/>
              <a:t>usebean</a:t>
            </a:r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3355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548" name="Shape 548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/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5600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39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35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571" name="Shape 57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116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2830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587" name="Shape 58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024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353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599" name="Shape 599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014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10" name="Shape 610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35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22" name="Shape 622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508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32" name="Shape 632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40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43" name="Shape 643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6962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54" name="Shape 654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7190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65" name="Shape 665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5635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76" name="Shape 676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38276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687" name="Shape 68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4004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81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737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704" name="Shape 704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27320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92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LAN011213001-23445-819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7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88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11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4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" y="6579101"/>
            <a:ext cx="9142800" cy="27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>
            <a:off x="3767046" y="2779359"/>
            <a:ext cx="0" cy="8841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dot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333" y="2404228"/>
            <a:ext cx="1642800" cy="16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886200" y="2817223"/>
            <a:ext cx="4191000" cy="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48637" y="90789"/>
            <a:ext cx="9046200" cy="83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Shape 314"/>
          <p:cNvGrpSpPr/>
          <p:nvPr/>
        </p:nvGrpSpPr>
        <p:grpSpPr>
          <a:xfrm>
            <a:off x="529672" y="2911994"/>
            <a:ext cx="2805774" cy="3082738"/>
            <a:chOff x="671588" y="1726448"/>
            <a:chExt cx="3047436" cy="2511191"/>
          </a:xfrm>
        </p:grpSpPr>
        <p:grpSp>
          <p:nvGrpSpPr>
            <p:cNvPr id="315" name="Shape 315"/>
            <p:cNvGrpSpPr/>
            <p:nvPr/>
          </p:nvGrpSpPr>
          <p:grpSpPr>
            <a:xfrm>
              <a:off x="671588" y="1726448"/>
              <a:ext cx="3047436" cy="2511191"/>
              <a:chOff x="5978837" y="1358253"/>
              <a:chExt cx="6047699" cy="4984500"/>
            </a:xfrm>
          </p:grpSpPr>
          <p:pic>
            <p:nvPicPr>
              <p:cNvPr id="316" name="Shape 316" descr="http://gigapple.files.wordpress.com/2010/07/2010imac.png"/>
              <p:cNvPicPr preferRelativeResize="0"/>
              <p:nvPr/>
            </p:nvPicPr>
            <p:blipFill rotWithShape="1">
              <a:blip r:embed="rId2">
                <a:alphaModFix/>
              </a:blip>
              <a:srcRect l="14702" t="539" r="15758" b="9447"/>
              <a:stretch/>
            </p:blipFill>
            <p:spPr>
              <a:xfrm>
                <a:off x="5978837" y="1358253"/>
                <a:ext cx="6047699" cy="4984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Shape 317"/>
              <p:cNvSpPr/>
              <p:nvPr/>
            </p:nvSpPr>
            <p:spPr>
              <a:xfrm>
                <a:off x="8755784" y="5125571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Shape 318"/>
            <p:cNvSpPr/>
            <p:nvPr/>
          </p:nvSpPr>
          <p:spPr>
            <a:xfrm>
              <a:off x="819156" y="1947860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9254" y="114300"/>
            <a:ext cx="8110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239143" y="2627658"/>
            <a:ext cx="1078620" cy="1437771"/>
            <a:chOff x="508000" y="1302692"/>
            <a:chExt cx="2336700" cy="2336700"/>
          </a:xfrm>
        </p:grpSpPr>
        <p:sp>
          <p:nvSpPr>
            <p:cNvPr id="321" name="Shape 321"/>
            <p:cNvSpPr/>
            <p:nvPr/>
          </p:nvSpPr>
          <p:spPr>
            <a:xfrm>
              <a:off x="613218" y="1432379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08000" y="1302692"/>
              <a:ext cx="2336700" cy="23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099" dist="165100" dir="8100000" algn="tr" rotWithShape="0">
                <a:srgbClr val="000000">
                  <a:alpha val="1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Shape 323"/>
          <p:cNvSpPr>
            <a:spLocks noGrp="1"/>
          </p:cNvSpPr>
          <p:nvPr>
            <p:ph type="pic" idx="2"/>
          </p:nvPr>
        </p:nvSpPr>
        <p:spPr>
          <a:xfrm>
            <a:off x="653808" y="3177413"/>
            <a:ext cx="2548200" cy="19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pic" idx="3"/>
          </p:nvPr>
        </p:nvSpPr>
        <p:spPr>
          <a:xfrm>
            <a:off x="315800" y="2735905"/>
            <a:ext cx="920100" cy="1224000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712873" y="1017232"/>
            <a:ext cx="1171800" cy="4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4"/>
          </p:nvPr>
        </p:nvSpPr>
        <p:spPr>
          <a:xfrm>
            <a:off x="3712873" y="2500788"/>
            <a:ext cx="1171800" cy="4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5"/>
          </p:nvPr>
        </p:nvSpPr>
        <p:spPr>
          <a:xfrm>
            <a:off x="3719291" y="5375676"/>
            <a:ext cx="1229100" cy="6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Shape 328"/>
          <p:cNvSpPr/>
          <p:nvPr/>
        </p:nvSpPr>
        <p:spPr>
          <a:xfrm rot="5400000">
            <a:off x="4851011" y="1200856"/>
            <a:ext cx="279300" cy="57300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 rot="5400000">
            <a:off x="4914593" y="5675388"/>
            <a:ext cx="279300" cy="57300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 rot="5400000">
            <a:off x="4851762" y="2686836"/>
            <a:ext cx="277800" cy="57300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6"/>
          </p:nvPr>
        </p:nvSpPr>
        <p:spPr>
          <a:xfrm>
            <a:off x="119254" y="989049"/>
            <a:ext cx="3216300" cy="63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7"/>
          </p:nvPr>
        </p:nvSpPr>
        <p:spPr>
          <a:xfrm>
            <a:off x="5118017" y="989049"/>
            <a:ext cx="3810000" cy="119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8"/>
          </p:nvPr>
        </p:nvSpPr>
        <p:spPr>
          <a:xfrm>
            <a:off x="5118017" y="2485303"/>
            <a:ext cx="3810000" cy="26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9"/>
          </p:nvPr>
        </p:nvSpPr>
        <p:spPr>
          <a:xfrm>
            <a:off x="5181600" y="5347493"/>
            <a:ext cx="3810000" cy="63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Shape 336" descr="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2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9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056" marR="0" lvl="1" indent="-12556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109" marR="0" lvl="2" indent="-12409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164" marR="0" lvl="3" indent="-12264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218" marR="0" lvl="4" indent="-12118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273" marR="0" lvl="5" indent="-11973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327" marR="0" lvl="6" indent="-11827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382" marR="0" lvl="7" indent="-11682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438" marR="0" lvl="8" indent="-11538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1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5" marR="0" lvl="4" indent="-125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7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0" marR="0" lvl="7" indent="-1236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1" marR="0" lvl="8" indent="-1231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1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5" marR="0" lvl="4" indent="-125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7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0" marR="0" lvl="7" indent="-1236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1" marR="0" lvl="8" indent="-1231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2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80233" y="584727"/>
            <a:ext cx="8564100" cy="59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66430" marR="0" lvl="5" indent="-923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32863" marR="0" lvl="6" indent="-5763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99294" marR="0" lvl="7" indent="-2294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727" marR="0" lvl="8" indent="-11527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280233" y="1284459"/>
            <a:ext cx="8564100" cy="48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1726" marR="0" lvl="0" indent="-18932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1756" marR="0" lvl="1" indent="-17025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1787" marR="0" lvl="2" indent="-876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8500" marR="0" lvl="3" indent="-138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5215" marR="0" lvl="4" indent="-13751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3799" marR="0" lvl="5" indent="-11349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0855" marR="0" lvl="6" indent="-11335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7910" marR="0" lvl="7" indent="-11321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4964" marR="0" lvl="8" indent="-11306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dt" idx="10"/>
          </p:nvPr>
        </p:nvSpPr>
        <p:spPr>
          <a:xfrm>
            <a:off x="456795" y="6355880"/>
            <a:ext cx="2133300" cy="36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1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5" marR="0" lvl="4" indent="-125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7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0" marR="0" lvl="7" indent="-1236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1" marR="0" lvl="8" indent="-1231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ftr" idx="11"/>
          </p:nvPr>
        </p:nvSpPr>
        <p:spPr>
          <a:xfrm>
            <a:off x="3124673" y="6355880"/>
            <a:ext cx="2894700" cy="36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151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5" marR="0" lvl="4" indent="-125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7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0" marR="0" lvl="7" indent="-1236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1" marR="0" lvl="8" indent="-1231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875" y="6355880"/>
            <a:ext cx="2133300" cy="365999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2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1481137" y="2851152"/>
            <a:ext cx="6435600" cy="14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1756" marR="0" lvl="1" indent="-17025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1787" marR="0" lvl="2" indent="-876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8500" marR="0" lvl="3" indent="-138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5215" marR="0" lvl="4" indent="-13751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3799" marR="0" lvl="5" indent="-11349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0855" marR="0" lvl="6" indent="-11335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7910" marR="0" lvl="7" indent="-11321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4964" marR="0" lvl="8" indent="-11306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dt" idx="10"/>
          </p:nvPr>
        </p:nvSpPr>
        <p:spPr>
          <a:xfrm>
            <a:off x="456795" y="6355880"/>
            <a:ext cx="2133300" cy="36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1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5" marR="0" lvl="4" indent="-125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7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0" marR="0" lvl="7" indent="-1236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1" marR="0" lvl="8" indent="-1231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ftr" idx="11"/>
          </p:nvPr>
        </p:nvSpPr>
        <p:spPr>
          <a:xfrm>
            <a:off x="3124673" y="6355880"/>
            <a:ext cx="2894700" cy="36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151" marR="0" lvl="1" indent="-1265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3" marR="0" lvl="2" indent="-1260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5" marR="0" lvl="3" indent="-1255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05" marR="0" lvl="4" indent="-125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57" marR="0" lvl="5" indent="-1245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09" marR="0" lvl="6" indent="-1240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0" marR="0" lvl="7" indent="-1236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11" marR="0" lvl="8" indent="-1231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6553875" y="6355880"/>
            <a:ext cx="2133300" cy="365999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3358" y="1255381"/>
            <a:ext cx="2819400" cy="4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1382064" y="1904959"/>
            <a:ext cx="6500399" cy="3602709"/>
            <a:chOff x="1382064" y="1207082"/>
            <a:chExt cx="6500399" cy="2702100"/>
          </a:xfrm>
        </p:grpSpPr>
        <p:cxnSp>
          <p:nvCxnSpPr>
            <p:cNvPr id="26" name="Shape 26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ot"/>
              <a:miter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10800000">
              <a:off x="1382064" y="2545416"/>
              <a:ext cx="6500399" cy="18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ot"/>
              <a:miter/>
              <a:headEnd type="none" w="med" len="med"/>
              <a:tailEnd type="none" w="med" len="med"/>
            </a:ln>
          </p:spPr>
        </p:cxnSp>
        <p:sp>
          <p:nvSpPr>
            <p:cNvPr id="28" name="Shape 28"/>
            <p:cNvSpPr/>
            <p:nvPr/>
          </p:nvSpPr>
          <p:spPr>
            <a:xfrm>
              <a:off x="4545164" y="2386469"/>
              <a:ext cx="357300" cy="3384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638800" y="2413000"/>
            <a:ext cx="1828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4962626" y="2413000"/>
            <a:ext cx="5334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2641600" y="2413000"/>
            <a:ext cx="1828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4"/>
          </p:nvPr>
        </p:nvSpPr>
        <p:spPr>
          <a:xfrm>
            <a:off x="1965426" y="2413000"/>
            <a:ext cx="5334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5"/>
          </p:nvPr>
        </p:nvSpPr>
        <p:spPr>
          <a:xfrm>
            <a:off x="5638800" y="4241800"/>
            <a:ext cx="1828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6"/>
          </p:nvPr>
        </p:nvSpPr>
        <p:spPr>
          <a:xfrm>
            <a:off x="4962626" y="4241800"/>
            <a:ext cx="5334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7"/>
          </p:nvPr>
        </p:nvSpPr>
        <p:spPr>
          <a:xfrm>
            <a:off x="2641600" y="4241800"/>
            <a:ext cx="1828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8"/>
          </p:nvPr>
        </p:nvSpPr>
        <p:spPr>
          <a:xfrm>
            <a:off x="1965426" y="4241800"/>
            <a:ext cx="5334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6359" y="889000"/>
            <a:ext cx="2656800" cy="4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342084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3357880" y="2342084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6258560" y="2342084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3056209" y="1678769"/>
            <a:ext cx="0" cy="20961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/>
            <a:headEnd type="none" w="med" len="med"/>
            <a:tailEnd type="none" w="med" len="med"/>
          </a:ln>
        </p:spPr>
      </p:cxnSp>
      <p:cxnSp>
        <p:nvCxnSpPr>
          <p:cNvPr id="44" name="Shape 44"/>
          <p:cNvCxnSpPr/>
          <p:nvPr/>
        </p:nvCxnSpPr>
        <p:spPr>
          <a:xfrm>
            <a:off x="5943600" y="1678769"/>
            <a:ext cx="0" cy="20961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45" name="Shape 45"/>
          <p:cNvSpPr>
            <a:spLocks noGrp="1"/>
          </p:cNvSpPr>
          <p:nvPr>
            <p:ph type="pic" idx="5"/>
          </p:nvPr>
        </p:nvSpPr>
        <p:spPr>
          <a:xfrm>
            <a:off x="1319645" y="1600200"/>
            <a:ext cx="484800" cy="6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6"/>
          </p:nvPr>
        </p:nvSpPr>
        <p:spPr>
          <a:xfrm>
            <a:off x="4255885" y="1600200"/>
            <a:ext cx="484800" cy="6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7"/>
          </p:nvPr>
        </p:nvSpPr>
        <p:spPr>
          <a:xfrm>
            <a:off x="7151485" y="1600200"/>
            <a:ext cx="484800" cy="6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8"/>
          </p:nvPr>
        </p:nvSpPr>
        <p:spPr>
          <a:xfrm>
            <a:off x="457200" y="2802670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9"/>
          </p:nvPr>
        </p:nvSpPr>
        <p:spPr>
          <a:xfrm>
            <a:off x="3362960" y="2802670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3"/>
          </p:nvPr>
        </p:nvSpPr>
        <p:spPr>
          <a:xfrm>
            <a:off x="6268719" y="2802670"/>
            <a:ext cx="2297399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4"/>
          </p:nvPr>
        </p:nvSpPr>
        <p:spPr>
          <a:xfrm>
            <a:off x="457200" y="4943168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5"/>
          </p:nvPr>
        </p:nvSpPr>
        <p:spPr>
          <a:xfrm>
            <a:off x="3357880" y="4943168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6"/>
          </p:nvPr>
        </p:nvSpPr>
        <p:spPr>
          <a:xfrm>
            <a:off x="6258560" y="4943168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3056209" y="4241800"/>
            <a:ext cx="0" cy="20961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/>
            <a:headEnd type="none" w="med" len="med"/>
            <a:tailEnd type="none" w="med" len="med"/>
          </a:ln>
        </p:spPr>
      </p:cxnSp>
      <p:cxnSp>
        <p:nvCxnSpPr>
          <p:cNvPr id="55" name="Shape 55"/>
          <p:cNvCxnSpPr/>
          <p:nvPr/>
        </p:nvCxnSpPr>
        <p:spPr>
          <a:xfrm>
            <a:off x="5943600" y="4241800"/>
            <a:ext cx="0" cy="20961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56" name="Shape 56"/>
          <p:cNvSpPr>
            <a:spLocks noGrp="1"/>
          </p:cNvSpPr>
          <p:nvPr>
            <p:ph type="pic" idx="17"/>
          </p:nvPr>
        </p:nvSpPr>
        <p:spPr>
          <a:xfrm>
            <a:off x="1319645" y="4201284"/>
            <a:ext cx="484800" cy="6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18"/>
          </p:nvPr>
        </p:nvSpPr>
        <p:spPr>
          <a:xfrm>
            <a:off x="4255885" y="4201284"/>
            <a:ext cx="484800" cy="6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19"/>
          </p:nvPr>
        </p:nvSpPr>
        <p:spPr>
          <a:xfrm>
            <a:off x="7151485" y="4201284"/>
            <a:ext cx="484800" cy="6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0"/>
          </p:nvPr>
        </p:nvSpPr>
        <p:spPr>
          <a:xfrm>
            <a:off x="457200" y="5403754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1"/>
          </p:nvPr>
        </p:nvSpPr>
        <p:spPr>
          <a:xfrm>
            <a:off x="3362960" y="5403754"/>
            <a:ext cx="2297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2"/>
          </p:nvPr>
        </p:nvSpPr>
        <p:spPr>
          <a:xfrm>
            <a:off x="6268719" y="5403754"/>
            <a:ext cx="2297399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6359" y="1295400"/>
            <a:ext cx="6695400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5687" y="1803400"/>
            <a:ext cx="2819400" cy="4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9525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724400" y="1803400"/>
            <a:ext cx="2819400" cy="4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9525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-10718" y="6602413"/>
            <a:ext cx="9160800" cy="27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568848" y="6588125"/>
            <a:ext cx="4001400" cy="29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2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</a:p>
        </p:txBody>
      </p:sp>
      <p:sp>
        <p:nvSpPr>
          <p:cNvPr id="72" name="Shape 72"/>
          <p:cNvSpPr/>
          <p:nvPr/>
        </p:nvSpPr>
        <p:spPr>
          <a:xfrm>
            <a:off x="204840" y="711201"/>
            <a:ext cx="630000" cy="666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881813" y="1572031"/>
            <a:ext cx="5362955" cy="4267256"/>
            <a:chOff x="881813" y="1179052"/>
            <a:chExt cx="5362955" cy="3200522"/>
          </a:xfrm>
        </p:grpSpPr>
        <p:grpSp>
          <p:nvGrpSpPr>
            <p:cNvPr id="76" name="Shape 76"/>
            <p:cNvGrpSpPr/>
            <p:nvPr/>
          </p:nvGrpSpPr>
          <p:grpSpPr>
            <a:xfrm>
              <a:off x="881813" y="1179052"/>
              <a:ext cx="5362955" cy="3200522"/>
              <a:chOff x="-12406313" y="784225"/>
              <a:chExt cx="10563237" cy="6303963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-6191251" y="5287962"/>
                <a:ext cx="214200" cy="496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-5110162" y="4498975"/>
                <a:ext cx="60300" cy="13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-4241801" y="4592637"/>
                <a:ext cx="300000" cy="398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-3919537" y="5133975"/>
                <a:ext cx="90600" cy="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-4010026" y="5141912"/>
                <a:ext cx="63600" cy="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-3941762" y="5175250"/>
                <a:ext cx="44400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-4032251" y="5138737"/>
                <a:ext cx="189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-3810001" y="5145087"/>
                <a:ext cx="104700" cy="7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-3503612" y="5040312"/>
                <a:ext cx="237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-3735387" y="4949825"/>
                <a:ext cx="25500" cy="3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-3697287" y="4762500"/>
                <a:ext cx="36600" cy="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3600451" y="4852987"/>
                <a:ext cx="604800" cy="37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-2989263" y="4935537"/>
                <a:ext cx="60300" cy="6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-2882900" y="5037137"/>
                <a:ext cx="30300" cy="44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2681288" y="5202237"/>
                <a:ext cx="18900" cy="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-2725738" y="5183187"/>
                <a:ext cx="33300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-2782888" y="5103812"/>
                <a:ext cx="38100" cy="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-3187700" y="6373812"/>
                <a:ext cx="112800" cy="131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-3089275" y="6340475"/>
                <a:ext cx="144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-3427412" y="6170612"/>
                <a:ext cx="36600" cy="1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-3619501" y="5246687"/>
                <a:ext cx="41400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-4117976" y="5227637"/>
                <a:ext cx="1197000" cy="1082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-2541588" y="6373812"/>
                <a:ext cx="225300" cy="26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-2189163" y="5427662"/>
                <a:ext cx="33300" cy="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-3927476" y="4179887"/>
                <a:ext cx="128700" cy="217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-3795712" y="4397375"/>
                <a:ext cx="44400" cy="8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-3856037" y="4421187"/>
                <a:ext cx="333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-3836987" y="4457700"/>
                <a:ext cx="33300" cy="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-3798887" y="4484687"/>
                <a:ext cx="174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-3900487" y="4364037"/>
                <a:ext cx="333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-3916362" y="3921125"/>
                <a:ext cx="651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4257676" y="4116387"/>
                <a:ext cx="71400" cy="7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-4351337" y="4894262"/>
                <a:ext cx="492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-4276726" y="4935537"/>
                <a:ext cx="18900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4543426" y="4878387"/>
                <a:ext cx="18900" cy="3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-4579937" y="4803775"/>
                <a:ext cx="303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-3630612" y="3586162"/>
                <a:ext cx="684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3551237" y="3563937"/>
                <a:ext cx="77700" cy="6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-3592512" y="3278187"/>
                <a:ext cx="330300" cy="324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-3325812" y="3098800"/>
                <a:ext cx="171300" cy="173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-3101975" y="3098800"/>
                <a:ext cx="38100" cy="33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-3270250" y="2681288"/>
                <a:ext cx="82500" cy="39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-5943601" y="1328737"/>
                <a:ext cx="519000" cy="4586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-5770562" y="1779588"/>
                <a:ext cx="4800" cy="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-5770562" y="1779588"/>
                <a:ext cx="4800" cy="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-7966075" y="1287462"/>
                <a:ext cx="6123000" cy="486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-2181225" y="1704975"/>
                <a:ext cx="1017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-3462337" y="1411287"/>
                <a:ext cx="189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-4159251" y="1506537"/>
                <a:ext cx="44400" cy="33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-4122737" y="1528762"/>
                <a:ext cx="7800" cy="11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-4527551" y="1141412"/>
                <a:ext cx="179400" cy="1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-4779962" y="1085850"/>
                <a:ext cx="7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-4648201" y="1322387"/>
                <a:ext cx="303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-4805362" y="995362"/>
                <a:ext cx="41400" cy="14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-4313237" y="1235075"/>
                <a:ext cx="33300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-6161087" y="1028700"/>
                <a:ext cx="211200" cy="74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-5611812" y="976312"/>
                <a:ext cx="699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-5710237" y="1014412"/>
                <a:ext cx="79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-5815012" y="1062037"/>
                <a:ext cx="82500" cy="3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-7148513" y="1100137"/>
                <a:ext cx="414300" cy="274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-6934200" y="1058862"/>
                <a:ext cx="270000" cy="11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-7162800" y="1190625"/>
                <a:ext cx="492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-7597775" y="2697163"/>
                <a:ext cx="14400" cy="14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-9959975" y="4022725"/>
                <a:ext cx="308100" cy="1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-9759950" y="4195762"/>
                <a:ext cx="47700" cy="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-9647238" y="4138612"/>
                <a:ext cx="176100" cy="8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-9272588" y="4481512"/>
                <a:ext cx="22200" cy="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-8950325" y="4856162"/>
                <a:ext cx="71400" cy="6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-9640888" y="6456362"/>
                <a:ext cx="22200" cy="7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-11093450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-9771063" y="3951287"/>
                <a:ext cx="17400" cy="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-9632950" y="4083050"/>
                <a:ext cx="18900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-10988675" y="1577975"/>
                <a:ext cx="544500" cy="344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-11187113" y="1528762"/>
                <a:ext cx="304800" cy="236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-10947400" y="1355725"/>
                <a:ext cx="365100" cy="184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-10864850" y="1355725"/>
                <a:ext cx="34800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-10823575" y="1212850"/>
                <a:ext cx="1176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-10818813" y="1262062"/>
                <a:ext cx="101700" cy="6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-10871200" y="1270000"/>
                <a:ext cx="36600" cy="33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-10398125" y="1847850"/>
                <a:ext cx="1158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-10290175" y="1554162"/>
                <a:ext cx="153900" cy="150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-10601325" y="1287462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-10587038" y="1163637"/>
                <a:ext cx="192000" cy="1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-10315575" y="1446212"/>
                <a:ext cx="88800" cy="77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-10304463" y="1287462"/>
                <a:ext cx="825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-9839325" y="2287588"/>
                <a:ext cx="38100" cy="3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-9813925" y="1878013"/>
                <a:ext cx="34800" cy="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-10125075" y="1577975"/>
                <a:ext cx="852600" cy="739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-9775825" y="2224088"/>
                <a:ext cx="22200" cy="14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-10177463" y="836612"/>
                <a:ext cx="912900" cy="57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-9077325" y="1806575"/>
                <a:ext cx="85800" cy="6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-9204325" y="2835275"/>
                <a:ext cx="195300" cy="22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-3408362" y="1385887"/>
                <a:ext cx="228600" cy="104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-9877425" y="2763838"/>
                <a:ext cx="34800" cy="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-12023725" y="2538413"/>
                <a:ext cx="63600" cy="4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-7204075" y="3222625"/>
                <a:ext cx="25500" cy="6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-7212013" y="3297237"/>
                <a:ext cx="45900" cy="9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-7162800" y="2636838"/>
                <a:ext cx="25500" cy="3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-6753225" y="3538537"/>
                <a:ext cx="63600" cy="11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-6502401" y="3522662"/>
                <a:ext cx="60300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-5886451" y="4402137"/>
                <a:ext cx="30300" cy="14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-5735637" y="1798638"/>
                <a:ext cx="477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-5399087" y="1584325"/>
                <a:ext cx="45900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-3319462" y="1547812"/>
                <a:ext cx="101700" cy="47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-3130550" y="1430337"/>
                <a:ext cx="135000" cy="5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-3319462" y="1517650"/>
                <a:ext cx="27000" cy="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-9264650" y="3052763"/>
                <a:ext cx="36600" cy="5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-12395200" y="2406650"/>
                <a:ext cx="47700" cy="23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Shape 251"/>
            <p:cNvSpPr/>
            <p:nvPr/>
          </p:nvSpPr>
          <p:spPr>
            <a:xfrm flipH="1">
              <a:off x="5511778" y="3504010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 flipH="1">
              <a:off x="4828171" y="2805113"/>
              <a:ext cx="102300" cy="16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 flipH="1">
              <a:off x="4457800" y="2771775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 flipH="1">
              <a:off x="4456600" y="2611041"/>
              <a:ext cx="1023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 flipH="1">
              <a:off x="4519728" y="289202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 flipH="1">
              <a:off x="4523301" y="2631282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5147351" y="2880123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 flipH="1">
              <a:off x="5012776" y="2615803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 flipH="1">
              <a:off x="4834144" y="2894409"/>
              <a:ext cx="99900" cy="16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 flipH="1">
              <a:off x="4894873" y="2953941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flipH="1">
              <a:off x="4519737" y="2595563"/>
              <a:ext cx="99900" cy="16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 flipH="1">
              <a:off x="4887737" y="3159918"/>
              <a:ext cx="99900" cy="16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 flipH="1">
              <a:off x="5402212" y="2411016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 flipH="1">
              <a:off x="1450688" y="2002632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3457414" y="2088357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 flipH="1">
              <a:off x="3594371" y="1947863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 flipH="1">
              <a:off x="2023528" y="249197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 flipH="1">
              <a:off x="1811541" y="2362200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 flipH="1">
              <a:off x="3522916" y="192047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 flipH="1">
              <a:off x="3508625" y="188118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 flipH="1">
              <a:off x="1530480" y="245149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 flipH="1">
              <a:off x="1495944" y="2355057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 flipH="1">
              <a:off x="1712694" y="2330053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 flipH="1">
              <a:off x="1840125" y="2583657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 flipH="1">
              <a:off x="2096175" y="2464593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 flipH="1">
              <a:off x="1606700" y="251102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 flipH="1">
              <a:off x="2208124" y="2332434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 flipH="1">
              <a:off x="1520954" y="210978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 flipH="1">
              <a:off x="4875817" y="2994422"/>
              <a:ext cx="101100" cy="16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 flipH="1">
              <a:off x="3378812" y="2158603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flipH="1">
              <a:off x="3394294" y="226456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 flipH="1">
              <a:off x="3563407" y="2152650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flipH="1">
              <a:off x="3433596" y="1816893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 flipH="1">
              <a:off x="3303783" y="2012156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 flipH="1">
              <a:off x="5543932" y="3781425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 flipH="1">
              <a:off x="4045746" y="1902618"/>
              <a:ext cx="999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 flipH="1">
              <a:off x="5042548" y="2583657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 flipH="1">
              <a:off x="3270437" y="2526507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 flipH="1">
              <a:off x="5957187" y="3898105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 flipH="1">
              <a:off x="4500673" y="2814638"/>
              <a:ext cx="101100" cy="15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Shape 299"/>
          <p:cNvSpPr/>
          <p:nvPr/>
        </p:nvSpPr>
        <p:spPr>
          <a:xfrm>
            <a:off x="645487" y="5024438"/>
            <a:ext cx="1469700" cy="339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</a:p>
        </p:txBody>
      </p:sp>
      <p:sp>
        <p:nvSpPr>
          <p:cNvPr id="300" name="Shape 300"/>
          <p:cNvSpPr/>
          <p:nvPr/>
        </p:nvSpPr>
        <p:spPr>
          <a:xfrm>
            <a:off x="683597" y="4552950"/>
            <a:ext cx="986100" cy="339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</a:p>
        </p:txBody>
      </p:sp>
      <p:sp>
        <p:nvSpPr>
          <p:cNvPr id="301" name="Shape 301"/>
          <p:cNvSpPr/>
          <p:nvPr/>
        </p:nvSpPr>
        <p:spPr>
          <a:xfrm flipH="1">
            <a:off x="508614" y="5037138"/>
            <a:ext cx="146400" cy="3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 flipH="1">
            <a:off x="508614" y="4579938"/>
            <a:ext cx="146400" cy="3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6397703" y="3733800"/>
            <a:ext cx="2422500" cy="369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285467" y="4151313"/>
            <a:ext cx="2542200" cy="3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900" b="1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6629400" y="1604539"/>
            <a:ext cx="2198100" cy="7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04840" y="711201"/>
            <a:ext cx="630000" cy="666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" y="6579101"/>
            <a:ext cx="9142800" cy="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 flipH="1">
            <a:off x="1457637" y="3073964"/>
            <a:ext cx="99900" cy="21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2743200" y="2652897"/>
            <a:ext cx="40641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D9177F"/>
              </a:buClr>
              <a:buFont typeface="Arial"/>
              <a:buNone/>
              <a:defRPr sz="1800" b="0" i="0" u="none" strike="noStrike" cap="non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04840" y="711201"/>
            <a:ext cx="630000" cy="666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-10718" y="6602413"/>
            <a:ext cx="9160800" cy="27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568848" y="6588125"/>
            <a:ext cx="4001400" cy="261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229600" y="0"/>
            <a:ext cx="944700" cy="939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27583326/expression-option-sightly" TargetMode="External"/><Relationship Id="rId3" Type="http://schemas.openxmlformats.org/officeDocument/2006/relationships/hyperlink" Target="https://docs.adobe.com/docs/en/htl/overview.html" TargetMode="External"/><Relationship Id="rId7" Type="http://schemas.openxmlformats.org/officeDocument/2006/relationships/hyperlink" Target="http://www.citytechinc.com/content/dam/circuit/Component%20Development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netcentric.biz/blog/2015/08/aem-sightly-style-guide.html" TargetMode="External"/><Relationship Id="rId5" Type="http://schemas.openxmlformats.org/officeDocument/2006/relationships/hyperlink" Target="http://www.slideshare.net/GabrielWalt/component-development" TargetMode="External"/><Relationship Id="rId4" Type="http://schemas.openxmlformats.org/officeDocument/2006/relationships/hyperlink" Target="https://github.com/Adobe-Marketing-Cloud/sightly-spec/blob/master/SPECIFICATION.m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obe-Marketing-Cloud/aem-htl-rep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886200" y="2817223"/>
            <a:ext cx="4191000" cy="80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HTML Template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Comments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213325" y="1255375"/>
            <a:ext cx="8016300" cy="47547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comments are HTML comments with additional syntax. They are delimited like this: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&lt;!--/* A </a:t>
            </a:r>
            <a:r>
              <a:rPr lang="en-US" sz="2000" b="1"/>
              <a:t>HTL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Comment */--&gt;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However, the content of standard HTML comments, delimited like this: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&lt;!-- An HTML Comment --&gt;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will be passed through the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processor and expressions within the comment will be evaluated.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HTL Block Statements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365742" y="1255314"/>
            <a:ext cx="5342400" cy="466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dat-sly-test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data-sly-resource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data-sly-include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data-sly-attribute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data-sly-element &amp; data-sly-text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data-sly-list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data-sly-template &amp; dat-sly-call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data-sly-use</a:t>
            </a:r>
          </a:p>
          <a:p>
            <a:pPr marL="457200" lvl="0" indent="-36830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data-sly-unwrap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data-sly-test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213325" y="1255349"/>
            <a:ext cx="8016300" cy="49188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6" marR="0" lvl="0" indent="-34172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Conditionally removes the host element and it‘s  content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if an expression evaluates to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Values that can be converted to false are: undefined variables, null values, the number zero, and empty strings.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data-sly-test also sup­ports the naming and reuse of tests.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data-sly-test.author="${wcmmode.edit || wcmmode.design}"&gt; 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Show this to the author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&lt;/div&gt;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&lt;div data-sly-test="${!author}"&gt; 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 in author mode anymore..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&lt;/div&gt;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74100" y="1066675"/>
            <a:ext cx="8711100" cy="45945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data-sly-include : Includes the output of a rendering script run with the current context, passing back control to the current Sightly script.</a:t>
            </a:r>
            <a:b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&lt;div data-sly-include="template.html"&gt;&lt;/div&gt;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&lt;div data-sly-include="template.jsp"&gt;&lt;/div&gt;</a:t>
            </a:r>
            <a:b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endParaRPr lang="en-US" sz="2000" b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The element on which a data-sly-include has been set is ignored and not displayed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83460" y="1607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data-sly-include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data-sly-resource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217650" y="981475"/>
            <a:ext cx="8708700" cy="55089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6" marR="0" lvl="0" indent="-32902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Includes a rendered resource from the same server, using an absolute or relative path.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data-sly-resource="${ @path='par',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resourceType='foundation/components/parsys'}"/&gt;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With an expression more options can be specified: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&lt;section data-sly-resource="${'my/path' @ appendPath='appended/path'}"&gt;&lt;/section&gt;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&lt;section data-sly-resource="${'my/path' @ prependPath='prepended/path'}"&gt;&lt;/section&gt;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Manipulating selectors: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&lt;section data-sly-resource="${'my/path' @ selectors='selector1.selector2'}" /&gt;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&lt;section data-sly-resource="${'my/path' @ addSelectors=['selector1', 'selector2']}" /&gt;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&lt;section data-sly-resource="${'my/path' @removeSelectors=['selector1','selector2']}" /&gt; </a:t>
            </a: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By default, the AEM decoration tags are disabled, the decorationTagName option allows to bring them back, and the cssClassName to add classes to that element.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&lt;article data-sly-resource="${'path/to/resource' @ decorationTagName='span',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cssClassName='className'}"&gt;&lt;/article&gt;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83460" y="1607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data-sly-attribute</a:t>
            </a:r>
          </a:p>
        </p:txBody>
      </p:sp>
      <p:sp>
        <p:nvSpPr>
          <p:cNvPr id="473" name="Shape 473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90550" y="1102075"/>
            <a:ext cx="8562900" cy="53325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 b="1" u="none" strike="noStrike" cap="none">
                <a:latin typeface="Calibri"/>
                <a:ea typeface="Calibri"/>
                <a:cs typeface="Calibri"/>
                <a:sym typeface="Calibri"/>
              </a:rPr>
              <a:t>Sets an attribute or a group of attributes on the current element</a:t>
            </a: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&lt;tag class="className" data-sly-attribute.class="${myVar}"&gt;&lt;/tag&gt;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This overwrites the content of the class attribute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Assuming that foobar = {'id' : 'foo', 'class' : 'bar'}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&lt;input data-sly-attribute="${foobar}" type="text"/&gt;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outputs : &lt;input id="foo" class="bar" type="text"/&gt;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 b="1" u="none" strike="noStrike" cap="none">
                <a:latin typeface="Calibri"/>
                <a:ea typeface="Calibri"/>
                <a:cs typeface="Calibri"/>
                <a:sym typeface="Calibri"/>
              </a:rPr>
              <a:t>Attributes are processed left-to-right </a:t>
            </a: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&lt;div class="bar1" data-sly-attribute.class="bar2" data-sly-attribute="${foobar}"&gt;&lt;/div&gt;</a:t>
            </a:r>
          </a:p>
          <a:p>
            <a:pPr marL="2857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outputs:  &lt;div id="foo" class="bar"&gt;&lt;/div&gt;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74100" y="1066675"/>
            <a:ext cx="8754000" cy="52962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Changes the element, mostly useful for setting element tags like h1..h6, th, td, ol, ul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&lt;div data-sly-element"${'h1'}"&gt;Sightly Element Example&lt;/div&gt;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	outputs:  &lt;h1&gt;Sightly Element Example&lt;/h1&gt;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 security reasons, data-sly-element accepts only the following element names: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 abbr address article aside b bdi bdo blockquote br caption cite code col colgroup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dd del dfn div dl dt em figcaption figure footer h1 h2 h3 h4 h5 h6 header i ins kbd li main mark nav ol p pre q rp rt ruby s samp section small span strong sub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sup table tbody td tfoot th thead time tr u var wbr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b="1">
                <a:latin typeface="Tahoma"/>
                <a:ea typeface="Tahoma"/>
                <a:cs typeface="Tahoma"/>
                <a:sym typeface="Tahoma"/>
              </a:rPr>
              <a:t>data-sly-text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Replaces the content of its host element with the specified text.</a:t>
            </a: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u="none" strike="noStrike" cap="none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&lt;p data-sly-text="${properties.jcr:description}"&gt;Lorem ipsum&lt;/p&gt;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endParaRPr lang="en-US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83460" y="1607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data-sly-element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data-sly-list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213325" y="762200"/>
            <a:ext cx="8714700" cy="5743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Repeats the content of the host element for eac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in the provided object.</a:t>
            </a:r>
          </a:p>
          <a:p>
            <a:pPr marL="13716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 data-sly-list="${currentPage.listChildren}"&gt;</a:t>
            </a:r>
          </a:p>
          <a:p>
            <a:pPr marL="13716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&lt;li&gt; index: ${itemList.index}, value: ${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.title} &lt;/li&gt;</a:t>
            </a:r>
          </a:p>
          <a:p>
            <a:pPr marL="13716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&lt;/ul&gt;</a:t>
            </a:r>
          </a:p>
          <a:p>
            <a:pPr marL="13716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data-sly-list.child="${myObj}"&gt;</a:t>
            </a:r>
          </a:p>
          <a:p>
            <a:pPr marL="13716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&lt;li&gt;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${child}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value: ${myObj[child]}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&lt;/li&gt;</a:t>
            </a:r>
          </a:p>
          <a:p>
            <a:pPr marL="1371600" marR="0" lvl="0" indent="-5270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457200" marR="0" lvl="0" indent="-355600" algn="l" rtl="0">
              <a:spcBef>
                <a:spcPts val="4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itemList holds the following properties:</a:t>
            </a:r>
          </a:p>
          <a:p>
            <a:pPr marL="914400" marR="0" lvl="0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index: zero-based counter (0..length-1).</a:t>
            </a:r>
          </a:p>
          <a:p>
            <a:pPr marL="914400" marR="0" lvl="0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count: one-based counter (1..length).</a:t>
            </a:r>
          </a:p>
          <a:p>
            <a:pPr marL="914400" marR="0" lvl="0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first: true if the current item is the first item.</a:t>
            </a:r>
          </a:p>
          <a:p>
            <a:pPr marL="914400" marR="0" lvl="0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middle: true if the current item is neither the first nor the last item.</a:t>
            </a:r>
          </a:p>
          <a:p>
            <a:pPr marL="914400" marR="0" lvl="0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last: true if the current item is the last item.</a:t>
            </a:r>
          </a:p>
          <a:p>
            <a:pPr marL="914400" marR="0" lvl="0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odd: true if index is odd.</a:t>
            </a:r>
          </a:p>
          <a:p>
            <a:pPr marL="914400" marR="0" lvl="0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even: true if index is even.</a:t>
            </a:r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/>
        </p:nvSpPr>
        <p:spPr>
          <a:xfrm>
            <a:off x="281160" y="1284120"/>
            <a:ext cx="8562900" cy="484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373800" y="1044450"/>
            <a:ext cx="8396400" cy="50709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Template blocks can be used like function calls: 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arameters can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be passed when calling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templates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They also allow recursion.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Template Declaration : 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&lt;template data-sly-template.example="${@ class, text}"&gt;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&lt;span class="${class}"&gt;${text}&lt;/span&gt;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&lt;/template&gt;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Call Statement 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&lt;div data-sly-call="${example @ class=‘css-class', text='Hi'}"&gt;&lt;/div&gt;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&lt;div&gt;&lt;span class="css-class"&gt;Hi&lt;/span&gt;&lt;/div&gt;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Template &amp; Call Statements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255625" y="841375"/>
            <a:ext cx="8586900" cy="55215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Initializes a helper object (defined in JavaScript or Java) and exposes it through a variable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JS: &lt;div data-sly-use.page="customPage.js"&gt;${page.foo}&lt;/div&gt;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Java: &lt;div data-sly-use.nav="Navigation"&gt;${nav.foo}&lt;/div&gt;</a:t>
            </a: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endParaRPr lang="en-US" sz="1800" b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Parameters can be passed to the Use-API by using expression options: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&lt;div data-sly-use.nav="${'Navigation' @ depth=1,showVisible=!wcmmode.edit}"&gt;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	${nav.foo}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&lt;/div&gt;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Also used to load data-sly-template markup snippets located in a different file 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data-sly-use</a:t>
            </a:r>
          </a:p>
        </p:txBody>
      </p:sp>
      <p:graphicFrame>
        <p:nvGraphicFramePr>
          <p:cNvPr id="516" name="Shape 516"/>
          <p:cNvGraphicFramePr/>
          <p:nvPr/>
        </p:nvGraphicFramePr>
        <p:xfrm>
          <a:off x="112075" y="388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{75D06CF9-41C0-4891-9518-40C3BADE5287}</a:tableStyleId>
              </a:tblPr>
              <a:tblGrid>
                <a:gridCol w="4505325"/>
                <a:gridCol w="450532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&lt;!-- library.html --&gt;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&lt;template data-sly-template.foo="${@ text}"&gt;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	&lt;span class="example"&gt;${text}&lt;/span&gt;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&lt;/template&gt;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&lt;!-- template.html --&gt;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&lt;div data-sly-use.library="library.html"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	data-sly-call="${library.foo @ text='Hi'}"&gt; &lt;/div&gt;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&lt;div&gt;&lt;span class="example"&gt;Hi&lt;/span&gt;&lt;/div&gt;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4491817" y="1417276"/>
            <a:ext cx="270149" cy="376802"/>
          </a:xfrm>
          <a:prstGeom prst="rect">
            <a:avLst/>
          </a:prstGeom>
          <a:noFill/>
          <a:ln>
            <a:noFill/>
          </a:ln>
        </p:spPr>
        <p:txBody>
          <a:bodyPr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272077" y="299656"/>
            <a:ext cx="187900" cy="540994"/>
          </a:xfrm>
          <a:prstGeom prst="rect">
            <a:avLst/>
          </a:prstGeom>
          <a:noFill/>
          <a:ln>
            <a:noFill/>
          </a:ln>
        </p:spPr>
        <p:txBody>
          <a:bodyPr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Agenda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213350" y="1255300"/>
            <a:ext cx="8652000" cy="50793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is HTL?</a:t>
            </a: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HTL?</a:t>
            </a: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Global Objects</a:t>
            </a: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HTL Block Statements</a:t>
            </a: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HTL Use-API</a:t>
            </a:r>
          </a:p>
          <a:p>
            <a:pPr marL="457200" lvl="0" indent="-381000" rtl="0">
              <a:spcBef>
                <a:spcPts val="48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HTL Expression Options</a:t>
            </a:r>
          </a:p>
          <a:p>
            <a:pPr marL="457200" lvl="0" indent="-381000" rtl="0">
              <a:spcBef>
                <a:spcPts val="48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Best Practises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lang="en-US"/>
              <a:t>HTL Use-API</a:t>
            </a:r>
          </a:p>
        </p:txBody>
      </p:sp>
      <p:graphicFrame>
        <p:nvGraphicFramePr>
          <p:cNvPr id="522" name="Shape 522"/>
          <p:cNvGraphicFramePr/>
          <p:nvPr/>
        </p:nvGraphicFramePr>
        <p:xfrm>
          <a:off x="338125" y="17694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{75D06CF9-41C0-4891-9518-40C3BADE5287}</a:tableStyleId>
              </a:tblPr>
              <a:tblGrid>
                <a:gridCol w="817075"/>
                <a:gridCol w="3511275"/>
                <a:gridCol w="4139400"/>
              </a:tblGrid>
              <a:tr h="470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Java Use-API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JavaScript Use-API</a:t>
                      </a:r>
                    </a:p>
                  </a:txBody>
                  <a:tcPr marL="91425" marR="91425" marT="91425" marB="91425"/>
                </a:tc>
              </a:tr>
              <a:tr h="1080650"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Pros	</a:t>
                      </a: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-US" sz="1800"/>
                        <a:t>faster</a:t>
                      </a:r>
                    </a:p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-US" sz="1800"/>
                        <a:t>can be inspected with a debugger</a:t>
                      </a:r>
                    </a:p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-US" sz="1800"/>
                        <a:t>easy to unit-test</a:t>
                      </a: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-US" sz="1800"/>
                        <a:t>can be modified by front-end developers</a:t>
                      </a:r>
                    </a:p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-US" sz="1800"/>
                        <a:t>is located within the component, keeping the view logic of a component close to its corresponding template</a:t>
                      </a:r>
                    </a:p>
                  </a:txBody>
                  <a:tcPr marL="91425" marR="91425" marT="91425" marB="91425"/>
                </a:tc>
              </a:tr>
              <a:tr h="46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86350" y="1026775"/>
            <a:ext cx="8970300" cy="54723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Java Use-API enables a HTL file to access helper methods in a custom Java class.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1.	 </a:t>
            </a: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Use interface: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class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implements Use {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@Override</a:t>
            </a:r>
          </a:p>
          <a:p>
            <a:pPr marL="341726" marR="0" lvl="0" indent="-34172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init(Bindings bindings) {</a:t>
            </a:r>
          </a:p>
          <a:p>
            <a:pPr marL="341726" marR="0" lvl="0" indent="-41157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   Resource resource = (Resource)bindings.get("resource");</a:t>
            </a:r>
          </a:p>
          <a:p>
            <a:pPr marL="341726" marR="0" lvl="0" indent="-41157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   ValueMap properties = (ValueMap)bindings.get("properties"); </a:t>
            </a:r>
          </a:p>
          <a:p>
            <a:pPr marL="341726" marR="0" lvl="0" indent="-41157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1726" marR="0" lvl="0" indent="-41157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   // Parameters passed to the use-class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String param1 = (String) bindings.get("param1");</a:t>
            </a:r>
          </a:p>
          <a:p>
            <a:pPr marL="341726" marR="0" lvl="0" indent="-34172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 marL="341726" marR="0" lvl="0" indent="-34172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 AEM 6.2, io.sightly.java.api.Use is deprecated, org.apache.sling.scripting.sightly.pojo.Use is used instead.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lang="en-US"/>
              <a:t>Java Use-API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lang="en-US"/>
              <a:t>Java Use-API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442800" y="685800"/>
            <a:ext cx="8701200" cy="58530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2.   Extend WCMUsePojo class: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endParaRPr lang="en-US" sz="2000">
              <a:latin typeface="Calibri"/>
              <a:ea typeface="Calibri"/>
              <a:cs typeface="Calibri"/>
              <a:sym typeface="Calibri"/>
            </a:endParaRPr>
          </a:p>
          <a:p>
            <a:pPr marL="3417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class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extends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WCMUsePojo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marL="3417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private String myTitle;</a:t>
            </a:r>
          </a:p>
          <a:p>
            <a:pPr marL="3417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@Override </a:t>
            </a:r>
          </a:p>
          <a:p>
            <a:pPr marL="7989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activate() { </a:t>
            </a:r>
          </a:p>
          <a:p>
            <a:pPr marL="7989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String text = get("text", String.class);</a:t>
            </a:r>
          </a:p>
          <a:p>
            <a:pPr marL="7989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myTitle = "My Project " +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text +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getCurrentPage().getTitle() </a:t>
            </a:r>
          </a:p>
          <a:p>
            <a:pPr marL="26277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“ : ” + getProperties().get("title", "")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</a:p>
          <a:p>
            <a:pPr marL="7989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7989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String getMyTitle() { return myTitle; }</a:t>
            </a:r>
          </a:p>
          <a:p>
            <a:pPr marL="3417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 marL="341726" marR="0" lvl="0" indent="-3417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AEM 6.2, WCMUse is deprecated, com.adobe.cq.sightly.WCMUsePojo used instead.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174100" y="841375"/>
            <a:ext cx="8668200" cy="55215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the Java source file is in the same folder as the HTL file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&lt;div data-sly-use.nav="Navigation"&gt;${nav.foo}&lt;/div&gt;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Otherwise,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data-sly-use.nav="com.htl.model.Navigation"&gt;${nav.foo}&lt;/div&gt;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HTL Use-API resolution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Find a Java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UseClass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in the same directory OR with a fully qualified class name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Try to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adapt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the current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Resource/Request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to UseClass, if unsuccessful, try to instantiate UseClass with a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zero-argument constructor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Within HTL, bind the newly adapted or created object to the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localName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UseClass implements the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interface then call the init method, passing the current execution context (a javax.scripting.Bindings object).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UseClass extending WCMUse is a special case of implementing Use providing the convenience context methods and its activate method is automatically called from Use.init.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UseClass is a path to a HTL file containing a data-sly-template, prepare the template.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Otherwise, if UseClass is a path to a JavaScript use-class, prepare the use-class.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data-sly-use (cont.)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86350" y="841375"/>
            <a:ext cx="8942400" cy="56490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Enables a HTL file to access helper code written in JavaScript.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Allows all complex business logic to be encapsulated in the JavaScript code, while the HTL code deals only with direct markup production.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use(function ()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var Constants =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DESCRIPTION_PROP: "jcr:description",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DESCRIPTION_LENGTH: 50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};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var title = currentPage.getNavigationTitle() || currentPage.getTitle() || currentPage.getName();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var description = properties.get(Constants.DESCRIPTION_PROP, "").substr(0, Constants.DESCRIPTION_LENGTH);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return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title: title,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description: description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};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});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data-sly-use JavaScript Use Api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Client libraries helper template library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213325" y="1475367"/>
            <a:ext cx="8016300" cy="31623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libraries helper template library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/libs/granite/</a:t>
            </a:r>
            <a:r>
              <a:rPr lang="en-US" sz="2000" b="1"/>
              <a:t>HTL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/templates/clientlib.html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can be loaded through 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data-sly-use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stored in a 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clientLib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block element variable. Loading the library's CSS style sheets and JavaScript is done through 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data-sly-call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 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clientLib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template library exposes three templates: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loads only the CSS files of the referenced client libraries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loads only the JavaScript files of the referenced client libraries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loads all the files of the referenced client libraries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86350" y="114300"/>
            <a:ext cx="81846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Client libraries helper template library Example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213325" y="1255299"/>
            <a:ext cx="7553700" cy="46791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 data-sly-use.clientLib="${'/libs/granite/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/templates/clientlib.html'}"&gt;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&lt;css data-sly-call="${clientLib.css @ categories=['category1', 'category2']}" data-sly-unwrap/&gt;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&lt;!-- content --&gt;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&lt;js data-sly-call="${clientLib.js @ categories=['category1', 'category2']}" data-sly-unwrap/&gt;</a:t>
            </a:r>
          </a:p>
          <a:p>
            <a:pPr marL="341726" marR="0" lvl="0" indent="-34172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48600" y="1138124"/>
            <a:ext cx="7954800" cy="50679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The &lt;sly&gt; HTML tag can be used to remove the current element, allowing only its children to be displayed: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&lt;sly data-sly-test="${event.hasDate}" 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   		&lt;span&gt;Hello&lt;/span&gt;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&lt;/sly&gt;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Its functionality is similar to the data-sly-unwrap block element : 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&lt;div data-sly-test="${event.hasDate}" data-sly-unwrap&gt;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   		&lt;span&gt;Hello&lt;/span&gt;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&lt;/div&gt;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endParaRPr lang="en-US" sz="1800" b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Both Output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&lt;span&gt;Hello&lt;/span&gt;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endParaRPr lang="en-US" sz="1800" b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Although not a valid HTML 5 tag, the &lt;sly&gt; tag can be displayed in the final output using data-sly-unwrap:</a:t>
            </a:r>
            <a:b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&lt;sly data-sly-unwrap="${false}"&gt;&lt;/sly&gt;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u="none" strike="noStrike" cap="none">
                <a:latin typeface="Calibri"/>
                <a:ea typeface="Calibri"/>
                <a:cs typeface="Calibri"/>
                <a:sym typeface="Calibri"/>
              </a:rPr>
              <a:t>		outputs: &lt;sly&gt;&lt;/sly&gt;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86350" y="114300"/>
            <a:ext cx="8143200" cy="5478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&lt;sly&gt; &amp; data-sly-unwrap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304918" y="2971800"/>
            <a:ext cx="8564400" cy="5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Options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/>
        </p:nvSpPr>
        <p:spPr>
          <a:xfrm>
            <a:off x="10" y="4"/>
            <a:ext cx="85629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Context Option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281160" y="1284120"/>
            <a:ext cx="8562900" cy="484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466560" y="1631879"/>
            <a:ext cx="8396400" cy="41595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context option offers control over escaping and XSS protection.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Allowing some HTML markup (filtering out scripts)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&lt;div&gt;${‘&lt;p&gt;Hello&lt;/p&gt;’ @ context='html'}&lt;/div&gt;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Without context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&amp;lt;p&amp;gt;hello&amp;lt;/p&amp;gt;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URI validation protection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&lt;p data-link="${link @ context='uri'}"&gt;text&lt;/p&gt;</a:t>
            </a: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CSS string escaping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&lt;style&gt; a { font-family: "${myFont @ context='styleString'}"; } &lt;/style&gt;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19409" y="1008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 is HTML Template Language (HTL)?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08200" y="1259550"/>
            <a:ext cx="8727600" cy="4534800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Introduced with AEM 6.0</a:t>
            </a: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the place of JSP as the preferred server-side template system for HTML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Enforces separation of concerns between Presentation &amp; Business logic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HTL file contains HTML, some basic presentation logic and variables to be evaluated at runtime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Sightly was renamed to “HTML Template Language” from August 2016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155135" y="69679"/>
            <a:ext cx="85629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Context Option</a:t>
            </a:r>
          </a:p>
        </p:txBody>
      </p:sp>
      <p:sp>
        <p:nvSpPr>
          <p:cNvPr id="605" name="Shape 605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7" name="Shape 607"/>
          <p:cNvGraphicFramePr/>
          <p:nvPr/>
        </p:nvGraphicFramePr>
        <p:xfrm>
          <a:off x="330787" y="1603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{9C9F1445-F6E0-4B03-8C20-EEC3AC395830}</a:tableStyleId>
              </a:tblPr>
              <a:tblGrid>
                <a:gridCol w="2125450"/>
                <a:gridCol w="6559550"/>
              </a:tblGrid>
              <a:tr h="37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</a:t>
                      </a:r>
                    </a:p>
                  </a:txBody>
                  <a:tcPr marL="91450" marR="91450" marT="45725" marB="45725"/>
                </a:tc>
              </a:tr>
              <a:tr h="33605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elementName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uri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scriptString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scriptComment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scriptRegExp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styleString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styleComment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unsafe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 HTML - Removes markup that may contain XSS risks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simple HTML content - Encodes all HTML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Allows only element names that are white-listed, else outputs 'div'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get valid Href link or path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Applies JavaScript string escaping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JavaScript block comments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apply JavaScript regular expression escaping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apply CSS string escaping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CSS comments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apply HTML comment escaping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 zero if the value is not a number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Disables XSS protection completely, use this at your own risk.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128760" y="902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Format Option</a:t>
            </a:r>
          </a:p>
        </p:txBody>
      </p:sp>
      <p:sp>
        <p:nvSpPr>
          <p:cNvPr id="616" name="Shape 616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49439" y="1189079"/>
            <a:ext cx="7953000" cy="20877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Numbered parameters can be used for injecting variables: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${'Assets {0}' @ format=properties.assetName}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	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${'Assets {0}' @ format=[properties.assetName]}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${'Page {0} of {1}' @ format=[current, total]}</a:t>
            </a:r>
          </a:p>
        </p:txBody>
      </p:sp>
      <p:sp>
        <p:nvSpPr>
          <p:cNvPr id="618" name="Shape 618"/>
          <p:cNvSpPr/>
          <p:nvPr/>
        </p:nvSpPr>
        <p:spPr>
          <a:xfrm>
            <a:off x="274680" y="3672000"/>
            <a:ext cx="8564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Join Option</a:t>
            </a:r>
          </a:p>
        </p:txBody>
      </p:sp>
      <p:sp>
        <p:nvSpPr>
          <p:cNvPr id="619" name="Shape 619"/>
          <p:cNvSpPr/>
          <p:nvPr/>
        </p:nvSpPr>
        <p:spPr>
          <a:xfrm>
            <a:off x="579600" y="4419719"/>
            <a:ext cx="7954800" cy="20874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join option allows to control the output of an array object by specifying the separator string. This can for e.g. be useful for setting class-names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${['one', 'two'] @ join='; '} &lt;!--/* outputs: one; two */--&gt;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&lt;span class="${myListOfClassNames @ join=' '}"&gt;&lt;/span&gt;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197135" y="616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Internationalization (@i18n)</a:t>
            </a:r>
          </a:p>
        </p:txBody>
      </p:sp>
      <p:sp>
        <p:nvSpPr>
          <p:cNvPr id="628" name="Shape 628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551160" y="1622625"/>
            <a:ext cx="8022900" cy="34590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translate a string to the resource language: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${'Assets' @ i18n}	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more options can be used with i18n: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Overrides the language from the source. For e.g.: en-US or fr-CH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Allows to provide some information about the context for the translators.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${'Assets' @ i18n, locale='en-US', hint='Translation Hint'}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/>
        </p:nvSpPr>
        <p:spPr>
          <a:xfrm>
            <a:off x="123310" y="630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 Manipulation </a:t>
            </a:r>
          </a:p>
        </p:txBody>
      </p:sp>
      <p:sp>
        <p:nvSpPr>
          <p:cNvPr id="638" name="Shape 638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30360" y="1600200"/>
            <a:ext cx="7954800" cy="37638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Scheme - Allows adding or removing the scheme part for a URI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${'example.com/path/page.html' @ scheme='http'}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http://example.com/path/page.html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${'http://example.com/path/page.html' @ scheme='https'}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https://example.com/path/page.html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- Allows adding or replacing the host and port (domain) part for a URI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${'///path/page.html' @ domain='example.org'}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//example.org/path/page.html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${'http://www.example.com/path/page.html' @ domain='www.example.org'}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http://www.example.org/path/page.html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2560" y="902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 Manipulation </a:t>
            </a:r>
          </a:p>
        </p:txBody>
      </p:sp>
      <p:sp>
        <p:nvSpPr>
          <p:cNvPr id="649" name="Shape 649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30360" y="1295279"/>
            <a:ext cx="7954800" cy="49071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/ prependPath / appendPath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the path that identifies a resource : </a:t>
            </a: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${'http://example.com/this/one.selector.html/suffix?key=value’@ path='that/two'}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http://example.com/that/two.selector.html/suffix?key=value#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${'http://example.com/this/one.selector.html/suffix?key=value' @ path=‘’}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http://example.com/this/one.selector.html/suffix?key=value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${'path' @ prependPath='..'}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../path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${'http://example.com/path/page.html' @ prependPath='foo'}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http://example.com/foo/path/page.html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${'one' @ appendPath='two'}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5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one/two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/>
        </p:nvSpPr>
        <p:spPr>
          <a:xfrm>
            <a:off x="52560" y="902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 Manipulation </a:t>
            </a:r>
          </a:p>
        </p:txBody>
      </p:sp>
      <p:sp>
        <p:nvSpPr>
          <p:cNvPr id="660" name="Shape 660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0360" y="1295279"/>
            <a:ext cx="7954800" cy="47247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 /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addSelectors  / removeSelectors -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Modifies or removes the selectors from a URI: </a:t>
            </a: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${'path/page.woo.foo.html' @ selectors='foo.bar'}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path/page.foo.bar.html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${'path/page.woo.foo.html' @ selectors=['foo', 'bar']}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path/page.foo.bar.html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${'path/page.woo.foo.html' @ addSelectors='foo.bar'}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path/page.woo.foo.bar.html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8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${'path/page.woo.foo.html' @ removeSelectors=['foo', 'bar']}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path/page.woo.html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52560" y="902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 Manipulation </a:t>
            </a:r>
          </a:p>
        </p:txBody>
      </p:sp>
      <p:sp>
        <p:nvSpPr>
          <p:cNvPr id="671" name="Shape 671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630360" y="1219320"/>
            <a:ext cx="7954800" cy="51051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/ addQuery / removeQuery- adds, replaces or removes the query segment of a URI, depending on the contents of its map value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assuming that jsuse.query evaluates to:</a:t>
            </a: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	{</a:t>
            </a: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	    "query": {</a:t>
            </a: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	  	"q" : "sightly",</a:t>
            </a: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	     	"array" : [1, 2, 3]</a:t>
            </a: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	              	 }</a:t>
            </a: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	 }</a:t>
            </a: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${'http://www.example.org/search' @ query=jsuse.query}</a:t>
            </a: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outputs: http://www.example.org/search?q=sightly&amp;amp;array=1&amp;amp;array=2&amp;amp;array=3</a:t>
            </a: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${'http://www.example.org/search?s=1' @ addQuery=jsuse.query}</a:t>
            </a: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outputs: http://www.example.org/search?s=1&amp;amp;q=sightly&amp;amp;array=1&amp;amp;array=2&amp;amp;array=3</a:t>
            </a: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${'http://www.example.org/search?s=1&amp;q=sightly' @ removeQuery=['s', 'q']}</a:t>
            </a:r>
          </a:p>
          <a:p>
            <a:pPr marL="63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outputs: http://www.example.org/search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/>
        </p:nvSpPr>
        <p:spPr>
          <a:xfrm>
            <a:off x="52560" y="902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 Manipulation </a:t>
            </a:r>
          </a:p>
        </p:txBody>
      </p:sp>
      <p:sp>
        <p:nvSpPr>
          <p:cNvPr id="682" name="Shape 682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630360" y="1295279"/>
            <a:ext cx="7954800" cy="47247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4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adds, modifies or removes the extension from a URI: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20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${'path/page.json?key=value' @ extension='html'}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path/page.html?key=value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${'path/page.json#fragment' @ extension='html'}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path/page.html#fragment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- adds, modifies or replaces the fragment segment of a URI 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${'path/page' @ fragment='fragment'}</a:t>
            </a:r>
          </a:p>
          <a:p>
            <a: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outputs: path/page#fragment </a:t>
            </a: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${'path/page#one' @ fragment='two'}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outputs: path/page#two </a:t>
            </a: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${'path/page#one' @ fragment}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outputs: path/page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/>
        </p:nvSpPr>
        <p:spPr>
          <a:xfrm>
            <a:off x="52560" y="90239"/>
            <a:ext cx="85629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</a:p>
        </p:txBody>
      </p:sp>
      <p:sp>
        <p:nvSpPr>
          <p:cNvPr id="693" name="Shape 693"/>
          <p:cNvSpPr/>
          <p:nvPr/>
        </p:nvSpPr>
        <p:spPr>
          <a:xfrm>
            <a:off x="4491000" y="1417679"/>
            <a:ext cx="2700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3271680" y="299880"/>
            <a:ext cx="188999" cy="5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584625" y="1066675"/>
            <a:ext cx="8030700" cy="52740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Abuse of sly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HTL comments instead of Html comments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Reuse code using templates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Use api to be used only when the HTL file alone is not enough to implement logic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Javascript use is slower than Java use class so use Javascript only for less intensive logic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Use local java use class if the class is used only for that component, otherwise create a bundle use class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Passing a parameter to a use-class should only be done when the use-class is used in a data-sly-template file which itself is called from another HTL file with parameters that need to be passed 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86350" y="114300"/>
            <a:ext cx="8143200" cy="5478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from JSP to </a:t>
            </a:r>
            <a:r>
              <a:rPr lang="en-US" b="1"/>
              <a:t>HTL</a:t>
            </a:r>
          </a:p>
        </p:txBody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213325" y="1255344"/>
            <a:ext cx="7664700" cy="30708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written in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compatible with components written in JSP or ESP. 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JSP can include a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like this,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&lt;cq:include script="footer.html"/&gt;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can include a JSP like this,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data-sly-include="footer.jsp"&gt;&lt;/div&gt;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Why HTL?</a:t>
            </a:r>
          </a:p>
        </p:txBody>
      </p:sp>
      <p:sp>
        <p:nvSpPr>
          <p:cNvPr id="387" name="Shape 387"/>
          <p:cNvSpPr/>
          <p:nvPr/>
        </p:nvSpPr>
        <p:spPr>
          <a:xfrm>
            <a:off x="4491817" y="1417276"/>
            <a:ext cx="268500" cy="371100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427425" y="947024"/>
            <a:ext cx="8397300" cy="5525700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Development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914400" marR="0" lvl="1" indent="-355600" algn="l" rtl="0"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Purposely limited features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Easy to learn and enforces strict separation of concerns between markup and logic.</a:t>
            </a:r>
          </a:p>
          <a:p>
            <a:pPr marL="914400" marR="0" lvl="1" indent="-355600" algn="l" rtl="0"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HTL template is itself a valid HTML5 file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Doesn't break the validity of the markup and keeps it readable</a:t>
            </a:r>
          </a:p>
          <a:p>
            <a:pPr marL="914400" marR="0" lvl="1" indent="-355600" algn="l" rtl="0"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HTML developers without Java knowledge and with little product-specific knowledge to be able to edit HTL templates</a:t>
            </a:r>
          </a:p>
          <a:p>
            <a:pPr marL="914400" marR="0" lvl="1" indent="-355600" algn="l" rtl="0"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Java developers to focus on the back-end code without worrying about HTML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5" y="4497900"/>
            <a:ext cx="3562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887" y="4526475"/>
            <a:ext cx="35147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3998025" y="5243600"/>
            <a:ext cx="1274700" cy="3105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3977025" y="4982475"/>
            <a:ext cx="11646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After Sightly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406200" y="1066650"/>
            <a:ext cx="8279100" cy="4724700"/>
          </a:xfrm>
          <a:prstGeom prst="rect">
            <a:avLst/>
          </a:prstGeom>
          <a:noFill/>
          <a:ln>
            <a:noFill/>
          </a:ln>
        </p:spPr>
        <p:txBody>
          <a:bodyPr lIns="93225" tIns="46800" rIns="93225" bIns="468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HTL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https://docs.adobe.com/docs/en/htl/overview.html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https://github.com/Adobe-Marketing-Cloud/sightly-spec/blob/master/SPECIFICATION.md#31-sly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 Walt’s Slideshare PPT: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http://www.slideshare.net/GabrielWalt/component-development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http://www.netcentric.biz/blog/2015/08/aem-sightly-style-guide.html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http://www.citytechinc.com/content/dam/circuit/Component%20Development.pdf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http://stackoverflow.com/questions/27583326/expression-option-sightly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86350" y="114300"/>
            <a:ext cx="8143200" cy="5478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213358" y="1255381"/>
            <a:ext cx="2819400" cy="4464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17" name="Shape 7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6050"/>
            <a:ext cx="9143999" cy="5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Why HTL?</a:t>
            </a:r>
          </a:p>
        </p:txBody>
      </p:sp>
      <p:sp>
        <p:nvSpPr>
          <p:cNvPr id="400" name="Shape 400"/>
          <p:cNvSpPr/>
          <p:nvPr/>
        </p:nvSpPr>
        <p:spPr>
          <a:xfrm>
            <a:off x="4491817" y="1417276"/>
            <a:ext cx="268500" cy="371100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272077" y="299654"/>
            <a:ext cx="187799" cy="540900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427425" y="1765650"/>
            <a:ext cx="8397300" cy="3326700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Security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HTL automatically filters and escapes all text being output to the presentation layer to prevent cross-site-scripting(XSS) vulnerabilities.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applies the proper context-aware escaping to all variables being output to the presentation layer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SzPct val="39285"/>
              <a:buNone/>
            </a:pPr>
            <a:r>
              <a:rPr lang="en-US"/>
              <a:t>AEM HTL Read–Eval–Print Loop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213358" y="1255381"/>
            <a:ext cx="2819400" cy="4464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93775" y="1160875"/>
            <a:ext cx="7991100" cy="482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-US" sz="2000"/>
              <a:t>To try out basic HTL, a live execution environment called the </a:t>
            </a:r>
            <a:r>
              <a:rPr lang="en-US" sz="2000" b="1"/>
              <a:t>Read Eval Print Loop</a:t>
            </a:r>
            <a:r>
              <a:rPr lang="en-US" sz="2000"/>
              <a:t> can be used. </a:t>
            </a:r>
            <a:br>
              <a:rPr lang="en-US" sz="2000"/>
            </a:br>
            <a:endParaRPr lang="en-US" sz="2000"/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-US" sz="2000"/>
              <a:t>Download Link &amp; documentation:</a:t>
            </a:r>
            <a:br>
              <a:rPr lang="en-US" sz="2000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https://github.com/Adobe-Marketing-Cloud/aem-htl-repl</a:t>
            </a: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-US" sz="2000"/>
              <a:t>After package installation, go to </a:t>
            </a:r>
            <a:r>
              <a:rPr lang="en-US" sz="2000" u="sng">
                <a:solidFill>
                  <a:schemeClr val="hlink"/>
                </a:solidFill>
              </a:rPr>
              <a:t>/content/repl.html 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096050" y="4414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DD4B39"/>
                </a:solidFill>
                <a:highlight>
                  <a:srgbClr val="FFFFFF"/>
                </a:highlight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HTL Syntax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86425" y="1255375"/>
            <a:ext cx="8143200" cy="50421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is an HTML5 document or fragment, augmented with a specific syntax that adds the dynamic functionality.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different kind of Syntaxes:-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u="sng"/>
              <a:t>HTL</a:t>
            </a: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 Statements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To define structural block elements within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file,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employs HTML5 data attributes. This allows to attach behavior to existing HTML elements.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statements can't be used inside html comments, style n script element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s. A block statement starts with data-sly. 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u="sng"/>
              <a:t>HTL</a:t>
            </a: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Expressions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r>
              <a:rPr lang="en-US" sz="2000"/>
              <a:t>HTL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expressions are delimited by characters ${ and }. At runtime, these expressions are evaluated and their value is injected into the outgoing HTML stream.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xpressions can only be used in attribute values, in element content, or in comments.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Example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213325" y="1255375"/>
            <a:ext cx="8016300" cy="47547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7" marR="0" lvl="0" indent="-341727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&lt;h1 data-sly-test="${currentPage.title}"&gt;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 &lt;a href="${currentPage.path}.html"&gt;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     ${currentPage.title}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 &lt;/a&gt;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 &lt;a href="/content/my%20page.html"&gt;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     My page title&amp;#x21;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 &lt;/a&gt;</a:t>
            </a:r>
          </a:p>
          <a:p>
            <a:pPr marL="341726" marR="0" lvl="0" indent="-341726" algn="l" rtl="0"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86359" y="114300"/>
            <a:ext cx="8143200" cy="5715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Useful Objects Available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04850" y="1106825"/>
            <a:ext cx="5254800" cy="47988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341726" lvl="0" indent="-341726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properties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pageProperties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currentDesign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currentPage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pageManager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</a:p>
          <a:p>
            <a:pPr marL="341726" marR="0" lvl="0" indent="-34172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</a:p>
          <a:p>
            <a:pPr marL="341727" marR="0" lvl="0" indent="-34172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sling</a:t>
            </a:r>
          </a:p>
          <a:p>
            <a:pPr marL="341726" marR="0" lvl="0" indent="-34172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wcmmod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Microsoft Office PowerPoint</Application>
  <PresentationFormat>On-screen Show (4:3)</PresentationFormat>
  <Paragraphs>502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Tahoma</vt:lpstr>
      <vt:lpstr>Consolas</vt:lpstr>
      <vt:lpstr>Calibri</vt:lpstr>
      <vt:lpstr>Times New Roman</vt:lpstr>
      <vt:lpstr>Verdana</vt:lpstr>
      <vt:lpstr>Questrial</vt:lpstr>
      <vt:lpstr>Office Theme</vt:lpstr>
      <vt:lpstr>HTML Template Language</vt:lpstr>
      <vt:lpstr>Agenda</vt:lpstr>
      <vt:lpstr>What is HTML Template Language (HTL)?</vt:lpstr>
      <vt:lpstr>Why HTL?</vt:lpstr>
      <vt:lpstr>Why HTL?</vt:lpstr>
      <vt:lpstr>AEM HTL Read–Eval–Print Loop</vt:lpstr>
      <vt:lpstr>HTL Syntax</vt:lpstr>
      <vt:lpstr>Example</vt:lpstr>
      <vt:lpstr>Useful Objects Available</vt:lpstr>
      <vt:lpstr>Comments</vt:lpstr>
      <vt:lpstr>HTL Block Statements</vt:lpstr>
      <vt:lpstr>data-sly-test</vt:lpstr>
      <vt:lpstr>PowerPoint Presentation</vt:lpstr>
      <vt:lpstr>data-sly-resource</vt:lpstr>
      <vt:lpstr>PowerPoint Presentation</vt:lpstr>
      <vt:lpstr>PowerPoint Presentation</vt:lpstr>
      <vt:lpstr>data-sly-list</vt:lpstr>
      <vt:lpstr>Template &amp; Call Statements</vt:lpstr>
      <vt:lpstr>data-sly-use</vt:lpstr>
      <vt:lpstr>HTL Use-API</vt:lpstr>
      <vt:lpstr>Java Use-API</vt:lpstr>
      <vt:lpstr>Java Use-API</vt:lpstr>
      <vt:lpstr>data-sly-use (cont.)</vt:lpstr>
      <vt:lpstr>data-sly-use JavaScript Use Api</vt:lpstr>
      <vt:lpstr>Client libraries helper template library</vt:lpstr>
      <vt:lpstr>Client libraries helper template library Example</vt:lpstr>
      <vt:lpstr>&lt;sly&gt; &amp; data-sly-unwrap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from JSP to HTL</vt:lpstr>
      <vt:lpstr>References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Template Language</dc:title>
  <dc:creator>Agarwal, Ashish G.</dc:creator>
  <cp:lastModifiedBy>Agarwal, Ashish G.</cp:lastModifiedBy>
  <cp:revision>1</cp:revision>
  <dcterms:modified xsi:type="dcterms:W3CDTF">2016-11-27T11:16:35Z</dcterms:modified>
</cp:coreProperties>
</file>