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0" r:id="rId5"/>
    <p:sldId id="298" r:id="rId6"/>
    <p:sldId id="301" r:id="rId7"/>
    <p:sldId id="300" r:id="rId8"/>
    <p:sldId id="329" r:id="rId9"/>
    <p:sldId id="304" r:id="rId10"/>
    <p:sldId id="316" r:id="rId11"/>
    <p:sldId id="317" r:id="rId12"/>
    <p:sldId id="311" r:id="rId13"/>
    <p:sldId id="323" r:id="rId14"/>
    <p:sldId id="312" r:id="rId15"/>
    <p:sldId id="325" r:id="rId16"/>
    <p:sldId id="324" r:id="rId17"/>
    <p:sldId id="326" r:id="rId18"/>
    <p:sldId id="319" r:id="rId19"/>
    <p:sldId id="313" r:id="rId20"/>
    <p:sldId id="314" r:id="rId21"/>
    <p:sldId id="315" r:id="rId22"/>
    <p:sldId id="327" r:id="rId23"/>
    <p:sldId id="320" r:id="rId24"/>
    <p:sldId id="322" r:id="rId25"/>
    <p:sldId id="328" r:id="rId26"/>
    <p:sldId id="318" r:id="rId27"/>
    <p:sldId id="321" r:id="rId28"/>
    <p:sldId id="306" r:id="rId29"/>
    <p:sldId id="308" r:id="rId30"/>
    <p:sldId id="305" r:id="rId31"/>
    <p:sldId id="307" r:id="rId32"/>
    <p:sldId id="302" r:id="rId33"/>
    <p:sldId id="303" r:id="rId34"/>
  </p:sldIdLst>
  <p:sldSz cx="9144000" cy="6858000" type="screen4x3"/>
  <p:notesSz cx="6858000" cy="9144000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A000"/>
    <a:srgbClr val="4E2600"/>
    <a:srgbClr val="FF7A00"/>
    <a:srgbClr val="003C00"/>
    <a:srgbClr val="003344"/>
    <a:srgbClr val="002266"/>
    <a:srgbClr val="551155"/>
    <a:srgbClr val="992222"/>
    <a:srgbClr val="DD4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95688" autoAdjust="0"/>
  </p:normalViewPr>
  <p:slideViewPr>
    <p:cSldViewPr snapToGrid="0" snapToObjects="1" showGuides="1">
      <p:cViewPr varScale="1">
        <p:scale>
          <a:sx n="69" d="100"/>
          <a:sy n="69" d="100"/>
        </p:scale>
        <p:origin x="-1218" y="-96"/>
      </p:cViewPr>
      <p:guideLst>
        <p:guide orient="horz" pos="913"/>
        <p:guide orient="horz" pos="1230"/>
        <p:guide orient="horz" pos="4224"/>
        <p:guide orient="horz" pos="663"/>
        <p:guide orient="horz" pos="1049"/>
        <p:guide orient="horz" pos="476"/>
        <p:guide orient="horz" pos="4065"/>
        <p:guide pos="2880"/>
        <p:guide pos="295"/>
        <p:guide pos="5465"/>
        <p:guide/>
        <p:guide pos="1655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31B9-D2D4-4D43-8CBF-D0184DDEB7D7}" type="datetimeFigureOut">
              <a:rPr lang="en-AU" smtClean="0"/>
              <a:t>30/01/2015</a:t>
            </a:fld>
            <a:endParaRPr lang="en-A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A0147-0BBB-4754-93D4-F4A2B787A1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9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2875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77416" y="336612"/>
            <a:ext cx="5503168" cy="41273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572000"/>
            <a:ext cx="5486400" cy="3886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685213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200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50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3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87" y="42433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5659332" y="1917675"/>
            <a:ext cx="3074395" cy="2060440"/>
            <a:chOff x="5659332" y="620688"/>
            <a:chExt cx="3074395" cy="2060440"/>
          </a:xfrm>
        </p:grpSpPr>
        <p:sp>
          <p:nvSpPr>
            <p:cNvPr id="26" name="Freeform 8"/>
            <p:cNvSpPr/>
            <p:nvPr userDrawn="1"/>
          </p:nvSpPr>
          <p:spPr>
            <a:xfrm>
              <a:off x="6121920" y="620688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332" y="1453505"/>
              <a:ext cx="3074395" cy="251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0888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A000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A000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1665288"/>
            <a:ext cx="3923686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751999" y="1665288"/>
            <a:ext cx="3911564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4" y="1102300"/>
            <a:ext cx="3923686" cy="53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4760192" y="1102300"/>
            <a:ext cx="3923686" cy="53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_Green">
    <p:bg bwMode="auto">
      <p:bgPr>
        <a:solidFill>
          <a:srgbClr val="00A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_Yellow Orange">
    <p:bg bwMode="auto"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00A0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2692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_Tangerine">
    <p:bg bwMode="auto">
      <p:bgPr>
        <a:solidFill>
          <a:srgbClr val="FF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00A0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1884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4_Espresso">
    <p:bg bwMode="auto"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00A0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9590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6_Red Violet">
    <p:bg bwMode="auto"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00A0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8498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7_Deep Violet">
    <p:bg bwMode="auto"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00A0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0107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8_Ink Blue">
    <p:bg bwMode="auto"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00A0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910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_Yellow Orange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5658095" y="1915366"/>
            <a:ext cx="30743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_Tangerine">
    <p:bg>
      <p:bgPr>
        <a:solidFill>
          <a:srgbClr val="FF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5658095" y="1915366"/>
            <a:ext cx="30743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26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_Espresso">
    <p:bg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5658095" y="1915366"/>
            <a:ext cx="30743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973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_Red Violet">
    <p:bg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5658095" y="1915366"/>
            <a:ext cx="30743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5897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_Deep Violet">
    <p:bg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5658095" y="1915366"/>
            <a:ext cx="30743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121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_Ink Blue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5658095" y="1915366"/>
            <a:ext cx="3074395" cy="2060440"/>
            <a:chOff x="5701703" y="682760"/>
            <a:chExt cx="3074395" cy="2060440"/>
          </a:xfrm>
        </p:grpSpPr>
        <p:sp>
          <p:nvSpPr>
            <p:cNvPr id="23" name="Freeform 22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2557997"/>
            <a:ext cx="4113212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3501008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817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0"/>
            <a:ext cx="8207375" cy="562987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1800" b="1" dirty="0" smtClean="0">
                <a:solidFill>
                  <a:srgbClr val="00A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1665288"/>
            <a:ext cx="8207375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tabLst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1102300"/>
            <a:ext cx="8207375" cy="535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2014 Accenture. All rights reserved</a:t>
            </a:r>
            <a:r>
              <a:rPr kumimoji="0" lang="en-ZA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10" r:id="rId3"/>
    <p:sldLayoutId id="2147483711" r:id="rId4"/>
    <p:sldLayoutId id="2147483714" r:id="rId5"/>
    <p:sldLayoutId id="2147483715" r:id="rId6"/>
    <p:sldLayoutId id="2147483716" r:id="rId7"/>
    <p:sldLayoutId id="2147483695" r:id="rId8"/>
    <p:sldLayoutId id="2147483705" r:id="rId9"/>
    <p:sldLayoutId id="2147483704" r:id="rId10"/>
    <p:sldLayoutId id="2147483700" r:id="rId11"/>
    <p:sldLayoutId id="2147483701" r:id="rId12"/>
    <p:sldLayoutId id="2147483708" r:id="rId13"/>
    <p:sldLayoutId id="2147483717" r:id="rId14"/>
    <p:sldLayoutId id="2147483718" r:id="rId15"/>
    <p:sldLayoutId id="2147483721" r:id="rId16"/>
    <p:sldLayoutId id="2147483722" r:id="rId17"/>
    <p:sldLayoutId id="2147483723" r:id="rId18"/>
    <p:sldLayoutId id="2147483707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ck.org/" TargetMode="External"/><Relationship Id="rId7" Type="http://schemas.openxmlformats.org/officeDocument/2006/relationships/hyperlink" Target="https://ajd.accenture.com/afpj/core_arch/doc-html/services/unit_testing/unit_testing_guidelines.html" TargetMode="External"/><Relationship Id="rId2" Type="http://schemas.openxmlformats.org/officeDocument/2006/relationships/hyperlink" Target="http://www.jmock.org/getting-started.html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jd.accenture.com/afpj/core_arch/doc-html/services/unit_testing/junit_unit_testing_developer_guide.html" TargetMode="External"/><Relationship Id="rId5" Type="http://schemas.openxmlformats.org/officeDocument/2006/relationships/hyperlink" Target="https://code.google.com/p/powermock/" TargetMode="External"/><Relationship Id="rId4" Type="http://schemas.openxmlformats.org/officeDocument/2006/relationships/hyperlink" Target="http://site.mockito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8788" y="1890513"/>
            <a:ext cx="4113212" cy="943012"/>
          </a:xfrm>
        </p:spPr>
        <p:txBody>
          <a:bodyPr/>
          <a:lstStyle/>
          <a:p>
            <a:r>
              <a:rPr lang="en-US" dirty="0" smtClean="0"/>
              <a:t>Effective Unit Testing with JUnit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Hooke</a:t>
            </a:r>
          </a:p>
          <a:p>
            <a:r>
              <a:rPr lang="en-US" dirty="0" smtClean="0"/>
              <a:t>January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</a:t>
            </a:r>
            <a:r>
              <a:rPr lang="en-US" sz="3200" dirty="0"/>
              <a:t>4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371450" cy="567423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Test </a:t>
            </a:r>
            <a:r>
              <a:rPr lang="en-US" sz="2800" dirty="0" err="1" smtClean="0">
                <a:solidFill>
                  <a:schemeClr val="bg1"/>
                </a:solidFill>
              </a:rPr>
              <a:t>setUp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</a:rPr>
              <a:t>tearDown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@Before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Executes once before </a:t>
            </a:r>
            <a:r>
              <a:rPr lang="en-US" sz="2800" b="1" dirty="0" smtClean="0">
                <a:solidFill>
                  <a:schemeClr val="bg1"/>
                </a:solidFill>
              </a:rPr>
              <a:t>every</a:t>
            </a:r>
            <a:r>
              <a:rPr lang="en-US" sz="2800" dirty="0" smtClean="0">
                <a:solidFill>
                  <a:schemeClr val="bg1"/>
                </a:solidFill>
              </a:rPr>
              <a:t> test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@After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Executes once after </a:t>
            </a:r>
            <a:r>
              <a:rPr lang="en-US" sz="2800" b="1" dirty="0" smtClean="0">
                <a:solidFill>
                  <a:schemeClr val="bg1"/>
                </a:solidFill>
              </a:rPr>
              <a:t>every</a:t>
            </a:r>
            <a:r>
              <a:rPr lang="en-US" sz="2800" dirty="0" smtClean="0">
                <a:solidFill>
                  <a:schemeClr val="bg1"/>
                </a:solidFill>
              </a:rPr>
              <a:t> test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BeforeClass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Executes only once before all tests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AfterClass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Executes only once, after all tests complete</a:t>
            </a:r>
          </a:p>
        </p:txBody>
      </p:sp>
    </p:spTree>
    <p:extLst>
      <p:ext uri="{BB962C8B-B14F-4D97-AF65-F5344CB8AC3E}">
        <p14:creationId xmlns:p14="http://schemas.microsoft.com/office/powerpoint/2010/main" val="12365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(5)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631136" cy="35198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Remember to assert for expected 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assertTrue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assertFalse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assertEquals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etc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 test with no asserts is not testing anything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 asserts means it (incorrectly) reports a pass!</a:t>
            </a:r>
          </a:p>
        </p:txBody>
      </p:sp>
    </p:spTree>
    <p:extLst>
      <p:ext uri="{BB962C8B-B14F-4D97-AF65-F5344CB8AC3E}">
        <p14:creationId xmlns:p14="http://schemas.microsoft.com/office/powerpoint/2010/main" val="36495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(6)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7787957" cy="60435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 fail() to indicate an unexpected result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Or if test currently does not test anything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Reports success! But it doesn’t do anything!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@Test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ublic void </a:t>
            </a:r>
            <a:r>
              <a:rPr lang="en-US" sz="2400" dirty="0" err="1" smtClean="0">
                <a:solidFill>
                  <a:schemeClr val="bg1"/>
                </a:solidFill>
              </a:rPr>
              <a:t>someTest</a:t>
            </a:r>
            <a:r>
              <a:rPr lang="en-US" sz="2400" dirty="0" smtClean="0">
                <a:solidFill>
                  <a:schemeClr val="bg1"/>
                </a:solidFill>
              </a:rPr>
              <a:t>(){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// finish this later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Better:</a:t>
            </a:r>
          </a:p>
          <a:p>
            <a:r>
              <a:rPr lang="en-US" sz="2400" dirty="0">
                <a:solidFill>
                  <a:schemeClr val="bg1"/>
                </a:solidFill>
              </a:rPr>
              <a:t>@Test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</a:t>
            </a:r>
            <a:r>
              <a:rPr lang="en-US" sz="2400" dirty="0" err="1">
                <a:solidFill>
                  <a:schemeClr val="bg1"/>
                </a:solidFill>
              </a:rPr>
              <a:t>someTest</a:t>
            </a:r>
            <a:r>
              <a:rPr lang="en-US" sz="2400" dirty="0">
                <a:solidFill>
                  <a:schemeClr val="bg1"/>
                </a:solidFill>
              </a:rPr>
              <a:t>(){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</a:rPr>
              <a:t>fail</a:t>
            </a:r>
            <a:r>
              <a:rPr lang="en-US" sz="2400" dirty="0" smtClean="0">
                <a:solidFill>
                  <a:schemeClr val="bg1"/>
                </a:solidFill>
              </a:rPr>
              <a:t>(“test not implemented yet, complete on SIR 1234”);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810" y="4861098"/>
            <a:ext cx="2809030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[</a:t>
            </a:r>
            <a:r>
              <a:rPr lang="en-US" sz="2800" b="1" dirty="0">
                <a:solidFill>
                  <a:schemeClr val="bg1"/>
                </a:solidFill>
              </a:rPr>
              <a:t>Show example]</a:t>
            </a:r>
          </a:p>
        </p:txBody>
      </p:sp>
    </p:spTree>
    <p:extLst>
      <p:ext uri="{BB962C8B-B14F-4D97-AF65-F5344CB8AC3E}">
        <p14:creationId xmlns:p14="http://schemas.microsoft.com/office/powerpoint/2010/main" val="4005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161392" cy="57973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Asserting only </a:t>
            </a:r>
            <a:r>
              <a:rPr lang="en-US" sz="2400" dirty="0" err="1" smtClean="0">
                <a:solidFill>
                  <a:schemeClr val="bg1"/>
                </a:solidFill>
              </a:rPr>
              <a:t>assertNotNull</a:t>
            </a:r>
            <a:r>
              <a:rPr lang="en-US" sz="2400" dirty="0" smtClean="0">
                <a:solidFill>
                  <a:schemeClr val="bg1"/>
                </a:solidFill>
              </a:rPr>
              <a:t>() </a:t>
            </a:r>
            <a:r>
              <a:rPr lang="en-US" sz="2400" i="1" dirty="0" smtClean="0">
                <a:solidFill>
                  <a:schemeClr val="bg1"/>
                </a:solidFill>
              </a:rPr>
              <a:t>does not prove</a:t>
            </a:r>
          </a:p>
          <a:p>
            <a:pPr lvl="1"/>
            <a:r>
              <a:rPr lang="en-US" sz="2400" i="1" dirty="0" smtClean="0">
                <a:solidFill>
                  <a:schemeClr val="bg1"/>
                </a:solidFill>
              </a:rPr>
              <a:t>that your code executed successfully!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only proves a value was returned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doesn’t test if it was the correct/expected result!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This is a common pattern in our </a:t>
            </a:r>
            <a:r>
              <a:rPr lang="en-US" sz="2400" dirty="0" err="1" smtClean="0">
                <a:solidFill>
                  <a:schemeClr val="bg1"/>
                </a:solidFill>
              </a:rPr>
              <a:t>JUnits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Not effective – what if the wrong result is returned?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SomeResult</a:t>
            </a:r>
            <a:r>
              <a:rPr lang="en-US" sz="2000" dirty="0" smtClean="0">
                <a:solidFill>
                  <a:schemeClr val="bg1"/>
                </a:solidFill>
              </a:rPr>
              <a:t> result = </a:t>
            </a:r>
            <a:r>
              <a:rPr lang="en-US" sz="2000" dirty="0" err="1" smtClean="0">
                <a:solidFill>
                  <a:schemeClr val="bg1"/>
                </a:solidFill>
              </a:rPr>
              <a:t>exampleService.doSomething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assertNotNull</a:t>
            </a:r>
            <a:r>
              <a:rPr lang="en-US" sz="2000" dirty="0" smtClean="0">
                <a:solidFill>
                  <a:schemeClr val="bg1"/>
                </a:solidFill>
              </a:rPr>
              <a:t>(result);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More effective – check expected results: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assertTrue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result.getId</a:t>
            </a:r>
            <a:r>
              <a:rPr lang="en-US" sz="2000" dirty="0" smtClean="0">
                <a:solidFill>
                  <a:schemeClr val="bg1"/>
                </a:solidFill>
              </a:rPr>
              <a:t>().</a:t>
            </a:r>
            <a:r>
              <a:rPr lang="en-US" sz="2000" dirty="0" err="1" smtClean="0">
                <a:solidFill>
                  <a:schemeClr val="bg1"/>
                </a:solidFill>
              </a:rPr>
              <a:t>longValue</a:t>
            </a:r>
            <a:r>
              <a:rPr lang="en-US" sz="2000" dirty="0" smtClean="0">
                <a:solidFill>
                  <a:schemeClr val="bg1"/>
                </a:solidFill>
              </a:rPr>
              <a:t>() == 1009);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assertTrue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result.getCurrentAge</a:t>
            </a:r>
            <a:r>
              <a:rPr lang="en-US" sz="2000" dirty="0" smtClean="0">
                <a:solidFill>
                  <a:schemeClr val="bg1"/>
                </a:solidFill>
              </a:rPr>
              <a:t>() &gt; 21);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assertTrue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result.getAccountStatus</a:t>
            </a:r>
            <a:r>
              <a:rPr lang="en-US" sz="2000" dirty="0" smtClean="0">
                <a:solidFill>
                  <a:schemeClr val="bg1"/>
                </a:solidFill>
              </a:rPr>
              <a:t>().equals(</a:t>
            </a:r>
            <a:r>
              <a:rPr lang="en-US" sz="2000" dirty="0" err="1" smtClean="0">
                <a:solidFill>
                  <a:schemeClr val="bg1"/>
                </a:solidFill>
              </a:rPr>
              <a:t>Status.OPEN</a:t>
            </a:r>
            <a:r>
              <a:rPr lang="en-US" sz="2000" dirty="0" smtClean="0">
                <a:solidFill>
                  <a:schemeClr val="bg1"/>
                </a:solidFill>
              </a:rPr>
              <a:t>));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(8)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866595" cy="56742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Relying only on Mock framework </a:t>
            </a:r>
            <a:r>
              <a:rPr lang="en-US" sz="2800" i="1" dirty="0" smtClean="0">
                <a:solidFill>
                  <a:schemeClr val="bg1"/>
                </a:solidFill>
              </a:rPr>
              <a:t>expectations </a:t>
            </a:r>
            <a:r>
              <a:rPr lang="en-US" sz="2800" dirty="0" smtClean="0">
                <a:solidFill>
                  <a:schemeClr val="bg1"/>
                </a:solidFill>
              </a:rPr>
              <a:t>is not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always a good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Expectations are expected methods that your class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under test should call on your mock</a:t>
            </a: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Checking that the class under test called methods on a mock doesn’t prove your code is working as expected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More effective: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Follow expectations with assertions </a:t>
            </a:r>
            <a:r>
              <a:rPr lang="en-US" sz="2800" i="1" dirty="0" smtClean="0">
                <a:solidFill>
                  <a:schemeClr val="bg1"/>
                </a:solidFill>
              </a:rPr>
              <a:t>as well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752964" cy="481246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How do you handle Exceptions?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Only catch an exception if the Exception is the </a:t>
            </a: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expected result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If you were expecting an exception and do don’t get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solidFill>
                  <a:schemeClr val="bg1"/>
                </a:solidFill>
              </a:rPr>
              <a:t>ne, you can call fail() to indicate the test as failed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If test results in an unexpected Exception: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Do not catch it, it will cause the test to fail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This is what you want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9330" y="5958269"/>
            <a:ext cx="2809030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[</a:t>
            </a:r>
            <a:r>
              <a:rPr lang="en-US" sz="2800" b="1" dirty="0">
                <a:solidFill>
                  <a:schemeClr val="bg1"/>
                </a:solidFill>
              </a:rPr>
              <a:t>Show example]</a:t>
            </a:r>
          </a:p>
        </p:txBody>
      </p:sp>
    </p:spTree>
    <p:extLst>
      <p:ext uri="{BB962C8B-B14F-4D97-AF65-F5344CB8AC3E}">
        <p14:creationId xmlns:p14="http://schemas.microsoft.com/office/powerpoint/2010/main" val="11883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783357" cy="438157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Keep assertions per test method to reasonably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small number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Test method stops executing at first failed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ssertion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All assertions past that point are skipped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Usefulness of test is reduced until issue fixed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Instead: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- Split different assertions to additional test methods</a:t>
            </a:r>
          </a:p>
        </p:txBody>
      </p:sp>
    </p:spTree>
    <p:extLst>
      <p:ext uri="{BB962C8B-B14F-4D97-AF65-F5344CB8AC3E}">
        <p14:creationId xmlns:p14="http://schemas.microsoft.com/office/powerpoint/2010/main" val="14530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(11)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214356" cy="265802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Keep tests small!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Many small test methods are more useful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than 1 large test method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Shorter methods should require shorter tests!</a:t>
            </a:r>
          </a:p>
        </p:txBody>
      </p:sp>
    </p:spTree>
    <p:extLst>
      <p:ext uri="{BB962C8B-B14F-4D97-AF65-F5344CB8AC3E}">
        <p14:creationId xmlns:p14="http://schemas.microsoft.com/office/powerpoint/2010/main" val="3264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(12)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643896" cy="481246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Remember to test: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xpected vs unexpected inputs to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Valid values vs invalid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Different possible combinations of valid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and invalid input values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If number of combinations is large, might be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sufficient to test a cross-sample of combinations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(13)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4" y="1122947"/>
            <a:ext cx="8477975" cy="395068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JavaDoc</a:t>
            </a:r>
            <a:r>
              <a:rPr lang="en-US" sz="2800" dirty="0" smtClean="0">
                <a:solidFill>
                  <a:schemeClr val="bg1"/>
                </a:solidFill>
              </a:rPr>
              <a:t> for your tests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Describe: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What it is you are testing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What are the expected results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</a:t>
            </a:r>
            <a:r>
              <a:rPr lang="en-US" sz="2800" dirty="0" smtClean="0">
                <a:solidFill>
                  <a:schemeClr val="bg1"/>
                </a:solidFill>
              </a:rPr>
              <a:t>elps developers in the future understand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the purpose of your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207375" cy="59431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466545" cy="35198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What is Unit Testing (What is not Unit Testing)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How does JUnit help us with Unit Tests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The Basics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Best Practices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Things to Avoid / Common Issues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Q&amp;A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(14)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7664525" cy="308891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What about test data?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err="1" smtClean="0">
                <a:solidFill>
                  <a:schemeClr val="bg1"/>
                </a:solidFill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</a:rPr>
              <a:t> to create test data </a:t>
            </a:r>
            <a:r>
              <a:rPr lang="en-US" sz="2800" dirty="0" smtClean="0">
                <a:solidFill>
                  <a:schemeClr val="bg1"/>
                </a:solidFill>
              </a:rPr>
              <a:t>for your tests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to </a:t>
            </a:r>
            <a:r>
              <a:rPr lang="en-US" sz="2800" dirty="0" smtClean="0">
                <a:solidFill>
                  <a:schemeClr val="bg1"/>
                </a:solidFill>
              </a:rPr>
              <a:t>run against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Future brownbag topics: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Using </a:t>
            </a:r>
            <a:r>
              <a:rPr lang="en-US" sz="2800" dirty="0" err="1" smtClean="0">
                <a:solidFill>
                  <a:schemeClr val="bg1"/>
                </a:solidFill>
              </a:rPr>
              <a:t>DBUnit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(15)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7930623" cy="438157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Using Mocks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JUnits</a:t>
            </a:r>
            <a:r>
              <a:rPr lang="en-US" sz="2800" dirty="0" smtClean="0">
                <a:solidFill>
                  <a:schemeClr val="bg1"/>
                </a:solidFill>
              </a:rPr>
              <a:t> are for units of code in isolation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Not to test all other dependent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 Mocks to replace dependent classes with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empty placeholders</a:t>
            </a: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Example frameworks: </a:t>
            </a:r>
          </a:p>
          <a:p>
            <a:pPr lvl="1"/>
            <a:r>
              <a:rPr lang="en-US" sz="2800" dirty="0" err="1" smtClean="0">
                <a:solidFill>
                  <a:schemeClr val="bg1"/>
                </a:solidFill>
              </a:rPr>
              <a:t>EasyMock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JMock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Mockito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PowerMock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etc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(16)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409922" cy="438157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Using Mock Frameworks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Will cover in a separate session, but in a nutshell: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Create Mock(s)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Define expectations </a:t>
            </a:r>
            <a:r>
              <a:rPr lang="en-US" sz="1400" dirty="0" smtClean="0">
                <a:solidFill>
                  <a:schemeClr val="bg1"/>
                </a:solidFill>
              </a:rPr>
              <a:t>(what methods should be called by class under test)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Set into class under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Invoke method being tested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Verify expectations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Perform assertions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786563" cy="524334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Estimated development time: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Time to write code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+ time to write and execute tests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= total development effort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Time to write </a:t>
            </a:r>
            <a:r>
              <a:rPr lang="en-US" sz="2800" dirty="0" err="1" smtClean="0">
                <a:solidFill>
                  <a:schemeClr val="bg1"/>
                </a:solidFill>
              </a:rPr>
              <a:t>JUnits</a:t>
            </a:r>
            <a:r>
              <a:rPr lang="en-US" sz="2800" dirty="0" smtClean="0">
                <a:solidFill>
                  <a:schemeClr val="bg1"/>
                </a:solidFill>
              </a:rPr>
              <a:t> is not additional time/effort,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it is time included in your total development effort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If 1 day coding effort requires 1 day of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effort for JUnit, THIS IS OK!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(therefore total effort = 2 days)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Other Useful Approaches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406716" cy="555112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JPA Persistence.xml options: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src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b="1" dirty="0" smtClean="0">
                <a:solidFill>
                  <a:schemeClr val="bg1"/>
                </a:solidFill>
              </a:rPr>
              <a:t>test</a:t>
            </a:r>
            <a:r>
              <a:rPr lang="en-US" sz="2400" dirty="0" smtClean="0">
                <a:solidFill>
                  <a:schemeClr val="bg1"/>
                </a:solidFill>
              </a:rPr>
              <a:t>/resources/META-INF/persistence.xml: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 create or create-drop options to create table schema 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at runtime (if waiting for DBCR to be completed):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&lt;property name=</a:t>
            </a:r>
            <a:r>
              <a:rPr lang="en-US" sz="1600" i="1" dirty="0">
                <a:solidFill>
                  <a:schemeClr val="bg1"/>
                </a:solidFill>
              </a:rPr>
              <a:t>"hibernate.hbm2ddl.auto" </a:t>
            </a:r>
            <a:r>
              <a:rPr lang="en-US" sz="1600" i="1" dirty="0" smtClean="0">
                <a:solidFill>
                  <a:schemeClr val="bg1"/>
                </a:solidFill>
              </a:rPr>
              <a:t>value</a:t>
            </a:r>
            <a:r>
              <a:rPr lang="en-US" sz="1600" i="1" dirty="0">
                <a:solidFill>
                  <a:schemeClr val="bg1"/>
                </a:solidFill>
              </a:rPr>
              <a:t>="create-drop</a:t>
            </a:r>
            <a:r>
              <a:rPr lang="en-US" sz="1600" i="1" dirty="0" smtClean="0">
                <a:solidFill>
                  <a:schemeClr val="bg1"/>
                </a:solidFill>
              </a:rPr>
              <a:t>"/&gt;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 memory Derby database: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&lt;property name=</a:t>
            </a:r>
            <a:r>
              <a:rPr lang="en-US" sz="1600" i="1" dirty="0">
                <a:solidFill>
                  <a:schemeClr val="bg1"/>
                </a:solidFill>
              </a:rPr>
              <a:t>"hibernate.connection.url" </a:t>
            </a:r>
            <a:endParaRPr lang="en-US" sz="1600" i="1" dirty="0" smtClean="0">
              <a:solidFill>
                <a:schemeClr val="bg1"/>
              </a:solidFill>
            </a:endParaRPr>
          </a:p>
          <a:p>
            <a:r>
              <a:rPr lang="en-US" sz="1600" i="1" dirty="0">
                <a:solidFill>
                  <a:schemeClr val="bg1"/>
                </a:solidFill>
              </a:rPr>
              <a:t>	</a:t>
            </a:r>
            <a:r>
              <a:rPr lang="en-US" sz="1600" i="1" dirty="0" smtClean="0">
                <a:solidFill>
                  <a:schemeClr val="bg1"/>
                </a:solidFill>
              </a:rPr>
              <a:t>	value</a:t>
            </a:r>
            <a:r>
              <a:rPr lang="en-US" sz="1600" i="1" dirty="0">
                <a:solidFill>
                  <a:schemeClr val="bg1"/>
                </a:solidFill>
              </a:rPr>
              <a:t>="</a:t>
            </a:r>
            <a:r>
              <a:rPr lang="en-US" sz="1600" b="1" i="1" dirty="0" err="1" smtClean="0">
                <a:solidFill>
                  <a:schemeClr val="bg1"/>
                </a:solidFill>
              </a:rPr>
              <a:t>jdbc:derby:memory:UnitTestInMemoryDB;create</a:t>
            </a:r>
            <a:r>
              <a:rPr lang="en-US" sz="1600" b="1" i="1" dirty="0" smtClean="0">
                <a:solidFill>
                  <a:schemeClr val="bg1"/>
                </a:solidFill>
              </a:rPr>
              <a:t>=true</a:t>
            </a:r>
            <a:r>
              <a:rPr lang="en-US" sz="1600" i="1" dirty="0">
                <a:solidFill>
                  <a:schemeClr val="bg1"/>
                </a:solidFill>
              </a:rPr>
              <a:t>"/&gt;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property name=</a:t>
            </a:r>
            <a:r>
              <a:rPr lang="en-US" sz="1600" i="1" dirty="0">
                <a:solidFill>
                  <a:schemeClr val="bg1"/>
                </a:solidFill>
              </a:rPr>
              <a:t>"</a:t>
            </a:r>
            <a:r>
              <a:rPr lang="en-US" sz="1600" i="1" dirty="0" err="1">
                <a:solidFill>
                  <a:schemeClr val="bg1"/>
                </a:solidFill>
              </a:rPr>
              <a:t>hibernate.connection.driver_class</a:t>
            </a:r>
            <a:r>
              <a:rPr lang="en-US" sz="1600" i="1" dirty="0">
                <a:solidFill>
                  <a:schemeClr val="bg1"/>
                </a:solidFill>
              </a:rPr>
              <a:t>" </a:t>
            </a:r>
            <a:endParaRPr lang="en-US" sz="1600" i="1" dirty="0" smtClean="0">
              <a:solidFill>
                <a:schemeClr val="bg1"/>
              </a:solidFill>
            </a:endParaRPr>
          </a:p>
          <a:p>
            <a:r>
              <a:rPr lang="en-US" sz="1600" i="1" dirty="0">
                <a:solidFill>
                  <a:schemeClr val="bg1"/>
                </a:solidFill>
              </a:rPr>
              <a:t>	</a:t>
            </a:r>
            <a:r>
              <a:rPr lang="en-US" sz="1600" i="1" dirty="0" smtClean="0">
                <a:solidFill>
                  <a:schemeClr val="bg1"/>
                </a:solidFill>
              </a:rPr>
              <a:t>	value</a:t>
            </a:r>
            <a:r>
              <a:rPr lang="en-US" sz="1600" i="1" dirty="0">
                <a:solidFill>
                  <a:schemeClr val="bg1"/>
                </a:solidFill>
              </a:rPr>
              <a:t>="</a:t>
            </a:r>
            <a:r>
              <a:rPr lang="en-US" sz="1600" i="1" dirty="0" err="1">
                <a:solidFill>
                  <a:schemeClr val="bg1"/>
                </a:solidFill>
              </a:rPr>
              <a:t>org.apache.derby.jdbc.EmbeddedDriver</a:t>
            </a:r>
            <a:r>
              <a:rPr lang="en-US" sz="1600" i="1" dirty="0">
                <a:solidFill>
                  <a:schemeClr val="bg1"/>
                </a:solidFill>
              </a:rPr>
              <a:t>"/&gt;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property name=</a:t>
            </a:r>
            <a:r>
              <a:rPr lang="en-US" sz="1600" i="1" dirty="0">
                <a:solidFill>
                  <a:schemeClr val="bg1"/>
                </a:solidFill>
              </a:rPr>
              <a:t>"</a:t>
            </a:r>
            <a:r>
              <a:rPr lang="en-US" sz="1600" i="1" dirty="0" err="1">
                <a:solidFill>
                  <a:schemeClr val="bg1"/>
                </a:solidFill>
              </a:rPr>
              <a:t>hibernate.dialect</a:t>
            </a:r>
            <a:r>
              <a:rPr lang="en-US" sz="1600" i="1" dirty="0">
                <a:solidFill>
                  <a:schemeClr val="bg1"/>
                </a:solidFill>
              </a:rPr>
              <a:t>" value="</a:t>
            </a:r>
            <a:r>
              <a:rPr lang="en-US" sz="1600" i="1" dirty="0" err="1">
                <a:solidFill>
                  <a:schemeClr val="bg1"/>
                </a:solidFill>
              </a:rPr>
              <a:t>org.hibernate.dialect.DerbyDialect</a:t>
            </a:r>
            <a:r>
              <a:rPr lang="en-US" sz="1600" i="1" dirty="0">
                <a:solidFill>
                  <a:schemeClr val="bg1"/>
                </a:solidFill>
              </a:rPr>
              <a:t>"/&gt;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property name=</a:t>
            </a:r>
            <a:r>
              <a:rPr lang="en-US" sz="1600" i="1" dirty="0">
                <a:solidFill>
                  <a:schemeClr val="bg1"/>
                </a:solidFill>
              </a:rPr>
              <a:t>"</a:t>
            </a:r>
            <a:r>
              <a:rPr lang="en-US" sz="1600" i="1" dirty="0" err="1">
                <a:solidFill>
                  <a:schemeClr val="bg1"/>
                </a:solidFill>
              </a:rPr>
              <a:t>hibernate.connection.username</a:t>
            </a:r>
            <a:r>
              <a:rPr lang="en-US" sz="1600" i="1" dirty="0">
                <a:solidFill>
                  <a:schemeClr val="bg1"/>
                </a:solidFill>
              </a:rPr>
              <a:t>" value=""/&gt;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property name=</a:t>
            </a:r>
            <a:r>
              <a:rPr lang="en-US" sz="1600" i="1" dirty="0">
                <a:solidFill>
                  <a:schemeClr val="bg1"/>
                </a:solidFill>
              </a:rPr>
              <a:t>"</a:t>
            </a:r>
            <a:r>
              <a:rPr lang="en-US" sz="1600" i="1" dirty="0" err="1">
                <a:solidFill>
                  <a:schemeClr val="bg1"/>
                </a:solidFill>
              </a:rPr>
              <a:t>hibernate.connection.password</a:t>
            </a:r>
            <a:r>
              <a:rPr lang="en-US" sz="1600" i="1" dirty="0">
                <a:solidFill>
                  <a:schemeClr val="bg1"/>
                </a:solidFill>
              </a:rPr>
              <a:t>" value=""/&gt;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2000" i="1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77404" y="406251"/>
            <a:ext cx="8729435" cy="594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lang="de-DE" sz="3600" b="1" i="0" kern="1200">
                <a:solidFill>
                  <a:srgbClr val="00A000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Using Tools and Reporting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06" y="1122947"/>
            <a:ext cx="8729434" cy="265802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Run individual tests to focus on specific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Right-click method, Run As, JUnit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(From Outline view or JUnit view)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Debug individual tests with breakpoints in code being tested to help step through issues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277404" y="406251"/>
            <a:ext cx="8729435" cy="594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lang="de-DE" sz="3600" b="1" i="0" kern="1200">
                <a:solidFill>
                  <a:srgbClr val="00A000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/>
              <a:t>U</a:t>
            </a:r>
            <a:r>
              <a:rPr lang="en-US" sz="3200" dirty="0" smtClean="0"/>
              <a:t>sing JUnit in Eclipse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01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06" y="1122947"/>
            <a:ext cx="8729434" cy="561268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Helps you understand how much of your code your test is executing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Green code = covered by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Red = no yet covered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Yellow = conditional path not followed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Tips: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Only include </a:t>
            </a:r>
            <a:r>
              <a:rPr lang="en-US" sz="2400" dirty="0" err="1" smtClean="0">
                <a:solidFill>
                  <a:schemeClr val="bg1"/>
                </a:solidFill>
              </a:rPr>
              <a:t>src</a:t>
            </a:r>
            <a:r>
              <a:rPr lang="en-US" sz="2400" dirty="0" smtClean="0">
                <a:solidFill>
                  <a:schemeClr val="bg1"/>
                </a:solidFill>
              </a:rPr>
              <a:t>/main/java (Preferences/Code Coverage)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(you don’t want to see coverage of your tests themselves)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100% coverage is not a useful/realistic goal </a:t>
            </a:r>
            <a:r>
              <a:rPr lang="en-US" sz="2400" dirty="0">
                <a:solidFill>
                  <a:schemeClr val="bg1"/>
                </a:solidFill>
              </a:rPr>
              <a:t>(e.g. including getters/setters)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70-80% coverage is a good goal to aim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(use common sense)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277404" y="406251"/>
            <a:ext cx="8729435" cy="594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lang="de-DE" sz="3600" b="1" i="0" kern="1200">
                <a:solidFill>
                  <a:srgbClr val="00A000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Using Code Coverage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1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06" y="1122947"/>
            <a:ext cx="8729434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Install </a:t>
            </a:r>
            <a:r>
              <a:rPr lang="en-US" sz="2800" dirty="0" err="1" smtClean="0">
                <a:solidFill>
                  <a:schemeClr val="bg1"/>
                </a:solidFill>
              </a:rPr>
              <a:t>EclEmma</a:t>
            </a:r>
            <a:r>
              <a:rPr lang="en-US" sz="2800" dirty="0" smtClean="0">
                <a:solidFill>
                  <a:schemeClr val="bg1"/>
                </a:solidFill>
              </a:rPr>
              <a:t> Eclipse plugin from Eclipse </a:t>
            </a:r>
            <a:r>
              <a:rPr lang="en-US" sz="2800" dirty="0" err="1" smtClean="0">
                <a:solidFill>
                  <a:schemeClr val="bg1"/>
                </a:solidFill>
              </a:rPr>
              <a:t>MarketPlace</a:t>
            </a:r>
            <a:r>
              <a:rPr lang="en-US" sz="2800" dirty="0" smtClean="0">
                <a:solidFill>
                  <a:schemeClr val="bg1"/>
                </a:solidFill>
              </a:rPr>
              <a:t> (Help/Eclipse Marketplace):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277404" y="406251"/>
            <a:ext cx="8729435" cy="594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lang="de-DE" sz="3600" b="1" i="0" kern="1200">
                <a:solidFill>
                  <a:srgbClr val="00A000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Using Code Coverage (2)</a:t>
            </a:r>
            <a:endParaRPr lang="en-US" sz="32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480511"/>
            <a:ext cx="6315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363040"/>
            <a:ext cx="8207375" cy="594310"/>
          </a:xfrm>
        </p:spPr>
        <p:txBody>
          <a:bodyPr/>
          <a:lstStyle/>
          <a:p>
            <a:r>
              <a:rPr lang="en-US" dirty="0" smtClean="0"/>
              <a:t>Things to Avoid / Common Issues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405" y="1122947"/>
            <a:ext cx="8527382" cy="524334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If writing a test is too hard, you’re probably trying to test ‘too much’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Break down test methods to test ‘units’ / smaller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Many smaller, more focused tests are better than 1 larger test that test large blocks of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Think when you write your code how you can test it, and write your tests at the same time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	(Write your code so it is testable!)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06" y="1122947"/>
            <a:ext cx="8729434" cy="524334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Testing individual ‘units’ of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Java, this usually means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Testing small, well-defined units of code </a:t>
            </a:r>
            <a:r>
              <a:rPr lang="en-US" sz="2800" b="1" i="1" dirty="0" smtClean="0">
                <a:solidFill>
                  <a:schemeClr val="bg1"/>
                </a:solidFill>
              </a:rPr>
              <a:t>‘in isolation’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Checking for expected results given known inputs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Unit Testing is not: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End-to-end testing, or integration testing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Functional testing of flows through the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Testing multiple dependent classes (collaborators) from a single test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277404" y="406251"/>
            <a:ext cx="8729435" cy="594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lang="de-DE" sz="3600" b="1" i="0" kern="1200">
                <a:solidFill>
                  <a:srgbClr val="00A000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What is Unit Testing?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88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363040"/>
            <a:ext cx="8207375" cy="594310"/>
          </a:xfrm>
        </p:spPr>
        <p:txBody>
          <a:bodyPr/>
          <a:lstStyle/>
          <a:p>
            <a:r>
              <a:rPr lang="en-US" dirty="0" smtClean="0"/>
              <a:t>Further References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405" y="1122947"/>
            <a:ext cx="8865175" cy="518179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2"/>
              </a:rPr>
              <a:t>http://junit.org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/</a:t>
            </a:r>
          </a:p>
          <a:p>
            <a:endParaRPr lang="en-US" sz="2800" dirty="0">
              <a:solidFill>
                <a:schemeClr val="bg1"/>
              </a:solidFill>
              <a:hlinkClick r:id="rId2"/>
            </a:endParaRPr>
          </a:p>
          <a:p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://easymock.org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/</a:t>
            </a:r>
          </a:p>
          <a:p>
            <a:endParaRPr lang="en-US" sz="2800" dirty="0">
              <a:solidFill>
                <a:schemeClr val="bg1"/>
              </a:solidFill>
              <a:hlinkClick r:id="rId2"/>
            </a:endParaRPr>
          </a:p>
          <a:p>
            <a:r>
              <a:rPr lang="en-US" sz="2800" dirty="0">
                <a:solidFill>
                  <a:schemeClr val="bg1"/>
                </a:solidFill>
                <a:hlinkClick r:id="rId3"/>
              </a:rPr>
              <a:t>http://www.jmock.org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http://site.mockito.org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hlinkClick r:id="rId5"/>
              </a:rPr>
              <a:t>https://code.google.com/p/powermock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sz="1400" dirty="0" smtClean="0">
                <a:solidFill>
                  <a:schemeClr val="bg1"/>
                </a:solidFill>
                <a:hlinkClick r:id="rId6"/>
              </a:rPr>
              <a:t>ajd.accenture.com/afpj/core_arch/doc-html/services/unit_testing/junit_unit_testing_developer_guide.html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bg1"/>
                </a:solidFill>
                <a:hlinkClick r:id="rId7"/>
              </a:rPr>
              <a:t>ajd.accenture.com/afpj/core_arch/doc-html/services/unit_testing/unit_testing_guidelines.html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How does JUnit help us with Unit Testing (1)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850747" cy="438157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JUnit is a framework: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</a:rPr>
              <a:t>‘to write and run repeatable tests</a:t>
            </a:r>
            <a:r>
              <a:rPr lang="en-US" sz="2800" i="1" dirty="0">
                <a:solidFill>
                  <a:schemeClr val="bg1"/>
                </a:solidFill>
              </a:rPr>
              <a:t>’ 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http</a:t>
            </a:r>
            <a:r>
              <a:rPr lang="en-US" sz="2800" dirty="0">
                <a:solidFill>
                  <a:schemeClr val="bg1"/>
                </a:solidFill>
              </a:rPr>
              <a:t>://</a:t>
            </a:r>
            <a:r>
              <a:rPr lang="en-US" sz="2800" dirty="0" smtClean="0">
                <a:solidFill>
                  <a:schemeClr val="bg1"/>
                </a:solidFill>
              </a:rPr>
              <a:t>junit.org/faq.html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JUnit provides: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‘Assertions’ to check for expected results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‘Suites’ to run related tests together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Setup and Teardown hooks to initialize test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conditions to an expected state before/after tests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are run</a:t>
            </a:r>
          </a:p>
        </p:txBody>
      </p:sp>
    </p:spTree>
    <p:extLst>
      <p:ext uri="{BB962C8B-B14F-4D97-AF65-F5344CB8AC3E}">
        <p14:creationId xmlns:p14="http://schemas.microsoft.com/office/powerpoint/2010/main" val="25728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JUnit4 in a Nutshell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470258" cy="438157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@Test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ublic void </a:t>
            </a:r>
            <a:r>
              <a:rPr lang="en-US" sz="2800" dirty="0" err="1" smtClean="0">
                <a:solidFill>
                  <a:schemeClr val="bg1"/>
                </a:solidFill>
              </a:rPr>
              <a:t>testSomething</a:t>
            </a:r>
            <a:r>
              <a:rPr lang="en-US" sz="2800" dirty="0" smtClean="0">
                <a:solidFill>
                  <a:schemeClr val="bg1"/>
                </a:solidFill>
              </a:rPr>
              <a:t>(){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   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Result </a:t>
            </a:r>
            <a:r>
              <a:rPr lang="en-US" sz="2800" dirty="0" err="1" smtClean="0">
                <a:solidFill>
                  <a:schemeClr val="bg1"/>
                </a:solidFill>
              </a:rPr>
              <a:t>result</a:t>
            </a:r>
            <a:r>
              <a:rPr lang="en-US" sz="2800" dirty="0" smtClean="0">
                <a:solidFill>
                  <a:schemeClr val="bg1"/>
                </a:solidFill>
              </a:rPr>
              <a:t> = </a:t>
            </a:r>
            <a:r>
              <a:rPr lang="en-US" sz="2800" dirty="0" err="1" smtClean="0">
                <a:solidFill>
                  <a:schemeClr val="bg1"/>
                </a:solidFill>
              </a:rPr>
              <a:t>classUnderTest.doSomething</a:t>
            </a:r>
            <a:r>
              <a:rPr lang="en-US" sz="2800" dirty="0" smtClean="0">
                <a:solidFill>
                  <a:schemeClr val="bg1"/>
                </a:solidFill>
              </a:rPr>
              <a:t>();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err="1" smtClean="0">
                <a:solidFill>
                  <a:schemeClr val="bg1"/>
                </a:solidFill>
              </a:rPr>
              <a:t>assertTrue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result.getX</a:t>
            </a:r>
            <a:r>
              <a:rPr lang="en-US" sz="2800" dirty="0" smtClean="0">
                <a:solidFill>
                  <a:schemeClr val="bg1"/>
                </a:solidFill>
              </a:rPr>
              <a:t>().equals(</a:t>
            </a:r>
            <a:r>
              <a:rPr lang="en-US" sz="2800" dirty="0" err="1" smtClean="0">
                <a:solidFill>
                  <a:schemeClr val="bg1"/>
                </a:solidFill>
              </a:rPr>
              <a:t>expectedResult</a:t>
            </a:r>
            <a:r>
              <a:rPr lang="en-US" sz="2800" dirty="0" smtClean="0">
                <a:solidFill>
                  <a:schemeClr val="bg1"/>
                </a:solidFill>
              </a:rPr>
              <a:t>));</a:t>
            </a:r>
          </a:p>
          <a:p>
            <a:pPr algn="l"/>
            <a:endParaRPr lang="en-US" sz="2800" dirty="0" smtClean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    //more assertions here as needed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9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77404" y="455411"/>
            <a:ext cx="8729435" cy="594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lang="de-DE" sz="3600" b="1" i="0" kern="1200">
                <a:solidFill>
                  <a:srgbClr val="00A000"/>
                </a:solidFill>
                <a:latin typeface="Arial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 dirty="0" smtClean="0"/>
              <a:t>Best Practices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29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(1)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7179649" cy="45046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Write/structure your code so that it is easy to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Think how you will test you code as you write 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Write tests as you code!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Large methods with 100s of lines are not easily 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unit testable!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Large methods are hard to read/maintain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… also hard to test!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Structure code from smaller methods with 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specific/focused tasks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Write individual tests for each public method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(2)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212752" cy="524334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err="1" smtClean="0">
                <a:solidFill>
                  <a:schemeClr val="bg1"/>
                </a:solidFill>
              </a:rPr>
              <a:t>JUnits</a:t>
            </a:r>
            <a:r>
              <a:rPr lang="en-US" sz="2800" dirty="0" smtClean="0">
                <a:solidFill>
                  <a:schemeClr val="bg1"/>
                </a:solidFill>
              </a:rPr>
              <a:t> to help you fix defects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Run test at start of working on defect (it fails)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If test doesn’t exist, write one!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If no test for the failing scenario, write one!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Make fix to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Re-run test after fix – check it passes!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Re-run existing tests to check everything else 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still working, not impacted by your code change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405" y="448427"/>
            <a:ext cx="8729435" cy="594310"/>
          </a:xfrm>
        </p:spPr>
        <p:txBody>
          <a:bodyPr/>
          <a:lstStyle/>
          <a:p>
            <a:r>
              <a:rPr lang="en-US" sz="3200" dirty="0" smtClean="0"/>
              <a:t>Best Practices (3)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405" y="1122947"/>
            <a:ext cx="8243401" cy="481246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Tests should be independent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Order of execution of tests should NOT be 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relied on for successful execution of all tests</a:t>
            </a: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Each test should be able to execute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Independently of all other tests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 any order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Tests should not have side effects that impact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success of other tests (e.g. state of test data)</a:t>
            </a:r>
          </a:p>
        </p:txBody>
      </p:sp>
    </p:spTree>
    <p:extLst>
      <p:ext uri="{BB962C8B-B14F-4D97-AF65-F5344CB8AC3E}">
        <p14:creationId xmlns:p14="http://schemas.microsoft.com/office/powerpoint/2010/main" val="173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ACCENTFARBEEXIST" val="0"/>
  <p:tag name="VERSION" val="V8.0"/>
  <p:tag name="VORLAGE" val="QPT_Molecules"/>
  <p:tag name="GROESSE" val="Standar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heme/theme1.xml><?xml version="1.0" encoding="utf-8"?>
<a:theme xmlns:a="http://schemas.openxmlformats.org/drawingml/2006/main" name="Acc_Technology_template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0000"/>
      </a:accent1>
      <a:accent2>
        <a:srgbClr val="359B4C"/>
      </a:accent2>
      <a:accent3>
        <a:srgbClr val="FF9900"/>
      </a:accent3>
      <a:accent4>
        <a:srgbClr val="00BBEE"/>
      </a:accent4>
      <a:accent5>
        <a:srgbClr val="993399"/>
      </a:accent5>
      <a:accent6>
        <a:srgbClr val="002266"/>
      </a:accent6>
      <a:hlink>
        <a:srgbClr val="FFFFFF"/>
      </a:hlink>
      <a:folHlink>
        <a:srgbClr val="FFFFFF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p:properties xmlns:p="http://schemas.microsoft.com/office/2006/metadata/properties" xmlns:xsi="http://www.w3.org/2001/XMLSchema-instance">
  <documentManagement>
    <ArchiveDate xmlns="http://schemas.microsoft.com/sharepoint/v3">2017-02-17T06:00:00+00:00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flagVVID xmlns="http://schemas.microsoft.com/sharepoint/v3" xsi:nil="true"/>
    <RelatedContent xmlns="http://schemas.microsoft.com/sharepoint/v3" xsi:nil="true"/>
    <Abstract xmlns="http://schemas.microsoft.com/sharepoint/v3">&lt;p&gt;Best practices for using JUnit for Unit Testing. Covers recommendations for effective usage based on experience from usage on prior projects.&lt;br data-mce-bogus="1"&gt;&lt;/p&gt;&lt;p&gt;Assumes no or little prior knowledge of JUnit, but should include useful tips for developers who are already familair with JUnit too.&lt;br data-mce-bogus="1"&gt;&lt;/p&gt;</Abstract>
    <ContentCurrentDate xmlns="http://schemas.microsoft.com/sharepoint/v3">2015-02-17T06:00:00+00:00</ContentCurrentDate>
    <DateCreated xmlns="http://schemas.microsoft.com/sharepoint/v3">2015-02-17T18:23:16+00:00</DateCreated>
    <OfficialAsset xmlns="http://schemas.microsoft.com/sharepoint/v3">No</OfficialAsset>
    <ArchiveStatus xmlns="http://schemas.microsoft.com/sharepoint/v3">Active</ArchiveStatus>
    <IndustryKeywords xmlns="http://schemas.microsoft.com/sharepoint/v3">;#0;~None</IndustryKeywords>
    <VendorProductKeywords xmlns="http://schemas.microsoft.com/sharepoint/v3">;#0;~None</VendorProductKeywords>
    <RevisionTime xmlns="http://schemas.microsoft.com/sharepoint/v3">2/17/2015 12:23:16 PM</RevisionTime>
    <Contacts xmlns="http://schemas.microsoft.com/sharepoint/v3">dir\kevin.j.hooke</Contacts>
    <KXThumbnailURL xmlns="http://schemas.microsoft.com/sharepoint/v3">https://documentpreviews.accenture.com/_vti_bin/Longitude4/Thumbnail.aspx?docId=https://kx.accenture.com/Repositories/C30/30/54/2015%20January%20-%20Unit%20Testing%20with%20JUnit%20best%20practices%20v2%20-%20scrubbed.pptx&amp;lucDocId=1&amp;pageNumber=1&amp;thumbX=120&amp;thumbY=120</KXThumbnailURL>
    <ItemType xmlns="http://schemas.microsoft.com/sharepoint/v3">;#13044;~Thought Leadership</ItemType>
    <Offerings xmlns="http://schemas.microsoft.com/sharepoint/v3" xsi:nil="true"/>
    <SourceType xmlns="http://schemas.microsoft.com/sharepoint/v3">ContributionForm</SourceType>
    <ApprovedForUseBy xmlns="http://schemas.microsoft.com/sharepoint/v3" xsi:nil="true"/>
    <SubmittedBy xmlns="http://schemas.microsoft.com/sharepoint/v3">dir\kevin.j.hooke</SubmittedBy>
    <HasAttachment xmlns="http://schemas.microsoft.com/sharepoint/v3">No</HasAttachment>
    <ArchivalDate xmlns="http://schemas.microsoft.com/sharepoint/v3" xsi:nil="true"/>
    <DeliveryCenter xmlns="http://schemas.microsoft.com/sharepoint/v3" xsi:nil="true"/>
    <ContribKeywords xmlns="http://schemas.microsoft.com/sharepoint/v3" xsi:nil="true"/>
    <StorageType xmlns="http://schemas.microsoft.com/sharepoint/v3">File</StorageType>
    <RevisionBy xmlns="http://schemas.microsoft.com/sharepoint/v3">dir\kevin.j.hooke</RevisionBy>
    <VisibleToAsset xmlns="http://schemas.microsoft.com/sharepoint/v3" xsi:nil="true"/>
    <BusinessFunctionKeywords xmlns="http://schemas.microsoft.com/sharepoint/v3">;#0;~None</BusinessFunctionKeywords>
    <ConditionsforUse xmlns="http://schemas.microsoft.com/sharepoint/v3">Accenture Internal Use Only</ConditionsforUse>
    <DetailsPageURL2 xmlns="http://schemas.microsoft.com/sharepoint/v3">https://kx.accenture.com/repositories/DownloadForm.aspx?path=C30/30/54/2015%20January%20-%20Unit%20Testing%20with%20JUnit%20best%20practices%20v2%20-%20scrubbed.pptx</DetailsPageURL2>
    <RestrictedClient xmlns="http://schemas.microsoft.com/sharepoint/v3" xsi:nil="true"/>
    <KXGeography xmlns="http://schemas.microsoft.com/sharepoint/v3" xsi:nil="true"/>
    <ConditionsforUseComments xmlns="http://schemas.microsoft.com/sharepoint/v3" xsi:nil="true"/>
    <TechnologyKeywords xmlns="http://schemas.microsoft.com/sharepoint/v3">;#7401;~Component Architecture;#7406;~Java</TechnologyKeywords>
    <PertinentToOrgUnit xmlns="http://schemas.microsoft.com/sharepoint/v3" xsi:nil="true"/>
    <DetailsPageURL xmlns="http://schemas.microsoft.com/sharepoint/v3">https://kx.accenture.com/repositories/ContributionForm.aspx?path=C30/30/54&amp;mode=Read</DetailsPageURL>
    <ContribLanguage xmlns="http://schemas.microsoft.com/sharepoint/v3">;#4628;~English</ContribLanguage>
    <OpportunityCharacteristic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2F07F72A0B99754C917B006D85649FEA" ma:contentTypeVersion="0" ma:contentTypeDescription="General Contribution" ma:contentTypeScope="" ma:versionID="0517c1a9d7847692b6bb4a95fc43046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dd111334bc0ab7d776ce8fd7d1d9d4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HasAttachment" minOccurs="0"/>
                <xsd:element ref="ns1:VisibleToAsset" minOccurs="0"/>
                <xsd:element ref="ns1:OfficialAsset" minOccurs="0"/>
                <xsd:element ref="ns1:SourceType" minOccurs="0"/>
                <xsd:element ref="ns1:RestrictedClient" minOccurs="0"/>
                <xsd:element ref="ns1:KXThumbnailURL" minOccurs="0"/>
                <xsd:element ref="ns1:OpportunityCharacteristics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RevisionTime" ma:index="28" nillable="true" ma:displayName="Revision Time" ma:internalName="RevisionTime">
      <xsd:simpleType>
        <xsd:restriction base="dms:Note"/>
      </xsd:simpleType>
    </xsd:element>
    <xsd:element name="RevisionBy" ma:index="29" nillable="true" ma:displayName="Revision By" ma:internalName="RevisionBy">
      <xsd:simpleType>
        <xsd:restriction base="dms:Note"/>
      </xsd:simpleType>
    </xsd:element>
    <xsd:element name="flagVVID" ma:index="30" nillable="true" ma:displayName="flagVVID" ma:internalName="flagVVID">
      <xsd:simpleType>
        <xsd:restriction base="dms:Text"/>
      </xsd:simpleType>
    </xsd:element>
    <xsd:element name="DateCreated" ma:index="31" nillable="true" ma:displayName="Date Created" ma:internalName="DateCreated">
      <xsd:simpleType>
        <xsd:restriction base="dms:DateTime"/>
      </xsd:simpleType>
    </xsd:element>
    <xsd:element name="SubmittedBy" ma:index="32" nillable="true" ma:displayName="Submitted By" ma:internalName="SubmittedBy">
      <xsd:simpleType>
        <xsd:restriction base="dms:Text"/>
      </xsd:simpleType>
    </xsd:element>
    <xsd:element name="KXGeography" ma:index="33" nillable="true" ma:displayName="KXGeography" ma:internalName="KXGeography">
      <xsd:simpleType>
        <xsd:restriction base="dms:Note"/>
      </xsd:simpleType>
    </xsd:element>
    <xsd:element name="HasAttachment" ma:index="34" nillable="true" ma:displayName="Has Attachment" ma:description="Check if contribution has attachment." ma:internalName="HasAttachment">
      <xsd:simpleType>
        <xsd:restriction base="dms:Text"/>
      </xsd:simpleType>
    </xsd:element>
    <xsd:element name="VisibleToAsset" ma:index="35" nillable="true" ma:displayName="Visible To Asset" ma:internalName="VisibleToAsset">
      <xsd:simpleType>
        <xsd:restriction base="dms:Text"/>
      </xsd:simpleType>
    </xsd:element>
    <xsd:element name="OfficialAsset" ma:index="36" nillable="true" ma:displayName="Official Asset" ma:internalName="OfficialAsset">
      <xsd:simpleType>
        <xsd:restriction base="dms:Text"/>
      </xsd:simpleType>
    </xsd:element>
    <xsd:element name="SourceType" ma:index="37" nillable="true" ma:displayName="SourceType" ma:internalName="SourceType">
      <xsd:simpleType>
        <xsd:restriction base="dms:Text"/>
      </xsd:simpleType>
    </xsd:element>
    <xsd:element name="RestrictedClient" ma:index="38" nillable="true" ma:displayName="Confidential Client" ma:internalName="RestrictedClient">
      <xsd:simpleType>
        <xsd:restriction base="dms:Text"/>
      </xsd:simpleType>
    </xsd:element>
    <xsd:element name="KXThumbnailURL" ma:index="39" nillable="true" ma:displayName="KX Thumbnail URL" ma:internalName="KXThumbnailURL">
      <xsd:simpleType>
        <xsd:restriction base="dms:Note"/>
      </xsd:simpleType>
    </xsd:element>
    <xsd:element name="OpportunityCharacteristics" ma:index="40" nillable="true" ma:displayName="Opportunity Characteristics" ma:internalName="OpportunityCharacteristics">
      <xsd:simpleType>
        <xsd:restriction base="dms:Note"/>
      </xsd:simpleType>
    </xsd:element>
    <xsd:element name="RelatedContent" ma:index="41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D2AFDFD-D108-4FD6-99F8-B5B05CDEFB1C}"/>
</file>

<file path=customXml/itemProps2.xml><?xml version="1.0" encoding="utf-8"?>
<ds:datastoreItem xmlns:ds="http://schemas.openxmlformats.org/officeDocument/2006/customXml" ds:itemID="{B6263F07-070F-4AFC-BA56-3A975C43E3EF}"/>
</file>

<file path=customXml/itemProps3.xml><?xml version="1.0" encoding="utf-8"?>
<ds:datastoreItem xmlns:ds="http://schemas.openxmlformats.org/officeDocument/2006/customXml" ds:itemID="{AEA89FC8-C570-4BB0-9431-F3A07A0F4DBD}"/>
</file>

<file path=docProps/app.xml><?xml version="1.0" encoding="utf-8"?>
<Properties xmlns="http://schemas.openxmlformats.org/officeDocument/2006/extended-properties" xmlns:vt="http://schemas.openxmlformats.org/officeDocument/2006/docPropsVTypes">
  <Template>Acc_Technology_template</Template>
  <TotalTime>1245</TotalTime>
  <Words>1333</Words>
  <Application>Microsoft Office PowerPoint</Application>
  <PresentationFormat>On-screen Show (4:3)</PresentationFormat>
  <Paragraphs>300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Acc_Technology_template</vt:lpstr>
      <vt:lpstr>think-cell Slide</vt:lpstr>
      <vt:lpstr>Effective Unit Testing with JUnit</vt:lpstr>
      <vt:lpstr>Agenda</vt:lpstr>
      <vt:lpstr>PowerPoint Presentation</vt:lpstr>
      <vt:lpstr>How does JUnit help us with Unit Testing (1)</vt:lpstr>
      <vt:lpstr>JUnit4 in a Nutshell</vt:lpstr>
      <vt:lpstr>PowerPoint Presentation</vt:lpstr>
      <vt:lpstr>Best Practices (1)</vt:lpstr>
      <vt:lpstr>Best Practices (2)</vt:lpstr>
      <vt:lpstr>Best Practices (3)</vt:lpstr>
      <vt:lpstr>Best Practices (4)</vt:lpstr>
      <vt:lpstr>Best Practices (5)</vt:lpstr>
      <vt:lpstr>Best Practices (6)</vt:lpstr>
      <vt:lpstr>Best Practices (7)</vt:lpstr>
      <vt:lpstr>Best Practices (8)</vt:lpstr>
      <vt:lpstr>Best Practices (9)</vt:lpstr>
      <vt:lpstr>Best Practices (10)</vt:lpstr>
      <vt:lpstr>Best Practices (11)</vt:lpstr>
      <vt:lpstr>Best Practices (12)</vt:lpstr>
      <vt:lpstr>Best Practices (13)</vt:lpstr>
      <vt:lpstr>Best Practices (14)</vt:lpstr>
      <vt:lpstr>Best Practices (15)</vt:lpstr>
      <vt:lpstr>Best Practices (16)</vt:lpstr>
      <vt:lpstr>Best Practices (17)</vt:lpstr>
      <vt:lpstr>Other Useful Approaches</vt:lpstr>
      <vt:lpstr>PowerPoint Presentation</vt:lpstr>
      <vt:lpstr>PowerPoint Presentation</vt:lpstr>
      <vt:lpstr>PowerPoint Presentation</vt:lpstr>
      <vt:lpstr>PowerPoint Presentation</vt:lpstr>
      <vt:lpstr>Things to Avoid / Common Issues</vt:lpstr>
      <vt:lpstr>Further References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JUnit - Best Practices</dc:title>
  <dc:creator>sundeep.rajasekaran</dc:creator>
  <dc:description>Accenture</dc:description>
  <cp:lastModifiedBy>Hooke, Kevin J.</cp:lastModifiedBy>
  <cp:revision>165</cp:revision>
  <dcterms:created xsi:type="dcterms:W3CDTF">2014-08-28T20:24:33Z</dcterms:created>
  <dcterms:modified xsi:type="dcterms:W3CDTF">2015-01-30T18:40:56Z</dcterms:modified>
  <cp:contentType>General Contribution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0x012000FD200C85A7BB46D2B974A85017C5AC2B01002F07F72A0B99754C917B006D85649FEA</vt:lpwstr>
  </property>
  <property fmtid="{D5CDD505-2E9C-101B-9397-08002B2CF9AE}" pid="3" name="FederalData">
    <vt:lpwstr>No</vt:lpwstr>
  </property>
</Properties>
</file>