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15A4-DD3F-42EB-A6F8-384A9CF2D74A}" v="868" dt="2021-02-10T07:29:12.780"/>
    <p1510:client id="{A49CDE20-1D39-C84F-A6A6-654A0C36BBCE}" v="16" dt="2021-02-10T17:01:43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A9D2A-2A97-40C9-A50E-88EFDDDDCC7E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EEBF789-7380-40DB-B1B1-375BF6E43C1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Data preprocessing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- NLTK library</a:t>
          </a:r>
          <a:endParaRPr lang="en-US" dirty="0"/>
        </a:p>
      </dgm:t>
    </dgm:pt>
    <dgm:pt modelId="{9D274281-BFE2-412C-8515-A8FE2262567C}" type="parTrans" cxnId="{74E3E318-335F-47CC-944D-FE5564394103}">
      <dgm:prSet/>
      <dgm:spPr/>
      <dgm:t>
        <a:bodyPr/>
        <a:lstStyle/>
        <a:p>
          <a:endParaRPr lang="en-US"/>
        </a:p>
      </dgm:t>
    </dgm:pt>
    <dgm:pt modelId="{8181668B-2C24-4220-90CD-4334A781F19C}" type="sibTrans" cxnId="{74E3E318-335F-47CC-944D-FE5564394103}">
      <dgm:prSet/>
      <dgm:spPr/>
      <dgm:t>
        <a:bodyPr/>
        <a:lstStyle/>
        <a:p>
          <a:endParaRPr lang="en-US"/>
        </a:p>
      </dgm:t>
    </dgm:pt>
    <dgm:pt modelId="{3CC675EE-528D-426B-BE0F-9026D4D46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Word to integer encoding</a:t>
          </a:r>
        </a:p>
      </dgm:t>
    </dgm:pt>
    <dgm:pt modelId="{53DF971C-80DA-4A00-814C-04D44FAFDDF3}" type="parTrans" cxnId="{27E219E2-20A7-44F7-B041-26AF0AC7B6C7}">
      <dgm:prSet/>
      <dgm:spPr/>
      <dgm:t>
        <a:bodyPr/>
        <a:lstStyle/>
        <a:p>
          <a:endParaRPr lang="en-US"/>
        </a:p>
      </dgm:t>
    </dgm:pt>
    <dgm:pt modelId="{A1B2D532-BF24-4964-B717-E84C30F65A5C}" type="sibTrans" cxnId="{27E219E2-20A7-44F7-B041-26AF0AC7B6C7}">
      <dgm:prSet/>
      <dgm:spPr/>
      <dgm:t>
        <a:bodyPr/>
        <a:lstStyle/>
        <a:p>
          <a:endParaRPr lang="en-US"/>
        </a:p>
      </dgm:t>
    </dgm:pt>
    <dgm:pt modelId="{B2DA835B-FA16-4A72-AF7F-6F94BF01D42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Word embedding</a:t>
          </a:r>
          <a:br>
            <a:rPr lang="en-US" dirty="0">
              <a:solidFill>
                <a:srgbClr val="010000"/>
              </a:solidFill>
              <a:latin typeface="Calibri Light" panose="020F0302020204030204"/>
            </a:rPr>
          </a:br>
          <a:r>
            <a:rPr lang="en-US" dirty="0">
              <a:solidFill>
                <a:srgbClr val="010000"/>
              </a:solidFill>
              <a:latin typeface="Calibri Light" panose="020F0302020204030204"/>
            </a:rPr>
            <a:t>- gensim library: Word2Vec</a:t>
          </a:r>
          <a:endParaRPr lang="en-US" dirty="0">
            <a:solidFill>
              <a:srgbClr val="010000"/>
            </a:solidFill>
          </a:endParaRPr>
        </a:p>
      </dgm:t>
    </dgm:pt>
    <dgm:pt modelId="{52403243-E024-4971-A985-F260415A8E86}" type="parTrans" cxnId="{FC347025-DEF0-4365-8AAC-C102847AA71A}">
      <dgm:prSet/>
      <dgm:spPr/>
      <dgm:t>
        <a:bodyPr/>
        <a:lstStyle/>
        <a:p>
          <a:endParaRPr lang="en-US"/>
        </a:p>
      </dgm:t>
    </dgm:pt>
    <dgm:pt modelId="{025F28D4-C459-452C-B07E-CA6607D8C659}" type="sibTrans" cxnId="{FC347025-DEF0-4365-8AAC-C102847AA71A}">
      <dgm:prSet/>
      <dgm:spPr/>
      <dgm:t>
        <a:bodyPr/>
        <a:lstStyle/>
        <a:p>
          <a:endParaRPr lang="en-US"/>
        </a:p>
      </dgm:t>
    </dgm:pt>
    <dgm:pt modelId="{BC26000C-4ADB-4328-8258-F5282D09EE3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Neural Net with zero hidden layers and </a:t>
          </a:r>
          <a:r>
            <a:rPr lang="en-US" dirty="0" err="1"/>
            <a:t>Softmax</a:t>
          </a:r>
          <a:r>
            <a:rPr lang="en-US" dirty="0"/>
            <a:t> Activation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-TensorFlow – Keras</a:t>
          </a:r>
          <a:endParaRPr lang="en-US" dirty="0"/>
        </a:p>
      </dgm:t>
    </dgm:pt>
    <dgm:pt modelId="{3DD501EC-365C-4AFE-BACB-BD039532D78A}" type="parTrans" cxnId="{914E8712-302F-48B1-ACEF-65B62D978E5E}">
      <dgm:prSet/>
      <dgm:spPr/>
      <dgm:t>
        <a:bodyPr/>
        <a:lstStyle/>
        <a:p>
          <a:endParaRPr lang="en-US"/>
        </a:p>
      </dgm:t>
    </dgm:pt>
    <dgm:pt modelId="{BD2C20FB-0660-424F-BEC6-4987AE4403FF}" type="sibTrans" cxnId="{914E8712-302F-48B1-ACEF-65B62D978E5E}">
      <dgm:prSet/>
      <dgm:spPr/>
      <dgm:t>
        <a:bodyPr/>
        <a:lstStyle/>
        <a:p>
          <a:endParaRPr lang="en-US"/>
        </a:p>
      </dgm:t>
    </dgm:pt>
    <dgm:pt modelId="{B3912A7E-24F3-47D5-B4E2-0D733F1F2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Prediction using the above model</a:t>
          </a:r>
        </a:p>
      </dgm:t>
    </dgm:pt>
    <dgm:pt modelId="{26A1EC7D-AA2C-4506-BF04-4CC3828A6F65}" type="parTrans" cxnId="{98F6290A-D19C-4547-B479-E509D80A2FE4}">
      <dgm:prSet/>
      <dgm:spPr/>
      <dgm:t>
        <a:bodyPr/>
        <a:lstStyle/>
        <a:p>
          <a:endParaRPr lang="en-US"/>
        </a:p>
      </dgm:t>
    </dgm:pt>
    <dgm:pt modelId="{F024AAB6-2D9F-4B86-9B92-6051759CE077}" type="sibTrans" cxnId="{98F6290A-D19C-4547-B479-E509D80A2FE4}">
      <dgm:prSet/>
      <dgm:spPr/>
      <dgm:t>
        <a:bodyPr/>
        <a:lstStyle/>
        <a:p>
          <a:endParaRPr lang="en-US"/>
        </a:p>
      </dgm:t>
    </dgm:pt>
    <dgm:pt modelId="{E5FDAB39-4DC3-4D24-AF4C-E7CA9AE066DF}" type="pres">
      <dgm:prSet presAssocID="{05CA9D2A-2A97-40C9-A50E-88EFDDDDCC7E}" presName="vert0" presStyleCnt="0">
        <dgm:presLayoutVars>
          <dgm:dir/>
          <dgm:animOne val="branch"/>
          <dgm:animLvl val="lvl"/>
        </dgm:presLayoutVars>
      </dgm:prSet>
      <dgm:spPr/>
    </dgm:pt>
    <dgm:pt modelId="{65881A4D-EDB9-4E38-B21E-2365CEFF5AB3}" type="pres">
      <dgm:prSet presAssocID="{7EEBF789-7380-40DB-B1B1-375BF6E43C18}" presName="thickLine" presStyleLbl="alignNode1" presStyleIdx="0" presStyleCnt="5"/>
      <dgm:spPr/>
    </dgm:pt>
    <dgm:pt modelId="{F8C41741-D027-4CB1-A03C-1A9F66EF15EF}" type="pres">
      <dgm:prSet presAssocID="{7EEBF789-7380-40DB-B1B1-375BF6E43C18}" presName="horz1" presStyleCnt="0"/>
      <dgm:spPr/>
    </dgm:pt>
    <dgm:pt modelId="{C588B778-8D9C-4BB9-832C-5F9E9C957993}" type="pres">
      <dgm:prSet presAssocID="{7EEBF789-7380-40DB-B1B1-375BF6E43C18}" presName="tx1" presStyleLbl="revTx" presStyleIdx="0" presStyleCnt="5"/>
      <dgm:spPr/>
    </dgm:pt>
    <dgm:pt modelId="{F9BFA4D4-7B96-4220-A675-AC65C15AD5A4}" type="pres">
      <dgm:prSet presAssocID="{7EEBF789-7380-40DB-B1B1-375BF6E43C18}" presName="vert1" presStyleCnt="0"/>
      <dgm:spPr/>
    </dgm:pt>
    <dgm:pt modelId="{47338308-DA66-43BF-B59D-C4B3DAA09626}" type="pres">
      <dgm:prSet presAssocID="{3CC675EE-528D-426B-BE0F-9026D4D46033}" presName="thickLine" presStyleLbl="alignNode1" presStyleIdx="1" presStyleCnt="5"/>
      <dgm:spPr/>
    </dgm:pt>
    <dgm:pt modelId="{7BFAF69A-0C59-4F0A-94B2-BF63B09A4BBB}" type="pres">
      <dgm:prSet presAssocID="{3CC675EE-528D-426B-BE0F-9026D4D46033}" presName="horz1" presStyleCnt="0"/>
      <dgm:spPr/>
    </dgm:pt>
    <dgm:pt modelId="{D2659087-1ACF-4EFD-B517-D0D82DB8861E}" type="pres">
      <dgm:prSet presAssocID="{3CC675EE-528D-426B-BE0F-9026D4D46033}" presName="tx1" presStyleLbl="revTx" presStyleIdx="1" presStyleCnt="5"/>
      <dgm:spPr/>
    </dgm:pt>
    <dgm:pt modelId="{20AAE918-AF29-4C31-B06B-92D2C9769A8C}" type="pres">
      <dgm:prSet presAssocID="{3CC675EE-528D-426B-BE0F-9026D4D46033}" presName="vert1" presStyleCnt="0"/>
      <dgm:spPr/>
    </dgm:pt>
    <dgm:pt modelId="{6C31E93D-ADED-473C-9CE7-E5C034D52BB9}" type="pres">
      <dgm:prSet presAssocID="{B2DA835B-FA16-4A72-AF7F-6F94BF01D426}" presName="thickLine" presStyleLbl="alignNode1" presStyleIdx="2" presStyleCnt="5"/>
      <dgm:spPr/>
    </dgm:pt>
    <dgm:pt modelId="{E8123B92-CF57-4F36-8482-953BF67FC82C}" type="pres">
      <dgm:prSet presAssocID="{B2DA835B-FA16-4A72-AF7F-6F94BF01D426}" presName="horz1" presStyleCnt="0"/>
      <dgm:spPr/>
    </dgm:pt>
    <dgm:pt modelId="{96AAF653-190D-40EE-9992-ECD9ACCBFB94}" type="pres">
      <dgm:prSet presAssocID="{B2DA835B-FA16-4A72-AF7F-6F94BF01D426}" presName="tx1" presStyleLbl="revTx" presStyleIdx="2" presStyleCnt="5"/>
      <dgm:spPr/>
    </dgm:pt>
    <dgm:pt modelId="{DFA8D3C0-C124-4164-8FE7-5C32ACEF2646}" type="pres">
      <dgm:prSet presAssocID="{B2DA835B-FA16-4A72-AF7F-6F94BF01D426}" presName="vert1" presStyleCnt="0"/>
      <dgm:spPr/>
    </dgm:pt>
    <dgm:pt modelId="{6E3AB433-BFD0-4254-99B5-A4DCC296041E}" type="pres">
      <dgm:prSet presAssocID="{BC26000C-4ADB-4328-8258-F5282D09EE3B}" presName="thickLine" presStyleLbl="alignNode1" presStyleIdx="3" presStyleCnt="5"/>
      <dgm:spPr/>
    </dgm:pt>
    <dgm:pt modelId="{C9F4D485-9BF3-4860-B1F0-94AB5F1B5701}" type="pres">
      <dgm:prSet presAssocID="{BC26000C-4ADB-4328-8258-F5282D09EE3B}" presName="horz1" presStyleCnt="0"/>
      <dgm:spPr/>
    </dgm:pt>
    <dgm:pt modelId="{CB81168E-AB6B-4951-AD78-2C63A43AAFA3}" type="pres">
      <dgm:prSet presAssocID="{BC26000C-4ADB-4328-8258-F5282D09EE3B}" presName="tx1" presStyleLbl="revTx" presStyleIdx="3" presStyleCnt="5"/>
      <dgm:spPr/>
    </dgm:pt>
    <dgm:pt modelId="{AF4F30E6-EAD9-4392-84E6-AFD759677CEC}" type="pres">
      <dgm:prSet presAssocID="{BC26000C-4ADB-4328-8258-F5282D09EE3B}" presName="vert1" presStyleCnt="0"/>
      <dgm:spPr/>
    </dgm:pt>
    <dgm:pt modelId="{6558AD81-9FD8-48FA-8ED3-729229EE27EC}" type="pres">
      <dgm:prSet presAssocID="{B3912A7E-24F3-47D5-B4E2-0D733F1F2EC3}" presName="thickLine" presStyleLbl="alignNode1" presStyleIdx="4" presStyleCnt="5"/>
      <dgm:spPr/>
    </dgm:pt>
    <dgm:pt modelId="{877CA391-E55F-479D-A95C-EEC249313B29}" type="pres">
      <dgm:prSet presAssocID="{B3912A7E-24F3-47D5-B4E2-0D733F1F2EC3}" presName="horz1" presStyleCnt="0"/>
      <dgm:spPr/>
    </dgm:pt>
    <dgm:pt modelId="{3D2825C2-3778-4F81-A179-8FB196371A40}" type="pres">
      <dgm:prSet presAssocID="{B3912A7E-24F3-47D5-B4E2-0D733F1F2EC3}" presName="tx1" presStyleLbl="revTx" presStyleIdx="4" presStyleCnt="5"/>
      <dgm:spPr/>
    </dgm:pt>
    <dgm:pt modelId="{8A559E8E-25AC-4D2C-99E1-A1FC882F9BAA}" type="pres">
      <dgm:prSet presAssocID="{B3912A7E-24F3-47D5-B4E2-0D733F1F2EC3}" presName="vert1" presStyleCnt="0"/>
      <dgm:spPr/>
    </dgm:pt>
  </dgm:ptLst>
  <dgm:cxnLst>
    <dgm:cxn modelId="{98F6290A-D19C-4547-B479-E509D80A2FE4}" srcId="{05CA9D2A-2A97-40C9-A50E-88EFDDDDCC7E}" destId="{B3912A7E-24F3-47D5-B4E2-0D733F1F2EC3}" srcOrd="4" destOrd="0" parTransId="{26A1EC7D-AA2C-4506-BF04-4CC3828A6F65}" sibTransId="{F024AAB6-2D9F-4B86-9B92-6051759CE077}"/>
    <dgm:cxn modelId="{914E8712-302F-48B1-ACEF-65B62D978E5E}" srcId="{05CA9D2A-2A97-40C9-A50E-88EFDDDDCC7E}" destId="{BC26000C-4ADB-4328-8258-F5282D09EE3B}" srcOrd="3" destOrd="0" parTransId="{3DD501EC-365C-4AFE-BACB-BD039532D78A}" sibTransId="{BD2C20FB-0660-424F-BEC6-4987AE4403FF}"/>
    <dgm:cxn modelId="{74E3E318-335F-47CC-944D-FE5564394103}" srcId="{05CA9D2A-2A97-40C9-A50E-88EFDDDDCC7E}" destId="{7EEBF789-7380-40DB-B1B1-375BF6E43C18}" srcOrd="0" destOrd="0" parTransId="{9D274281-BFE2-412C-8515-A8FE2262567C}" sibTransId="{8181668B-2C24-4220-90CD-4334A781F19C}"/>
    <dgm:cxn modelId="{FC347025-DEF0-4365-8AAC-C102847AA71A}" srcId="{05CA9D2A-2A97-40C9-A50E-88EFDDDDCC7E}" destId="{B2DA835B-FA16-4A72-AF7F-6F94BF01D426}" srcOrd="2" destOrd="0" parTransId="{52403243-E024-4971-A985-F260415A8E86}" sibTransId="{025F28D4-C459-452C-B07E-CA6607D8C659}"/>
    <dgm:cxn modelId="{8B535745-8543-4871-B0C2-748F91628DB4}" type="presOf" srcId="{05CA9D2A-2A97-40C9-A50E-88EFDDDDCC7E}" destId="{E5FDAB39-4DC3-4D24-AF4C-E7CA9AE066DF}" srcOrd="0" destOrd="0" presId="urn:microsoft.com/office/officeart/2008/layout/LinedList"/>
    <dgm:cxn modelId="{1E2F988F-C214-42CD-B96E-F17CAB9A6F99}" type="presOf" srcId="{B3912A7E-24F3-47D5-B4E2-0D733F1F2EC3}" destId="{3D2825C2-3778-4F81-A179-8FB196371A40}" srcOrd="0" destOrd="0" presId="urn:microsoft.com/office/officeart/2008/layout/LinedList"/>
    <dgm:cxn modelId="{DEE00C91-0F45-4953-918F-8B54B36AAB2E}" type="presOf" srcId="{BC26000C-4ADB-4328-8258-F5282D09EE3B}" destId="{CB81168E-AB6B-4951-AD78-2C63A43AAFA3}" srcOrd="0" destOrd="0" presId="urn:microsoft.com/office/officeart/2008/layout/LinedList"/>
    <dgm:cxn modelId="{104158C5-AF86-4CAE-993B-75AEEFB13744}" type="presOf" srcId="{B2DA835B-FA16-4A72-AF7F-6F94BF01D426}" destId="{96AAF653-190D-40EE-9992-ECD9ACCBFB94}" srcOrd="0" destOrd="0" presId="urn:microsoft.com/office/officeart/2008/layout/LinedList"/>
    <dgm:cxn modelId="{3D08ACC9-251F-466F-BA25-AA395A6DCB14}" type="presOf" srcId="{7EEBF789-7380-40DB-B1B1-375BF6E43C18}" destId="{C588B778-8D9C-4BB9-832C-5F9E9C957993}" srcOrd="0" destOrd="0" presId="urn:microsoft.com/office/officeart/2008/layout/LinedList"/>
    <dgm:cxn modelId="{27E219E2-20A7-44F7-B041-26AF0AC7B6C7}" srcId="{05CA9D2A-2A97-40C9-A50E-88EFDDDDCC7E}" destId="{3CC675EE-528D-426B-BE0F-9026D4D46033}" srcOrd="1" destOrd="0" parTransId="{53DF971C-80DA-4A00-814C-04D44FAFDDF3}" sibTransId="{A1B2D532-BF24-4964-B717-E84C30F65A5C}"/>
    <dgm:cxn modelId="{FAF4D5FB-5D29-4705-BF96-E7936BDFB4AA}" type="presOf" srcId="{3CC675EE-528D-426B-BE0F-9026D4D46033}" destId="{D2659087-1ACF-4EFD-B517-D0D82DB8861E}" srcOrd="0" destOrd="0" presId="urn:microsoft.com/office/officeart/2008/layout/LinedList"/>
    <dgm:cxn modelId="{90F10E5B-D12D-48F8-840B-D9748A4EE70C}" type="presParOf" srcId="{E5FDAB39-4DC3-4D24-AF4C-E7CA9AE066DF}" destId="{65881A4D-EDB9-4E38-B21E-2365CEFF5AB3}" srcOrd="0" destOrd="0" presId="urn:microsoft.com/office/officeart/2008/layout/LinedList"/>
    <dgm:cxn modelId="{8D1CFECC-1123-46F6-8997-BC65C58670B0}" type="presParOf" srcId="{E5FDAB39-4DC3-4D24-AF4C-E7CA9AE066DF}" destId="{F8C41741-D027-4CB1-A03C-1A9F66EF15EF}" srcOrd="1" destOrd="0" presId="urn:microsoft.com/office/officeart/2008/layout/LinedList"/>
    <dgm:cxn modelId="{BC4CB56A-4023-4EB3-B2BF-3E4D410D898A}" type="presParOf" srcId="{F8C41741-D027-4CB1-A03C-1A9F66EF15EF}" destId="{C588B778-8D9C-4BB9-832C-5F9E9C957993}" srcOrd="0" destOrd="0" presId="urn:microsoft.com/office/officeart/2008/layout/LinedList"/>
    <dgm:cxn modelId="{8DCCC8B9-C2AB-4CF3-8A4B-751F510B8C72}" type="presParOf" srcId="{F8C41741-D027-4CB1-A03C-1A9F66EF15EF}" destId="{F9BFA4D4-7B96-4220-A675-AC65C15AD5A4}" srcOrd="1" destOrd="0" presId="urn:microsoft.com/office/officeart/2008/layout/LinedList"/>
    <dgm:cxn modelId="{59E169C9-0598-4530-AEBA-1A87EF41E865}" type="presParOf" srcId="{E5FDAB39-4DC3-4D24-AF4C-E7CA9AE066DF}" destId="{47338308-DA66-43BF-B59D-C4B3DAA09626}" srcOrd="2" destOrd="0" presId="urn:microsoft.com/office/officeart/2008/layout/LinedList"/>
    <dgm:cxn modelId="{0BC52904-C025-4281-B0FD-23A374365744}" type="presParOf" srcId="{E5FDAB39-4DC3-4D24-AF4C-E7CA9AE066DF}" destId="{7BFAF69A-0C59-4F0A-94B2-BF63B09A4BBB}" srcOrd="3" destOrd="0" presId="urn:microsoft.com/office/officeart/2008/layout/LinedList"/>
    <dgm:cxn modelId="{216D24A5-859A-404C-98DD-1F16C6BF8C3B}" type="presParOf" srcId="{7BFAF69A-0C59-4F0A-94B2-BF63B09A4BBB}" destId="{D2659087-1ACF-4EFD-B517-D0D82DB8861E}" srcOrd="0" destOrd="0" presId="urn:microsoft.com/office/officeart/2008/layout/LinedList"/>
    <dgm:cxn modelId="{E52C786B-CCA3-4AE2-8F0B-C0EE1F3CD03C}" type="presParOf" srcId="{7BFAF69A-0C59-4F0A-94B2-BF63B09A4BBB}" destId="{20AAE918-AF29-4C31-B06B-92D2C9769A8C}" srcOrd="1" destOrd="0" presId="urn:microsoft.com/office/officeart/2008/layout/LinedList"/>
    <dgm:cxn modelId="{EE06C308-CE0B-41F7-AFDE-D9AB4264DF4F}" type="presParOf" srcId="{E5FDAB39-4DC3-4D24-AF4C-E7CA9AE066DF}" destId="{6C31E93D-ADED-473C-9CE7-E5C034D52BB9}" srcOrd="4" destOrd="0" presId="urn:microsoft.com/office/officeart/2008/layout/LinedList"/>
    <dgm:cxn modelId="{92756F65-1CC2-4FE5-8A6B-203843DD2589}" type="presParOf" srcId="{E5FDAB39-4DC3-4D24-AF4C-E7CA9AE066DF}" destId="{E8123B92-CF57-4F36-8482-953BF67FC82C}" srcOrd="5" destOrd="0" presId="urn:microsoft.com/office/officeart/2008/layout/LinedList"/>
    <dgm:cxn modelId="{2CEE168A-028E-4F6F-8C22-EABAED5C1469}" type="presParOf" srcId="{E8123B92-CF57-4F36-8482-953BF67FC82C}" destId="{96AAF653-190D-40EE-9992-ECD9ACCBFB94}" srcOrd="0" destOrd="0" presId="urn:microsoft.com/office/officeart/2008/layout/LinedList"/>
    <dgm:cxn modelId="{7E72541E-84E4-4CC8-B538-8654D908C8E0}" type="presParOf" srcId="{E8123B92-CF57-4F36-8482-953BF67FC82C}" destId="{DFA8D3C0-C124-4164-8FE7-5C32ACEF2646}" srcOrd="1" destOrd="0" presId="urn:microsoft.com/office/officeart/2008/layout/LinedList"/>
    <dgm:cxn modelId="{942566A8-CAC4-4E4E-8522-2AA9FE8E5AB5}" type="presParOf" srcId="{E5FDAB39-4DC3-4D24-AF4C-E7CA9AE066DF}" destId="{6E3AB433-BFD0-4254-99B5-A4DCC296041E}" srcOrd="6" destOrd="0" presId="urn:microsoft.com/office/officeart/2008/layout/LinedList"/>
    <dgm:cxn modelId="{912C2990-9E02-470F-9A25-D618A7479304}" type="presParOf" srcId="{E5FDAB39-4DC3-4D24-AF4C-E7CA9AE066DF}" destId="{C9F4D485-9BF3-4860-B1F0-94AB5F1B5701}" srcOrd="7" destOrd="0" presId="urn:microsoft.com/office/officeart/2008/layout/LinedList"/>
    <dgm:cxn modelId="{C334F390-95E8-4422-BB81-07E1BFC71CDB}" type="presParOf" srcId="{C9F4D485-9BF3-4860-B1F0-94AB5F1B5701}" destId="{CB81168E-AB6B-4951-AD78-2C63A43AAFA3}" srcOrd="0" destOrd="0" presId="urn:microsoft.com/office/officeart/2008/layout/LinedList"/>
    <dgm:cxn modelId="{D5533480-FEA1-4C0F-9C5E-7CFBE5B1F49F}" type="presParOf" srcId="{C9F4D485-9BF3-4860-B1F0-94AB5F1B5701}" destId="{AF4F30E6-EAD9-4392-84E6-AFD759677CEC}" srcOrd="1" destOrd="0" presId="urn:microsoft.com/office/officeart/2008/layout/LinedList"/>
    <dgm:cxn modelId="{4C7FED91-BE0F-448A-9215-3E39BCC247EA}" type="presParOf" srcId="{E5FDAB39-4DC3-4D24-AF4C-E7CA9AE066DF}" destId="{6558AD81-9FD8-48FA-8ED3-729229EE27EC}" srcOrd="8" destOrd="0" presId="urn:microsoft.com/office/officeart/2008/layout/LinedList"/>
    <dgm:cxn modelId="{6DC8D799-038A-49C3-A9F0-8AA638A3A483}" type="presParOf" srcId="{E5FDAB39-4DC3-4D24-AF4C-E7CA9AE066DF}" destId="{877CA391-E55F-479D-A95C-EEC249313B29}" srcOrd="9" destOrd="0" presId="urn:microsoft.com/office/officeart/2008/layout/LinedList"/>
    <dgm:cxn modelId="{D05F0F9A-F2B7-4471-92B7-D8B9CFF669C9}" type="presParOf" srcId="{877CA391-E55F-479D-A95C-EEC249313B29}" destId="{3D2825C2-3778-4F81-A179-8FB196371A40}" srcOrd="0" destOrd="0" presId="urn:microsoft.com/office/officeart/2008/layout/LinedList"/>
    <dgm:cxn modelId="{36F13A5B-4F50-41E9-8F16-756238873A08}" type="presParOf" srcId="{877CA391-E55F-479D-A95C-EEC249313B29}" destId="{8A559E8E-25AC-4D2C-99E1-A1FC882F9B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1A4D-EDB9-4E38-B21E-2365CEFF5AB3}">
      <dsp:nvSpPr>
        <dsp:cNvPr id="0" name=""/>
        <dsp:cNvSpPr/>
      </dsp:nvSpPr>
      <dsp:spPr>
        <a:xfrm>
          <a:off x="0" y="671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8B778-8D9C-4BB9-832C-5F9E9C957993}">
      <dsp:nvSpPr>
        <dsp:cNvPr id="0" name=""/>
        <dsp:cNvSpPr/>
      </dsp:nvSpPr>
      <dsp:spPr>
        <a:xfrm>
          <a:off x="0" y="671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preprocessing</a:t>
          </a:r>
          <a:br>
            <a:rPr lang="en-US" sz="2100" kern="1200" dirty="0">
              <a:latin typeface="Calibri Light" panose="020F0302020204030204"/>
            </a:rPr>
          </a:br>
          <a:r>
            <a:rPr lang="en-US" sz="2100" kern="1200" dirty="0">
              <a:latin typeface="Calibri Light" panose="020F0302020204030204"/>
            </a:rPr>
            <a:t>- NLTK library</a:t>
          </a:r>
          <a:endParaRPr lang="en-US" sz="2100" kern="1200" dirty="0"/>
        </a:p>
      </dsp:txBody>
      <dsp:txXfrm>
        <a:off x="0" y="671"/>
        <a:ext cx="6630174" cy="1100668"/>
      </dsp:txXfrm>
    </dsp:sp>
    <dsp:sp modelId="{47338308-DA66-43BF-B59D-C4B3DAA09626}">
      <dsp:nvSpPr>
        <dsp:cNvPr id="0" name=""/>
        <dsp:cNvSpPr/>
      </dsp:nvSpPr>
      <dsp:spPr>
        <a:xfrm>
          <a:off x="0" y="1101340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59087-1ACF-4EFD-B517-D0D82DB8861E}">
      <dsp:nvSpPr>
        <dsp:cNvPr id="0" name=""/>
        <dsp:cNvSpPr/>
      </dsp:nvSpPr>
      <dsp:spPr>
        <a:xfrm>
          <a:off x="0" y="1101340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Word to integer encoding</a:t>
          </a:r>
        </a:p>
      </dsp:txBody>
      <dsp:txXfrm>
        <a:off x="0" y="1101340"/>
        <a:ext cx="6630174" cy="1100668"/>
      </dsp:txXfrm>
    </dsp:sp>
    <dsp:sp modelId="{6C31E93D-ADED-473C-9CE7-E5C034D52BB9}">
      <dsp:nvSpPr>
        <dsp:cNvPr id="0" name=""/>
        <dsp:cNvSpPr/>
      </dsp:nvSpPr>
      <dsp:spPr>
        <a:xfrm>
          <a:off x="0" y="2202009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AF653-190D-40EE-9992-ECD9ACCBFB94}">
      <dsp:nvSpPr>
        <dsp:cNvPr id="0" name=""/>
        <dsp:cNvSpPr/>
      </dsp:nvSpPr>
      <dsp:spPr>
        <a:xfrm>
          <a:off x="0" y="2202009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Word embedding</a:t>
          </a:r>
          <a:br>
            <a:rPr lang="en-US" sz="21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lang="en-US" sz="2100" kern="1200" dirty="0">
              <a:solidFill>
                <a:srgbClr val="010000"/>
              </a:solidFill>
              <a:latin typeface="Calibri Light" panose="020F0302020204030204"/>
            </a:rPr>
            <a:t>- gensim library: Word2Vec</a:t>
          </a:r>
          <a:endParaRPr lang="en-US" sz="2100" kern="1200" dirty="0">
            <a:solidFill>
              <a:srgbClr val="010000"/>
            </a:solidFill>
          </a:endParaRPr>
        </a:p>
      </dsp:txBody>
      <dsp:txXfrm>
        <a:off x="0" y="2202009"/>
        <a:ext cx="6630174" cy="1100668"/>
      </dsp:txXfrm>
    </dsp:sp>
    <dsp:sp modelId="{6E3AB433-BFD0-4254-99B5-A4DCC296041E}">
      <dsp:nvSpPr>
        <dsp:cNvPr id="0" name=""/>
        <dsp:cNvSpPr/>
      </dsp:nvSpPr>
      <dsp:spPr>
        <a:xfrm>
          <a:off x="0" y="3302678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168E-AB6B-4951-AD78-2C63A43AAFA3}">
      <dsp:nvSpPr>
        <dsp:cNvPr id="0" name=""/>
        <dsp:cNvSpPr/>
      </dsp:nvSpPr>
      <dsp:spPr>
        <a:xfrm>
          <a:off x="0" y="3302678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Neural Net with zero hidden layers and </a:t>
          </a:r>
          <a:r>
            <a:rPr lang="en-US" sz="2100" kern="1200" dirty="0" err="1"/>
            <a:t>Softmax</a:t>
          </a:r>
          <a:r>
            <a:rPr lang="en-US" sz="2100" kern="1200" dirty="0"/>
            <a:t> Activation</a:t>
          </a:r>
          <a:br>
            <a:rPr lang="en-US" sz="2100" kern="1200" dirty="0">
              <a:latin typeface="Calibri Light" panose="020F0302020204030204"/>
            </a:rPr>
          </a:br>
          <a:r>
            <a:rPr lang="en-US" sz="2100" kern="1200" dirty="0">
              <a:latin typeface="Calibri Light" panose="020F0302020204030204"/>
            </a:rPr>
            <a:t>-TensorFlow – Keras</a:t>
          </a:r>
          <a:endParaRPr lang="en-US" sz="2100" kern="1200" dirty="0"/>
        </a:p>
      </dsp:txBody>
      <dsp:txXfrm>
        <a:off x="0" y="3302678"/>
        <a:ext cx="6630174" cy="1100668"/>
      </dsp:txXfrm>
    </dsp:sp>
    <dsp:sp modelId="{6558AD81-9FD8-48FA-8ED3-729229EE27EC}">
      <dsp:nvSpPr>
        <dsp:cNvPr id="0" name=""/>
        <dsp:cNvSpPr/>
      </dsp:nvSpPr>
      <dsp:spPr>
        <a:xfrm>
          <a:off x="0" y="4403347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25C2-3778-4F81-A179-8FB196371A40}">
      <dsp:nvSpPr>
        <dsp:cNvPr id="0" name=""/>
        <dsp:cNvSpPr/>
      </dsp:nvSpPr>
      <dsp:spPr>
        <a:xfrm>
          <a:off x="0" y="4403347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Prediction using the above model</a:t>
          </a:r>
        </a:p>
      </dsp:txBody>
      <dsp:txXfrm>
        <a:off x="0" y="4403347"/>
        <a:ext cx="6630174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9ED9-47FB-46ED-B599-9EFA505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3" y="641657"/>
            <a:ext cx="3337715" cy="5577367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Architecture</a:t>
            </a:r>
            <a:endParaRPr lang="en-US" sz="4800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A70CF0C-B67D-4CB5-AA9A-803B920CF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39581"/>
              </p:ext>
            </p:extLst>
          </p:nvPr>
        </p:nvGraphicFramePr>
        <p:xfrm>
          <a:off x="5034419" y="68302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8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05D53-8574-48DC-A2CA-B92B2A4D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cs typeface="Calibri Light"/>
              </a:rPr>
              <a:t>Results - Train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7587C3-B40C-4AB2-948A-7ED8476F2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7025"/>
              </p:ext>
            </p:extLst>
          </p:nvPr>
        </p:nvGraphicFramePr>
        <p:xfrm>
          <a:off x="673324" y="1623524"/>
          <a:ext cx="6619855" cy="467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33">
                  <a:extLst>
                    <a:ext uri="{9D8B030D-6E8A-4147-A177-3AD203B41FA5}">
                      <a16:colId xmlns:a16="http://schemas.microsoft.com/office/drawing/2014/main" val="2643218137"/>
                    </a:ext>
                  </a:extLst>
                </a:gridCol>
                <a:gridCol w="1322325">
                  <a:extLst>
                    <a:ext uri="{9D8B030D-6E8A-4147-A177-3AD203B41FA5}">
                      <a16:colId xmlns:a16="http://schemas.microsoft.com/office/drawing/2014/main" val="1190816775"/>
                    </a:ext>
                  </a:extLst>
                </a:gridCol>
                <a:gridCol w="1322325">
                  <a:extLst>
                    <a:ext uri="{9D8B030D-6E8A-4147-A177-3AD203B41FA5}">
                      <a16:colId xmlns:a16="http://schemas.microsoft.com/office/drawing/2014/main" val="1024949218"/>
                    </a:ext>
                  </a:extLst>
                </a:gridCol>
                <a:gridCol w="1246836">
                  <a:extLst>
                    <a:ext uri="{9D8B030D-6E8A-4147-A177-3AD203B41FA5}">
                      <a16:colId xmlns:a16="http://schemas.microsoft.com/office/drawing/2014/main" val="2809117169"/>
                    </a:ext>
                  </a:extLst>
                </a:gridCol>
                <a:gridCol w="1246836">
                  <a:extLst>
                    <a:ext uri="{9D8B030D-6E8A-4147-A177-3AD203B41FA5}">
                      <a16:colId xmlns:a16="http://schemas.microsoft.com/office/drawing/2014/main" val="1082349752"/>
                    </a:ext>
                  </a:extLst>
                </a:gridCol>
              </a:tblGrid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Class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 dirty="0">
                          <a:latin typeface="Calibri"/>
                        </a:rPr>
                        <a:t>Precision</a:t>
                      </a:r>
                      <a:endParaRPr lang="en-US" dirty="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Recall</a:t>
                      </a:r>
                      <a:endParaRPr lang="en-US" dirty="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F1 Score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Support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2756041957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0.37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0.61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4059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165629870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0.39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2265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271509211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0.30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0.19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0.23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3612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15899086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6871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1703854841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0.84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33193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2059578172"/>
                  </a:ext>
                </a:extLst>
              </a:tr>
              <a:tr h="4281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Accuracy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0.69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50000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59838011"/>
                  </a:ext>
                </a:extLst>
              </a:tr>
              <a:tr h="690973">
                <a:tc>
                  <a:txBody>
                    <a:bodyPr/>
                    <a:lstStyle/>
                    <a:p>
                      <a:r>
                        <a:rPr lang="en-US" sz="2200" dirty="0"/>
                        <a:t>Macro - averaged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0.36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0.33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104406816"/>
                  </a:ext>
                </a:extLst>
              </a:tr>
              <a:tr h="690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Weighted - averaged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0.64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0.69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0.62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50000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7495486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5139F1-8B81-4CDC-997D-15A5B2C41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42170"/>
              </p:ext>
            </p:extLst>
          </p:nvPr>
        </p:nvGraphicFramePr>
        <p:xfrm>
          <a:off x="7712280" y="2618300"/>
          <a:ext cx="3940028" cy="2225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0262">
                  <a:extLst>
                    <a:ext uri="{9D8B030D-6E8A-4147-A177-3AD203B41FA5}">
                      <a16:colId xmlns:a16="http://schemas.microsoft.com/office/drawing/2014/main" val="1355651829"/>
                    </a:ext>
                  </a:extLst>
                </a:gridCol>
                <a:gridCol w="664673">
                  <a:extLst>
                    <a:ext uri="{9D8B030D-6E8A-4147-A177-3AD203B41FA5}">
                      <a16:colId xmlns:a16="http://schemas.microsoft.com/office/drawing/2014/main" val="615924722"/>
                    </a:ext>
                  </a:extLst>
                </a:gridCol>
                <a:gridCol w="587230">
                  <a:extLst>
                    <a:ext uri="{9D8B030D-6E8A-4147-A177-3AD203B41FA5}">
                      <a16:colId xmlns:a16="http://schemas.microsoft.com/office/drawing/2014/main" val="3309750640"/>
                    </a:ext>
                  </a:extLst>
                </a:gridCol>
                <a:gridCol w="638883">
                  <a:extLst>
                    <a:ext uri="{9D8B030D-6E8A-4147-A177-3AD203B41FA5}">
                      <a16:colId xmlns:a16="http://schemas.microsoft.com/office/drawing/2014/main" val="405199456"/>
                    </a:ext>
                  </a:extLst>
                </a:gridCol>
                <a:gridCol w="630262">
                  <a:extLst>
                    <a:ext uri="{9D8B030D-6E8A-4147-A177-3AD203B41FA5}">
                      <a16:colId xmlns:a16="http://schemas.microsoft.com/office/drawing/2014/main" val="2054869929"/>
                    </a:ext>
                  </a:extLst>
                </a:gridCol>
                <a:gridCol w="788718">
                  <a:extLst>
                    <a:ext uri="{9D8B030D-6E8A-4147-A177-3AD203B41FA5}">
                      <a16:colId xmlns:a16="http://schemas.microsoft.com/office/drawing/2014/main" val="3913380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2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3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6AD2A6-59D6-4D8D-92FB-5A367EF9CE02}"/>
              </a:ext>
            </a:extLst>
          </p:cNvPr>
          <p:cNvSpPr txBox="1"/>
          <p:nvPr/>
        </p:nvSpPr>
        <p:spPr>
          <a:xfrm>
            <a:off x="8536030" y="2247875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31769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05D53-8574-48DC-A2CA-B92B2A4D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85" y="588572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cs typeface="Calibri Light"/>
              </a:rPr>
              <a:t>Results -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7587C3-B40C-4AB2-948A-7ED8476F2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38324"/>
              </p:ext>
            </p:extLst>
          </p:nvPr>
        </p:nvGraphicFramePr>
        <p:xfrm>
          <a:off x="682305" y="1575937"/>
          <a:ext cx="6626440" cy="469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28">
                  <a:extLst>
                    <a:ext uri="{9D8B030D-6E8A-4147-A177-3AD203B41FA5}">
                      <a16:colId xmlns:a16="http://schemas.microsoft.com/office/drawing/2014/main" val="2643218137"/>
                    </a:ext>
                  </a:extLst>
                </a:gridCol>
                <a:gridCol w="1279835">
                  <a:extLst>
                    <a:ext uri="{9D8B030D-6E8A-4147-A177-3AD203B41FA5}">
                      <a16:colId xmlns:a16="http://schemas.microsoft.com/office/drawing/2014/main" val="678881938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024949218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2809117169"/>
                    </a:ext>
                  </a:extLst>
                </a:gridCol>
                <a:gridCol w="1392571">
                  <a:extLst>
                    <a:ext uri="{9D8B030D-6E8A-4147-A177-3AD203B41FA5}">
                      <a16:colId xmlns:a16="http://schemas.microsoft.com/office/drawing/2014/main" val="3924613908"/>
                    </a:ext>
                  </a:extLst>
                </a:gridCol>
              </a:tblGrid>
              <a:tr h="461395">
                <a:tc>
                  <a:txBody>
                    <a:bodyPr/>
                    <a:lstStyle/>
                    <a:p>
                      <a:r>
                        <a:rPr lang="en-US" sz="2200" dirty="0"/>
                        <a:t>Class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Precision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Recall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F1 Score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Summary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2756041957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0.62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0.5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1271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165629870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0.19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630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271509211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US" sz="2200"/>
                        <a:t>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0.29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0.20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0.24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911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15899086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US" sz="2200"/>
                        <a:t>4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0.05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1404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1703854841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US" sz="2200"/>
                        <a:t>5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0.80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5784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2059578172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Accuracy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200" dirty="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/>
                        <a:t>0.63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10000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59838011"/>
                  </a:ext>
                </a:extLst>
              </a:tr>
              <a:tr h="747247">
                <a:tc>
                  <a:txBody>
                    <a:bodyPr/>
                    <a:lstStyle/>
                    <a:p>
                      <a:r>
                        <a:rPr lang="en-US" sz="2200"/>
                        <a:t>Macro - averaged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0.41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0.35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0.32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4104406816"/>
                  </a:ext>
                </a:extLst>
              </a:tr>
              <a:tr h="7472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Weighted - averaged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0.57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0.63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0.56</a:t>
                      </a:r>
                    </a:p>
                  </a:txBody>
                  <a:tcPr marL="109913" marR="109913" marT="54956" marB="5495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dirty="0"/>
                        <a:t>10000</a:t>
                      </a:r>
                    </a:p>
                  </a:txBody>
                  <a:tcPr marL="109913" marR="109913" marT="54956" marB="54956"/>
                </a:tc>
                <a:extLst>
                  <a:ext uri="{0D108BD9-81ED-4DB2-BD59-A6C34878D82A}">
                    <a16:rowId xmlns:a16="http://schemas.microsoft.com/office/drawing/2014/main" val="749548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F1386B-2DB9-481D-9E49-646709FD2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4605"/>
              </p:ext>
            </p:extLst>
          </p:nvPr>
        </p:nvGraphicFramePr>
        <p:xfrm>
          <a:off x="7668002" y="2679974"/>
          <a:ext cx="3841693" cy="2225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0262">
                  <a:extLst>
                    <a:ext uri="{9D8B030D-6E8A-4147-A177-3AD203B41FA5}">
                      <a16:colId xmlns:a16="http://schemas.microsoft.com/office/drawing/2014/main" val="1355651829"/>
                    </a:ext>
                  </a:extLst>
                </a:gridCol>
                <a:gridCol w="630262">
                  <a:extLst>
                    <a:ext uri="{9D8B030D-6E8A-4147-A177-3AD203B41FA5}">
                      <a16:colId xmlns:a16="http://schemas.microsoft.com/office/drawing/2014/main" val="615924722"/>
                    </a:ext>
                  </a:extLst>
                </a:gridCol>
                <a:gridCol w="630262">
                  <a:extLst>
                    <a:ext uri="{9D8B030D-6E8A-4147-A177-3AD203B41FA5}">
                      <a16:colId xmlns:a16="http://schemas.microsoft.com/office/drawing/2014/main" val="3309750640"/>
                    </a:ext>
                  </a:extLst>
                </a:gridCol>
                <a:gridCol w="630262">
                  <a:extLst>
                    <a:ext uri="{9D8B030D-6E8A-4147-A177-3AD203B41FA5}">
                      <a16:colId xmlns:a16="http://schemas.microsoft.com/office/drawing/2014/main" val="405199456"/>
                    </a:ext>
                  </a:extLst>
                </a:gridCol>
                <a:gridCol w="630262">
                  <a:extLst>
                    <a:ext uri="{9D8B030D-6E8A-4147-A177-3AD203B41FA5}">
                      <a16:colId xmlns:a16="http://schemas.microsoft.com/office/drawing/2014/main" val="2054869929"/>
                    </a:ext>
                  </a:extLst>
                </a:gridCol>
                <a:gridCol w="690383">
                  <a:extLst>
                    <a:ext uri="{9D8B030D-6E8A-4147-A177-3AD203B41FA5}">
                      <a16:colId xmlns:a16="http://schemas.microsoft.com/office/drawing/2014/main" val="3913380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2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3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BC2F2F-D8CE-4AF4-AD16-E9CF464951DD}"/>
              </a:ext>
            </a:extLst>
          </p:cNvPr>
          <p:cNvSpPr txBox="1"/>
          <p:nvPr/>
        </p:nvSpPr>
        <p:spPr>
          <a:xfrm>
            <a:off x="8502474" y="2310642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237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2045-274F-46A3-8BDC-E38A65A9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7CBC-16A4-4864-BD02-15B0EAAC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704430"/>
          </a:xfrm>
        </p:spPr>
        <p:txBody>
          <a:bodyPr/>
          <a:lstStyle/>
          <a:p>
            <a:r>
              <a:rPr lang="en-US" dirty="0"/>
              <a:t>Imbalanced Dataset</a:t>
            </a:r>
          </a:p>
          <a:p>
            <a:r>
              <a:rPr lang="en-US" dirty="0"/>
              <a:t>Similar evaluation metrics for Train and Test Dataset</a:t>
            </a:r>
          </a:p>
          <a:p>
            <a:r>
              <a:rPr lang="en-US" dirty="0"/>
              <a:t>Removing stop-words from reviews have increased accuracy from 18% to 63%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BA4C9-0C68-4D22-9E3A-D0BCEE0A9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30" y="1480963"/>
            <a:ext cx="4506012" cy="3379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3EC7A-B9B2-4E59-99F8-B1BF2D7A78D2}"/>
              </a:ext>
            </a:extLst>
          </p:cNvPr>
          <p:cNvSpPr txBox="1"/>
          <p:nvPr/>
        </p:nvSpPr>
        <p:spPr>
          <a:xfrm>
            <a:off x="763399" y="4995409"/>
            <a:ext cx="10184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ratings are mappings to few negative words like crap, waste.</a:t>
            </a:r>
          </a:p>
          <a:p>
            <a:pPr lvl="1"/>
            <a:r>
              <a:rPr lang="en-US" dirty="0"/>
              <a:t>- What crap. Would need a lot more power to do. Expected 1; Predicted 1</a:t>
            </a:r>
          </a:p>
          <a:p>
            <a:pPr lvl="1"/>
            <a:r>
              <a:rPr lang="en-US" dirty="0"/>
              <a:t>- This is not crap. It is working. Expected 3; Predicted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6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288</Words>
  <Application>Microsoft Office PowerPoint</Application>
  <PresentationFormat>Widescreen</PresentationFormat>
  <Paragraphs>175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Sentiment Analysis</vt:lpstr>
      <vt:lpstr>Architecture</vt:lpstr>
      <vt:lpstr>Results - Train</vt:lpstr>
      <vt:lpstr>Results - Test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Keshav Agarwal</cp:lastModifiedBy>
  <cp:revision>112</cp:revision>
  <dcterms:created xsi:type="dcterms:W3CDTF">2021-02-10T06:58:42Z</dcterms:created>
  <dcterms:modified xsi:type="dcterms:W3CDTF">2021-02-10T17:02:04Z</dcterms:modified>
</cp:coreProperties>
</file>