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2"/>
  </p:notesMasterIdLst>
  <p:sldIdLst>
    <p:sldId id="264" r:id="rId2"/>
    <p:sldId id="265" r:id="rId3"/>
    <p:sldId id="266" r:id="rId4"/>
    <p:sldId id="267" r:id="rId5"/>
    <p:sldId id="269" r:id="rId6"/>
    <p:sldId id="268" r:id="rId7"/>
    <p:sldId id="270" r:id="rId8"/>
    <p:sldId id="273" r:id="rId9"/>
    <p:sldId id="272" r:id="rId10"/>
    <p:sldId id="271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1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bc51246fc_0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g9bc51246f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bc51246f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bc51246fc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9bc51246fc_0_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70e921306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70e921306_1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970e921306_1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3f44b4614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3f44b4614_1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73f44b4614_1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000a237f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000a237ff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a000a237ff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719570d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719570d7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The following diagram shows the overall end-to-end process for defining, designing and delivering the Capstone project.</a:t>
            </a:r>
            <a:endParaRPr/>
          </a:p>
        </p:txBody>
      </p:sp>
      <p:sp>
        <p:nvSpPr>
          <p:cNvPr id="217" name="Google Shape;217;g9719570d7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000a237f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000a237ff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a000a237ff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000a237f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000a237ff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a000a237ff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000a237f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000a237ff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a000a237ff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6784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000a237f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000a237ff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a000a237ff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0345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black 1-column">
  <p:cSld name="1_Title and Content black 1-colum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  <a:defRPr>
                <a:solidFill>
                  <a:srgbClr val="1D1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1267261" y="1523224"/>
            <a:ext cx="10709835" cy="472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167080" y="6334462"/>
            <a:ext cx="425942" cy="48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159709" y="6244421"/>
            <a:ext cx="514307" cy="477054"/>
          </a:xfrm>
          <a:prstGeom prst="rect">
            <a:avLst/>
          </a:prstGeom>
          <a:solidFill>
            <a:srgbClr val="1D1F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AU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56528"/>
            <a:ext cx="857680" cy="85768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/>
        </p:nvSpPr>
        <p:spPr>
          <a:xfrm>
            <a:off x="3735454" y="6356350"/>
            <a:ext cx="4721092" cy="3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© 2019 Institute of Data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ck Title black">
  <p:cSld name="Slide Deck Title black"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68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body" idx="1"/>
          </p:nvPr>
        </p:nvSpPr>
        <p:spPr>
          <a:xfrm>
            <a:off x="924361" y="2743200"/>
            <a:ext cx="10709835" cy="383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  <a:defRPr sz="2400">
                <a:solidFill>
                  <a:srgbClr val="A5A5A5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white 1-column">
  <p:cSld name="Section Title white 1-colum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95" name="Google Shape;95;p14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black 1-column">
  <p:cSld name="Section Title black 1-column">
    <p:bg>
      <p:bgPr>
        <a:solidFill>
          <a:schemeClr val="dk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00" name="Google Shape;100;p15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1" name="Google Shape;101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0747" y="275499"/>
            <a:ext cx="2152157" cy="201690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white 2-column">
  <p:cSld name="Section Title white 2-colum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06" name="Google Shape;106;p16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black 2-column">
  <p:cSld name="Section Title black 2-column">
    <p:bg>
      <p:bgPr>
        <a:solidFill>
          <a:schemeClr val="dk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11" name="Google Shape;111;p17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hite 1-column">
  <p:cSld name="Title and Content white 1-colum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hite 2-column">
  <p:cSld name="Title and Content white 2-colum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ldNum" idx="12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hite 3-column">
  <p:cSld name="Title and Content white 3-colum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utline white 1-column">
  <p:cSld name="Outline white 1-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  <a:defRPr>
                <a:solidFill>
                  <a:srgbClr val="1D1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cxnSp>
        <p:nvCxnSpPr>
          <p:cNvPr id="28" name="Google Shape;28;p4"/>
          <p:cNvCxnSpPr/>
          <p:nvPr/>
        </p:nvCxnSpPr>
        <p:spPr>
          <a:xfrm flipH="1">
            <a:off x="2842477" y="276934"/>
            <a:ext cx="1" cy="6296300"/>
          </a:xfrm>
          <a:prstGeom prst="straightConnector1">
            <a:avLst/>
          </a:prstGeom>
          <a:noFill/>
          <a:ln w="38100" cap="flat" cmpd="sng">
            <a:solidFill>
              <a:srgbClr val="FF46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1095216" y="6404312"/>
            <a:ext cx="258585" cy="26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159709" y="6244421"/>
            <a:ext cx="514307" cy="477054"/>
          </a:xfrm>
          <a:prstGeom prst="rect">
            <a:avLst/>
          </a:prstGeom>
          <a:solidFill>
            <a:srgbClr val="1D1F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AU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39483" y="275093"/>
            <a:ext cx="3158750" cy="145788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/>
          <p:nvPr/>
        </p:nvSpPr>
        <p:spPr>
          <a:xfrm>
            <a:off x="3735454" y="6356350"/>
            <a:ext cx="4721092" cy="3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© 2019 Institute of Data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rgbClr val="1D1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56528"/>
            <a:ext cx="857680" cy="85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/>
          <p:nvPr/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AU"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AU"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56528"/>
            <a:ext cx="857680" cy="85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>
            <a:spLocks noGrp="1"/>
          </p:cNvSpPr>
          <p:nvPr>
            <p:ph type="title"/>
          </p:nvPr>
        </p:nvSpPr>
        <p:spPr>
          <a:xfrm>
            <a:off x="729450" y="1835400"/>
            <a:ext cx="10733100" cy="31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6000" dirty="0">
                <a:solidFill>
                  <a:srgbClr val="0000FF"/>
                </a:solidFill>
              </a:rPr>
              <a:t>Energy Demand Estimation Using Time Series Forecasting</a:t>
            </a:r>
            <a:endParaRPr sz="6000" dirty="0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>
              <a:solidFill>
                <a:srgbClr val="0000F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AU" sz="3200" dirty="0">
                <a:solidFill>
                  <a:srgbClr val="0000FF"/>
                </a:solidFill>
              </a:rPr>
              <a:t>Ashish Ahuja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3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Roboto"/>
                <a:ea typeface="Roboto"/>
                <a:cs typeface="Roboto"/>
                <a:sym typeface="Roboto"/>
              </a:rPr>
              <a:t>Summary, Conclusions and Next Steps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6"/>
          <p:cNvSpPr txBox="1">
            <a:spLocks noGrp="1"/>
          </p:cNvSpPr>
          <p:nvPr>
            <p:ph type="body" idx="1"/>
          </p:nvPr>
        </p:nvSpPr>
        <p:spPr>
          <a:xfrm>
            <a:off x="690175" y="1525200"/>
            <a:ext cx="10963500" cy="287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1" dirty="0">
                <a:solidFill>
                  <a:srgbClr val="0000FF"/>
                </a:solidFill>
              </a:rPr>
              <a:t>Summary</a:t>
            </a:r>
            <a:endParaRPr sz="2000" b="1" dirty="0"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Char char="●"/>
            </a:pPr>
            <a:r>
              <a:rPr lang="en-AU" sz="1800" dirty="0">
                <a:solidFill>
                  <a:srgbClr val="0C0C0C"/>
                </a:solidFill>
              </a:rPr>
              <a:t>Energy Demand Estimation using Time Series Forecasting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Char char="●"/>
            </a:pPr>
            <a:r>
              <a:rPr lang="en-AU" sz="1800" dirty="0">
                <a:solidFill>
                  <a:srgbClr val="0C0C0C"/>
                </a:solidFill>
              </a:rPr>
              <a:t>Seasonal pattern were captured by methods presented.</a:t>
            </a:r>
            <a:endParaRPr sz="1800" dirty="0">
              <a:solidFill>
                <a:srgbClr val="0C0C0C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C0C0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1" dirty="0">
                <a:solidFill>
                  <a:srgbClr val="0000FF"/>
                </a:solidFill>
              </a:rPr>
              <a:t>Conclusions</a:t>
            </a:r>
            <a:endParaRPr sz="1600" dirty="0">
              <a:solidFill>
                <a:srgbClr val="0C0C0C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Calibri"/>
              <a:buChar char="●"/>
            </a:pPr>
            <a:r>
              <a:rPr lang="en-US" sz="1800" dirty="0" err="1">
                <a:solidFill>
                  <a:srgbClr val="0C0C0C"/>
                </a:solidFill>
              </a:rPr>
              <a:t>NeuralProphet</a:t>
            </a:r>
            <a:r>
              <a:rPr lang="en-US" sz="1800" dirty="0">
                <a:solidFill>
                  <a:srgbClr val="0C0C0C"/>
                </a:solidFill>
              </a:rPr>
              <a:t> presents slightly better results.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1" dirty="0">
                <a:solidFill>
                  <a:srgbClr val="0000FF"/>
                </a:solidFill>
              </a:rPr>
              <a:t>Next steps</a:t>
            </a:r>
            <a:endParaRPr sz="2000" b="1" dirty="0">
              <a:solidFill>
                <a:srgbClr val="0000FF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600"/>
              <a:buChar char="●"/>
            </a:pPr>
            <a:r>
              <a:rPr lang="en-AU" sz="1600" dirty="0">
                <a:solidFill>
                  <a:srgbClr val="0C0C0C"/>
                </a:solidFill>
              </a:rPr>
              <a:t>Further fine of hyper parameters possible.</a:t>
            </a:r>
            <a:endParaRPr sz="1600" dirty="0">
              <a:solidFill>
                <a:srgbClr val="0C0C0C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Calibri"/>
              <a:buChar char="●"/>
            </a:pPr>
            <a:r>
              <a:rPr lang="en-AU" sz="1600" dirty="0">
                <a:solidFill>
                  <a:srgbClr val="0C0C0C"/>
                </a:solidFill>
              </a:rPr>
              <a:t>External factors can help in forecasting peaks</a:t>
            </a:r>
            <a:endParaRPr sz="1600" dirty="0">
              <a:solidFill>
                <a:srgbClr val="0C0C0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00FF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10</a:t>
            </a:fld>
            <a:endParaRPr/>
          </a:p>
        </p:txBody>
      </p:sp>
      <p:pic>
        <p:nvPicPr>
          <p:cNvPr id="237" name="Google Shape;2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8863" y="4592488"/>
            <a:ext cx="5134274" cy="15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>
            <a:spLocks noGrp="1"/>
          </p:cNvSpPr>
          <p:nvPr>
            <p:ph type="body" idx="1"/>
          </p:nvPr>
        </p:nvSpPr>
        <p:spPr>
          <a:xfrm>
            <a:off x="3280626" y="899948"/>
            <a:ext cx="8440500" cy="5321947"/>
          </a:xfrm>
          <a:prstGeom prst="rect">
            <a:avLst/>
          </a:prstGeom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AU" sz="3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Biography</a:t>
            </a:r>
            <a:endParaRPr sz="36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Char char="●"/>
            </a:pPr>
            <a:r>
              <a:rPr lang="en-AU" dirty="0">
                <a:solidFill>
                  <a:srgbClr val="0C0C0C"/>
                </a:solidFill>
              </a:rPr>
              <a:t>Education</a:t>
            </a:r>
          </a:p>
          <a:p>
            <a:pPr lvl="1">
              <a:spcBef>
                <a:spcPts val="0"/>
              </a:spcBef>
              <a:buClr>
                <a:srgbClr val="0C0C0C"/>
              </a:buClr>
              <a:buChar char="●"/>
            </a:pPr>
            <a:r>
              <a:rPr lang="en-AU" sz="1800" dirty="0">
                <a:solidFill>
                  <a:srgbClr val="0C0C0C"/>
                </a:solidFill>
              </a:rPr>
              <a:t>Bachelor of Engineering (Electrical)</a:t>
            </a:r>
          </a:p>
          <a:p>
            <a:pPr lvl="1">
              <a:spcBef>
                <a:spcPts val="0"/>
              </a:spcBef>
              <a:buClr>
                <a:srgbClr val="0C0C0C"/>
              </a:buClr>
              <a:buChar char="●"/>
            </a:pPr>
            <a:r>
              <a:rPr lang="en-AU" sz="1800" dirty="0">
                <a:solidFill>
                  <a:srgbClr val="0C0C0C"/>
                </a:solidFill>
              </a:rPr>
              <a:t>Masters of Science (Electrical &amp; Computer </a:t>
            </a:r>
            <a:r>
              <a:rPr lang="en-AU" sz="1800" dirty="0" err="1">
                <a:solidFill>
                  <a:srgbClr val="0C0C0C"/>
                </a:solidFill>
              </a:rPr>
              <a:t>Engg</a:t>
            </a:r>
            <a:r>
              <a:rPr lang="en-AU" sz="1800" dirty="0">
                <a:solidFill>
                  <a:srgbClr val="0C0C0C"/>
                </a:solidFill>
              </a:rPr>
              <a:t>)</a:t>
            </a:r>
          </a:p>
          <a:p>
            <a:pPr lvl="1">
              <a:spcBef>
                <a:spcPts val="0"/>
              </a:spcBef>
              <a:buClr>
                <a:srgbClr val="0C0C0C"/>
              </a:buClr>
              <a:buChar char="●"/>
            </a:pPr>
            <a:endParaRPr sz="1800" dirty="0">
              <a:solidFill>
                <a:srgbClr val="0C0C0C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Char char="●"/>
            </a:pPr>
            <a:r>
              <a:rPr lang="en-AU" dirty="0">
                <a:solidFill>
                  <a:srgbClr val="0C0C0C"/>
                </a:solidFill>
              </a:rPr>
              <a:t>Professional experience</a:t>
            </a:r>
          </a:p>
          <a:p>
            <a:pPr lvl="1">
              <a:spcBef>
                <a:spcPts val="0"/>
              </a:spcBef>
              <a:buClr>
                <a:srgbClr val="0C0C0C"/>
              </a:buClr>
              <a:buChar char="●"/>
            </a:pPr>
            <a:r>
              <a:rPr lang="en-AU" sz="1800" dirty="0">
                <a:solidFill>
                  <a:srgbClr val="0C0C0C"/>
                </a:solidFill>
              </a:rPr>
              <a:t>Electrical Systems Professional </a:t>
            </a:r>
          </a:p>
          <a:p>
            <a:pPr lvl="1">
              <a:spcBef>
                <a:spcPts val="0"/>
              </a:spcBef>
              <a:buClr>
                <a:srgbClr val="0C0C0C"/>
              </a:buClr>
              <a:buChar char="●"/>
            </a:pPr>
            <a:endParaRPr sz="1800" dirty="0">
              <a:solidFill>
                <a:srgbClr val="0C0C0C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Char char="●"/>
            </a:pPr>
            <a:r>
              <a:rPr lang="en-AU" dirty="0">
                <a:solidFill>
                  <a:srgbClr val="0C0C0C"/>
                </a:solidFill>
              </a:rPr>
              <a:t>Data science learnings and experience</a:t>
            </a:r>
          </a:p>
          <a:p>
            <a:pPr lvl="1">
              <a:spcBef>
                <a:spcPts val="0"/>
              </a:spcBef>
              <a:buClr>
                <a:srgbClr val="0C0C0C"/>
              </a:buClr>
              <a:buChar char="●"/>
            </a:pPr>
            <a:r>
              <a:rPr lang="en-AU" sz="1800" dirty="0">
                <a:solidFill>
                  <a:srgbClr val="0C0C0C"/>
                </a:solidFill>
              </a:rPr>
              <a:t>Sensor Data Analytics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Char char="●"/>
            </a:pPr>
            <a:endParaRPr dirty="0">
              <a:solidFill>
                <a:srgbClr val="0C0C0C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Char char="●"/>
            </a:pPr>
            <a:r>
              <a:rPr lang="en-AU" dirty="0">
                <a:solidFill>
                  <a:srgbClr val="0C0C0C"/>
                </a:solidFill>
              </a:rPr>
              <a:t>Relevance to the project</a:t>
            </a:r>
          </a:p>
          <a:p>
            <a:pPr lvl="1">
              <a:spcBef>
                <a:spcPts val="0"/>
              </a:spcBef>
              <a:buClr>
                <a:srgbClr val="0C0C0C"/>
              </a:buClr>
              <a:buFont typeface="Arial"/>
              <a:buChar char="●"/>
            </a:pPr>
            <a:r>
              <a:rPr lang="en-AU" sz="1800" dirty="0">
                <a:solidFill>
                  <a:srgbClr val="0C0C0C"/>
                </a:solidFill>
              </a:rPr>
              <a:t>Energy Demand Forecasting comes from Electrical Domain</a:t>
            </a:r>
            <a:endParaRPr sz="1800" dirty="0">
              <a:solidFill>
                <a:srgbClr val="0C0C0C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30"/>
          <p:cNvSpPr txBox="1">
            <a:spLocks noGrp="1"/>
          </p:cNvSpPr>
          <p:nvPr>
            <p:ph type="sldNum" idx="12"/>
          </p:nvPr>
        </p:nvSpPr>
        <p:spPr>
          <a:xfrm>
            <a:off x="11095216" y="6404312"/>
            <a:ext cx="258600" cy="269100"/>
          </a:xfrm>
          <a:prstGeom prst="rect">
            <a:avLst/>
          </a:prstGeom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AU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1065150" y="12830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Roboto"/>
                <a:ea typeface="Roboto"/>
                <a:cs typeface="Roboto"/>
                <a:sym typeface="Roboto"/>
              </a:rPr>
              <a:t>Project Context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1"/>
          <p:cNvSpPr txBox="1">
            <a:spLocks noGrp="1"/>
          </p:cNvSpPr>
          <p:nvPr>
            <p:ph type="body" idx="1"/>
          </p:nvPr>
        </p:nvSpPr>
        <p:spPr>
          <a:xfrm>
            <a:off x="690175" y="1525199"/>
            <a:ext cx="10515600" cy="477620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Char char="●"/>
            </a:pPr>
            <a:r>
              <a:rPr lang="en-AU" sz="2000" dirty="0">
                <a:solidFill>
                  <a:srgbClr val="0C0C0C"/>
                </a:solidFill>
              </a:rPr>
              <a:t>Industry or domain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Char char="●"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Energy Demand Forecasting is a critical application</a:t>
            </a:r>
          </a:p>
          <a:p>
            <a:pPr marL="9144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Statistical techniques are mostly used</a:t>
            </a:r>
          </a:p>
          <a:p>
            <a:pPr marL="9144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AU" sz="1600" dirty="0">
                <a:latin typeface="Arial"/>
                <a:ea typeface="Arial"/>
                <a:cs typeface="Arial"/>
                <a:sym typeface="Arial"/>
              </a:rPr>
              <a:t>Can be applied to any industry with demand forecasting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Char char="●"/>
            </a:pPr>
            <a:r>
              <a:rPr lang="en-AU" sz="2000" dirty="0">
                <a:solidFill>
                  <a:srgbClr val="0C0C0C"/>
                </a:solidFill>
              </a:rPr>
              <a:t>Problem area</a:t>
            </a:r>
            <a:endParaRPr sz="2000" dirty="0">
              <a:solidFill>
                <a:srgbClr val="0C0C0C"/>
              </a:solidFill>
            </a:endParaRPr>
          </a:p>
          <a:p>
            <a:pPr marL="914400" indent="-330200">
              <a:lnSpc>
                <a:spcPct val="115000"/>
              </a:lnSpc>
              <a:spcBef>
                <a:spcPts val="0"/>
              </a:spcBef>
              <a:buSzPts val="1600"/>
            </a:pPr>
            <a:r>
              <a:rPr lang="en-AU" sz="1600" dirty="0">
                <a:latin typeface="Arial"/>
                <a:cs typeface="Arial"/>
                <a:sym typeface="Arial"/>
              </a:rPr>
              <a:t>Develop model for forecasting electrical energy demand</a:t>
            </a:r>
            <a:endParaRPr sz="1600" dirty="0">
              <a:latin typeface="Arial"/>
              <a:cs typeface="Arial"/>
              <a:sym typeface="Arial"/>
            </a:endParaRPr>
          </a:p>
          <a:p>
            <a:pPr marL="914400" indent="-330200">
              <a:lnSpc>
                <a:spcPct val="115000"/>
              </a:lnSpc>
              <a:spcBef>
                <a:spcPts val="0"/>
              </a:spcBef>
              <a:buSzPts val="1600"/>
            </a:pPr>
            <a:r>
              <a:rPr lang="en-AU" sz="1600" dirty="0">
                <a:latin typeface="Arial"/>
                <a:cs typeface="Arial"/>
                <a:sym typeface="Arial"/>
              </a:rPr>
              <a:t>Accurate forecasting key for planning in utilities</a:t>
            </a:r>
            <a:endParaRPr sz="1600" dirty="0">
              <a:latin typeface="Arial"/>
              <a:cs typeface="Arial"/>
              <a:sym typeface="Arial"/>
            </a:endParaRPr>
          </a:p>
          <a:p>
            <a:pPr marL="914400" indent="-330200">
              <a:lnSpc>
                <a:spcPct val="115000"/>
              </a:lnSpc>
              <a:spcBef>
                <a:spcPts val="0"/>
              </a:spcBef>
              <a:buSzPts val="1600"/>
            </a:pPr>
            <a:r>
              <a:rPr lang="en-AU" sz="1600" dirty="0">
                <a:latin typeface="Arial"/>
                <a:cs typeface="Arial"/>
                <a:sym typeface="Arial"/>
              </a:rPr>
              <a:t>Inaccurate forecasting can lead to generation shortage, affect electricity price or even cause outage.</a:t>
            </a:r>
            <a:endParaRPr sz="1600" dirty="0">
              <a:latin typeface="Arial"/>
              <a:cs typeface="Arial"/>
              <a:sym typeface="Arial"/>
            </a:endParaRPr>
          </a:p>
          <a:p>
            <a:pPr marL="914400" indent="-330200">
              <a:lnSpc>
                <a:spcPct val="115000"/>
              </a:lnSpc>
              <a:spcBef>
                <a:spcPts val="0"/>
              </a:spcBef>
              <a:buSzPts val="1600"/>
            </a:pPr>
            <a:r>
              <a:rPr lang="en-AU" sz="1600" dirty="0">
                <a:latin typeface="Arial"/>
                <a:cs typeface="Arial"/>
                <a:sym typeface="Arial"/>
              </a:rPr>
              <a:t>Improve forecasting accuracy</a:t>
            </a:r>
            <a:endParaRPr sz="1600" dirty="0">
              <a:latin typeface="Arial"/>
              <a:cs typeface="Arial"/>
              <a:sym typeface="Arial"/>
            </a:endParaRPr>
          </a:p>
          <a:p>
            <a:pPr marL="914400" indent="-330200">
              <a:lnSpc>
                <a:spcPct val="115000"/>
              </a:lnSpc>
              <a:spcBef>
                <a:spcPts val="0"/>
              </a:spcBef>
              <a:buSzPts val="1600"/>
            </a:pPr>
            <a:r>
              <a:rPr lang="en-AU" sz="1600" dirty="0">
                <a:latin typeface="Arial"/>
                <a:cs typeface="Arial"/>
                <a:sym typeface="Arial"/>
              </a:rPr>
              <a:t>Many techniques proposed. Statistical techniques state-of-the-art</a:t>
            </a:r>
            <a:endParaRPr sz="1600" dirty="0">
              <a:latin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Char char="●"/>
            </a:pPr>
            <a:r>
              <a:rPr lang="en-AU" sz="2000" dirty="0">
                <a:solidFill>
                  <a:srgbClr val="0C0C0C"/>
                </a:solidFill>
              </a:rPr>
              <a:t>Why is this area interesting?</a:t>
            </a:r>
          </a:p>
          <a:p>
            <a:pPr marL="914400" lvl="0" indent="-330200">
              <a:lnSpc>
                <a:spcPct val="115000"/>
              </a:lnSpc>
              <a:spcBef>
                <a:spcPts val="0"/>
              </a:spcBef>
              <a:buSzPts val="1600"/>
            </a:pPr>
            <a:r>
              <a:rPr lang="en-AU" sz="1600" dirty="0">
                <a:latin typeface="Arial"/>
                <a:cs typeface="Arial"/>
              </a:rPr>
              <a:t>Key of electrical utility operations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>
            <a:spLocks noGrp="1"/>
          </p:cNvSpPr>
          <p:nvPr>
            <p:ph type="title"/>
          </p:nvPr>
        </p:nvSpPr>
        <p:spPr>
          <a:xfrm>
            <a:off x="1114475" y="39500"/>
            <a:ext cx="10515600" cy="1021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>
                <a:latin typeface="Roboto"/>
                <a:ea typeface="Roboto"/>
                <a:cs typeface="Roboto"/>
                <a:sym typeface="Roboto"/>
              </a:rPr>
              <a:t>Business Context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32"/>
          <p:cNvSpPr txBox="1">
            <a:spLocks noGrp="1"/>
          </p:cNvSpPr>
          <p:nvPr>
            <p:ph type="body" idx="1"/>
          </p:nvPr>
        </p:nvSpPr>
        <p:spPr>
          <a:xfrm>
            <a:off x="1025650" y="1061300"/>
            <a:ext cx="10515600" cy="561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200" b="1" dirty="0">
                <a:solidFill>
                  <a:srgbClr val="0000FF"/>
                </a:solidFill>
              </a:rPr>
              <a:t>Business aspects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AutoNum type="arabicPeriod"/>
            </a:pPr>
            <a:r>
              <a:rPr lang="en-AU" sz="1800" b="1" dirty="0">
                <a:solidFill>
                  <a:srgbClr val="0C0C0C"/>
                </a:solidFill>
              </a:rPr>
              <a:t>Stakeholders</a:t>
            </a:r>
            <a:endParaRPr sz="1800" b="1" dirty="0">
              <a:solidFill>
                <a:srgbClr val="0C0C0C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AU" sz="1600" dirty="0">
                <a:latin typeface="Arial"/>
                <a:ea typeface="Arial"/>
                <a:cs typeface="Arial"/>
                <a:sym typeface="Arial"/>
              </a:rPr>
              <a:t>Energy Markets, Electricity Generation and Distribution Companies, End Customers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AU" sz="1600" dirty="0">
                <a:latin typeface="Arial"/>
                <a:ea typeface="Arial"/>
                <a:cs typeface="Arial"/>
                <a:sym typeface="Arial"/>
              </a:rPr>
              <a:t>Electricity price and availability affected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AU" sz="1600" dirty="0">
                <a:solidFill>
                  <a:srgbClr val="0C0C0C"/>
                </a:solidFill>
                <a:latin typeface="Arial"/>
                <a:cs typeface="Arial"/>
                <a:sym typeface="Arial"/>
              </a:rPr>
              <a:t>Improve forecast accuracy for optimize network operations</a:t>
            </a:r>
          </a:p>
          <a:p>
            <a:pPr marL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600" dirty="0">
              <a:solidFill>
                <a:srgbClr val="0C0C0C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AutoNum type="arabicPeriod"/>
            </a:pPr>
            <a:r>
              <a:rPr lang="en-AU" sz="1800" b="1" dirty="0">
                <a:solidFill>
                  <a:srgbClr val="0C0C0C"/>
                </a:solidFill>
              </a:rPr>
              <a:t>Business question</a:t>
            </a:r>
            <a:endParaRPr sz="1800" b="1" dirty="0">
              <a:solidFill>
                <a:srgbClr val="0C0C0C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AU" sz="1600" dirty="0">
                <a:latin typeface="Arial"/>
                <a:ea typeface="Arial"/>
                <a:cs typeface="Arial"/>
                <a:sym typeface="Arial"/>
              </a:rPr>
              <a:t>Can forecast accuracy be improved? 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AU" sz="1600" dirty="0">
                <a:latin typeface="Arial"/>
                <a:ea typeface="Arial"/>
                <a:cs typeface="Arial"/>
                <a:sym typeface="Arial"/>
              </a:rPr>
              <a:t>Reduce operational losses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AU" sz="1600" dirty="0">
                <a:latin typeface="Arial"/>
                <a:cs typeface="Arial"/>
                <a:sym typeface="Arial"/>
              </a:rPr>
              <a:t>Large deviations in forecasted values can increase losses and risk of grid failure</a:t>
            </a:r>
            <a:endParaRPr sz="1600" dirty="0">
              <a:latin typeface="Arial"/>
              <a:cs typeface="Arial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</a:pPr>
            <a:endParaRPr lang="en-AU" sz="1800" b="1" dirty="0">
              <a:solidFill>
                <a:srgbClr val="0C0C0C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</a:pPr>
            <a:endParaRPr sz="1800" b="1" dirty="0">
              <a:solidFill>
                <a:srgbClr val="0C0C0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200" b="1" dirty="0">
                <a:solidFill>
                  <a:srgbClr val="0000FF"/>
                </a:solidFill>
              </a:rPr>
              <a:t>Data science aspects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AU" sz="1800" b="1" dirty="0">
                <a:solidFill>
                  <a:srgbClr val="000000"/>
                </a:solidFill>
              </a:rPr>
              <a:t>Data question</a:t>
            </a:r>
            <a:endParaRPr sz="1800" b="1" dirty="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Use historical demand values to forecast future demand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Energy measurements on the electrical network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>
            <a:off x="1227775" y="199500"/>
            <a:ext cx="10709700" cy="747900"/>
          </a:xfrm>
          <a:prstGeom prst="rect">
            <a:avLst/>
          </a:prstGeom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Design</a:t>
            </a:r>
            <a:endParaRPr/>
          </a:p>
        </p:txBody>
      </p:sp>
      <p:pic>
        <p:nvPicPr>
          <p:cNvPr id="220" name="Google Shape;2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325" y="947400"/>
            <a:ext cx="10131350" cy="566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917150" y="305925"/>
            <a:ext cx="10515600" cy="116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Roboto"/>
                <a:ea typeface="Roboto"/>
                <a:cs typeface="Roboto"/>
                <a:sym typeface="Roboto"/>
              </a:rPr>
              <a:t>Design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33"/>
          <p:cNvSpPr txBox="1">
            <a:spLocks noGrp="1"/>
          </p:cNvSpPr>
          <p:nvPr>
            <p:ph type="body" idx="1"/>
          </p:nvPr>
        </p:nvSpPr>
        <p:spPr>
          <a:xfrm>
            <a:off x="617289" y="1365101"/>
            <a:ext cx="105156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1" dirty="0">
                <a:solidFill>
                  <a:srgbClr val="0000FF"/>
                </a:solidFill>
              </a:rPr>
              <a:t>Data exploration, analysis and visualisation</a:t>
            </a:r>
            <a:endParaRPr sz="20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00FF"/>
              </a:solidFill>
            </a:endParaRPr>
          </a:p>
        </p:txBody>
      </p:sp>
      <p:sp>
        <p:nvSpPr>
          <p:cNvPr id="213" name="Google Shape;21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6B4E06-4B73-49C7-AA2E-C866AA9E9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35" y="2444532"/>
            <a:ext cx="7380398" cy="37005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5C2CA6-6B26-4060-83DD-F04C7BC01E4F}"/>
              </a:ext>
            </a:extLst>
          </p:cNvPr>
          <p:cNvSpPr txBox="1"/>
          <p:nvPr/>
        </p:nvSpPr>
        <p:spPr>
          <a:xfrm>
            <a:off x="8446794" y="1466025"/>
            <a:ext cx="229582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Dataset:</a:t>
            </a:r>
          </a:p>
          <a:p>
            <a:r>
              <a:rPr lang="en-AU" dirty="0"/>
              <a:t>Electrical Energy Demand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Seasonal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Peaks associated with </a:t>
            </a:r>
          </a:p>
          <a:p>
            <a:r>
              <a:rPr lang="en-AU" dirty="0"/>
              <a:t>External factors 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1A0AA431-0687-4D57-A968-4E543CB7C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433" y="3427340"/>
            <a:ext cx="4425335" cy="30744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>
            <a:spLocks noGrp="1"/>
          </p:cNvSpPr>
          <p:nvPr>
            <p:ph type="title"/>
          </p:nvPr>
        </p:nvSpPr>
        <p:spPr>
          <a:xfrm>
            <a:off x="1144100" y="39500"/>
            <a:ext cx="10515600" cy="103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>
                <a:latin typeface="Roboto"/>
                <a:ea typeface="Roboto"/>
                <a:cs typeface="Roboto"/>
                <a:sym typeface="Roboto"/>
              </a:rPr>
              <a:t>Approach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35"/>
          <p:cNvSpPr txBox="1">
            <a:spLocks noGrp="1"/>
          </p:cNvSpPr>
          <p:nvPr>
            <p:ph type="body" idx="1"/>
          </p:nvPr>
        </p:nvSpPr>
        <p:spPr>
          <a:xfrm>
            <a:off x="614250" y="1020850"/>
            <a:ext cx="11325600" cy="57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1" dirty="0">
                <a:solidFill>
                  <a:srgbClr val="0000FF"/>
                </a:solidFill>
              </a:rPr>
              <a:t>Feature engineering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Char char="●"/>
            </a:pPr>
            <a:r>
              <a:rPr lang="en-AU" sz="1800" dirty="0">
                <a:solidFill>
                  <a:srgbClr val="0C0C0C"/>
                </a:solidFill>
              </a:rPr>
              <a:t>Historical Values of energy demand used for forecasting</a:t>
            </a:r>
            <a:endParaRPr sz="1800" dirty="0">
              <a:solidFill>
                <a:srgbClr val="0C0C0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1" dirty="0">
                <a:solidFill>
                  <a:srgbClr val="0000FF"/>
                </a:solidFill>
              </a:rPr>
              <a:t>Machine models</a:t>
            </a:r>
            <a:r>
              <a:rPr lang="en-AU" sz="2000" dirty="0">
                <a:solidFill>
                  <a:srgbClr val="0000FF"/>
                </a:solidFill>
              </a:rPr>
              <a:t> </a:t>
            </a:r>
            <a:r>
              <a:rPr lang="en-AU" sz="2000" dirty="0">
                <a:solidFill>
                  <a:srgbClr val="0C0C0C"/>
                </a:solidFill>
              </a:rPr>
              <a:t>used and their</a:t>
            </a:r>
            <a:endParaRPr lang="en-AU" sz="20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sz="2000" b="1" dirty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buClr>
                <a:srgbClr val="0C0C0C"/>
              </a:buClr>
              <a:buFont typeface="Arial"/>
              <a:buChar char="●"/>
            </a:pPr>
            <a:r>
              <a:rPr lang="en-AU" sz="1800" dirty="0">
                <a:solidFill>
                  <a:srgbClr val="0C0C0C"/>
                </a:solidFill>
              </a:rPr>
              <a:t>Time Series Forecasting Model using Prophet </a:t>
            </a:r>
          </a:p>
          <a:p>
            <a:pPr marL="914400" indent="-330200">
              <a:lnSpc>
                <a:spcPct val="115000"/>
              </a:lnSpc>
              <a:spcBef>
                <a:spcPts val="0"/>
              </a:spcBef>
              <a:buSzPts val="1600"/>
            </a:pPr>
            <a:r>
              <a:rPr lang="en-AU" sz="1600" dirty="0">
                <a:latin typeface="Arial"/>
                <a:cs typeface="Arial"/>
              </a:rPr>
              <a:t>Trend</a:t>
            </a:r>
          </a:p>
          <a:p>
            <a:pPr marL="914400" indent="-330200">
              <a:lnSpc>
                <a:spcPct val="115000"/>
              </a:lnSpc>
              <a:spcBef>
                <a:spcPts val="0"/>
              </a:spcBef>
              <a:buSzPts val="1600"/>
            </a:pPr>
            <a:r>
              <a:rPr lang="en-AU" sz="1600" dirty="0">
                <a:latin typeface="Arial"/>
                <a:cs typeface="Arial"/>
              </a:rPr>
              <a:t>Seasonality (period, Fourier coefficients)</a:t>
            </a:r>
          </a:p>
          <a:p>
            <a:pPr marL="914400" indent="-330200">
              <a:lnSpc>
                <a:spcPct val="115000"/>
              </a:lnSpc>
              <a:spcBef>
                <a:spcPts val="0"/>
              </a:spcBef>
              <a:buSzPts val="1600"/>
            </a:pPr>
            <a:r>
              <a:rPr lang="en-AU" sz="1600" dirty="0">
                <a:latin typeface="Arial"/>
                <a:cs typeface="Arial"/>
              </a:rPr>
              <a:t>External Events</a:t>
            </a:r>
          </a:p>
          <a:p>
            <a:pPr marL="114300" indent="0">
              <a:spcBef>
                <a:spcPts val="0"/>
              </a:spcBef>
              <a:buClr>
                <a:srgbClr val="0C0C0C"/>
              </a:buClr>
              <a:buNone/>
            </a:pPr>
            <a:endParaRPr lang="en-AU" sz="1800" dirty="0">
              <a:solidFill>
                <a:srgbClr val="0C0C0C"/>
              </a:solidFill>
            </a:endParaRPr>
          </a:p>
          <a:p>
            <a:pPr>
              <a:spcBef>
                <a:spcPts val="0"/>
              </a:spcBef>
              <a:buClr>
                <a:srgbClr val="0C0C0C"/>
              </a:buClr>
              <a:buFont typeface="Arial"/>
              <a:buChar char="●"/>
            </a:pPr>
            <a:r>
              <a:rPr lang="en-AU" sz="1800" dirty="0">
                <a:solidFill>
                  <a:srgbClr val="0C0C0C"/>
                </a:solidFill>
              </a:rPr>
              <a:t>Time Series Forecasting Model using </a:t>
            </a:r>
            <a:r>
              <a:rPr lang="en-AU" sz="1800" dirty="0" err="1">
                <a:solidFill>
                  <a:srgbClr val="0C0C0C"/>
                </a:solidFill>
              </a:rPr>
              <a:t>NeuralProphet</a:t>
            </a:r>
            <a:endParaRPr lang="en-AU" sz="1800" dirty="0">
              <a:solidFill>
                <a:srgbClr val="0C0C0C"/>
              </a:solidFill>
            </a:endParaRPr>
          </a:p>
          <a:p>
            <a:pPr marL="914400" indent="-330200">
              <a:lnSpc>
                <a:spcPct val="115000"/>
              </a:lnSpc>
              <a:spcBef>
                <a:spcPts val="0"/>
              </a:spcBef>
              <a:buSzPts val="1600"/>
            </a:pPr>
            <a:r>
              <a:rPr lang="en-AU" sz="1600" dirty="0">
                <a:latin typeface="Arial"/>
                <a:cs typeface="Arial"/>
              </a:rPr>
              <a:t>Trend, Seasonality, External Events</a:t>
            </a:r>
          </a:p>
          <a:p>
            <a:pPr marL="914400" indent="-330200">
              <a:lnSpc>
                <a:spcPct val="115000"/>
              </a:lnSpc>
              <a:spcBef>
                <a:spcPts val="0"/>
              </a:spcBef>
              <a:buSzPts val="1600"/>
            </a:pPr>
            <a:r>
              <a:rPr lang="en-AU" sz="1600" dirty="0">
                <a:latin typeface="Arial"/>
                <a:cs typeface="Arial"/>
              </a:rPr>
              <a:t>Auto Regression using Neural Network</a:t>
            </a:r>
          </a:p>
          <a:p>
            <a:pPr lvl="0">
              <a:spcBef>
                <a:spcPts val="0"/>
              </a:spcBef>
              <a:buClr>
                <a:srgbClr val="0C0C0C"/>
              </a:buClr>
              <a:buFont typeface="Arial"/>
              <a:buChar char="●"/>
            </a:pPr>
            <a:endParaRPr lang="en-AU" sz="1800" dirty="0">
              <a:solidFill>
                <a:srgbClr val="0C0C0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1" dirty="0">
                <a:solidFill>
                  <a:srgbClr val="0000FF"/>
                </a:solidFill>
              </a:rPr>
              <a:t>Evaluation metrics – Comparison with </a:t>
            </a:r>
            <a:r>
              <a:rPr lang="en-AU" sz="1800" b="1" dirty="0">
                <a:solidFill>
                  <a:srgbClr val="0000FF"/>
                </a:solidFill>
              </a:rPr>
              <a:t>Baseline Average Model using: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sz="1800" b="1" dirty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buClr>
                <a:srgbClr val="0C0C0C"/>
              </a:buClr>
              <a:buFont typeface="Arial"/>
              <a:buChar char="●"/>
            </a:pPr>
            <a:r>
              <a:rPr lang="en-AU" sz="1800" dirty="0">
                <a:solidFill>
                  <a:srgbClr val="0C0C0C"/>
                </a:solidFill>
              </a:rPr>
              <a:t>Mean Absolute Percentage Error (MAPE)</a:t>
            </a:r>
          </a:p>
          <a:p>
            <a:pPr>
              <a:spcBef>
                <a:spcPts val="0"/>
              </a:spcBef>
              <a:buClr>
                <a:srgbClr val="0C0C0C"/>
              </a:buClr>
              <a:buFont typeface="Arial"/>
              <a:buChar char="●"/>
            </a:pPr>
            <a:r>
              <a:rPr lang="en-AU" sz="1800" dirty="0">
                <a:solidFill>
                  <a:srgbClr val="0C0C0C"/>
                </a:solidFill>
              </a:rPr>
              <a:t>Mean Absolute Error (MAE)</a:t>
            </a:r>
          </a:p>
          <a:p>
            <a:pPr>
              <a:spcBef>
                <a:spcPts val="0"/>
              </a:spcBef>
              <a:buClr>
                <a:srgbClr val="0C0C0C"/>
              </a:buClr>
              <a:buFont typeface="Arial"/>
              <a:buChar char="●"/>
            </a:pPr>
            <a:r>
              <a:rPr lang="en-AU" sz="1800" dirty="0">
                <a:solidFill>
                  <a:srgbClr val="0C0C0C"/>
                </a:solidFill>
              </a:rPr>
              <a:t>Root Mean Square Error (RMSE)</a:t>
            </a:r>
          </a:p>
          <a:p>
            <a:pPr>
              <a:spcBef>
                <a:spcPts val="0"/>
              </a:spcBef>
              <a:buClr>
                <a:srgbClr val="0C0C0C"/>
              </a:buClr>
              <a:buFont typeface="Arial"/>
              <a:buChar char="●"/>
            </a:pPr>
            <a:r>
              <a:rPr lang="en-AU" sz="1800" dirty="0">
                <a:solidFill>
                  <a:srgbClr val="0C0C0C"/>
                </a:solidFill>
              </a:rPr>
              <a:t>Mean Absolute Scaled Error (MASE)</a:t>
            </a:r>
            <a:endParaRPr sz="1800" dirty="0">
              <a:solidFill>
                <a:srgbClr val="0C0C0C"/>
              </a:solidFill>
            </a:endParaRPr>
          </a:p>
          <a:p>
            <a:pPr>
              <a:spcBef>
                <a:spcPts val="0"/>
              </a:spcBef>
              <a:buClr>
                <a:srgbClr val="0C0C0C"/>
              </a:buClr>
              <a:buFont typeface="Arial"/>
              <a:buChar char="●"/>
            </a:pPr>
            <a:endParaRPr sz="1800" dirty="0">
              <a:solidFill>
                <a:srgbClr val="0C0C0C"/>
              </a:solidFill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7</a:t>
            </a:fld>
            <a:endParaRPr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0E5077E-22FC-4170-94A7-4BCC6456CB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033"/>
          <a:stretch/>
        </p:blipFill>
        <p:spPr>
          <a:xfrm>
            <a:off x="7197824" y="417876"/>
            <a:ext cx="4519263" cy="46113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>
            <a:spLocks noGrp="1"/>
          </p:cNvSpPr>
          <p:nvPr>
            <p:ph type="title"/>
          </p:nvPr>
        </p:nvSpPr>
        <p:spPr>
          <a:xfrm>
            <a:off x="1144100" y="39500"/>
            <a:ext cx="10515600" cy="103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>
                <a:latin typeface="Roboto"/>
                <a:ea typeface="Roboto"/>
                <a:cs typeface="Roboto"/>
                <a:sym typeface="Roboto"/>
              </a:rPr>
              <a:t>Results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8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16FFC-1128-4ACB-B092-C8A9CAD11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2300" y="1016065"/>
            <a:ext cx="5378170" cy="514561"/>
          </a:xfrm>
        </p:spPr>
        <p:txBody>
          <a:bodyPr/>
          <a:lstStyle/>
          <a:p>
            <a:r>
              <a:rPr lang="en-AU" sz="1800" dirty="0"/>
              <a:t>Prophet – Horizon = 180 days</a:t>
            </a:r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251E3647-E4A7-4FC6-AC88-63918950B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8" y="1652094"/>
            <a:ext cx="5879766" cy="2972916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4F27EB9-BF44-4CFA-A393-1422CB96C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691200"/>
              </p:ext>
            </p:extLst>
          </p:nvPr>
        </p:nvGraphicFramePr>
        <p:xfrm>
          <a:off x="335722" y="4792428"/>
          <a:ext cx="576028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70">
                  <a:extLst>
                    <a:ext uri="{9D8B030D-6E8A-4147-A177-3AD203B41FA5}">
                      <a16:colId xmlns:a16="http://schemas.microsoft.com/office/drawing/2014/main" val="862248043"/>
                    </a:ext>
                  </a:extLst>
                </a:gridCol>
                <a:gridCol w="1440070">
                  <a:extLst>
                    <a:ext uri="{9D8B030D-6E8A-4147-A177-3AD203B41FA5}">
                      <a16:colId xmlns:a16="http://schemas.microsoft.com/office/drawing/2014/main" val="2615474813"/>
                    </a:ext>
                  </a:extLst>
                </a:gridCol>
                <a:gridCol w="1440070">
                  <a:extLst>
                    <a:ext uri="{9D8B030D-6E8A-4147-A177-3AD203B41FA5}">
                      <a16:colId xmlns:a16="http://schemas.microsoft.com/office/drawing/2014/main" val="573895440"/>
                    </a:ext>
                  </a:extLst>
                </a:gridCol>
                <a:gridCol w="1440070">
                  <a:extLst>
                    <a:ext uri="{9D8B030D-6E8A-4147-A177-3AD203B41FA5}">
                      <a16:colId xmlns:a16="http://schemas.microsoft.com/office/drawing/2014/main" val="1826237244"/>
                    </a:ext>
                  </a:extLst>
                </a:gridCol>
              </a:tblGrid>
              <a:tr h="224405">
                <a:tc gridSpan="4">
                  <a:txBody>
                    <a:bodyPr/>
                    <a:lstStyle/>
                    <a:p>
                      <a:pPr algn="ctr"/>
                      <a:r>
                        <a:rPr lang="en-AU" dirty="0"/>
                        <a:t>PROPHET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837763"/>
                  </a:ext>
                </a:extLst>
              </a:tr>
              <a:tr h="22440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667644"/>
                  </a:ext>
                </a:extLst>
              </a:tr>
              <a:tr h="22440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1.069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6.914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421150.14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528859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261135"/>
                  </a:ext>
                </a:extLst>
              </a:tr>
            </a:tbl>
          </a:graphicData>
        </a:graphic>
      </p:graphicFrame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CA42614A-ABD4-484B-9B0F-E6CE8D82B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198308"/>
              </p:ext>
            </p:extLst>
          </p:nvPr>
        </p:nvGraphicFramePr>
        <p:xfrm>
          <a:off x="6259444" y="4800817"/>
          <a:ext cx="576028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70">
                  <a:extLst>
                    <a:ext uri="{9D8B030D-6E8A-4147-A177-3AD203B41FA5}">
                      <a16:colId xmlns:a16="http://schemas.microsoft.com/office/drawing/2014/main" val="862248043"/>
                    </a:ext>
                  </a:extLst>
                </a:gridCol>
                <a:gridCol w="1440070">
                  <a:extLst>
                    <a:ext uri="{9D8B030D-6E8A-4147-A177-3AD203B41FA5}">
                      <a16:colId xmlns:a16="http://schemas.microsoft.com/office/drawing/2014/main" val="2615474813"/>
                    </a:ext>
                  </a:extLst>
                </a:gridCol>
                <a:gridCol w="1440070">
                  <a:extLst>
                    <a:ext uri="{9D8B030D-6E8A-4147-A177-3AD203B41FA5}">
                      <a16:colId xmlns:a16="http://schemas.microsoft.com/office/drawing/2014/main" val="573895440"/>
                    </a:ext>
                  </a:extLst>
                </a:gridCol>
                <a:gridCol w="1440070">
                  <a:extLst>
                    <a:ext uri="{9D8B030D-6E8A-4147-A177-3AD203B41FA5}">
                      <a16:colId xmlns:a16="http://schemas.microsoft.com/office/drawing/2014/main" val="1826237244"/>
                    </a:ext>
                  </a:extLst>
                </a:gridCol>
              </a:tblGrid>
              <a:tr h="224405">
                <a:tc gridSpan="4">
                  <a:txBody>
                    <a:bodyPr/>
                    <a:lstStyle/>
                    <a:p>
                      <a:pPr algn="ctr"/>
                      <a:r>
                        <a:rPr lang="en-AU" dirty="0"/>
                        <a:t>NEURAL PROPHET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96581"/>
                  </a:ext>
                </a:extLst>
              </a:tr>
              <a:tr h="22440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667644"/>
                  </a:ext>
                </a:extLst>
              </a:tr>
              <a:tr h="22440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1.056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415976.45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514259.46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261135"/>
                  </a:ext>
                </a:extLst>
              </a:tr>
            </a:tbl>
          </a:graphicData>
        </a:graphic>
      </p:graphicFrame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A6C5CD75-C8F2-4E67-AF8D-C52C50A30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795" y="1652095"/>
            <a:ext cx="5879766" cy="2972915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1996859-4D2D-4314-8592-7544D069736D}"/>
              </a:ext>
            </a:extLst>
          </p:cNvPr>
          <p:cNvSpPr txBox="1">
            <a:spLocks/>
          </p:cNvSpPr>
          <p:nvPr/>
        </p:nvSpPr>
        <p:spPr>
          <a:xfrm>
            <a:off x="6096000" y="1107895"/>
            <a:ext cx="5378170" cy="514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sz="1800" dirty="0" err="1"/>
              <a:t>NeuralProphet</a:t>
            </a:r>
            <a:r>
              <a:rPr lang="en-AU" sz="1800" dirty="0"/>
              <a:t> – Horizon = 180 days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FEF8F865-E501-4EAB-BECF-1A14FC39F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598899"/>
              </p:ext>
            </p:extLst>
          </p:nvPr>
        </p:nvGraphicFramePr>
        <p:xfrm>
          <a:off x="3642139" y="5874246"/>
          <a:ext cx="576028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70">
                  <a:extLst>
                    <a:ext uri="{9D8B030D-6E8A-4147-A177-3AD203B41FA5}">
                      <a16:colId xmlns:a16="http://schemas.microsoft.com/office/drawing/2014/main" val="862248043"/>
                    </a:ext>
                  </a:extLst>
                </a:gridCol>
                <a:gridCol w="1440070">
                  <a:extLst>
                    <a:ext uri="{9D8B030D-6E8A-4147-A177-3AD203B41FA5}">
                      <a16:colId xmlns:a16="http://schemas.microsoft.com/office/drawing/2014/main" val="2615474813"/>
                    </a:ext>
                  </a:extLst>
                </a:gridCol>
                <a:gridCol w="1440070">
                  <a:extLst>
                    <a:ext uri="{9D8B030D-6E8A-4147-A177-3AD203B41FA5}">
                      <a16:colId xmlns:a16="http://schemas.microsoft.com/office/drawing/2014/main" val="573895440"/>
                    </a:ext>
                  </a:extLst>
                </a:gridCol>
                <a:gridCol w="1440070">
                  <a:extLst>
                    <a:ext uri="{9D8B030D-6E8A-4147-A177-3AD203B41FA5}">
                      <a16:colId xmlns:a16="http://schemas.microsoft.com/office/drawing/2014/main" val="1826237244"/>
                    </a:ext>
                  </a:extLst>
                </a:gridCol>
              </a:tblGrid>
              <a:tr h="224405">
                <a:tc gridSpan="4">
                  <a:txBody>
                    <a:bodyPr/>
                    <a:lstStyle/>
                    <a:p>
                      <a:pPr algn="ctr"/>
                      <a:r>
                        <a:rPr lang="en-AU" dirty="0"/>
                        <a:t>BASELINE AVERAGE (MODEL)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214524"/>
                  </a:ext>
                </a:extLst>
              </a:tr>
              <a:tr h="22440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667644"/>
                  </a:ext>
                </a:extLst>
              </a:tr>
              <a:tr h="22440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1.072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422085.29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527047.56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261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370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>
            <a:spLocks noGrp="1"/>
          </p:cNvSpPr>
          <p:nvPr>
            <p:ph type="title"/>
          </p:nvPr>
        </p:nvSpPr>
        <p:spPr>
          <a:xfrm>
            <a:off x="1144100" y="39500"/>
            <a:ext cx="10515600" cy="103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>
                <a:latin typeface="Roboto"/>
                <a:ea typeface="Roboto"/>
                <a:cs typeface="Roboto"/>
                <a:sym typeface="Roboto"/>
              </a:rPr>
              <a:t>Results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9</a:t>
            </a:fld>
            <a:endParaRPr/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CA42614A-ABD4-484B-9B0F-E6CE8D82B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489339"/>
              </p:ext>
            </p:extLst>
          </p:nvPr>
        </p:nvGraphicFramePr>
        <p:xfrm>
          <a:off x="3131928" y="5993508"/>
          <a:ext cx="576028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70">
                  <a:extLst>
                    <a:ext uri="{9D8B030D-6E8A-4147-A177-3AD203B41FA5}">
                      <a16:colId xmlns:a16="http://schemas.microsoft.com/office/drawing/2014/main" val="862248043"/>
                    </a:ext>
                  </a:extLst>
                </a:gridCol>
                <a:gridCol w="1440070">
                  <a:extLst>
                    <a:ext uri="{9D8B030D-6E8A-4147-A177-3AD203B41FA5}">
                      <a16:colId xmlns:a16="http://schemas.microsoft.com/office/drawing/2014/main" val="2615474813"/>
                    </a:ext>
                  </a:extLst>
                </a:gridCol>
                <a:gridCol w="1440070">
                  <a:extLst>
                    <a:ext uri="{9D8B030D-6E8A-4147-A177-3AD203B41FA5}">
                      <a16:colId xmlns:a16="http://schemas.microsoft.com/office/drawing/2014/main" val="573895440"/>
                    </a:ext>
                  </a:extLst>
                </a:gridCol>
                <a:gridCol w="1440070">
                  <a:extLst>
                    <a:ext uri="{9D8B030D-6E8A-4147-A177-3AD203B41FA5}">
                      <a16:colId xmlns:a16="http://schemas.microsoft.com/office/drawing/2014/main" val="1826237244"/>
                    </a:ext>
                  </a:extLst>
                </a:gridCol>
              </a:tblGrid>
              <a:tr h="22440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667644"/>
                  </a:ext>
                </a:extLst>
              </a:tr>
              <a:tr h="22440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5.734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349350.37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435786.79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261135"/>
                  </a:ext>
                </a:extLst>
              </a:tr>
            </a:tbl>
          </a:graphicData>
        </a:graphic>
      </p:graphicFrame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1996859-4D2D-4314-8592-7544D069736D}"/>
              </a:ext>
            </a:extLst>
          </p:cNvPr>
          <p:cNvSpPr txBox="1">
            <a:spLocks/>
          </p:cNvSpPr>
          <p:nvPr/>
        </p:nvSpPr>
        <p:spPr>
          <a:xfrm>
            <a:off x="881273" y="1075700"/>
            <a:ext cx="8010935" cy="514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sz="1800" dirty="0" err="1"/>
              <a:t>NeuralProphet</a:t>
            </a:r>
            <a:r>
              <a:rPr lang="en-AU" sz="1800" dirty="0"/>
              <a:t> with External Factors– Horizon = 180 days</a:t>
            </a:r>
          </a:p>
        </p:txBody>
      </p:sp>
      <p:pic>
        <p:nvPicPr>
          <p:cNvPr id="15" name="Picture 1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A38DAD1F-525A-411D-96D1-587E1DC2E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469" y="1452937"/>
            <a:ext cx="8680174" cy="438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24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Microsoft Office PowerPoint</Application>
  <PresentationFormat>Widescreen</PresentationFormat>
  <Paragraphs>163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Roboto</vt:lpstr>
      <vt:lpstr>Calibri</vt:lpstr>
      <vt:lpstr>Custom Design</vt:lpstr>
      <vt:lpstr>Energy Demand Estimation Using Time Series Forecasting   Ashish Ahuja</vt:lpstr>
      <vt:lpstr>PowerPoint Presentation</vt:lpstr>
      <vt:lpstr>Project Context</vt:lpstr>
      <vt:lpstr>Business Context</vt:lpstr>
      <vt:lpstr>Design</vt:lpstr>
      <vt:lpstr>Design</vt:lpstr>
      <vt:lpstr>Approach</vt:lpstr>
      <vt:lpstr>Results</vt:lpstr>
      <vt:lpstr>Results</vt:lpstr>
      <vt:lpstr>Summary, Conclusions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Ashish Ahuja</cp:lastModifiedBy>
  <cp:revision>28</cp:revision>
  <dcterms:modified xsi:type="dcterms:W3CDTF">2021-03-11T08:51:51Z</dcterms:modified>
</cp:coreProperties>
</file>