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6" r:id="rId4"/>
    <p:sldId id="258" r:id="rId5"/>
    <p:sldId id="261" r:id="rId6"/>
    <p:sldId id="262" r:id="rId7"/>
    <p:sldId id="259" r:id="rId8"/>
    <p:sldId id="263" r:id="rId9"/>
    <p:sldId id="260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1AC36-985A-45D5-83DD-1266D81E09E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DF389-0802-40EC-8094-1C20C6A2D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9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DC9E-7121-4D35-AD49-F195C8213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E3140-1A3F-4132-8E48-3F33CB64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5713-4C59-443A-B031-B0C2F538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2092-F69C-48D9-8CD8-63A95659F121}" type="datetime1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B3B2-5722-41D4-A601-978F43EF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46CCE-0303-4D37-B835-5AE86CE1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89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A674-648A-41C1-871A-4E7B9F8C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41211-FB08-422F-9BB7-402CB6E4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CD24-1E60-43A9-9772-D27C6AE4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B7C7-4980-4857-9B15-38CF45616C8B}" type="datetime1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2D95E-A45C-4294-8BE1-C5DEE22F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B300-D124-4266-8B1E-DB2A37B2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21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C76CD-C705-486A-B9C5-BC2C570A8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41639-96D9-4FCE-B445-2ED79D0EE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02645-3504-48CA-B7A0-CBAEC0EC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379C-46A7-4BF4-9E72-EE692D8FE9E2}" type="datetime1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1EB76-2ACB-48FC-A4F1-9228CD57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926F-9FE4-4C98-B2CE-DDF81A79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12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DD21-B7BC-4429-954E-1CC9A8E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281D-714A-46B7-8671-E62068FE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CAC7-3AE9-45FC-9054-4EF6B8C9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773-F22E-435E-9319-F2E96B7AFD64}" type="datetime1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94D7-DC34-4C86-A76F-7D7B86D7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B8F1-B1E0-4287-923A-534339B3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86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712-885C-4A73-94AB-C316310E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CE2AE-F3F3-419A-9256-B825B407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1B7E-0411-4A5F-8F3D-014512B5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5929-793A-4845-B6DA-92FD85668116}" type="datetime1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DDC1-9B35-4E89-8731-6FEB950B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C62D-45F7-49EC-A331-F53CE4F6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56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4AC4-D93C-4345-B3E4-31DE8159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E1E1-8E64-4001-80EA-2C7555AF8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A59F7-0977-4C74-8C77-E9399EA92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283E4-ED82-47C4-83A0-8E807DC2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D153-ED6B-4D17-B007-843D7BBB7A3B}" type="datetime1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2B92D-F5CF-4EB6-B5DB-00847E1E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#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1FE0B-DB7D-40C6-8BEE-CB4ADB8A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7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3FE5-5921-4CB0-A22F-33C100E6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C392B-306C-4C3F-A66F-9BD6B1ECD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B287E-0B25-489E-BD58-E975B3B2E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93301-2613-4839-96D7-D646ADF3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6066D-706A-4EEF-AF8F-2EE5086FF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5A723-D975-485D-BB2B-BB354F43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B268-DD83-4134-87B4-2A7818F6C5D7}" type="datetime1">
              <a:rPr lang="en-AU" smtClean="0"/>
              <a:t>7/03/2021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14890-E8F9-43FE-B5E0-0048D365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#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7FCB1-C057-4323-A734-D24BD473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0550-E9C5-42FB-B925-B868EA3F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F7365-9093-4B42-B26B-70FE3206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31A-DCFA-419C-8A10-8F3C124B7E8B}" type="datetime1">
              <a:rPr lang="en-AU" smtClean="0"/>
              <a:t>7/03/2021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2BA90-2071-4513-9ECD-1F52D713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#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86989-5D18-4C0A-AEB9-71285AD3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936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912A6-A595-49D5-9947-24D71170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E881-FCDF-44EC-8BAE-7CF4BAF54691}" type="datetime1">
              <a:rPr lang="en-AU" smtClean="0"/>
              <a:t>7/03/2021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D8923-D4FA-4718-AC3D-BBA5557A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8087-83C5-4C08-9208-E9F92E53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48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D61B-34FB-4A34-B07A-F09EB323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3542-0B69-436B-AA7E-790C1C9E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C1C65-8ACE-423E-B172-A1D6C4D3A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3C2F7-2D9B-4DBC-9978-A3C6CF9B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2F3-C006-4D96-900C-3D71A5D876FB}" type="datetime1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7D10-539D-475B-A729-AADB7A1E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#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918A2-5DE3-4997-9620-E2E1C347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9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6B80-DCC6-44E0-B5F2-E146418A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7E7A0-67DC-466E-8D84-DE8C2DFEA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36B76-594E-4FED-A5A7-275BE185F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BC440-9FE7-4948-B956-08E19479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C62-63C2-4C71-9492-800BC07FD30E}" type="datetime1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3271B-F2C7-4D5A-AF6E-362AF608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#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5EB9-CC23-4BAD-9236-7E378F3D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18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D196E-765F-4024-B0C6-422E72DA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7323C-7962-4589-BBFE-B369D3AE9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D8F1-9452-4523-8EC9-1D1033033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AD6C-1614-4E0C-A0EB-6B901F07E9BA}" type="datetime1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07E6-2D37-4913-8E8C-12A770D9A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C202-5CEB-4D20-8860-28F492DA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B12B-CE15-4D34-9AB4-96EFDF815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5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741BD-4130-4B0B-84E9-8372D0DE9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en-AU" sz="4000"/>
              <a:t>DATA CHALLENGE – THE ART OF THE POSSIBLE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75AB7-A173-477B-B313-32E8F146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/>
          </a:bodyPr>
          <a:lstStyle/>
          <a:p>
            <a:pPr algn="l"/>
            <a:r>
              <a:rPr lang="en-AU" sz="1800" dirty="0"/>
              <a:t>Ashish Ahuja</a:t>
            </a:r>
          </a:p>
          <a:p>
            <a:pPr algn="l"/>
            <a:r>
              <a:rPr lang="en-AU" sz="1800" dirty="0"/>
              <a:t>9</a:t>
            </a:r>
            <a:r>
              <a:rPr lang="en-AU" sz="1800" baseline="30000" dirty="0"/>
              <a:t>th</a:t>
            </a:r>
            <a:r>
              <a:rPr lang="en-AU" sz="1800" dirty="0"/>
              <a:t> March 2021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12D56D-A9EE-4A03-9FE4-68AC5B380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38" y="2091095"/>
            <a:ext cx="8540588" cy="42062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EA9-64E2-4DB4-BF0B-7307AA0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29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6F23D8-F48E-4408-B216-AF6FBEB31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F60A4-F030-445D-8911-171B00D83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" y="483732"/>
            <a:ext cx="5001768" cy="1185353"/>
          </a:xfrm>
        </p:spPr>
        <p:txBody>
          <a:bodyPr anchor="ctr">
            <a:normAutofit/>
          </a:bodyPr>
          <a:lstStyle/>
          <a:p>
            <a:pPr algn="l"/>
            <a:r>
              <a:rPr lang="en-AU" sz="3600"/>
              <a:t>Business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8FF88-29EF-4942-8EF3-D0165A58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512" y="483732"/>
            <a:ext cx="4940808" cy="1185353"/>
          </a:xfrm>
        </p:spPr>
        <p:txBody>
          <a:bodyPr anchor="ctr">
            <a:normAutofit/>
          </a:bodyPr>
          <a:lstStyle/>
          <a:p>
            <a:pPr algn="l"/>
            <a:r>
              <a:rPr lang="en-AU" sz="1800" dirty="0"/>
              <a:t>FORECASTING OF DAILY PATIENT COUNT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57362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3F987AC-DA54-4FA2-A938-3F158CB3E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93"/>
          <a:stretch/>
        </p:blipFill>
        <p:spPr>
          <a:xfrm>
            <a:off x="8874255" y="2044302"/>
            <a:ext cx="2730133" cy="4532403"/>
          </a:xfrm>
          <a:prstGeom prst="rect">
            <a:avLst/>
          </a:prstGeom>
        </p:spPr>
      </p:pic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68965E10-1BD6-4D29-AB01-A196939CB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99" y="4280641"/>
            <a:ext cx="2834640" cy="201168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ACF4B6B-CB57-45D8-8EBE-7A3C33814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59" y="4320147"/>
            <a:ext cx="2834640" cy="201168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A49C061-9D3D-4520-8339-34A99A0EE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6" y="1968271"/>
            <a:ext cx="8629703" cy="2342233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D5DE5068-B5BA-4296-A00B-260CAA55DE3D}"/>
              </a:ext>
            </a:extLst>
          </p:cNvPr>
          <p:cNvSpPr txBox="1">
            <a:spLocks/>
          </p:cNvSpPr>
          <p:nvPr/>
        </p:nvSpPr>
        <p:spPr>
          <a:xfrm>
            <a:off x="209088" y="4410168"/>
            <a:ext cx="3108658" cy="207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2000" dirty="0"/>
              <a:t>Time Series Forecasting using Prophet</a:t>
            </a:r>
          </a:p>
          <a:p>
            <a:pPr marL="342900" indent="-342900" algn="l">
              <a:buFontTx/>
              <a:buChar char="-"/>
            </a:pPr>
            <a:r>
              <a:rPr lang="en-AU" sz="2000" dirty="0"/>
              <a:t>Trend</a:t>
            </a:r>
          </a:p>
          <a:p>
            <a:pPr marL="342900" indent="-342900" algn="l">
              <a:buFontTx/>
              <a:buChar char="-"/>
            </a:pPr>
            <a:r>
              <a:rPr lang="en-AU" sz="2000" dirty="0"/>
              <a:t>Seasonal Components</a:t>
            </a:r>
          </a:p>
          <a:p>
            <a:pPr marL="342900" indent="-342900" algn="l">
              <a:buFontTx/>
              <a:buChar char="-"/>
            </a:pPr>
            <a:r>
              <a:rPr lang="en-AU" sz="2000" dirty="0"/>
              <a:t>Fourier Coefficients</a:t>
            </a:r>
          </a:p>
          <a:p>
            <a:pPr algn="l"/>
            <a:endParaRPr lang="en-AU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1BB151E-E577-4DB2-8658-FD3D1125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84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5C84F-3F50-4B4C-85EF-D0C5E025D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" y="405575"/>
            <a:ext cx="5001768" cy="1371600"/>
          </a:xfrm>
        </p:spPr>
        <p:txBody>
          <a:bodyPr anchor="ctr">
            <a:normAutofit/>
          </a:bodyPr>
          <a:lstStyle/>
          <a:p>
            <a:pPr algn="l"/>
            <a:r>
              <a:rPr lang="en-AU" sz="3600"/>
              <a:t>Business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3AC2A-C363-433A-BE6B-6359594BB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512" y="498698"/>
            <a:ext cx="4940808" cy="1185353"/>
          </a:xfrm>
        </p:spPr>
        <p:txBody>
          <a:bodyPr anchor="ctr">
            <a:normAutofit/>
          </a:bodyPr>
          <a:lstStyle/>
          <a:p>
            <a:pPr algn="l"/>
            <a:r>
              <a:rPr lang="en-AU" sz="1800" dirty="0"/>
              <a:t>FORECASTING OF DAILY PATIENT COUNT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C5D4C51E-5E67-40AF-964A-970015E68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70" y="2447523"/>
            <a:ext cx="5431536" cy="2715768"/>
          </a:xfrm>
          <a:prstGeom prst="rect">
            <a:avLst/>
          </a:prstGeom>
        </p:spPr>
      </p:pic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7B11090C-4280-44DA-8C48-AEBC1F916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1" y="2468148"/>
            <a:ext cx="5431536" cy="271576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ECC3A2A-DD3A-4954-A022-993B323B0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10354"/>
              </p:ext>
            </p:extLst>
          </p:nvPr>
        </p:nvGraphicFramePr>
        <p:xfrm>
          <a:off x="536265" y="5356531"/>
          <a:ext cx="525621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942">
                  <a:extLst>
                    <a:ext uri="{9D8B030D-6E8A-4147-A177-3AD203B41FA5}">
                      <a16:colId xmlns:a16="http://schemas.microsoft.com/office/drawing/2014/main" val="3241197816"/>
                    </a:ext>
                  </a:extLst>
                </a:gridCol>
                <a:gridCol w="1324423">
                  <a:extLst>
                    <a:ext uri="{9D8B030D-6E8A-4147-A177-3AD203B41FA5}">
                      <a16:colId xmlns:a16="http://schemas.microsoft.com/office/drawing/2014/main" val="2942667771"/>
                    </a:ext>
                  </a:extLst>
                </a:gridCol>
                <a:gridCol w="1324423">
                  <a:extLst>
                    <a:ext uri="{9D8B030D-6E8A-4147-A177-3AD203B41FA5}">
                      <a16:colId xmlns:a16="http://schemas.microsoft.com/office/drawing/2014/main" val="1290201408"/>
                    </a:ext>
                  </a:extLst>
                </a:gridCol>
                <a:gridCol w="1324423">
                  <a:extLst>
                    <a:ext uri="{9D8B030D-6E8A-4147-A177-3AD203B41FA5}">
                      <a16:colId xmlns:a16="http://schemas.microsoft.com/office/drawing/2014/main" val="698054448"/>
                    </a:ext>
                  </a:extLst>
                </a:gridCol>
              </a:tblGrid>
              <a:tr h="334339">
                <a:tc gridSpan="4">
                  <a:txBody>
                    <a:bodyPr/>
                    <a:lstStyle/>
                    <a:p>
                      <a:r>
                        <a:rPr lang="en-AU" dirty="0"/>
                        <a:t>Performance Metrics without Exogenous Feature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66072"/>
                  </a:ext>
                </a:extLst>
              </a:tr>
              <a:tr h="334339">
                <a:tc>
                  <a:txBody>
                    <a:bodyPr/>
                    <a:lstStyle/>
                    <a:p>
                      <a:r>
                        <a:rPr lang="en-AU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29390"/>
                  </a:ext>
                </a:extLst>
              </a:tr>
              <a:tr h="334339">
                <a:tc>
                  <a:txBody>
                    <a:bodyPr/>
                    <a:lstStyle/>
                    <a:p>
                      <a:r>
                        <a:rPr lang="en-AU" dirty="0"/>
                        <a:t>6.35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25061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042F7E97-207E-4703-A0B7-3C7153472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88098"/>
              </p:ext>
            </p:extLst>
          </p:nvPr>
        </p:nvGraphicFramePr>
        <p:xfrm>
          <a:off x="6477344" y="5358436"/>
          <a:ext cx="52976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23">
                  <a:extLst>
                    <a:ext uri="{9D8B030D-6E8A-4147-A177-3AD203B41FA5}">
                      <a16:colId xmlns:a16="http://schemas.microsoft.com/office/drawing/2014/main" val="3241197816"/>
                    </a:ext>
                  </a:extLst>
                </a:gridCol>
                <a:gridCol w="1324423">
                  <a:extLst>
                    <a:ext uri="{9D8B030D-6E8A-4147-A177-3AD203B41FA5}">
                      <a16:colId xmlns:a16="http://schemas.microsoft.com/office/drawing/2014/main" val="2942667771"/>
                    </a:ext>
                  </a:extLst>
                </a:gridCol>
                <a:gridCol w="1324423">
                  <a:extLst>
                    <a:ext uri="{9D8B030D-6E8A-4147-A177-3AD203B41FA5}">
                      <a16:colId xmlns:a16="http://schemas.microsoft.com/office/drawing/2014/main" val="1290201408"/>
                    </a:ext>
                  </a:extLst>
                </a:gridCol>
                <a:gridCol w="1324423">
                  <a:extLst>
                    <a:ext uri="{9D8B030D-6E8A-4147-A177-3AD203B41FA5}">
                      <a16:colId xmlns:a16="http://schemas.microsoft.com/office/drawing/2014/main" val="698054448"/>
                    </a:ext>
                  </a:extLst>
                </a:gridCol>
              </a:tblGrid>
              <a:tr h="334339">
                <a:tc gridSpan="4">
                  <a:txBody>
                    <a:bodyPr/>
                    <a:lstStyle/>
                    <a:p>
                      <a:r>
                        <a:rPr lang="en-AU" dirty="0"/>
                        <a:t>Performance Metrics with Exogenous Feature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66072"/>
                  </a:ext>
                </a:extLst>
              </a:tr>
              <a:tr h="334339">
                <a:tc>
                  <a:txBody>
                    <a:bodyPr/>
                    <a:lstStyle/>
                    <a:p>
                      <a:r>
                        <a:rPr lang="en-AU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29390"/>
                  </a:ext>
                </a:extLst>
              </a:tr>
              <a:tr h="334339">
                <a:tc>
                  <a:txBody>
                    <a:bodyPr/>
                    <a:lstStyle/>
                    <a:p>
                      <a:r>
                        <a:rPr lang="en-AU" dirty="0"/>
                        <a:t>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25061"/>
                  </a:ext>
                </a:extLst>
              </a:tr>
            </a:tbl>
          </a:graphicData>
        </a:graphic>
      </p:graphicFrame>
      <p:sp>
        <p:nvSpPr>
          <p:cNvPr id="15" name="Subtitle 2">
            <a:extLst>
              <a:ext uri="{FF2B5EF4-FFF2-40B4-BE49-F238E27FC236}">
                <a16:creationId xmlns:a16="http://schemas.microsoft.com/office/drawing/2014/main" id="{87AA1920-0D7D-4C08-9615-581452E52B5C}"/>
              </a:ext>
            </a:extLst>
          </p:cNvPr>
          <p:cNvSpPr txBox="1">
            <a:spLocks/>
          </p:cNvSpPr>
          <p:nvPr/>
        </p:nvSpPr>
        <p:spPr>
          <a:xfrm>
            <a:off x="474158" y="2015038"/>
            <a:ext cx="4215978" cy="48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700" dirty="0"/>
              <a:t>Forecasting using Trend, Seasonality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5DE76F7-4B94-40A1-AEA9-D21B525912AC}"/>
              </a:ext>
            </a:extLst>
          </p:cNvPr>
          <p:cNvSpPr txBox="1">
            <a:spLocks/>
          </p:cNvSpPr>
          <p:nvPr/>
        </p:nvSpPr>
        <p:spPr>
          <a:xfrm>
            <a:off x="6322235" y="1985523"/>
            <a:ext cx="5607910" cy="482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2000" dirty="0"/>
              <a:t>Forecasting using Trend, Seasonality and Exogenous Feature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B9A4C-C23B-432E-B2EC-CCE20014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63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4800FB8D-43F2-400B-B760-4086E25FA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5E7FA-10FF-49EF-8646-DD6E83792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 dirty="0"/>
              <a:t>Summary &amp;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556B4-30F5-4D35-9D52-165075386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8953887" cy="176494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Predictive Model for Total Time till Departure for Planning and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Patient Count Estimation using Time Series Forecasting for Resource Scheduling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Patient Segmentation in risk, severity categories for Operational Efficiency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Hyper Parameter Tuning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2290E-87DD-422A-884D-1152C3F5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47B12B-CE15-4D34-9AB4-96EFDF8154F6}" type="slidenum">
              <a:rPr lang="en-AU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57C7C-7281-43DC-8F94-41C487C4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61" y="833634"/>
            <a:ext cx="4023360" cy="1084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C19FF-FB55-4274-A4B1-F9ED47DA0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515" y="2117463"/>
            <a:ext cx="3933306" cy="2097582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Dataset and Business Process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Exploratory Data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Prediction Model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Forecasting Model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Summary &amp; Improvements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AA33FA-FA5F-4171-8A0D-14DC4454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73" y="625684"/>
            <a:ext cx="4896202" cy="54553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3675E-A0CB-4B6A-B694-8076109E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547B12B-CE15-4D34-9AB4-96EFDF8154F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3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"/>
          <p:cNvSpPr txBox="1">
            <a:spLocks noGrp="1"/>
          </p:cNvSpPr>
          <p:nvPr>
            <p:ph type="title"/>
          </p:nvPr>
        </p:nvSpPr>
        <p:spPr>
          <a:xfrm>
            <a:off x="666911" y="345539"/>
            <a:ext cx="10983222" cy="72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Dataset &amp; Business Process</a:t>
            </a:r>
          </a:p>
        </p:txBody>
      </p:sp>
      <p:sp>
        <p:nvSpPr>
          <p:cNvPr id="320" name="Google Shape;320;p7"/>
          <p:cNvSpPr/>
          <p:nvPr/>
        </p:nvSpPr>
        <p:spPr>
          <a:xfrm>
            <a:off x="294377" y="1471902"/>
            <a:ext cx="7012355" cy="52753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A7B25"/>
              </a:gs>
              <a:gs pos="50000">
                <a:srgbClr val="81B336"/>
              </a:gs>
              <a:gs pos="100000">
                <a:srgbClr val="9CD642"/>
              </a:gs>
            </a:gsLst>
            <a:lin ang="5400000" scaled="0"/>
          </a:gra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HOSPITAL EMERGENCY DEPARTMENT DATASET</a:t>
            </a:r>
          </a:p>
        </p:txBody>
      </p:sp>
      <p:sp>
        <p:nvSpPr>
          <p:cNvPr id="321" name="Google Shape;321;p7"/>
          <p:cNvSpPr/>
          <p:nvPr/>
        </p:nvSpPr>
        <p:spPr>
          <a:xfrm>
            <a:off x="49000" y="3022852"/>
            <a:ext cx="2399445" cy="2466985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Categorical:</a:t>
            </a:r>
            <a:endParaRPr lang="en-GB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 Status Code</a:t>
            </a:r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GB" sz="1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Departure Status </a:t>
            </a:r>
            <a:r>
              <a:rPr lang="en-GB" sz="1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</a:t>
            </a:r>
            <a:r>
              <a:rPr lang="en-GB" sz="1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lang="en-GB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 </a:t>
            </a:r>
            <a:r>
              <a:rPr lang="en-GB" sz="14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Dest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Code</a:t>
            </a:r>
            <a:endParaRPr lang="en-GB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 </a:t>
            </a:r>
            <a:r>
              <a:rPr lang="en-GB" sz="14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Dest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r>
              <a:rPr lang="en-GB" sz="14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Presenting Complaint </a:t>
            </a:r>
            <a:r>
              <a:rPr lang="en-GB" sz="14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lang="en-GB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GB" sz="14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Code</a:t>
            </a:r>
            <a:endParaRPr lang="en-GB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Diagnosis </a:t>
            </a:r>
            <a:r>
              <a:rPr lang="en-GB" sz="14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lang="en-GB" sz="18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5365850" y="2985038"/>
            <a:ext cx="2083229" cy="254261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Date:</a:t>
            </a:r>
            <a:endParaRPr lang="en-US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Arrival Date</a:t>
            </a:r>
            <a:endParaRPr lang="en-US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 Seen Date</a:t>
            </a:r>
            <a:endParaRPr lang="en-US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 Actual Date</a:t>
            </a:r>
            <a:endParaRPr lang="en-US" dirty="0"/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dirty="0"/>
          </a:p>
          <a:p>
            <a:pPr marL="742950" marR="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742950" marR="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742950" marR="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742950" marR="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742950" marR="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742950" marR="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742950" marR="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3" name="Google Shape;323;p7"/>
          <p:cNvSpPr/>
          <p:nvPr/>
        </p:nvSpPr>
        <p:spPr>
          <a:xfrm>
            <a:off x="2493104" y="3022852"/>
            <a:ext cx="2828087" cy="2504799"/>
          </a:xfrm>
          <a:prstGeom prst="roundRect">
            <a:avLst>
              <a:gd name="adj" fmla="val 16667"/>
            </a:avLst>
          </a:prstGeom>
          <a:solidFill>
            <a:srgbClr val="E18405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Numerical:</a:t>
            </a:r>
            <a:endParaRPr lang="en-US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MRN</a:t>
            </a:r>
            <a:endParaRPr lang="en-US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Presentation Visit Number</a:t>
            </a:r>
            <a:endParaRPr lang="en-US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Triage Priority</a:t>
            </a:r>
            <a:endParaRPr lang="en-US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Age (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yrs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TimeDiff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Actual –Actual Depart (mins)</a:t>
            </a:r>
            <a:endParaRPr lang="en-US" dirty="0"/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TimeDiff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TreatDr</a:t>
            </a:r>
            <a:r>
              <a:rPr lang="en-US" sz="1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Nr</a:t>
            </a:r>
            <a:r>
              <a:rPr lang="en-US" sz="1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Act. Depart (mins)</a:t>
            </a:r>
          </a:p>
          <a:p>
            <a:pPr marL="285750" indent="-285750"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lang="en-GB" sz="1400" dirty="0">
                <a:solidFill>
                  <a:schemeClr val="lt1"/>
                </a:solidFill>
                <a:latin typeface="Twentieth Century"/>
                <a:sym typeface="Twentieth Century"/>
              </a:rPr>
              <a:t>Presenting Complaint Code</a:t>
            </a:r>
            <a:endParaRPr lang="en-US" sz="14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742950" marR="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742950" marR="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742950" marR="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1655774" y="2228470"/>
            <a:ext cx="4097218" cy="527539"/>
          </a:xfrm>
          <a:prstGeom prst="roundRect">
            <a:avLst>
              <a:gd name="adj" fmla="val 16667"/>
            </a:avLst>
          </a:prstGeom>
          <a:solidFill>
            <a:srgbClr val="8E2EB1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Observations = 30188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Features = 17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6ACA3B-337D-4D7C-9FCC-5B781E89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3</a:t>
            </a:fld>
            <a:endParaRPr lang="en-AU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994A530-D0C6-4969-8DCC-4F1223BAB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80" y="1550109"/>
            <a:ext cx="4693920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ose-up of a doctor holding a stethoscope&#10;&#10;Description automatically generated">
            <a:extLst>
              <a:ext uri="{FF2B5EF4-FFF2-40B4-BE49-F238E27FC236}">
                <a16:creationId xmlns:a16="http://schemas.microsoft.com/office/drawing/2014/main" id="{CF440F8E-9F8C-4FBD-B649-C2390A770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6" r="1" b="1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37F616F9-B546-4613-9AD8-CFEE354807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7" r="4668" b="2"/>
          <a:stretch/>
        </p:blipFill>
        <p:spPr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9CC60-4E74-4628-884F-A0A5D02D4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r="23" b="-1"/>
          <a:stretch/>
        </p:blipFill>
        <p:spPr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741BD-4130-4B0B-84E9-8372D0DE9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685800"/>
            <a:ext cx="280720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75AB7-A173-477B-B313-32E8F146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2258568"/>
            <a:ext cx="2807208" cy="39227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DEPARTMENT MANAGEMENT &amp; PLANNING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PATIENT DEMAND FORECASTING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PATIENT COMPLAINTS &amp; DIAGNOSIS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" name="Picture 6" descr="A picture containing person, person, indoor, hospital room&#10;&#10;Description automatically generated">
            <a:extLst>
              <a:ext uri="{FF2B5EF4-FFF2-40B4-BE49-F238E27FC236}">
                <a16:creationId xmlns:a16="http://schemas.microsoft.com/office/drawing/2014/main" id="{1321BD88-01B1-45C3-A936-BFAEA9B1EA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" b="1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3545C0-A168-4BBE-81A9-7D52148A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50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741BD-4130-4B0B-84E9-8372D0DE9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" y="405575"/>
            <a:ext cx="5001768" cy="1371600"/>
          </a:xfrm>
        </p:spPr>
        <p:txBody>
          <a:bodyPr anchor="ctr">
            <a:normAutofit/>
          </a:bodyPr>
          <a:lstStyle/>
          <a:p>
            <a:pPr algn="l"/>
            <a:r>
              <a:rPr lang="en-AU" sz="36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75AB7-A173-477B-B313-32E8F146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512" y="498698"/>
            <a:ext cx="4940808" cy="1185353"/>
          </a:xfrm>
        </p:spPr>
        <p:txBody>
          <a:bodyPr anchor="ctr">
            <a:normAutofit/>
          </a:bodyPr>
          <a:lstStyle/>
          <a:p>
            <a:pPr algn="l"/>
            <a:r>
              <a:rPr lang="en-AU" sz="2000" dirty="0"/>
              <a:t>DEPARTMENT MANAGEMENT &amp; 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Factors affecting total time spent by patients</a:t>
            </a:r>
          </a:p>
          <a:p>
            <a:pPr algn="l"/>
            <a:endParaRPr lang="en-AU" sz="2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39E54-A3D7-4712-BFE7-118B9E1370C6}"/>
              </a:ext>
            </a:extLst>
          </p:cNvPr>
          <p:cNvSpPr txBox="1"/>
          <p:nvPr/>
        </p:nvSpPr>
        <p:spPr>
          <a:xfrm>
            <a:off x="179918" y="1978724"/>
            <a:ext cx="36406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time affected by complaint, diagnosis, age, triage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Right skewed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Department management/planning impacted</a:t>
            </a:r>
          </a:p>
          <a:p>
            <a:r>
              <a:rPr lang="en-AU" sz="1600" dirty="0"/>
              <a:t> </a:t>
            </a:r>
            <a:endParaRPr lang="en-AU" dirty="0"/>
          </a:p>
          <a:p>
            <a:r>
              <a:rPr lang="en-AU" dirty="0"/>
              <a:t>ACTIONABLE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Determine causes for skewness (longer total times)</a:t>
            </a:r>
          </a:p>
          <a:p>
            <a:endParaRPr lang="en-AU" dirty="0"/>
          </a:p>
          <a:p>
            <a:r>
              <a:rPr lang="en-AU" dirty="0"/>
              <a:t>BUSINESS PERSPECTIVE: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Prediction of total treatment time for a patient</a:t>
            </a:r>
          </a:p>
          <a:p>
            <a:endParaRPr lang="en-AU" dirty="0"/>
          </a:p>
          <a:p>
            <a:r>
              <a:rPr lang="en-AU" dirty="0"/>
              <a:t>KEY DRIVERS: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AU" sz="1600" dirty="0"/>
              <a:t>Better resource planning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AU" sz="1600" dirty="0"/>
              <a:t>Improved department management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498DE2B-333D-4E67-BF82-77BB3B39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5</a:t>
            </a:fld>
            <a:endParaRPr lang="en-AU"/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1FEAC567-1EA0-4033-B073-9B553C223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47901"/>
              </p:ext>
            </p:extLst>
          </p:nvPr>
        </p:nvGraphicFramePr>
        <p:xfrm>
          <a:off x="3905428" y="2027143"/>
          <a:ext cx="7649894" cy="4567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4947">
                  <a:extLst>
                    <a:ext uri="{9D8B030D-6E8A-4147-A177-3AD203B41FA5}">
                      <a16:colId xmlns:a16="http://schemas.microsoft.com/office/drawing/2014/main" val="981342672"/>
                    </a:ext>
                  </a:extLst>
                </a:gridCol>
                <a:gridCol w="3824947">
                  <a:extLst>
                    <a:ext uri="{9D8B030D-6E8A-4147-A177-3AD203B41FA5}">
                      <a16:colId xmlns:a16="http://schemas.microsoft.com/office/drawing/2014/main" val="230608797"/>
                    </a:ext>
                  </a:extLst>
                </a:gridCol>
              </a:tblGrid>
              <a:tr h="228351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28129"/>
                  </a:ext>
                </a:extLst>
              </a:tr>
              <a:tr h="228351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65468"/>
                  </a:ext>
                </a:extLst>
              </a:tr>
            </a:tbl>
          </a:graphicData>
        </a:graphic>
      </p:graphicFrame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965055-9812-46DC-AA94-017330B42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0" y="2285309"/>
            <a:ext cx="3454612" cy="18568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EA39A1-5AA6-4A7C-BE80-785A0B454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00"/>
          <a:stretch/>
        </p:blipFill>
        <p:spPr>
          <a:xfrm>
            <a:off x="7925146" y="2271482"/>
            <a:ext cx="3559360" cy="18568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1A7D84-CA0C-4D9F-A132-2DA24A123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7" r="7946"/>
          <a:stretch/>
        </p:blipFill>
        <p:spPr>
          <a:xfrm>
            <a:off x="3915317" y="4330498"/>
            <a:ext cx="3755858" cy="2207496"/>
          </a:xfrm>
          <a:prstGeom prst="rect">
            <a:avLst/>
          </a:prstGeom>
        </p:spPr>
      </p:pic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FC7E6A-3229-4445-B315-E706242DA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70" y="4515111"/>
            <a:ext cx="3594513" cy="19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2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741BD-4130-4B0B-84E9-8372D0DE9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en-AU" sz="40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75AB7-A173-477B-B313-32E8F146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3105916" cy="1185353"/>
          </a:xfrm>
        </p:spPr>
        <p:txBody>
          <a:bodyPr anchor="ctr">
            <a:normAutofit/>
          </a:bodyPr>
          <a:lstStyle/>
          <a:p>
            <a:pPr algn="l"/>
            <a:r>
              <a:rPr lang="en-AU" sz="1800" dirty="0"/>
              <a:t>PATIENT DEMAND ANALYTICS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1800" dirty="0"/>
              <a:t>Number of patients per day</a:t>
            </a:r>
          </a:p>
          <a:p>
            <a:pPr algn="l"/>
            <a:endParaRPr lang="en-AU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41B2F79-7E65-4DCA-AC3C-9D18F8B1B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0" y="2035043"/>
            <a:ext cx="8288155" cy="42062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08CB44-050B-4A52-BF75-49E857A72A62}"/>
              </a:ext>
            </a:extLst>
          </p:cNvPr>
          <p:cNvSpPr txBox="1"/>
          <p:nvPr/>
        </p:nvSpPr>
        <p:spPr>
          <a:xfrm>
            <a:off x="8629829" y="1852862"/>
            <a:ext cx="348285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Seasonal pattern, count dependent on month,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Peaks related to external factors</a:t>
            </a:r>
          </a:p>
          <a:p>
            <a:endParaRPr lang="en-AU" sz="1600" dirty="0"/>
          </a:p>
          <a:p>
            <a:r>
              <a:rPr lang="en-AU" dirty="0"/>
              <a:t>ACTIONABLE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Determine external factors causing peak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BUSINESS PERSPECTIVE: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Forecasting of daily patient count</a:t>
            </a:r>
          </a:p>
          <a:p>
            <a:endParaRPr lang="en-AU" dirty="0"/>
          </a:p>
          <a:p>
            <a:r>
              <a:rPr lang="en-AU" dirty="0"/>
              <a:t>KEY DRIVERS: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Demand Forecasting, Manpower planning</a:t>
            </a:r>
          </a:p>
          <a:p>
            <a:endParaRPr lang="en-AU" dirty="0"/>
          </a:p>
          <a:p>
            <a:r>
              <a:rPr lang="en-AU" dirty="0"/>
              <a:t>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Historical patient count per day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5981E9-D751-4E74-BF6C-99923AEA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8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741BD-4130-4B0B-84E9-8372D0DE9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" y="405575"/>
            <a:ext cx="5001768" cy="1371600"/>
          </a:xfrm>
        </p:spPr>
        <p:txBody>
          <a:bodyPr anchor="ctr">
            <a:normAutofit/>
          </a:bodyPr>
          <a:lstStyle/>
          <a:p>
            <a:pPr algn="l"/>
            <a:r>
              <a:rPr lang="en-AU" sz="3600" dirty="0"/>
              <a:t>Exploratory Data Analysis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75AB7-A173-477B-B313-32E8F146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512" y="498698"/>
            <a:ext cx="4940808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/>
              <a:t>PATIENT COMPLAINTS &amp; DIAGNOSIS ANALYSIS</a:t>
            </a:r>
          </a:p>
          <a:p>
            <a:pPr algn="l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BAD7A-0573-48E0-80F4-F39BC1FD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7</a:t>
            </a:fld>
            <a:endParaRPr lang="en-AU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6FA09C8B-C802-4A5E-9CD0-1F502E62B7A6}"/>
              </a:ext>
            </a:extLst>
          </p:cNvPr>
          <p:cNvSpPr txBox="1">
            <a:spLocks/>
          </p:cNvSpPr>
          <p:nvPr/>
        </p:nvSpPr>
        <p:spPr>
          <a:xfrm>
            <a:off x="8610600" y="6393081"/>
            <a:ext cx="2743200" cy="328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47B12B-CE15-4D34-9AB4-96EFDF8154F6}" type="slidenum">
              <a:rPr lang="en-AU" smtClean="0"/>
              <a:pPr/>
              <a:t>7</a:t>
            </a:fld>
            <a:endParaRPr lang="en-AU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A00217B5-542A-4B4D-B79A-205D69E66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23804"/>
              </p:ext>
            </p:extLst>
          </p:nvPr>
        </p:nvGraphicFramePr>
        <p:xfrm>
          <a:off x="326953" y="1978724"/>
          <a:ext cx="11347116" cy="4844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3558">
                  <a:extLst>
                    <a:ext uri="{9D8B030D-6E8A-4147-A177-3AD203B41FA5}">
                      <a16:colId xmlns:a16="http://schemas.microsoft.com/office/drawing/2014/main" val="3136263382"/>
                    </a:ext>
                  </a:extLst>
                </a:gridCol>
                <a:gridCol w="5673558">
                  <a:extLst>
                    <a:ext uri="{9D8B030D-6E8A-4147-A177-3AD203B41FA5}">
                      <a16:colId xmlns:a16="http://schemas.microsoft.com/office/drawing/2014/main" val="848787919"/>
                    </a:ext>
                  </a:extLst>
                </a:gridCol>
              </a:tblGrid>
              <a:tr h="243631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62680"/>
                  </a:ext>
                </a:extLst>
              </a:tr>
              <a:tr h="240770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89201"/>
                  </a:ext>
                </a:extLst>
              </a:tr>
            </a:tbl>
          </a:graphicData>
        </a:graphic>
      </p:graphicFrame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BD6A0090-EA63-4A7D-A5F4-17EF29432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34"/>
          <a:stretch/>
        </p:blipFill>
        <p:spPr>
          <a:xfrm>
            <a:off x="312563" y="2140425"/>
            <a:ext cx="5375386" cy="171625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6A8A158A-8C5D-44E4-ACF2-96A97691D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82" y="2394423"/>
            <a:ext cx="2845731" cy="17943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F5D154-652F-42C5-8240-2FA8AFC9F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22" y="4444572"/>
            <a:ext cx="5530706" cy="11585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2D8D1B-CDD9-4B86-8B03-8729741BEA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15" r="1753"/>
          <a:stretch/>
        </p:blipFill>
        <p:spPr>
          <a:xfrm>
            <a:off x="371154" y="5676402"/>
            <a:ext cx="5530706" cy="11043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0CDA975-D22C-4ACD-BF7C-473EACADB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764" y="4444571"/>
            <a:ext cx="5403776" cy="10616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9C7F28-889E-4F6A-8A24-33CA8188B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636" y="5623754"/>
            <a:ext cx="5530707" cy="11814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DCB72DF-CA5A-4FC3-AAED-907E1F9A96AC}"/>
              </a:ext>
            </a:extLst>
          </p:cNvPr>
          <p:cNvSpPr txBox="1"/>
          <p:nvPr/>
        </p:nvSpPr>
        <p:spPr>
          <a:xfrm>
            <a:off x="6000511" y="1930722"/>
            <a:ext cx="32664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0-3 years age group most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‘DID NOT WAIT’ for diagnosis</a:t>
            </a:r>
          </a:p>
          <a:p>
            <a:endParaRPr lang="en-AU" dirty="0"/>
          </a:p>
          <a:p>
            <a:r>
              <a:rPr lang="en-AU" dirty="0"/>
              <a:t>ACTIONABLE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Check resource allocation to Paediatric section and ‘DID NOT WAIT’ category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992D6B-ECC3-48FC-8A7D-18A6036C6E72}"/>
              </a:ext>
            </a:extLst>
          </p:cNvPr>
          <p:cNvSpPr txBox="1"/>
          <p:nvPr/>
        </p:nvSpPr>
        <p:spPr>
          <a:xfrm>
            <a:off x="9151664" y="1991231"/>
            <a:ext cx="249723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BUSINESS PERSPECTIVE: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Patient Segmentation</a:t>
            </a:r>
          </a:p>
          <a:p>
            <a:endParaRPr lang="en-AU" dirty="0"/>
          </a:p>
          <a:p>
            <a:r>
              <a:rPr lang="en-AU" dirty="0"/>
              <a:t>KEY DRIVERS: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Categorization of risk/severity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Improved patient service</a:t>
            </a:r>
          </a:p>
        </p:txBody>
      </p:sp>
    </p:spTree>
    <p:extLst>
      <p:ext uri="{BB962C8B-B14F-4D97-AF65-F5344CB8AC3E}">
        <p14:creationId xmlns:p14="http://schemas.microsoft.com/office/powerpoint/2010/main" val="290726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62;p10">
            <a:extLst>
              <a:ext uri="{FF2B5EF4-FFF2-40B4-BE49-F238E27FC236}">
                <a16:creationId xmlns:a16="http://schemas.microsoft.com/office/drawing/2014/main" id="{2D712AB7-3F92-447D-B868-8B0830DAE466}"/>
              </a:ext>
            </a:extLst>
          </p:cNvPr>
          <p:cNvSpPr txBox="1">
            <a:spLocks/>
          </p:cNvSpPr>
          <p:nvPr/>
        </p:nvSpPr>
        <p:spPr>
          <a:xfrm>
            <a:off x="901690" y="405575"/>
            <a:ext cx="6430414" cy="13716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lt1"/>
              </a:buClr>
              <a:buSzPts val="3600"/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Pipeline and Approach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952A3-7562-4E26-B6F0-6506712BC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41" y="2091095"/>
            <a:ext cx="8628183" cy="420624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2F516-A7F4-4FCE-8281-FB91D9A7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43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Google Shape;362;p10">
            <a:extLst>
              <a:ext uri="{FF2B5EF4-FFF2-40B4-BE49-F238E27FC236}">
                <a16:creationId xmlns:a16="http://schemas.microsoft.com/office/drawing/2014/main" id="{546CA821-9813-4351-AD01-5887B609DB31}"/>
              </a:ext>
            </a:extLst>
          </p:cNvPr>
          <p:cNvSpPr txBox="1">
            <a:spLocks/>
          </p:cNvSpPr>
          <p:nvPr/>
        </p:nvSpPr>
        <p:spPr>
          <a:xfrm>
            <a:off x="901690" y="405575"/>
            <a:ext cx="6430414" cy="13716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lt1"/>
              </a:buClr>
              <a:buSzPts val="3600"/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75AB7-A173-477B-B313-32E8F146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2674" y="448034"/>
            <a:ext cx="3892035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 OF TOTAL TREATMENT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951D14-7320-4154-9824-DBEC1CFFF7CB}"/>
              </a:ext>
            </a:extLst>
          </p:cNvPr>
          <p:cNvSpPr txBox="1">
            <a:spLocks/>
          </p:cNvSpPr>
          <p:nvPr/>
        </p:nvSpPr>
        <p:spPr>
          <a:xfrm>
            <a:off x="6519649" y="1040711"/>
            <a:ext cx="5199933" cy="461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33A06C7-18C6-4CFC-A07B-191F2B28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19527"/>
              </p:ext>
            </p:extLst>
          </p:nvPr>
        </p:nvGraphicFramePr>
        <p:xfrm>
          <a:off x="6829815" y="2058676"/>
          <a:ext cx="476489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91">
                  <a:extLst>
                    <a:ext uri="{9D8B030D-6E8A-4147-A177-3AD203B41FA5}">
                      <a16:colId xmlns:a16="http://schemas.microsoft.com/office/drawing/2014/main" val="3846206882"/>
                    </a:ext>
                  </a:extLst>
                </a:gridCol>
                <a:gridCol w="3607803">
                  <a:extLst>
                    <a:ext uri="{9D8B030D-6E8A-4147-A177-3AD203B41FA5}">
                      <a16:colId xmlns:a16="http://schemas.microsoft.com/office/drawing/2014/main" val="3371042295"/>
                    </a:ext>
                  </a:extLst>
                </a:gridCol>
              </a:tblGrid>
              <a:tr h="314765">
                <a:tc gridSpan="2">
                  <a:txBody>
                    <a:bodyPr/>
                    <a:lstStyle/>
                    <a:p>
                      <a:r>
                        <a:rPr lang="en-AU" sz="1600" dirty="0"/>
                        <a:t>MODEL PARAMTERS &amp;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72588"/>
                  </a:ext>
                </a:extLst>
              </a:tr>
              <a:tr h="314765">
                <a:tc>
                  <a:txBody>
                    <a:bodyPr/>
                    <a:lstStyle/>
                    <a:p>
                      <a:r>
                        <a:rPr lang="en-AU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/>
                        <a:t>TimeDiff</a:t>
                      </a:r>
                      <a:r>
                        <a:rPr lang="en-AU" sz="1600" dirty="0"/>
                        <a:t> Arrival-Actual Depart (mins)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82651"/>
                  </a:ext>
                </a:extLst>
              </a:tr>
              <a:tr h="314765">
                <a:tc>
                  <a:txBody>
                    <a:bodyPr/>
                    <a:lstStyle/>
                    <a:p>
                      <a:r>
                        <a:rPr lang="en-AU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25038"/>
                  </a:ext>
                </a:extLst>
              </a:tr>
              <a:tr h="314765">
                <a:tc>
                  <a:txBody>
                    <a:bodyPr/>
                    <a:lstStyle/>
                    <a:p>
                      <a:r>
                        <a:rPr lang="en-AU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Extreme Gradient Boosting (XGBOOST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66945"/>
                  </a:ext>
                </a:extLst>
              </a:tr>
              <a:tr h="314765">
                <a:tc>
                  <a:txBody>
                    <a:bodyPr/>
                    <a:lstStyle/>
                    <a:p>
                      <a:r>
                        <a:rPr lang="en-AU" sz="16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Target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36212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7403D11-A0C2-4B87-984D-1F5406AE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1312"/>
              </p:ext>
            </p:extLst>
          </p:nvPr>
        </p:nvGraphicFramePr>
        <p:xfrm>
          <a:off x="6831877" y="4001092"/>
          <a:ext cx="4762832" cy="266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708">
                  <a:extLst>
                    <a:ext uri="{9D8B030D-6E8A-4147-A177-3AD203B41FA5}">
                      <a16:colId xmlns:a16="http://schemas.microsoft.com/office/drawing/2014/main" val="2311470117"/>
                    </a:ext>
                  </a:extLst>
                </a:gridCol>
                <a:gridCol w="1190708">
                  <a:extLst>
                    <a:ext uri="{9D8B030D-6E8A-4147-A177-3AD203B41FA5}">
                      <a16:colId xmlns:a16="http://schemas.microsoft.com/office/drawing/2014/main" val="3030161826"/>
                    </a:ext>
                  </a:extLst>
                </a:gridCol>
                <a:gridCol w="1190708">
                  <a:extLst>
                    <a:ext uri="{9D8B030D-6E8A-4147-A177-3AD203B41FA5}">
                      <a16:colId xmlns:a16="http://schemas.microsoft.com/office/drawing/2014/main" val="77529353"/>
                    </a:ext>
                  </a:extLst>
                </a:gridCol>
                <a:gridCol w="1190708">
                  <a:extLst>
                    <a:ext uri="{9D8B030D-6E8A-4147-A177-3AD203B41FA5}">
                      <a16:colId xmlns:a16="http://schemas.microsoft.com/office/drawing/2014/main" val="4214626913"/>
                    </a:ext>
                  </a:extLst>
                </a:gridCol>
              </a:tblGrid>
              <a:tr h="443516">
                <a:tc gridSpan="2">
                  <a:txBody>
                    <a:bodyPr/>
                    <a:lstStyle/>
                    <a:p>
                      <a:r>
                        <a:rPr lang="en-AU" sz="1600" dirty="0"/>
                        <a:t>Training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600" dirty="0"/>
                        <a:t>Testing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10879"/>
                  </a:ext>
                </a:extLst>
              </a:tr>
              <a:tr h="443516">
                <a:tc>
                  <a:txBody>
                    <a:bodyPr/>
                    <a:lstStyle/>
                    <a:p>
                      <a:r>
                        <a:rPr lang="en-AU" sz="16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70476"/>
                  </a:ext>
                </a:extLst>
              </a:tr>
              <a:tr h="443516">
                <a:tc>
                  <a:txBody>
                    <a:bodyPr/>
                    <a:lstStyle/>
                    <a:p>
                      <a:r>
                        <a:rPr lang="en-AU" sz="1600" dirty="0"/>
                        <a:t>Adj. R-sq.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Adj. R-sq.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47786"/>
                  </a:ext>
                </a:extLst>
              </a:tr>
              <a:tr h="443516">
                <a:tc>
                  <a:txBody>
                    <a:bodyPr/>
                    <a:lstStyle/>
                    <a:p>
                      <a:r>
                        <a:rPr lang="en-AU" sz="16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61.06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90.03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73131"/>
                  </a:ext>
                </a:extLst>
              </a:tr>
              <a:tr h="443516">
                <a:tc>
                  <a:txBody>
                    <a:bodyPr/>
                    <a:lstStyle/>
                    <a:p>
                      <a:r>
                        <a:rPr lang="en-AU" sz="16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50.31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66.07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27605"/>
                  </a:ext>
                </a:extLst>
              </a:tr>
              <a:tr h="443516">
                <a:tc>
                  <a:txBody>
                    <a:bodyPr/>
                    <a:lstStyle/>
                    <a:p>
                      <a:r>
                        <a:rPr lang="en-AU" sz="16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92.00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149.90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65202"/>
                  </a:ext>
                </a:extLst>
              </a:tr>
            </a:tbl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F4D8E53-64CF-42E9-9FA2-E5EE3341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12B-CE15-4D34-9AB4-96EFDF8154F6}" type="slidenum">
              <a:rPr lang="en-AU" smtClean="0"/>
              <a:t>9</a:t>
            </a:fld>
            <a:endParaRPr lang="en-AU"/>
          </a:p>
        </p:txBody>
      </p:sp>
      <p:pic>
        <p:nvPicPr>
          <p:cNvPr id="4" name="Picture 3" descr="A picture containing text, shoji, building&#10;&#10;Description automatically generated">
            <a:extLst>
              <a:ext uri="{FF2B5EF4-FFF2-40B4-BE49-F238E27FC236}">
                <a16:creationId xmlns:a16="http://schemas.microsoft.com/office/drawing/2014/main" id="{23E6DA7B-9717-47AB-8492-796E34D2A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2" y="1981004"/>
            <a:ext cx="6440367" cy="3531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80F2B6-F6E1-4F89-A38C-B13F21834EA6}"/>
              </a:ext>
            </a:extLst>
          </p:cNvPr>
          <p:cNvSpPr txBox="1"/>
          <p:nvPr/>
        </p:nvSpPr>
        <p:spPr>
          <a:xfrm>
            <a:off x="391656" y="5923594"/>
            <a:ext cx="5902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Note: Departure Status, Code, Description information assumed to be available at the time of prediction </a:t>
            </a:r>
          </a:p>
        </p:txBody>
      </p:sp>
    </p:spTree>
    <p:extLst>
      <p:ext uri="{BB962C8B-B14F-4D97-AF65-F5344CB8AC3E}">
        <p14:creationId xmlns:p14="http://schemas.microsoft.com/office/powerpoint/2010/main" val="297020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Widescreen</PresentationFormat>
  <Paragraphs>183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Twentieth Century</vt:lpstr>
      <vt:lpstr>Office Theme</vt:lpstr>
      <vt:lpstr>DATA CHALLENGE – THE ART OF THE POSSIBLE</vt:lpstr>
      <vt:lpstr>Agenda</vt:lpstr>
      <vt:lpstr>Dataset &amp; Business Process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PowerPoint Presentation</vt:lpstr>
      <vt:lpstr>Business Perspective</vt:lpstr>
      <vt:lpstr>Business Perspective</vt:lpstr>
      <vt:lpstr>Summary &amp;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 – THE ART OF THE POSSIBLE</dc:title>
  <dc:creator>Ashish Ahuja</dc:creator>
  <cp:lastModifiedBy>Ashish Ahuja</cp:lastModifiedBy>
  <cp:revision>102</cp:revision>
  <dcterms:created xsi:type="dcterms:W3CDTF">2021-03-06T02:04:45Z</dcterms:created>
  <dcterms:modified xsi:type="dcterms:W3CDTF">2021-03-07T03:08:37Z</dcterms:modified>
</cp:coreProperties>
</file>