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9"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5" d="100"/>
          <a:sy n="85" d="100"/>
        </p:scale>
        <p:origin x="36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933735"/>
            <a:ext cx="4775075" cy="1630907"/>
          </a:xfrm>
        </p:spPr>
        <p:txBody>
          <a:bodyPr>
            <a:normAutofit/>
          </a:bodyPr>
          <a:lstStyle/>
          <a:p>
            <a:r>
              <a:rPr lang="en-US" sz="4400" dirty="0">
                <a:solidFill>
                  <a:schemeClr val="tx1"/>
                </a:solidFill>
              </a:rPr>
              <a:t>FACE MASK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42267"/>
            <a:ext cx="4775075" cy="1140629"/>
          </a:xfrm>
        </p:spPr>
        <p:txBody>
          <a:bodyPr>
            <a:normAutofit/>
          </a:bodyPr>
          <a:lstStyle/>
          <a:p>
            <a:pPr>
              <a:spcAft>
                <a:spcPts val="600"/>
              </a:spcAft>
            </a:pPr>
            <a:r>
              <a:rPr lang="en-US" dirty="0">
                <a:solidFill>
                  <a:schemeClr val="tx1"/>
                </a:solidFill>
              </a:rPr>
              <a:t>ASHISH ALICHEN</a:t>
            </a:r>
          </a:p>
          <a:p>
            <a:pPr>
              <a:spcAft>
                <a:spcPts val="600"/>
              </a:spcAft>
            </a:pPr>
            <a:r>
              <a:rPr lang="en-US" dirty="0">
                <a:solidFill>
                  <a:schemeClr val="tx1"/>
                </a:solidFill>
              </a:rPr>
              <a:t>2K19CSUN01127</a:t>
            </a:r>
          </a:p>
          <a:p>
            <a:pPr>
              <a:spcAft>
                <a:spcPts val="600"/>
              </a:spcAft>
            </a:pPr>
            <a:r>
              <a:rPr lang="en-US" dirty="0">
                <a:solidFill>
                  <a:schemeClr val="tx1"/>
                </a:solidFill>
              </a:rPr>
              <a:t>B.TECH CSE 5A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C62F-90A9-4DD3-BD45-E9D794F683DF}"/>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5B8855CB-0288-4A4E-A213-43C231374032}"/>
              </a:ext>
            </a:extLst>
          </p:cNvPr>
          <p:cNvSpPr>
            <a:spLocks noGrp="1"/>
          </p:cNvSpPr>
          <p:nvPr>
            <p:ph idx="1"/>
          </p:nvPr>
        </p:nvSpPr>
        <p:spPr/>
        <p:txBody>
          <a:bodyPr>
            <a:normAutofit/>
          </a:bodyPr>
          <a:lstStyle/>
          <a:p>
            <a:pPr algn="just"/>
            <a:endParaRPr lang="en-IN" sz="2800" dirty="0">
              <a:effectLst/>
              <a:latin typeface="Times New Roman" panose="02020603050405020304" pitchFamily="18" charset="0"/>
              <a:ea typeface="Arial" panose="020B0604020202020204" pitchFamily="34" charset="0"/>
            </a:endParaRPr>
          </a:p>
          <a:p>
            <a:pPr algn="just"/>
            <a:r>
              <a:rPr lang="en-IN" sz="2800" dirty="0">
                <a:latin typeface="Times New Roman" panose="02020603050405020304" pitchFamily="18" charset="0"/>
                <a:ea typeface="Arial" panose="020B0604020202020204" pitchFamily="34" charset="0"/>
              </a:rPr>
              <a:t>B</a:t>
            </a:r>
            <a:r>
              <a:rPr lang="en-IN" sz="2800" dirty="0">
                <a:effectLst/>
                <a:latin typeface="Times New Roman" panose="02020603050405020304" pitchFamily="18" charset="0"/>
                <a:ea typeface="Arial" panose="020B0604020202020204" pitchFamily="34" charset="0"/>
              </a:rPr>
              <a:t>uild a very simple and basic Convolutional Neural Network (CNN) model using library such as </a:t>
            </a:r>
            <a:r>
              <a:rPr lang="en-IN" sz="2800" dirty="0" err="1">
                <a:effectLst/>
                <a:latin typeface="Times New Roman" panose="02020603050405020304" pitchFamily="18" charset="0"/>
                <a:ea typeface="Arial" panose="020B0604020202020204" pitchFamily="34" charset="0"/>
              </a:rPr>
              <a:t>Keras</a:t>
            </a:r>
            <a:r>
              <a:rPr lang="en-IN" sz="2800" dirty="0">
                <a:effectLst/>
                <a:latin typeface="Times New Roman" panose="02020603050405020304" pitchFamily="18" charset="0"/>
                <a:ea typeface="Arial" panose="020B0604020202020204" pitchFamily="34" charset="0"/>
              </a:rPr>
              <a:t> and OpenCV to detect if you are wearing a face mask or not. </a:t>
            </a:r>
            <a:endParaRPr lang="en-IN" sz="2800" dirty="0">
              <a:effectLst/>
              <a:latin typeface="Arial" panose="020B0604020202020204" pitchFamily="34" charset="0"/>
              <a:ea typeface="Arial" panose="020B0604020202020204" pitchFamily="34" charset="0"/>
            </a:endParaRPr>
          </a:p>
          <a:p>
            <a:pPr algn="just"/>
            <a:endParaRPr lang="en-IN" sz="2000" dirty="0"/>
          </a:p>
        </p:txBody>
      </p:sp>
    </p:spTree>
    <p:extLst>
      <p:ext uri="{BB962C8B-B14F-4D97-AF65-F5344CB8AC3E}">
        <p14:creationId xmlns:p14="http://schemas.microsoft.com/office/powerpoint/2010/main" val="14652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B77E-D26C-49B3-8E7E-190EA36D1F05}"/>
              </a:ext>
            </a:extLst>
          </p:cNvPr>
          <p:cNvSpPr>
            <a:spLocks noGrp="1"/>
          </p:cNvSpPr>
          <p:nvPr>
            <p:ph type="title"/>
          </p:nvPr>
        </p:nvSpPr>
        <p:spPr/>
        <p:txBody>
          <a:bodyPr/>
          <a:lstStyle/>
          <a:p>
            <a:r>
              <a:rPr lang="en-US" dirty="0"/>
              <a:t>Deep learning architecture</a:t>
            </a:r>
            <a:endParaRPr lang="en-IN" dirty="0"/>
          </a:p>
        </p:txBody>
      </p:sp>
      <p:sp>
        <p:nvSpPr>
          <p:cNvPr id="3" name="Content Placeholder 2">
            <a:extLst>
              <a:ext uri="{FF2B5EF4-FFF2-40B4-BE49-F238E27FC236}">
                <a16:creationId xmlns:a16="http://schemas.microsoft.com/office/drawing/2014/main" id="{6F6C99DC-817F-479A-A7A6-21AB1C2C462A}"/>
              </a:ext>
            </a:extLst>
          </p:cNvPr>
          <p:cNvSpPr>
            <a:spLocks noGrp="1"/>
          </p:cNvSpPr>
          <p:nvPr>
            <p:ph idx="1"/>
          </p:nvPr>
        </p:nvSpPr>
        <p:spPr/>
        <p:txBody>
          <a:bodyPr>
            <a:normAutofit/>
          </a:bodyPr>
          <a:lstStyle/>
          <a:p>
            <a:pPr algn="just"/>
            <a:endParaRPr lang="en-IN" sz="3200" dirty="0">
              <a:effectLst/>
              <a:latin typeface="Times New Roman" panose="02020603050405020304" pitchFamily="18" charset="0"/>
              <a:ea typeface="Arial" panose="020B0604020202020204" pitchFamily="34" charset="0"/>
            </a:endParaRPr>
          </a:p>
          <a:p>
            <a:pPr algn="just"/>
            <a:r>
              <a:rPr lang="en-IN" sz="3200" dirty="0">
                <a:effectLst/>
                <a:latin typeface="Times New Roman" panose="02020603050405020304" pitchFamily="18" charset="0"/>
                <a:ea typeface="Arial" panose="020B0604020202020204" pitchFamily="34" charset="0"/>
              </a:rPr>
              <a:t>The deep learning architecture learns various important nonlinear features from the given samples. Then, this learned architecture is used to predict previously unseen samples. </a:t>
            </a:r>
            <a:endParaRPr lang="en-IN" sz="3200" dirty="0">
              <a:effectLst/>
              <a:latin typeface="Arial" panose="020B0604020202020204" pitchFamily="34" charset="0"/>
              <a:ea typeface="Arial" panose="020B0604020202020204" pitchFamily="34" charset="0"/>
            </a:endParaRPr>
          </a:p>
          <a:p>
            <a:pPr algn="just"/>
            <a:endParaRPr lang="en-IN" sz="2400" dirty="0"/>
          </a:p>
        </p:txBody>
      </p:sp>
    </p:spTree>
    <p:extLst>
      <p:ext uri="{BB962C8B-B14F-4D97-AF65-F5344CB8AC3E}">
        <p14:creationId xmlns:p14="http://schemas.microsoft.com/office/powerpoint/2010/main" val="95180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5074-8278-49FB-9963-3B3764B4EE7B}"/>
              </a:ext>
            </a:extLst>
          </p:cNvPr>
          <p:cNvSpPr>
            <a:spLocks noGrp="1"/>
          </p:cNvSpPr>
          <p:nvPr>
            <p:ph type="title"/>
          </p:nvPr>
        </p:nvSpPr>
        <p:spPr/>
        <p:txBody>
          <a:bodyPr/>
          <a:lstStyle/>
          <a:p>
            <a:r>
              <a:rPr lang="en-US" dirty="0"/>
              <a:t>Image processing</a:t>
            </a:r>
            <a:endParaRPr lang="en-IN" dirty="0"/>
          </a:p>
        </p:txBody>
      </p:sp>
      <p:sp>
        <p:nvSpPr>
          <p:cNvPr id="3" name="Content Placeholder 2">
            <a:extLst>
              <a:ext uri="{FF2B5EF4-FFF2-40B4-BE49-F238E27FC236}">
                <a16:creationId xmlns:a16="http://schemas.microsoft.com/office/drawing/2014/main" id="{7C1EA8D8-1451-4DD1-BA3E-4BA8ED7039BF}"/>
              </a:ext>
            </a:extLst>
          </p:cNvPr>
          <p:cNvSpPr>
            <a:spLocks noGrp="1"/>
          </p:cNvSpPr>
          <p:nvPr>
            <p:ph idx="1"/>
          </p:nvPr>
        </p:nvSpPr>
        <p:spPr/>
        <p:txBody>
          <a:bodyPr>
            <a:normAutofit/>
          </a:bodyPr>
          <a:lstStyle/>
          <a:p>
            <a:pPr algn="just"/>
            <a:r>
              <a:rPr lang="en-IN" sz="2800" dirty="0" err="1">
                <a:effectLst/>
                <a:latin typeface="Times New Roman" panose="02020603050405020304" pitchFamily="18" charset="0"/>
                <a:ea typeface="Arial" panose="020B0604020202020204" pitchFamily="34" charset="0"/>
              </a:rPr>
              <a:t>Haar</a:t>
            </a:r>
            <a:r>
              <a:rPr lang="en-IN" sz="2800" dirty="0">
                <a:effectLst/>
                <a:latin typeface="Times New Roman" panose="02020603050405020304" pitchFamily="18" charset="0"/>
                <a:ea typeface="Arial" panose="020B0604020202020204" pitchFamily="34" charset="0"/>
              </a:rPr>
              <a:t> Cascade Classifier will detect the input from the video cam. The images captured by the system's webcam required pre-processing before going to the next step. In the pre-processing step, the image is transformed into a grayscale image because the RGB  image contains so much redundant information that is not necessary for face mask detection. Then, we resized the images into (224x224) size to maintain the uniformity of the input images to the architecture. </a:t>
            </a:r>
            <a:endParaRPr lang="en-IN" sz="1800" dirty="0"/>
          </a:p>
        </p:txBody>
      </p:sp>
    </p:spTree>
    <p:extLst>
      <p:ext uri="{BB962C8B-B14F-4D97-AF65-F5344CB8AC3E}">
        <p14:creationId xmlns:p14="http://schemas.microsoft.com/office/powerpoint/2010/main" val="403164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1B0B-ED5B-41A8-B014-8355D5E6814D}"/>
              </a:ext>
            </a:extLst>
          </p:cNvPr>
          <p:cNvSpPr>
            <a:spLocks noGrp="1"/>
          </p:cNvSpPr>
          <p:nvPr>
            <p:ph type="title"/>
          </p:nvPr>
        </p:nvSpPr>
        <p:spPr/>
        <p:txBody>
          <a:bodyPr/>
          <a:lstStyle/>
          <a:p>
            <a:r>
              <a:rPr lang="en-US" dirty="0"/>
              <a:t>Detecting face</a:t>
            </a:r>
            <a:endParaRPr lang="en-IN" dirty="0"/>
          </a:p>
        </p:txBody>
      </p:sp>
      <p:sp>
        <p:nvSpPr>
          <p:cNvPr id="3" name="Content Placeholder 2">
            <a:extLst>
              <a:ext uri="{FF2B5EF4-FFF2-40B4-BE49-F238E27FC236}">
                <a16:creationId xmlns:a16="http://schemas.microsoft.com/office/drawing/2014/main" id="{5927C870-AC7C-4118-91AE-D254D1539C27}"/>
              </a:ext>
            </a:extLst>
          </p:cNvPr>
          <p:cNvSpPr>
            <a:spLocks noGrp="1"/>
          </p:cNvSpPr>
          <p:nvPr>
            <p:ph idx="1"/>
          </p:nvPr>
        </p:nvSpPr>
        <p:spPr>
          <a:xfrm>
            <a:off x="1066800" y="2918995"/>
            <a:ext cx="10058400" cy="2800487"/>
          </a:xfrm>
        </p:spPr>
        <p:txBody>
          <a:bodyPr>
            <a:normAutofit/>
          </a:bodyPr>
          <a:lstStyle/>
          <a:p>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Detecting face is not necessary, however, I did detect face to improve the efficiency because it gives only face as input, without any background. Usually during the live detection background is also captured along with the face, to avoid the background I performed face detection with the help of a cascade classifier.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98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CC21-C596-40C8-A943-988305B53129}"/>
              </a:ext>
            </a:extLst>
          </p:cNvPr>
          <p:cNvSpPr>
            <a:spLocks noGrp="1"/>
          </p:cNvSpPr>
          <p:nvPr>
            <p:ph type="title"/>
          </p:nvPr>
        </p:nvSpPr>
        <p:spPr/>
        <p:txBody>
          <a:bodyPr/>
          <a:lstStyle/>
          <a:p>
            <a:r>
              <a:rPr lang="en-US" dirty="0"/>
              <a:t>CNN model architecture</a:t>
            </a:r>
            <a:endParaRPr lang="en-IN" dirty="0"/>
          </a:p>
        </p:txBody>
      </p:sp>
      <p:sp>
        <p:nvSpPr>
          <p:cNvPr id="3" name="Content Placeholder 2">
            <a:extLst>
              <a:ext uri="{FF2B5EF4-FFF2-40B4-BE49-F238E27FC236}">
                <a16:creationId xmlns:a16="http://schemas.microsoft.com/office/drawing/2014/main" id="{8072761C-ACB4-4869-93C0-E9D5A2751D4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We’ve used the VGG-16 model. The input to the network is an image of dimensions (224, 224, 3). The first two layers have 64 channels of 3*3 filter size and the same padding. </a:t>
            </a:r>
          </a:p>
          <a:p>
            <a:pPr algn="l"/>
            <a:r>
              <a:rPr lang="en-US" sz="2400" b="0" i="0" dirty="0">
                <a:effectLst/>
                <a:latin typeface="Times New Roman" panose="02020603050405020304" pitchFamily="18" charset="0"/>
                <a:cs typeface="Times New Roman" panose="02020603050405020304" pitchFamily="18" charset="0"/>
              </a:rPr>
              <a:t>CNNs are powerful image processing, artificial intelligence that use deep learning to perform both generative and descriptive tasks, often using machine vison that includes image and video recognition, along with recommender systems and natural language processing.</a:t>
            </a:r>
          </a:p>
          <a:p>
            <a:pPr algn="just"/>
            <a:endParaRPr lang="en-IN" sz="1800" dirty="0"/>
          </a:p>
        </p:txBody>
      </p:sp>
    </p:spTree>
    <p:extLst>
      <p:ext uri="{BB962C8B-B14F-4D97-AF65-F5344CB8AC3E}">
        <p14:creationId xmlns:p14="http://schemas.microsoft.com/office/powerpoint/2010/main" val="167630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A1DCB-09EB-42B1-AD95-25232B44C18E}"/>
              </a:ext>
            </a:extLst>
          </p:cNvPr>
          <p:cNvSpPr>
            <a:spLocks noGrp="1"/>
          </p:cNvSpPr>
          <p:nvPr>
            <p:ph idx="1"/>
          </p:nvPr>
        </p:nvSpPr>
        <p:spPr>
          <a:xfrm>
            <a:off x="1066800" y="1963271"/>
            <a:ext cx="10058400" cy="381000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 CNN uses a system much like a multilayer </a:t>
            </a:r>
            <a:r>
              <a:rPr lang="en-US" sz="2400" dirty="0">
                <a:latin typeface="Times New Roman" panose="02020603050405020304" pitchFamily="18" charset="0"/>
                <a:cs typeface="Times New Roman" panose="02020603050405020304" pitchFamily="18" charset="0"/>
              </a:rPr>
              <a:t>perceptron</a:t>
            </a:r>
            <a:r>
              <a:rPr lang="en-US" sz="2400" b="0" i="0" dirty="0">
                <a:effectLst/>
                <a:latin typeface="Times New Roman" panose="02020603050405020304" pitchFamily="18" charset="0"/>
                <a:cs typeface="Times New Roman" panose="02020603050405020304" pitchFamily="18" charset="0"/>
              </a:rPr>
              <a:t> that has been designed for reduced processing requirements. 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 simpler to trains limited for image processing and natural language processing.  </a:t>
            </a:r>
          </a:p>
          <a:p>
            <a:pPr algn="just"/>
            <a:endParaRPr lang="en-IN" sz="2000" dirty="0"/>
          </a:p>
        </p:txBody>
      </p:sp>
    </p:spTree>
    <p:extLst>
      <p:ext uri="{BB962C8B-B14F-4D97-AF65-F5344CB8AC3E}">
        <p14:creationId xmlns:p14="http://schemas.microsoft.com/office/powerpoint/2010/main" val="160771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788B-6265-4CBC-8780-D6EDC6A3A53A}"/>
              </a:ext>
            </a:extLst>
          </p:cNvPr>
          <p:cNvSpPr>
            <a:spLocks noGrp="1"/>
          </p:cNvSpPr>
          <p:nvPr>
            <p:ph type="title"/>
          </p:nvPr>
        </p:nvSpPr>
        <p:spPr/>
        <p:txBody>
          <a:bodyPr/>
          <a:lstStyle/>
          <a:p>
            <a:r>
              <a:rPr lang="en-US" dirty="0"/>
              <a:t>Result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F08DEC71-8C70-4B44-92BE-FAF2F0D4C9F8}"/>
              </a:ext>
            </a:extLst>
          </p:cNvPr>
          <p:cNvPicPr>
            <a:picLocks noGrp="1"/>
          </p:cNvPicPr>
          <p:nvPr>
            <p:ph sz="half" idx="1"/>
          </p:nvPr>
        </p:nvPicPr>
        <p:blipFill rotWithShape="1">
          <a:blip r:embed="rId2" cstate="print">
            <a:extLst>
              <a:ext uri="{28A0092B-C50C-407E-A947-70E740481C1C}">
                <a14:useLocalDpi xmlns:a14="http://schemas.microsoft.com/office/drawing/2010/main" val="0"/>
              </a:ext>
            </a:extLst>
          </a:blip>
          <a:srcRect l="46133" t="5909" r="12253" b="35001"/>
          <a:stretch/>
        </p:blipFill>
        <p:spPr bwMode="auto">
          <a:xfrm>
            <a:off x="1066800" y="2114826"/>
            <a:ext cx="4664075" cy="3725311"/>
          </a:xfrm>
          <a:prstGeom prst="rect">
            <a:avLst/>
          </a:prstGeom>
          <a:ln>
            <a:noFill/>
          </a:ln>
          <a:effectLst>
            <a:outerShdw blurRad="292100" dist="139700" dir="2700000" algn="tl" rotWithShape="0">
              <a:srgbClr val="333333">
                <a:alpha val="0"/>
              </a:srgbClr>
            </a:outerShdw>
          </a:effectLst>
          <a:extLst>
            <a:ext uri="{53640926-AAD7-44D8-BBD7-CCE9431645EC}">
              <a14:shadowObscured xmlns:a14="http://schemas.microsoft.com/office/drawing/2010/main"/>
            </a:ext>
          </a:extLst>
        </p:spPr>
      </p:pic>
      <p:pic>
        <p:nvPicPr>
          <p:cNvPr id="6" name="Content Placeholder 5" descr="A screenshot of a computer&#10;&#10;Description automatically generated with medium confidence">
            <a:extLst>
              <a:ext uri="{FF2B5EF4-FFF2-40B4-BE49-F238E27FC236}">
                <a16:creationId xmlns:a16="http://schemas.microsoft.com/office/drawing/2014/main" id="{D2BA7FA8-9805-417C-BCD6-E5A8D26A97FC}"/>
              </a:ext>
            </a:extLst>
          </p:cNvPr>
          <p:cNvPicPr>
            <a:picLocks noGrp="1"/>
          </p:cNvPicPr>
          <p:nvPr>
            <p:ph sz="half" idx="2"/>
          </p:nvPr>
        </p:nvPicPr>
        <p:blipFill rotWithShape="1">
          <a:blip r:embed="rId3">
            <a:extLst>
              <a:ext uri="{BEBA8EAE-BF5A-486C-A8C5-ECC9F3942E4B}">
                <a14:imgProps xmlns:a14="http://schemas.microsoft.com/office/drawing/2010/main">
                  <a14:imgLayer r:embed="rId4">
                    <a14:imgEffect>
                      <a14:brightnessContrast bright="26000"/>
                    </a14:imgEffect>
                  </a14:imgLayer>
                </a14:imgProps>
              </a:ext>
            </a:extLst>
          </a:blip>
          <a:srcRect l="46000" t="5909" r="12121" b="34764"/>
          <a:stretch/>
        </p:blipFill>
        <p:spPr bwMode="auto">
          <a:xfrm>
            <a:off x="6461125" y="2119189"/>
            <a:ext cx="4664075" cy="3716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378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55CA-522F-4D26-8479-A1BD92296EFF}"/>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28302B6F-097A-44D4-A1B2-DD8732A1B398}"/>
              </a:ext>
            </a:extLst>
          </p:cNvPr>
          <p:cNvSpPr>
            <a:spLocks noGrp="1"/>
          </p:cNvSpPr>
          <p:nvPr>
            <p:ph type="body" idx="1"/>
          </p:nvPr>
        </p:nvSpPr>
        <p:spPr/>
        <p:txBody>
          <a:bodyPr>
            <a:normAutofit lnSpcReduction="10000"/>
          </a:bodyPr>
          <a:lstStyle/>
          <a:p>
            <a:pPr>
              <a:spcAft>
                <a:spcPts val="600"/>
              </a:spcAft>
            </a:pPr>
            <a:r>
              <a:rPr lang="en-US" dirty="0">
                <a:solidFill>
                  <a:schemeClr val="tx1"/>
                </a:solidFill>
              </a:rPr>
              <a:t>ASHISH ALICHEN  • 2K19CSUN01127 • B.TECH CSE 5A</a:t>
            </a:r>
          </a:p>
          <a:p>
            <a:endParaRPr lang="en-IN" dirty="0"/>
          </a:p>
        </p:txBody>
      </p:sp>
    </p:spTree>
    <p:extLst>
      <p:ext uri="{BB962C8B-B14F-4D97-AF65-F5344CB8AC3E}">
        <p14:creationId xmlns:p14="http://schemas.microsoft.com/office/powerpoint/2010/main" val="2753338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{B065A12C-215C-4E94-9548-51C52A599583}tf78438558_win32</Template>
  <TotalTime>29</TotalTime>
  <Words>399</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Garamond</vt:lpstr>
      <vt:lpstr>Times New Roman</vt:lpstr>
      <vt:lpstr>SavonVTI</vt:lpstr>
      <vt:lpstr>FACE MASK DETECTION</vt:lpstr>
      <vt:lpstr>Aim</vt:lpstr>
      <vt:lpstr>Deep learning architecture</vt:lpstr>
      <vt:lpstr>Image processing</vt:lpstr>
      <vt:lpstr>Detecting face</vt:lpstr>
      <vt:lpstr>CNN model architecture</vt:lpstr>
      <vt:lpstr>PowerPoint Presentation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Ashish Alichen</dc:creator>
  <cp:lastModifiedBy>Ashish Alichen</cp:lastModifiedBy>
  <cp:revision>14</cp:revision>
  <dcterms:created xsi:type="dcterms:W3CDTF">2021-09-15T16:24:47Z</dcterms:created>
  <dcterms:modified xsi:type="dcterms:W3CDTF">2021-09-18T02:54:36Z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