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56CC03-F675-4A61-BB1D-B20A2073F00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59E98-A992-4B14-8675-65B56034B62A}" type="slidenum">
              <a:rPr lang="en-US" smtClean="0"/>
              <a:t>‹#›</a:t>
            </a:fld>
            <a:endParaRPr lang="en-US"/>
          </a:p>
        </p:txBody>
      </p:sp>
    </p:spTree>
    <p:extLst>
      <p:ext uri="{BB962C8B-B14F-4D97-AF65-F5344CB8AC3E}">
        <p14:creationId xmlns:p14="http://schemas.microsoft.com/office/powerpoint/2010/main" val="1754471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6CC03-F675-4A61-BB1D-B20A2073F00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59E98-A992-4B14-8675-65B56034B62A}" type="slidenum">
              <a:rPr lang="en-US" smtClean="0"/>
              <a:t>‹#›</a:t>
            </a:fld>
            <a:endParaRPr lang="en-US"/>
          </a:p>
        </p:txBody>
      </p:sp>
    </p:spTree>
    <p:extLst>
      <p:ext uri="{BB962C8B-B14F-4D97-AF65-F5344CB8AC3E}">
        <p14:creationId xmlns:p14="http://schemas.microsoft.com/office/powerpoint/2010/main" val="1996026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6CC03-F675-4A61-BB1D-B20A2073F00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59E98-A992-4B14-8675-65B56034B62A}" type="slidenum">
              <a:rPr lang="en-US" smtClean="0"/>
              <a:t>‹#›</a:t>
            </a:fld>
            <a:endParaRPr lang="en-US"/>
          </a:p>
        </p:txBody>
      </p:sp>
    </p:spTree>
    <p:extLst>
      <p:ext uri="{BB962C8B-B14F-4D97-AF65-F5344CB8AC3E}">
        <p14:creationId xmlns:p14="http://schemas.microsoft.com/office/powerpoint/2010/main" val="244735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6CC03-F675-4A61-BB1D-B20A2073F00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59E98-A992-4B14-8675-65B56034B62A}" type="slidenum">
              <a:rPr lang="en-US" smtClean="0"/>
              <a:t>‹#›</a:t>
            </a:fld>
            <a:endParaRPr lang="en-US"/>
          </a:p>
        </p:txBody>
      </p:sp>
    </p:spTree>
    <p:extLst>
      <p:ext uri="{BB962C8B-B14F-4D97-AF65-F5344CB8AC3E}">
        <p14:creationId xmlns:p14="http://schemas.microsoft.com/office/powerpoint/2010/main" val="410309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56CC03-F675-4A61-BB1D-B20A2073F008}"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959E98-A992-4B14-8675-65B56034B62A}" type="slidenum">
              <a:rPr lang="en-US" smtClean="0"/>
              <a:t>‹#›</a:t>
            </a:fld>
            <a:endParaRPr lang="en-US"/>
          </a:p>
        </p:txBody>
      </p:sp>
    </p:spTree>
    <p:extLst>
      <p:ext uri="{BB962C8B-B14F-4D97-AF65-F5344CB8AC3E}">
        <p14:creationId xmlns:p14="http://schemas.microsoft.com/office/powerpoint/2010/main" val="366129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56CC03-F675-4A61-BB1D-B20A2073F00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59E98-A992-4B14-8675-65B56034B62A}" type="slidenum">
              <a:rPr lang="en-US" smtClean="0"/>
              <a:t>‹#›</a:t>
            </a:fld>
            <a:endParaRPr lang="en-US"/>
          </a:p>
        </p:txBody>
      </p:sp>
    </p:spTree>
    <p:extLst>
      <p:ext uri="{BB962C8B-B14F-4D97-AF65-F5344CB8AC3E}">
        <p14:creationId xmlns:p14="http://schemas.microsoft.com/office/powerpoint/2010/main" val="295259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56CC03-F675-4A61-BB1D-B20A2073F008}"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959E98-A992-4B14-8675-65B56034B62A}" type="slidenum">
              <a:rPr lang="en-US" smtClean="0"/>
              <a:t>‹#›</a:t>
            </a:fld>
            <a:endParaRPr lang="en-US"/>
          </a:p>
        </p:txBody>
      </p:sp>
    </p:spTree>
    <p:extLst>
      <p:ext uri="{BB962C8B-B14F-4D97-AF65-F5344CB8AC3E}">
        <p14:creationId xmlns:p14="http://schemas.microsoft.com/office/powerpoint/2010/main" val="33459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56CC03-F675-4A61-BB1D-B20A2073F008}"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959E98-A992-4B14-8675-65B56034B62A}" type="slidenum">
              <a:rPr lang="en-US" smtClean="0"/>
              <a:t>‹#›</a:t>
            </a:fld>
            <a:endParaRPr lang="en-US"/>
          </a:p>
        </p:txBody>
      </p:sp>
    </p:spTree>
    <p:extLst>
      <p:ext uri="{BB962C8B-B14F-4D97-AF65-F5344CB8AC3E}">
        <p14:creationId xmlns:p14="http://schemas.microsoft.com/office/powerpoint/2010/main" val="217257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6CC03-F675-4A61-BB1D-B20A2073F008}" type="datetimeFigureOut">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959E98-A992-4B14-8675-65B56034B62A}" type="slidenum">
              <a:rPr lang="en-US" smtClean="0"/>
              <a:t>‹#›</a:t>
            </a:fld>
            <a:endParaRPr lang="en-US"/>
          </a:p>
        </p:txBody>
      </p:sp>
    </p:spTree>
    <p:extLst>
      <p:ext uri="{BB962C8B-B14F-4D97-AF65-F5344CB8AC3E}">
        <p14:creationId xmlns:p14="http://schemas.microsoft.com/office/powerpoint/2010/main" val="317937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56CC03-F675-4A61-BB1D-B20A2073F00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59E98-A992-4B14-8675-65B56034B62A}" type="slidenum">
              <a:rPr lang="en-US" smtClean="0"/>
              <a:t>‹#›</a:t>
            </a:fld>
            <a:endParaRPr lang="en-US"/>
          </a:p>
        </p:txBody>
      </p:sp>
    </p:spTree>
    <p:extLst>
      <p:ext uri="{BB962C8B-B14F-4D97-AF65-F5344CB8AC3E}">
        <p14:creationId xmlns:p14="http://schemas.microsoft.com/office/powerpoint/2010/main" val="400084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F56CC03-F675-4A61-BB1D-B20A2073F008}"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959E98-A992-4B14-8675-65B56034B62A}" type="slidenum">
              <a:rPr lang="en-US" smtClean="0"/>
              <a:t>‹#›</a:t>
            </a:fld>
            <a:endParaRPr lang="en-US"/>
          </a:p>
        </p:txBody>
      </p:sp>
    </p:spTree>
    <p:extLst>
      <p:ext uri="{BB962C8B-B14F-4D97-AF65-F5344CB8AC3E}">
        <p14:creationId xmlns:p14="http://schemas.microsoft.com/office/powerpoint/2010/main" val="424251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6CC03-F675-4A61-BB1D-B20A2073F008}" type="datetimeFigureOut">
              <a:rPr lang="en-US" smtClean="0"/>
              <a:t>1/13/2019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59E98-A992-4B14-8675-65B56034B62A}" type="slidenum">
              <a:rPr lang="en-US" smtClean="0"/>
              <a:t>‹#›</a:t>
            </a:fld>
            <a:endParaRPr lang="en-US"/>
          </a:p>
        </p:txBody>
      </p:sp>
    </p:spTree>
    <p:extLst>
      <p:ext uri="{BB962C8B-B14F-4D97-AF65-F5344CB8AC3E}">
        <p14:creationId xmlns:p14="http://schemas.microsoft.com/office/powerpoint/2010/main" val="159730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6649" y="1153722"/>
            <a:ext cx="10552671" cy="5847755"/>
          </a:xfrm>
          <a:prstGeom prst="rect">
            <a:avLst/>
          </a:prstGeom>
          <a:noFill/>
        </p:spPr>
        <p:txBody>
          <a:bodyPr wrap="square" rtlCol="0">
            <a:spAutoFit/>
          </a:bodyPr>
          <a:lstStyle/>
          <a:p>
            <a:pPr algn="ctr"/>
            <a:r>
              <a:rPr lang="en-US" sz="2800" b="1" dirty="0" smtClean="0"/>
              <a:t>IBM Data Science Course</a:t>
            </a:r>
          </a:p>
          <a:p>
            <a:pPr algn="ctr"/>
            <a:endParaRPr lang="en-US" sz="2800" b="1" dirty="0" smtClean="0"/>
          </a:p>
          <a:p>
            <a:pPr algn="ctr"/>
            <a:endParaRPr lang="en-US" sz="2800" b="1" dirty="0" smtClean="0"/>
          </a:p>
          <a:p>
            <a:pPr algn="ctr"/>
            <a:r>
              <a:rPr lang="en-US" sz="2800" b="1" dirty="0" smtClean="0"/>
              <a:t>Capstone </a:t>
            </a:r>
            <a:r>
              <a:rPr lang="en-US" sz="2800" b="1" dirty="0"/>
              <a:t>Project – The Battle of </a:t>
            </a:r>
            <a:r>
              <a:rPr lang="en-US" sz="2800" b="1" dirty="0" smtClean="0"/>
              <a:t>Neighborhoods</a:t>
            </a:r>
          </a:p>
          <a:p>
            <a:pPr algn="ctr"/>
            <a:endParaRPr lang="en-US" sz="2800" b="1" dirty="0" smtClean="0"/>
          </a:p>
          <a:p>
            <a:pPr algn="ctr"/>
            <a:endParaRPr lang="en-US" sz="2800" b="1" dirty="0" smtClean="0"/>
          </a:p>
          <a:p>
            <a:pPr algn="ctr"/>
            <a:r>
              <a:rPr lang="en-US" sz="3600" b="1" dirty="0" smtClean="0">
                <a:solidFill>
                  <a:srgbClr val="0070C0"/>
                </a:solidFill>
              </a:rPr>
              <a:t>Venue Selector Application</a:t>
            </a:r>
          </a:p>
          <a:p>
            <a:pPr algn="ctr"/>
            <a:endParaRPr lang="en-US" sz="2800" b="1" dirty="0"/>
          </a:p>
          <a:p>
            <a:pPr algn="ctr"/>
            <a:endParaRPr lang="en-US" sz="2800" b="1" dirty="0" smtClean="0"/>
          </a:p>
          <a:p>
            <a:pPr algn="ctr"/>
            <a:endParaRPr lang="en-US" sz="2800" b="1" dirty="0"/>
          </a:p>
          <a:p>
            <a:pPr algn="ctr"/>
            <a:r>
              <a:rPr lang="en-US" sz="1600" b="1" dirty="0" smtClean="0"/>
              <a:t>Ashish Agarwal</a:t>
            </a:r>
          </a:p>
          <a:p>
            <a:pPr algn="ctr"/>
            <a:r>
              <a:rPr lang="en-US" sz="1600" b="1" dirty="0" smtClean="0"/>
              <a:t>January 2019</a:t>
            </a:r>
            <a:endParaRPr lang="en-US" sz="1600" dirty="0"/>
          </a:p>
          <a:p>
            <a:endParaRPr lang="en-US" dirty="0" smtClean="0"/>
          </a:p>
          <a:p>
            <a:endParaRPr lang="en-US" dirty="0"/>
          </a:p>
          <a:p>
            <a:endParaRPr lang="en-US" dirty="0"/>
          </a:p>
        </p:txBody>
      </p:sp>
    </p:spTree>
    <p:extLst>
      <p:ext uri="{BB962C8B-B14F-4D97-AF65-F5344CB8AC3E}">
        <p14:creationId xmlns:p14="http://schemas.microsoft.com/office/powerpoint/2010/main" val="271756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0789" y="1145059"/>
            <a:ext cx="10503243" cy="4124206"/>
          </a:xfrm>
          <a:prstGeom prst="rect">
            <a:avLst/>
          </a:prstGeom>
          <a:noFill/>
        </p:spPr>
        <p:txBody>
          <a:bodyPr wrap="square" rtlCol="0">
            <a:spAutoFit/>
          </a:bodyPr>
          <a:lstStyle/>
          <a:p>
            <a:pPr algn="ctr"/>
            <a:r>
              <a:rPr lang="en-US" sz="2800" b="1" dirty="0" smtClean="0">
                <a:solidFill>
                  <a:srgbClr val="0070C0"/>
                </a:solidFill>
              </a:rPr>
              <a:t>Business problem</a:t>
            </a:r>
          </a:p>
          <a:p>
            <a:endParaRPr lang="en-US" dirty="0"/>
          </a:p>
          <a:p>
            <a:pPr marL="285750" indent="-285750">
              <a:buFont typeface="Wingdings" panose="05000000000000000000" pitchFamily="2" charset="2"/>
              <a:buChar char="Ø"/>
            </a:pPr>
            <a:r>
              <a:rPr lang="en-US" dirty="0"/>
              <a:t>People can search on internet for most popular vacation spots but they don’t get an option to select one or more criteria based on which data can be presented for different cities. As a user, I would like to evaluate different cities in world based on my criteria and preference. </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People would want to rate the cities based on criteria like </a:t>
            </a:r>
            <a:r>
              <a:rPr lang="en-US" dirty="0"/>
              <a:t>food, arts, entertainment, </a:t>
            </a:r>
            <a:r>
              <a:rPr lang="en-US" dirty="0" smtClean="0"/>
              <a:t>recreation, stadium, universities, events etc.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To provide a solution to this challenging problem, a new business venture in the shape of a mobile or web application is </a:t>
            </a:r>
            <a:r>
              <a:rPr lang="en-US" dirty="0" smtClean="0"/>
              <a:t>proposed.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Users can select one or more cities, select one or more categories and then the application will provide comparison of these cities based on available data for likes, cost, activities, trends etc.</a:t>
            </a:r>
          </a:p>
        </p:txBody>
      </p:sp>
    </p:spTree>
    <p:extLst>
      <p:ext uri="{BB962C8B-B14F-4D97-AF65-F5344CB8AC3E}">
        <p14:creationId xmlns:p14="http://schemas.microsoft.com/office/powerpoint/2010/main" val="17358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1098" y="510746"/>
            <a:ext cx="11038703" cy="523220"/>
          </a:xfrm>
          <a:prstGeom prst="rect">
            <a:avLst/>
          </a:prstGeom>
          <a:noFill/>
        </p:spPr>
        <p:txBody>
          <a:bodyPr wrap="square" rtlCol="0">
            <a:spAutoFit/>
          </a:bodyPr>
          <a:lstStyle/>
          <a:p>
            <a:pPr algn="ctr"/>
            <a:r>
              <a:rPr lang="en-US" sz="2800" b="1" dirty="0" smtClean="0">
                <a:solidFill>
                  <a:srgbClr val="0070C0"/>
                </a:solidFill>
              </a:rPr>
              <a:t>Data Details</a:t>
            </a:r>
            <a:endParaRPr lang="en-US" sz="2800" b="1" dirty="0">
              <a:solidFill>
                <a:srgbClr val="0070C0"/>
              </a:solidFill>
            </a:endParaRPr>
          </a:p>
        </p:txBody>
      </p:sp>
      <p:pic>
        <p:nvPicPr>
          <p:cNvPr id="6" name="Picture 5"/>
          <p:cNvPicPr>
            <a:picLocks noChangeAspect="1"/>
          </p:cNvPicPr>
          <p:nvPr/>
        </p:nvPicPr>
        <p:blipFill>
          <a:blip r:embed="rId2"/>
          <a:stretch>
            <a:fillRect/>
          </a:stretch>
        </p:blipFill>
        <p:spPr>
          <a:xfrm>
            <a:off x="171098" y="4158557"/>
            <a:ext cx="11877195" cy="2349335"/>
          </a:xfrm>
          <a:prstGeom prst="rect">
            <a:avLst/>
          </a:prstGeom>
        </p:spPr>
      </p:pic>
      <p:sp>
        <p:nvSpPr>
          <p:cNvPr id="7" name="TextBox 6"/>
          <p:cNvSpPr txBox="1"/>
          <p:nvPr/>
        </p:nvSpPr>
        <p:spPr>
          <a:xfrm>
            <a:off x="770467" y="1033966"/>
            <a:ext cx="9237134" cy="3000821"/>
          </a:xfrm>
          <a:prstGeom prst="rect">
            <a:avLst/>
          </a:prstGeom>
          <a:noFill/>
        </p:spPr>
        <p:txBody>
          <a:bodyPr wrap="square" rtlCol="0">
            <a:spAutoFit/>
          </a:bodyPr>
          <a:lstStyle/>
          <a:p>
            <a:pPr marL="285750" indent="-285750">
              <a:buFont typeface="Courier New" panose="02070309020205020404" pitchFamily="49" charset="0"/>
              <a:buChar char="o"/>
            </a:pPr>
            <a:r>
              <a:rPr lang="en-US" dirty="0" smtClean="0"/>
              <a:t>Users will input some initial data</a:t>
            </a:r>
          </a:p>
          <a:p>
            <a:pPr marL="742950" lvl="1" indent="-285750">
              <a:lnSpc>
                <a:spcPct val="150000"/>
              </a:lnSpc>
              <a:buFont typeface="Wingdings" panose="05000000000000000000" pitchFamily="2" charset="2"/>
              <a:buChar char="§"/>
            </a:pPr>
            <a:r>
              <a:rPr lang="en-US" dirty="0" smtClean="0"/>
              <a:t>Cities which they want to evaluate</a:t>
            </a:r>
          </a:p>
          <a:p>
            <a:pPr marL="742950" lvl="1" indent="-285750">
              <a:lnSpc>
                <a:spcPct val="150000"/>
              </a:lnSpc>
              <a:buFont typeface="Wingdings" panose="05000000000000000000" pitchFamily="2" charset="2"/>
              <a:buChar char="§"/>
            </a:pPr>
            <a:r>
              <a:rPr lang="en-US" dirty="0" smtClean="0"/>
              <a:t>Categories based on which they want to evaluate like food, arts, events etc.</a:t>
            </a:r>
          </a:p>
          <a:p>
            <a:pPr marL="742950" lvl="1" indent="-285750">
              <a:lnSpc>
                <a:spcPct val="150000"/>
              </a:lnSpc>
              <a:buFont typeface="Wingdings" panose="05000000000000000000" pitchFamily="2" charset="2"/>
              <a:buChar char="§"/>
            </a:pPr>
            <a:r>
              <a:rPr lang="en-US" dirty="0" smtClean="0"/>
              <a:t>Weightage for each category (optional)</a:t>
            </a:r>
          </a:p>
          <a:p>
            <a:pPr marL="742950" lvl="1" indent="-285750">
              <a:buFont typeface="Courier New" panose="02070309020205020404" pitchFamily="49" charset="0"/>
              <a:buChar char="o"/>
            </a:pPr>
            <a:endParaRPr lang="en-US" dirty="0" smtClean="0"/>
          </a:p>
          <a:p>
            <a:pPr marL="285750" lvl="1" indent="-285750">
              <a:buFont typeface="Courier New" panose="02070309020205020404" pitchFamily="49" charset="0"/>
              <a:buChar char="o"/>
            </a:pPr>
            <a:r>
              <a:rPr lang="en-US" dirty="0" smtClean="0"/>
              <a:t>Analytics data will be fetched using the following API’s</a:t>
            </a:r>
          </a:p>
          <a:p>
            <a:pPr marL="742950" lvl="2" indent="-285750">
              <a:lnSpc>
                <a:spcPct val="150000"/>
              </a:lnSpc>
              <a:buFont typeface="Wingdings" panose="05000000000000000000" pitchFamily="2" charset="2"/>
              <a:buChar char="§"/>
            </a:pPr>
            <a:r>
              <a:rPr lang="en-US" dirty="0" err="1" smtClean="0"/>
              <a:t>FourSquare</a:t>
            </a:r>
            <a:r>
              <a:rPr lang="en-US" dirty="0" smtClean="0"/>
              <a:t> API – search, explore, and like</a:t>
            </a:r>
          </a:p>
          <a:p>
            <a:pPr marL="742950" lvl="2" indent="-285750">
              <a:lnSpc>
                <a:spcPct val="150000"/>
              </a:lnSpc>
              <a:buFont typeface="Wingdings" panose="05000000000000000000" pitchFamily="2" charset="2"/>
              <a:buChar char="§"/>
            </a:pPr>
            <a:r>
              <a:rPr lang="en-US" dirty="0" err="1"/>
              <a:t>Nominatim</a:t>
            </a:r>
            <a:r>
              <a:rPr lang="en-US" dirty="0"/>
              <a:t> geocoding API </a:t>
            </a:r>
            <a:endParaRPr lang="en-US" dirty="0" smtClean="0"/>
          </a:p>
        </p:txBody>
      </p:sp>
    </p:spTree>
    <p:extLst>
      <p:ext uri="{BB962C8B-B14F-4D97-AF65-F5344CB8AC3E}">
        <p14:creationId xmlns:p14="http://schemas.microsoft.com/office/powerpoint/2010/main" val="1326749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1098" y="4158557"/>
            <a:ext cx="11877195" cy="2349335"/>
          </a:xfrm>
          <a:prstGeom prst="rect">
            <a:avLst/>
          </a:prstGeom>
        </p:spPr>
      </p:pic>
      <p:sp>
        <p:nvSpPr>
          <p:cNvPr id="5" name="TextBox 4"/>
          <p:cNvSpPr txBox="1"/>
          <p:nvPr/>
        </p:nvSpPr>
        <p:spPr>
          <a:xfrm>
            <a:off x="169332" y="279400"/>
            <a:ext cx="11794067" cy="523220"/>
          </a:xfrm>
          <a:prstGeom prst="rect">
            <a:avLst/>
          </a:prstGeom>
          <a:noFill/>
        </p:spPr>
        <p:txBody>
          <a:bodyPr wrap="square" rtlCol="0">
            <a:spAutoFit/>
          </a:bodyPr>
          <a:lstStyle/>
          <a:p>
            <a:pPr algn="ctr"/>
            <a:r>
              <a:rPr lang="en-US" sz="2800" b="1" dirty="0" smtClean="0">
                <a:solidFill>
                  <a:srgbClr val="0070C0"/>
                </a:solidFill>
              </a:rPr>
              <a:t>Data Description</a:t>
            </a:r>
            <a:endParaRPr lang="en-US" sz="2800" b="1" dirty="0">
              <a:solidFill>
                <a:srgbClr val="0070C0"/>
              </a:solidFill>
            </a:endParaRPr>
          </a:p>
        </p:txBody>
      </p:sp>
      <p:sp>
        <p:nvSpPr>
          <p:cNvPr id="6" name="TextBox 5"/>
          <p:cNvSpPr txBox="1"/>
          <p:nvPr/>
        </p:nvSpPr>
        <p:spPr>
          <a:xfrm>
            <a:off x="321733" y="1032933"/>
            <a:ext cx="11489267" cy="2862322"/>
          </a:xfrm>
          <a:prstGeom prst="rect">
            <a:avLst/>
          </a:prstGeom>
          <a:noFill/>
        </p:spPr>
        <p:txBody>
          <a:bodyPr wrap="square" rtlCol="0">
            <a:spAutoFit/>
          </a:bodyPr>
          <a:lstStyle/>
          <a:p>
            <a:r>
              <a:rPr lang="en-US" dirty="0" smtClean="0"/>
              <a:t>The </a:t>
            </a:r>
            <a:r>
              <a:rPr lang="en-US" dirty="0" err="1" smtClean="0"/>
              <a:t>dataframe</a:t>
            </a:r>
            <a:r>
              <a:rPr lang="en-US" dirty="0" smtClean="0"/>
              <a:t> and the details of the columns on which analysis will be done is as below:</a:t>
            </a:r>
            <a:endParaRPr lang="en-US" dirty="0"/>
          </a:p>
          <a:p>
            <a:pPr marL="742950" lvl="1" indent="-285750">
              <a:buFont typeface="Wingdings" panose="05000000000000000000" pitchFamily="2" charset="2"/>
              <a:buChar char="§"/>
            </a:pPr>
            <a:r>
              <a:rPr lang="en-US" dirty="0" smtClean="0"/>
              <a:t>City Name: Name of the city</a:t>
            </a:r>
          </a:p>
          <a:p>
            <a:pPr marL="742950" lvl="1" indent="-285750">
              <a:buFont typeface="Wingdings" panose="05000000000000000000" pitchFamily="2" charset="2"/>
              <a:buChar char="§"/>
            </a:pPr>
            <a:r>
              <a:rPr lang="en-US" dirty="0" smtClean="0"/>
              <a:t>Latitude: Latitude of the city</a:t>
            </a:r>
          </a:p>
          <a:p>
            <a:pPr marL="742950" lvl="1" indent="-285750">
              <a:buFont typeface="Wingdings" panose="05000000000000000000" pitchFamily="2" charset="2"/>
              <a:buChar char="§"/>
            </a:pPr>
            <a:r>
              <a:rPr lang="en-US" dirty="0" smtClean="0"/>
              <a:t>Longitude: Longitude of the city</a:t>
            </a:r>
          </a:p>
          <a:p>
            <a:pPr marL="742950" lvl="1" indent="-285750">
              <a:buFont typeface="Wingdings" panose="05000000000000000000" pitchFamily="2" charset="2"/>
              <a:buChar char="§"/>
            </a:pPr>
            <a:r>
              <a:rPr lang="en-US" dirty="0" smtClean="0"/>
              <a:t>Venue: Top 50 of the venues of a city</a:t>
            </a:r>
          </a:p>
          <a:p>
            <a:pPr marL="742950" lvl="1" indent="-285750">
              <a:buFont typeface="Wingdings" panose="05000000000000000000" pitchFamily="2" charset="2"/>
              <a:buChar char="§"/>
            </a:pPr>
            <a:r>
              <a:rPr lang="en-US" dirty="0" smtClean="0"/>
              <a:t>Venue Category: Category to which the venue belongs</a:t>
            </a:r>
          </a:p>
          <a:p>
            <a:pPr marL="742950" lvl="1" indent="-285750">
              <a:buFont typeface="Wingdings" panose="05000000000000000000" pitchFamily="2" charset="2"/>
              <a:buChar char="§"/>
            </a:pPr>
            <a:r>
              <a:rPr lang="en-US" dirty="0" smtClean="0"/>
              <a:t>Venue Likes: Likes entered by users for this venue</a:t>
            </a:r>
          </a:p>
          <a:p>
            <a:pPr marL="742950" lvl="1" indent="-285750">
              <a:buFont typeface="Wingdings" panose="05000000000000000000" pitchFamily="2" charset="2"/>
              <a:buChar char="§"/>
            </a:pPr>
            <a:r>
              <a:rPr lang="en-US" dirty="0" smtClean="0"/>
              <a:t>Trending Price: Number of users who have rated this venue for low or high price</a:t>
            </a:r>
          </a:p>
          <a:p>
            <a:pPr marL="742950" lvl="1" indent="-285750">
              <a:buFont typeface="Wingdings" panose="05000000000000000000" pitchFamily="2" charset="2"/>
              <a:buChar char="§"/>
            </a:pPr>
            <a:r>
              <a:rPr lang="en-US" dirty="0" smtClean="0"/>
              <a:t>Price Low %: Percentage of low price number </a:t>
            </a:r>
          </a:p>
          <a:p>
            <a:pPr marL="742950" lvl="1" indent="-285750">
              <a:buFont typeface="Wingdings" panose="05000000000000000000" pitchFamily="2" charset="2"/>
              <a:buChar char="§"/>
            </a:pPr>
            <a:r>
              <a:rPr lang="en-US" dirty="0" err="1" smtClean="0"/>
              <a:t>Weighted_Likes</a:t>
            </a:r>
            <a:r>
              <a:rPr lang="en-US" dirty="0" smtClean="0"/>
              <a:t>: Venue likes multiplied by weights</a:t>
            </a:r>
            <a:endParaRPr lang="en-US" dirty="0"/>
          </a:p>
        </p:txBody>
      </p:sp>
    </p:spTree>
    <p:extLst>
      <p:ext uri="{BB962C8B-B14F-4D97-AF65-F5344CB8AC3E}">
        <p14:creationId xmlns:p14="http://schemas.microsoft.com/office/powerpoint/2010/main" val="92323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2530" y="330201"/>
            <a:ext cx="11269133" cy="523220"/>
          </a:xfrm>
          <a:prstGeom prst="rect">
            <a:avLst/>
          </a:prstGeom>
          <a:noFill/>
        </p:spPr>
        <p:txBody>
          <a:bodyPr wrap="square" rtlCol="0">
            <a:spAutoFit/>
          </a:bodyPr>
          <a:lstStyle/>
          <a:p>
            <a:pPr algn="ctr"/>
            <a:r>
              <a:rPr lang="en-US" sz="2800" b="1" dirty="0" smtClean="0">
                <a:solidFill>
                  <a:srgbClr val="0070C0"/>
                </a:solidFill>
              </a:rPr>
              <a:t>Data Visualizations</a:t>
            </a:r>
            <a:endParaRPr lang="en-US" sz="2800" b="1" dirty="0">
              <a:solidFill>
                <a:srgbClr val="0070C0"/>
              </a:solidFill>
            </a:endParaRPr>
          </a:p>
        </p:txBody>
      </p:sp>
      <p:pic>
        <p:nvPicPr>
          <p:cNvPr id="5" name="Picture 4"/>
          <p:cNvPicPr/>
          <p:nvPr/>
        </p:nvPicPr>
        <p:blipFill>
          <a:blip r:embed="rId2"/>
          <a:stretch>
            <a:fillRect/>
          </a:stretch>
        </p:blipFill>
        <p:spPr>
          <a:xfrm>
            <a:off x="1121090" y="1824567"/>
            <a:ext cx="9772015" cy="4914900"/>
          </a:xfrm>
          <a:prstGeom prst="rect">
            <a:avLst/>
          </a:prstGeom>
        </p:spPr>
      </p:pic>
      <p:sp>
        <p:nvSpPr>
          <p:cNvPr id="6" name="TextBox 5"/>
          <p:cNvSpPr txBox="1"/>
          <p:nvPr/>
        </p:nvSpPr>
        <p:spPr>
          <a:xfrm>
            <a:off x="719667" y="922867"/>
            <a:ext cx="10507133" cy="646331"/>
          </a:xfrm>
          <a:prstGeom prst="rect">
            <a:avLst/>
          </a:prstGeom>
          <a:noFill/>
        </p:spPr>
        <p:txBody>
          <a:bodyPr wrap="square" rtlCol="0">
            <a:spAutoFit/>
          </a:bodyPr>
          <a:lstStyle/>
          <a:p>
            <a:r>
              <a:rPr lang="en-US" dirty="0" smtClean="0"/>
              <a:t>Bar Chart showing Venue Likes  for each city and category. </a:t>
            </a:r>
          </a:p>
          <a:p>
            <a:r>
              <a:rPr lang="en-US" dirty="0" smtClean="0"/>
              <a:t>Displays a comparative analysis of each city against various categories.</a:t>
            </a:r>
            <a:endParaRPr lang="en-US" dirty="0"/>
          </a:p>
        </p:txBody>
      </p:sp>
    </p:spTree>
    <p:extLst>
      <p:ext uri="{BB962C8B-B14F-4D97-AF65-F5344CB8AC3E}">
        <p14:creationId xmlns:p14="http://schemas.microsoft.com/office/powerpoint/2010/main" val="1585135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2530" y="330201"/>
            <a:ext cx="11269133" cy="523220"/>
          </a:xfrm>
          <a:prstGeom prst="rect">
            <a:avLst/>
          </a:prstGeom>
          <a:noFill/>
        </p:spPr>
        <p:txBody>
          <a:bodyPr wrap="square" rtlCol="0">
            <a:spAutoFit/>
          </a:bodyPr>
          <a:lstStyle/>
          <a:p>
            <a:pPr algn="ctr"/>
            <a:r>
              <a:rPr lang="en-US" sz="2800" b="1" dirty="0" smtClean="0">
                <a:solidFill>
                  <a:srgbClr val="0070C0"/>
                </a:solidFill>
              </a:rPr>
              <a:t>Data Visualizations</a:t>
            </a:r>
            <a:endParaRPr lang="en-US" sz="2800" b="1" dirty="0">
              <a:solidFill>
                <a:srgbClr val="0070C0"/>
              </a:solidFill>
            </a:endParaRPr>
          </a:p>
        </p:txBody>
      </p:sp>
      <p:pic>
        <p:nvPicPr>
          <p:cNvPr id="5" name="Picture 4"/>
          <p:cNvPicPr/>
          <p:nvPr/>
        </p:nvPicPr>
        <p:blipFill>
          <a:blip r:embed="rId2"/>
          <a:stretch>
            <a:fillRect/>
          </a:stretch>
        </p:blipFill>
        <p:spPr>
          <a:xfrm>
            <a:off x="0" y="3621934"/>
            <a:ext cx="3987803" cy="3024400"/>
          </a:xfrm>
          <a:prstGeom prst="rect">
            <a:avLst/>
          </a:prstGeom>
        </p:spPr>
      </p:pic>
      <p:pic>
        <p:nvPicPr>
          <p:cNvPr id="6" name="Picture 5"/>
          <p:cNvPicPr/>
          <p:nvPr/>
        </p:nvPicPr>
        <p:blipFill>
          <a:blip r:embed="rId3"/>
          <a:stretch>
            <a:fillRect/>
          </a:stretch>
        </p:blipFill>
        <p:spPr>
          <a:xfrm>
            <a:off x="3725122" y="3621934"/>
            <a:ext cx="3793490" cy="2790825"/>
          </a:xfrm>
          <a:prstGeom prst="rect">
            <a:avLst/>
          </a:prstGeom>
        </p:spPr>
      </p:pic>
      <p:pic>
        <p:nvPicPr>
          <p:cNvPr id="7" name="Picture 6"/>
          <p:cNvPicPr/>
          <p:nvPr/>
        </p:nvPicPr>
        <p:blipFill>
          <a:blip r:embed="rId4"/>
          <a:stretch>
            <a:fillRect/>
          </a:stretch>
        </p:blipFill>
        <p:spPr>
          <a:xfrm>
            <a:off x="7852834" y="3621933"/>
            <a:ext cx="3704166" cy="2617999"/>
          </a:xfrm>
          <a:prstGeom prst="rect">
            <a:avLst/>
          </a:prstGeom>
        </p:spPr>
      </p:pic>
      <p:sp>
        <p:nvSpPr>
          <p:cNvPr id="9" name="TextBox 8"/>
          <p:cNvSpPr txBox="1"/>
          <p:nvPr/>
        </p:nvSpPr>
        <p:spPr>
          <a:xfrm>
            <a:off x="643467" y="1151467"/>
            <a:ext cx="10430933" cy="2031325"/>
          </a:xfrm>
          <a:prstGeom prst="rect">
            <a:avLst/>
          </a:prstGeom>
          <a:noFill/>
        </p:spPr>
        <p:txBody>
          <a:bodyPr wrap="square" rtlCol="0">
            <a:spAutoFit/>
          </a:bodyPr>
          <a:lstStyle/>
          <a:p>
            <a:r>
              <a:rPr lang="en-US" dirty="0" smtClean="0"/>
              <a:t>Pie Charts – are drawn for three difference deciding factors</a:t>
            </a:r>
          </a:p>
          <a:p>
            <a:pPr marL="742950" lvl="1" indent="-285750">
              <a:buFont typeface="Arial" panose="020B0604020202020204" pitchFamily="34" charset="0"/>
              <a:buChar char="•"/>
            </a:pPr>
            <a:r>
              <a:rPr lang="en-US" dirty="0" smtClean="0"/>
              <a:t>Venue Likes</a:t>
            </a:r>
          </a:p>
          <a:p>
            <a:pPr marL="742950" lvl="1" indent="-285750">
              <a:buFont typeface="Arial" panose="020B0604020202020204" pitchFamily="34" charset="0"/>
              <a:buChar char="•"/>
            </a:pPr>
            <a:r>
              <a:rPr lang="en-US" dirty="0" smtClean="0"/>
              <a:t>Weighted Venue Likes</a:t>
            </a:r>
          </a:p>
          <a:p>
            <a:pPr marL="742950" lvl="1" indent="-285750">
              <a:buFont typeface="Arial" panose="020B0604020202020204" pitchFamily="34" charset="0"/>
              <a:buChar char="•"/>
            </a:pPr>
            <a:r>
              <a:rPr lang="en-US" dirty="0" smtClean="0"/>
              <a:t>Low cost percentage</a:t>
            </a:r>
          </a:p>
          <a:p>
            <a:pPr marL="742950" lvl="1" indent="-285750">
              <a:buFont typeface="Arial" panose="020B0604020202020204" pitchFamily="34" charset="0"/>
              <a:buChar char="•"/>
            </a:pPr>
            <a:endParaRPr lang="en-US" dirty="0"/>
          </a:p>
          <a:p>
            <a:pPr marL="0" lvl="1"/>
            <a:r>
              <a:rPr lang="en-US" dirty="0" smtClean="0"/>
              <a:t>The pie with maximum effect is expanded. </a:t>
            </a:r>
          </a:p>
          <a:p>
            <a:pPr marL="0" lvl="1"/>
            <a:r>
              <a:rPr lang="en-US" dirty="0" smtClean="0"/>
              <a:t>All pies shows the percentage of the total</a:t>
            </a:r>
          </a:p>
        </p:txBody>
      </p:sp>
    </p:spTree>
    <p:extLst>
      <p:ext uri="{BB962C8B-B14F-4D97-AF65-F5344CB8AC3E}">
        <p14:creationId xmlns:p14="http://schemas.microsoft.com/office/powerpoint/2010/main" val="2051266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2530" y="414871"/>
            <a:ext cx="11269133" cy="523220"/>
          </a:xfrm>
          <a:prstGeom prst="rect">
            <a:avLst/>
          </a:prstGeom>
          <a:noFill/>
        </p:spPr>
        <p:txBody>
          <a:bodyPr wrap="square" rtlCol="0">
            <a:spAutoFit/>
          </a:bodyPr>
          <a:lstStyle/>
          <a:p>
            <a:pPr algn="ctr"/>
            <a:r>
              <a:rPr lang="en-US" sz="2800" b="1" dirty="0" smtClean="0">
                <a:solidFill>
                  <a:srgbClr val="0070C0"/>
                </a:solidFill>
              </a:rPr>
              <a:t>Data Visualizations</a:t>
            </a:r>
            <a:endParaRPr lang="en-US" sz="2800" b="1" dirty="0">
              <a:solidFill>
                <a:srgbClr val="0070C0"/>
              </a:solidFill>
            </a:endParaRPr>
          </a:p>
        </p:txBody>
      </p:sp>
      <p:pic>
        <p:nvPicPr>
          <p:cNvPr id="5" name="Picture 4"/>
          <p:cNvPicPr/>
          <p:nvPr/>
        </p:nvPicPr>
        <p:blipFill>
          <a:blip r:embed="rId2"/>
          <a:stretch>
            <a:fillRect/>
          </a:stretch>
        </p:blipFill>
        <p:spPr>
          <a:xfrm>
            <a:off x="262463" y="3796455"/>
            <a:ext cx="5925820" cy="2584026"/>
          </a:xfrm>
          <a:prstGeom prst="rect">
            <a:avLst/>
          </a:prstGeom>
        </p:spPr>
      </p:pic>
      <p:pic>
        <p:nvPicPr>
          <p:cNvPr id="6" name="Picture 5"/>
          <p:cNvPicPr/>
          <p:nvPr/>
        </p:nvPicPr>
        <p:blipFill>
          <a:blip r:embed="rId3"/>
          <a:stretch>
            <a:fillRect/>
          </a:stretch>
        </p:blipFill>
        <p:spPr>
          <a:xfrm>
            <a:off x="6442283" y="3463502"/>
            <a:ext cx="5199380" cy="2843530"/>
          </a:xfrm>
          <a:prstGeom prst="rect">
            <a:avLst/>
          </a:prstGeom>
        </p:spPr>
      </p:pic>
      <p:sp>
        <p:nvSpPr>
          <p:cNvPr id="7" name="TextBox 6"/>
          <p:cNvSpPr txBox="1"/>
          <p:nvPr/>
        </p:nvSpPr>
        <p:spPr>
          <a:xfrm>
            <a:off x="609600" y="1481667"/>
            <a:ext cx="10938933"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err="1" smtClean="0"/>
              <a:t>BoxPlot</a:t>
            </a:r>
            <a:r>
              <a:rPr lang="en-US" dirty="0" smtClean="0"/>
              <a:t> – drawn to understand the distribution of data based on five number summary</a:t>
            </a:r>
          </a:p>
          <a:p>
            <a:pPr marL="742950" lvl="1"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err="1" smtClean="0"/>
              <a:t>ScatterPlot</a:t>
            </a:r>
            <a:r>
              <a:rPr lang="en-US" dirty="0" smtClean="0"/>
              <a:t> – Two dimensional graph representing ‘Venue Likes’ and ‘City Names’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Both charts display the data is very distributed and can be refined to reduce variations.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There are some outliers which needs to be eliminated</a:t>
            </a:r>
            <a:endParaRPr lang="en-US" dirty="0"/>
          </a:p>
        </p:txBody>
      </p:sp>
    </p:spTree>
    <p:extLst>
      <p:ext uri="{BB962C8B-B14F-4D97-AF65-F5344CB8AC3E}">
        <p14:creationId xmlns:p14="http://schemas.microsoft.com/office/powerpoint/2010/main" val="250342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8984" y="922335"/>
            <a:ext cx="10733903" cy="523220"/>
          </a:xfrm>
          <a:prstGeom prst="rect">
            <a:avLst/>
          </a:prstGeom>
          <a:noFill/>
        </p:spPr>
        <p:txBody>
          <a:bodyPr wrap="square" rtlCol="0">
            <a:spAutoFit/>
          </a:bodyPr>
          <a:lstStyle/>
          <a:p>
            <a:pPr algn="ctr"/>
            <a:r>
              <a:rPr lang="en-US" sz="2800" b="1" dirty="0" smtClean="0">
                <a:solidFill>
                  <a:srgbClr val="0070C0"/>
                </a:solidFill>
              </a:rPr>
              <a:t>Final Results and Analysis</a:t>
            </a:r>
            <a:endParaRPr lang="en-US" sz="2800" b="1" dirty="0">
              <a:solidFill>
                <a:srgbClr val="0070C0"/>
              </a:solidFill>
            </a:endParaRPr>
          </a:p>
        </p:txBody>
      </p:sp>
      <p:pic>
        <p:nvPicPr>
          <p:cNvPr id="5" name="Picture 4"/>
          <p:cNvPicPr/>
          <p:nvPr/>
        </p:nvPicPr>
        <p:blipFill>
          <a:blip r:embed="rId2"/>
          <a:stretch>
            <a:fillRect/>
          </a:stretch>
        </p:blipFill>
        <p:spPr>
          <a:xfrm>
            <a:off x="3381502" y="1584969"/>
            <a:ext cx="4189070" cy="2102321"/>
          </a:xfrm>
          <a:prstGeom prst="rect">
            <a:avLst/>
          </a:prstGeom>
        </p:spPr>
      </p:pic>
      <p:sp>
        <p:nvSpPr>
          <p:cNvPr id="6" name="TextBox 5"/>
          <p:cNvSpPr txBox="1"/>
          <p:nvPr/>
        </p:nvSpPr>
        <p:spPr>
          <a:xfrm>
            <a:off x="823785" y="3888260"/>
            <a:ext cx="10824518" cy="2862322"/>
          </a:xfrm>
          <a:prstGeom prst="rect">
            <a:avLst/>
          </a:prstGeom>
          <a:noFill/>
        </p:spPr>
        <p:txBody>
          <a:bodyPr wrap="square" rtlCol="0">
            <a:spAutoFit/>
          </a:bodyPr>
          <a:lstStyle/>
          <a:p>
            <a:pPr>
              <a:lnSpc>
                <a:spcPct val="150000"/>
              </a:lnSpc>
            </a:pPr>
            <a:r>
              <a:rPr lang="en-US" b="1" dirty="0"/>
              <a:t>Athens</a:t>
            </a:r>
            <a:r>
              <a:rPr lang="en-US" dirty="0"/>
              <a:t>: Very Good venue likes, Highest Weighted likes, but cost/price is also second highest of all cities</a:t>
            </a:r>
          </a:p>
          <a:p>
            <a:pPr>
              <a:lnSpc>
                <a:spcPct val="150000"/>
              </a:lnSpc>
            </a:pPr>
            <a:r>
              <a:rPr lang="en-US" b="1" dirty="0"/>
              <a:t>Madrid</a:t>
            </a:r>
            <a:r>
              <a:rPr lang="en-US" dirty="0"/>
              <a:t>: Both Venue and weighted likes are third in list. However the cost/price is highest.</a:t>
            </a:r>
          </a:p>
          <a:p>
            <a:pPr>
              <a:lnSpc>
                <a:spcPct val="150000"/>
              </a:lnSpc>
            </a:pPr>
            <a:r>
              <a:rPr lang="en-US" b="1" dirty="0"/>
              <a:t>Paris</a:t>
            </a:r>
            <a:r>
              <a:rPr lang="en-US" dirty="0"/>
              <a:t>:  Both Venue and weighted likes are lowest and the cost/price is also average in the list.</a:t>
            </a:r>
          </a:p>
          <a:p>
            <a:pPr>
              <a:lnSpc>
                <a:spcPct val="150000"/>
              </a:lnSpc>
            </a:pPr>
            <a:r>
              <a:rPr lang="en-US" b="1" dirty="0"/>
              <a:t>Prague</a:t>
            </a:r>
            <a:r>
              <a:rPr lang="en-US" dirty="0"/>
              <a:t>: Highest Venue likes and lowest cost/price. So this seems the best in the list of cities.</a:t>
            </a:r>
          </a:p>
          <a:p>
            <a:pPr>
              <a:lnSpc>
                <a:spcPct val="150000"/>
              </a:lnSpc>
            </a:pPr>
            <a:r>
              <a:rPr lang="en-US" b="1" dirty="0"/>
              <a:t>Rome</a:t>
            </a:r>
            <a:r>
              <a:rPr lang="en-US" dirty="0"/>
              <a:t>: Average venue and weighted likes, but cost is towards higher side.</a:t>
            </a:r>
          </a:p>
          <a:p>
            <a:pPr>
              <a:lnSpc>
                <a:spcPct val="150000"/>
              </a:lnSpc>
            </a:pPr>
            <a:r>
              <a:rPr lang="en-US" b="1" dirty="0"/>
              <a:t>Vienna</a:t>
            </a:r>
            <a:r>
              <a:rPr lang="en-US" dirty="0"/>
              <a:t>: Average venue and weighted likes. However cost is towards lower side.</a:t>
            </a:r>
          </a:p>
          <a:p>
            <a:endParaRPr lang="en-US" dirty="0"/>
          </a:p>
        </p:txBody>
      </p:sp>
    </p:spTree>
    <p:extLst>
      <p:ext uri="{BB962C8B-B14F-4D97-AF65-F5344CB8AC3E}">
        <p14:creationId xmlns:p14="http://schemas.microsoft.com/office/powerpoint/2010/main" val="3260357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Moody's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Agarwal, Ashish</dc:creator>
  <cp:lastModifiedBy>Agarwal, Ashish</cp:lastModifiedBy>
  <cp:revision>11</cp:revision>
  <dcterms:created xsi:type="dcterms:W3CDTF">2019-01-14T01:53:25Z</dcterms:created>
  <dcterms:modified xsi:type="dcterms:W3CDTF">2019-01-14T03:07:28Z</dcterms:modified>
</cp:coreProperties>
</file>