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 id="275" r:id="rId21"/>
    <p:sldId id="279" r:id="rId22"/>
    <p:sldId id="276" r:id="rId23"/>
    <p:sldId id="277" r:id="rId24"/>
    <p:sldId id="278"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p:scale>
          <a:sx n="50" d="100"/>
          <a:sy n="50" d="100"/>
        </p:scale>
        <p:origin x="-1398"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6256A6-EB05-4256-920C-14280B758453}" type="datetimeFigureOut">
              <a:rPr lang="en-US" smtClean="0"/>
              <a:pPr/>
              <a:t>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ABF08-58FA-4C74-B1DD-7E21100A26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Abstract - existing in thought or as an idea but not having a physical or concrete existence</a:t>
            </a:r>
            <a:endParaRPr lang="en-US" dirty="0" smtClean="0"/>
          </a:p>
        </p:txBody>
      </p:sp>
      <p:sp>
        <p:nvSpPr>
          <p:cNvPr id="4" name="Slide Number Placeholder 3"/>
          <p:cNvSpPr>
            <a:spLocks noGrp="1"/>
          </p:cNvSpPr>
          <p:nvPr>
            <p:ph type="sldNum" sz="quarter" idx="10"/>
          </p:nvPr>
        </p:nvSpPr>
        <p:spPr/>
        <p:txBody>
          <a:bodyPr/>
          <a:lstStyle/>
          <a:p>
            <a:fld id="{A0AABF08-58FA-4C74-B1DD-7E21100A26DD}"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Unicode Hex Character</a:t>
            </a:r>
            <a:endParaRPr lang="en-US" dirty="0"/>
          </a:p>
        </p:txBody>
      </p:sp>
      <p:sp>
        <p:nvSpPr>
          <p:cNvPr id="4" name="Slide Number Placeholder 3"/>
          <p:cNvSpPr>
            <a:spLocks noGrp="1"/>
          </p:cNvSpPr>
          <p:nvPr>
            <p:ph type="sldNum" sz="quarter" idx="10"/>
          </p:nvPr>
        </p:nvSpPr>
        <p:spPr/>
        <p:txBody>
          <a:bodyPr/>
          <a:lstStyle/>
          <a:p>
            <a:fld id="{A0AABF08-58FA-4C74-B1DD-7E21100A26DD}"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36B717-C6F2-4989-9986-DB279A06DB4B}"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6B717-C6F2-4989-9986-DB279A06DB4B}"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6B717-C6F2-4989-9986-DB279A06DB4B}"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6B717-C6F2-4989-9986-DB279A06DB4B}"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6B717-C6F2-4989-9986-DB279A06DB4B}"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36B717-C6F2-4989-9986-DB279A06DB4B}"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6B717-C6F2-4989-9986-DB279A06DB4B}" type="datetimeFigureOut">
              <a:rPr lang="en-US" smtClean="0"/>
              <a:pPr/>
              <a:t>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36B717-C6F2-4989-9986-DB279A06DB4B}" type="datetimeFigureOut">
              <a:rPr lang="en-US" smtClean="0"/>
              <a:pPr/>
              <a:t>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6B717-C6F2-4989-9986-DB279A06DB4B}" type="datetimeFigureOut">
              <a:rPr lang="en-US" smtClean="0"/>
              <a:pPr/>
              <a:t>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6B717-C6F2-4989-9986-DB279A06DB4B}"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6B717-C6F2-4989-9986-DB279A06DB4B}"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3B95-A773-4C37-8C79-3434B000E3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6B717-C6F2-4989-9986-DB279A06DB4B}" type="datetimeFigureOut">
              <a:rPr lang="en-US" smtClean="0"/>
              <a:pPr/>
              <a:t>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E3B95-A773-4C37-8C79-3434B000E3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php.net/manual/en/language.oop5.paamayim-nekudotayim.php" TargetMode="External"/><Relationship Id="rId13" Type="http://schemas.openxmlformats.org/officeDocument/2006/relationships/hyperlink" Target="http://php.net/manual/en/language.oop5.anonymous.php" TargetMode="External"/><Relationship Id="rId18" Type="http://schemas.openxmlformats.org/officeDocument/2006/relationships/hyperlink" Target="http://php.net/manual/en/language.oop5.cloning.php" TargetMode="External"/><Relationship Id="rId3" Type="http://schemas.openxmlformats.org/officeDocument/2006/relationships/hyperlink" Target="http://php.net/manual/en/language.oop5.constants.php" TargetMode="External"/><Relationship Id="rId21" Type="http://schemas.openxmlformats.org/officeDocument/2006/relationships/hyperlink" Target="http://php.net/manual/en/language.oop5.late-static-bindings.php" TargetMode="External"/><Relationship Id="rId7" Type="http://schemas.openxmlformats.org/officeDocument/2006/relationships/hyperlink" Target="http://php.net/manual/en/language.oop5.inheritance.php" TargetMode="External"/><Relationship Id="rId12" Type="http://schemas.openxmlformats.org/officeDocument/2006/relationships/hyperlink" Target="http://php.net/manual/en/language.oop5.traits.php" TargetMode="External"/><Relationship Id="rId17" Type="http://schemas.openxmlformats.org/officeDocument/2006/relationships/hyperlink" Target="http://php.net/manual/en/language.oop5.final.php" TargetMode="External"/><Relationship Id="rId2" Type="http://schemas.openxmlformats.org/officeDocument/2006/relationships/hyperlink" Target="http://php.net/manual/en/language.oop5.properties.php" TargetMode="External"/><Relationship Id="rId16" Type="http://schemas.openxmlformats.org/officeDocument/2006/relationships/hyperlink" Target="http://php.net/manual/en/language.oop5.magic.php" TargetMode="External"/><Relationship Id="rId20" Type="http://schemas.openxmlformats.org/officeDocument/2006/relationships/hyperlink" Target="http://php.net/manual/en/language.oop5.typehinting.php" TargetMode="External"/><Relationship Id="rId1" Type="http://schemas.openxmlformats.org/officeDocument/2006/relationships/slideLayout" Target="../slideLayouts/slideLayout2.xml"/><Relationship Id="rId6" Type="http://schemas.openxmlformats.org/officeDocument/2006/relationships/hyperlink" Target="http://php.net/manual/en/language.oop5.visibility.php" TargetMode="External"/><Relationship Id="rId11" Type="http://schemas.openxmlformats.org/officeDocument/2006/relationships/hyperlink" Target="http://php.net/manual/en/language.oop5.interfaces.php" TargetMode="External"/><Relationship Id="rId5" Type="http://schemas.openxmlformats.org/officeDocument/2006/relationships/hyperlink" Target="http://php.net/manual/en/language.oop5.decon.php" TargetMode="External"/><Relationship Id="rId15" Type="http://schemas.openxmlformats.org/officeDocument/2006/relationships/hyperlink" Target="http://php.net/manual/en/language.oop5.iterations.php" TargetMode="External"/><Relationship Id="rId23" Type="http://schemas.openxmlformats.org/officeDocument/2006/relationships/hyperlink" Target="http://php.net/manual/en/language.oop5.serialization.php" TargetMode="External"/><Relationship Id="rId10" Type="http://schemas.openxmlformats.org/officeDocument/2006/relationships/hyperlink" Target="http://php.net/manual/en/language.oop5.abstract.php" TargetMode="External"/><Relationship Id="rId19" Type="http://schemas.openxmlformats.org/officeDocument/2006/relationships/hyperlink" Target="http://php.net/manual/en/language.oop5.object-comparison.php" TargetMode="External"/><Relationship Id="rId4" Type="http://schemas.openxmlformats.org/officeDocument/2006/relationships/hyperlink" Target="http://php.net/manual/en/language.oop5.autoload.php" TargetMode="External"/><Relationship Id="rId9" Type="http://schemas.openxmlformats.org/officeDocument/2006/relationships/hyperlink" Target="http://php.net/manual/en/language.oop5.static.php" TargetMode="External"/><Relationship Id="rId14" Type="http://schemas.openxmlformats.org/officeDocument/2006/relationships/hyperlink" Target="http://php.net/manual/en/language.oop5.overloading.php" TargetMode="External"/><Relationship Id="rId22" Type="http://schemas.openxmlformats.org/officeDocument/2006/relationships/hyperlink" Target="http://php.net/manual/en/language.oop5.references.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hp.net/manual/en/language.exceptions.php" TargetMode="External"/><Relationship Id="rId2" Type="http://schemas.openxmlformats.org/officeDocument/2006/relationships/hyperlink" Target="http://php.net/manual/en/language.oop5.decon.php" TargetMode="External"/><Relationship Id="rId1" Type="http://schemas.openxmlformats.org/officeDocument/2006/relationships/slideLayout" Target="../slideLayouts/slideLayout2.xml"/><Relationship Id="rId4" Type="http://schemas.openxmlformats.org/officeDocument/2006/relationships/hyperlink" Target="http://php.net/manual/en/language.types.string.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php.net/manual/en/language.oop5.paamayim-nekudotayim.php" TargetMode="External"/><Relationship Id="rId2" Type="http://schemas.openxmlformats.org/officeDocument/2006/relationships/hyperlink" Target="http://php.net/manual/en/language.oop5.final.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php.net/manual/en/function.autoload.php" TargetMode="External"/><Relationship Id="rId2" Type="http://schemas.openxmlformats.org/officeDocument/2006/relationships/hyperlink" Target="http://php.net/manual/en/function.spl-autoload-register.php" TargetMode="External"/><Relationship Id="rId1" Type="http://schemas.openxmlformats.org/officeDocument/2006/relationships/slideLayout" Target="../slideLayouts/slideLayout2.xml"/><Relationship Id="rId4" Type="http://schemas.openxmlformats.org/officeDocument/2006/relationships/hyperlink" Target="http://php.net/manual/en/language.exceptions.php"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php.net/manual/en/language.oop5.visibility.p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php.net/manual/en/language.oop5.decon.php#language.oop5.decon.constructo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php.net/manual/en/control-structures.declare.ph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php.net/manual/en/functions.arguments.php" TargetMode="External"/><Relationship Id="rId7" Type="http://schemas.openxmlformats.org/officeDocument/2006/relationships/hyperlink" Target="http://php.net/manual/en/functions.anonymous.php" TargetMode="External"/><Relationship Id="rId2" Type="http://schemas.openxmlformats.org/officeDocument/2006/relationships/hyperlink" Target="http://php.net/manual/en/functions.user-defined.php" TargetMode="External"/><Relationship Id="rId1" Type="http://schemas.openxmlformats.org/officeDocument/2006/relationships/slideLayout" Target="../slideLayouts/slideLayout2.xml"/><Relationship Id="rId6" Type="http://schemas.openxmlformats.org/officeDocument/2006/relationships/hyperlink" Target="http://php.net/manual/en/functions.internal.php" TargetMode="External"/><Relationship Id="rId5" Type="http://schemas.openxmlformats.org/officeDocument/2006/relationships/hyperlink" Target="http://php.net/manual/en/functions.variable-functions.php" TargetMode="External"/><Relationship Id="rId4" Type="http://schemas.openxmlformats.org/officeDocument/2006/relationships/hyperlink" Target="http://php.net/manual/en/functions.returning-values.php"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php.net/manual/en/language.oop5.basic.php#language.oop5.basic.clas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hp.net/manual/en/functions.arguments.php#functions.arguments.default" TargetMode="External"/><Relationship Id="rId2" Type="http://schemas.openxmlformats.org/officeDocument/2006/relationships/hyperlink" Target="http://php.net/manual/en/functions.arguments.php#functions.arguments.by-reference" TargetMode="External"/><Relationship Id="rId1" Type="http://schemas.openxmlformats.org/officeDocument/2006/relationships/slideLayout" Target="../slideLayouts/slideLayout2.xml"/><Relationship Id="rId4" Type="http://schemas.openxmlformats.org/officeDocument/2006/relationships/hyperlink" Target="http://php.net/manual/en/functions.arguments.php#functions.variable-arg-lis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php.net/manual/en/class.typeerror.ph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php.net/manual/en/language.types.string.php" TargetMode="External"/><Relationship Id="rId3" Type="http://schemas.openxmlformats.org/officeDocument/2006/relationships/hyperlink" Target="http://php.net/manual/en/language.types.array.php" TargetMode="External"/><Relationship Id="rId7" Type="http://schemas.openxmlformats.org/officeDocument/2006/relationships/hyperlink" Target="http://php.net/manual/en/language.types.integer.php" TargetMode="External"/><Relationship Id="rId2" Type="http://schemas.openxmlformats.org/officeDocument/2006/relationships/hyperlink" Target="http://php.net/manual/en/language.operators.type.php" TargetMode="External"/><Relationship Id="rId1" Type="http://schemas.openxmlformats.org/officeDocument/2006/relationships/slideLayout" Target="../slideLayouts/slideLayout2.xml"/><Relationship Id="rId6" Type="http://schemas.openxmlformats.org/officeDocument/2006/relationships/hyperlink" Target="http://php.net/manual/en/language.types.float.php" TargetMode="External"/><Relationship Id="rId5" Type="http://schemas.openxmlformats.org/officeDocument/2006/relationships/hyperlink" Target="http://php.net/manual/en/language.types.boolean.php" TargetMode="External"/><Relationship Id="rId4" Type="http://schemas.openxmlformats.org/officeDocument/2006/relationships/hyperlink" Target="http://php.net/manual/en/language.types.callable.php" TargetMode="External"/><Relationship Id="rId9" Type="http://schemas.openxmlformats.org/officeDocument/2006/relationships/hyperlink" Target="http://php.net/manual/en/class.traversable.php"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php.net/manual/en/language.types.string.php" TargetMode="External"/><Relationship Id="rId2" Type="http://schemas.openxmlformats.org/officeDocument/2006/relationships/hyperlink" Target="http://php.net/manual/en/language.types.integer.php" TargetMode="External"/><Relationship Id="rId1" Type="http://schemas.openxmlformats.org/officeDocument/2006/relationships/slideLayout" Target="../slideLayouts/slideLayout2.xml"/><Relationship Id="rId6" Type="http://schemas.openxmlformats.org/officeDocument/2006/relationships/hyperlink" Target="http://php.net/manual/en/control-structures.declare.php" TargetMode="External"/><Relationship Id="rId5" Type="http://schemas.openxmlformats.org/officeDocument/2006/relationships/hyperlink" Target="http://php.net/manual/en/language.types.float.php" TargetMode="External"/><Relationship Id="rId4" Type="http://schemas.openxmlformats.org/officeDocument/2006/relationships/hyperlink" Target="http://php.net/manual/en/class.typeerror.php"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php.net/manual/en/function.func-get-arg.php" TargetMode="External"/><Relationship Id="rId2" Type="http://schemas.openxmlformats.org/officeDocument/2006/relationships/hyperlink" Target="http://php.net/manual/en/function.func-num-args.php" TargetMode="External"/><Relationship Id="rId1" Type="http://schemas.openxmlformats.org/officeDocument/2006/relationships/slideLayout" Target="../slideLayouts/slideLayout2.xml"/><Relationship Id="rId4" Type="http://schemas.openxmlformats.org/officeDocument/2006/relationships/hyperlink" Target="http://php.net/manual/en/function.func-get-args.php"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php.net/manual/en/function.require.php" TargetMode="External"/><Relationship Id="rId3" Type="http://schemas.openxmlformats.org/officeDocument/2006/relationships/hyperlink" Target="http://php.net/manual/en/function.print.php" TargetMode="External"/><Relationship Id="rId7" Type="http://schemas.openxmlformats.org/officeDocument/2006/relationships/hyperlink" Target="http://php.net/manual/en/function.include.php" TargetMode="External"/><Relationship Id="rId2" Type="http://schemas.openxmlformats.org/officeDocument/2006/relationships/hyperlink" Target="http://php.net/manual/en/function.echo.php" TargetMode="External"/><Relationship Id="rId1" Type="http://schemas.openxmlformats.org/officeDocument/2006/relationships/slideLayout" Target="../slideLayouts/slideLayout2.xml"/><Relationship Id="rId6" Type="http://schemas.openxmlformats.org/officeDocument/2006/relationships/hyperlink" Target="http://php.net/manual/en/function.empty.php" TargetMode="External"/><Relationship Id="rId5" Type="http://schemas.openxmlformats.org/officeDocument/2006/relationships/hyperlink" Target="http://php.net/manual/en/function.isset.php" TargetMode="External"/><Relationship Id="rId4" Type="http://schemas.openxmlformats.org/officeDocument/2006/relationships/hyperlink" Target="http://php.net/manual/en/function.unset.php"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php.net/manual/en/class.closure.php" TargetMode="External"/><Relationship Id="rId2" Type="http://schemas.openxmlformats.org/officeDocument/2006/relationships/hyperlink" Target="http://php.net/manual/en/language.pseudo-types.php#language.types.callback" TargetMode="External"/><Relationship Id="rId1" Type="http://schemas.openxmlformats.org/officeDocument/2006/relationships/slideLayout" Target="../slideLayouts/slideLayout2.xml"/><Relationship Id="rId4" Type="http://schemas.openxmlformats.org/officeDocument/2006/relationships/hyperlink" Target="http://php.net/manual/en/language.variables.predefined.php"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php.net/manual/en/functions.anonymous.php#functions.anonymous-functions.static"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php.net/manual/en/closure.bindto.php" TargetMode="External"/><Relationship Id="rId3" Type="http://schemas.openxmlformats.org/officeDocument/2006/relationships/hyperlink" Target="http://php.net/manual/en/language.oop5.magic.php#language.oop5.magic.invoke" TargetMode="External"/><Relationship Id="rId7" Type="http://schemas.openxmlformats.org/officeDocument/2006/relationships/hyperlink" Target="http://php.net/manual/en/language.pseudo-types.php#language.types.mixed" TargetMode="External"/><Relationship Id="rId2" Type="http://schemas.openxmlformats.org/officeDocument/2006/relationships/hyperlink" Target="http://php.net/manual/en/functions.anonymous.php" TargetMode="External"/><Relationship Id="rId1" Type="http://schemas.openxmlformats.org/officeDocument/2006/relationships/slideLayout" Target="../slideLayouts/slideLayout2.xml"/><Relationship Id="rId6" Type="http://schemas.openxmlformats.org/officeDocument/2006/relationships/hyperlink" Target="http://php.net/manual/en/class.closure.php" TargetMode="External"/><Relationship Id="rId11" Type="http://schemas.openxmlformats.org/officeDocument/2006/relationships/hyperlink" Target="http://php.net/manual/en/language.types.callable.php" TargetMode="External"/><Relationship Id="rId5" Type="http://schemas.openxmlformats.org/officeDocument/2006/relationships/hyperlink" Target="http://php.net/manual/en/closure.bind.php" TargetMode="External"/><Relationship Id="rId10" Type="http://schemas.openxmlformats.org/officeDocument/2006/relationships/hyperlink" Target="http://php.net/manual/en/closure.fromcallable.php" TargetMode="External"/><Relationship Id="rId4" Type="http://schemas.openxmlformats.org/officeDocument/2006/relationships/hyperlink" Target="http://php.net/manual/en/closure.construct.php" TargetMode="External"/><Relationship Id="rId9" Type="http://schemas.openxmlformats.org/officeDocument/2006/relationships/hyperlink" Target="http://php.net/manual/en/closure.call.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By – </a:t>
            </a:r>
            <a:r>
              <a:rPr lang="en-US" dirty="0" err="1" smtClean="0"/>
              <a:t>Ashish</a:t>
            </a:r>
            <a:r>
              <a:rPr lang="en-US" dirty="0" smtClean="0"/>
              <a:t>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(One name – Many forms)</a:t>
            </a:r>
          </a:p>
          <a:p>
            <a:r>
              <a:rPr lang="en-US" dirty="0" smtClean="0"/>
              <a:t>Polymorphism is the ability of an object to behave differently at different situations.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normAutofit/>
          </a:bodyPr>
          <a:lstStyle/>
          <a:p>
            <a:r>
              <a:rPr lang="en-US" dirty="0" smtClean="0"/>
              <a:t>A class is an expended concept of a structure i.e. instead of holding only data</a:t>
            </a:r>
          </a:p>
          <a:p>
            <a:r>
              <a:rPr lang="en-US" dirty="0" smtClean="0"/>
              <a:t>Class can hold both data and functions</a:t>
            </a:r>
          </a:p>
          <a:p>
            <a:r>
              <a:rPr lang="en-US" dirty="0" smtClean="0"/>
              <a:t>Class contains logical description of real world entity in terms of state and behavior</a:t>
            </a:r>
          </a:p>
          <a:p>
            <a:pPr>
              <a:buNone/>
            </a:pPr>
            <a:r>
              <a:rPr lang="en-US" dirty="0" smtClean="0"/>
              <a:t>		Class = State + Behavior</a:t>
            </a:r>
          </a:p>
          <a:p>
            <a:r>
              <a:rPr lang="en-US" dirty="0" smtClean="0"/>
              <a:t>Class is a prototype or template or pattern or blueprint of object’s state and behavior.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Course</a:t>
            </a:r>
            <a:endParaRPr lang="en-US" dirty="0"/>
          </a:p>
        </p:txBody>
      </p:sp>
      <p:sp>
        <p:nvSpPr>
          <p:cNvPr id="3" name="Content Placeholder 2"/>
          <p:cNvSpPr>
            <a:spLocks noGrp="1"/>
          </p:cNvSpPr>
          <p:nvPr>
            <p:ph idx="1"/>
          </p:nvPr>
        </p:nvSpPr>
        <p:spPr/>
        <p:txBody>
          <a:bodyPr>
            <a:normAutofit fontScale="40000" lnSpcReduction="20000"/>
          </a:bodyPr>
          <a:lstStyle/>
          <a:p>
            <a:r>
              <a:rPr lang="en-US" dirty="0">
                <a:hlinkClick r:id="rId2"/>
              </a:rPr>
              <a:t>Properties</a:t>
            </a:r>
            <a:endParaRPr lang="en-US" dirty="0"/>
          </a:p>
          <a:p>
            <a:r>
              <a:rPr lang="en-US" dirty="0">
                <a:hlinkClick r:id="rId3"/>
              </a:rPr>
              <a:t>Class Constants</a:t>
            </a:r>
            <a:endParaRPr lang="en-US" dirty="0"/>
          </a:p>
          <a:p>
            <a:r>
              <a:rPr lang="en-US" dirty="0" err="1">
                <a:hlinkClick r:id="rId4"/>
              </a:rPr>
              <a:t>Autoloading</a:t>
            </a:r>
            <a:r>
              <a:rPr lang="en-US" dirty="0">
                <a:hlinkClick r:id="rId4"/>
              </a:rPr>
              <a:t> Classes</a:t>
            </a:r>
            <a:endParaRPr lang="en-US" dirty="0"/>
          </a:p>
          <a:p>
            <a:r>
              <a:rPr lang="en-US" dirty="0">
                <a:hlinkClick r:id="rId5"/>
              </a:rPr>
              <a:t>Constructors and Destructors</a:t>
            </a:r>
            <a:endParaRPr lang="en-US" dirty="0"/>
          </a:p>
          <a:p>
            <a:r>
              <a:rPr lang="en-US" dirty="0">
                <a:hlinkClick r:id="rId6"/>
              </a:rPr>
              <a:t>Visibility</a:t>
            </a:r>
            <a:endParaRPr lang="en-US" dirty="0"/>
          </a:p>
          <a:p>
            <a:r>
              <a:rPr lang="en-US" dirty="0">
                <a:hlinkClick r:id="rId7"/>
              </a:rPr>
              <a:t>Object Inheritance</a:t>
            </a:r>
            <a:endParaRPr lang="en-US" dirty="0"/>
          </a:p>
          <a:p>
            <a:r>
              <a:rPr lang="en-US" dirty="0">
                <a:hlinkClick r:id="rId8"/>
              </a:rPr>
              <a:t>Scope Resolution Operator (::)</a:t>
            </a:r>
            <a:endParaRPr lang="en-US" dirty="0"/>
          </a:p>
          <a:p>
            <a:r>
              <a:rPr lang="en-US" dirty="0">
                <a:hlinkClick r:id="rId9"/>
              </a:rPr>
              <a:t>Static Keyword</a:t>
            </a:r>
            <a:endParaRPr lang="en-US" dirty="0"/>
          </a:p>
          <a:p>
            <a:r>
              <a:rPr lang="en-US" dirty="0">
                <a:hlinkClick r:id="rId10"/>
              </a:rPr>
              <a:t>Class Abstraction</a:t>
            </a:r>
            <a:endParaRPr lang="en-US" dirty="0"/>
          </a:p>
          <a:p>
            <a:r>
              <a:rPr lang="en-US" dirty="0">
                <a:hlinkClick r:id="rId11"/>
              </a:rPr>
              <a:t>Object Interfaces</a:t>
            </a:r>
            <a:endParaRPr lang="en-US" dirty="0"/>
          </a:p>
          <a:p>
            <a:r>
              <a:rPr lang="en-US" dirty="0">
                <a:hlinkClick r:id="rId12"/>
              </a:rPr>
              <a:t>Traits</a:t>
            </a:r>
            <a:endParaRPr lang="en-US" dirty="0"/>
          </a:p>
          <a:p>
            <a:r>
              <a:rPr lang="en-US" dirty="0">
                <a:hlinkClick r:id="rId13"/>
              </a:rPr>
              <a:t>Anonymous classes</a:t>
            </a:r>
            <a:endParaRPr lang="en-US" dirty="0"/>
          </a:p>
          <a:p>
            <a:r>
              <a:rPr lang="en-US" dirty="0">
                <a:hlinkClick r:id="rId14"/>
              </a:rPr>
              <a:t>Overloading</a:t>
            </a:r>
            <a:endParaRPr lang="en-US" dirty="0"/>
          </a:p>
          <a:p>
            <a:r>
              <a:rPr lang="en-US" dirty="0">
                <a:hlinkClick r:id="rId15"/>
              </a:rPr>
              <a:t>Object Iteration</a:t>
            </a:r>
            <a:endParaRPr lang="en-US" dirty="0"/>
          </a:p>
          <a:p>
            <a:r>
              <a:rPr lang="en-US" dirty="0">
                <a:hlinkClick r:id="rId16"/>
              </a:rPr>
              <a:t>Magic Methods</a:t>
            </a:r>
            <a:endParaRPr lang="en-US" dirty="0"/>
          </a:p>
          <a:p>
            <a:r>
              <a:rPr lang="en-US" dirty="0">
                <a:hlinkClick r:id="rId17"/>
              </a:rPr>
              <a:t>Final Keyword</a:t>
            </a:r>
            <a:endParaRPr lang="en-US" dirty="0"/>
          </a:p>
          <a:p>
            <a:r>
              <a:rPr lang="en-US" dirty="0">
                <a:hlinkClick r:id="rId18"/>
              </a:rPr>
              <a:t>Object Cloning</a:t>
            </a:r>
            <a:endParaRPr lang="en-US" dirty="0"/>
          </a:p>
          <a:p>
            <a:r>
              <a:rPr lang="en-US" dirty="0">
                <a:hlinkClick r:id="rId19"/>
              </a:rPr>
              <a:t>Comparing Objects</a:t>
            </a:r>
            <a:endParaRPr lang="en-US" dirty="0"/>
          </a:p>
          <a:p>
            <a:r>
              <a:rPr lang="en-US" dirty="0">
                <a:hlinkClick r:id="rId20"/>
              </a:rPr>
              <a:t>Type Hinting</a:t>
            </a:r>
            <a:endParaRPr lang="en-US" dirty="0"/>
          </a:p>
          <a:p>
            <a:r>
              <a:rPr lang="en-US" dirty="0">
                <a:hlinkClick r:id="rId21"/>
              </a:rPr>
              <a:t>Late Static Bindings</a:t>
            </a:r>
            <a:endParaRPr lang="en-US" dirty="0"/>
          </a:p>
          <a:p>
            <a:r>
              <a:rPr lang="en-US" dirty="0">
                <a:hlinkClick r:id="rId22"/>
              </a:rPr>
              <a:t>Objects and references</a:t>
            </a:r>
            <a:endParaRPr lang="en-US" dirty="0"/>
          </a:p>
          <a:p>
            <a:r>
              <a:rPr lang="en-US" dirty="0">
                <a:hlinkClick r:id="rId23"/>
              </a:rPr>
              <a:t>Object Serialization</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Creating a Simple Class</a:t>
            </a:r>
          </a:p>
          <a:p>
            <a:r>
              <a:rPr lang="en-US" dirty="0" smtClean="0"/>
              <a:t>Creating an object (Demo on Person class)</a:t>
            </a:r>
            <a:endParaRPr lang="en-US" dirty="0"/>
          </a:p>
          <a:p>
            <a:r>
              <a:rPr lang="en-US" dirty="0" smtClean="0"/>
              <a:t>Creating properties</a:t>
            </a:r>
          </a:p>
          <a:p>
            <a:r>
              <a:rPr lang="en-US" dirty="0" smtClean="0"/>
              <a:t>Creating Constants</a:t>
            </a:r>
          </a:p>
          <a:p>
            <a:r>
              <a:rPr lang="en-US" dirty="0" smtClean="0"/>
              <a:t>Accessing Constant (Scope Resolution Operator)</a:t>
            </a:r>
          </a:p>
          <a:p>
            <a:r>
              <a:rPr lang="en-US" dirty="0" smtClean="0"/>
              <a:t>Creating Methods</a:t>
            </a:r>
          </a:p>
          <a:p>
            <a:r>
              <a:rPr lang="en-US" dirty="0" smtClean="0"/>
              <a:t>$this (Pseudo-variable)</a:t>
            </a:r>
          </a:p>
          <a:p>
            <a:r>
              <a:rPr lang="en-US" dirty="0" smtClean="0"/>
              <a:t>Constructor</a:t>
            </a:r>
          </a:p>
          <a:p>
            <a:r>
              <a:rPr lang="en-US" dirty="0" smtClean="0"/>
              <a:t>Initial parameter Passing</a:t>
            </a:r>
          </a:p>
          <a:p>
            <a:r>
              <a:rPr lang="en-US" dirty="0" smtClean="0"/>
              <a:t>Inheritance</a:t>
            </a:r>
          </a:p>
          <a:p>
            <a:r>
              <a:rPr lang="en-US" dirty="0" smtClean="0"/>
              <a:t>Protected Properties</a:t>
            </a:r>
          </a:p>
          <a:p>
            <a:r>
              <a:rPr lang="en-US" dirty="0" smtClean="0"/>
              <a:t>Private Properties</a:t>
            </a:r>
          </a:p>
          <a:p>
            <a:r>
              <a:rPr lang="en-US" dirty="0" smtClean="0"/>
              <a:t>Static Properties &amp; Methods</a:t>
            </a:r>
          </a:p>
          <a:p>
            <a:r>
              <a:rPr lang="en-US" dirty="0" smtClean="0"/>
              <a:t>Scope Resolution Operator</a:t>
            </a:r>
          </a:p>
          <a:p>
            <a:r>
              <a:rPr lang="en-US" dirty="0" smtClean="0"/>
              <a:t>Self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a:t>
            </a:r>
            <a:endParaRPr lang="en-US" dirty="0"/>
          </a:p>
        </p:txBody>
      </p:sp>
      <p:sp>
        <p:nvSpPr>
          <p:cNvPr id="3" name="Content Placeholder 2"/>
          <p:cNvSpPr>
            <a:spLocks noGrp="1"/>
          </p:cNvSpPr>
          <p:nvPr>
            <p:ph idx="1"/>
          </p:nvPr>
        </p:nvSpPr>
        <p:spPr/>
        <p:txBody>
          <a:bodyPr>
            <a:normAutofit/>
          </a:bodyPr>
          <a:lstStyle/>
          <a:p>
            <a:r>
              <a:rPr lang="en-US" dirty="0"/>
              <a:t>The pseudo-variable $this is available when a method is called from within an object context. </a:t>
            </a:r>
            <a:endParaRPr lang="en-US" dirty="0" smtClean="0"/>
          </a:p>
          <a:p>
            <a:endParaRPr lang="en-US" dirty="0"/>
          </a:p>
          <a:p>
            <a:r>
              <a:rPr lang="en-US" dirty="0" smtClean="0"/>
              <a:t>$</a:t>
            </a:r>
            <a:r>
              <a:rPr lang="en-US" dirty="0"/>
              <a:t>this is a reference to the calling </a:t>
            </a:r>
            <a:r>
              <a:rPr lang="en-US" dirty="0" smtClean="0"/>
              <a:t>object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create an instance of a class, the </a:t>
            </a:r>
            <a:r>
              <a:rPr lang="en-US" i="1" dirty="0"/>
              <a:t>new</a:t>
            </a:r>
            <a:r>
              <a:rPr lang="en-US" dirty="0"/>
              <a:t> keyword must be used. </a:t>
            </a:r>
            <a:endParaRPr lang="en-US" dirty="0" smtClean="0"/>
          </a:p>
          <a:p>
            <a:r>
              <a:rPr lang="en-US" dirty="0" smtClean="0"/>
              <a:t>An </a:t>
            </a:r>
            <a:r>
              <a:rPr lang="en-US" dirty="0"/>
              <a:t>object will always be created unless the object has a </a:t>
            </a:r>
            <a:r>
              <a:rPr lang="en-US" dirty="0">
                <a:hlinkClick r:id="rId2"/>
              </a:rPr>
              <a:t>constructor</a:t>
            </a:r>
            <a:r>
              <a:rPr lang="en-US" dirty="0"/>
              <a:t> defined that throws an </a:t>
            </a:r>
            <a:r>
              <a:rPr lang="en-US" dirty="0">
                <a:hlinkClick r:id="rId3"/>
              </a:rPr>
              <a:t>exception</a:t>
            </a:r>
            <a:r>
              <a:rPr lang="en-US" dirty="0"/>
              <a:t> on error. </a:t>
            </a:r>
            <a:endParaRPr lang="en-US" dirty="0" smtClean="0"/>
          </a:p>
          <a:p>
            <a:r>
              <a:rPr lang="en-US" dirty="0" smtClean="0"/>
              <a:t>Classes </a:t>
            </a:r>
            <a:r>
              <a:rPr lang="en-US" dirty="0"/>
              <a:t>should be defined before </a:t>
            </a:r>
            <a:r>
              <a:rPr lang="en-US" dirty="0" smtClean="0"/>
              <a:t>instantiation</a:t>
            </a:r>
            <a:endParaRPr lang="en-US" dirty="0"/>
          </a:p>
          <a:p>
            <a:r>
              <a:rPr lang="en-US" dirty="0"/>
              <a:t>If a </a:t>
            </a:r>
            <a:r>
              <a:rPr lang="en-US" dirty="0">
                <a:hlinkClick r:id="rId4"/>
              </a:rPr>
              <a:t>string</a:t>
            </a:r>
            <a:r>
              <a:rPr lang="en-US" dirty="0"/>
              <a:t> containing the name of a class is used with </a:t>
            </a:r>
            <a:r>
              <a:rPr lang="en-US" i="1" dirty="0"/>
              <a:t>new</a:t>
            </a:r>
            <a:r>
              <a:rPr lang="en-US" dirty="0"/>
              <a:t>, a new instance of that class will be created. </a:t>
            </a:r>
            <a:endParaRPr lang="en-US" dirty="0" smtClean="0"/>
          </a:p>
          <a:p>
            <a:r>
              <a:rPr lang="en-US" dirty="0" smtClean="0"/>
              <a:t>If </a:t>
            </a:r>
            <a:r>
              <a:rPr lang="en-US" dirty="0"/>
              <a:t>the class is in a namespace, its fully qualified name must be used when doing this.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member variables are called "properties". You may also see them referred to using other terms such as "attributes" or "fields", but for the purposes of this reference we will use "properties".</a:t>
            </a:r>
          </a:p>
          <a:p>
            <a:r>
              <a:rPr lang="en-US" dirty="0" smtClean="0"/>
              <a:t> They are defined by using one of the keywords </a:t>
            </a:r>
            <a:r>
              <a:rPr lang="en-US" i="1" dirty="0" smtClean="0"/>
              <a:t>public</a:t>
            </a:r>
            <a:r>
              <a:rPr lang="en-US" dirty="0" smtClean="0"/>
              <a:t>, </a:t>
            </a:r>
            <a:r>
              <a:rPr lang="en-US" i="1" dirty="0" smtClean="0"/>
              <a:t>protected</a:t>
            </a:r>
            <a:r>
              <a:rPr lang="en-US" dirty="0" smtClean="0"/>
              <a:t>, or </a:t>
            </a:r>
            <a:r>
              <a:rPr lang="en-US" i="1" dirty="0" smtClean="0"/>
              <a:t>private</a:t>
            </a:r>
            <a:r>
              <a:rPr lang="en-US" dirty="0" smtClean="0"/>
              <a:t>, followed by a normal variable declaration. </a:t>
            </a:r>
          </a:p>
          <a:p>
            <a:r>
              <a:rPr lang="en-US" dirty="0" smtClean="0"/>
              <a:t>This declaration may include an initialization, but this initialization must be a constant value--that is, it must be able to be evaluated at compile time and must not depend on run-time information in order to be evaluated.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Properties and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dirty="0"/>
              <a:t>Class properties and methods live in separate "namespaces", so it is possible to have a property and a method with the same name. </a:t>
            </a:r>
            <a:endParaRPr lang="en-US" dirty="0" smtClean="0"/>
          </a:p>
          <a:p>
            <a:r>
              <a:rPr lang="en-US" dirty="0" smtClean="0"/>
              <a:t>Referring </a:t>
            </a:r>
            <a:r>
              <a:rPr lang="en-US" dirty="0"/>
              <a:t>to both a property and a method has the same notation, and whether a property will be accessed or a method will be called, solely depends on the context, i.e. whether the usage is a variable access or a function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visibility of a property, a method or (as of PHP 7.1.0) a constant can be defined by prefixing the declaration with the </a:t>
            </a:r>
            <a:r>
              <a:rPr lang="en-US" dirty="0" smtClean="0"/>
              <a:t>keywords</a:t>
            </a:r>
          </a:p>
          <a:p>
            <a:pPr lvl="1"/>
            <a:r>
              <a:rPr lang="en-US" dirty="0"/>
              <a:t> </a:t>
            </a:r>
            <a:r>
              <a:rPr lang="en-US" i="1" dirty="0"/>
              <a:t>public</a:t>
            </a:r>
            <a:r>
              <a:rPr lang="en-US" dirty="0"/>
              <a:t>, </a:t>
            </a:r>
            <a:r>
              <a:rPr lang="en-US" i="1" dirty="0"/>
              <a:t>protected</a:t>
            </a:r>
            <a:r>
              <a:rPr lang="en-US" dirty="0"/>
              <a:t> or </a:t>
            </a:r>
            <a:r>
              <a:rPr lang="en-US" i="1" dirty="0"/>
              <a:t>private</a:t>
            </a:r>
            <a:r>
              <a:rPr lang="en-US" dirty="0" smtClean="0"/>
              <a:t>.</a:t>
            </a:r>
          </a:p>
          <a:p>
            <a:r>
              <a:rPr lang="en-US" dirty="0" smtClean="0"/>
              <a:t> </a:t>
            </a:r>
            <a:r>
              <a:rPr lang="en-US" dirty="0"/>
              <a:t>Class members declared public can be accessed everywhere. </a:t>
            </a:r>
            <a:endParaRPr lang="en-US" dirty="0" smtClean="0"/>
          </a:p>
          <a:p>
            <a:r>
              <a:rPr lang="en-US" dirty="0" smtClean="0"/>
              <a:t>Members </a:t>
            </a:r>
            <a:r>
              <a:rPr lang="en-US" dirty="0"/>
              <a:t>declared protected can be accessed only within the class itself and by inheriting and parent classes. </a:t>
            </a:r>
            <a:endParaRPr lang="en-US" dirty="0" smtClean="0"/>
          </a:p>
          <a:p>
            <a:r>
              <a:rPr lang="en-US" dirty="0" smtClean="0"/>
              <a:t>Members </a:t>
            </a:r>
            <a:r>
              <a:rPr lang="en-US" dirty="0"/>
              <a:t>declared as private may only be accessed by the class that defines the member.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class can inherit the methods and properties of another class by using the keyword </a:t>
            </a:r>
            <a:r>
              <a:rPr lang="en-US" i="1" dirty="0" smtClean="0"/>
              <a:t>extends</a:t>
            </a:r>
            <a:r>
              <a:rPr lang="en-US" dirty="0" smtClean="0"/>
              <a:t> in the class declaration.</a:t>
            </a:r>
          </a:p>
          <a:p>
            <a:r>
              <a:rPr lang="en-US" dirty="0" smtClean="0"/>
              <a:t>It is not possible to extend multiple classes; a class can only inherit from one base class.</a:t>
            </a:r>
          </a:p>
          <a:p>
            <a:r>
              <a:rPr lang="en-US" dirty="0" smtClean="0"/>
              <a:t>The inherited methods and properties can be overridden by re-declaring them with the same name defined in the parent class.</a:t>
            </a:r>
          </a:p>
          <a:p>
            <a:r>
              <a:rPr lang="en-US" dirty="0" smtClean="0"/>
              <a:t>However, if the parent class has defined a method as </a:t>
            </a:r>
            <a:r>
              <a:rPr lang="en-US" dirty="0" smtClean="0">
                <a:hlinkClick r:id="rId2"/>
              </a:rPr>
              <a:t>final</a:t>
            </a:r>
            <a:r>
              <a:rPr lang="en-US" dirty="0" smtClean="0"/>
              <a:t>, that method may not be overridden. It is possible to access the overridden methods or static properties by referencing them with </a:t>
            </a:r>
            <a:r>
              <a:rPr lang="en-US" dirty="0" smtClean="0">
                <a:hlinkClick r:id="rId3"/>
              </a:rPr>
              <a:t>parent::</a:t>
            </a:r>
            <a:r>
              <a:rPr lang="en-US" dirty="0" smtClean="0"/>
              <a:t>.</a:t>
            </a:r>
          </a:p>
          <a:p>
            <a:r>
              <a:rPr lang="en-US" dirty="0" smtClean="0"/>
              <a:t>When overriding methods, the parameter signature should remain the same or PHP will generate an E_STRICT level error. This does not apply to the constructor, which allows overriding with different parameters.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need to use some programming model to develop any application</a:t>
            </a:r>
          </a:p>
          <a:p>
            <a:r>
              <a:rPr lang="en-US" dirty="0" smtClean="0"/>
              <a:t>Basic purpose of any programming model: </a:t>
            </a:r>
          </a:p>
          <a:p>
            <a:pPr lvl="1"/>
            <a:r>
              <a:rPr lang="en-US" dirty="0" smtClean="0"/>
              <a:t>To make the process of writing the complex program less harder</a:t>
            </a:r>
          </a:p>
          <a:p>
            <a:pPr lvl="1"/>
            <a:r>
              <a:rPr lang="en-US" dirty="0" smtClean="0"/>
              <a:t>Bug free</a:t>
            </a:r>
          </a:p>
          <a:p>
            <a:pPr lvl="1"/>
            <a:r>
              <a:rPr lang="en-US" dirty="0" smtClean="0"/>
              <a:t>Easily understandable</a:t>
            </a:r>
          </a:p>
          <a:p>
            <a:pPr lvl="1"/>
            <a:r>
              <a:rPr lang="en-US" dirty="0" smtClean="0"/>
              <a:t>Easily modifiable</a:t>
            </a:r>
          </a:p>
          <a:p>
            <a:r>
              <a:rPr lang="en-US" dirty="0" smtClean="0"/>
              <a:t>Two main programming model:</a:t>
            </a:r>
          </a:p>
          <a:p>
            <a:pPr lvl="1"/>
            <a:r>
              <a:rPr lang="en-US" dirty="0" smtClean="0"/>
              <a:t>Procedure oriented programming</a:t>
            </a:r>
          </a:p>
          <a:p>
            <a:pPr lvl="1"/>
            <a:r>
              <a:rPr lang="en-US" dirty="0" smtClean="0"/>
              <a:t>Object Oriented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t>
            </a:r>
            <a:endParaRPr lang="en-US" dirty="0"/>
          </a:p>
        </p:txBody>
      </p:sp>
      <p:sp>
        <p:nvSpPr>
          <p:cNvPr id="3" name="Content Placeholder 2"/>
          <p:cNvSpPr>
            <a:spLocks noGrp="1"/>
          </p:cNvSpPr>
          <p:nvPr>
            <p:ph idx="1"/>
          </p:nvPr>
        </p:nvSpPr>
        <p:spPr/>
        <p:txBody>
          <a:bodyPr/>
          <a:lstStyle/>
          <a:p>
            <a:r>
              <a:rPr lang="en-US" dirty="0" smtClean="0"/>
              <a:t>PHP 5 introduces the final keyword, which prevents child classes from overriding a method by prefixing the definition with </a:t>
            </a:r>
            <a:r>
              <a:rPr lang="en-US" i="1" dirty="0" smtClean="0"/>
              <a:t>final</a:t>
            </a:r>
            <a:r>
              <a:rPr lang="en-US" dirty="0" smtClean="0"/>
              <a:t>. If the class itself is being defined final then it cannot be extended.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sp>
        <p:nvSpPr>
          <p:cNvPr id="3" name="Content Placeholder 2"/>
          <p:cNvSpPr>
            <a:spLocks noGrp="1"/>
          </p:cNvSpPr>
          <p:nvPr>
            <p:ph idx="1"/>
          </p:nvPr>
        </p:nvSpPr>
        <p:spPr/>
        <p:txBody>
          <a:bodyPr>
            <a:normAutofit fontScale="77500" lnSpcReduction="20000"/>
          </a:bodyPr>
          <a:lstStyle/>
          <a:p>
            <a:pPr fontAlgn="t"/>
            <a:endParaRPr lang="en-US" dirty="0" smtClean="0"/>
          </a:p>
          <a:p>
            <a:r>
              <a:rPr lang="en-US" dirty="0" smtClean="0"/>
              <a:t>The </a:t>
            </a:r>
            <a:r>
              <a:rPr lang="en-US" b="1" dirty="0" smtClean="0"/>
              <a:t>static</a:t>
            </a:r>
            <a:r>
              <a:rPr lang="en-US" dirty="0" smtClean="0"/>
              <a:t> keyword that the variable or function is shared between all instances of that class as it belongs to the type, not the actual objects themselves.</a:t>
            </a:r>
          </a:p>
          <a:p>
            <a:r>
              <a:rPr lang="en-US" dirty="0" smtClean="0"/>
              <a:t>Declaring class properties or methods as static makes them accessible without needing an instantiation of the class. </a:t>
            </a:r>
          </a:p>
          <a:p>
            <a:r>
              <a:rPr lang="en-US" dirty="0" smtClean="0"/>
              <a:t>A property declared as static cannot be accessed with an instantiated class object (though a static method can).</a:t>
            </a:r>
          </a:p>
          <a:p>
            <a:r>
              <a:rPr lang="en-US" dirty="0" smtClean="0"/>
              <a:t>Because static methods are callable without an instance of the object created, the pseudo-variable $this is not available inside the method declared as static.</a:t>
            </a:r>
          </a:p>
          <a:p>
            <a:r>
              <a:rPr lang="en-US" dirty="0" smtClean="0"/>
              <a:t>In PHP 7, calling non-static methods statically is deprecated, and will generate an E_DEPRECATED warning.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Autoloading</a:t>
            </a:r>
            <a:r>
              <a:rPr lang="en-US" dirty="0" smtClean="0"/>
              <a:t> Classes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PHP 5, the </a:t>
            </a:r>
            <a:r>
              <a:rPr lang="en-US" dirty="0" err="1" smtClean="0">
                <a:hlinkClick r:id="rId2"/>
              </a:rPr>
              <a:t>spl_autoload_register</a:t>
            </a:r>
            <a:r>
              <a:rPr lang="en-US" dirty="0" smtClean="0">
                <a:hlinkClick r:id="rId2"/>
              </a:rPr>
              <a:t>()</a:t>
            </a:r>
            <a:r>
              <a:rPr lang="en-US" dirty="0" smtClean="0"/>
              <a:t> function registers any number of autoloaders, enabling for classes and interfaces to be automatically loaded if they are currently not defined</a:t>
            </a:r>
          </a:p>
          <a:p>
            <a:r>
              <a:rPr lang="en-US" dirty="0" smtClean="0"/>
              <a:t>By registering autoloaders, PHP is given a last chance to load the class or interface before it fails with an error.</a:t>
            </a:r>
          </a:p>
          <a:p>
            <a:r>
              <a:rPr lang="en-US" dirty="0" smtClean="0"/>
              <a:t>Although the </a:t>
            </a:r>
            <a:r>
              <a:rPr lang="en-US" dirty="0" smtClean="0">
                <a:hlinkClick r:id="rId3"/>
              </a:rPr>
              <a:t>__</a:t>
            </a:r>
            <a:r>
              <a:rPr lang="en-US" dirty="0" err="1" smtClean="0">
                <a:hlinkClick r:id="rId3"/>
              </a:rPr>
              <a:t>autoload</a:t>
            </a:r>
            <a:r>
              <a:rPr lang="en-US" dirty="0" smtClean="0">
                <a:hlinkClick r:id="rId3"/>
              </a:rPr>
              <a:t>()</a:t>
            </a:r>
            <a:r>
              <a:rPr lang="en-US" dirty="0" smtClean="0"/>
              <a:t> function can also be used for </a:t>
            </a:r>
            <a:r>
              <a:rPr lang="en-US" dirty="0" err="1" smtClean="0"/>
              <a:t>autoloading</a:t>
            </a:r>
            <a:r>
              <a:rPr lang="en-US" dirty="0" smtClean="0"/>
              <a:t> classes and interfaces, it's preferred to use the </a:t>
            </a:r>
            <a:r>
              <a:rPr lang="en-US" dirty="0" err="1" smtClean="0">
                <a:hlinkClick r:id="rId2"/>
              </a:rPr>
              <a:t>spl_autoload_register</a:t>
            </a:r>
            <a:r>
              <a:rPr lang="en-US" dirty="0" smtClean="0">
                <a:hlinkClick r:id="rId2"/>
              </a:rPr>
              <a:t>()</a:t>
            </a:r>
            <a:r>
              <a:rPr lang="en-US" dirty="0" smtClean="0"/>
              <a:t> function.</a:t>
            </a:r>
          </a:p>
          <a:p>
            <a:r>
              <a:rPr lang="en-US" dirty="0" smtClean="0"/>
              <a:t>exceptions thrown in the </a:t>
            </a:r>
            <a:r>
              <a:rPr lang="en-US" dirty="0" smtClean="0">
                <a:hlinkClick r:id="rId3"/>
              </a:rPr>
              <a:t>__</a:t>
            </a:r>
            <a:r>
              <a:rPr lang="en-US" dirty="0" err="1" smtClean="0">
                <a:hlinkClick r:id="rId3"/>
              </a:rPr>
              <a:t>autoload</a:t>
            </a:r>
            <a:r>
              <a:rPr lang="en-US" dirty="0" smtClean="0">
                <a:hlinkClick r:id="rId3"/>
              </a:rPr>
              <a:t>()</a:t>
            </a:r>
            <a:r>
              <a:rPr lang="en-US" dirty="0" smtClean="0"/>
              <a:t> function could not be caught in the </a:t>
            </a:r>
            <a:r>
              <a:rPr lang="en-US" dirty="0" smtClean="0">
                <a:hlinkClick r:id="rId4"/>
              </a:rPr>
              <a:t>catch</a:t>
            </a:r>
            <a:r>
              <a:rPr lang="en-US" dirty="0" smtClean="0"/>
              <a:t> block and would result in a fatal error.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image with no caption"/>
          <p:cNvPicPr>
            <a:picLocks noChangeAspect="1" noChangeArrowheads="1"/>
          </p:cNvPicPr>
          <p:nvPr/>
        </p:nvPicPr>
        <p:blipFill>
          <a:blip r:embed="rId2" cstate="print"/>
          <a:srcRect/>
          <a:stretch>
            <a:fillRect/>
          </a:stretch>
        </p:blipFill>
        <p:spPr bwMode="auto">
          <a:xfrm>
            <a:off x="1524000" y="1371600"/>
            <a:ext cx="5715000" cy="49552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Is used to hide certain details and only show the essential features of the object.</a:t>
            </a:r>
          </a:p>
          <a:p>
            <a:r>
              <a:rPr lang="en-US" dirty="0" smtClean="0"/>
              <a:t>PHP 5 introduces abstract classes and methods.</a:t>
            </a:r>
          </a:p>
          <a:p>
            <a:r>
              <a:rPr lang="en-US" dirty="0" smtClean="0"/>
              <a:t> Classes defined as abstract may not be instantiated, and any class that contains at least one abstract method must also be abstract.</a:t>
            </a:r>
          </a:p>
          <a:p>
            <a:r>
              <a:rPr lang="en-US" dirty="0" smtClean="0"/>
              <a:t> Methods defined as abstract simply declare the method's signature - they cannot define the implementation.</a:t>
            </a:r>
          </a:p>
          <a:p>
            <a:r>
              <a:rPr lang="en-US" dirty="0" smtClean="0"/>
              <a:t>When inheriting from an abstract class, all methods marked abstract in the parent's class declaration must be defined by the child;</a:t>
            </a:r>
          </a:p>
          <a:p>
            <a:r>
              <a:rPr lang="en-US" dirty="0" smtClean="0"/>
              <a:t> additionally, these methods must be defined with the same (or a less restricted) </a:t>
            </a:r>
            <a:r>
              <a:rPr lang="en-US" dirty="0" smtClean="0">
                <a:hlinkClick r:id="rId3"/>
              </a:rPr>
              <a:t>visibility</a:t>
            </a:r>
            <a:r>
              <a:rPr lang="en-US" dirty="0" smtClean="0"/>
              <a:t>. </a:t>
            </a:r>
          </a:p>
          <a:p>
            <a:r>
              <a:rPr lang="en-US" dirty="0" smtClean="0"/>
              <a:t>For example, if the abstract method is defined as protected, the function implementation must be defined as either protected or public, but not private. </a:t>
            </a:r>
          </a:p>
          <a:p>
            <a:r>
              <a:rPr lang="en-US" dirty="0" smtClean="0"/>
              <a:t>Furthermore the signatures of the methods must match</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Vs. Encapsulation</a:t>
            </a:r>
            <a:endParaRPr lang="en-US" dirty="0"/>
          </a:p>
        </p:txBody>
      </p:sp>
      <p:pic>
        <p:nvPicPr>
          <p:cNvPr id="1026" name="Picture 2" descr="Image result"/>
          <p:cNvPicPr>
            <a:picLocks noGrp="1" noChangeAspect="1" noChangeArrowheads="1"/>
          </p:cNvPicPr>
          <p:nvPr>
            <p:ph idx="1"/>
          </p:nvPr>
        </p:nvPicPr>
        <p:blipFill>
          <a:blip r:embed="rId2" cstate="print"/>
          <a:srcRect/>
          <a:stretch>
            <a:fillRect/>
          </a:stretch>
        </p:blipFill>
        <p:spPr bwMode="auto">
          <a:xfrm>
            <a:off x="1766237" y="1600200"/>
            <a:ext cx="5611526" cy="45259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Interface is a special class which is fully abstracted</a:t>
            </a:r>
          </a:p>
          <a:p>
            <a:r>
              <a:rPr lang="en-US" dirty="0" smtClean="0"/>
              <a:t>When you write sub class of an interface then:</a:t>
            </a:r>
          </a:p>
          <a:p>
            <a:pPr lvl="1"/>
            <a:r>
              <a:rPr lang="en-US" dirty="0" smtClean="0"/>
              <a:t>Subclass has to implement all of the methods of implemented interface</a:t>
            </a:r>
          </a:p>
          <a:p>
            <a:pPr lvl="1"/>
            <a:r>
              <a:rPr lang="en-US" dirty="0" smtClean="0"/>
              <a:t>When subclass is not implementing one or more methods of interface then subclass must be declared as abstract</a:t>
            </a:r>
          </a:p>
          <a:p>
            <a:r>
              <a:rPr lang="en-US" dirty="0" smtClean="0"/>
              <a:t>You can’t instantiate interface i.e. object of interface can’t be created.</a:t>
            </a:r>
          </a:p>
          <a:p>
            <a:r>
              <a:rPr lang="en-US" dirty="0" smtClean="0"/>
              <a:t>Interfaces are defined in the same way as a class, but with the </a:t>
            </a:r>
            <a:r>
              <a:rPr lang="en-US" i="1" dirty="0" smtClean="0"/>
              <a:t>interface</a:t>
            </a:r>
            <a:r>
              <a:rPr lang="en-US" dirty="0" smtClean="0"/>
              <a:t> keyword replacing the </a:t>
            </a:r>
            <a:r>
              <a:rPr lang="en-US" i="1" dirty="0" smtClean="0"/>
              <a:t>class</a:t>
            </a:r>
            <a:r>
              <a:rPr lang="en-US" dirty="0" smtClean="0"/>
              <a:t> keyword and without any of the methods having their contents defined.</a:t>
            </a:r>
          </a:p>
          <a:p>
            <a:r>
              <a:rPr lang="en-US" dirty="0" smtClean="0"/>
              <a:t>All methods declared in an interface must be public; this is the nature of an interface.</a:t>
            </a:r>
          </a:p>
          <a:p>
            <a:r>
              <a:rPr lang="en-US" dirty="0" smtClean="0"/>
              <a:t>Note that it is possible to declare a </a:t>
            </a:r>
            <a:r>
              <a:rPr lang="en-US" dirty="0" smtClean="0">
                <a:hlinkClick r:id="rId2"/>
              </a:rPr>
              <a:t>constructor</a:t>
            </a:r>
            <a:r>
              <a:rPr lang="en-US" dirty="0" smtClean="0"/>
              <a:t> in an interface, what can be useful in some contexts, e.g. for use by factories.</a:t>
            </a:r>
          </a:p>
          <a:p>
            <a:endParaRPr lang="en-US" dirty="0" smtClean="0"/>
          </a:p>
          <a:p>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To implement an interface, the </a:t>
            </a:r>
            <a:r>
              <a:rPr lang="en-US" i="1" dirty="0" smtClean="0"/>
              <a:t>implements</a:t>
            </a:r>
            <a:r>
              <a:rPr lang="en-US" dirty="0" smtClean="0"/>
              <a:t> operator is used.</a:t>
            </a:r>
          </a:p>
          <a:p>
            <a:r>
              <a:rPr lang="en-US" dirty="0" smtClean="0"/>
              <a:t> All methods in the interface must be implemented within a class; failure to do so will result in a fatal error. </a:t>
            </a:r>
          </a:p>
          <a:p>
            <a:r>
              <a:rPr lang="en-US" dirty="0" smtClean="0"/>
              <a:t>Classes may implement more than one interface if desired by separating each interface with a comma.</a:t>
            </a:r>
          </a:p>
          <a:p>
            <a:r>
              <a:rPr lang="en-US" dirty="0" smtClean="0"/>
              <a:t>Prior to PHP 5.3.9, a class could not implement two interfaces that specified a method with the same name, since it would cause ambiguity. More recent versions of PHP allow this as long as the duplicate methods have the same signature.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of PHP 5.4.0, PHP implements a method of code reuse called Traits.</a:t>
            </a:r>
          </a:p>
          <a:p>
            <a:r>
              <a:rPr lang="en-US" dirty="0" smtClean="0"/>
              <a:t>Traits are a mechanism for code reuse in single inheritance languages such as PHP. </a:t>
            </a:r>
          </a:p>
          <a:p>
            <a:r>
              <a:rPr lang="en-US" dirty="0" smtClean="0"/>
              <a:t>A Trait is intended to reduce some limitations of single inheritance.</a:t>
            </a:r>
          </a:p>
          <a:p>
            <a:r>
              <a:rPr lang="en-US" dirty="0" smtClean="0"/>
              <a:t>The semantics of the combination of Traits and classes is defined in a way which reduces complexity, and avoids the typical problems associated with multiple inheritance.</a:t>
            </a:r>
          </a:p>
          <a:p>
            <a:r>
              <a:rPr lang="en-US" dirty="0" smtClean="0"/>
              <a:t>A Trait is similar to a class. </a:t>
            </a:r>
          </a:p>
          <a:p>
            <a:r>
              <a:rPr lang="en-US" dirty="0" smtClean="0"/>
              <a:t>It is not possible to instantiate a Trait on its own.</a:t>
            </a:r>
          </a:p>
          <a:p>
            <a:r>
              <a:rPr lang="en-US" dirty="0" smtClean="0"/>
              <a:t> It is an addition to traditional inheritance and enables horizontal composition of behavior; that is, the application of class members without requiring inheritance.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If a trait defines a property then a class can not define a property with the same name unless it is compatible (same visibility and initial value), otherwise a fatal error is issued.</a:t>
            </a:r>
          </a:p>
          <a:p>
            <a:r>
              <a:rPr lang="en-US" dirty="0" smtClean="0"/>
              <a:t>Before PHP 7.0.0, defining a property in the class with the same visibility and initial value as in the trait, raised an E_STRICT notice.</a:t>
            </a:r>
          </a:p>
          <a:p>
            <a:r>
              <a:rPr lang="en-US" dirty="0" smtClean="0"/>
              <a:t>Using the </a:t>
            </a:r>
            <a:r>
              <a:rPr lang="en-US" i="1" dirty="0" smtClean="0"/>
              <a:t>as</a:t>
            </a:r>
            <a:r>
              <a:rPr lang="en-US" dirty="0" smtClean="0"/>
              <a:t> syntax, one can also adjust the visibility of the method in the exhibiting class.</a:t>
            </a:r>
          </a:p>
          <a:p>
            <a:r>
              <a:rPr lang="en-US" dirty="0" smtClean="0"/>
              <a:t>Traits Composed from Traits </a:t>
            </a:r>
          </a:p>
          <a:p>
            <a:r>
              <a:rPr lang="en-US" dirty="0" smtClean="0"/>
              <a:t>Traits support the use of abstract methods in order to impose requirements upon the exhibiting class</a:t>
            </a:r>
          </a:p>
          <a:p>
            <a:r>
              <a:rPr lang="en-US" dirty="0" smtClean="0"/>
              <a:t>Traits can define both static members and static methods.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Oriented Programming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Functions are the main building block of POP</a:t>
            </a:r>
          </a:p>
          <a:p>
            <a:r>
              <a:rPr lang="en-US" dirty="0" smtClean="0"/>
              <a:t>Applications will be divided into multiple functions</a:t>
            </a:r>
          </a:p>
          <a:p>
            <a:r>
              <a:rPr lang="en-US" dirty="0" smtClean="0"/>
              <a:t>All the functions will be defined globally</a:t>
            </a:r>
          </a:p>
          <a:p>
            <a:pPr>
              <a:buNone/>
            </a:pPr>
            <a:r>
              <a:rPr lang="en-US" dirty="0" smtClean="0"/>
              <a:t>Problems:</a:t>
            </a:r>
          </a:p>
          <a:p>
            <a:r>
              <a:rPr lang="en-US" dirty="0" smtClean="0"/>
              <a:t>There is no owner for the data so it is very difficult to main the data integrity</a:t>
            </a:r>
          </a:p>
          <a:p>
            <a:r>
              <a:rPr lang="en-US" dirty="0" smtClean="0"/>
              <a:t>Any function can use any data </a:t>
            </a:r>
          </a:p>
          <a:p>
            <a:r>
              <a:rPr lang="en-US" dirty="0" smtClean="0"/>
              <a:t>It’s difficult to identify the function which is wrongly using the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Precedence: Child Class-&gt; Traits-&gt; Parents Class</a:t>
            </a:r>
          </a:p>
          <a:p>
            <a:r>
              <a:rPr lang="en-US" dirty="0" smtClean="0"/>
              <a:t>Multiple Traits can be inserted into a class by listing them in the use statement, separated by commas.</a:t>
            </a:r>
          </a:p>
          <a:p>
            <a:r>
              <a:rPr lang="en-US" dirty="0" smtClean="0"/>
              <a:t>If two Traits insert a method with the same name, a fatal error is produced, if the conflict is not explicitly resolved.</a:t>
            </a:r>
          </a:p>
          <a:p>
            <a:r>
              <a:rPr lang="en-US" dirty="0" smtClean="0"/>
              <a:t>To resolve naming conflicts between Traits used in the same class, the </a:t>
            </a:r>
            <a:r>
              <a:rPr lang="en-US" i="1" dirty="0" err="1" smtClean="0"/>
              <a:t>insteadof</a:t>
            </a:r>
            <a:r>
              <a:rPr lang="en-US" dirty="0" smtClean="0"/>
              <a:t> operator needs to be used to choose exactly one of the conflicting methods.</a:t>
            </a:r>
          </a:p>
          <a:p>
            <a:r>
              <a:rPr lang="en-US" dirty="0" smtClean="0"/>
              <a:t>Since this only allows one to exclude methods, the </a:t>
            </a:r>
            <a:r>
              <a:rPr lang="en-US" i="1" dirty="0" smtClean="0"/>
              <a:t>as</a:t>
            </a:r>
            <a:r>
              <a:rPr lang="en-US" dirty="0" smtClean="0"/>
              <a:t> operator can be used to add an alias to one of the methods. Note the </a:t>
            </a:r>
            <a:r>
              <a:rPr lang="en-US" i="1" dirty="0" smtClean="0"/>
              <a:t>as</a:t>
            </a:r>
            <a:r>
              <a:rPr lang="en-US" dirty="0" smtClean="0"/>
              <a:t> operator does not rename the method and it does not affect any other method either.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Namespaces are a way of encapsulating items. </a:t>
            </a:r>
          </a:p>
          <a:p>
            <a:r>
              <a:rPr lang="en-US" dirty="0" smtClean="0"/>
              <a:t>In the PHP world, namespaces are designed to solve two problems when creating re-usable code elements such as classes or functions:</a:t>
            </a:r>
          </a:p>
          <a:p>
            <a:pPr lvl="1"/>
            <a:r>
              <a:rPr lang="en-US" dirty="0" smtClean="0"/>
              <a:t>Name collisions </a:t>
            </a:r>
          </a:p>
          <a:p>
            <a:pPr lvl="2"/>
            <a:r>
              <a:rPr lang="en-US" dirty="0" smtClean="0"/>
              <a:t>(between code you create, and internal PHP classes/functions/constants or third-party classes/functions/constants.)</a:t>
            </a:r>
          </a:p>
          <a:p>
            <a:pPr lvl="1"/>
            <a:r>
              <a:rPr lang="en-US" dirty="0" smtClean="0"/>
              <a:t>Ability to alias (or shorten)</a:t>
            </a:r>
          </a:p>
          <a:p>
            <a:pPr lvl="2"/>
            <a:r>
              <a:rPr lang="en-US" dirty="0" smtClean="0"/>
              <a:t> (</a:t>
            </a:r>
            <a:r>
              <a:rPr lang="en-US" dirty="0" err="1" smtClean="0"/>
              <a:t>Extra_Long_Names</a:t>
            </a:r>
            <a:r>
              <a:rPr lang="en-US" dirty="0" smtClean="0"/>
              <a:t> designed to reduce the first problem, improving readability of source code.)</a:t>
            </a:r>
          </a:p>
          <a:p>
            <a:r>
              <a:rPr lang="en-US" dirty="0" smtClean="0"/>
              <a:t>PHP Namespaces provide a way in which to group related classes, interfaces, functions and constants.</a:t>
            </a:r>
          </a:p>
          <a:p>
            <a:r>
              <a:rPr lang="en-US" dirty="0" smtClean="0"/>
              <a:t>Namespace names </a:t>
            </a:r>
            <a:r>
              <a:rPr lang="en-US" i="1" dirty="0" smtClean="0"/>
              <a:t>PHP</a:t>
            </a:r>
            <a:r>
              <a:rPr lang="en-US" dirty="0" smtClean="0"/>
              <a:t> and </a:t>
            </a:r>
            <a:r>
              <a:rPr lang="en-US" i="1" dirty="0" err="1" smtClean="0"/>
              <a:t>php</a:t>
            </a:r>
            <a:r>
              <a:rPr lang="en-US" dirty="0" smtClean="0"/>
              <a:t>, and compound names starting with these names (like </a:t>
            </a:r>
            <a:r>
              <a:rPr lang="en-US" i="1" dirty="0" smtClean="0"/>
              <a:t>PHP\Classes</a:t>
            </a:r>
            <a:r>
              <a:rPr lang="en-US" dirty="0" smtClean="0"/>
              <a:t>) are reserved for internal language use and should not be used in the </a:t>
            </a:r>
            <a:r>
              <a:rPr lang="en-US" dirty="0" err="1" smtClean="0"/>
              <a:t>userspace</a:t>
            </a:r>
            <a:r>
              <a:rPr lang="en-US" dirty="0" smtClean="0"/>
              <a:t> code.</a:t>
            </a:r>
          </a:p>
          <a:p>
            <a:pPr lvl="1"/>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Code are affected by namespaces: classes (including abstracts and traits), interfaces, functions and constants.</a:t>
            </a:r>
          </a:p>
          <a:p>
            <a:r>
              <a:rPr lang="en-US" dirty="0" smtClean="0"/>
              <a:t>Namespaces are declared using the </a:t>
            </a:r>
            <a:r>
              <a:rPr lang="en-US" i="1" dirty="0" smtClean="0"/>
              <a:t>namespace</a:t>
            </a:r>
            <a:r>
              <a:rPr lang="en-US" dirty="0" smtClean="0"/>
              <a:t> keyword.</a:t>
            </a:r>
          </a:p>
          <a:p>
            <a:r>
              <a:rPr lang="en-US" dirty="0" smtClean="0"/>
              <a:t> A file containing a namespace must declare the namespace at the top of the file before any other code - with one exception: the </a:t>
            </a:r>
            <a:r>
              <a:rPr lang="en-US" dirty="0" smtClean="0">
                <a:hlinkClick r:id="rId2"/>
              </a:rPr>
              <a:t>declare</a:t>
            </a:r>
            <a:r>
              <a:rPr lang="en-US" dirty="0" smtClean="0"/>
              <a:t> keyword.</a:t>
            </a:r>
          </a:p>
          <a:p>
            <a:r>
              <a:rPr lang="en-US" dirty="0" smtClean="0"/>
              <a:t>Declaring sub-namespaces:</a:t>
            </a:r>
          </a:p>
          <a:p>
            <a:pPr lvl="1"/>
            <a:r>
              <a:rPr lang="en-US" dirty="0" smtClean="0"/>
              <a:t>Much like directories and files, PHP namespaces also contain the ability to specify a hierarchy of namespace names. </a:t>
            </a:r>
          </a:p>
          <a:p>
            <a:r>
              <a:rPr lang="en-US" dirty="0" smtClean="0"/>
              <a:t>Using Namespaces by Use keyword.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hlinkClick r:id="rId2"/>
              </a:rPr>
              <a:t>User-defined functions</a:t>
            </a:r>
            <a:endParaRPr lang="en-US" dirty="0" smtClean="0"/>
          </a:p>
          <a:p>
            <a:r>
              <a:rPr lang="en-US" dirty="0" smtClean="0">
                <a:hlinkClick r:id="rId3"/>
              </a:rPr>
              <a:t>Function arguments</a:t>
            </a:r>
            <a:endParaRPr lang="en-US" dirty="0" smtClean="0"/>
          </a:p>
          <a:p>
            <a:r>
              <a:rPr lang="en-US" dirty="0" smtClean="0">
                <a:hlinkClick r:id="rId4"/>
              </a:rPr>
              <a:t>Returning values</a:t>
            </a:r>
            <a:endParaRPr lang="en-US" dirty="0" smtClean="0"/>
          </a:p>
          <a:p>
            <a:r>
              <a:rPr lang="en-US" dirty="0" smtClean="0">
                <a:hlinkClick r:id="rId5"/>
              </a:rPr>
              <a:t>Variable functions</a:t>
            </a:r>
            <a:endParaRPr lang="en-US" dirty="0" smtClean="0"/>
          </a:p>
          <a:p>
            <a:r>
              <a:rPr lang="en-US" dirty="0" smtClean="0">
                <a:hlinkClick r:id="rId6"/>
              </a:rPr>
              <a:t>Internal (built-in) functions</a:t>
            </a:r>
            <a:endParaRPr lang="en-US" dirty="0" smtClean="0"/>
          </a:p>
          <a:p>
            <a:r>
              <a:rPr lang="en-US" dirty="0" smtClean="0">
                <a:hlinkClick r:id="rId7"/>
              </a:rPr>
              <a:t>Anonymous functions</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User Defined Function</a:t>
            </a:r>
            <a:endParaRPr lang="en-US" dirty="0"/>
          </a:p>
        </p:txBody>
      </p:sp>
      <p:sp>
        <p:nvSpPr>
          <p:cNvPr id="3" name="Content Placeholder 2"/>
          <p:cNvSpPr>
            <a:spLocks noGrp="1"/>
          </p:cNvSpPr>
          <p:nvPr>
            <p:ph idx="1"/>
          </p:nvPr>
        </p:nvSpPr>
        <p:spPr>
          <a:xfrm>
            <a:off x="457200" y="1295400"/>
            <a:ext cx="8229600" cy="5181600"/>
          </a:xfrm>
        </p:spPr>
        <p:txBody>
          <a:bodyPr>
            <a:normAutofit fontScale="62500" lnSpcReduction="20000"/>
          </a:bodyPr>
          <a:lstStyle/>
          <a:p>
            <a:r>
              <a:rPr lang="en-US" dirty="0" smtClean="0"/>
              <a:t>Any valid PHP code may appear inside a function, even other functions and </a:t>
            </a:r>
            <a:r>
              <a:rPr lang="en-US" dirty="0" smtClean="0">
                <a:hlinkClick r:id="rId3"/>
              </a:rPr>
              <a:t>class</a:t>
            </a:r>
            <a:r>
              <a:rPr lang="en-US" dirty="0" smtClean="0"/>
              <a:t> definitions.</a:t>
            </a:r>
          </a:p>
          <a:p>
            <a:r>
              <a:rPr lang="en-US" dirty="0" smtClean="0"/>
              <a:t>A </a:t>
            </a:r>
            <a:r>
              <a:rPr lang="en-US" dirty="0" smtClean="0"/>
              <a:t>valid function name starts with a letter or underscore, followed by any number of letters, numbers, or underscores. </a:t>
            </a:r>
            <a:endParaRPr lang="en-US" dirty="0" smtClean="0"/>
          </a:p>
          <a:p>
            <a:r>
              <a:rPr lang="en-US" dirty="0" smtClean="0"/>
              <a:t>As </a:t>
            </a:r>
            <a:r>
              <a:rPr lang="en-US" dirty="0" smtClean="0"/>
              <a:t>a regular expression, it would be expressed thus: </a:t>
            </a:r>
            <a:r>
              <a:rPr lang="en-US" i="1" dirty="0" smtClean="0"/>
              <a:t>[a-</a:t>
            </a:r>
            <a:r>
              <a:rPr lang="en-US" i="1" dirty="0" err="1" smtClean="0"/>
              <a:t>zA</a:t>
            </a:r>
            <a:r>
              <a:rPr lang="en-US" i="1" dirty="0" smtClean="0"/>
              <a:t>-Z_\x7f-\</a:t>
            </a:r>
            <a:r>
              <a:rPr lang="en-US" i="1" dirty="0" err="1" smtClean="0"/>
              <a:t>xff</a:t>
            </a:r>
            <a:r>
              <a:rPr lang="en-US" i="1" dirty="0" smtClean="0"/>
              <a:t>][a-zA-Z0-9_\x7f-\</a:t>
            </a:r>
            <a:r>
              <a:rPr lang="en-US" i="1" dirty="0" err="1" smtClean="0"/>
              <a:t>xff</a:t>
            </a:r>
            <a:r>
              <a:rPr lang="en-US" i="1" dirty="0" smtClean="0"/>
              <a:t>]*</a:t>
            </a:r>
            <a:r>
              <a:rPr lang="en-US" dirty="0" smtClean="0"/>
              <a:t>.</a:t>
            </a:r>
          </a:p>
          <a:p>
            <a:r>
              <a:rPr lang="en-US" dirty="0" smtClean="0"/>
              <a:t>Functions </a:t>
            </a:r>
            <a:r>
              <a:rPr lang="en-US" dirty="0" smtClean="0"/>
              <a:t>need not be defined before they are referenced, </a:t>
            </a:r>
            <a:r>
              <a:rPr lang="en-US" i="1" dirty="0" smtClean="0"/>
              <a:t>except</a:t>
            </a:r>
            <a:r>
              <a:rPr lang="en-US" dirty="0" smtClean="0"/>
              <a:t> when a function is conditionally </a:t>
            </a:r>
            <a:r>
              <a:rPr lang="en-US" dirty="0" smtClean="0"/>
              <a:t>defined.</a:t>
            </a:r>
            <a:endParaRPr lang="en-US" dirty="0" smtClean="0"/>
          </a:p>
          <a:p>
            <a:r>
              <a:rPr lang="en-US" dirty="0" smtClean="0"/>
              <a:t>When a function is defined in a conditional </a:t>
            </a:r>
            <a:r>
              <a:rPr lang="en-US" dirty="0" smtClean="0"/>
              <a:t>manner, its </a:t>
            </a:r>
            <a:r>
              <a:rPr lang="en-US" dirty="0" smtClean="0"/>
              <a:t>definition must be processed </a:t>
            </a:r>
            <a:r>
              <a:rPr lang="en-US" i="1" dirty="0" smtClean="0"/>
              <a:t>prior</a:t>
            </a:r>
            <a:r>
              <a:rPr lang="en-US" dirty="0" smtClean="0"/>
              <a:t> to being called</a:t>
            </a:r>
            <a:r>
              <a:rPr lang="en-US" dirty="0" smtClean="0"/>
              <a:t>.</a:t>
            </a:r>
          </a:p>
          <a:p>
            <a:r>
              <a:rPr lang="en-US" dirty="0" smtClean="0"/>
              <a:t>All functions and classes in PHP have the global scope - they can be called outside a function even if they were defined inside and vice versa.</a:t>
            </a:r>
          </a:p>
          <a:p>
            <a:r>
              <a:rPr lang="en-US" dirty="0" smtClean="0"/>
              <a:t>PHP does not support function </a:t>
            </a:r>
            <a:r>
              <a:rPr lang="en-US" dirty="0" smtClean="0"/>
              <a:t>overloading.</a:t>
            </a:r>
            <a:endParaRPr lang="en-US" dirty="0" smtClean="0"/>
          </a:p>
          <a:p>
            <a:r>
              <a:rPr lang="en-US" dirty="0" smtClean="0"/>
              <a:t>Note: Function names are case-insensitive, though it is usually good form to call functions as they appear in their declaration.</a:t>
            </a:r>
          </a:p>
          <a:p>
            <a:r>
              <a:rPr lang="en-US" dirty="0" smtClean="0"/>
              <a:t>It </a:t>
            </a:r>
            <a:r>
              <a:rPr lang="en-US" dirty="0" smtClean="0"/>
              <a:t>is possible to call recursive functions in PHP</a:t>
            </a:r>
            <a:r>
              <a:rPr lang="en-US" dirty="0" smtClean="0"/>
              <a:t>.</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smtClean="0"/>
              <a:t>Recursion is the process of calling one method from itself</a:t>
            </a:r>
          </a:p>
          <a:p>
            <a:r>
              <a:rPr lang="en-US" dirty="0" smtClean="0"/>
              <a:t>Recursive </a:t>
            </a:r>
            <a:r>
              <a:rPr lang="en-US" dirty="0" smtClean="0"/>
              <a:t>function/method calls with over 100-200 recursion levels can smash the stack and cause a termination of the current script. Especially, infinite recursion is considered a programming error.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Arguments</a:t>
            </a:r>
            <a:endParaRPr lang="en-US" dirty="0"/>
          </a:p>
        </p:txBody>
      </p:sp>
      <p:sp>
        <p:nvSpPr>
          <p:cNvPr id="3" name="Content Placeholder 2"/>
          <p:cNvSpPr>
            <a:spLocks noGrp="1"/>
          </p:cNvSpPr>
          <p:nvPr>
            <p:ph idx="1"/>
          </p:nvPr>
        </p:nvSpPr>
        <p:spPr/>
        <p:txBody>
          <a:bodyPr/>
          <a:lstStyle/>
          <a:p>
            <a:r>
              <a:rPr lang="en-US" dirty="0" smtClean="0"/>
              <a:t>Information may be passed to functions via the argument list, which is a comma-delimited list of expressions. The arguments are evaluated from left to right.</a:t>
            </a:r>
          </a:p>
          <a:p>
            <a:r>
              <a:rPr lang="en-US" dirty="0" smtClean="0"/>
              <a:t>PHP supports passing arguments by value (the default), </a:t>
            </a:r>
            <a:r>
              <a:rPr lang="en-US" dirty="0" smtClean="0">
                <a:hlinkClick r:id="rId2"/>
              </a:rPr>
              <a:t>passing by reference</a:t>
            </a:r>
            <a:r>
              <a:rPr lang="en-US" dirty="0" smtClean="0"/>
              <a:t>, and </a:t>
            </a:r>
            <a:r>
              <a:rPr lang="en-US" dirty="0" smtClean="0">
                <a:hlinkClick r:id="rId3"/>
              </a:rPr>
              <a:t>default argument values</a:t>
            </a:r>
            <a:r>
              <a:rPr lang="en-US" dirty="0" smtClean="0"/>
              <a:t>. </a:t>
            </a:r>
            <a:r>
              <a:rPr lang="en-US" dirty="0" smtClean="0">
                <a:hlinkClick r:id="rId4"/>
              </a:rPr>
              <a:t>Variable-length argument </a:t>
            </a:r>
            <a:r>
              <a:rPr lang="en-US" dirty="0" smtClean="0">
                <a:hlinkClick r:id="rId4"/>
              </a:rPr>
              <a:t>lists</a:t>
            </a:r>
            <a:r>
              <a:rPr lang="en-US" dirty="0" smtClean="0"/>
              <a:t> are </a:t>
            </a:r>
            <a:r>
              <a:rPr lang="en-US" dirty="0" smtClean="0"/>
              <a:t>also supported.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Passing arguments </a:t>
            </a:r>
            <a:r>
              <a:rPr lang="en-US" dirty="0" smtClean="0"/>
              <a:t>by value:  </a:t>
            </a:r>
          </a:p>
          <a:p>
            <a:pPr lvl="1"/>
            <a:r>
              <a:rPr lang="en-US" dirty="0" smtClean="0"/>
              <a:t>By </a:t>
            </a:r>
            <a:r>
              <a:rPr lang="en-US" dirty="0" smtClean="0"/>
              <a:t>default, function arguments are passed by value </a:t>
            </a:r>
            <a:endParaRPr lang="en-US" dirty="0" smtClean="0"/>
          </a:p>
          <a:p>
            <a:pPr lvl="1"/>
            <a:r>
              <a:rPr lang="en-US" dirty="0" smtClean="0"/>
              <a:t>if </a:t>
            </a:r>
            <a:r>
              <a:rPr lang="en-US" dirty="0" smtClean="0"/>
              <a:t>the value of the argument within the function is changed, it does not get changed outside of the </a:t>
            </a:r>
            <a:r>
              <a:rPr lang="en-US" dirty="0" smtClean="0"/>
              <a:t>function.</a:t>
            </a:r>
            <a:endParaRPr lang="en-US" dirty="0" smtClean="0"/>
          </a:p>
          <a:p>
            <a:r>
              <a:rPr lang="en-US" dirty="0" smtClean="0"/>
              <a:t>Passing arguments by </a:t>
            </a:r>
            <a:r>
              <a:rPr lang="en-US" dirty="0" smtClean="0"/>
              <a:t>reference: </a:t>
            </a:r>
          </a:p>
          <a:p>
            <a:pPr lvl="1"/>
            <a:r>
              <a:rPr lang="en-US" dirty="0" smtClean="0"/>
              <a:t>To allow a function to modify its </a:t>
            </a:r>
            <a:r>
              <a:rPr lang="en-US" dirty="0" smtClean="0"/>
              <a:t>arguments and it gets </a:t>
            </a:r>
            <a:r>
              <a:rPr lang="en-US" dirty="0" smtClean="0"/>
              <a:t>changed outside of the function</a:t>
            </a:r>
            <a:endParaRPr lang="en-US" dirty="0" smtClean="0"/>
          </a:p>
          <a:p>
            <a:pPr lvl="1"/>
            <a:r>
              <a:rPr lang="en-US" dirty="0" smtClean="0"/>
              <a:t>To passed </a:t>
            </a:r>
            <a:r>
              <a:rPr lang="en-US" dirty="0" smtClean="0"/>
              <a:t>by reference, </a:t>
            </a:r>
            <a:r>
              <a:rPr lang="en-US" dirty="0" err="1" smtClean="0"/>
              <a:t>prepend</a:t>
            </a:r>
            <a:r>
              <a:rPr lang="en-US" dirty="0" smtClean="0"/>
              <a:t> an ampersand (&amp;) to the argument name in the function </a:t>
            </a:r>
            <a:r>
              <a:rPr lang="en-US" dirty="0" smtClean="0"/>
              <a:t>definition</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a:t>
            </a:r>
            <a:r>
              <a:rPr lang="en-US" dirty="0" smtClean="0"/>
              <a:t>declarations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Type declarations allow functions to require that parameters are of a certain type at call time</a:t>
            </a:r>
            <a:r>
              <a:rPr lang="en-US" dirty="0" smtClean="0"/>
              <a:t>.</a:t>
            </a:r>
          </a:p>
          <a:p>
            <a:r>
              <a:rPr lang="en-US" dirty="0" smtClean="0"/>
              <a:t> </a:t>
            </a:r>
            <a:r>
              <a:rPr lang="en-US" dirty="0" smtClean="0"/>
              <a:t>If the given value is of the incorrect type, then an error is generated: in PHP 5, this will be a recoverable fatal error, while PHP 7 will throw a </a:t>
            </a:r>
            <a:r>
              <a:rPr lang="en-US" dirty="0" err="1" smtClean="0">
                <a:hlinkClick r:id="rId2"/>
              </a:rPr>
              <a:t>TypeError</a:t>
            </a:r>
            <a:r>
              <a:rPr lang="en-US" dirty="0" smtClean="0"/>
              <a:t> exception.</a:t>
            </a:r>
          </a:p>
          <a:p>
            <a:r>
              <a:rPr lang="en-US" dirty="0" smtClean="0"/>
              <a:t>To specify a type declaration, the type name should be added before the parameter name. The declaration can be made to accept </a:t>
            </a:r>
            <a:r>
              <a:rPr lang="en-US" dirty="0" smtClean="0"/>
              <a:t>NULL values </a:t>
            </a:r>
            <a:r>
              <a:rPr lang="en-US" dirty="0" smtClean="0"/>
              <a:t>if the default value of the parameter is set to NULL.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Default argument </a:t>
            </a:r>
            <a:r>
              <a:rPr lang="en-US" dirty="0" smtClean="0"/>
              <a:t>values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default value must be a constant expression, not (for example) a variable, a class member or a function call.</a:t>
            </a:r>
          </a:p>
          <a:p>
            <a:r>
              <a:rPr lang="en-US" dirty="0" smtClean="0"/>
              <a:t>Note that when using default arguments, any defaults should be on the right side of any non-default arguments; otherwise, things will not work as expected</a:t>
            </a:r>
            <a:r>
              <a:rPr lang="en-US" dirty="0" smtClean="0"/>
              <a:t>.</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Objects are the main building block of OOPS</a:t>
            </a:r>
          </a:p>
          <a:p>
            <a:r>
              <a:rPr lang="en-US" dirty="0" smtClean="0"/>
              <a:t>Your applications will be divided into multiple objects</a:t>
            </a:r>
          </a:p>
          <a:p>
            <a:r>
              <a:rPr lang="en-US" dirty="0" smtClean="0"/>
              <a:t>In OOP, all the data and methods will be encapsulated into a class. </a:t>
            </a:r>
          </a:p>
          <a:p>
            <a:r>
              <a:rPr lang="en-US" dirty="0" smtClean="0"/>
              <a:t>Everything in the world is an Object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Valid </a:t>
            </a:r>
            <a:r>
              <a:rPr lang="en-US" dirty="0" smtClean="0"/>
              <a:t>type</a:t>
            </a:r>
            <a:endParaRPr lang="en-US" dirty="0"/>
          </a:p>
        </p:txBody>
      </p:sp>
      <p:graphicFrame>
        <p:nvGraphicFramePr>
          <p:cNvPr id="4" name="Content Placeholder 3"/>
          <p:cNvGraphicFramePr>
            <a:graphicFrameLocks noGrp="1"/>
          </p:cNvGraphicFramePr>
          <p:nvPr>
            <p:ph idx="1"/>
          </p:nvPr>
        </p:nvGraphicFramePr>
        <p:xfrm>
          <a:off x="533399" y="990599"/>
          <a:ext cx="8305800" cy="5669784"/>
        </p:xfrm>
        <a:graphic>
          <a:graphicData uri="http://schemas.openxmlformats.org/drawingml/2006/table">
            <a:tbl>
              <a:tblPr/>
              <a:tblGrid>
                <a:gridCol w="1524001"/>
                <a:gridCol w="5334000"/>
                <a:gridCol w="1447799"/>
              </a:tblGrid>
              <a:tr h="628538">
                <a:tc>
                  <a:txBody>
                    <a:bodyPr/>
                    <a:lstStyle/>
                    <a:p>
                      <a:pPr algn="l"/>
                      <a:r>
                        <a:rPr lang="en-US" sz="2000" dirty="0"/>
                        <a:t>Type</a:t>
                      </a:r>
                    </a:p>
                  </a:txBody>
                  <a:tcPr marL="59552" marR="59552" marT="29776" marB="29776" anchor="ctr">
                    <a:lnL w="9525" cap="flat" cmpd="sng" algn="ctr">
                      <a:solidFill>
                        <a:srgbClr val="C4C9DF"/>
                      </a:solidFill>
                      <a:prstDash val="solid"/>
                      <a:round/>
                      <a:headEnd type="none" w="med" len="med"/>
                      <a:tailEnd type="none" w="med" len="med"/>
                    </a:lnL>
                    <a:lnR w="9525" cap="flat" cmpd="sng" algn="ctr">
                      <a:solidFill>
                        <a:srgbClr val="C4C9DF"/>
                      </a:solidFill>
                      <a:prstDash val="solid"/>
                      <a:round/>
                      <a:headEnd type="none" w="med" len="med"/>
                      <a:tailEnd type="none" w="med" len="med"/>
                    </a:lnR>
                    <a:lnT w="9525" cap="flat" cmpd="sng" algn="ctr">
                      <a:solidFill>
                        <a:srgbClr val="C4C9D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4C9DF"/>
                    </a:solidFill>
                  </a:tcPr>
                </a:tc>
                <a:tc>
                  <a:txBody>
                    <a:bodyPr/>
                    <a:lstStyle/>
                    <a:p>
                      <a:pPr algn="l"/>
                      <a:r>
                        <a:rPr lang="en-US" sz="2000"/>
                        <a:t>Description</a:t>
                      </a:r>
                    </a:p>
                  </a:txBody>
                  <a:tcPr marL="59552" marR="59552" marT="29776" marB="29776" anchor="ctr">
                    <a:lnL w="9525" cap="flat" cmpd="sng" algn="ctr">
                      <a:solidFill>
                        <a:srgbClr val="C4C9DF"/>
                      </a:solidFill>
                      <a:prstDash val="solid"/>
                      <a:round/>
                      <a:headEnd type="none" w="med" len="med"/>
                      <a:tailEnd type="none" w="med" len="med"/>
                    </a:lnL>
                    <a:lnR w="9525" cap="flat" cmpd="sng" algn="ctr">
                      <a:solidFill>
                        <a:srgbClr val="C4C9DF"/>
                      </a:solidFill>
                      <a:prstDash val="solid"/>
                      <a:round/>
                      <a:headEnd type="none" w="med" len="med"/>
                      <a:tailEnd type="none" w="med" len="med"/>
                    </a:lnR>
                    <a:lnT w="9525" cap="flat" cmpd="sng" algn="ctr">
                      <a:solidFill>
                        <a:srgbClr val="C4C9D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4C9DF"/>
                    </a:solidFill>
                  </a:tcPr>
                </a:tc>
                <a:tc>
                  <a:txBody>
                    <a:bodyPr/>
                    <a:lstStyle/>
                    <a:p>
                      <a:pPr algn="l"/>
                      <a:r>
                        <a:rPr lang="en-US" sz="2000"/>
                        <a:t>Minimum PHP version</a:t>
                      </a:r>
                    </a:p>
                  </a:txBody>
                  <a:tcPr marL="59552" marR="59552" marT="29776" marB="29776" anchor="ctr">
                    <a:lnL w="9525" cap="flat" cmpd="sng" algn="ctr">
                      <a:solidFill>
                        <a:srgbClr val="C4C9DF"/>
                      </a:solidFill>
                      <a:prstDash val="solid"/>
                      <a:round/>
                      <a:headEnd type="none" w="med" len="med"/>
                      <a:tailEnd type="none" w="med" len="med"/>
                    </a:lnL>
                    <a:lnR w="9525" cap="flat" cmpd="sng" algn="ctr">
                      <a:solidFill>
                        <a:srgbClr val="C4C9DF"/>
                      </a:solidFill>
                      <a:prstDash val="solid"/>
                      <a:round/>
                      <a:headEnd type="none" w="med" len="med"/>
                      <a:tailEnd type="none" w="med" len="med"/>
                    </a:lnR>
                    <a:lnT w="9525" cap="flat" cmpd="sng" algn="ctr">
                      <a:solidFill>
                        <a:srgbClr val="C4C9D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4C9DF"/>
                    </a:solidFill>
                  </a:tcPr>
                </a:tc>
              </a:tr>
              <a:tr h="646926">
                <a:tc>
                  <a:txBody>
                    <a:bodyPr/>
                    <a:lstStyle/>
                    <a:p>
                      <a:pPr fontAlgn="t"/>
                      <a:r>
                        <a:rPr lang="en-US" sz="2000"/>
                        <a:t>Class/interface name</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The parameter must be an </a:t>
                      </a:r>
                      <a:r>
                        <a:rPr lang="en-US" sz="2000" b="0" i="1" u="none" strike="noStrike">
                          <a:solidFill>
                            <a:srgbClr val="336699"/>
                          </a:solidFill>
                          <a:hlinkClick r:id="rId2"/>
                        </a:rPr>
                        <a:t>instanceof</a:t>
                      </a:r>
                      <a:r>
                        <a:rPr lang="en-US" sz="2000"/>
                        <a:t> the given class or interface name.</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PHP 5.0.0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35981">
                <a:tc>
                  <a:txBody>
                    <a:bodyPr/>
                    <a:lstStyle/>
                    <a:p>
                      <a:pPr fontAlgn="t"/>
                      <a:r>
                        <a:rPr lang="en-US" sz="2000" b="0" i="1"/>
                        <a:t>self</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dirty="0"/>
                        <a:t>The parameter must be an </a:t>
                      </a:r>
                      <a:r>
                        <a:rPr lang="en-US" sz="2000" b="0" i="1" u="none" strike="noStrike" dirty="0" err="1">
                          <a:solidFill>
                            <a:srgbClr val="336699"/>
                          </a:solidFill>
                          <a:hlinkClick r:id="rId2"/>
                        </a:rPr>
                        <a:t>instanceof</a:t>
                      </a:r>
                      <a:r>
                        <a:rPr lang="en-US" sz="2000" dirty="0"/>
                        <a:t> the same class as the one the method is defined on. This can only be used on class and instance methods.</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a:t>PHP 5.0.0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452399">
                <a:tc>
                  <a:txBody>
                    <a:bodyPr/>
                    <a:lstStyle/>
                    <a:p>
                      <a:pPr fontAlgn="t"/>
                      <a:r>
                        <a:rPr lang="en-US" sz="2000" u="none" strike="noStrike">
                          <a:solidFill>
                            <a:srgbClr val="336699"/>
                          </a:solidFill>
                          <a:hlinkClick r:id="rId3"/>
                        </a:rPr>
                        <a:t>array</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The parameter must be an </a:t>
                      </a:r>
                      <a:r>
                        <a:rPr lang="en-US" sz="2000" u="none" strike="noStrike">
                          <a:solidFill>
                            <a:srgbClr val="336699"/>
                          </a:solidFill>
                          <a:hlinkClick r:id="rId3"/>
                        </a:rPr>
                        <a:t>array</a:t>
                      </a:r>
                      <a:r>
                        <a:rPr lang="en-US" sz="2000"/>
                        <a:t>.</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PHP 5.1.0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52399">
                <a:tc>
                  <a:txBody>
                    <a:bodyPr/>
                    <a:lstStyle/>
                    <a:p>
                      <a:pPr fontAlgn="t"/>
                      <a:r>
                        <a:rPr lang="en-US" sz="2000" u="none" strike="noStrike">
                          <a:solidFill>
                            <a:srgbClr val="336699"/>
                          </a:solidFill>
                          <a:hlinkClick r:id="rId4"/>
                        </a:rPr>
                        <a:t>callable</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a:t>The parameter must be a valid </a:t>
                      </a:r>
                      <a:r>
                        <a:rPr lang="en-US" sz="2000" u="none" strike="noStrike">
                          <a:solidFill>
                            <a:srgbClr val="336699"/>
                          </a:solidFill>
                          <a:hlinkClick r:id="rId4"/>
                        </a:rPr>
                        <a:t>callable</a:t>
                      </a:r>
                      <a:r>
                        <a:rPr lang="en-US" sz="2000"/>
                        <a:t>.</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dirty="0"/>
                        <a:t>PHP 5.4.0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452399">
                <a:tc>
                  <a:txBody>
                    <a:bodyPr/>
                    <a:lstStyle/>
                    <a:p>
                      <a:pPr fontAlgn="t"/>
                      <a:r>
                        <a:rPr lang="en-US" sz="2000" u="none" strike="noStrike">
                          <a:solidFill>
                            <a:srgbClr val="336699"/>
                          </a:solidFill>
                          <a:hlinkClick r:id="rId5"/>
                        </a:rPr>
                        <a:t>bool</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The parameter must be a </a:t>
                      </a:r>
                      <a:r>
                        <a:rPr lang="en-US" sz="2000" u="none" strike="noStrike">
                          <a:solidFill>
                            <a:srgbClr val="336699"/>
                          </a:solidFill>
                          <a:hlinkClick r:id="rId5"/>
                        </a:rPr>
                        <a:t>boolean</a:t>
                      </a:r>
                      <a:r>
                        <a:rPr lang="en-US" sz="2000"/>
                        <a:t> value.</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PHP 7.0.0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52399">
                <a:tc>
                  <a:txBody>
                    <a:bodyPr/>
                    <a:lstStyle/>
                    <a:p>
                      <a:pPr fontAlgn="t"/>
                      <a:r>
                        <a:rPr lang="en-US" sz="2000" u="none" strike="noStrike">
                          <a:solidFill>
                            <a:srgbClr val="336699"/>
                          </a:solidFill>
                          <a:hlinkClick r:id="rId6"/>
                        </a:rPr>
                        <a:t>float</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dirty="0"/>
                        <a:t>The parameter must be a </a:t>
                      </a:r>
                      <a:r>
                        <a:rPr lang="en-US" sz="2000" u="none" strike="noStrike" dirty="0">
                          <a:solidFill>
                            <a:srgbClr val="336699"/>
                          </a:solidFill>
                          <a:hlinkClick r:id="rId6"/>
                        </a:rPr>
                        <a:t>float</a:t>
                      </a:r>
                      <a:r>
                        <a:rPr lang="en-US" sz="2000" dirty="0"/>
                        <a:t>ing point number.</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dirty="0"/>
                        <a:t>PHP 7.0.0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452399">
                <a:tc>
                  <a:txBody>
                    <a:bodyPr/>
                    <a:lstStyle/>
                    <a:p>
                      <a:pPr fontAlgn="t"/>
                      <a:r>
                        <a:rPr lang="en-US" sz="2000" u="none" strike="noStrike">
                          <a:solidFill>
                            <a:srgbClr val="336699"/>
                          </a:solidFill>
                          <a:hlinkClick r:id="rId7"/>
                        </a:rPr>
                        <a:t>int</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The parameter must be an </a:t>
                      </a:r>
                      <a:r>
                        <a:rPr lang="en-US" sz="2000" u="none" strike="noStrike">
                          <a:solidFill>
                            <a:srgbClr val="336699"/>
                          </a:solidFill>
                          <a:hlinkClick r:id="rId7"/>
                        </a:rPr>
                        <a:t>integer</a:t>
                      </a:r>
                      <a:r>
                        <a:rPr lang="en-US" sz="2000"/>
                        <a:t>.</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a:t>PHP 7.0.0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42238">
                <a:tc>
                  <a:txBody>
                    <a:bodyPr/>
                    <a:lstStyle/>
                    <a:p>
                      <a:pPr fontAlgn="t"/>
                      <a:r>
                        <a:rPr lang="en-US" sz="2000" u="none" strike="noStrike">
                          <a:solidFill>
                            <a:srgbClr val="336699"/>
                          </a:solidFill>
                          <a:hlinkClick r:id="rId8"/>
                        </a:rPr>
                        <a:t>string</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a:t>The parameter must be a </a:t>
                      </a:r>
                      <a:r>
                        <a:rPr lang="en-US" sz="2000" u="none" strike="noStrike">
                          <a:solidFill>
                            <a:srgbClr val="336699"/>
                          </a:solidFill>
                          <a:hlinkClick r:id="rId8"/>
                        </a:rPr>
                        <a:t>string</a:t>
                      </a:r>
                      <a:r>
                        <a:rPr lang="en-US" sz="2000"/>
                        <a:t>.</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2000" dirty="0"/>
                        <a:t>PHP 7.0.0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646926">
                <a:tc>
                  <a:txBody>
                    <a:bodyPr/>
                    <a:lstStyle/>
                    <a:p>
                      <a:pPr fontAlgn="t"/>
                      <a:r>
                        <a:rPr lang="en-US" sz="2000" b="0" i="1"/>
                        <a:t>iterable</a:t>
                      </a:r>
                      <a:endParaRPr lang="en-US" sz="2000"/>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dirty="0"/>
                        <a:t>The parameter must be either an </a:t>
                      </a:r>
                      <a:r>
                        <a:rPr lang="en-US" sz="2000" u="none" strike="noStrike" dirty="0">
                          <a:solidFill>
                            <a:srgbClr val="336699"/>
                          </a:solidFill>
                          <a:hlinkClick r:id="rId3"/>
                        </a:rPr>
                        <a:t>array</a:t>
                      </a:r>
                      <a:r>
                        <a:rPr lang="en-US" sz="2000" dirty="0"/>
                        <a:t> or an </a:t>
                      </a:r>
                      <a:r>
                        <a:rPr lang="en-US" sz="2000" b="0" i="1" u="none" strike="noStrike" dirty="0" err="1">
                          <a:solidFill>
                            <a:srgbClr val="336699"/>
                          </a:solidFill>
                          <a:hlinkClick r:id="rId2"/>
                        </a:rPr>
                        <a:t>instanceof</a:t>
                      </a:r>
                      <a:r>
                        <a:rPr lang="en-US" sz="2000" dirty="0"/>
                        <a:t> </a:t>
                      </a:r>
                      <a:r>
                        <a:rPr lang="en-US" sz="2000" u="none" strike="noStrike" dirty="0">
                          <a:solidFill>
                            <a:srgbClr val="336699"/>
                          </a:solidFill>
                          <a:hlinkClick r:id="rId9"/>
                        </a:rPr>
                        <a:t>Traversable</a:t>
                      </a:r>
                      <a:r>
                        <a:rPr lang="en-US" sz="2000" dirty="0"/>
                        <a:t>.</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2000" dirty="0"/>
                        <a:t>PHP 7.1.0</a:t>
                      </a:r>
                    </a:p>
                  </a:txBody>
                  <a:tcPr marL="59552" marR="59552" marT="29776" marB="2977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Strict </a:t>
            </a:r>
            <a:r>
              <a:rPr lang="en-US" dirty="0" smtClean="0"/>
              <a:t>typing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By default, PHP will </a:t>
            </a:r>
            <a:r>
              <a:rPr lang="en-US" dirty="0" smtClean="0"/>
              <a:t>force values </a:t>
            </a:r>
            <a:r>
              <a:rPr lang="en-US" dirty="0" smtClean="0"/>
              <a:t>of the wrong type into the expected scalar type if possible. </a:t>
            </a:r>
            <a:endParaRPr lang="en-US" dirty="0" smtClean="0"/>
          </a:p>
          <a:p>
            <a:r>
              <a:rPr lang="en-US" dirty="0" smtClean="0"/>
              <a:t>For </a:t>
            </a:r>
            <a:r>
              <a:rPr lang="en-US" dirty="0" smtClean="0"/>
              <a:t>example, a function that is given an </a:t>
            </a:r>
            <a:r>
              <a:rPr lang="en-US" dirty="0" smtClean="0">
                <a:hlinkClick r:id="rId2"/>
              </a:rPr>
              <a:t>integer</a:t>
            </a:r>
            <a:r>
              <a:rPr lang="en-US" dirty="0" smtClean="0"/>
              <a:t> for </a:t>
            </a:r>
            <a:r>
              <a:rPr lang="en-US" dirty="0" smtClean="0"/>
              <a:t>a parameter that expects a </a:t>
            </a:r>
            <a:r>
              <a:rPr lang="en-US" dirty="0" smtClean="0">
                <a:hlinkClick r:id="rId3"/>
              </a:rPr>
              <a:t>string</a:t>
            </a:r>
            <a:r>
              <a:rPr lang="en-US" dirty="0" smtClean="0"/>
              <a:t> will get a variable of type </a:t>
            </a:r>
            <a:r>
              <a:rPr lang="en-US" dirty="0" smtClean="0">
                <a:hlinkClick r:id="rId3"/>
              </a:rPr>
              <a:t>string</a:t>
            </a:r>
            <a:r>
              <a:rPr lang="en-US" dirty="0" smtClean="0"/>
              <a:t>.</a:t>
            </a:r>
          </a:p>
          <a:p>
            <a:r>
              <a:rPr lang="en-US" dirty="0" smtClean="0"/>
              <a:t>It is possible to enable strict mode on a per-file basis. In strict mode, only a variable of exact type of the type declaration will be accepted, or a </a:t>
            </a:r>
            <a:r>
              <a:rPr lang="en-US" dirty="0" err="1" smtClean="0">
                <a:hlinkClick r:id="rId4"/>
              </a:rPr>
              <a:t>TypeError</a:t>
            </a:r>
            <a:r>
              <a:rPr lang="en-US" dirty="0" smtClean="0"/>
              <a:t> will be thrown</a:t>
            </a:r>
            <a:r>
              <a:rPr lang="en-US" dirty="0" smtClean="0"/>
              <a:t>.</a:t>
            </a:r>
          </a:p>
          <a:p>
            <a:r>
              <a:rPr lang="en-US" dirty="0" smtClean="0"/>
              <a:t> </a:t>
            </a:r>
            <a:r>
              <a:rPr lang="en-US" dirty="0" smtClean="0"/>
              <a:t>The only exception to this rule is that an </a:t>
            </a:r>
            <a:r>
              <a:rPr lang="en-US" dirty="0" smtClean="0">
                <a:hlinkClick r:id="rId2"/>
              </a:rPr>
              <a:t>integer</a:t>
            </a:r>
            <a:r>
              <a:rPr lang="en-US" dirty="0" smtClean="0"/>
              <a:t> may be given to a function expecting a </a:t>
            </a:r>
            <a:r>
              <a:rPr lang="en-US" dirty="0" smtClean="0">
                <a:hlinkClick r:id="rId5"/>
              </a:rPr>
              <a:t>float</a:t>
            </a:r>
            <a:r>
              <a:rPr lang="en-US" dirty="0" smtClean="0"/>
              <a:t>. </a:t>
            </a:r>
            <a:endParaRPr lang="en-US" dirty="0" smtClean="0"/>
          </a:p>
          <a:p>
            <a:r>
              <a:rPr lang="en-US" dirty="0" smtClean="0"/>
              <a:t>Function </a:t>
            </a:r>
            <a:r>
              <a:rPr lang="en-US" dirty="0" smtClean="0"/>
              <a:t>calls from within internal functions will not be affected by the </a:t>
            </a:r>
            <a:r>
              <a:rPr lang="en-US" i="1" dirty="0" err="1" smtClean="0"/>
              <a:t>strict_types</a:t>
            </a:r>
            <a:r>
              <a:rPr lang="en-US" dirty="0" smtClean="0"/>
              <a:t> declaration.</a:t>
            </a:r>
          </a:p>
          <a:p>
            <a:r>
              <a:rPr lang="en-US" dirty="0" smtClean="0"/>
              <a:t>To enable strict mode, the </a:t>
            </a:r>
            <a:r>
              <a:rPr lang="en-US" i="1" dirty="0" smtClean="0">
                <a:hlinkClick r:id="rId6"/>
              </a:rPr>
              <a:t>declare</a:t>
            </a:r>
            <a:r>
              <a:rPr lang="en-US" dirty="0" smtClean="0"/>
              <a:t> statement is used with the </a:t>
            </a:r>
            <a:r>
              <a:rPr lang="en-US" i="1" dirty="0" err="1" smtClean="0"/>
              <a:t>strict_types</a:t>
            </a:r>
            <a:r>
              <a:rPr lang="en-US" dirty="0" smtClean="0"/>
              <a:t> </a:t>
            </a:r>
            <a:r>
              <a:rPr lang="en-US" dirty="0" smtClean="0"/>
              <a:t>declaration</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Variable-length argument </a:t>
            </a:r>
            <a:r>
              <a:rPr lang="en-US" dirty="0" smtClean="0"/>
              <a:t>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PHP has support for variable-length argument lists in user-defined functions. This is implemented using the </a:t>
            </a:r>
            <a:r>
              <a:rPr lang="en-US" i="1" dirty="0" smtClean="0"/>
              <a:t>...</a:t>
            </a:r>
            <a:r>
              <a:rPr lang="en-US" dirty="0" smtClean="0"/>
              <a:t> token in PHP 5.6 and later, and using the </a:t>
            </a:r>
            <a:r>
              <a:rPr lang="en-US" dirty="0" err="1" smtClean="0">
                <a:hlinkClick r:id="rId2"/>
              </a:rPr>
              <a:t>func_num_args</a:t>
            </a:r>
            <a:r>
              <a:rPr lang="en-US" dirty="0" smtClean="0">
                <a:hlinkClick r:id="rId2"/>
              </a:rPr>
              <a:t>()</a:t>
            </a:r>
            <a:r>
              <a:rPr lang="en-US" dirty="0" smtClean="0"/>
              <a:t>, </a:t>
            </a:r>
            <a:r>
              <a:rPr lang="en-US" dirty="0" err="1" smtClean="0">
                <a:hlinkClick r:id="rId3"/>
              </a:rPr>
              <a:t>func_get_arg</a:t>
            </a:r>
            <a:r>
              <a:rPr lang="en-US" dirty="0" smtClean="0">
                <a:hlinkClick r:id="rId3"/>
              </a:rPr>
              <a:t>()</a:t>
            </a:r>
            <a:r>
              <a:rPr lang="en-US" dirty="0" smtClean="0"/>
              <a:t>, and </a:t>
            </a:r>
            <a:r>
              <a:rPr lang="en-US" dirty="0" err="1" smtClean="0">
                <a:hlinkClick r:id="rId4"/>
              </a:rPr>
              <a:t>func_get_args</a:t>
            </a:r>
            <a:r>
              <a:rPr lang="en-US" dirty="0" smtClean="0">
                <a:hlinkClick r:id="rId4"/>
              </a:rPr>
              <a:t>()</a:t>
            </a:r>
            <a:r>
              <a:rPr lang="en-US" dirty="0" smtClean="0"/>
              <a:t> functions in PHP 5.5 and earlier</a:t>
            </a:r>
            <a:r>
              <a:rPr lang="en-US" dirty="0" smtClean="0"/>
              <a:t>.</a:t>
            </a:r>
          </a:p>
          <a:p>
            <a:r>
              <a:rPr lang="en-US" dirty="0" smtClean="0"/>
              <a:t>In PHP 5.6 and later, argument lists may include the </a:t>
            </a:r>
            <a:r>
              <a:rPr lang="en-US" i="1" dirty="0" smtClean="0"/>
              <a:t>...</a:t>
            </a:r>
            <a:r>
              <a:rPr lang="en-US" dirty="0" smtClean="0"/>
              <a:t> token to denote that the function accepts a variable number of arguments. The arguments will be passed into the given variable as an array;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Function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PHP supports the concept of variable functions. </a:t>
            </a:r>
            <a:endParaRPr lang="en-US" dirty="0" smtClean="0"/>
          </a:p>
          <a:p>
            <a:r>
              <a:rPr lang="en-US" dirty="0" smtClean="0"/>
              <a:t>This </a:t>
            </a:r>
            <a:r>
              <a:rPr lang="en-US" dirty="0" smtClean="0"/>
              <a:t>means that if a variable name has parentheses appended to it, PHP will look for a function with the same name as whatever the variable evaluates to, and will attempt to execute it. </a:t>
            </a:r>
            <a:endParaRPr lang="en-US" dirty="0" smtClean="0"/>
          </a:p>
          <a:p>
            <a:r>
              <a:rPr lang="en-US" dirty="0" smtClean="0"/>
              <a:t>Among </a:t>
            </a:r>
            <a:r>
              <a:rPr lang="en-US" dirty="0" smtClean="0"/>
              <a:t>other things, this can be used to implement callbacks, function tables, and so forth.</a:t>
            </a:r>
          </a:p>
          <a:p>
            <a:r>
              <a:rPr lang="en-US" dirty="0" smtClean="0"/>
              <a:t>Variable functions won't work with language constructs </a:t>
            </a:r>
            <a:r>
              <a:rPr lang="en-US" dirty="0" smtClean="0"/>
              <a:t>such as</a:t>
            </a:r>
            <a:r>
              <a:rPr lang="en-US" dirty="0" smtClean="0"/>
              <a:t> </a:t>
            </a:r>
            <a:r>
              <a:rPr lang="en-US" dirty="0" smtClean="0">
                <a:hlinkClick r:id="rId2"/>
              </a:rPr>
              <a:t>echo</a:t>
            </a:r>
            <a:r>
              <a:rPr lang="en-US" dirty="0" smtClean="0"/>
              <a:t>, </a:t>
            </a:r>
            <a:r>
              <a:rPr lang="en-US" dirty="0" smtClean="0">
                <a:hlinkClick r:id="rId3"/>
              </a:rPr>
              <a:t>print</a:t>
            </a:r>
            <a:r>
              <a:rPr lang="en-US" dirty="0" smtClean="0"/>
              <a:t>, </a:t>
            </a:r>
            <a:r>
              <a:rPr lang="en-US" dirty="0" smtClean="0">
                <a:hlinkClick r:id="rId4"/>
              </a:rPr>
              <a:t>unset()</a:t>
            </a:r>
            <a:r>
              <a:rPr lang="en-US" dirty="0" smtClean="0"/>
              <a:t>, </a:t>
            </a:r>
            <a:r>
              <a:rPr lang="en-US" dirty="0" err="1" smtClean="0">
                <a:hlinkClick r:id="rId5"/>
              </a:rPr>
              <a:t>isset</a:t>
            </a:r>
            <a:r>
              <a:rPr lang="en-US" dirty="0" smtClean="0">
                <a:hlinkClick r:id="rId5"/>
              </a:rPr>
              <a:t>()</a:t>
            </a:r>
            <a:r>
              <a:rPr lang="en-US" dirty="0" smtClean="0"/>
              <a:t>, </a:t>
            </a:r>
            <a:r>
              <a:rPr lang="en-US" dirty="0" smtClean="0">
                <a:hlinkClick r:id="rId6"/>
              </a:rPr>
              <a:t>empty()</a:t>
            </a:r>
            <a:r>
              <a:rPr lang="en-US" dirty="0" smtClean="0"/>
              <a:t>, </a:t>
            </a:r>
            <a:r>
              <a:rPr lang="en-US" dirty="0" smtClean="0">
                <a:hlinkClick r:id="rId7"/>
              </a:rPr>
              <a:t>include</a:t>
            </a:r>
            <a:r>
              <a:rPr lang="en-US" dirty="0" smtClean="0"/>
              <a:t>, </a:t>
            </a:r>
            <a:r>
              <a:rPr lang="en-US" dirty="0" smtClean="0">
                <a:hlinkClick r:id="rId8"/>
              </a:rPr>
              <a:t>require</a:t>
            </a:r>
            <a:r>
              <a:rPr lang="en-US" dirty="0" smtClean="0"/>
              <a:t> and the </a:t>
            </a:r>
            <a:r>
              <a:rPr lang="en-US" dirty="0" smtClean="0"/>
              <a:t>like. </a:t>
            </a:r>
          </a:p>
          <a:p>
            <a:r>
              <a:rPr lang="en-US" dirty="0" smtClean="0"/>
              <a:t>Utilize </a:t>
            </a:r>
            <a:r>
              <a:rPr lang="en-US" dirty="0" smtClean="0"/>
              <a:t>wrapper functions to make use of any of these constructs as variable functions.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Anonymous </a:t>
            </a:r>
            <a:r>
              <a:rPr lang="en-US" dirty="0" smtClean="0"/>
              <a:t>functions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Anonymous functions, also known as </a:t>
            </a:r>
            <a:r>
              <a:rPr lang="en-US" i="1" dirty="0" smtClean="0"/>
              <a:t>closures</a:t>
            </a:r>
            <a:r>
              <a:rPr lang="en-US" dirty="0" smtClean="0"/>
              <a:t>, allow the creation of functions which have no specified name. </a:t>
            </a:r>
            <a:endParaRPr lang="en-US" dirty="0" smtClean="0"/>
          </a:p>
          <a:p>
            <a:r>
              <a:rPr lang="en-US" dirty="0" smtClean="0"/>
              <a:t>They </a:t>
            </a:r>
            <a:r>
              <a:rPr lang="en-US" dirty="0" smtClean="0"/>
              <a:t>are most useful as the value of </a:t>
            </a:r>
            <a:r>
              <a:rPr lang="en-US" dirty="0" smtClean="0">
                <a:hlinkClick r:id="rId2"/>
              </a:rPr>
              <a:t>callback</a:t>
            </a:r>
            <a:r>
              <a:rPr lang="en-US" dirty="0" smtClean="0"/>
              <a:t> parameters, but they have many other uses</a:t>
            </a:r>
            <a:r>
              <a:rPr lang="en-US" dirty="0" smtClean="0"/>
              <a:t>.</a:t>
            </a:r>
          </a:p>
          <a:p>
            <a:r>
              <a:rPr lang="en-US" dirty="0" smtClean="0"/>
              <a:t>Closures can also be used as the values of variables; PHP automatically converts such expressions into instances of the </a:t>
            </a:r>
            <a:r>
              <a:rPr lang="en-US" dirty="0" smtClean="0">
                <a:hlinkClick r:id="rId3"/>
              </a:rPr>
              <a:t>Closure</a:t>
            </a:r>
            <a:r>
              <a:rPr lang="en-US" dirty="0" smtClean="0"/>
              <a:t> internal class. </a:t>
            </a:r>
            <a:endParaRPr lang="en-US" dirty="0" smtClean="0"/>
          </a:p>
          <a:p>
            <a:r>
              <a:rPr lang="en-US" dirty="0" smtClean="0"/>
              <a:t>Assigning </a:t>
            </a:r>
            <a:r>
              <a:rPr lang="en-US" dirty="0" smtClean="0"/>
              <a:t>a closure to a variable uses the same syntax as any other assignment, including the trailing semicolon</a:t>
            </a:r>
            <a:r>
              <a:rPr lang="en-US" dirty="0" smtClean="0"/>
              <a:t>:</a:t>
            </a:r>
          </a:p>
          <a:p>
            <a:r>
              <a:rPr lang="en-US" dirty="0" smtClean="0"/>
              <a:t>Closures may also inherit variables from the parent scope. </a:t>
            </a:r>
            <a:endParaRPr lang="en-US" dirty="0" smtClean="0"/>
          </a:p>
          <a:p>
            <a:r>
              <a:rPr lang="en-US" dirty="0" smtClean="0"/>
              <a:t>Any </a:t>
            </a:r>
            <a:r>
              <a:rPr lang="en-US" dirty="0" smtClean="0"/>
              <a:t>such variables must be passed to the </a:t>
            </a:r>
            <a:r>
              <a:rPr lang="en-US" i="1" dirty="0" smtClean="0"/>
              <a:t>use</a:t>
            </a:r>
            <a:r>
              <a:rPr lang="en-US" dirty="0" smtClean="0"/>
              <a:t> language construct. </a:t>
            </a:r>
            <a:endParaRPr lang="en-US" dirty="0" smtClean="0"/>
          </a:p>
          <a:p>
            <a:r>
              <a:rPr lang="en-US" dirty="0" smtClean="0"/>
              <a:t>From </a:t>
            </a:r>
            <a:r>
              <a:rPr lang="en-US" dirty="0" smtClean="0"/>
              <a:t>PHP 7.1, these variables must not include </a:t>
            </a:r>
            <a:r>
              <a:rPr lang="en-US" dirty="0" err="1" smtClean="0">
                <a:hlinkClick r:id="rId4"/>
              </a:rPr>
              <a:t>superglobals</a:t>
            </a:r>
            <a:r>
              <a:rPr lang="en-US" dirty="0" smtClean="0"/>
              <a:t>, $this, or variables with the same name as a parameter.</a:t>
            </a:r>
            <a:endParaRPr lang="en-US" dirty="0" smtClean="0"/>
          </a:p>
          <a:p>
            <a:r>
              <a:rPr lang="en-US" dirty="0" smtClean="0"/>
              <a:t>Inheriting variables from the parent scope is </a:t>
            </a:r>
            <a:r>
              <a:rPr lang="en-US" i="1" dirty="0" smtClean="0"/>
              <a:t>not</a:t>
            </a:r>
            <a:r>
              <a:rPr lang="en-US" dirty="0" smtClean="0"/>
              <a:t> the same as using global variables. Global variables exist in the global scope, which is the same no matter what function is executing. </a:t>
            </a:r>
            <a:endParaRPr lang="en-US" dirty="0" smtClean="0"/>
          </a:p>
          <a:p>
            <a:r>
              <a:rPr lang="en-US" dirty="0" smtClean="0"/>
              <a:t>The </a:t>
            </a:r>
            <a:r>
              <a:rPr lang="en-US" dirty="0" smtClean="0"/>
              <a:t>parent scope of a closure is the function in which the closure was declared (not necessarily the function it was called from).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As of PHP 5.4.0, when declared in the context of a class, the current class is automatically bound to it, making </a:t>
            </a:r>
            <a:r>
              <a:rPr lang="en-US" i="1" dirty="0" smtClean="0"/>
              <a:t>$this</a:t>
            </a:r>
            <a:r>
              <a:rPr lang="en-US" dirty="0" smtClean="0"/>
              <a:t> available inside of the function's scope. If this automatic binding of the current class is not wanted, then </a:t>
            </a:r>
            <a:r>
              <a:rPr lang="en-US" dirty="0" smtClean="0">
                <a:hlinkClick r:id="rId2"/>
              </a:rPr>
              <a:t>static anonymous functions</a:t>
            </a:r>
            <a:r>
              <a:rPr lang="en-US" dirty="0" smtClean="0"/>
              <a:t> may be used instead</a:t>
            </a:r>
            <a:r>
              <a:rPr lang="en-US" dirty="0" smtClean="0"/>
              <a:t>.</a:t>
            </a:r>
          </a:p>
          <a:p>
            <a:r>
              <a:rPr lang="en-US" dirty="0" smtClean="0"/>
              <a:t>As of PHP 5.4, anonymous functions may be declared statically. This prevents them from having the current class automatically bound to them. Objects may also not be bound to them at runtime.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Closure </a:t>
            </a:r>
            <a:r>
              <a:rPr lang="en-US" dirty="0" smtClean="0"/>
              <a:t>class</a:t>
            </a:r>
            <a:endParaRPr lang="en-US" dirty="0"/>
          </a:p>
        </p:txBody>
      </p:sp>
      <p:sp>
        <p:nvSpPr>
          <p:cNvPr id="3" name="Content Placeholder 2"/>
          <p:cNvSpPr>
            <a:spLocks noGrp="1"/>
          </p:cNvSpPr>
          <p:nvPr>
            <p:ph idx="1"/>
          </p:nvPr>
        </p:nvSpPr>
        <p:spPr>
          <a:xfrm>
            <a:off x="457200" y="1600200"/>
            <a:ext cx="8229600" cy="5257799"/>
          </a:xfrm>
        </p:spPr>
        <p:txBody>
          <a:bodyPr>
            <a:normAutofit fontScale="62500" lnSpcReduction="20000"/>
          </a:bodyPr>
          <a:lstStyle/>
          <a:p>
            <a:r>
              <a:rPr lang="en-US" dirty="0" smtClean="0"/>
              <a:t>Class used to represent </a:t>
            </a:r>
            <a:r>
              <a:rPr lang="en-US" dirty="0" smtClean="0">
                <a:hlinkClick r:id="rId2"/>
              </a:rPr>
              <a:t>anonymous functions</a:t>
            </a:r>
            <a:r>
              <a:rPr lang="en-US" dirty="0" smtClean="0"/>
              <a:t>.</a:t>
            </a:r>
          </a:p>
          <a:p>
            <a:r>
              <a:rPr lang="en-US" dirty="0" smtClean="0"/>
              <a:t>Anonymous functions, implemented in PHP </a:t>
            </a:r>
            <a:r>
              <a:rPr lang="en-US" dirty="0" smtClean="0"/>
              <a:t>5.3. </a:t>
            </a:r>
          </a:p>
          <a:p>
            <a:r>
              <a:rPr lang="en-US" dirty="0" smtClean="0"/>
              <a:t>This </a:t>
            </a:r>
            <a:r>
              <a:rPr lang="en-US" dirty="0" smtClean="0"/>
              <a:t>fact used to be considered an implementation detail, but it can now be relied upon. Starting with PHP 5.4, this class has methods that allow further control of the anonymous function after it has been created.</a:t>
            </a:r>
          </a:p>
          <a:p>
            <a:r>
              <a:rPr lang="en-US" dirty="0" smtClean="0"/>
              <a:t>Besides the methods listed here, this class also has an </a:t>
            </a:r>
            <a:r>
              <a:rPr lang="en-US" i="1" dirty="0" smtClean="0"/>
              <a:t>__invoke</a:t>
            </a:r>
            <a:r>
              <a:rPr lang="en-US" dirty="0" smtClean="0"/>
              <a:t> method. This is for consistency with other classes that implement </a:t>
            </a:r>
            <a:r>
              <a:rPr lang="en-US" dirty="0" smtClean="0">
                <a:hlinkClick r:id="rId3"/>
              </a:rPr>
              <a:t>calling magic</a:t>
            </a:r>
            <a:r>
              <a:rPr lang="en-US" dirty="0" smtClean="0"/>
              <a:t>, as this method is not used for calling the function.</a:t>
            </a:r>
          </a:p>
          <a:p>
            <a:r>
              <a:rPr lang="en-US" b="1" dirty="0" smtClean="0"/>
              <a:t>Closure</a:t>
            </a:r>
            <a:r>
              <a:rPr lang="en-US" dirty="0" smtClean="0"/>
              <a:t> {</a:t>
            </a:r>
          </a:p>
          <a:p>
            <a:pPr lvl="1"/>
            <a:r>
              <a:rPr lang="en-US" dirty="0" smtClean="0"/>
              <a:t>/* Methods */</a:t>
            </a:r>
          </a:p>
          <a:p>
            <a:pPr lvl="1"/>
            <a:r>
              <a:rPr lang="en-US" dirty="0" smtClean="0"/>
              <a:t>private </a:t>
            </a:r>
            <a:r>
              <a:rPr lang="en-US" dirty="0" smtClean="0">
                <a:hlinkClick r:id="rId4"/>
              </a:rPr>
              <a:t>__construct</a:t>
            </a:r>
            <a:r>
              <a:rPr lang="en-US" dirty="0" smtClean="0"/>
              <a:t> ( void )</a:t>
            </a:r>
          </a:p>
          <a:p>
            <a:pPr lvl="1"/>
            <a:r>
              <a:rPr lang="en-US" dirty="0" smtClean="0"/>
              <a:t>public static Closure </a:t>
            </a:r>
            <a:r>
              <a:rPr lang="en-US" dirty="0" smtClean="0">
                <a:hlinkClick r:id="rId5"/>
              </a:rPr>
              <a:t>bind</a:t>
            </a:r>
            <a:r>
              <a:rPr lang="en-US" dirty="0" smtClean="0"/>
              <a:t> ( </a:t>
            </a:r>
            <a:r>
              <a:rPr lang="en-US" dirty="0" smtClean="0">
                <a:hlinkClick r:id="rId6"/>
              </a:rPr>
              <a:t>Closure</a:t>
            </a:r>
            <a:r>
              <a:rPr lang="en-US" dirty="0" smtClean="0"/>
              <a:t> $closure , object $</a:t>
            </a:r>
            <a:r>
              <a:rPr lang="en-US" dirty="0" err="1" smtClean="0"/>
              <a:t>newthis</a:t>
            </a:r>
            <a:r>
              <a:rPr lang="en-US" dirty="0" smtClean="0"/>
              <a:t> [, </a:t>
            </a:r>
            <a:r>
              <a:rPr lang="en-US" dirty="0" smtClean="0">
                <a:hlinkClick r:id="rId7"/>
              </a:rPr>
              <a:t>mixed</a:t>
            </a:r>
            <a:r>
              <a:rPr lang="en-US" dirty="0" smtClean="0"/>
              <a:t> $</a:t>
            </a:r>
            <a:r>
              <a:rPr lang="en-US" dirty="0" err="1" smtClean="0"/>
              <a:t>newscope</a:t>
            </a:r>
            <a:r>
              <a:rPr lang="en-US" dirty="0" smtClean="0"/>
              <a:t> = "static" ] )</a:t>
            </a:r>
          </a:p>
          <a:p>
            <a:pPr lvl="1"/>
            <a:r>
              <a:rPr lang="en-US" dirty="0" smtClean="0"/>
              <a:t>public Closure </a:t>
            </a:r>
            <a:r>
              <a:rPr lang="en-US" dirty="0" err="1" smtClean="0">
                <a:hlinkClick r:id="rId8"/>
              </a:rPr>
              <a:t>bindTo</a:t>
            </a:r>
            <a:r>
              <a:rPr lang="en-US" dirty="0" smtClean="0"/>
              <a:t> ( object $</a:t>
            </a:r>
            <a:r>
              <a:rPr lang="en-US" dirty="0" err="1" smtClean="0"/>
              <a:t>newthis</a:t>
            </a:r>
            <a:r>
              <a:rPr lang="en-US" dirty="0" smtClean="0"/>
              <a:t> [, </a:t>
            </a:r>
            <a:r>
              <a:rPr lang="en-US" dirty="0" smtClean="0">
                <a:hlinkClick r:id="rId7"/>
              </a:rPr>
              <a:t>mixed</a:t>
            </a:r>
            <a:r>
              <a:rPr lang="en-US" dirty="0" smtClean="0"/>
              <a:t> $</a:t>
            </a:r>
            <a:r>
              <a:rPr lang="en-US" dirty="0" err="1" smtClean="0"/>
              <a:t>newscope</a:t>
            </a:r>
            <a:r>
              <a:rPr lang="en-US" dirty="0" smtClean="0"/>
              <a:t> = "static" ] )</a:t>
            </a:r>
          </a:p>
          <a:p>
            <a:pPr lvl="1"/>
            <a:r>
              <a:rPr lang="en-US" dirty="0" smtClean="0"/>
              <a:t>public mixed </a:t>
            </a:r>
            <a:r>
              <a:rPr lang="en-US" dirty="0" smtClean="0">
                <a:hlinkClick r:id="rId9"/>
              </a:rPr>
              <a:t>call</a:t>
            </a:r>
            <a:r>
              <a:rPr lang="en-US" dirty="0" smtClean="0"/>
              <a:t> ( object $</a:t>
            </a:r>
            <a:r>
              <a:rPr lang="en-US" dirty="0" err="1" smtClean="0"/>
              <a:t>newthis</a:t>
            </a:r>
            <a:r>
              <a:rPr lang="en-US" dirty="0" smtClean="0"/>
              <a:t> [, </a:t>
            </a:r>
            <a:r>
              <a:rPr lang="en-US" dirty="0" smtClean="0">
                <a:hlinkClick r:id="rId7"/>
              </a:rPr>
              <a:t>mixed</a:t>
            </a:r>
            <a:r>
              <a:rPr lang="en-US" dirty="0" smtClean="0"/>
              <a:t> $... ] )</a:t>
            </a:r>
          </a:p>
          <a:p>
            <a:pPr lvl="1"/>
            <a:r>
              <a:rPr lang="en-US" dirty="0" smtClean="0"/>
              <a:t>public static Closure </a:t>
            </a:r>
            <a:r>
              <a:rPr lang="en-US" dirty="0" err="1" smtClean="0">
                <a:hlinkClick r:id="rId10"/>
              </a:rPr>
              <a:t>fromCallable</a:t>
            </a:r>
            <a:r>
              <a:rPr lang="en-US" dirty="0" smtClean="0"/>
              <a:t> ( </a:t>
            </a:r>
            <a:r>
              <a:rPr lang="en-US" dirty="0" smtClean="0">
                <a:hlinkClick r:id="rId11"/>
              </a:rPr>
              <a:t>callable</a:t>
            </a:r>
            <a:r>
              <a:rPr lang="en-US" dirty="0" smtClean="0"/>
              <a:t> $callable )</a:t>
            </a:r>
          </a:p>
          <a:p>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pPr lvl="1">
              <a:buNone/>
            </a:pPr>
            <a:r>
              <a:rPr lang="en-US" dirty="0" smtClean="0"/>
              <a:t>An object has state, behavior</a:t>
            </a:r>
          </a:p>
          <a:p>
            <a:pPr lvl="1">
              <a:buNone/>
            </a:pPr>
            <a:r>
              <a:rPr lang="en-US" dirty="0" smtClean="0"/>
              <a:t>State and behavior of an object can be defined in a class</a:t>
            </a:r>
          </a:p>
          <a:p>
            <a:pPr lvl="1">
              <a:buNone/>
            </a:pPr>
            <a:r>
              <a:rPr lang="en-US" dirty="0" smtClean="0"/>
              <a:t>Class stack{</a:t>
            </a:r>
          </a:p>
          <a:p>
            <a:pPr lvl="1">
              <a:buNone/>
            </a:pPr>
            <a:r>
              <a:rPr lang="en-US" dirty="0"/>
              <a:t> </a:t>
            </a:r>
            <a:r>
              <a:rPr lang="en-US" dirty="0" smtClean="0"/>
              <a:t>  $top;</a:t>
            </a:r>
          </a:p>
          <a:p>
            <a:pPr lvl="1">
              <a:buNone/>
            </a:pPr>
            <a:r>
              <a:rPr lang="en-US" dirty="0"/>
              <a:t> </a:t>
            </a:r>
            <a:r>
              <a:rPr lang="en-US" dirty="0" smtClean="0"/>
              <a:t>  $name;</a:t>
            </a:r>
          </a:p>
          <a:p>
            <a:pPr lvl="1">
              <a:buNone/>
            </a:pPr>
            <a:r>
              <a:rPr lang="en-US" dirty="0"/>
              <a:t> </a:t>
            </a:r>
            <a:r>
              <a:rPr lang="en-US" dirty="0" smtClean="0"/>
              <a:t>  push();</a:t>
            </a:r>
          </a:p>
          <a:p>
            <a:pPr lvl="1">
              <a:buNone/>
            </a:pPr>
            <a:r>
              <a:rPr lang="en-US" dirty="0"/>
              <a:t> </a:t>
            </a:r>
            <a:r>
              <a:rPr lang="en-US" dirty="0" smtClean="0"/>
              <a:t>  pop();</a:t>
            </a:r>
          </a:p>
          <a:p>
            <a:pPr lvl="1">
              <a:buNone/>
            </a:pPr>
            <a:r>
              <a:rPr lang="en-US" dirty="0"/>
              <a:t>}</a:t>
            </a:r>
            <a:endParaRPr lang="en-US" dirty="0" smtClean="0"/>
          </a:p>
        </p:txBody>
      </p:sp>
      <p:sp>
        <p:nvSpPr>
          <p:cNvPr id="4" name="Right Brace 3"/>
          <p:cNvSpPr/>
          <p:nvPr/>
        </p:nvSpPr>
        <p:spPr>
          <a:xfrm>
            <a:off x="2667000" y="3505200"/>
            <a:ext cx="1524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667000" y="4419600"/>
            <a:ext cx="1524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3124200" y="3581400"/>
            <a:ext cx="3810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or Data members or Field or Properties</a:t>
            </a:r>
            <a:endParaRPr lang="en-US" dirty="0"/>
          </a:p>
        </p:txBody>
      </p:sp>
      <p:sp>
        <p:nvSpPr>
          <p:cNvPr id="9" name="Rectangle 8"/>
          <p:cNvSpPr/>
          <p:nvPr/>
        </p:nvSpPr>
        <p:spPr>
          <a:xfrm>
            <a:off x="3124200" y="4419600"/>
            <a:ext cx="3810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Behavior or Member functions or Methods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a:t>
            </a:r>
            <a:endParaRPr lang="en-US" dirty="0"/>
          </a:p>
        </p:txBody>
      </p:sp>
      <p:sp>
        <p:nvSpPr>
          <p:cNvPr id="3" name="Content Placeholder 2"/>
          <p:cNvSpPr>
            <a:spLocks noGrp="1"/>
          </p:cNvSpPr>
          <p:nvPr>
            <p:ph idx="1"/>
          </p:nvPr>
        </p:nvSpPr>
        <p:spPr/>
        <p:txBody>
          <a:bodyPr/>
          <a:lstStyle/>
          <a:p>
            <a:r>
              <a:rPr lang="en-US" dirty="0" smtClean="0"/>
              <a:t>There are four major Object Oriented Principles</a:t>
            </a:r>
          </a:p>
          <a:p>
            <a:pPr lvl="1"/>
            <a:r>
              <a:rPr lang="en-US" dirty="0" smtClean="0"/>
              <a:t>Abstraction</a:t>
            </a:r>
          </a:p>
          <a:p>
            <a:pPr lvl="1"/>
            <a:r>
              <a:rPr lang="en-US" dirty="0" smtClean="0"/>
              <a:t>Encapsulation</a:t>
            </a:r>
          </a:p>
          <a:p>
            <a:pPr lvl="1"/>
            <a:r>
              <a:rPr lang="en-US" dirty="0" smtClean="0"/>
              <a:t>Inheritance</a:t>
            </a:r>
          </a:p>
          <a:p>
            <a:pPr lvl="1"/>
            <a:r>
              <a:rPr lang="en-US" dirty="0" smtClean="0"/>
              <a:t>Polymorphism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r>
              <a:rPr lang="en-US" dirty="0" smtClean="0"/>
              <a:t>Abstraction is the process of providing necessary properties and operations of an object. </a:t>
            </a:r>
          </a:p>
          <a:p>
            <a:r>
              <a:rPr lang="en-US" dirty="0" smtClean="0"/>
              <a:t>Ex: Mobile</a:t>
            </a:r>
          </a:p>
          <a:p>
            <a:pPr lvl="1"/>
            <a:r>
              <a:rPr lang="en-US" dirty="0" smtClean="0"/>
              <a:t>Customer Prospective</a:t>
            </a:r>
          </a:p>
          <a:p>
            <a:pPr lvl="1"/>
            <a:r>
              <a:rPr lang="en-US" dirty="0" smtClean="0"/>
              <a:t>Engineer Prospective (Hardware,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Binding object state(fields) and behavior (methods) together.</a:t>
            </a:r>
          </a:p>
          <a:p>
            <a:r>
              <a:rPr lang="en-US" dirty="0" smtClean="0"/>
              <a:t>Encapsulation is a process of describing the state and behavior of an object in a class.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the process of writing new class by inheriting commonly used state and behavior of existing class</a:t>
            </a:r>
          </a:p>
          <a:p>
            <a:pPr>
              <a:buNone/>
            </a:pPr>
            <a:endParaRPr lang="en-US" dirty="0"/>
          </a:p>
        </p:txBody>
      </p:sp>
      <p:sp>
        <p:nvSpPr>
          <p:cNvPr id="4" name="Rectangle 3"/>
          <p:cNvSpPr/>
          <p:nvPr/>
        </p:nvSpPr>
        <p:spPr>
          <a:xfrm>
            <a:off x="2895600" y="3124200"/>
            <a:ext cx="20574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p>
          <a:p>
            <a:pPr algn="ctr"/>
            <a:r>
              <a:rPr lang="en-US" dirty="0" smtClean="0"/>
              <a:t>Age, name</a:t>
            </a:r>
          </a:p>
          <a:p>
            <a:pPr algn="ctr"/>
            <a:r>
              <a:rPr lang="en-US" dirty="0" smtClean="0"/>
              <a:t>Walk();</a:t>
            </a:r>
          </a:p>
          <a:p>
            <a:pPr algn="ctr"/>
            <a:r>
              <a:rPr lang="en-US" dirty="0" smtClean="0"/>
              <a:t>Eat();</a:t>
            </a:r>
          </a:p>
          <a:p>
            <a:pPr algn="ctr"/>
            <a:r>
              <a:rPr lang="en-US" dirty="0"/>
              <a:t>}</a:t>
            </a:r>
            <a:endParaRPr lang="en-US" dirty="0" smtClean="0"/>
          </a:p>
        </p:txBody>
      </p:sp>
      <p:sp>
        <p:nvSpPr>
          <p:cNvPr id="5" name="Rectangle 4"/>
          <p:cNvSpPr/>
          <p:nvPr/>
        </p:nvSpPr>
        <p:spPr>
          <a:xfrm>
            <a:off x="990600" y="5105400"/>
            <a:ext cx="1752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p>
          <a:p>
            <a:pPr algn="ctr"/>
            <a:r>
              <a:rPr lang="en-US" dirty="0" smtClean="0"/>
              <a:t>Sid, fee</a:t>
            </a:r>
          </a:p>
          <a:p>
            <a:pPr algn="ctr"/>
            <a:r>
              <a:rPr lang="en-US" dirty="0" smtClean="0"/>
              <a:t>Read();</a:t>
            </a:r>
          </a:p>
          <a:p>
            <a:pPr algn="ctr"/>
            <a:r>
              <a:rPr lang="en-US" dirty="0" smtClean="0"/>
              <a:t>Sleep();</a:t>
            </a:r>
            <a:endParaRPr lang="en-US" dirty="0"/>
          </a:p>
          <a:p>
            <a:pPr algn="ctr"/>
            <a:r>
              <a:rPr lang="en-US" dirty="0" smtClean="0"/>
              <a:t>}</a:t>
            </a:r>
            <a:endParaRPr lang="en-US" dirty="0"/>
          </a:p>
        </p:txBody>
      </p:sp>
      <p:sp>
        <p:nvSpPr>
          <p:cNvPr id="7" name="Rectangle 6"/>
          <p:cNvSpPr/>
          <p:nvPr/>
        </p:nvSpPr>
        <p:spPr>
          <a:xfrm>
            <a:off x="4953000" y="5105400"/>
            <a:ext cx="1752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p>
          <a:p>
            <a:pPr algn="ctr"/>
            <a:r>
              <a:rPr lang="en-US" dirty="0" err="1"/>
              <a:t>e</a:t>
            </a:r>
            <a:r>
              <a:rPr lang="en-US" dirty="0" err="1" smtClean="0"/>
              <a:t>id</a:t>
            </a:r>
            <a:r>
              <a:rPr lang="en-US" dirty="0" smtClean="0"/>
              <a:t>, salary,</a:t>
            </a:r>
          </a:p>
          <a:p>
            <a:pPr algn="ctr"/>
            <a:r>
              <a:rPr lang="en-US" dirty="0" smtClean="0"/>
              <a:t>work();</a:t>
            </a:r>
          </a:p>
          <a:p>
            <a:pPr algn="ctr"/>
            <a:r>
              <a:rPr lang="en-US" dirty="0" smtClean="0"/>
              <a:t>}</a:t>
            </a:r>
            <a:endParaRPr lang="en-US" dirty="0"/>
          </a:p>
        </p:txBody>
      </p:sp>
      <p:cxnSp>
        <p:nvCxnSpPr>
          <p:cNvPr id="9" name="Straight Arrow Connector 8"/>
          <p:cNvCxnSpPr/>
          <p:nvPr/>
        </p:nvCxnSpPr>
        <p:spPr>
          <a:xfrm flipV="1">
            <a:off x="2438400" y="44958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H="1" flipV="1">
            <a:off x="4953000" y="4267200"/>
            <a:ext cx="8763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7461</TotalTime>
  <Words>1739</Words>
  <Application>Microsoft Office PowerPoint</Application>
  <PresentationFormat>On-screen Show (4:3)</PresentationFormat>
  <Paragraphs>328</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Object Oriented Programming</vt:lpstr>
      <vt:lpstr>Programming Models</vt:lpstr>
      <vt:lpstr>Procedure Oriented Programming</vt:lpstr>
      <vt:lpstr>Object Oriented Programming</vt:lpstr>
      <vt:lpstr>Continue..</vt:lpstr>
      <vt:lpstr>OOPS Concept</vt:lpstr>
      <vt:lpstr>Abstraction</vt:lpstr>
      <vt:lpstr>Encapsulation</vt:lpstr>
      <vt:lpstr>Inheritance</vt:lpstr>
      <vt:lpstr>Polymorphism</vt:lpstr>
      <vt:lpstr>Classes and Objects</vt:lpstr>
      <vt:lpstr>OOPS Course</vt:lpstr>
      <vt:lpstr>Lab</vt:lpstr>
      <vt:lpstr>$this</vt:lpstr>
      <vt:lpstr>new</vt:lpstr>
      <vt:lpstr>Properties</vt:lpstr>
      <vt:lpstr>Properties and methods</vt:lpstr>
      <vt:lpstr>Visibility</vt:lpstr>
      <vt:lpstr>Extends</vt:lpstr>
      <vt:lpstr>Final </vt:lpstr>
      <vt:lpstr>Static</vt:lpstr>
      <vt:lpstr>Autoloading Classes</vt:lpstr>
      <vt:lpstr>Abstraction</vt:lpstr>
      <vt:lpstr>Abstraction</vt:lpstr>
      <vt:lpstr>Abstraction Vs. Encapsulation</vt:lpstr>
      <vt:lpstr>Interface</vt:lpstr>
      <vt:lpstr>Implements</vt:lpstr>
      <vt:lpstr>Traits</vt:lpstr>
      <vt:lpstr>Slide 29</vt:lpstr>
      <vt:lpstr>Slide 30</vt:lpstr>
      <vt:lpstr>Namespaces</vt:lpstr>
      <vt:lpstr>Slide 32</vt:lpstr>
      <vt:lpstr>Functions</vt:lpstr>
      <vt:lpstr>User Defined Function</vt:lpstr>
      <vt:lpstr>Recursion</vt:lpstr>
      <vt:lpstr>Function Arguments</vt:lpstr>
      <vt:lpstr>Slide 37</vt:lpstr>
      <vt:lpstr>Type declarations</vt:lpstr>
      <vt:lpstr>Default argument values </vt:lpstr>
      <vt:lpstr>Valid type</vt:lpstr>
      <vt:lpstr>Strict typing</vt:lpstr>
      <vt:lpstr>Variable-length argument lists</vt:lpstr>
      <vt:lpstr>Variable Function</vt:lpstr>
      <vt:lpstr>Anonymous functions</vt:lpstr>
      <vt:lpstr>Slide 45</vt:lpstr>
      <vt:lpstr>The Closure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Object</dc:title>
  <dc:creator>Ashish</dc:creator>
  <cp:lastModifiedBy>Ashish</cp:lastModifiedBy>
  <cp:revision>227</cp:revision>
  <dcterms:created xsi:type="dcterms:W3CDTF">2017-12-17T02:41:30Z</dcterms:created>
  <dcterms:modified xsi:type="dcterms:W3CDTF">2018-01-07T02:53:27Z</dcterms:modified>
</cp:coreProperties>
</file>