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1.xml" ContentType="application/vnd.openxmlformats-officedocument.presentationml.comment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2" r:id="rId1"/>
  </p:sldMasterIdLst>
  <p:notesMasterIdLst>
    <p:notesMasterId r:id="rId29"/>
  </p:notesMasterIdLst>
  <p:handoutMasterIdLst>
    <p:handoutMasterId r:id="rId30"/>
  </p:handoutMasterIdLst>
  <p:sldIdLst>
    <p:sldId id="257" r:id="rId2"/>
    <p:sldId id="258" r:id="rId3"/>
    <p:sldId id="283" r:id="rId4"/>
    <p:sldId id="284" r:id="rId5"/>
    <p:sldId id="289" r:id="rId6"/>
    <p:sldId id="285" r:id="rId7"/>
    <p:sldId id="286" r:id="rId8"/>
    <p:sldId id="287" r:id="rId9"/>
    <p:sldId id="288" r:id="rId10"/>
    <p:sldId id="290" r:id="rId11"/>
    <p:sldId id="291" r:id="rId12"/>
    <p:sldId id="292" r:id="rId13"/>
    <p:sldId id="275" r:id="rId14"/>
    <p:sldId id="259" r:id="rId15"/>
    <p:sldId id="294" r:id="rId16"/>
    <p:sldId id="262" r:id="rId17"/>
    <p:sldId id="263" r:id="rId18"/>
    <p:sldId id="264" r:id="rId19"/>
    <p:sldId id="260" r:id="rId20"/>
    <p:sldId id="273" r:id="rId21"/>
    <p:sldId id="296" r:id="rId22"/>
    <p:sldId id="297" r:id="rId23"/>
    <p:sldId id="298" r:id="rId24"/>
    <p:sldId id="299" r:id="rId25"/>
    <p:sldId id="300" r:id="rId26"/>
    <p:sldId id="301" r:id="rId27"/>
    <p:sldId id="30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ish Gupta" initials="AG" lastIdx="7" clrIdx="0">
    <p:extLst>
      <p:ext uri="{19B8F6BF-5375-455C-9EA6-DF929625EA0E}">
        <p15:presenceInfo xmlns:p15="http://schemas.microsoft.com/office/powerpoint/2012/main" userId="0cf4106543d62c59" providerId="Windows Live"/>
      </p:ext>
    </p:extLst>
  </p:cmAuthor>
  <p:cmAuthor id="2" name="sujith vallepalli" initials="sv" lastIdx="4" clrIdx="1">
    <p:extLst>
      <p:ext uri="{19B8F6BF-5375-455C-9EA6-DF929625EA0E}">
        <p15:presenceInfo xmlns:p15="http://schemas.microsoft.com/office/powerpoint/2012/main" userId="392e3c89f388f0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9999"/>
    <a:srgbClr val="F1D7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7T19:12:24.881" idx="6">
    <p:pos x="10" y="10"/>
    <p:text>Think about changing term data munging</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52FCAE-548E-4755-87EC-61E239A503C4}"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US"/>
        </a:p>
      </dgm:t>
    </dgm:pt>
    <dgm:pt modelId="{47F7C061-FFDE-41EF-8B2A-4512D03B2874}">
      <dgm:prSet phldrT="[Text]"/>
      <dgm:spPr>
        <a:solidFill>
          <a:srgbClr val="FFC000"/>
        </a:solidFill>
      </dgm:spPr>
      <dgm:t>
        <a:bodyPr/>
        <a:lstStyle/>
        <a:p>
          <a:pPr algn="ctr"/>
          <a:r>
            <a:rPr lang="en-US" dirty="0"/>
            <a:t>High</a:t>
          </a:r>
        </a:p>
      </dgm:t>
    </dgm:pt>
    <dgm:pt modelId="{D82C3821-7284-424B-8400-4B447DD48DE7}" type="parTrans" cxnId="{BEB380D7-DAA1-41F9-BA4F-3A42B80842C2}">
      <dgm:prSet/>
      <dgm:spPr/>
      <dgm:t>
        <a:bodyPr/>
        <a:lstStyle/>
        <a:p>
          <a:endParaRPr lang="en-US"/>
        </a:p>
      </dgm:t>
    </dgm:pt>
    <dgm:pt modelId="{43A2221E-B613-46A2-BD22-D1ED24662EB7}" type="sibTrans" cxnId="{BEB380D7-DAA1-41F9-BA4F-3A42B80842C2}">
      <dgm:prSet/>
      <dgm:spPr/>
      <dgm:t>
        <a:bodyPr/>
        <a:lstStyle/>
        <a:p>
          <a:endParaRPr lang="en-US"/>
        </a:p>
      </dgm:t>
    </dgm:pt>
    <dgm:pt modelId="{524E3248-9C7C-4040-846C-BBC2950693A5}">
      <dgm:prSet phldrT="[Text]" custT="1"/>
      <dgm:spPr/>
      <dgm:t>
        <a:bodyPr/>
        <a:lstStyle/>
        <a:p>
          <a:r>
            <a:rPr lang="en-US" sz="1800" kern="1200" dirty="0">
              <a:solidFill>
                <a:schemeClr val="tx1"/>
              </a:solidFill>
              <a:latin typeface="+mn-lt"/>
              <a:ea typeface="+mn-ea"/>
              <a:cs typeface="+mn-cs"/>
            </a:rPr>
            <a:t>1. Policy Age</a:t>
          </a:r>
        </a:p>
        <a:p>
          <a:r>
            <a:rPr lang="en-US" sz="1800" kern="1200" dirty="0">
              <a:solidFill>
                <a:schemeClr val="tx1"/>
              </a:solidFill>
              <a:latin typeface="+mn-lt"/>
              <a:ea typeface="+mn-ea"/>
              <a:cs typeface="+mn-cs"/>
            </a:rPr>
            <a:t>2. Minimum Age at Onset</a:t>
          </a:r>
        </a:p>
      </dgm:t>
    </dgm:pt>
    <dgm:pt modelId="{BF095EF2-3EEB-4470-8FF9-8F55A36FCE4B}" type="parTrans" cxnId="{4A391437-CCFD-4D1A-8262-9E640DA7CB0B}">
      <dgm:prSet/>
      <dgm:spPr/>
      <dgm:t>
        <a:bodyPr/>
        <a:lstStyle/>
        <a:p>
          <a:endParaRPr lang="en-US"/>
        </a:p>
      </dgm:t>
    </dgm:pt>
    <dgm:pt modelId="{A06470E0-7715-4E73-B610-FA9735BC8100}" type="sibTrans" cxnId="{4A391437-CCFD-4D1A-8262-9E640DA7CB0B}">
      <dgm:prSet/>
      <dgm:spPr/>
      <dgm:t>
        <a:bodyPr/>
        <a:lstStyle/>
        <a:p>
          <a:endParaRPr lang="en-US"/>
        </a:p>
      </dgm:t>
    </dgm:pt>
    <dgm:pt modelId="{81A37C5B-7958-42E9-B4B1-B379269BD74E}">
      <dgm:prSet phldrT="[Text]"/>
      <dgm:spPr>
        <a:solidFill>
          <a:srgbClr val="FFC000"/>
        </a:solidFill>
      </dgm:spPr>
      <dgm:t>
        <a:bodyPr/>
        <a:lstStyle/>
        <a:p>
          <a:pPr algn="ctr"/>
          <a:r>
            <a:rPr lang="en-US" dirty="0"/>
            <a:t>Low</a:t>
          </a:r>
        </a:p>
      </dgm:t>
    </dgm:pt>
    <dgm:pt modelId="{BA90C168-C0CF-488D-B76D-F0D2E49EB977}" type="parTrans" cxnId="{9F893BBF-1544-4AB7-91D7-FE9E8D4DDEAF}">
      <dgm:prSet/>
      <dgm:spPr/>
      <dgm:t>
        <a:bodyPr/>
        <a:lstStyle/>
        <a:p>
          <a:endParaRPr lang="en-US"/>
        </a:p>
      </dgm:t>
    </dgm:pt>
    <dgm:pt modelId="{6DF0B667-3B36-4436-9504-60FC045DC7B1}" type="sibTrans" cxnId="{9F893BBF-1544-4AB7-91D7-FE9E8D4DDEAF}">
      <dgm:prSet/>
      <dgm:spPr/>
      <dgm:t>
        <a:bodyPr/>
        <a:lstStyle/>
        <a:p>
          <a:endParaRPr lang="en-US"/>
        </a:p>
      </dgm:t>
    </dgm:pt>
    <dgm:pt modelId="{51498869-6044-429F-A368-4301E2031295}">
      <dgm:prSet phldrT="[Text]" custT="1"/>
      <dgm:spPr/>
      <dgm:t>
        <a:bodyPr/>
        <a:lstStyle/>
        <a:p>
          <a:r>
            <a:rPr lang="en-US" sz="1800" kern="1200" dirty="0">
              <a:solidFill>
                <a:schemeClr val="tx1"/>
              </a:solidFill>
              <a:latin typeface="+mn-lt"/>
              <a:ea typeface="+mn-ea"/>
              <a:cs typeface="+mn-cs"/>
            </a:rPr>
            <a:t>1. Account Value at beginning of year</a:t>
          </a:r>
        </a:p>
        <a:p>
          <a:r>
            <a:rPr lang="en-US" sz="1800" kern="1200" dirty="0">
              <a:solidFill>
                <a:schemeClr val="tx1"/>
              </a:solidFill>
              <a:latin typeface="+mn-lt"/>
              <a:ea typeface="+mn-ea"/>
              <a:cs typeface="+mn-cs"/>
            </a:rPr>
            <a:t>2. Duration and Amount of Surrender Charge</a:t>
          </a:r>
        </a:p>
        <a:p>
          <a:r>
            <a:rPr lang="en-US" sz="1800" kern="1200" dirty="0">
              <a:solidFill>
                <a:schemeClr val="tx1"/>
              </a:solidFill>
              <a:latin typeface="+mn-lt"/>
              <a:ea typeface="+mn-ea"/>
              <a:cs typeface="+mn-cs"/>
            </a:rPr>
            <a:t>3. Owner Age</a:t>
          </a:r>
        </a:p>
      </dgm:t>
    </dgm:pt>
    <dgm:pt modelId="{C1482D08-8C34-4669-8BD1-2BC06A78F22A}" type="parTrans" cxnId="{EFD6D075-D14F-4DFE-8FF5-A14886E81F78}">
      <dgm:prSet/>
      <dgm:spPr/>
      <dgm:t>
        <a:bodyPr/>
        <a:lstStyle/>
        <a:p>
          <a:endParaRPr lang="en-US"/>
        </a:p>
      </dgm:t>
    </dgm:pt>
    <dgm:pt modelId="{0A750257-2E3B-4D32-8C1C-3665C325E60F}" type="sibTrans" cxnId="{EFD6D075-D14F-4DFE-8FF5-A14886E81F78}">
      <dgm:prSet/>
      <dgm:spPr/>
      <dgm:t>
        <a:bodyPr/>
        <a:lstStyle/>
        <a:p>
          <a:endParaRPr lang="en-US"/>
        </a:p>
      </dgm:t>
    </dgm:pt>
    <dgm:pt modelId="{086F6FFF-A072-48F0-9B42-C84B3A10C69A}" type="pres">
      <dgm:prSet presAssocID="{E052FCAE-548E-4755-87EC-61E239A503C4}" presName="Name0" presStyleCnt="0">
        <dgm:presLayoutVars>
          <dgm:chMax val="2"/>
          <dgm:dir/>
          <dgm:animOne val="branch"/>
          <dgm:animLvl val="lvl"/>
          <dgm:resizeHandles val="exact"/>
        </dgm:presLayoutVars>
      </dgm:prSet>
      <dgm:spPr/>
    </dgm:pt>
    <dgm:pt modelId="{A9312B50-498B-4FD8-82EB-864E3EAF6BF2}" type="pres">
      <dgm:prSet presAssocID="{E052FCAE-548E-4755-87EC-61E239A503C4}" presName="Background" presStyleLbl="node1" presStyleIdx="0" presStyleCnt="1"/>
      <dgm:spPr>
        <a:solidFill>
          <a:schemeClr val="accent3">
            <a:lumMod val="60000"/>
            <a:lumOff val="40000"/>
          </a:schemeClr>
        </a:solidFill>
      </dgm:spPr>
    </dgm:pt>
    <dgm:pt modelId="{9E6FA5D7-7E4E-4F87-B668-85440000F454}" type="pres">
      <dgm:prSet presAssocID="{E052FCAE-548E-4755-87EC-61E239A503C4}" presName="Divider" presStyleLbl="callout" presStyleIdx="0" presStyleCnt="1"/>
      <dgm:spPr/>
    </dgm:pt>
    <dgm:pt modelId="{536E4F92-8024-448D-BB29-2E6865A557EE}" type="pres">
      <dgm:prSet presAssocID="{E052FCAE-548E-4755-87EC-61E239A503C4}" presName="ChildText1" presStyleLbl="revTx" presStyleIdx="0" presStyleCnt="0">
        <dgm:presLayoutVars>
          <dgm:chMax val="0"/>
          <dgm:chPref val="0"/>
          <dgm:bulletEnabled val="1"/>
        </dgm:presLayoutVars>
      </dgm:prSet>
      <dgm:spPr/>
    </dgm:pt>
    <dgm:pt modelId="{D30BA90A-6E42-49E3-863C-997891ED0306}" type="pres">
      <dgm:prSet presAssocID="{E052FCAE-548E-4755-87EC-61E239A503C4}" presName="ChildText2" presStyleLbl="revTx" presStyleIdx="0" presStyleCnt="0">
        <dgm:presLayoutVars>
          <dgm:chMax val="0"/>
          <dgm:chPref val="0"/>
          <dgm:bulletEnabled val="1"/>
        </dgm:presLayoutVars>
      </dgm:prSet>
      <dgm:spPr/>
    </dgm:pt>
    <dgm:pt modelId="{22DD1B3A-1BB7-4961-8576-B7359822D9BD}" type="pres">
      <dgm:prSet presAssocID="{E052FCAE-548E-4755-87EC-61E239A503C4}" presName="ParentText1" presStyleLbl="revTx" presStyleIdx="0" presStyleCnt="0">
        <dgm:presLayoutVars>
          <dgm:chMax val="1"/>
          <dgm:chPref val="1"/>
        </dgm:presLayoutVars>
      </dgm:prSet>
      <dgm:spPr/>
    </dgm:pt>
    <dgm:pt modelId="{27C5FBC8-BBAF-4435-B21F-7738E7FA8B23}" type="pres">
      <dgm:prSet presAssocID="{E052FCAE-548E-4755-87EC-61E239A503C4}" presName="ParentShape1" presStyleLbl="alignImgPlace1" presStyleIdx="0" presStyleCnt="2" custLinFactNeighborX="42572" custLinFactNeighborY="5490">
        <dgm:presLayoutVars/>
      </dgm:prSet>
      <dgm:spPr/>
    </dgm:pt>
    <dgm:pt modelId="{F8D58B7E-73E8-48CA-85D9-6F6A80B99A32}" type="pres">
      <dgm:prSet presAssocID="{E052FCAE-548E-4755-87EC-61E239A503C4}" presName="ParentText2" presStyleLbl="revTx" presStyleIdx="0" presStyleCnt="0">
        <dgm:presLayoutVars>
          <dgm:chMax val="1"/>
          <dgm:chPref val="1"/>
        </dgm:presLayoutVars>
      </dgm:prSet>
      <dgm:spPr/>
    </dgm:pt>
    <dgm:pt modelId="{24128289-2ED4-42A6-A0EE-7E9943A8D33F}" type="pres">
      <dgm:prSet presAssocID="{E052FCAE-548E-4755-87EC-61E239A503C4}" presName="ParentShape2" presStyleLbl="alignImgPlace1" presStyleIdx="1" presStyleCnt="2" custScaleX="94236" custLinFactNeighborX="-63790" custLinFactNeighborY="-7657">
        <dgm:presLayoutVars/>
      </dgm:prSet>
      <dgm:spPr/>
    </dgm:pt>
  </dgm:ptLst>
  <dgm:cxnLst>
    <dgm:cxn modelId="{A6CFFE26-334F-4ABE-A4FC-4AAFEB418A22}" type="presOf" srcId="{47F7C061-FFDE-41EF-8B2A-4512D03B2874}" destId="{27C5FBC8-BBAF-4435-B21F-7738E7FA8B23}" srcOrd="1" destOrd="0" presId="urn:microsoft.com/office/officeart/2009/3/layout/OpposingIdeas"/>
    <dgm:cxn modelId="{4A391437-CCFD-4D1A-8262-9E640DA7CB0B}" srcId="{47F7C061-FFDE-41EF-8B2A-4512D03B2874}" destId="{524E3248-9C7C-4040-846C-BBC2950693A5}" srcOrd="0" destOrd="0" parTransId="{BF095EF2-3EEB-4470-8FF9-8F55A36FCE4B}" sibTransId="{A06470E0-7715-4E73-B610-FA9735BC8100}"/>
    <dgm:cxn modelId="{5F2B8D3B-257C-4F52-AD69-DF60C2BE848C}" type="presOf" srcId="{51498869-6044-429F-A368-4301E2031295}" destId="{D30BA90A-6E42-49E3-863C-997891ED0306}" srcOrd="0" destOrd="0" presId="urn:microsoft.com/office/officeart/2009/3/layout/OpposingIdeas"/>
    <dgm:cxn modelId="{1572A05C-86D3-4BA6-BF86-6DF1A9A66FD9}" type="presOf" srcId="{E052FCAE-548E-4755-87EC-61E239A503C4}" destId="{086F6FFF-A072-48F0-9B42-C84B3A10C69A}" srcOrd="0" destOrd="0" presId="urn:microsoft.com/office/officeart/2009/3/layout/OpposingIdeas"/>
    <dgm:cxn modelId="{DF845067-4F5B-4A11-A46B-5DE6DC4B8F55}" type="presOf" srcId="{81A37C5B-7958-42E9-B4B1-B379269BD74E}" destId="{F8D58B7E-73E8-48CA-85D9-6F6A80B99A32}" srcOrd="0" destOrd="0" presId="urn:microsoft.com/office/officeart/2009/3/layout/OpposingIdeas"/>
    <dgm:cxn modelId="{4888EF54-FC7C-4958-BE3E-CFEE9E6082D2}" type="presOf" srcId="{47F7C061-FFDE-41EF-8B2A-4512D03B2874}" destId="{22DD1B3A-1BB7-4961-8576-B7359822D9BD}" srcOrd="0" destOrd="0" presId="urn:microsoft.com/office/officeart/2009/3/layout/OpposingIdeas"/>
    <dgm:cxn modelId="{EFD6D075-D14F-4DFE-8FF5-A14886E81F78}" srcId="{81A37C5B-7958-42E9-B4B1-B379269BD74E}" destId="{51498869-6044-429F-A368-4301E2031295}" srcOrd="0" destOrd="0" parTransId="{C1482D08-8C34-4669-8BD1-2BC06A78F22A}" sibTransId="{0A750257-2E3B-4D32-8C1C-3665C325E60F}"/>
    <dgm:cxn modelId="{CF755B57-E275-4BC6-9441-1BC9333A4F23}" type="presOf" srcId="{524E3248-9C7C-4040-846C-BBC2950693A5}" destId="{536E4F92-8024-448D-BB29-2E6865A557EE}" srcOrd="0" destOrd="0" presId="urn:microsoft.com/office/officeart/2009/3/layout/OpposingIdeas"/>
    <dgm:cxn modelId="{D4CA0B85-2FA0-4ECD-A751-429710A7D8DA}" type="presOf" srcId="{81A37C5B-7958-42E9-B4B1-B379269BD74E}" destId="{24128289-2ED4-42A6-A0EE-7E9943A8D33F}" srcOrd="1" destOrd="0" presId="urn:microsoft.com/office/officeart/2009/3/layout/OpposingIdeas"/>
    <dgm:cxn modelId="{9F893BBF-1544-4AB7-91D7-FE9E8D4DDEAF}" srcId="{E052FCAE-548E-4755-87EC-61E239A503C4}" destId="{81A37C5B-7958-42E9-B4B1-B379269BD74E}" srcOrd="1" destOrd="0" parTransId="{BA90C168-C0CF-488D-B76D-F0D2E49EB977}" sibTransId="{6DF0B667-3B36-4436-9504-60FC045DC7B1}"/>
    <dgm:cxn modelId="{BEB380D7-DAA1-41F9-BA4F-3A42B80842C2}" srcId="{E052FCAE-548E-4755-87EC-61E239A503C4}" destId="{47F7C061-FFDE-41EF-8B2A-4512D03B2874}" srcOrd="0" destOrd="0" parTransId="{D82C3821-7284-424B-8400-4B447DD48DE7}" sibTransId="{43A2221E-B613-46A2-BD22-D1ED24662EB7}"/>
    <dgm:cxn modelId="{73C1B748-C4DB-47F9-AA1C-347D431AC056}" type="presParOf" srcId="{086F6FFF-A072-48F0-9B42-C84B3A10C69A}" destId="{A9312B50-498B-4FD8-82EB-864E3EAF6BF2}" srcOrd="0" destOrd="0" presId="urn:microsoft.com/office/officeart/2009/3/layout/OpposingIdeas"/>
    <dgm:cxn modelId="{AF45C68C-3205-455C-B773-A858E02D568E}" type="presParOf" srcId="{086F6FFF-A072-48F0-9B42-C84B3A10C69A}" destId="{9E6FA5D7-7E4E-4F87-B668-85440000F454}" srcOrd="1" destOrd="0" presId="urn:microsoft.com/office/officeart/2009/3/layout/OpposingIdeas"/>
    <dgm:cxn modelId="{E25A76E8-B511-470C-B598-E87BD731E3F7}" type="presParOf" srcId="{086F6FFF-A072-48F0-9B42-C84B3A10C69A}" destId="{536E4F92-8024-448D-BB29-2E6865A557EE}" srcOrd="2" destOrd="0" presId="urn:microsoft.com/office/officeart/2009/3/layout/OpposingIdeas"/>
    <dgm:cxn modelId="{BCEB4FEC-9961-4A87-B622-D21BAB20FAD7}" type="presParOf" srcId="{086F6FFF-A072-48F0-9B42-C84B3A10C69A}" destId="{D30BA90A-6E42-49E3-863C-997891ED0306}" srcOrd="3" destOrd="0" presId="urn:microsoft.com/office/officeart/2009/3/layout/OpposingIdeas"/>
    <dgm:cxn modelId="{C492CC53-C7DD-4F4D-8FA0-9F6A57F140FD}" type="presParOf" srcId="{086F6FFF-A072-48F0-9B42-C84B3A10C69A}" destId="{22DD1B3A-1BB7-4961-8576-B7359822D9BD}" srcOrd="4" destOrd="0" presId="urn:microsoft.com/office/officeart/2009/3/layout/OpposingIdeas"/>
    <dgm:cxn modelId="{25470D17-313A-43C9-A6BE-A7BBE44823B1}" type="presParOf" srcId="{086F6FFF-A072-48F0-9B42-C84B3A10C69A}" destId="{27C5FBC8-BBAF-4435-B21F-7738E7FA8B23}" srcOrd="5" destOrd="0" presId="urn:microsoft.com/office/officeart/2009/3/layout/OpposingIdeas"/>
    <dgm:cxn modelId="{3776C5F0-DA41-443D-AC48-7378EE7E2685}" type="presParOf" srcId="{086F6FFF-A072-48F0-9B42-C84B3A10C69A}" destId="{F8D58B7E-73E8-48CA-85D9-6F6A80B99A32}" srcOrd="6" destOrd="0" presId="urn:microsoft.com/office/officeart/2009/3/layout/OpposingIdeas"/>
    <dgm:cxn modelId="{1F283496-9003-49C4-862D-6710A3821985}" type="presParOf" srcId="{086F6FFF-A072-48F0-9B42-C84B3A10C69A}" destId="{24128289-2ED4-42A6-A0EE-7E9943A8D33F}" srcOrd="7" destOrd="0" presId="urn:microsoft.com/office/officeart/2009/3/layout/OpposingIdea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14FDD0-1C07-4168-BC57-501EE79DCF6F}" type="doc">
      <dgm:prSet loTypeId="urn:microsoft.com/office/officeart/2005/8/layout/chevron1" loCatId="process" qsTypeId="urn:microsoft.com/office/officeart/2005/8/quickstyle/simple1" qsCatId="simple" csTypeId="urn:microsoft.com/office/officeart/2005/8/colors/colorful1" csCatId="colorful" phldr="1"/>
      <dgm:spPr/>
    </dgm:pt>
    <dgm:pt modelId="{B654FC1C-AAB2-4DAB-A953-47168BE43201}">
      <dgm:prSet phldrT="[Text]"/>
      <dgm:spPr/>
      <dgm:t>
        <a:bodyPr/>
        <a:lstStyle/>
        <a:p>
          <a:r>
            <a:rPr lang="en-US" dirty="0"/>
            <a:t>Data Munging</a:t>
          </a:r>
        </a:p>
      </dgm:t>
    </dgm:pt>
    <dgm:pt modelId="{44384308-4697-44D2-829F-3B46F7D6B18F}" type="parTrans" cxnId="{B0B90B2F-71D2-4E6F-8730-BA632F2566EF}">
      <dgm:prSet/>
      <dgm:spPr/>
      <dgm:t>
        <a:bodyPr/>
        <a:lstStyle/>
        <a:p>
          <a:endParaRPr lang="en-US"/>
        </a:p>
      </dgm:t>
    </dgm:pt>
    <dgm:pt modelId="{CF61800E-232C-4619-AF1A-DBB85EC4DA6B}" type="sibTrans" cxnId="{B0B90B2F-71D2-4E6F-8730-BA632F2566EF}">
      <dgm:prSet/>
      <dgm:spPr/>
      <dgm:t>
        <a:bodyPr/>
        <a:lstStyle/>
        <a:p>
          <a:endParaRPr lang="en-US"/>
        </a:p>
      </dgm:t>
    </dgm:pt>
    <dgm:pt modelId="{AF540698-3B87-406A-B761-75C0DD41A71E}">
      <dgm:prSet phldrT="[Text]"/>
      <dgm:spPr/>
      <dgm:t>
        <a:bodyPr/>
        <a:lstStyle/>
        <a:p>
          <a:r>
            <a:rPr lang="en-US" dirty="0"/>
            <a:t>Variable Selection</a:t>
          </a:r>
        </a:p>
      </dgm:t>
    </dgm:pt>
    <dgm:pt modelId="{7D00D423-743C-476F-BC8F-C58785B60788}" type="parTrans" cxnId="{BB5DD83F-D5D1-430C-9775-1FAF673997F5}">
      <dgm:prSet/>
      <dgm:spPr/>
      <dgm:t>
        <a:bodyPr/>
        <a:lstStyle/>
        <a:p>
          <a:endParaRPr lang="en-US"/>
        </a:p>
      </dgm:t>
    </dgm:pt>
    <dgm:pt modelId="{832A8D4D-E26A-4235-801E-4FC050BACCF7}" type="sibTrans" cxnId="{BB5DD83F-D5D1-430C-9775-1FAF673997F5}">
      <dgm:prSet/>
      <dgm:spPr/>
      <dgm:t>
        <a:bodyPr/>
        <a:lstStyle/>
        <a:p>
          <a:endParaRPr lang="en-US"/>
        </a:p>
      </dgm:t>
    </dgm:pt>
    <dgm:pt modelId="{2E95D885-0733-4295-AF1E-956477A5FC0E}">
      <dgm:prSet phldrT="[Text]"/>
      <dgm:spPr/>
      <dgm:t>
        <a:bodyPr/>
        <a:lstStyle/>
        <a:p>
          <a:r>
            <a:rPr lang="en-US" dirty="0"/>
            <a:t>Model Building</a:t>
          </a:r>
        </a:p>
      </dgm:t>
    </dgm:pt>
    <dgm:pt modelId="{84516082-6229-4BD2-BBDE-EDA0B4809696}" type="parTrans" cxnId="{8F7F4977-97B5-4A27-B52D-33BC93C34476}">
      <dgm:prSet/>
      <dgm:spPr/>
      <dgm:t>
        <a:bodyPr/>
        <a:lstStyle/>
        <a:p>
          <a:endParaRPr lang="en-US"/>
        </a:p>
      </dgm:t>
    </dgm:pt>
    <dgm:pt modelId="{6F1E64D9-8EB3-4125-B6FC-F470C7A39587}" type="sibTrans" cxnId="{8F7F4977-97B5-4A27-B52D-33BC93C34476}">
      <dgm:prSet/>
      <dgm:spPr/>
      <dgm:t>
        <a:bodyPr/>
        <a:lstStyle/>
        <a:p>
          <a:endParaRPr lang="en-US"/>
        </a:p>
      </dgm:t>
    </dgm:pt>
    <dgm:pt modelId="{CFC24A58-3E8A-4360-A450-3CED6AEA929C}">
      <dgm:prSet/>
      <dgm:spPr/>
      <dgm:t>
        <a:bodyPr/>
        <a:lstStyle/>
        <a:p>
          <a:r>
            <a:rPr lang="en-US" dirty="0"/>
            <a:t>Model Assessment</a:t>
          </a:r>
        </a:p>
      </dgm:t>
    </dgm:pt>
    <dgm:pt modelId="{D722481F-7BB2-4216-A203-36838A9CE491}" type="parTrans" cxnId="{89B4E215-21AE-43C0-ABA2-2E12A8532C2F}">
      <dgm:prSet/>
      <dgm:spPr/>
      <dgm:t>
        <a:bodyPr/>
        <a:lstStyle/>
        <a:p>
          <a:endParaRPr lang="en-US"/>
        </a:p>
      </dgm:t>
    </dgm:pt>
    <dgm:pt modelId="{E7CE8A57-CC6A-4248-8A12-E4AA18ABF2A8}" type="sibTrans" cxnId="{89B4E215-21AE-43C0-ABA2-2E12A8532C2F}">
      <dgm:prSet/>
      <dgm:spPr/>
      <dgm:t>
        <a:bodyPr/>
        <a:lstStyle/>
        <a:p>
          <a:endParaRPr lang="en-US"/>
        </a:p>
      </dgm:t>
    </dgm:pt>
    <dgm:pt modelId="{2B882418-7B41-4891-8164-64917E082B29}">
      <dgm:prSet custT="1"/>
      <dgm:spPr>
        <a:solidFill>
          <a:schemeClr val="accent2">
            <a:hueOff val="0"/>
            <a:satOff val="0"/>
            <a:lumOff val="0"/>
          </a:schemeClr>
        </a:solidFill>
        <a:effectLst>
          <a:glow rad="381000">
            <a:schemeClr val="accent2">
              <a:satMod val="175000"/>
              <a:alpha val="69000"/>
            </a:schemeClr>
          </a:glow>
        </a:effectLst>
      </dgm:spPr>
      <dgm:t>
        <a:bodyPr/>
        <a:lstStyle/>
        <a:p>
          <a:r>
            <a:rPr lang="en-US" sz="2400" b="1" dirty="0">
              <a:solidFill>
                <a:schemeClr val="tx1"/>
              </a:solidFill>
            </a:rPr>
            <a:t>Sampling</a:t>
          </a:r>
        </a:p>
      </dgm:t>
    </dgm:pt>
    <dgm:pt modelId="{E5C22C33-6063-4866-B55E-6E43E6A1FFBA}" type="parTrans" cxnId="{FC90808A-F0BF-4027-BD1B-295C0A6D2D3E}">
      <dgm:prSet/>
      <dgm:spPr/>
      <dgm:t>
        <a:bodyPr/>
        <a:lstStyle/>
        <a:p>
          <a:endParaRPr lang="en-US"/>
        </a:p>
      </dgm:t>
    </dgm:pt>
    <dgm:pt modelId="{F2994EF9-FC0A-4FFA-ADE3-188362113EE0}" type="sibTrans" cxnId="{FC90808A-F0BF-4027-BD1B-295C0A6D2D3E}">
      <dgm:prSet/>
      <dgm:spPr/>
      <dgm:t>
        <a:bodyPr/>
        <a:lstStyle/>
        <a:p>
          <a:endParaRPr lang="en-US"/>
        </a:p>
      </dgm:t>
    </dgm:pt>
    <dgm:pt modelId="{492F9CB4-606F-4D0F-8606-38BFE57D4153}" type="pres">
      <dgm:prSet presAssocID="{DB14FDD0-1C07-4168-BC57-501EE79DCF6F}" presName="Name0" presStyleCnt="0">
        <dgm:presLayoutVars>
          <dgm:dir/>
          <dgm:animLvl val="lvl"/>
          <dgm:resizeHandles val="exact"/>
        </dgm:presLayoutVars>
      </dgm:prSet>
      <dgm:spPr/>
    </dgm:pt>
    <dgm:pt modelId="{A5E024F2-6F6A-4EE0-9831-F555232D97E2}" type="pres">
      <dgm:prSet presAssocID="{2B882418-7B41-4891-8164-64917E082B29}" presName="parTxOnly" presStyleLbl="node1" presStyleIdx="0" presStyleCnt="5" custScaleX="108472" custLinFactNeighborY="-25906">
        <dgm:presLayoutVars>
          <dgm:chMax val="0"/>
          <dgm:chPref val="0"/>
          <dgm:bulletEnabled val="1"/>
        </dgm:presLayoutVars>
      </dgm:prSet>
      <dgm:spPr/>
    </dgm:pt>
    <dgm:pt modelId="{5B9ECB43-7C58-4D5B-910B-F55F1AE2E4B2}" type="pres">
      <dgm:prSet presAssocID="{F2994EF9-FC0A-4FFA-ADE3-188362113EE0}" presName="parTxOnlySpace" presStyleCnt="0"/>
      <dgm:spPr/>
    </dgm:pt>
    <dgm:pt modelId="{1F96AB57-90F5-4717-8D41-754555E41AC5}" type="pres">
      <dgm:prSet presAssocID="{B654FC1C-AAB2-4DAB-A953-47168BE43201}" presName="parTxOnly" presStyleLbl="node1" presStyleIdx="1" presStyleCnt="5">
        <dgm:presLayoutVars>
          <dgm:chMax val="0"/>
          <dgm:chPref val="0"/>
          <dgm:bulletEnabled val="1"/>
        </dgm:presLayoutVars>
      </dgm:prSet>
      <dgm:spPr/>
    </dgm:pt>
    <dgm:pt modelId="{E07E8285-1980-446A-BA96-7F41D830BCAD}" type="pres">
      <dgm:prSet presAssocID="{CF61800E-232C-4619-AF1A-DBB85EC4DA6B}" presName="parTxOnlySpace" presStyleCnt="0"/>
      <dgm:spPr/>
    </dgm:pt>
    <dgm:pt modelId="{58748435-2FDE-435F-87BE-C07E176E290B}" type="pres">
      <dgm:prSet presAssocID="{AF540698-3B87-406A-B761-75C0DD41A71E}" presName="parTxOnly" presStyleLbl="node1" presStyleIdx="2" presStyleCnt="5">
        <dgm:presLayoutVars>
          <dgm:chMax val="0"/>
          <dgm:chPref val="0"/>
          <dgm:bulletEnabled val="1"/>
        </dgm:presLayoutVars>
      </dgm:prSet>
      <dgm:spPr/>
    </dgm:pt>
    <dgm:pt modelId="{D5E037AE-B8C1-4923-96AD-06B3939C3BEB}" type="pres">
      <dgm:prSet presAssocID="{832A8D4D-E26A-4235-801E-4FC050BACCF7}" presName="parTxOnlySpace" presStyleCnt="0"/>
      <dgm:spPr/>
    </dgm:pt>
    <dgm:pt modelId="{2E4611E4-F9A4-4FA7-A2B0-AEA3012D9699}" type="pres">
      <dgm:prSet presAssocID="{2E95D885-0733-4295-AF1E-956477A5FC0E}" presName="parTxOnly" presStyleLbl="node1" presStyleIdx="3" presStyleCnt="5" custLinFactNeighborX="41670" custLinFactNeighborY="0">
        <dgm:presLayoutVars>
          <dgm:chMax val="0"/>
          <dgm:chPref val="0"/>
          <dgm:bulletEnabled val="1"/>
        </dgm:presLayoutVars>
      </dgm:prSet>
      <dgm:spPr/>
    </dgm:pt>
    <dgm:pt modelId="{06DE8E40-85E2-4688-852D-2C9F541DD597}" type="pres">
      <dgm:prSet presAssocID="{6F1E64D9-8EB3-4125-B6FC-F470C7A39587}" presName="parTxOnlySpace" presStyleCnt="0"/>
      <dgm:spPr/>
    </dgm:pt>
    <dgm:pt modelId="{0247147A-00F2-4A2F-BEF6-A479CCEDD705}" type="pres">
      <dgm:prSet presAssocID="{CFC24A58-3E8A-4360-A450-3CED6AEA929C}" presName="parTxOnly" presStyleLbl="node1" presStyleIdx="4" presStyleCnt="5">
        <dgm:presLayoutVars>
          <dgm:chMax val="0"/>
          <dgm:chPref val="0"/>
          <dgm:bulletEnabled val="1"/>
        </dgm:presLayoutVars>
      </dgm:prSet>
      <dgm:spPr/>
    </dgm:pt>
  </dgm:ptLst>
  <dgm:cxnLst>
    <dgm:cxn modelId="{89B4E215-21AE-43C0-ABA2-2E12A8532C2F}" srcId="{DB14FDD0-1C07-4168-BC57-501EE79DCF6F}" destId="{CFC24A58-3E8A-4360-A450-3CED6AEA929C}" srcOrd="4" destOrd="0" parTransId="{D722481F-7BB2-4216-A203-36838A9CE491}" sibTransId="{E7CE8A57-CC6A-4248-8A12-E4AA18ABF2A8}"/>
    <dgm:cxn modelId="{A6793A26-8846-4C82-AB84-63B57EFE01B0}" type="presOf" srcId="{DB14FDD0-1C07-4168-BC57-501EE79DCF6F}" destId="{492F9CB4-606F-4D0F-8606-38BFE57D4153}" srcOrd="0" destOrd="0" presId="urn:microsoft.com/office/officeart/2005/8/layout/chevron1"/>
    <dgm:cxn modelId="{B0B90B2F-71D2-4E6F-8730-BA632F2566EF}" srcId="{DB14FDD0-1C07-4168-BC57-501EE79DCF6F}" destId="{B654FC1C-AAB2-4DAB-A953-47168BE43201}" srcOrd="1" destOrd="0" parTransId="{44384308-4697-44D2-829F-3B46F7D6B18F}" sibTransId="{CF61800E-232C-4619-AF1A-DBB85EC4DA6B}"/>
    <dgm:cxn modelId="{8CCC6938-5B67-4695-95E0-58B5C9108DE3}" type="presOf" srcId="{AF540698-3B87-406A-B761-75C0DD41A71E}" destId="{58748435-2FDE-435F-87BE-C07E176E290B}" srcOrd="0" destOrd="0" presId="urn:microsoft.com/office/officeart/2005/8/layout/chevron1"/>
    <dgm:cxn modelId="{BB5DD83F-D5D1-430C-9775-1FAF673997F5}" srcId="{DB14FDD0-1C07-4168-BC57-501EE79DCF6F}" destId="{AF540698-3B87-406A-B761-75C0DD41A71E}" srcOrd="2" destOrd="0" parTransId="{7D00D423-743C-476F-BC8F-C58785B60788}" sibTransId="{832A8D4D-E26A-4235-801E-4FC050BACCF7}"/>
    <dgm:cxn modelId="{2BD5E95C-A363-4924-998F-19E466AE0C80}" type="presOf" srcId="{2E95D885-0733-4295-AF1E-956477A5FC0E}" destId="{2E4611E4-F9A4-4FA7-A2B0-AEA3012D9699}" srcOrd="0" destOrd="0" presId="urn:microsoft.com/office/officeart/2005/8/layout/chevron1"/>
    <dgm:cxn modelId="{BE47106F-0504-40AB-9972-9D1D770B8404}" type="presOf" srcId="{2B882418-7B41-4891-8164-64917E082B29}" destId="{A5E024F2-6F6A-4EE0-9831-F555232D97E2}" srcOrd="0" destOrd="0" presId="urn:microsoft.com/office/officeart/2005/8/layout/chevron1"/>
    <dgm:cxn modelId="{C2B9C46F-84AF-40F7-8B91-5E280A689FB6}" type="presOf" srcId="{CFC24A58-3E8A-4360-A450-3CED6AEA929C}" destId="{0247147A-00F2-4A2F-BEF6-A479CCEDD705}" srcOrd="0" destOrd="0" presId="urn:microsoft.com/office/officeart/2005/8/layout/chevron1"/>
    <dgm:cxn modelId="{8F7F4977-97B5-4A27-B52D-33BC93C34476}" srcId="{DB14FDD0-1C07-4168-BC57-501EE79DCF6F}" destId="{2E95D885-0733-4295-AF1E-956477A5FC0E}" srcOrd="3" destOrd="0" parTransId="{84516082-6229-4BD2-BBDE-EDA0B4809696}" sibTransId="{6F1E64D9-8EB3-4125-B6FC-F470C7A39587}"/>
    <dgm:cxn modelId="{07FF9A7A-D9FB-4DCE-9F9D-FEB6D12C51C7}" type="presOf" srcId="{B654FC1C-AAB2-4DAB-A953-47168BE43201}" destId="{1F96AB57-90F5-4717-8D41-754555E41AC5}" srcOrd="0" destOrd="0" presId="urn:microsoft.com/office/officeart/2005/8/layout/chevron1"/>
    <dgm:cxn modelId="{FC90808A-F0BF-4027-BD1B-295C0A6D2D3E}" srcId="{DB14FDD0-1C07-4168-BC57-501EE79DCF6F}" destId="{2B882418-7B41-4891-8164-64917E082B29}" srcOrd="0" destOrd="0" parTransId="{E5C22C33-6063-4866-B55E-6E43E6A1FFBA}" sibTransId="{F2994EF9-FC0A-4FFA-ADE3-188362113EE0}"/>
    <dgm:cxn modelId="{70ABBA7C-774A-4E69-8BA7-84F3117C9F30}" type="presParOf" srcId="{492F9CB4-606F-4D0F-8606-38BFE57D4153}" destId="{A5E024F2-6F6A-4EE0-9831-F555232D97E2}" srcOrd="0" destOrd="0" presId="urn:microsoft.com/office/officeart/2005/8/layout/chevron1"/>
    <dgm:cxn modelId="{C0F58CAA-5054-4BAB-90E6-CBE79A2514D7}" type="presParOf" srcId="{492F9CB4-606F-4D0F-8606-38BFE57D4153}" destId="{5B9ECB43-7C58-4D5B-910B-F55F1AE2E4B2}" srcOrd="1" destOrd="0" presId="urn:microsoft.com/office/officeart/2005/8/layout/chevron1"/>
    <dgm:cxn modelId="{090D76BA-B35B-4A4A-A0E1-824A37618AC1}" type="presParOf" srcId="{492F9CB4-606F-4D0F-8606-38BFE57D4153}" destId="{1F96AB57-90F5-4717-8D41-754555E41AC5}" srcOrd="2" destOrd="0" presId="urn:microsoft.com/office/officeart/2005/8/layout/chevron1"/>
    <dgm:cxn modelId="{7E2A49E4-DC6B-475D-B815-9120E86DFB3C}" type="presParOf" srcId="{492F9CB4-606F-4D0F-8606-38BFE57D4153}" destId="{E07E8285-1980-446A-BA96-7F41D830BCAD}" srcOrd="3" destOrd="0" presId="urn:microsoft.com/office/officeart/2005/8/layout/chevron1"/>
    <dgm:cxn modelId="{969DAE25-FFD1-483E-94A9-141676C14D4A}" type="presParOf" srcId="{492F9CB4-606F-4D0F-8606-38BFE57D4153}" destId="{58748435-2FDE-435F-87BE-C07E176E290B}" srcOrd="4" destOrd="0" presId="urn:microsoft.com/office/officeart/2005/8/layout/chevron1"/>
    <dgm:cxn modelId="{D7B305E3-13EC-4040-BB9C-53BC7678EEAD}" type="presParOf" srcId="{492F9CB4-606F-4D0F-8606-38BFE57D4153}" destId="{D5E037AE-B8C1-4923-96AD-06B3939C3BEB}" srcOrd="5" destOrd="0" presId="urn:microsoft.com/office/officeart/2005/8/layout/chevron1"/>
    <dgm:cxn modelId="{E406C11F-D3E3-4370-82D8-35D1E4CFA2FA}" type="presParOf" srcId="{492F9CB4-606F-4D0F-8606-38BFE57D4153}" destId="{2E4611E4-F9A4-4FA7-A2B0-AEA3012D9699}" srcOrd="6" destOrd="0" presId="urn:microsoft.com/office/officeart/2005/8/layout/chevron1"/>
    <dgm:cxn modelId="{13340096-3918-4F40-AADE-A50843458A10}" type="presParOf" srcId="{492F9CB4-606F-4D0F-8606-38BFE57D4153}" destId="{06DE8E40-85E2-4688-852D-2C9F541DD597}" srcOrd="7" destOrd="0" presId="urn:microsoft.com/office/officeart/2005/8/layout/chevron1"/>
    <dgm:cxn modelId="{0797090F-072E-4363-8F1A-F69115996BA4}" type="presParOf" srcId="{492F9CB4-606F-4D0F-8606-38BFE57D4153}" destId="{0247147A-00F2-4A2F-BEF6-A479CCEDD705}"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14FDD0-1C07-4168-BC57-501EE79DCF6F}" type="doc">
      <dgm:prSet loTypeId="urn:microsoft.com/office/officeart/2005/8/layout/chevron1" loCatId="process" qsTypeId="urn:microsoft.com/office/officeart/2005/8/quickstyle/simple1" qsCatId="simple" csTypeId="urn:microsoft.com/office/officeart/2005/8/colors/colorful1" csCatId="colorful" phldr="1"/>
      <dgm:spPr/>
    </dgm:pt>
    <dgm:pt modelId="{B654FC1C-AAB2-4DAB-A953-47168BE43201}">
      <dgm:prSet phldrT="[Text]"/>
      <dgm:spPr/>
      <dgm:t>
        <a:bodyPr/>
        <a:lstStyle/>
        <a:p>
          <a:r>
            <a:rPr lang="en-US" dirty="0"/>
            <a:t>Data Munging</a:t>
          </a:r>
        </a:p>
      </dgm:t>
    </dgm:pt>
    <dgm:pt modelId="{44384308-4697-44D2-829F-3B46F7D6B18F}" type="parTrans" cxnId="{B0B90B2F-71D2-4E6F-8730-BA632F2566EF}">
      <dgm:prSet/>
      <dgm:spPr/>
      <dgm:t>
        <a:bodyPr/>
        <a:lstStyle/>
        <a:p>
          <a:endParaRPr lang="en-US"/>
        </a:p>
      </dgm:t>
    </dgm:pt>
    <dgm:pt modelId="{CF61800E-232C-4619-AF1A-DBB85EC4DA6B}" type="sibTrans" cxnId="{B0B90B2F-71D2-4E6F-8730-BA632F2566EF}">
      <dgm:prSet/>
      <dgm:spPr/>
      <dgm:t>
        <a:bodyPr/>
        <a:lstStyle/>
        <a:p>
          <a:endParaRPr lang="en-US"/>
        </a:p>
      </dgm:t>
    </dgm:pt>
    <dgm:pt modelId="{AF540698-3B87-406A-B761-75C0DD41A71E}">
      <dgm:prSet phldrT="[Text]"/>
      <dgm:spPr/>
      <dgm:t>
        <a:bodyPr/>
        <a:lstStyle/>
        <a:p>
          <a:r>
            <a:rPr lang="en-US" dirty="0"/>
            <a:t>Variable Selection</a:t>
          </a:r>
        </a:p>
      </dgm:t>
    </dgm:pt>
    <dgm:pt modelId="{7D00D423-743C-476F-BC8F-C58785B60788}" type="parTrans" cxnId="{BB5DD83F-D5D1-430C-9775-1FAF673997F5}">
      <dgm:prSet/>
      <dgm:spPr/>
      <dgm:t>
        <a:bodyPr/>
        <a:lstStyle/>
        <a:p>
          <a:endParaRPr lang="en-US"/>
        </a:p>
      </dgm:t>
    </dgm:pt>
    <dgm:pt modelId="{832A8D4D-E26A-4235-801E-4FC050BACCF7}" type="sibTrans" cxnId="{BB5DD83F-D5D1-430C-9775-1FAF673997F5}">
      <dgm:prSet/>
      <dgm:spPr/>
      <dgm:t>
        <a:bodyPr/>
        <a:lstStyle/>
        <a:p>
          <a:endParaRPr lang="en-US"/>
        </a:p>
      </dgm:t>
    </dgm:pt>
    <dgm:pt modelId="{2E95D885-0733-4295-AF1E-956477A5FC0E}">
      <dgm:prSet phldrT="[Text]"/>
      <dgm:spPr/>
      <dgm:t>
        <a:bodyPr/>
        <a:lstStyle/>
        <a:p>
          <a:r>
            <a:rPr lang="en-US" dirty="0"/>
            <a:t>Model Building</a:t>
          </a:r>
        </a:p>
      </dgm:t>
    </dgm:pt>
    <dgm:pt modelId="{84516082-6229-4BD2-BBDE-EDA0B4809696}" type="parTrans" cxnId="{8F7F4977-97B5-4A27-B52D-33BC93C34476}">
      <dgm:prSet/>
      <dgm:spPr/>
      <dgm:t>
        <a:bodyPr/>
        <a:lstStyle/>
        <a:p>
          <a:endParaRPr lang="en-US"/>
        </a:p>
      </dgm:t>
    </dgm:pt>
    <dgm:pt modelId="{6F1E64D9-8EB3-4125-B6FC-F470C7A39587}" type="sibTrans" cxnId="{8F7F4977-97B5-4A27-B52D-33BC93C34476}">
      <dgm:prSet/>
      <dgm:spPr/>
      <dgm:t>
        <a:bodyPr/>
        <a:lstStyle/>
        <a:p>
          <a:endParaRPr lang="en-US"/>
        </a:p>
      </dgm:t>
    </dgm:pt>
    <dgm:pt modelId="{CFC24A58-3E8A-4360-A450-3CED6AEA929C}">
      <dgm:prSet/>
      <dgm:spPr/>
      <dgm:t>
        <a:bodyPr/>
        <a:lstStyle/>
        <a:p>
          <a:r>
            <a:rPr lang="en-US" dirty="0"/>
            <a:t>Model Assessment</a:t>
          </a:r>
        </a:p>
      </dgm:t>
    </dgm:pt>
    <dgm:pt modelId="{D722481F-7BB2-4216-A203-36838A9CE491}" type="parTrans" cxnId="{89B4E215-21AE-43C0-ABA2-2E12A8532C2F}">
      <dgm:prSet/>
      <dgm:spPr/>
      <dgm:t>
        <a:bodyPr/>
        <a:lstStyle/>
        <a:p>
          <a:endParaRPr lang="en-US"/>
        </a:p>
      </dgm:t>
    </dgm:pt>
    <dgm:pt modelId="{E7CE8A57-CC6A-4248-8A12-E4AA18ABF2A8}" type="sibTrans" cxnId="{89B4E215-21AE-43C0-ABA2-2E12A8532C2F}">
      <dgm:prSet/>
      <dgm:spPr/>
      <dgm:t>
        <a:bodyPr/>
        <a:lstStyle/>
        <a:p>
          <a:endParaRPr lang="en-US"/>
        </a:p>
      </dgm:t>
    </dgm:pt>
    <dgm:pt modelId="{2B882418-7B41-4891-8164-64917E082B29}">
      <dgm:prSet custT="1"/>
      <dgm:spPr>
        <a:solidFill>
          <a:schemeClr val="accent2">
            <a:hueOff val="0"/>
            <a:satOff val="0"/>
            <a:lumOff val="0"/>
          </a:schemeClr>
        </a:solidFill>
        <a:effectLst>
          <a:glow rad="381000">
            <a:schemeClr val="accent2">
              <a:satMod val="175000"/>
              <a:alpha val="69000"/>
            </a:schemeClr>
          </a:glow>
        </a:effectLst>
      </dgm:spPr>
      <dgm:t>
        <a:bodyPr/>
        <a:lstStyle/>
        <a:p>
          <a:r>
            <a:rPr lang="en-US" sz="2400" b="1" dirty="0">
              <a:solidFill>
                <a:schemeClr val="tx1"/>
              </a:solidFill>
            </a:rPr>
            <a:t>Sampling</a:t>
          </a:r>
        </a:p>
      </dgm:t>
    </dgm:pt>
    <dgm:pt modelId="{E5C22C33-6063-4866-B55E-6E43E6A1FFBA}" type="parTrans" cxnId="{FC90808A-F0BF-4027-BD1B-295C0A6D2D3E}">
      <dgm:prSet/>
      <dgm:spPr/>
      <dgm:t>
        <a:bodyPr/>
        <a:lstStyle/>
        <a:p>
          <a:endParaRPr lang="en-US"/>
        </a:p>
      </dgm:t>
    </dgm:pt>
    <dgm:pt modelId="{F2994EF9-FC0A-4FFA-ADE3-188362113EE0}" type="sibTrans" cxnId="{FC90808A-F0BF-4027-BD1B-295C0A6D2D3E}">
      <dgm:prSet/>
      <dgm:spPr/>
      <dgm:t>
        <a:bodyPr/>
        <a:lstStyle/>
        <a:p>
          <a:endParaRPr lang="en-US"/>
        </a:p>
      </dgm:t>
    </dgm:pt>
    <dgm:pt modelId="{492F9CB4-606F-4D0F-8606-38BFE57D4153}" type="pres">
      <dgm:prSet presAssocID="{DB14FDD0-1C07-4168-BC57-501EE79DCF6F}" presName="Name0" presStyleCnt="0">
        <dgm:presLayoutVars>
          <dgm:dir/>
          <dgm:animLvl val="lvl"/>
          <dgm:resizeHandles val="exact"/>
        </dgm:presLayoutVars>
      </dgm:prSet>
      <dgm:spPr/>
    </dgm:pt>
    <dgm:pt modelId="{A5E024F2-6F6A-4EE0-9831-F555232D97E2}" type="pres">
      <dgm:prSet presAssocID="{2B882418-7B41-4891-8164-64917E082B29}" presName="parTxOnly" presStyleLbl="node1" presStyleIdx="0" presStyleCnt="5" custScaleX="108472" custLinFactNeighborY="-25906">
        <dgm:presLayoutVars>
          <dgm:chMax val="0"/>
          <dgm:chPref val="0"/>
          <dgm:bulletEnabled val="1"/>
        </dgm:presLayoutVars>
      </dgm:prSet>
      <dgm:spPr/>
    </dgm:pt>
    <dgm:pt modelId="{5B9ECB43-7C58-4D5B-910B-F55F1AE2E4B2}" type="pres">
      <dgm:prSet presAssocID="{F2994EF9-FC0A-4FFA-ADE3-188362113EE0}" presName="parTxOnlySpace" presStyleCnt="0"/>
      <dgm:spPr/>
    </dgm:pt>
    <dgm:pt modelId="{1F96AB57-90F5-4717-8D41-754555E41AC5}" type="pres">
      <dgm:prSet presAssocID="{B654FC1C-AAB2-4DAB-A953-47168BE43201}" presName="parTxOnly" presStyleLbl="node1" presStyleIdx="1" presStyleCnt="5">
        <dgm:presLayoutVars>
          <dgm:chMax val="0"/>
          <dgm:chPref val="0"/>
          <dgm:bulletEnabled val="1"/>
        </dgm:presLayoutVars>
      </dgm:prSet>
      <dgm:spPr/>
    </dgm:pt>
    <dgm:pt modelId="{E07E8285-1980-446A-BA96-7F41D830BCAD}" type="pres">
      <dgm:prSet presAssocID="{CF61800E-232C-4619-AF1A-DBB85EC4DA6B}" presName="parTxOnlySpace" presStyleCnt="0"/>
      <dgm:spPr/>
    </dgm:pt>
    <dgm:pt modelId="{58748435-2FDE-435F-87BE-C07E176E290B}" type="pres">
      <dgm:prSet presAssocID="{AF540698-3B87-406A-B761-75C0DD41A71E}" presName="parTxOnly" presStyleLbl="node1" presStyleIdx="2" presStyleCnt="5">
        <dgm:presLayoutVars>
          <dgm:chMax val="0"/>
          <dgm:chPref val="0"/>
          <dgm:bulletEnabled val="1"/>
        </dgm:presLayoutVars>
      </dgm:prSet>
      <dgm:spPr/>
    </dgm:pt>
    <dgm:pt modelId="{D5E037AE-B8C1-4923-96AD-06B3939C3BEB}" type="pres">
      <dgm:prSet presAssocID="{832A8D4D-E26A-4235-801E-4FC050BACCF7}" presName="parTxOnlySpace" presStyleCnt="0"/>
      <dgm:spPr/>
    </dgm:pt>
    <dgm:pt modelId="{2E4611E4-F9A4-4FA7-A2B0-AEA3012D9699}" type="pres">
      <dgm:prSet presAssocID="{2E95D885-0733-4295-AF1E-956477A5FC0E}" presName="parTxOnly" presStyleLbl="node1" presStyleIdx="3" presStyleCnt="5" custLinFactNeighborX="41670" custLinFactNeighborY="0">
        <dgm:presLayoutVars>
          <dgm:chMax val="0"/>
          <dgm:chPref val="0"/>
          <dgm:bulletEnabled val="1"/>
        </dgm:presLayoutVars>
      </dgm:prSet>
      <dgm:spPr/>
    </dgm:pt>
    <dgm:pt modelId="{06DE8E40-85E2-4688-852D-2C9F541DD597}" type="pres">
      <dgm:prSet presAssocID="{6F1E64D9-8EB3-4125-B6FC-F470C7A39587}" presName="parTxOnlySpace" presStyleCnt="0"/>
      <dgm:spPr/>
    </dgm:pt>
    <dgm:pt modelId="{0247147A-00F2-4A2F-BEF6-A479CCEDD705}" type="pres">
      <dgm:prSet presAssocID="{CFC24A58-3E8A-4360-A450-3CED6AEA929C}" presName="parTxOnly" presStyleLbl="node1" presStyleIdx="4" presStyleCnt="5">
        <dgm:presLayoutVars>
          <dgm:chMax val="0"/>
          <dgm:chPref val="0"/>
          <dgm:bulletEnabled val="1"/>
        </dgm:presLayoutVars>
      </dgm:prSet>
      <dgm:spPr/>
    </dgm:pt>
  </dgm:ptLst>
  <dgm:cxnLst>
    <dgm:cxn modelId="{89B4E215-21AE-43C0-ABA2-2E12A8532C2F}" srcId="{DB14FDD0-1C07-4168-BC57-501EE79DCF6F}" destId="{CFC24A58-3E8A-4360-A450-3CED6AEA929C}" srcOrd="4" destOrd="0" parTransId="{D722481F-7BB2-4216-A203-36838A9CE491}" sibTransId="{E7CE8A57-CC6A-4248-8A12-E4AA18ABF2A8}"/>
    <dgm:cxn modelId="{A6793A26-8846-4C82-AB84-63B57EFE01B0}" type="presOf" srcId="{DB14FDD0-1C07-4168-BC57-501EE79DCF6F}" destId="{492F9CB4-606F-4D0F-8606-38BFE57D4153}" srcOrd="0" destOrd="0" presId="urn:microsoft.com/office/officeart/2005/8/layout/chevron1"/>
    <dgm:cxn modelId="{B0B90B2F-71D2-4E6F-8730-BA632F2566EF}" srcId="{DB14FDD0-1C07-4168-BC57-501EE79DCF6F}" destId="{B654FC1C-AAB2-4DAB-A953-47168BE43201}" srcOrd="1" destOrd="0" parTransId="{44384308-4697-44D2-829F-3B46F7D6B18F}" sibTransId="{CF61800E-232C-4619-AF1A-DBB85EC4DA6B}"/>
    <dgm:cxn modelId="{8CCC6938-5B67-4695-95E0-58B5C9108DE3}" type="presOf" srcId="{AF540698-3B87-406A-B761-75C0DD41A71E}" destId="{58748435-2FDE-435F-87BE-C07E176E290B}" srcOrd="0" destOrd="0" presId="urn:microsoft.com/office/officeart/2005/8/layout/chevron1"/>
    <dgm:cxn modelId="{BB5DD83F-D5D1-430C-9775-1FAF673997F5}" srcId="{DB14FDD0-1C07-4168-BC57-501EE79DCF6F}" destId="{AF540698-3B87-406A-B761-75C0DD41A71E}" srcOrd="2" destOrd="0" parTransId="{7D00D423-743C-476F-BC8F-C58785B60788}" sibTransId="{832A8D4D-E26A-4235-801E-4FC050BACCF7}"/>
    <dgm:cxn modelId="{2BD5E95C-A363-4924-998F-19E466AE0C80}" type="presOf" srcId="{2E95D885-0733-4295-AF1E-956477A5FC0E}" destId="{2E4611E4-F9A4-4FA7-A2B0-AEA3012D9699}" srcOrd="0" destOrd="0" presId="urn:microsoft.com/office/officeart/2005/8/layout/chevron1"/>
    <dgm:cxn modelId="{BE47106F-0504-40AB-9972-9D1D770B8404}" type="presOf" srcId="{2B882418-7B41-4891-8164-64917E082B29}" destId="{A5E024F2-6F6A-4EE0-9831-F555232D97E2}" srcOrd="0" destOrd="0" presId="urn:microsoft.com/office/officeart/2005/8/layout/chevron1"/>
    <dgm:cxn modelId="{C2B9C46F-84AF-40F7-8B91-5E280A689FB6}" type="presOf" srcId="{CFC24A58-3E8A-4360-A450-3CED6AEA929C}" destId="{0247147A-00F2-4A2F-BEF6-A479CCEDD705}" srcOrd="0" destOrd="0" presId="urn:microsoft.com/office/officeart/2005/8/layout/chevron1"/>
    <dgm:cxn modelId="{8F7F4977-97B5-4A27-B52D-33BC93C34476}" srcId="{DB14FDD0-1C07-4168-BC57-501EE79DCF6F}" destId="{2E95D885-0733-4295-AF1E-956477A5FC0E}" srcOrd="3" destOrd="0" parTransId="{84516082-6229-4BD2-BBDE-EDA0B4809696}" sibTransId="{6F1E64D9-8EB3-4125-B6FC-F470C7A39587}"/>
    <dgm:cxn modelId="{07FF9A7A-D9FB-4DCE-9F9D-FEB6D12C51C7}" type="presOf" srcId="{B654FC1C-AAB2-4DAB-A953-47168BE43201}" destId="{1F96AB57-90F5-4717-8D41-754555E41AC5}" srcOrd="0" destOrd="0" presId="urn:microsoft.com/office/officeart/2005/8/layout/chevron1"/>
    <dgm:cxn modelId="{FC90808A-F0BF-4027-BD1B-295C0A6D2D3E}" srcId="{DB14FDD0-1C07-4168-BC57-501EE79DCF6F}" destId="{2B882418-7B41-4891-8164-64917E082B29}" srcOrd="0" destOrd="0" parTransId="{E5C22C33-6063-4866-B55E-6E43E6A1FFBA}" sibTransId="{F2994EF9-FC0A-4FFA-ADE3-188362113EE0}"/>
    <dgm:cxn modelId="{70ABBA7C-774A-4E69-8BA7-84F3117C9F30}" type="presParOf" srcId="{492F9CB4-606F-4D0F-8606-38BFE57D4153}" destId="{A5E024F2-6F6A-4EE0-9831-F555232D97E2}" srcOrd="0" destOrd="0" presId="urn:microsoft.com/office/officeart/2005/8/layout/chevron1"/>
    <dgm:cxn modelId="{C0F58CAA-5054-4BAB-90E6-CBE79A2514D7}" type="presParOf" srcId="{492F9CB4-606F-4D0F-8606-38BFE57D4153}" destId="{5B9ECB43-7C58-4D5B-910B-F55F1AE2E4B2}" srcOrd="1" destOrd="0" presId="urn:microsoft.com/office/officeart/2005/8/layout/chevron1"/>
    <dgm:cxn modelId="{090D76BA-B35B-4A4A-A0E1-824A37618AC1}" type="presParOf" srcId="{492F9CB4-606F-4D0F-8606-38BFE57D4153}" destId="{1F96AB57-90F5-4717-8D41-754555E41AC5}" srcOrd="2" destOrd="0" presId="urn:microsoft.com/office/officeart/2005/8/layout/chevron1"/>
    <dgm:cxn modelId="{7E2A49E4-DC6B-475D-B815-9120E86DFB3C}" type="presParOf" srcId="{492F9CB4-606F-4D0F-8606-38BFE57D4153}" destId="{E07E8285-1980-446A-BA96-7F41D830BCAD}" srcOrd="3" destOrd="0" presId="urn:microsoft.com/office/officeart/2005/8/layout/chevron1"/>
    <dgm:cxn modelId="{969DAE25-FFD1-483E-94A9-141676C14D4A}" type="presParOf" srcId="{492F9CB4-606F-4D0F-8606-38BFE57D4153}" destId="{58748435-2FDE-435F-87BE-C07E176E290B}" srcOrd="4" destOrd="0" presId="urn:microsoft.com/office/officeart/2005/8/layout/chevron1"/>
    <dgm:cxn modelId="{D7B305E3-13EC-4040-BB9C-53BC7678EEAD}" type="presParOf" srcId="{492F9CB4-606F-4D0F-8606-38BFE57D4153}" destId="{D5E037AE-B8C1-4923-96AD-06B3939C3BEB}" srcOrd="5" destOrd="0" presId="urn:microsoft.com/office/officeart/2005/8/layout/chevron1"/>
    <dgm:cxn modelId="{E406C11F-D3E3-4370-82D8-35D1E4CFA2FA}" type="presParOf" srcId="{492F9CB4-606F-4D0F-8606-38BFE57D4153}" destId="{2E4611E4-F9A4-4FA7-A2B0-AEA3012D9699}" srcOrd="6" destOrd="0" presId="urn:microsoft.com/office/officeart/2005/8/layout/chevron1"/>
    <dgm:cxn modelId="{13340096-3918-4F40-AADE-A50843458A10}" type="presParOf" srcId="{492F9CB4-606F-4D0F-8606-38BFE57D4153}" destId="{06DE8E40-85E2-4688-852D-2C9F541DD597}" srcOrd="7" destOrd="0" presId="urn:microsoft.com/office/officeart/2005/8/layout/chevron1"/>
    <dgm:cxn modelId="{0797090F-072E-4363-8F1A-F69115996BA4}" type="presParOf" srcId="{492F9CB4-606F-4D0F-8606-38BFE57D4153}" destId="{0247147A-00F2-4A2F-BEF6-A479CCEDD705}"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F99257-B2CB-438D-9A2E-497CBA3F420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2AA88F2-F404-4488-A625-41A811615FF1}">
      <dgm:prSet phldrT="[Text]"/>
      <dgm:spPr>
        <a:solidFill>
          <a:schemeClr val="accent4">
            <a:lumMod val="75000"/>
          </a:schemeClr>
        </a:solidFill>
        <a:ln>
          <a:solidFill>
            <a:schemeClr val="accent6"/>
          </a:solidFill>
        </a:ln>
      </dgm:spPr>
      <dgm:t>
        <a:bodyPr/>
        <a:lstStyle/>
        <a:p>
          <a:r>
            <a:rPr lang="en-US" dirty="0"/>
            <a:t>Train &amp; Validation</a:t>
          </a:r>
        </a:p>
      </dgm:t>
    </dgm:pt>
    <dgm:pt modelId="{230E0A96-899E-417B-A301-0D259AB88FAB}" type="parTrans" cxnId="{505DA37C-0B29-4CBD-B485-4DAB986ACA5A}">
      <dgm:prSet/>
      <dgm:spPr/>
      <dgm:t>
        <a:bodyPr/>
        <a:lstStyle/>
        <a:p>
          <a:endParaRPr lang="en-US"/>
        </a:p>
      </dgm:t>
    </dgm:pt>
    <dgm:pt modelId="{1766F45E-2BAC-48AA-8AEA-A698D780F5C1}" type="sibTrans" cxnId="{505DA37C-0B29-4CBD-B485-4DAB986ACA5A}">
      <dgm:prSet/>
      <dgm:spPr/>
      <dgm:t>
        <a:bodyPr/>
        <a:lstStyle/>
        <a:p>
          <a:endParaRPr lang="en-US"/>
        </a:p>
      </dgm:t>
    </dgm:pt>
    <dgm:pt modelId="{C2224CFA-34EB-485A-98FC-BA941448A5AE}">
      <dgm:prSet phldrT="[Text]"/>
      <dgm:spPr/>
      <dgm:t>
        <a:bodyPr/>
        <a:lstStyle/>
        <a:p>
          <a:r>
            <a:rPr lang="en-US" dirty="0"/>
            <a:t>1:1, 1:2, 1:3, 1:4, Original Prop</a:t>
          </a:r>
        </a:p>
      </dgm:t>
    </dgm:pt>
    <dgm:pt modelId="{27D18F7C-1511-4125-85A3-FA268FD4786E}" type="parTrans" cxnId="{67E1EC23-D0FB-4C97-A5E1-A4D8A894C253}">
      <dgm:prSet/>
      <dgm:spPr/>
      <dgm:t>
        <a:bodyPr/>
        <a:lstStyle/>
        <a:p>
          <a:endParaRPr lang="en-US"/>
        </a:p>
      </dgm:t>
    </dgm:pt>
    <dgm:pt modelId="{82BC153F-A0BE-4B5B-B62A-06EDF23B2043}" type="sibTrans" cxnId="{67E1EC23-D0FB-4C97-A5E1-A4D8A894C253}">
      <dgm:prSet/>
      <dgm:spPr/>
      <dgm:t>
        <a:bodyPr/>
        <a:lstStyle/>
        <a:p>
          <a:endParaRPr lang="en-US"/>
        </a:p>
      </dgm:t>
    </dgm:pt>
    <dgm:pt modelId="{1A4F1F53-73A2-49F7-B764-B4D36879B1BD}">
      <dgm:prSet phldrT="[Text]"/>
      <dgm:spPr>
        <a:solidFill>
          <a:schemeClr val="accent4">
            <a:lumMod val="75000"/>
          </a:schemeClr>
        </a:solidFill>
        <a:ln>
          <a:solidFill>
            <a:schemeClr val="accent6"/>
          </a:solidFill>
        </a:ln>
      </dgm:spPr>
      <dgm:t>
        <a:bodyPr/>
        <a:lstStyle/>
        <a:p>
          <a:r>
            <a:rPr lang="en-US" dirty="0"/>
            <a:t>Test – 10%</a:t>
          </a:r>
        </a:p>
      </dgm:t>
    </dgm:pt>
    <dgm:pt modelId="{BB5DE87F-B85B-4412-9503-561F44838BA2}" type="parTrans" cxnId="{AF6D9FC0-CDD2-432E-AEBD-863FC424DAA1}">
      <dgm:prSet/>
      <dgm:spPr/>
      <dgm:t>
        <a:bodyPr/>
        <a:lstStyle/>
        <a:p>
          <a:endParaRPr lang="en-US"/>
        </a:p>
      </dgm:t>
    </dgm:pt>
    <dgm:pt modelId="{EDC04695-F965-4FA9-8FB3-723A0374D78D}" type="sibTrans" cxnId="{AF6D9FC0-CDD2-432E-AEBD-863FC424DAA1}">
      <dgm:prSet/>
      <dgm:spPr/>
      <dgm:t>
        <a:bodyPr/>
        <a:lstStyle/>
        <a:p>
          <a:endParaRPr lang="en-US"/>
        </a:p>
      </dgm:t>
    </dgm:pt>
    <dgm:pt modelId="{7A1A1A6A-D13F-4B06-A231-2D2D5EB1E727}">
      <dgm:prSet phldrT="[Text]"/>
      <dgm:spPr/>
      <dgm:t>
        <a:bodyPr/>
        <a:lstStyle/>
        <a:p>
          <a:r>
            <a:rPr lang="en-US" dirty="0"/>
            <a:t>Stratified Original Proportion</a:t>
          </a:r>
        </a:p>
      </dgm:t>
    </dgm:pt>
    <dgm:pt modelId="{056FF568-8AB1-4B49-8C72-74F48AF2767D}" type="parTrans" cxnId="{ECEE7A07-A49D-4307-9CA9-333B9EC3B73D}">
      <dgm:prSet/>
      <dgm:spPr/>
      <dgm:t>
        <a:bodyPr/>
        <a:lstStyle/>
        <a:p>
          <a:endParaRPr lang="en-US"/>
        </a:p>
      </dgm:t>
    </dgm:pt>
    <dgm:pt modelId="{2EE76AAE-83DD-4A26-87E8-E6CBC239F59D}" type="sibTrans" cxnId="{ECEE7A07-A49D-4307-9CA9-333B9EC3B73D}">
      <dgm:prSet/>
      <dgm:spPr/>
      <dgm:t>
        <a:bodyPr/>
        <a:lstStyle/>
        <a:p>
          <a:endParaRPr lang="en-US"/>
        </a:p>
      </dgm:t>
    </dgm:pt>
    <dgm:pt modelId="{F36580F2-7355-4C56-A876-4CFAF1262A3F}" type="pres">
      <dgm:prSet presAssocID="{1CF99257-B2CB-438D-9A2E-497CBA3F4200}" presName="linear" presStyleCnt="0">
        <dgm:presLayoutVars>
          <dgm:animLvl val="lvl"/>
          <dgm:resizeHandles val="exact"/>
        </dgm:presLayoutVars>
      </dgm:prSet>
      <dgm:spPr/>
    </dgm:pt>
    <dgm:pt modelId="{25FCFEF8-9827-43EC-B9C6-AC91D6DAFB28}" type="pres">
      <dgm:prSet presAssocID="{E2AA88F2-F404-4488-A625-41A811615FF1}" presName="parentText" presStyleLbl="node1" presStyleIdx="0" presStyleCnt="2">
        <dgm:presLayoutVars>
          <dgm:chMax val="0"/>
          <dgm:bulletEnabled val="1"/>
        </dgm:presLayoutVars>
      </dgm:prSet>
      <dgm:spPr/>
    </dgm:pt>
    <dgm:pt modelId="{4AAF375D-5CC8-4673-A69B-37BCC02268CA}" type="pres">
      <dgm:prSet presAssocID="{E2AA88F2-F404-4488-A625-41A811615FF1}" presName="childText" presStyleLbl="revTx" presStyleIdx="0" presStyleCnt="2">
        <dgm:presLayoutVars>
          <dgm:bulletEnabled val="1"/>
        </dgm:presLayoutVars>
      </dgm:prSet>
      <dgm:spPr/>
    </dgm:pt>
    <dgm:pt modelId="{677DF258-8A8D-4F79-89A2-5E9B0EEB06C8}" type="pres">
      <dgm:prSet presAssocID="{1A4F1F53-73A2-49F7-B764-B4D36879B1BD}" presName="parentText" presStyleLbl="node1" presStyleIdx="1" presStyleCnt="2">
        <dgm:presLayoutVars>
          <dgm:chMax val="0"/>
          <dgm:bulletEnabled val="1"/>
        </dgm:presLayoutVars>
      </dgm:prSet>
      <dgm:spPr/>
    </dgm:pt>
    <dgm:pt modelId="{182D8F76-C3FB-425E-B94B-2E9EBF0B1169}" type="pres">
      <dgm:prSet presAssocID="{1A4F1F53-73A2-49F7-B764-B4D36879B1BD}" presName="childText" presStyleLbl="revTx" presStyleIdx="1" presStyleCnt="2">
        <dgm:presLayoutVars>
          <dgm:bulletEnabled val="1"/>
        </dgm:presLayoutVars>
      </dgm:prSet>
      <dgm:spPr/>
    </dgm:pt>
  </dgm:ptLst>
  <dgm:cxnLst>
    <dgm:cxn modelId="{83F4EA00-914A-4AB3-BFF4-8D0725D4AC70}" type="presOf" srcId="{1A4F1F53-73A2-49F7-B764-B4D36879B1BD}" destId="{677DF258-8A8D-4F79-89A2-5E9B0EEB06C8}" srcOrd="0" destOrd="0" presId="urn:microsoft.com/office/officeart/2005/8/layout/vList2"/>
    <dgm:cxn modelId="{6E9A5C06-7BE9-4352-8442-2AA29AE21686}" type="presOf" srcId="{E2AA88F2-F404-4488-A625-41A811615FF1}" destId="{25FCFEF8-9827-43EC-B9C6-AC91D6DAFB28}" srcOrd="0" destOrd="0" presId="urn:microsoft.com/office/officeart/2005/8/layout/vList2"/>
    <dgm:cxn modelId="{ECEE7A07-A49D-4307-9CA9-333B9EC3B73D}" srcId="{1A4F1F53-73A2-49F7-B764-B4D36879B1BD}" destId="{7A1A1A6A-D13F-4B06-A231-2D2D5EB1E727}" srcOrd="0" destOrd="0" parTransId="{056FF568-8AB1-4B49-8C72-74F48AF2767D}" sibTransId="{2EE76AAE-83DD-4A26-87E8-E6CBC239F59D}"/>
    <dgm:cxn modelId="{67E1EC23-D0FB-4C97-A5E1-A4D8A894C253}" srcId="{E2AA88F2-F404-4488-A625-41A811615FF1}" destId="{C2224CFA-34EB-485A-98FC-BA941448A5AE}" srcOrd="0" destOrd="0" parTransId="{27D18F7C-1511-4125-85A3-FA268FD4786E}" sibTransId="{82BC153F-A0BE-4B5B-B62A-06EDF23B2043}"/>
    <dgm:cxn modelId="{9CE74A29-BBD2-41D7-87B0-BE9DCD8096B9}" type="presOf" srcId="{1CF99257-B2CB-438D-9A2E-497CBA3F4200}" destId="{F36580F2-7355-4C56-A876-4CFAF1262A3F}" srcOrd="0" destOrd="0" presId="urn:microsoft.com/office/officeart/2005/8/layout/vList2"/>
    <dgm:cxn modelId="{EC6C8A3B-C606-433F-87FE-C5CAF1549B1E}" type="presOf" srcId="{C2224CFA-34EB-485A-98FC-BA941448A5AE}" destId="{4AAF375D-5CC8-4673-A69B-37BCC02268CA}" srcOrd="0" destOrd="0" presId="urn:microsoft.com/office/officeart/2005/8/layout/vList2"/>
    <dgm:cxn modelId="{505DA37C-0B29-4CBD-B485-4DAB986ACA5A}" srcId="{1CF99257-B2CB-438D-9A2E-497CBA3F4200}" destId="{E2AA88F2-F404-4488-A625-41A811615FF1}" srcOrd="0" destOrd="0" parTransId="{230E0A96-899E-417B-A301-0D259AB88FAB}" sibTransId="{1766F45E-2BAC-48AA-8AEA-A698D780F5C1}"/>
    <dgm:cxn modelId="{2AC364AF-8958-4E95-BDF9-D2E65C7FFB98}" type="presOf" srcId="{7A1A1A6A-D13F-4B06-A231-2D2D5EB1E727}" destId="{182D8F76-C3FB-425E-B94B-2E9EBF0B1169}" srcOrd="0" destOrd="0" presId="urn:microsoft.com/office/officeart/2005/8/layout/vList2"/>
    <dgm:cxn modelId="{AF6D9FC0-CDD2-432E-AEBD-863FC424DAA1}" srcId="{1CF99257-B2CB-438D-9A2E-497CBA3F4200}" destId="{1A4F1F53-73A2-49F7-B764-B4D36879B1BD}" srcOrd="1" destOrd="0" parTransId="{BB5DE87F-B85B-4412-9503-561F44838BA2}" sibTransId="{EDC04695-F965-4FA9-8FB3-723A0374D78D}"/>
    <dgm:cxn modelId="{10CC3F6B-6FB5-4674-8EF5-C399036856D9}" type="presParOf" srcId="{F36580F2-7355-4C56-A876-4CFAF1262A3F}" destId="{25FCFEF8-9827-43EC-B9C6-AC91D6DAFB28}" srcOrd="0" destOrd="0" presId="urn:microsoft.com/office/officeart/2005/8/layout/vList2"/>
    <dgm:cxn modelId="{5CC470B3-99AE-431A-B1A7-16047B8E2099}" type="presParOf" srcId="{F36580F2-7355-4C56-A876-4CFAF1262A3F}" destId="{4AAF375D-5CC8-4673-A69B-37BCC02268CA}" srcOrd="1" destOrd="0" presId="urn:microsoft.com/office/officeart/2005/8/layout/vList2"/>
    <dgm:cxn modelId="{7139F36D-0175-42A5-BA1C-B66D49611402}" type="presParOf" srcId="{F36580F2-7355-4C56-A876-4CFAF1262A3F}" destId="{677DF258-8A8D-4F79-89A2-5E9B0EEB06C8}" srcOrd="2" destOrd="0" presId="urn:microsoft.com/office/officeart/2005/8/layout/vList2"/>
    <dgm:cxn modelId="{63692C8F-6AD7-4CF6-9D1B-904A64817CB2}" type="presParOf" srcId="{F36580F2-7355-4C56-A876-4CFAF1262A3F}" destId="{182D8F76-C3FB-425E-B94B-2E9EBF0B1169}" srcOrd="3"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14FDD0-1C07-4168-BC57-501EE79DCF6F}" type="doc">
      <dgm:prSet loTypeId="urn:microsoft.com/office/officeart/2005/8/layout/chevron1" loCatId="process" qsTypeId="urn:microsoft.com/office/officeart/2005/8/quickstyle/simple1" qsCatId="simple" csTypeId="urn:microsoft.com/office/officeart/2005/8/colors/colorful1" csCatId="colorful" phldr="1"/>
      <dgm:spPr/>
    </dgm:pt>
    <dgm:pt modelId="{B654FC1C-AAB2-4DAB-A953-47168BE43201}">
      <dgm:prSet phldrT="[Text]" custT="1"/>
      <dgm:spPr>
        <a:solidFill>
          <a:schemeClr val="accent3">
            <a:hueOff val="0"/>
            <a:satOff val="0"/>
            <a:lumOff val="0"/>
          </a:schemeClr>
        </a:solidFill>
        <a:effectLst>
          <a:glow rad="228600">
            <a:schemeClr val="accent4">
              <a:satMod val="175000"/>
              <a:alpha val="40000"/>
            </a:schemeClr>
          </a:glow>
        </a:effectLst>
      </dgm:spPr>
      <dgm:t>
        <a:bodyPr/>
        <a:lstStyle/>
        <a:p>
          <a:r>
            <a:rPr lang="en-US" sz="2400" b="1" dirty="0">
              <a:solidFill>
                <a:schemeClr val="tx1"/>
              </a:solidFill>
            </a:rPr>
            <a:t>Data Munging</a:t>
          </a:r>
        </a:p>
      </dgm:t>
    </dgm:pt>
    <dgm:pt modelId="{44384308-4697-44D2-829F-3B46F7D6B18F}" type="parTrans" cxnId="{B0B90B2F-71D2-4E6F-8730-BA632F2566EF}">
      <dgm:prSet/>
      <dgm:spPr/>
      <dgm:t>
        <a:bodyPr/>
        <a:lstStyle/>
        <a:p>
          <a:endParaRPr lang="en-US"/>
        </a:p>
      </dgm:t>
    </dgm:pt>
    <dgm:pt modelId="{CF61800E-232C-4619-AF1A-DBB85EC4DA6B}" type="sibTrans" cxnId="{B0B90B2F-71D2-4E6F-8730-BA632F2566EF}">
      <dgm:prSet/>
      <dgm:spPr/>
      <dgm:t>
        <a:bodyPr/>
        <a:lstStyle/>
        <a:p>
          <a:endParaRPr lang="en-US"/>
        </a:p>
      </dgm:t>
    </dgm:pt>
    <dgm:pt modelId="{AF540698-3B87-406A-B761-75C0DD41A71E}">
      <dgm:prSet phldrT="[Text]"/>
      <dgm:spPr/>
      <dgm:t>
        <a:bodyPr/>
        <a:lstStyle/>
        <a:p>
          <a:r>
            <a:rPr lang="en-US" dirty="0"/>
            <a:t>Variable Selection</a:t>
          </a:r>
        </a:p>
      </dgm:t>
    </dgm:pt>
    <dgm:pt modelId="{7D00D423-743C-476F-BC8F-C58785B60788}" type="parTrans" cxnId="{BB5DD83F-D5D1-430C-9775-1FAF673997F5}">
      <dgm:prSet/>
      <dgm:spPr/>
      <dgm:t>
        <a:bodyPr/>
        <a:lstStyle/>
        <a:p>
          <a:endParaRPr lang="en-US"/>
        </a:p>
      </dgm:t>
    </dgm:pt>
    <dgm:pt modelId="{832A8D4D-E26A-4235-801E-4FC050BACCF7}" type="sibTrans" cxnId="{BB5DD83F-D5D1-430C-9775-1FAF673997F5}">
      <dgm:prSet/>
      <dgm:spPr/>
      <dgm:t>
        <a:bodyPr/>
        <a:lstStyle/>
        <a:p>
          <a:endParaRPr lang="en-US"/>
        </a:p>
      </dgm:t>
    </dgm:pt>
    <dgm:pt modelId="{2E95D885-0733-4295-AF1E-956477A5FC0E}">
      <dgm:prSet phldrT="[Text]"/>
      <dgm:spPr/>
      <dgm:t>
        <a:bodyPr/>
        <a:lstStyle/>
        <a:p>
          <a:r>
            <a:rPr lang="en-US" dirty="0"/>
            <a:t>Model Building</a:t>
          </a:r>
        </a:p>
      </dgm:t>
    </dgm:pt>
    <dgm:pt modelId="{84516082-6229-4BD2-BBDE-EDA0B4809696}" type="parTrans" cxnId="{8F7F4977-97B5-4A27-B52D-33BC93C34476}">
      <dgm:prSet/>
      <dgm:spPr/>
      <dgm:t>
        <a:bodyPr/>
        <a:lstStyle/>
        <a:p>
          <a:endParaRPr lang="en-US"/>
        </a:p>
      </dgm:t>
    </dgm:pt>
    <dgm:pt modelId="{6F1E64D9-8EB3-4125-B6FC-F470C7A39587}" type="sibTrans" cxnId="{8F7F4977-97B5-4A27-B52D-33BC93C34476}">
      <dgm:prSet/>
      <dgm:spPr/>
      <dgm:t>
        <a:bodyPr/>
        <a:lstStyle/>
        <a:p>
          <a:endParaRPr lang="en-US"/>
        </a:p>
      </dgm:t>
    </dgm:pt>
    <dgm:pt modelId="{CFC24A58-3E8A-4360-A450-3CED6AEA929C}">
      <dgm:prSet/>
      <dgm:spPr/>
      <dgm:t>
        <a:bodyPr/>
        <a:lstStyle/>
        <a:p>
          <a:r>
            <a:rPr lang="en-US" dirty="0"/>
            <a:t>Model Assessment</a:t>
          </a:r>
        </a:p>
      </dgm:t>
    </dgm:pt>
    <dgm:pt modelId="{D722481F-7BB2-4216-A203-36838A9CE491}" type="parTrans" cxnId="{89B4E215-21AE-43C0-ABA2-2E12A8532C2F}">
      <dgm:prSet/>
      <dgm:spPr/>
      <dgm:t>
        <a:bodyPr/>
        <a:lstStyle/>
        <a:p>
          <a:endParaRPr lang="en-US"/>
        </a:p>
      </dgm:t>
    </dgm:pt>
    <dgm:pt modelId="{E7CE8A57-CC6A-4248-8A12-E4AA18ABF2A8}" type="sibTrans" cxnId="{89B4E215-21AE-43C0-ABA2-2E12A8532C2F}">
      <dgm:prSet/>
      <dgm:spPr/>
      <dgm:t>
        <a:bodyPr/>
        <a:lstStyle/>
        <a:p>
          <a:endParaRPr lang="en-US"/>
        </a:p>
      </dgm:t>
    </dgm:pt>
    <dgm:pt modelId="{2B882418-7B41-4891-8164-64917E082B29}">
      <dgm:prSet custT="1"/>
      <dgm:spPr/>
      <dgm:t>
        <a:bodyPr/>
        <a:lstStyle/>
        <a:p>
          <a:r>
            <a:rPr lang="en-US" sz="1900" dirty="0"/>
            <a:t>Sampling</a:t>
          </a:r>
        </a:p>
      </dgm:t>
    </dgm:pt>
    <dgm:pt modelId="{E5C22C33-6063-4866-B55E-6E43E6A1FFBA}" type="parTrans" cxnId="{FC90808A-F0BF-4027-BD1B-295C0A6D2D3E}">
      <dgm:prSet/>
      <dgm:spPr/>
      <dgm:t>
        <a:bodyPr/>
        <a:lstStyle/>
        <a:p>
          <a:endParaRPr lang="en-US"/>
        </a:p>
      </dgm:t>
    </dgm:pt>
    <dgm:pt modelId="{F2994EF9-FC0A-4FFA-ADE3-188362113EE0}" type="sibTrans" cxnId="{FC90808A-F0BF-4027-BD1B-295C0A6D2D3E}">
      <dgm:prSet/>
      <dgm:spPr/>
      <dgm:t>
        <a:bodyPr/>
        <a:lstStyle/>
        <a:p>
          <a:endParaRPr lang="en-US"/>
        </a:p>
      </dgm:t>
    </dgm:pt>
    <dgm:pt modelId="{C11E8536-7A84-44C2-9C2B-EDAF80B3F0C3}" type="pres">
      <dgm:prSet presAssocID="{DB14FDD0-1C07-4168-BC57-501EE79DCF6F}" presName="Name0" presStyleCnt="0">
        <dgm:presLayoutVars>
          <dgm:dir/>
          <dgm:animLvl val="lvl"/>
          <dgm:resizeHandles val="exact"/>
        </dgm:presLayoutVars>
      </dgm:prSet>
      <dgm:spPr/>
    </dgm:pt>
    <dgm:pt modelId="{01F16EEC-E9C2-4080-8D23-CCCC1E817655}" type="pres">
      <dgm:prSet presAssocID="{2B882418-7B41-4891-8164-64917E082B29}" presName="parTxOnly" presStyleLbl="node1" presStyleIdx="0" presStyleCnt="5">
        <dgm:presLayoutVars>
          <dgm:chMax val="0"/>
          <dgm:chPref val="0"/>
          <dgm:bulletEnabled val="1"/>
        </dgm:presLayoutVars>
      </dgm:prSet>
      <dgm:spPr/>
    </dgm:pt>
    <dgm:pt modelId="{6FC7842D-6B6E-475D-8BBE-FACD7825691B}" type="pres">
      <dgm:prSet presAssocID="{F2994EF9-FC0A-4FFA-ADE3-188362113EE0}" presName="parTxOnlySpace" presStyleCnt="0"/>
      <dgm:spPr/>
    </dgm:pt>
    <dgm:pt modelId="{FF18B506-C609-426E-AD71-B5ACF3B2C800}" type="pres">
      <dgm:prSet presAssocID="{B654FC1C-AAB2-4DAB-A953-47168BE43201}" presName="parTxOnly" presStyleLbl="node1" presStyleIdx="1" presStyleCnt="5" custScaleX="108556" custLinFactNeighborY="-13383">
        <dgm:presLayoutVars>
          <dgm:chMax val="0"/>
          <dgm:chPref val="0"/>
          <dgm:bulletEnabled val="1"/>
        </dgm:presLayoutVars>
      </dgm:prSet>
      <dgm:spPr/>
    </dgm:pt>
    <dgm:pt modelId="{951788AC-9B11-46CE-95C7-94DCC2468ACF}" type="pres">
      <dgm:prSet presAssocID="{CF61800E-232C-4619-AF1A-DBB85EC4DA6B}" presName="parTxOnlySpace" presStyleCnt="0"/>
      <dgm:spPr/>
    </dgm:pt>
    <dgm:pt modelId="{EE6F0EA9-2027-43ED-AE0E-DD99CAD87906}" type="pres">
      <dgm:prSet presAssocID="{AF540698-3B87-406A-B761-75C0DD41A71E}" presName="parTxOnly" presStyleLbl="node1" presStyleIdx="2" presStyleCnt="5">
        <dgm:presLayoutVars>
          <dgm:chMax val="0"/>
          <dgm:chPref val="0"/>
          <dgm:bulletEnabled val="1"/>
        </dgm:presLayoutVars>
      </dgm:prSet>
      <dgm:spPr/>
    </dgm:pt>
    <dgm:pt modelId="{21D6F1FF-D519-4829-8708-92A708C48407}" type="pres">
      <dgm:prSet presAssocID="{832A8D4D-E26A-4235-801E-4FC050BACCF7}" presName="parTxOnlySpace" presStyleCnt="0"/>
      <dgm:spPr/>
    </dgm:pt>
    <dgm:pt modelId="{332CE794-8AF8-4416-87DE-ADAEF4111544}" type="pres">
      <dgm:prSet presAssocID="{2E95D885-0733-4295-AF1E-956477A5FC0E}" presName="parTxOnly" presStyleLbl="node1" presStyleIdx="3" presStyleCnt="5">
        <dgm:presLayoutVars>
          <dgm:chMax val="0"/>
          <dgm:chPref val="0"/>
          <dgm:bulletEnabled val="1"/>
        </dgm:presLayoutVars>
      </dgm:prSet>
      <dgm:spPr/>
    </dgm:pt>
    <dgm:pt modelId="{01D30D02-1C69-4933-B655-FE4578B6C271}" type="pres">
      <dgm:prSet presAssocID="{6F1E64D9-8EB3-4125-B6FC-F470C7A39587}" presName="parTxOnlySpace" presStyleCnt="0"/>
      <dgm:spPr/>
    </dgm:pt>
    <dgm:pt modelId="{BC0B2597-AD48-431D-83A0-1702A77660FD}" type="pres">
      <dgm:prSet presAssocID="{CFC24A58-3E8A-4360-A450-3CED6AEA929C}" presName="parTxOnly" presStyleLbl="node1" presStyleIdx="4" presStyleCnt="5">
        <dgm:presLayoutVars>
          <dgm:chMax val="0"/>
          <dgm:chPref val="0"/>
          <dgm:bulletEnabled val="1"/>
        </dgm:presLayoutVars>
      </dgm:prSet>
      <dgm:spPr/>
    </dgm:pt>
  </dgm:ptLst>
  <dgm:cxnLst>
    <dgm:cxn modelId="{89B4E215-21AE-43C0-ABA2-2E12A8532C2F}" srcId="{DB14FDD0-1C07-4168-BC57-501EE79DCF6F}" destId="{CFC24A58-3E8A-4360-A450-3CED6AEA929C}" srcOrd="4" destOrd="0" parTransId="{D722481F-7BB2-4216-A203-36838A9CE491}" sibTransId="{E7CE8A57-CC6A-4248-8A12-E4AA18ABF2A8}"/>
    <dgm:cxn modelId="{B0B90B2F-71D2-4E6F-8730-BA632F2566EF}" srcId="{DB14FDD0-1C07-4168-BC57-501EE79DCF6F}" destId="{B654FC1C-AAB2-4DAB-A953-47168BE43201}" srcOrd="1" destOrd="0" parTransId="{44384308-4697-44D2-829F-3B46F7D6B18F}" sibTransId="{CF61800E-232C-4619-AF1A-DBB85EC4DA6B}"/>
    <dgm:cxn modelId="{87B2973F-36FB-43B8-A61D-13ADAB6594BC}" type="presOf" srcId="{B654FC1C-AAB2-4DAB-A953-47168BE43201}" destId="{FF18B506-C609-426E-AD71-B5ACF3B2C800}" srcOrd="0" destOrd="0" presId="urn:microsoft.com/office/officeart/2005/8/layout/chevron1"/>
    <dgm:cxn modelId="{BB5DD83F-D5D1-430C-9775-1FAF673997F5}" srcId="{DB14FDD0-1C07-4168-BC57-501EE79DCF6F}" destId="{AF540698-3B87-406A-B761-75C0DD41A71E}" srcOrd="2" destOrd="0" parTransId="{7D00D423-743C-476F-BC8F-C58785B60788}" sibTransId="{832A8D4D-E26A-4235-801E-4FC050BACCF7}"/>
    <dgm:cxn modelId="{8F7F4977-97B5-4A27-B52D-33BC93C34476}" srcId="{DB14FDD0-1C07-4168-BC57-501EE79DCF6F}" destId="{2E95D885-0733-4295-AF1E-956477A5FC0E}" srcOrd="3" destOrd="0" parTransId="{84516082-6229-4BD2-BBDE-EDA0B4809696}" sibTransId="{6F1E64D9-8EB3-4125-B6FC-F470C7A39587}"/>
    <dgm:cxn modelId="{E1C05A82-C39C-4F6A-BF52-4E9D2E4DD4B6}" type="presOf" srcId="{CFC24A58-3E8A-4360-A450-3CED6AEA929C}" destId="{BC0B2597-AD48-431D-83A0-1702A77660FD}" srcOrd="0" destOrd="0" presId="urn:microsoft.com/office/officeart/2005/8/layout/chevron1"/>
    <dgm:cxn modelId="{FC90808A-F0BF-4027-BD1B-295C0A6D2D3E}" srcId="{DB14FDD0-1C07-4168-BC57-501EE79DCF6F}" destId="{2B882418-7B41-4891-8164-64917E082B29}" srcOrd="0" destOrd="0" parTransId="{E5C22C33-6063-4866-B55E-6E43E6A1FFBA}" sibTransId="{F2994EF9-FC0A-4FFA-ADE3-188362113EE0}"/>
    <dgm:cxn modelId="{FAD8868B-E050-42D2-9C3F-DD1700CB46E1}" type="presOf" srcId="{2E95D885-0733-4295-AF1E-956477A5FC0E}" destId="{332CE794-8AF8-4416-87DE-ADAEF4111544}" srcOrd="0" destOrd="0" presId="urn:microsoft.com/office/officeart/2005/8/layout/chevron1"/>
    <dgm:cxn modelId="{E1C03E8F-F487-4E2D-8D02-B6F9224502C0}" type="presOf" srcId="{DB14FDD0-1C07-4168-BC57-501EE79DCF6F}" destId="{C11E8536-7A84-44C2-9C2B-EDAF80B3F0C3}" srcOrd="0" destOrd="0" presId="urn:microsoft.com/office/officeart/2005/8/layout/chevron1"/>
    <dgm:cxn modelId="{D50D9F9B-2203-4D68-85EB-9C1ED52EFF72}" type="presOf" srcId="{2B882418-7B41-4891-8164-64917E082B29}" destId="{01F16EEC-E9C2-4080-8D23-CCCC1E817655}" srcOrd="0" destOrd="0" presId="urn:microsoft.com/office/officeart/2005/8/layout/chevron1"/>
    <dgm:cxn modelId="{8579A3C3-DB61-40A8-8728-B3E2F876BFDD}" type="presOf" srcId="{AF540698-3B87-406A-B761-75C0DD41A71E}" destId="{EE6F0EA9-2027-43ED-AE0E-DD99CAD87906}" srcOrd="0" destOrd="0" presId="urn:microsoft.com/office/officeart/2005/8/layout/chevron1"/>
    <dgm:cxn modelId="{3868998A-DE38-4320-B0C2-96C22B3AA786}" type="presParOf" srcId="{C11E8536-7A84-44C2-9C2B-EDAF80B3F0C3}" destId="{01F16EEC-E9C2-4080-8D23-CCCC1E817655}" srcOrd="0" destOrd="0" presId="urn:microsoft.com/office/officeart/2005/8/layout/chevron1"/>
    <dgm:cxn modelId="{0DAA4530-A9D9-4E44-9789-BB4BF72594CB}" type="presParOf" srcId="{C11E8536-7A84-44C2-9C2B-EDAF80B3F0C3}" destId="{6FC7842D-6B6E-475D-8BBE-FACD7825691B}" srcOrd="1" destOrd="0" presId="urn:microsoft.com/office/officeart/2005/8/layout/chevron1"/>
    <dgm:cxn modelId="{1A547CA6-E5BF-411E-B354-2686D67F48F9}" type="presParOf" srcId="{C11E8536-7A84-44C2-9C2B-EDAF80B3F0C3}" destId="{FF18B506-C609-426E-AD71-B5ACF3B2C800}" srcOrd="2" destOrd="0" presId="urn:microsoft.com/office/officeart/2005/8/layout/chevron1"/>
    <dgm:cxn modelId="{2BEE9AC0-89D1-4A88-B335-A1CBCE851F63}" type="presParOf" srcId="{C11E8536-7A84-44C2-9C2B-EDAF80B3F0C3}" destId="{951788AC-9B11-46CE-95C7-94DCC2468ACF}" srcOrd="3" destOrd="0" presId="urn:microsoft.com/office/officeart/2005/8/layout/chevron1"/>
    <dgm:cxn modelId="{D8AF2850-672F-4A88-B46F-67BE51CCE787}" type="presParOf" srcId="{C11E8536-7A84-44C2-9C2B-EDAF80B3F0C3}" destId="{EE6F0EA9-2027-43ED-AE0E-DD99CAD87906}" srcOrd="4" destOrd="0" presId="urn:microsoft.com/office/officeart/2005/8/layout/chevron1"/>
    <dgm:cxn modelId="{2A81D922-3263-4BF8-88B9-95D8EB0F7003}" type="presParOf" srcId="{C11E8536-7A84-44C2-9C2B-EDAF80B3F0C3}" destId="{21D6F1FF-D519-4829-8708-92A708C48407}" srcOrd="5" destOrd="0" presId="urn:microsoft.com/office/officeart/2005/8/layout/chevron1"/>
    <dgm:cxn modelId="{43A4F619-A4C3-44C4-B4C4-87A449CAF534}" type="presParOf" srcId="{C11E8536-7A84-44C2-9C2B-EDAF80B3F0C3}" destId="{332CE794-8AF8-4416-87DE-ADAEF4111544}" srcOrd="6" destOrd="0" presId="urn:microsoft.com/office/officeart/2005/8/layout/chevron1"/>
    <dgm:cxn modelId="{51696334-7FDB-4390-8477-E5B8003A8BA5}" type="presParOf" srcId="{C11E8536-7A84-44C2-9C2B-EDAF80B3F0C3}" destId="{01D30D02-1C69-4933-B655-FE4578B6C271}" srcOrd="7" destOrd="0" presId="urn:microsoft.com/office/officeart/2005/8/layout/chevron1"/>
    <dgm:cxn modelId="{5D23DB55-F333-4C8B-BFB9-6DAC4FCAE305}" type="presParOf" srcId="{C11E8536-7A84-44C2-9C2B-EDAF80B3F0C3}" destId="{BC0B2597-AD48-431D-83A0-1702A77660FD}"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14FDD0-1C07-4168-BC57-501EE79DCF6F}" type="doc">
      <dgm:prSet loTypeId="urn:microsoft.com/office/officeart/2005/8/layout/chevron1" loCatId="process" qsTypeId="urn:microsoft.com/office/officeart/2005/8/quickstyle/simple1" qsCatId="simple" csTypeId="urn:microsoft.com/office/officeart/2005/8/colors/colorful1" csCatId="colorful" phldr="1"/>
      <dgm:spPr/>
    </dgm:pt>
    <dgm:pt modelId="{B654FC1C-AAB2-4DAB-A953-47168BE43201}">
      <dgm:prSet phldrT="[Text]" custT="1"/>
      <dgm:spPr>
        <a:solidFill>
          <a:schemeClr val="accent3">
            <a:hueOff val="0"/>
            <a:satOff val="0"/>
            <a:lumOff val="0"/>
          </a:schemeClr>
        </a:solidFill>
        <a:effectLst/>
      </dgm:spPr>
      <dgm:t>
        <a:bodyPr/>
        <a:lstStyle/>
        <a:p>
          <a:r>
            <a:rPr lang="en-US" sz="1900" b="0" dirty="0">
              <a:solidFill>
                <a:schemeClr val="bg1"/>
              </a:solidFill>
            </a:rPr>
            <a:t>Data Munging</a:t>
          </a:r>
        </a:p>
      </dgm:t>
    </dgm:pt>
    <dgm:pt modelId="{44384308-4697-44D2-829F-3B46F7D6B18F}" type="parTrans" cxnId="{B0B90B2F-71D2-4E6F-8730-BA632F2566EF}">
      <dgm:prSet/>
      <dgm:spPr/>
      <dgm:t>
        <a:bodyPr/>
        <a:lstStyle/>
        <a:p>
          <a:endParaRPr lang="en-US"/>
        </a:p>
      </dgm:t>
    </dgm:pt>
    <dgm:pt modelId="{CF61800E-232C-4619-AF1A-DBB85EC4DA6B}" type="sibTrans" cxnId="{B0B90B2F-71D2-4E6F-8730-BA632F2566EF}">
      <dgm:prSet/>
      <dgm:spPr/>
      <dgm:t>
        <a:bodyPr/>
        <a:lstStyle/>
        <a:p>
          <a:endParaRPr lang="en-US"/>
        </a:p>
      </dgm:t>
    </dgm:pt>
    <dgm:pt modelId="{AF540698-3B87-406A-B761-75C0DD41A71E}">
      <dgm:prSet phldrT="[Text]" custT="1"/>
      <dgm:spPr>
        <a:effectLst>
          <a:glow rad="228600">
            <a:schemeClr val="accent4">
              <a:satMod val="175000"/>
              <a:alpha val="40000"/>
            </a:schemeClr>
          </a:glow>
        </a:effectLst>
      </dgm:spPr>
      <dgm:t>
        <a:bodyPr/>
        <a:lstStyle/>
        <a:p>
          <a:r>
            <a:rPr lang="en-US" sz="2400" b="1" dirty="0">
              <a:solidFill>
                <a:schemeClr val="tx1"/>
              </a:solidFill>
            </a:rPr>
            <a:t>Variable Selection</a:t>
          </a:r>
        </a:p>
      </dgm:t>
    </dgm:pt>
    <dgm:pt modelId="{7D00D423-743C-476F-BC8F-C58785B60788}" type="parTrans" cxnId="{BB5DD83F-D5D1-430C-9775-1FAF673997F5}">
      <dgm:prSet/>
      <dgm:spPr/>
      <dgm:t>
        <a:bodyPr/>
        <a:lstStyle/>
        <a:p>
          <a:endParaRPr lang="en-US"/>
        </a:p>
      </dgm:t>
    </dgm:pt>
    <dgm:pt modelId="{832A8D4D-E26A-4235-801E-4FC050BACCF7}" type="sibTrans" cxnId="{BB5DD83F-D5D1-430C-9775-1FAF673997F5}">
      <dgm:prSet/>
      <dgm:spPr/>
      <dgm:t>
        <a:bodyPr/>
        <a:lstStyle/>
        <a:p>
          <a:endParaRPr lang="en-US"/>
        </a:p>
      </dgm:t>
    </dgm:pt>
    <dgm:pt modelId="{2E95D885-0733-4295-AF1E-956477A5FC0E}">
      <dgm:prSet phldrT="[Text]"/>
      <dgm:spPr/>
      <dgm:t>
        <a:bodyPr/>
        <a:lstStyle/>
        <a:p>
          <a:r>
            <a:rPr lang="en-US" dirty="0"/>
            <a:t>Model Building</a:t>
          </a:r>
        </a:p>
      </dgm:t>
    </dgm:pt>
    <dgm:pt modelId="{84516082-6229-4BD2-BBDE-EDA0B4809696}" type="parTrans" cxnId="{8F7F4977-97B5-4A27-B52D-33BC93C34476}">
      <dgm:prSet/>
      <dgm:spPr/>
      <dgm:t>
        <a:bodyPr/>
        <a:lstStyle/>
        <a:p>
          <a:endParaRPr lang="en-US"/>
        </a:p>
      </dgm:t>
    </dgm:pt>
    <dgm:pt modelId="{6F1E64D9-8EB3-4125-B6FC-F470C7A39587}" type="sibTrans" cxnId="{8F7F4977-97B5-4A27-B52D-33BC93C34476}">
      <dgm:prSet/>
      <dgm:spPr/>
      <dgm:t>
        <a:bodyPr/>
        <a:lstStyle/>
        <a:p>
          <a:endParaRPr lang="en-US"/>
        </a:p>
      </dgm:t>
    </dgm:pt>
    <dgm:pt modelId="{CFC24A58-3E8A-4360-A450-3CED6AEA929C}">
      <dgm:prSet/>
      <dgm:spPr/>
      <dgm:t>
        <a:bodyPr/>
        <a:lstStyle/>
        <a:p>
          <a:r>
            <a:rPr lang="en-US" dirty="0"/>
            <a:t>Model Assessment</a:t>
          </a:r>
        </a:p>
      </dgm:t>
    </dgm:pt>
    <dgm:pt modelId="{D722481F-7BB2-4216-A203-36838A9CE491}" type="parTrans" cxnId="{89B4E215-21AE-43C0-ABA2-2E12A8532C2F}">
      <dgm:prSet/>
      <dgm:spPr/>
      <dgm:t>
        <a:bodyPr/>
        <a:lstStyle/>
        <a:p>
          <a:endParaRPr lang="en-US"/>
        </a:p>
      </dgm:t>
    </dgm:pt>
    <dgm:pt modelId="{E7CE8A57-CC6A-4248-8A12-E4AA18ABF2A8}" type="sibTrans" cxnId="{89B4E215-21AE-43C0-ABA2-2E12A8532C2F}">
      <dgm:prSet/>
      <dgm:spPr/>
      <dgm:t>
        <a:bodyPr/>
        <a:lstStyle/>
        <a:p>
          <a:endParaRPr lang="en-US"/>
        </a:p>
      </dgm:t>
    </dgm:pt>
    <dgm:pt modelId="{2B882418-7B41-4891-8164-64917E082B29}">
      <dgm:prSet custT="1"/>
      <dgm:spPr/>
      <dgm:t>
        <a:bodyPr/>
        <a:lstStyle/>
        <a:p>
          <a:r>
            <a:rPr lang="en-US" sz="1900" dirty="0"/>
            <a:t>Sampling</a:t>
          </a:r>
        </a:p>
      </dgm:t>
    </dgm:pt>
    <dgm:pt modelId="{E5C22C33-6063-4866-B55E-6E43E6A1FFBA}" type="parTrans" cxnId="{FC90808A-F0BF-4027-BD1B-295C0A6D2D3E}">
      <dgm:prSet/>
      <dgm:spPr/>
      <dgm:t>
        <a:bodyPr/>
        <a:lstStyle/>
        <a:p>
          <a:endParaRPr lang="en-US"/>
        </a:p>
      </dgm:t>
    </dgm:pt>
    <dgm:pt modelId="{F2994EF9-FC0A-4FFA-ADE3-188362113EE0}" type="sibTrans" cxnId="{FC90808A-F0BF-4027-BD1B-295C0A6D2D3E}">
      <dgm:prSet/>
      <dgm:spPr/>
      <dgm:t>
        <a:bodyPr/>
        <a:lstStyle/>
        <a:p>
          <a:endParaRPr lang="en-US"/>
        </a:p>
      </dgm:t>
    </dgm:pt>
    <dgm:pt modelId="{C11E8536-7A84-44C2-9C2B-EDAF80B3F0C3}" type="pres">
      <dgm:prSet presAssocID="{DB14FDD0-1C07-4168-BC57-501EE79DCF6F}" presName="Name0" presStyleCnt="0">
        <dgm:presLayoutVars>
          <dgm:dir/>
          <dgm:animLvl val="lvl"/>
          <dgm:resizeHandles val="exact"/>
        </dgm:presLayoutVars>
      </dgm:prSet>
      <dgm:spPr/>
    </dgm:pt>
    <dgm:pt modelId="{01F16EEC-E9C2-4080-8D23-CCCC1E817655}" type="pres">
      <dgm:prSet presAssocID="{2B882418-7B41-4891-8164-64917E082B29}" presName="parTxOnly" presStyleLbl="node1" presStyleIdx="0" presStyleCnt="5">
        <dgm:presLayoutVars>
          <dgm:chMax val="0"/>
          <dgm:chPref val="0"/>
          <dgm:bulletEnabled val="1"/>
        </dgm:presLayoutVars>
      </dgm:prSet>
      <dgm:spPr/>
    </dgm:pt>
    <dgm:pt modelId="{6FC7842D-6B6E-475D-8BBE-FACD7825691B}" type="pres">
      <dgm:prSet presAssocID="{F2994EF9-FC0A-4FFA-ADE3-188362113EE0}" presName="parTxOnlySpace" presStyleCnt="0"/>
      <dgm:spPr/>
    </dgm:pt>
    <dgm:pt modelId="{FF18B506-C609-426E-AD71-B5ACF3B2C800}" type="pres">
      <dgm:prSet presAssocID="{B654FC1C-AAB2-4DAB-A953-47168BE43201}" presName="parTxOnly" presStyleLbl="node1" presStyleIdx="1" presStyleCnt="5" custScaleX="108556" custLinFactNeighborY="-13383">
        <dgm:presLayoutVars>
          <dgm:chMax val="0"/>
          <dgm:chPref val="0"/>
          <dgm:bulletEnabled val="1"/>
        </dgm:presLayoutVars>
      </dgm:prSet>
      <dgm:spPr/>
    </dgm:pt>
    <dgm:pt modelId="{951788AC-9B11-46CE-95C7-94DCC2468ACF}" type="pres">
      <dgm:prSet presAssocID="{CF61800E-232C-4619-AF1A-DBB85EC4DA6B}" presName="parTxOnlySpace" presStyleCnt="0"/>
      <dgm:spPr/>
    </dgm:pt>
    <dgm:pt modelId="{EE6F0EA9-2027-43ED-AE0E-DD99CAD87906}" type="pres">
      <dgm:prSet presAssocID="{AF540698-3B87-406A-B761-75C0DD41A71E}" presName="parTxOnly" presStyleLbl="node1" presStyleIdx="2" presStyleCnt="5" custScaleX="107130">
        <dgm:presLayoutVars>
          <dgm:chMax val="0"/>
          <dgm:chPref val="0"/>
          <dgm:bulletEnabled val="1"/>
        </dgm:presLayoutVars>
      </dgm:prSet>
      <dgm:spPr/>
    </dgm:pt>
    <dgm:pt modelId="{21D6F1FF-D519-4829-8708-92A708C48407}" type="pres">
      <dgm:prSet presAssocID="{832A8D4D-E26A-4235-801E-4FC050BACCF7}" presName="parTxOnlySpace" presStyleCnt="0"/>
      <dgm:spPr/>
    </dgm:pt>
    <dgm:pt modelId="{332CE794-8AF8-4416-87DE-ADAEF4111544}" type="pres">
      <dgm:prSet presAssocID="{2E95D885-0733-4295-AF1E-956477A5FC0E}" presName="parTxOnly" presStyleLbl="node1" presStyleIdx="3" presStyleCnt="5">
        <dgm:presLayoutVars>
          <dgm:chMax val="0"/>
          <dgm:chPref val="0"/>
          <dgm:bulletEnabled val="1"/>
        </dgm:presLayoutVars>
      </dgm:prSet>
      <dgm:spPr/>
    </dgm:pt>
    <dgm:pt modelId="{01D30D02-1C69-4933-B655-FE4578B6C271}" type="pres">
      <dgm:prSet presAssocID="{6F1E64D9-8EB3-4125-B6FC-F470C7A39587}" presName="parTxOnlySpace" presStyleCnt="0"/>
      <dgm:spPr/>
    </dgm:pt>
    <dgm:pt modelId="{BC0B2597-AD48-431D-83A0-1702A77660FD}" type="pres">
      <dgm:prSet presAssocID="{CFC24A58-3E8A-4360-A450-3CED6AEA929C}" presName="parTxOnly" presStyleLbl="node1" presStyleIdx="4" presStyleCnt="5">
        <dgm:presLayoutVars>
          <dgm:chMax val="0"/>
          <dgm:chPref val="0"/>
          <dgm:bulletEnabled val="1"/>
        </dgm:presLayoutVars>
      </dgm:prSet>
      <dgm:spPr/>
    </dgm:pt>
  </dgm:ptLst>
  <dgm:cxnLst>
    <dgm:cxn modelId="{89B4E215-21AE-43C0-ABA2-2E12A8532C2F}" srcId="{DB14FDD0-1C07-4168-BC57-501EE79DCF6F}" destId="{CFC24A58-3E8A-4360-A450-3CED6AEA929C}" srcOrd="4" destOrd="0" parTransId="{D722481F-7BB2-4216-A203-36838A9CE491}" sibTransId="{E7CE8A57-CC6A-4248-8A12-E4AA18ABF2A8}"/>
    <dgm:cxn modelId="{B0B90B2F-71D2-4E6F-8730-BA632F2566EF}" srcId="{DB14FDD0-1C07-4168-BC57-501EE79DCF6F}" destId="{B654FC1C-AAB2-4DAB-A953-47168BE43201}" srcOrd="1" destOrd="0" parTransId="{44384308-4697-44D2-829F-3B46F7D6B18F}" sibTransId="{CF61800E-232C-4619-AF1A-DBB85EC4DA6B}"/>
    <dgm:cxn modelId="{87B2973F-36FB-43B8-A61D-13ADAB6594BC}" type="presOf" srcId="{B654FC1C-AAB2-4DAB-A953-47168BE43201}" destId="{FF18B506-C609-426E-AD71-B5ACF3B2C800}" srcOrd="0" destOrd="0" presId="urn:microsoft.com/office/officeart/2005/8/layout/chevron1"/>
    <dgm:cxn modelId="{BB5DD83F-D5D1-430C-9775-1FAF673997F5}" srcId="{DB14FDD0-1C07-4168-BC57-501EE79DCF6F}" destId="{AF540698-3B87-406A-B761-75C0DD41A71E}" srcOrd="2" destOrd="0" parTransId="{7D00D423-743C-476F-BC8F-C58785B60788}" sibTransId="{832A8D4D-E26A-4235-801E-4FC050BACCF7}"/>
    <dgm:cxn modelId="{8F7F4977-97B5-4A27-B52D-33BC93C34476}" srcId="{DB14FDD0-1C07-4168-BC57-501EE79DCF6F}" destId="{2E95D885-0733-4295-AF1E-956477A5FC0E}" srcOrd="3" destOrd="0" parTransId="{84516082-6229-4BD2-BBDE-EDA0B4809696}" sibTransId="{6F1E64D9-8EB3-4125-B6FC-F470C7A39587}"/>
    <dgm:cxn modelId="{E1C05A82-C39C-4F6A-BF52-4E9D2E4DD4B6}" type="presOf" srcId="{CFC24A58-3E8A-4360-A450-3CED6AEA929C}" destId="{BC0B2597-AD48-431D-83A0-1702A77660FD}" srcOrd="0" destOrd="0" presId="urn:microsoft.com/office/officeart/2005/8/layout/chevron1"/>
    <dgm:cxn modelId="{FC90808A-F0BF-4027-BD1B-295C0A6D2D3E}" srcId="{DB14FDD0-1C07-4168-BC57-501EE79DCF6F}" destId="{2B882418-7B41-4891-8164-64917E082B29}" srcOrd="0" destOrd="0" parTransId="{E5C22C33-6063-4866-B55E-6E43E6A1FFBA}" sibTransId="{F2994EF9-FC0A-4FFA-ADE3-188362113EE0}"/>
    <dgm:cxn modelId="{FAD8868B-E050-42D2-9C3F-DD1700CB46E1}" type="presOf" srcId="{2E95D885-0733-4295-AF1E-956477A5FC0E}" destId="{332CE794-8AF8-4416-87DE-ADAEF4111544}" srcOrd="0" destOrd="0" presId="urn:microsoft.com/office/officeart/2005/8/layout/chevron1"/>
    <dgm:cxn modelId="{E1C03E8F-F487-4E2D-8D02-B6F9224502C0}" type="presOf" srcId="{DB14FDD0-1C07-4168-BC57-501EE79DCF6F}" destId="{C11E8536-7A84-44C2-9C2B-EDAF80B3F0C3}" srcOrd="0" destOrd="0" presId="urn:microsoft.com/office/officeart/2005/8/layout/chevron1"/>
    <dgm:cxn modelId="{D50D9F9B-2203-4D68-85EB-9C1ED52EFF72}" type="presOf" srcId="{2B882418-7B41-4891-8164-64917E082B29}" destId="{01F16EEC-E9C2-4080-8D23-CCCC1E817655}" srcOrd="0" destOrd="0" presId="urn:microsoft.com/office/officeart/2005/8/layout/chevron1"/>
    <dgm:cxn modelId="{8579A3C3-DB61-40A8-8728-B3E2F876BFDD}" type="presOf" srcId="{AF540698-3B87-406A-B761-75C0DD41A71E}" destId="{EE6F0EA9-2027-43ED-AE0E-DD99CAD87906}" srcOrd="0" destOrd="0" presId="urn:microsoft.com/office/officeart/2005/8/layout/chevron1"/>
    <dgm:cxn modelId="{3868998A-DE38-4320-B0C2-96C22B3AA786}" type="presParOf" srcId="{C11E8536-7A84-44C2-9C2B-EDAF80B3F0C3}" destId="{01F16EEC-E9C2-4080-8D23-CCCC1E817655}" srcOrd="0" destOrd="0" presId="urn:microsoft.com/office/officeart/2005/8/layout/chevron1"/>
    <dgm:cxn modelId="{0DAA4530-A9D9-4E44-9789-BB4BF72594CB}" type="presParOf" srcId="{C11E8536-7A84-44C2-9C2B-EDAF80B3F0C3}" destId="{6FC7842D-6B6E-475D-8BBE-FACD7825691B}" srcOrd="1" destOrd="0" presId="urn:microsoft.com/office/officeart/2005/8/layout/chevron1"/>
    <dgm:cxn modelId="{1A547CA6-E5BF-411E-B354-2686D67F48F9}" type="presParOf" srcId="{C11E8536-7A84-44C2-9C2B-EDAF80B3F0C3}" destId="{FF18B506-C609-426E-AD71-B5ACF3B2C800}" srcOrd="2" destOrd="0" presId="urn:microsoft.com/office/officeart/2005/8/layout/chevron1"/>
    <dgm:cxn modelId="{2BEE9AC0-89D1-4A88-B335-A1CBCE851F63}" type="presParOf" srcId="{C11E8536-7A84-44C2-9C2B-EDAF80B3F0C3}" destId="{951788AC-9B11-46CE-95C7-94DCC2468ACF}" srcOrd="3" destOrd="0" presId="urn:microsoft.com/office/officeart/2005/8/layout/chevron1"/>
    <dgm:cxn modelId="{D8AF2850-672F-4A88-B46F-67BE51CCE787}" type="presParOf" srcId="{C11E8536-7A84-44C2-9C2B-EDAF80B3F0C3}" destId="{EE6F0EA9-2027-43ED-AE0E-DD99CAD87906}" srcOrd="4" destOrd="0" presId="urn:microsoft.com/office/officeart/2005/8/layout/chevron1"/>
    <dgm:cxn modelId="{2A81D922-3263-4BF8-88B9-95D8EB0F7003}" type="presParOf" srcId="{C11E8536-7A84-44C2-9C2B-EDAF80B3F0C3}" destId="{21D6F1FF-D519-4829-8708-92A708C48407}" srcOrd="5" destOrd="0" presId="urn:microsoft.com/office/officeart/2005/8/layout/chevron1"/>
    <dgm:cxn modelId="{43A4F619-A4C3-44C4-B4C4-87A449CAF534}" type="presParOf" srcId="{C11E8536-7A84-44C2-9C2B-EDAF80B3F0C3}" destId="{332CE794-8AF8-4416-87DE-ADAEF4111544}" srcOrd="6" destOrd="0" presId="urn:microsoft.com/office/officeart/2005/8/layout/chevron1"/>
    <dgm:cxn modelId="{51696334-7FDB-4390-8477-E5B8003A8BA5}" type="presParOf" srcId="{C11E8536-7A84-44C2-9C2B-EDAF80B3F0C3}" destId="{01D30D02-1C69-4933-B655-FE4578B6C271}" srcOrd="7" destOrd="0" presId="urn:microsoft.com/office/officeart/2005/8/layout/chevron1"/>
    <dgm:cxn modelId="{5D23DB55-F333-4C8B-BFB9-6DAC4FCAE305}" type="presParOf" srcId="{C11E8536-7A84-44C2-9C2B-EDAF80B3F0C3}" destId="{BC0B2597-AD48-431D-83A0-1702A77660FD}"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1299382-AED1-4F5B-89DF-33FD9B46BB36}" type="doc">
      <dgm:prSet loTypeId="urn:microsoft.com/office/officeart/2005/8/layout/gear1" loCatId="cycle" qsTypeId="urn:microsoft.com/office/officeart/2005/8/quickstyle/simple1" qsCatId="simple" csTypeId="urn:microsoft.com/office/officeart/2005/8/colors/accent4_4" csCatId="accent4" phldr="1"/>
      <dgm:spPr/>
    </dgm:pt>
    <dgm:pt modelId="{0FA35742-4405-472D-A895-B5E6E80F0BE7}">
      <dgm:prSet phldrT="[Text]"/>
      <dgm:spPr/>
      <dgm:t>
        <a:bodyPr/>
        <a:lstStyle/>
        <a:p>
          <a:r>
            <a:rPr lang="en-US" dirty="0"/>
            <a:t>Business Value Model</a:t>
          </a:r>
        </a:p>
      </dgm:t>
    </dgm:pt>
    <dgm:pt modelId="{EE57EF9E-4CC0-4241-8F17-2DEE91330591}" type="parTrans" cxnId="{49B82A59-5996-4757-B059-33004F490D7C}">
      <dgm:prSet/>
      <dgm:spPr/>
      <dgm:t>
        <a:bodyPr/>
        <a:lstStyle/>
        <a:p>
          <a:endParaRPr lang="en-US"/>
        </a:p>
      </dgm:t>
    </dgm:pt>
    <dgm:pt modelId="{181FEF00-F50C-4458-9292-AF30D8FDF6FF}" type="sibTrans" cxnId="{49B82A59-5996-4757-B059-33004F490D7C}">
      <dgm:prSet/>
      <dgm:spPr/>
      <dgm:t>
        <a:bodyPr/>
        <a:lstStyle/>
        <a:p>
          <a:endParaRPr lang="en-US"/>
        </a:p>
      </dgm:t>
    </dgm:pt>
    <dgm:pt modelId="{9C506DC3-9878-40D8-8BBA-9C9CB513454F}">
      <dgm:prSet phldrT="[Text]"/>
      <dgm:spPr/>
      <dgm:t>
        <a:bodyPr/>
        <a:lstStyle/>
        <a:p>
          <a:r>
            <a:rPr lang="en-US" dirty="0"/>
            <a:t>Variable Selection</a:t>
          </a:r>
        </a:p>
      </dgm:t>
    </dgm:pt>
    <dgm:pt modelId="{6EEAACC8-BCC3-48DF-A979-37E83930CDA8}" type="parTrans" cxnId="{129C3318-0C5D-4508-B241-D4D768F25B1F}">
      <dgm:prSet/>
      <dgm:spPr/>
      <dgm:t>
        <a:bodyPr/>
        <a:lstStyle/>
        <a:p>
          <a:endParaRPr lang="en-US"/>
        </a:p>
      </dgm:t>
    </dgm:pt>
    <dgm:pt modelId="{11407F23-C493-484D-A5DF-3108891CDFD5}" type="sibTrans" cxnId="{129C3318-0C5D-4508-B241-D4D768F25B1F}">
      <dgm:prSet/>
      <dgm:spPr/>
      <dgm:t>
        <a:bodyPr/>
        <a:lstStyle/>
        <a:p>
          <a:endParaRPr lang="en-US"/>
        </a:p>
      </dgm:t>
    </dgm:pt>
    <dgm:pt modelId="{C4A18B14-DB44-42BD-A521-69D1CC66D552}">
      <dgm:prSet phldrT="[Text]"/>
      <dgm:spPr/>
      <dgm:t>
        <a:bodyPr/>
        <a:lstStyle/>
        <a:p>
          <a:r>
            <a:rPr lang="en-US" dirty="0"/>
            <a:t>Variable Rejection</a:t>
          </a:r>
        </a:p>
      </dgm:t>
    </dgm:pt>
    <dgm:pt modelId="{0DE7826C-AFAC-464E-9B2E-5A7E63CA8733}" type="parTrans" cxnId="{57FD44A6-9358-46F9-B501-5AAE34E0D92F}">
      <dgm:prSet/>
      <dgm:spPr/>
      <dgm:t>
        <a:bodyPr/>
        <a:lstStyle/>
        <a:p>
          <a:endParaRPr lang="en-US"/>
        </a:p>
      </dgm:t>
    </dgm:pt>
    <dgm:pt modelId="{835612EB-83EC-4A38-822F-5F4E0BF10DA5}" type="sibTrans" cxnId="{57FD44A6-9358-46F9-B501-5AAE34E0D92F}">
      <dgm:prSet/>
      <dgm:spPr/>
      <dgm:t>
        <a:bodyPr/>
        <a:lstStyle/>
        <a:p>
          <a:endParaRPr lang="en-US"/>
        </a:p>
      </dgm:t>
    </dgm:pt>
    <dgm:pt modelId="{7ADEE203-D1E8-4407-8BBF-F71917739F90}" type="pres">
      <dgm:prSet presAssocID="{41299382-AED1-4F5B-89DF-33FD9B46BB36}" presName="composite" presStyleCnt="0">
        <dgm:presLayoutVars>
          <dgm:chMax val="3"/>
          <dgm:animLvl val="lvl"/>
          <dgm:resizeHandles val="exact"/>
        </dgm:presLayoutVars>
      </dgm:prSet>
      <dgm:spPr/>
    </dgm:pt>
    <dgm:pt modelId="{BDD87CDD-ABAB-458D-9D31-9586C75ED8BD}" type="pres">
      <dgm:prSet presAssocID="{0FA35742-4405-472D-A895-B5E6E80F0BE7}" presName="gear1" presStyleLbl="node1" presStyleIdx="0" presStyleCnt="3">
        <dgm:presLayoutVars>
          <dgm:chMax val="1"/>
          <dgm:bulletEnabled val="1"/>
        </dgm:presLayoutVars>
      </dgm:prSet>
      <dgm:spPr/>
    </dgm:pt>
    <dgm:pt modelId="{8CF44757-749F-498D-95D9-410D029313AA}" type="pres">
      <dgm:prSet presAssocID="{0FA35742-4405-472D-A895-B5E6E80F0BE7}" presName="gear1srcNode" presStyleLbl="node1" presStyleIdx="0" presStyleCnt="3"/>
      <dgm:spPr/>
    </dgm:pt>
    <dgm:pt modelId="{174613E4-92A4-4BDA-99CB-A583B59D30F1}" type="pres">
      <dgm:prSet presAssocID="{0FA35742-4405-472D-A895-B5E6E80F0BE7}" presName="gear1dstNode" presStyleLbl="node1" presStyleIdx="0" presStyleCnt="3"/>
      <dgm:spPr/>
    </dgm:pt>
    <dgm:pt modelId="{F4EA5FAF-5CC4-4411-835D-6F2881707DC9}" type="pres">
      <dgm:prSet presAssocID="{9C506DC3-9878-40D8-8BBA-9C9CB513454F}" presName="gear2" presStyleLbl="node1" presStyleIdx="1" presStyleCnt="3">
        <dgm:presLayoutVars>
          <dgm:chMax val="1"/>
          <dgm:bulletEnabled val="1"/>
        </dgm:presLayoutVars>
      </dgm:prSet>
      <dgm:spPr/>
    </dgm:pt>
    <dgm:pt modelId="{D1D986A1-5B0F-4B5C-8CFE-3BDDA77E3F55}" type="pres">
      <dgm:prSet presAssocID="{9C506DC3-9878-40D8-8BBA-9C9CB513454F}" presName="gear2srcNode" presStyleLbl="node1" presStyleIdx="1" presStyleCnt="3"/>
      <dgm:spPr/>
    </dgm:pt>
    <dgm:pt modelId="{DB36DFFF-35A9-4710-BEC8-F149C50A4EB6}" type="pres">
      <dgm:prSet presAssocID="{9C506DC3-9878-40D8-8BBA-9C9CB513454F}" presName="gear2dstNode" presStyleLbl="node1" presStyleIdx="1" presStyleCnt="3"/>
      <dgm:spPr/>
    </dgm:pt>
    <dgm:pt modelId="{AAE19D61-CD2B-4553-9076-5A2EDC63DF9B}" type="pres">
      <dgm:prSet presAssocID="{C4A18B14-DB44-42BD-A521-69D1CC66D552}" presName="gear3" presStyleLbl="node1" presStyleIdx="2" presStyleCnt="3"/>
      <dgm:spPr/>
    </dgm:pt>
    <dgm:pt modelId="{5614C7B7-6BBF-43EF-9127-1B098576892B}" type="pres">
      <dgm:prSet presAssocID="{C4A18B14-DB44-42BD-A521-69D1CC66D552}" presName="gear3tx" presStyleLbl="node1" presStyleIdx="2" presStyleCnt="3">
        <dgm:presLayoutVars>
          <dgm:chMax val="1"/>
          <dgm:bulletEnabled val="1"/>
        </dgm:presLayoutVars>
      </dgm:prSet>
      <dgm:spPr/>
    </dgm:pt>
    <dgm:pt modelId="{61B1164E-3AB6-4220-BDD5-D2EA11A0187C}" type="pres">
      <dgm:prSet presAssocID="{C4A18B14-DB44-42BD-A521-69D1CC66D552}" presName="gear3srcNode" presStyleLbl="node1" presStyleIdx="2" presStyleCnt="3"/>
      <dgm:spPr/>
    </dgm:pt>
    <dgm:pt modelId="{BD1C6B34-B27B-4E37-8329-4EC25ED98717}" type="pres">
      <dgm:prSet presAssocID="{C4A18B14-DB44-42BD-A521-69D1CC66D552}" presName="gear3dstNode" presStyleLbl="node1" presStyleIdx="2" presStyleCnt="3"/>
      <dgm:spPr/>
    </dgm:pt>
    <dgm:pt modelId="{3C17BF4C-8365-4F80-8257-709C6B3D3A89}" type="pres">
      <dgm:prSet presAssocID="{181FEF00-F50C-4458-9292-AF30D8FDF6FF}" presName="connector1" presStyleLbl="sibTrans2D1" presStyleIdx="0" presStyleCnt="3"/>
      <dgm:spPr/>
    </dgm:pt>
    <dgm:pt modelId="{52B12F37-4282-41F5-B4B8-110966399320}" type="pres">
      <dgm:prSet presAssocID="{11407F23-C493-484D-A5DF-3108891CDFD5}" presName="connector2" presStyleLbl="sibTrans2D1" presStyleIdx="1" presStyleCnt="3"/>
      <dgm:spPr/>
    </dgm:pt>
    <dgm:pt modelId="{510C8E8C-92EA-43C4-A111-218C1D8CFCBD}" type="pres">
      <dgm:prSet presAssocID="{835612EB-83EC-4A38-822F-5F4E0BF10DA5}" presName="connector3" presStyleLbl="sibTrans2D1" presStyleIdx="2" presStyleCnt="3"/>
      <dgm:spPr/>
    </dgm:pt>
  </dgm:ptLst>
  <dgm:cxnLst>
    <dgm:cxn modelId="{E03C1D17-1B04-47D8-824C-30D522DED606}" type="presOf" srcId="{9C506DC3-9878-40D8-8BBA-9C9CB513454F}" destId="{DB36DFFF-35A9-4710-BEC8-F149C50A4EB6}" srcOrd="2" destOrd="0" presId="urn:microsoft.com/office/officeart/2005/8/layout/gear1"/>
    <dgm:cxn modelId="{129C3318-0C5D-4508-B241-D4D768F25B1F}" srcId="{41299382-AED1-4F5B-89DF-33FD9B46BB36}" destId="{9C506DC3-9878-40D8-8BBA-9C9CB513454F}" srcOrd="1" destOrd="0" parTransId="{6EEAACC8-BCC3-48DF-A979-37E83930CDA8}" sibTransId="{11407F23-C493-484D-A5DF-3108891CDFD5}"/>
    <dgm:cxn modelId="{01A2F61E-B2EC-468E-945F-1575AB566240}" type="presOf" srcId="{9C506DC3-9878-40D8-8BBA-9C9CB513454F}" destId="{F4EA5FAF-5CC4-4411-835D-6F2881707DC9}" srcOrd="0" destOrd="0" presId="urn:microsoft.com/office/officeart/2005/8/layout/gear1"/>
    <dgm:cxn modelId="{B621702D-D8B6-483F-A54D-0B05365604B7}" type="presOf" srcId="{C4A18B14-DB44-42BD-A521-69D1CC66D552}" destId="{61B1164E-3AB6-4220-BDD5-D2EA11A0187C}" srcOrd="2" destOrd="0" presId="urn:microsoft.com/office/officeart/2005/8/layout/gear1"/>
    <dgm:cxn modelId="{F59B8F3A-9124-4834-8D94-64C039C11ACB}" type="presOf" srcId="{C4A18B14-DB44-42BD-A521-69D1CC66D552}" destId="{BD1C6B34-B27B-4E37-8329-4EC25ED98717}" srcOrd="3" destOrd="0" presId="urn:microsoft.com/office/officeart/2005/8/layout/gear1"/>
    <dgm:cxn modelId="{49B82A59-5996-4757-B059-33004F490D7C}" srcId="{41299382-AED1-4F5B-89DF-33FD9B46BB36}" destId="{0FA35742-4405-472D-A895-B5E6E80F0BE7}" srcOrd="0" destOrd="0" parTransId="{EE57EF9E-4CC0-4241-8F17-2DEE91330591}" sibTransId="{181FEF00-F50C-4458-9292-AF30D8FDF6FF}"/>
    <dgm:cxn modelId="{BCB3EA79-65F6-4C6A-B190-3AB003DCC92A}" type="presOf" srcId="{0FA35742-4405-472D-A895-B5E6E80F0BE7}" destId="{8CF44757-749F-498D-95D9-410D029313AA}" srcOrd="1" destOrd="0" presId="urn:microsoft.com/office/officeart/2005/8/layout/gear1"/>
    <dgm:cxn modelId="{1B4C9C8A-BA58-4156-B9D0-A332F49AC21F}" type="presOf" srcId="{C4A18B14-DB44-42BD-A521-69D1CC66D552}" destId="{5614C7B7-6BBF-43EF-9127-1B098576892B}" srcOrd="1" destOrd="0" presId="urn:microsoft.com/office/officeart/2005/8/layout/gear1"/>
    <dgm:cxn modelId="{57FD44A6-9358-46F9-B501-5AAE34E0D92F}" srcId="{41299382-AED1-4F5B-89DF-33FD9B46BB36}" destId="{C4A18B14-DB44-42BD-A521-69D1CC66D552}" srcOrd="2" destOrd="0" parTransId="{0DE7826C-AFAC-464E-9B2E-5A7E63CA8733}" sibTransId="{835612EB-83EC-4A38-822F-5F4E0BF10DA5}"/>
    <dgm:cxn modelId="{37DE6DB5-FA05-4E7D-A3AC-1FEC70968547}" type="presOf" srcId="{9C506DC3-9878-40D8-8BBA-9C9CB513454F}" destId="{D1D986A1-5B0F-4B5C-8CFE-3BDDA77E3F55}" srcOrd="1" destOrd="0" presId="urn:microsoft.com/office/officeart/2005/8/layout/gear1"/>
    <dgm:cxn modelId="{0A11DDB6-DA09-434E-9827-9140A515E16A}" type="presOf" srcId="{11407F23-C493-484D-A5DF-3108891CDFD5}" destId="{52B12F37-4282-41F5-B4B8-110966399320}" srcOrd="0" destOrd="0" presId="urn:microsoft.com/office/officeart/2005/8/layout/gear1"/>
    <dgm:cxn modelId="{0440CBC1-B3CB-42A0-AA4E-4729FF674ED1}" type="presOf" srcId="{41299382-AED1-4F5B-89DF-33FD9B46BB36}" destId="{7ADEE203-D1E8-4407-8BBF-F71917739F90}" srcOrd="0" destOrd="0" presId="urn:microsoft.com/office/officeart/2005/8/layout/gear1"/>
    <dgm:cxn modelId="{73CE30CF-37FA-42D7-B0BF-BBBF98D7F139}" type="presOf" srcId="{0FA35742-4405-472D-A895-B5E6E80F0BE7}" destId="{BDD87CDD-ABAB-458D-9D31-9586C75ED8BD}" srcOrd="0" destOrd="0" presId="urn:microsoft.com/office/officeart/2005/8/layout/gear1"/>
    <dgm:cxn modelId="{3BEECCD1-EC64-4323-B902-2EC6B45EAC11}" type="presOf" srcId="{181FEF00-F50C-4458-9292-AF30D8FDF6FF}" destId="{3C17BF4C-8365-4F80-8257-709C6B3D3A89}" srcOrd="0" destOrd="0" presId="urn:microsoft.com/office/officeart/2005/8/layout/gear1"/>
    <dgm:cxn modelId="{7F5E3EE5-C402-42E7-BD6F-528ECBB056C4}" type="presOf" srcId="{C4A18B14-DB44-42BD-A521-69D1CC66D552}" destId="{AAE19D61-CD2B-4553-9076-5A2EDC63DF9B}" srcOrd="0" destOrd="0" presId="urn:microsoft.com/office/officeart/2005/8/layout/gear1"/>
    <dgm:cxn modelId="{DF38A2E5-C32F-41F7-B18B-F43FAB44A868}" type="presOf" srcId="{0FA35742-4405-472D-A895-B5E6E80F0BE7}" destId="{174613E4-92A4-4BDA-99CB-A583B59D30F1}" srcOrd="2" destOrd="0" presId="urn:microsoft.com/office/officeart/2005/8/layout/gear1"/>
    <dgm:cxn modelId="{D258B7EE-CBAC-4B0B-96F9-2A1EAA038C2C}" type="presOf" srcId="{835612EB-83EC-4A38-822F-5F4E0BF10DA5}" destId="{510C8E8C-92EA-43C4-A111-218C1D8CFCBD}" srcOrd="0" destOrd="0" presId="urn:microsoft.com/office/officeart/2005/8/layout/gear1"/>
    <dgm:cxn modelId="{5E4AA4DC-9AF2-4079-9002-76AEEC09F7E4}" type="presParOf" srcId="{7ADEE203-D1E8-4407-8BBF-F71917739F90}" destId="{BDD87CDD-ABAB-458D-9D31-9586C75ED8BD}" srcOrd="0" destOrd="0" presId="urn:microsoft.com/office/officeart/2005/8/layout/gear1"/>
    <dgm:cxn modelId="{54E45F69-2B3A-43C7-A539-43B34E80B8D2}" type="presParOf" srcId="{7ADEE203-D1E8-4407-8BBF-F71917739F90}" destId="{8CF44757-749F-498D-95D9-410D029313AA}" srcOrd="1" destOrd="0" presId="urn:microsoft.com/office/officeart/2005/8/layout/gear1"/>
    <dgm:cxn modelId="{DA7DEECD-4F71-4E29-B972-83B9D1A8EC71}" type="presParOf" srcId="{7ADEE203-D1E8-4407-8BBF-F71917739F90}" destId="{174613E4-92A4-4BDA-99CB-A583B59D30F1}" srcOrd="2" destOrd="0" presId="urn:microsoft.com/office/officeart/2005/8/layout/gear1"/>
    <dgm:cxn modelId="{B5274F42-C43A-4D08-80FF-3473AFB3B16E}" type="presParOf" srcId="{7ADEE203-D1E8-4407-8BBF-F71917739F90}" destId="{F4EA5FAF-5CC4-4411-835D-6F2881707DC9}" srcOrd="3" destOrd="0" presId="urn:microsoft.com/office/officeart/2005/8/layout/gear1"/>
    <dgm:cxn modelId="{CF6EEAF4-091D-4DF0-8F67-FFF7CAF8EAC5}" type="presParOf" srcId="{7ADEE203-D1E8-4407-8BBF-F71917739F90}" destId="{D1D986A1-5B0F-4B5C-8CFE-3BDDA77E3F55}" srcOrd="4" destOrd="0" presId="urn:microsoft.com/office/officeart/2005/8/layout/gear1"/>
    <dgm:cxn modelId="{DF6DFCC4-6C52-464B-A067-76F9FAA6426B}" type="presParOf" srcId="{7ADEE203-D1E8-4407-8BBF-F71917739F90}" destId="{DB36DFFF-35A9-4710-BEC8-F149C50A4EB6}" srcOrd="5" destOrd="0" presId="urn:microsoft.com/office/officeart/2005/8/layout/gear1"/>
    <dgm:cxn modelId="{9D62F42B-AA49-41A1-AF54-1E81643D2E2F}" type="presParOf" srcId="{7ADEE203-D1E8-4407-8BBF-F71917739F90}" destId="{AAE19D61-CD2B-4553-9076-5A2EDC63DF9B}" srcOrd="6" destOrd="0" presId="urn:microsoft.com/office/officeart/2005/8/layout/gear1"/>
    <dgm:cxn modelId="{47C31761-E417-494A-BF8B-43C6B158F343}" type="presParOf" srcId="{7ADEE203-D1E8-4407-8BBF-F71917739F90}" destId="{5614C7B7-6BBF-43EF-9127-1B098576892B}" srcOrd="7" destOrd="0" presId="urn:microsoft.com/office/officeart/2005/8/layout/gear1"/>
    <dgm:cxn modelId="{D11042AD-4825-4C01-AB59-8A620A192221}" type="presParOf" srcId="{7ADEE203-D1E8-4407-8BBF-F71917739F90}" destId="{61B1164E-3AB6-4220-BDD5-D2EA11A0187C}" srcOrd="8" destOrd="0" presId="urn:microsoft.com/office/officeart/2005/8/layout/gear1"/>
    <dgm:cxn modelId="{FAC5A5A6-679D-4E8F-BF7E-4E2BBE4E0AA3}" type="presParOf" srcId="{7ADEE203-D1E8-4407-8BBF-F71917739F90}" destId="{BD1C6B34-B27B-4E37-8329-4EC25ED98717}" srcOrd="9" destOrd="0" presId="urn:microsoft.com/office/officeart/2005/8/layout/gear1"/>
    <dgm:cxn modelId="{BBAEBAAD-134A-4F75-BF9B-1D8638706004}" type="presParOf" srcId="{7ADEE203-D1E8-4407-8BBF-F71917739F90}" destId="{3C17BF4C-8365-4F80-8257-709C6B3D3A89}" srcOrd="10" destOrd="0" presId="urn:microsoft.com/office/officeart/2005/8/layout/gear1"/>
    <dgm:cxn modelId="{57E1DA50-5618-4143-9FB1-936143014EF1}" type="presParOf" srcId="{7ADEE203-D1E8-4407-8BBF-F71917739F90}" destId="{52B12F37-4282-41F5-B4B8-110966399320}" srcOrd="11" destOrd="0" presId="urn:microsoft.com/office/officeart/2005/8/layout/gear1"/>
    <dgm:cxn modelId="{1909EFE8-F045-483A-8ECB-724F258840B3}" type="presParOf" srcId="{7ADEE203-D1E8-4407-8BBF-F71917739F90}" destId="{510C8E8C-92EA-43C4-A111-218C1D8CFCBD}" srcOrd="12" destOrd="0" presId="urn:microsoft.com/office/officeart/2005/8/layout/gear1"/>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14FDD0-1C07-4168-BC57-501EE79DCF6F}" type="doc">
      <dgm:prSet loTypeId="urn:microsoft.com/office/officeart/2005/8/layout/chevron1" loCatId="process" qsTypeId="urn:microsoft.com/office/officeart/2005/8/quickstyle/simple1" qsCatId="simple" csTypeId="urn:microsoft.com/office/officeart/2005/8/colors/colorful1" csCatId="colorful" phldr="1"/>
      <dgm:spPr/>
    </dgm:pt>
    <dgm:pt modelId="{B654FC1C-AAB2-4DAB-A953-47168BE43201}">
      <dgm:prSet phldrT="[Text]" custT="1"/>
      <dgm:spPr>
        <a:solidFill>
          <a:schemeClr val="accent3">
            <a:hueOff val="0"/>
            <a:satOff val="0"/>
            <a:lumOff val="0"/>
          </a:schemeClr>
        </a:solidFill>
        <a:effectLst/>
      </dgm:spPr>
      <dgm:t>
        <a:bodyPr/>
        <a:lstStyle/>
        <a:p>
          <a:r>
            <a:rPr lang="en-US" sz="1900" b="0" dirty="0">
              <a:solidFill>
                <a:schemeClr val="bg1"/>
              </a:solidFill>
            </a:rPr>
            <a:t>Data Munging</a:t>
          </a:r>
        </a:p>
      </dgm:t>
    </dgm:pt>
    <dgm:pt modelId="{44384308-4697-44D2-829F-3B46F7D6B18F}" type="parTrans" cxnId="{B0B90B2F-71D2-4E6F-8730-BA632F2566EF}">
      <dgm:prSet/>
      <dgm:spPr/>
      <dgm:t>
        <a:bodyPr/>
        <a:lstStyle/>
        <a:p>
          <a:endParaRPr lang="en-US"/>
        </a:p>
      </dgm:t>
    </dgm:pt>
    <dgm:pt modelId="{CF61800E-232C-4619-AF1A-DBB85EC4DA6B}" type="sibTrans" cxnId="{B0B90B2F-71D2-4E6F-8730-BA632F2566EF}">
      <dgm:prSet/>
      <dgm:spPr/>
      <dgm:t>
        <a:bodyPr/>
        <a:lstStyle/>
        <a:p>
          <a:endParaRPr lang="en-US"/>
        </a:p>
      </dgm:t>
    </dgm:pt>
    <dgm:pt modelId="{AF540698-3B87-406A-B761-75C0DD41A71E}">
      <dgm:prSet phldrT="[Text]" custT="1"/>
      <dgm:spPr>
        <a:effectLst/>
      </dgm:spPr>
      <dgm:t>
        <a:bodyPr/>
        <a:lstStyle/>
        <a:p>
          <a:r>
            <a:rPr lang="en-US" sz="1900" b="0" dirty="0">
              <a:solidFill>
                <a:schemeClr val="bg1"/>
              </a:solidFill>
            </a:rPr>
            <a:t>Variable Selection</a:t>
          </a:r>
        </a:p>
      </dgm:t>
    </dgm:pt>
    <dgm:pt modelId="{7D00D423-743C-476F-BC8F-C58785B60788}" type="parTrans" cxnId="{BB5DD83F-D5D1-430C-9775-1FAF673997F5}">
      <dgm:prSet/>
      <dgm:spPr/>
      <dgm:t>
        <a:bodyPr/>
        <a:lstStyle/>
        <a:p>
          <a:endParaRPr lang="en-US"/>
        </a:p>
      </dgm:t>
    </dgm:pt>
    <dgm:pt modelId="{832A8D4D-E26A-4235-801E-4FC050BACCF7}" type="sibTrans" cxnId="{BB5DD83F-D5D1-430C-9775-1FAF673997F5}">
      <dgm:prSet/>
      <dgm:spPr/>
      <dgm:t>
        <a:bodyPr/>
        <a:lstStyle/>
        <a:p>
          <a:endParaRPr lang="en-US"/>
        </a:p>
      </dgm:t>
    </dgm:pt>
    <dgm:pt modelId="{2E95D885-0733-4295-AF1E-956477A5FC0E}">
      <dgm:prSet phldrT="[Text]" custT="1"/>
      <dgm:spPr>
        <a:solidFill>
          <a:srgbClr val="B74919">
            <a:hueOff val="0"/>
            <a:satOff val="0"/>
            <a:lumOff val="0"/>
            <a:alphaOff val="0"/>
          </a:srgbClr>
        </a:solidFill>
        <a:ln w="12700" cap="flat" cmpd="sng" algn="ctr">
          <a:solidFill>
            <a:prstClr val="white">
              <a:hueOff val="0"/>
              <a:satOff val="0"/>
              <a:lumOff val="0"/>
              <a:alphaOff val="0"/>
            </a:prstClr>
          </a:solidFill>
          <a:prstDash val="solid"/>
          <a:miter lim="800000"/>
        </a:ln>
        <a:effectLst>
          <a:glow rad="254000">
            <a:schemeClr val="accent5">
              <a:alpha val="66000"/>
            </a:schemeClr>
          </a:glow>
        </a:effectLst>
      </dgm:spPr>
      <dgm:t>
        <a:bodyPr spcFirstLastPara="0" vert="horz" wrap="square" lIns="76010" tIns="25337" rIns="25337" bIns="25337" numCol="1" spcCol="1270" anchor="ctr" anchorCtr="0"/>
        <a:lstStyle/>
        <a:p>
          <a:pPr marL="0" lvl="0" indent="0" algn="ctr" defTabSz="844550">
            <a:lnSpc>
              <a:spcPct val="90000"/>
            </a:lnSpc>
            <a:spcBef>
              <a:spcPct val="0"/>
            </a:spcBef>
            <a:spcAft>
              <a:spcPct val="35000"/>
            </a:spcAft>
            <a:buNone/>
          </a:pPr>
          <a:r>
            <a:rPr lang="en-US" sz="2400" b="1" kern="1200" dirty="0">
              <a:solidFill>
                <a:schemeClr val="tx1"/>
              </a:solidFill>
              <a:latin typeface="Calibri" panose="020F0502020204030204"/>
              <a:ea typeface="+mn-ea"/>
              <a:cs typeface="+mn-cs"/>
            </a:rPr>
            <a:t>Model Building</a:t>
          </a:r>
        </a:p>
      </dgm:t>
    </dgm:pt>
    <dgm:pt modelId="{84516082-6229-4BD2-BBDE-EDA0B4809696}" type="parTrans" cxnId="{8F7F4977-97B5-4A27-B52D-33BC93C34476}">
      <dgm:prSet/>
      <dgm:spPr/>
      <dgm:t>
        <a:bodyPr/>
        <a:lstStyle/>
        <a:p>
          <a:endParaRPr lang="en-US"/>
        </a:p>
      </dgm:t>
    </dgm:pt>
    <dgm:pt modelId="{6F1E64D9-8EB3-4125-B6FC-F470C7A39587}" type="sibTrans" cxnId="{8F7F4977-97B5-4A27-B52D-33BC93C34476}">
      <dgm:prSet/>
      <dgm:spPr/>
      <dgm:t>
        <a:bodyPr/>
        <a:lstStyle/>
        <a:p>
          <a:endParaRPr lang="en-US"/>
        </a:p>
      </dgm:t>
    </dgm:pt>
    <dgm:pt modelId="{CFC24A58-3E8A-4360-A450-3CED6AEA929C}">
      <dgm:prSet/>
      <dgm:spPr/>
      <dgm:t>
        <a:bodyPr/>
        <a:lstStyle/>
        <a:p>
          <a:r>
            <a:rPr lang="en-US" dirty="0"/>
            <a:t>Model Assessment</a:t>
          </a:r>
        </a:p>
      </dgm:t>
    </dgm:pt>
    <dgm:pt modelId="{D722481F-7BB2-4216-A203-36838A9CE491}" type="parTrans" cxnId="{89B4E215-21AE-43C0-ABA2-2E12A8532C2F}">
      <dgm:prSet/>
      <dgm:spPr/>
      <dgm:t>
        <a:bodyPr/>
        <a:lstStyle/>
        <a:p>
          <a:endParaRPr lang="en-US"/>
        </a:p>
      </dgm:t>
    </dgm:pt>
    <dgm:pt modelId="{E7CE8A57-CC6A-4248-8A12-E4AA18ABF2A8}" type="sibTrans" cxnId="{89B4E215-21AE-43C0-ABA2-2E12A8532C2F}">
      <dgm:prSet/>
      <dgm:spPr/>
      <dgm:t>
        <a:bodyPr/>
        <a:lstStyle/>
        <a:p>
          <a:endParaRPr lang="en-US"/>
        </a:p>
      </dgm:t>
    </dgm:pt>
    <dgm:pt modelId="{2B882418-7B41-4891-8164-64917E082B29}">
      <dgm:prSet custT="1"/>
      <dgm:spPr/>
      <dgm:t>
        <a:bodyPr/>
        <a:lstStyle/>
        <a:p>
          <a:r>
            <a:rPr lang="en-US" sz="1900" dirty="0"/>
            <a:t>Sampling</a:t>
          </a:r>
        </a:p>
      </dgm:t>
    </dgm:pt>
    <dgm:pt modelId="{E5C22C33-6063-4866-B55E-6E43E6A1FFBA}" type="parTrans" cxnId="{FC90808A-F0BF-4027-BD1B-295C0A6D2D3E}">
      <dgm:prSet/>
      <dgm:spPr/>
      <dgm:t>
        <a:bodyPr/>
        <a:lstStyle/>
        <a:p>
          <a:endParaRPr lang="en-US"/>
        </a:p>
      </dgm:t>
    </dgm:pt>
    <dgm:pt modelId="{F2994EF9-FC0A-4FFA-ADE3-188362113EE0}" type="sibTrans" cxnId="{FC90808A-F0BF-4027-BD1B-295C0A6D2D3E}">
      <dgm:prSet/>
      <dgm:spPr/>
      <dgm:t>
        <a:bodyPr/>
        <a:lstStyle/>
        <a:p>
          <a:endParaRPr lang="en-US"/>
        </a:p>
      </dgm:t>
    </dgm:pt>
    <dgm:pt modelId="{C11E8536-7A84-44C2-9C2B-EDAF80B3F0C3}" type="pres">
      <dgm:prSet presAssocID="{DB14FDD0-1C07-4168-BC57-501EE79DCF6F}" presName="Name0" presStyleCnt="0">
        <dgm:presLayoutVars>
          <dgm:dir/>
          <dgm:animLvl val="lvl"/>
          <dgm:resizeHandles val="exact"/>
        </dgm:presLayoutVars>
      </dgm:prSet>
      <dgm:spPr/>
    </dgm:pt>
    <dgm:pt modelId="{01F16EEC-E9C2-4080-8D23-CCCC1E817655}" type="pres">
      <dgm:prSet presAssocID="{2B882418-7B41-4891-8164-64917E082B29}" presName="parTxOnly" presStyleLbl="node1" presStyleIdx="0" presStyleCnt="5">
        <dgm:presLayoutVars>
          <dgm:chMax val="0"/>
          <dgm:chPref val="0"/>
          <dgm:bulletEnabled val="1"/>
        </dgm:presLayoutVars>
      </dgm:prSet>
      <dgm:spPr/>
    </dgm:pt>
    <dgm:pt modelId="{6FC7842D-6B6E-475D-8BBE-FACD7825691B}" type="pres">
      <dgm:prSet presAssocID="{F2994EF9-FC0A-4FFA-ADE3-188362113EE0}" presName="parTxOnlySpace" presStyleCnt="0"/>
      <dgm:spPr/>
    </dgm:pt>
    <dgm:pt modelId="{FF18B506-C609-426E-AD71-B5ACF3B2C800}" type="pres">
      <dgm:prSet presAssocID="{B654FC1C-AAB2-4DAB-A953-47168BE43201}" presName="parTxOnly" presStyleLbl="node1" presStyleIdx="1" presStyleCnt="5" custScaleX="108556" custLinFactNeighborY="-13383">
        <dgm:presLayoutVars>
          <dgm:chMax val="0"/>
          <dgm:chPref val="0"/>
          <dgm:bulletEnabled val="1"/>
        </dgm:presLayoutVars>
      </dgm:prSet>
      <dgm:spPr/>
    </dgm:pt>
    <dgm:pt modelId="{951788AC-9B11-46CE-95C7-94DCC2468ACF}" type="pres">
      <dgm:prSet presAssocID="{CF61800E-232C-4619-AF1A-DBB85EC4DA6B}" presName="parTxOnlySpace" presStyleCnt="0"/>
      <dgm:spPr/>
    </dgm:pt>
    <dgm:pt modelId="{EE6F0EA9-2027-43ED-AE0E-DD99CAD87906}" type="pres">
      <dgm:prSet presAssocID="{AF540698-3B87-406A-B761-75C0DD41A71E}" presName="parTxOnly" presStyleLbl="node1" presStyleIdx="2" presStyleCnt="5" custScaleX="107130">
        <dgm:presLayoutVars>
          <dgm:chMax val="0"/>
          <dgm:chPref val="0"/>
          <dgm:bulletEnabled val="1"/>
        </dgm:presLayoutVars>
      </dgm:prSet>
      <dgm:spPr/>
    </dgm:pt>
    <dgm:pt modelId="{21D6F1FF-D519-4829-8708-92A708C48407}" type="pres">
      <dgm:prSet presAssocID="{832A8D4D-E26A-4235-801E-4FC050BACCF7}" presName="parTxOnlySpace" presStyleCnt="0"/>
      <dgm:spPr/>
    </dgm:pt>
    <dgm:pt modelId="{332CE794-8AF8-4416-87DE-ADAEF4111544}" type="pres">
      <dgm:prSet presAssocID="{2E95D885-0733-4295-AF1E-956477A5FC0E}" presName="parTxOnly" presStyleLbl="node1" presStyleIdx="3" presStyleCnt="5" custScaleX="109287">
        <dgm:presLayoutVars>
          <dgm:chMax val="0"/>
          <dgm:chPref val="0"/>
          <dgm:bulletEnabled val="1"/>
        </dgm:presLayoutVars>
      </dgm:prSet>
      <dgm:spPr>
        <a:xfrm>
          <a:off x="5760545" y="0"/>
          <a:ext cx="2016249" cy="757644"/>
        </a:xfrm>
        <a:prstGeom prst="chevron">
          <a:avLst/>
        </a:prstGeom>
      </dgm:spPr>
    </dgm:pt>
    <dgm:pt modelId="{01D30D02-1C69-4933-B655-FE4578B6C271}" type="pres">
      <dgm:prSet presAssocID="{6F1E64D9-8EB3-4125-B6FC-F470C7A39587}" presName="parTxOnlySpace" presStyleCnt="0"/>
      <dgm:spPr/>
    </dgm:pt>
    <dgm:pt modelId="{BC0B2597-AD48-431D-83A0-1702A77660FD}" type="pres">
      <dgm:prSet presAssocID="{CFC24A58-3E8A-4360-A450-3CED6AEA929C}" presName="parTxOnly" presStyleLbl="node1" presStyleIdx="4" presStyleCnt="5">
        <dgm:presLayoutVars>
          <dgm:chMax val="0"/>
          <dgm:chPref val="0"/>
          <dgm:bulletEnabled val="1"/>
        </dgm:presLayoutVars>
      </dgm:prSet>
      <dgm:spPr/>
    </dgm:pt>
  </dgm:ptLst>
  <dgm:cxnLst>
    <dgm:cxn modelId="{89B4E215-21AE-43C0-ABA2-2E12A8532C2F}" srcId="{DB14FDD0-1C07-4168-BC57-501EE79DCF6F}" destId="{CFC24A58-3E8A-4360-A450-3CED6AEA929C}" srcOrd="4" destOrd="0" parTransId="{D722481F-7BB2-4216-A203-36838A9CE491}" sibTransId="{E7CE8A57-CC6A-4248-8A12-E4AA18ABF2A8}"/>
    <dgm:cxn modelId="{B0B90B2F-71D2-4E6F-8730-BA632F2566EF}" srcId="{DB14FDD0-1C07-4168-BC57-501EE79DCF6F}" destId="{B654FC1C-AAB2-4DAB-A953-47168BE43201}" srcOrd="1" destOrd="0" parTransId="{44384308-4697-44D2-829F-3B46F7D6B18F}" sibTransId="{CF61800E-232C-4619-AF1A-DBB85EC4DA6B}"/>
    <dgm:cxn modelId="{87B2973F-36FB-43B8-A61D-13ADAB6594BC}" type="presOf" srcId="{B654FC1C-AAB2-4DAB-A953-47168BE43201}" destId="{FF18B506-C609-426E-AD71-B5ACF3B2C800}" srcOrd="0" destOrd="0" presId="urn:microsoft.com/office/officeart/2005/8/layout/chevron1"/>
    <dgm:cxn modelId="{BB5DD83F-D5D1-430C-9775-1FAF673997F5}" srcId="{DB14FDD0-1C07-4168-BC57-501EE79DCF6F}" destId="{AF540698-3B87-406A-B761-75C0DD41A71E}" srcOrd="2" destOrd="0" parTransId="{7D00D423-743C-476F-BC8F-C58785B60788}" sibTransId="{832A8D4D-E26A-4235-801E-4FC050BACCF7}"/>
    <dgm:cxn modelId="{8F7F4977-97B5-4A27-B52D-33BC93C34476}" srcId="{DB14FDD0-1C07-4168-BC57-501EE79DCF6F}" destId="{2E95D885-0733-4295-AF1E-956477A5FC0E}" srcOrd="3" destOrd="0" parTransId="{84516082-6229-4BD2-BBDE-EDA0B4809696}" sibTransId="{6F1E64D9-8EB3-4125-B6FC-F470C7A39587}"/>
    <dgm:cxn modelId="{E1C05A82-C39C-4F6A-BF52-4E9D2E4DD4B6}" type="presOf" srcId="{CFC24A58-3E8A-4360-A450-3CED6AEA929C}" destId="{BC0B2597-AD48-431D-83A0-1702A77660FD}" srcOrd="0" destOrd="0" presId="urn:microsoft.com/office/officeart/2005/8/layout/chevron1"/>
    <dgm:cxn modelId="{FC90808A-F0BF-4027-BD1B-295C0A6D2D3E}" srcId="{DB14FDD0-1C07-4168-BC57-501EE79DCF6F}" destId="{2B882418-7B41-4891-8164-64917E082B29}" srcOrd="0" destOrd="0" parTransId="{E5C22C33-6063-4866-B55E-6E43E6A1FFBA}" sibTransId="{F2994EF9-FC0A-4FFA-ADE3-188362113EE0}"/>
    <dgm:cxn modelId="{FAD8868B-E050-42D2-9C3F-DD1700CB46E1}" type="presOf" srcId="{2E95D885-0733-4295-AF1E-956477A5FC0E}" destId="{332CE794-8AF8-4416-87DE-ADAEF4111544}" srcOrd="0" destOrd="0" presId="urn:microsoft.com/office/officeart/2005/8/layout/chevron1"/>
    <dgm:cxn modelId="{E1C03E8F-F487-4E2D-8D02-B6F9224502C0}" type="presOf" srcId="{DB14FDD0-1C07-4168-BC57-501EE79DCF6F}" destId="{C11E8536-7A84-44C2-9C2B-EDAF80B3F0C3}" srcOrd="0" destOrd="0" presId="urn:microsoft.com/office/officeart/2005/8/layout/chevron1"/>
    <dgm:cxn modelId="{D50D9F9B-2203-4D68-85EB-9C1ED52EFF72}" type="presOf" srcId="{2B882418-7B41-4891-8164-64917E082B29}" destId="{01F16EEC-E9C2-4080-8D23-CCCC1E817655}" srcOrd="0" destOrd="0" presId="urn:microsoft.com/office/officeart/2005/8/layout/chevron1"/>
    <dgm:cxn modelId="{8579A3C3-DB61-40A8-8728-B3E2F876BFDD}" type="presOf" srcId="{AF540698-3B87-406A-B761-75C0DD41A71E}" destId="{EE6F0EA9-2027-43ED-AE0E-DD99CAD87906}" srcOrd="0" destOrd="0" presId="urn:microsoft.com/office/officeart/2005/8/layout/chevron1"/>
    <dgm:cxn modelId="{3868998A-DE38-4320-B0C2-96C22B3AA786}" type="presParOf" srcId="{C11E8536-7A84-44C2-9C2B-EDAF80B3F0C3}" destId="{01F16EEC-E9C2-4080-8D23-CCCC1E817655}" srcOrd="0" destOrd="0" presId="urn:microsoft.com/office/officeart/2005/8/layout/chevron1"/>
    <dgm:cxn modelId="{0DAA4530-A9D9-4E44-9789-BB4BF72594CB}" type="presParOf" srcId="{C11E8536-7A84-44C2-9C2B-EDAF80B3F0C3}" destId="{6FC7842D-6B6E-475D-8BBE-FACD7825691B}" srcOrd="1" destOrd="0" presId="urn:microsoft.com/office/officeart/2005/8/layout/chevron1"/>
    <dgm:cxn modelId="{1A547CA6-E5BF-411E-B354-2686D67F48F9}" type="presParOf" srcId="{C11E8536-7A84-44C2-9C2B-EDAF80B3F0C3}" destId="{FF18B506-C609-426E-AD71-B5ACF3B2C800}" srcOrd="2" destOrd="0" presId="urn:microsoft.com/office/officeart/2005/8/layout/chevron1"/>
    <dgm:cxn modelId="{2BEE9AC0-89D1-4A88-B335-A1CBCE851F63}" type="presParOf" srcId="{C11E8536-7A84-44C2-9C2B-EDAF80B3F0C3}" destId="{951788AC-9B11-46CE-95C7-94DCC2468ACF}" srcOrd="3" destOrd="0" presId="urn:microsoft.com/office/officeart/2005/8/layout/chevron1"/>
    <dgm:cxn modelId="{D8AF2850-672F-4A88-B46F-67BE51CCE787}" type="presParOf" srcId="{C11E8536-7A84-44C2-9C2B-EDAF80B3F0C3}" destId="{EE6F0EA9-2027-43ED-AE0E-DD99CAD87906}" srcOrd="4" destOrd="0" presId="urn:microsoft.com/office/officeart/2005/8/layout/chevron1"/>
    <dgm:cxn modelId="{2A81D922-3263-4BF8-88B9-95D8EB0F7003}" type="presParOf" srcId="{C11E8536-7A84-44C2-9C2B-EDAF80B3F0C3}" destId="{21D6F1FF-D519-4829-8708-92A708C48407}" srcOrd="5" destOrd="0" presId="urn:microsoft.com/office/officeart/2005/8/layout/chevron1"/>
    <dgm:cxn modelId="{43A4F619-A4C3-44C4-B4C4-87A449CAF534}" type="presParOf" srcId="{C11E8536-7A84-44C2-9C2B-EDAF80B3F0C3}" destId="{332CE794-8AF8-4416-87DE-ADAEF4111544}" srcOrd="6" destOrd="0" presId="urn:microsoft.com/office/officeart/2005/8/layout/chevron1"/>
    <dgm:cxn modelId="{51696334-7FDB-4390-8477-E5B8003A8BA5}" type="presParOf" srcId="{C11E8536-7A84-44C2-9C2B-EDAF80B3F0C3}" destId="{01D30D02-1C69-4933-B655-FE4578B6C271}" srcOrd="7" destOrd="0" presId="urn:microsoft.com/office/officeart/2005/8/layout/chevron1"/>
    <dgm:cxn modelId="{5D23DB55-F333-4C8B-BFB9-6DAC4FCAE305}" type="presParOf" srcId="{C11E8536-7A84-44C2-9C2B-EDAF80B3F0C3}" destId="{BC0B2597-AD48-431D-83A0-1702A77660FD}"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B14FDD0-1C07-4168-BC57-501EE79DCF6F}" type="doc">
      <dgm:prSet loTypeId="urn:microsoft.com/office/officeart/2005/8/layout/chevron1" loCatId="process" qsTypeId="urn:microsoft.com/office/officeart/2005/8/quickstyle/simple1" qsCatId="simple" csTypeId="urn:microsoft.com/office/officeart/2005/8/colors/colorful1" csCatId="colorful" phldr="1"/>
      <dgm:spPr/>
    </dgm:pt>
    <dgm:pt modelId="{B654FC1C-AAB2-4DAB-A953-47168BE43201}">
      <dgm:prSet phldrT="[Text]" custT="1"/>
      <dgm:spPr>
        <a:solidFill>
          <a:schemeClr val="accent3">
            <a:hueOff val="0"/>
            <a:satOff val="0"/>
            <a:lumOff val="0"/>
          </a:schemeClr>
        </a:solidFill>
        <a:effectLst/>
      </dgm:spPr>
      <dgm:t>
        <a:bodyPr/>
        <a:lstStyle/>
        <a:p>
          <a:r>
            <a:rPr lang="en-US" sz="1900" b="0" dirty="0">
              <a:solidFill>
                <a:schemeClr val="bg1"/>
              </a:solidFill>
            </a:rPr>
            <a:t>Data Munging</a:t>
          </a:r>
        </a:p>
      </dgm:t>
    </dgm:pt>
    <dgm:pt modelId="{44384308-4697-44D2-829F-3B46F7D6B18F}" type="parTrans" cxnId="{B0B90B2F-71D2-4E6F-8730-BA632F2566EF}">
      <dgm:prSet/>
      <dgm:spPr/>
      <dgm:t>
        <a:bodyPr/>
        <a:lstStyle/>
        <a:p>
          <a:endParaRPr lang="en-US"/>
        </a:p>
      </dgm:t>
    </dgm:pt>
    <dgm:pt modelId="{CF61800E-232C-4619-AF1A-DBB85EC4DA6B}" type="sibTrans" cxnId="{B0B90B2F-71D2-4E6F-8730-BA632F2566EF}">
      <dgm:prSet/>
      <dgm:spPr/>
      <dgm:t>
        <a:bodyPr/>
        <a:lstStyle/>
        <a:p>
          <a:endParaRPr lang="en-US"/>
        </a:p>
      </dgm:t>
    </dgm:pt>
    <dgm:pt modelId="{AF540698-3B87-406A-B761-75C0DD41A71E}">
      <dgm:prSet phldrT="[Text]" custT="1"/>
      <dgm:spPr>
        <a:effectLst/>
      </dgm:spPr>
      <dgm:t>
        <a:bodyPr/>
        <a:lstStyle/>
        <a:p>
          <a:r>
            <a:rPr lang="en-US" sz="1900" b="0" dirty="0">
              <a:solidFill>
                <a:schemeClr val="bg1"/>
              </a:solidFill>
            </a:rPr>
            <a:t>Variable Selection</a:t>
          </a:r>
        </a:p>
      </dgm:t>
    </dgm:pt>
    <dgm:pt modelId="{7D00D423-743C-476F-BC8F-C58785B60788}" type="parTrans" cxnId="{BB5DD83F-D5D1-430C-9775-1FAF673997F5}">
      <dgm:prSet/>
      <dgm:spPr/>
      <dgm:t>
        <a:bodyPr/>
        <a:lstStyle/>
        <a:p>
          <a:endParaRPr lang="en-US"/>
        </a:p>
      </dgm:t>
    </dgm:pt>
    <dgm:pt modelId="{832A8D4D-E26A-4235-801E-4FC050BACCF7}" type="sibTrans" cxnId="{BB5DD83F-D5D1-430C-9775-1FAF673997F5}">
      <dgm:prSet/>
      <dgm:spPr/>
      <dgm:t>
        <a:bodyPr/>
        <a:lstStyle/>
        <a:p>
          <a:endParaRPr lang="en-US"/>
        </a:p>
      </dgm:t>
    </dgm:pt>
    <dgm:pt modelId="{2E95D885-0733-4295-AF1E-956477A5FC0E}">
      <dgm:prSet phldrT="[Text]" custT="1"/>
      <dgm:spPr>
        <a:solidFill>
          <a:srgbClr val="B74919">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76010" tIns="25337" rIns="25337" bIns="25337" numCol="1" spcCol="1270" anchor="ctr" anchorCtr="0"/>
        <a:lstStyle/>
        <a:p>
          <a:pPr marL="0" lvl="0" indent="0" algn="ctr" defTabSz="844550">
            <a:lnSpc>
              <a:spcPct val="90000"/>
            </a:lnSpc>
            <a:spcBef>
              <a:spcPct val="0"/>
            </a:spcBef>
            <a:spcAft>
              <a:spcPct val="35000"/>
            </a:spcAft>
            <a:buNone/>
          </a:pPr>
          <a:r>
            <a:rPr lang="en-US" sz="1900" b="0" kern="1200" dirty="0">
              <a:solidFill>
                <a:schemeClr val="bg1"/>
              </a:solidFill>
              <a:latin typeface="Calibri" panose="020F0502020204030204"/>
              <a:ea typeface="+mn-ea"/>
              <a:cs typeface="+mn-cs"/>
            </a:rPr>
            <a:t>Model</a:t>
          </a:r>
          <a:r>
            <a:rPr lang="en-US" sz="2400" b="1" kern="1200" dirty="0">
              <a:solidFill>
                <a:schemeClr val="tx1"/>
              </a:solidFill>
              <a:latin typeface="Calibri" panose="020F0502020204030204"/>
              <a:ea typeface="+mn-ea"/>
              <a:cs typeface="+mn-cs"/>
            </a:rPr>
            <a:t> </a:t>
          </a:r>
          <a:r>
            <a:rPr lang="en-US" sz="1800" kern="1200" dirty="0">
              <a:solidFill>
                <a:prstClr val="white"/>
              </a:solidFill>
              <a:latin typeface="Calibri" panose="020F0502020204030204"/>
              <a:ea typeface="+mn-ea"/>
              <a:cs typeface="+mn-cs"/>
            </a:rPr>
            <a:t>Building</a:t>
          </a:r>
        </a:p>
      </dgm:t>
    </dgm:pt>
    <dgm:pt modelId="{84516082-6229-4BD2-BBDE-EDA0B4809696}" type="parTrans" cxnId="{8F7F4977-97B5-4A27-B52D-33BC93C34476}">
      <dgm:prSet/>
      <dgm:spPr/>
      <dgm:t>
        <a:bodyPr/>
        <a:lstStyle/>
        <a:p>
          <a:endParaRPr lang="en-US"/>
        </a:p>
      </dgm:t>
    </dgm:pt>
    <dgm:pt modelId="{6F1E64D9-8EB3-4125-B6FC-F470C7A39587}" type="sibTrans" cxnId="{8F7F4977-97B5-4A27-B52D-33BC93C34476}">
      <dgm:prSet/>
      <dgm:spPr/>
      <dgm:t>
        <a:bodyPr/>
        <a:lstStyle/>
        <a:p>
          <a:endParaRPr lang="en-US"/>
        </a:p>
      </dgm:t>
    </dgm:pt>
    <dgm:pt modelId="{CFC24A58-3E8A-4360-A450-3CED6AEA929C}">
      <dgm:prSet custT="1"/>
      <dgm:spPr>
        <a:effectLst>
          <a:glow rad="457200">
            <a:schemeClr val="accent6">
              <a:alpha val="59000"/>
            </a:schemeClr>
          </a:glow>
        </a:effectLst>
      </dgm:spPr>
      <dgm:t>
        <a:bodyPr/>
        <a:lstStyle/>
        <a:p>
          <a:r>
            <a:rPr lang="en-US" sz="2400" b="1" dirty="0">
              <a:solidFill>
                <a:schemeClr val="tx1"/>
              </a:solidFill>
            </a:rPr>
            <a:t>Model Assessment</a:t>
          </a:r>
        </a:p>
      </dgm:t>
    </dgm:pt>
    <dgm:pt modelId="{D722481F-7BB2-4216-A203-36838A9CE491}" type="parTrans" cxnId="{89B4E215-21AE-43C0-ABA2-2E12A8532C2F}">
      <dgm:prSet/>
      <dgm:spPr/>
      <dgm:t>
        <a:bodyPr/>
        <a:lstStyle/>
        <a:p>
          <a:endParaRPr lang="en-US"/>
        </a:p>
      </dgm:t>
    </dgm:pt>
    <dgm:pt modelId="{E7CE8A57-CC6A-4248-8A12-E4AA18ABF2A8}" type="sibTrans" cxnId="{89B4E215-21AE-43C0-ABA2-2E12A8532C2F}">
      <dgm:prSet/>
      <dgm:spPr/>
      <dgm:t>
        <a:bodyPr/>
        <a:lstStyle/>
        <a:p>
          <a:endParaRPr lang="en-US"/>
        </a:p>
      </dgm:t>
    </dgm:pt>
    <dgm:pt modelId="{2B882418-7B41-4891-8164-64917E082B29}">
      <dgm:prSet custT="1"/>
      <dgm:spPr/>
      <dgm:t>
        <a:bodyPr/>
        <a:lstStyle/>
        <a:p>
          <a:r>
            <a:rPr lang="en-US" sz="1900" dirty="0"/>
            <a:t>Sampling</a:t>
          </a:r>
        </a:p>
      </dgm:t>
    </dgm:pt>
    <dgm:pt modelId="{E5C22C33-6063-4866-B55E-6E43E6A1FFBA}" type="parTrans" cxnId="{FC90808A-F0BF-4027-BD1B-295C0A6D2D3E}">
      <dgm:prSet/>
      <dgm:spPr/>
      <dgm:t>
        <a:bodyPr/>
        <a:lstStyle/>
        <a:p>
          <a:endParaRPr lang="en-US"/>
        </a:p>
      </dgm:t>
    </dgm:pt>
    <dgm:pt modelId="{F2994EF9-FC0A-4FFA-ADE3-188362113EE0}" type="sibTrans" cxnId="{FC90808A-F0BF-4027-BD1B-295C0A6D2D3E}">
      <dgm:prSet/>
      <dgm:spPr/>
      <dgm:t>
        <a:bodyPr/>
        <a:lstStyle/>
        <a:p>
          <a:endParaRPr lang="en-US"/>
        </a:p>
      </dgm:t>
    </dgm:pt>
    <dgm:pt modelId="{C11E8536-7A84-44C2-9C2B-EDAF80B3F0C3}" type="pres">
      <dgm:prSet presAssocID="{DB14FDD0-1C07-4168-BC57-501EE79DCF6F}" presName="Name0" presStyleCnt="0">
        <dgm:presLayoutVars>
          <dgm:dir/>
          <dgm:animLvl val="lvl"/>
          <dgm:resizeHandles val="exact"/>
        </dgm:presLayoutVars>
      </dgm:prSet>
      <dgm:spPr/>
    </dgm:pt>
    <dgm:pt modelId="{01F16EEC-E9C2-4080-8D23-CCCC1E817655}" type="pres">
      <dgm:prSet presAssocID="{2B882418-7B41-4891-8164-64917E082B29}" presName="parTxOnly" presStyleLbl="node1" presStyleIdx="0" presStyleCnt="5">
        <dgm:presLayoutVars>
          <dgm:chMax val="0"/>
          <dgm:chPref val="0"/>
          <dgm:bulletEnabled val="1"/>
        </dgm:presLayoutVars>
      </dgm:prSet>
      <dgm:spPr/>
    </dgm:pt>
    <dgm:pt modelId="{6FC7842D-6B6E-475D-8BBE-FACD7825691B}" type="pres">
      <dgm:prSet presAssocID="{F2994EF9-FC0A-4FFA-ADE3-188362113EE0}" presName="parTxOnlySpace" presStyleCnt="0"/>
      <dgm:spPr/>
    </dgm:pt>
    <dgm:pt modelId="{FF18B506-C609-426E-AD71-B5ACF3B2C800}" type="pres">
      <dgm:prSet presAssocID="{B654FC1C-AAB2-4DAB-A953-47168BE43201}" presName="parTxOnly" presStyleLbl="node1" presStyleIdx="1" presStyleCnt="5" custScaleX="108556" custLinFactNeighborY="-13383">
        <dgm:presLayoutVars>
          <dgm:chMax val="0"/>
          <dgm:chPref val="0"/>
          <dgm:bulletEnabled val="1"/>
        </dgm:presLayoutVars>
      </dgm:prSet>
      <dgm:spPr/>
    </dgm:pt>
    <dgm:pt modelId="{951788AC-9B11-46CE-95C7-94DCC2468ACF}" type="pres">
      <dgm:prSet presAssocID="{CF61800E-232C-4619-AF1A-DBB85EC4DA6B}" presName="parTxOnlySpace" presStyleCnt="0"/>
      <dgm:spPr/>
    </dgm:pt>
    <dgm:pt modelId="{EE6F0EA9-2027-43ED-AE0E-DD99CAD87906}" type="pres">
      <dgm:prSet presAssocID="{AF540698-3B87-406A-B761-75C0DD41A71E}" presName="parTxOnly" presStyleLbl="node1" presStyleIdx="2" presStyleCnt="5" custScaleX="107130">
        <dgm:presLayoutVars>
          <dgm:chMax val="0"/>
          <dgm:chPref val="0"/>
          <dgm:bulletEnabled val="1"/>
        </dgm:presLayoutVars>
      </dgm:prSet>
      <dgm:spPr/>
    </dgm:pt>
    <dgm:pt modelId="{21D6F1FF-D519-4829-8708-92A708C48407}" type="pres">
      <dgm:prSet presAssocID="{832A8D4D-E26A-4235-801E-4FC050BACCF7}" presName="parTxOnlySpace" presStyleCnt="0"/>
      <dgm:spPr/>
    </dgm:pt>
    <dgm:pt modelId="{332CE794-8AF8-4416-87DE-ADAEF4111544}" type="pres">
      <dgm:prSet presAssocID="{2E95D885-0733-4295-AF1E-956477A5FC0E}" presName="parTxOnly" presStyleLbl="node1" presStyleIdx="3" presStyleCnt="5" custScaleX="109287">
        <dgm:presLayoutVars>
          <dgm:chMax val="0"/>
          <dgm:chPref val="0"/>
          <dgm:bulletEnabled val="1"/>
        </dgm:presLayoutVars>
      </dgm:prSet>
      <dgm:spPr>
        <a:xfrm>
          <a:off x="5760545" y="0"/>
          <a:ext cx="2016249" cy="757644"/>
        </a:xfrm>
        <a:prstGeom prst="chevron">
          <a:avLst/>
        </a:prstGeom>
      </dgm:spPr>
    </dgm:pt>
    <dgm:pt modelId="{01D30D02-1C69-4933-B655-FE4578B6C271}" type="pres">
      <dgm:prSet presAssocID="{6F1E64D9-8EB3-4125-B6FC-F470C7A39587}" presName="parTxOnlySpace" presStyleCnt="0"/>
      <dgm:spPr/>
    </dgm:pt>
    <dgm:pt modelId="{BC0B2597-AD48-431D-83A0-1702A77660FD}" type="pres">
      <dgm:prSet presAssocID="{CFC24A58-3E8A-4360-A450-3CED6AEA929C}" presName="parTxOnly" presStyleLbl="node1" presStyleIdx="4" presStyleCnt="5" custScaleX="131991">
        <dgm:presLayoutVars>
          <dgm:chMax val="0"/>
          <dgm:chPref val="0"/>
          <dgm:bulletEnabled val="1"/>
        </dgm:presLayoutVars>
      </dgm:prSet>
      <dgm:spPr/>
    </dgm:pt>
  </dgm:ptLst>
  <dgm:cxnLst>
    <dgm:cxn modelId="{89B4E215-21AE-43C0-ABA2-2E12A8532C2F}" srcId="{DB14FDD0-1C07-4168-BC57-501EE79DCF6F}" destId="{CFC24A58-3E8A-4360-A450-3CED6AEA929C}" srcOrd="4" destOrd="0" parTransId="{D722481F-7BB2-4216-A203-36838A9CE491}" sibTransId="{E7CE8A57-CC6A-4248-8A12-E4AA18ABF2A8}"/>
    <dgm:cxn modelId="{B0B90B2F-71D2-4E6F-8730-BA632F2566EF}" srcId="{DB14FDD0-1C07-4168-BC57-501EE79DCF6F}" destId="{B654FC1C-AAB2-4DAB-A953-47168BE43201}" srcOrd="1" destOrd="0" parTransId="{44384308-4697-44D2-829F-3B46F7D6B18F}" sibTransId="{CF61800E-232C-4619-AF1A-DBB85EC4DA6B}"/>
    <dgm:cxn modelId="{87B2973F-36FB-43B8-A61D-13ADAB6594BC}" type="presOf" srcId="{B654FC1C-AAB2-4DAB-A953-47168BE43201}" destId="{FF18B506-C609-426E-AD71-B5ACF3B2C800}" srcOrd="0" destOrd="0" presId="urn:microsoft.com/office/officeart/2005/8/layout/chevron1"/>
    <dgm:cxn modelId="{BB5DD83F-D5D1-430C-9775-1FAF673997F5}" srcId="{DB14FDD0-1C07-4168-BC57-501EE79DCF6F}" destId="{AF540698-3B87-406A-B761-75C0DD41A71E}" srcOrd="2" destOrd="0" parTransId="{7D00D423-743C-476F-BC8F-C58785B60788}" sibTransId="{832A8D4D-E26A-4235-801E-4FC050BACCF7}"/>
    <dgm:cxn modelId="{8F7F4977-97B5-4A27-B52D-33BC93C34476}" srcId="{DB14FDD0-1C07-4168-BC57-501EE79DCF6F}" destId="{2E95D885-0733-4295-AF1E-956477A5FC0E}" srcOrd="3" destOrd="0" parTransId="{84516082-6229-4BD2-BBDE-EDA0B4809696}" sibTransId="{6F1E64D9-8EB3-4125-B6FC-F470C7A39587}"/>
    <dgm:cxn modelId="{E1C05A82-C39C-4F6A-BF52-4E9D2E4DD4B6}" type="presOf" srcId="{CFC24A58-3E8A-4360-A450-3CED6AEA929C}" destId="{BC0B2597-AD48-431D-83A0-1702A77660FD}" srcOrd="0" destOrd="0" presId="urn:microsoft.com/office/officeart/2005/8/layout/chevron1"/>
    <dgm:cxn modelId="{FC90808A-F0BF-4027-BD1B-295C0A6D2D3E}" srcId="{DB14FDD0-1C07-4168-BC57-501EE79DCF6F}" destId="{2B882418-7B41-4891-8164-64917E082B29}" srcOrd="0" destOrd="0" parTransId="{E5C22C33-6063-4866-B55E-6E43E6A1FFBA}" sibTransId="{F2994EF9-FC0A-4FFA-ADE3-188362113EE0}"/>
    <dgm:cxn modelId="{FAD8868B-E050-42D2-9C3F-DD1700CB46E1}" type="presOf" srcId="{2E95D885-0733-4295-AF1E-956477A5FC0E}" destId="{332CE794-8AF8-4416-87DE-ADAEF4111544}" srcOrd="0" destOrd="0" presId="urn:microsoft.com/office/officeart/2005/8/layout/chevron1"/>
    <dgm:cxn modelId="{E1C03E8F-F487-4E2D-8D02-B6F9224502C0}" type="presOf" srcId="{DB14FDD0-1C07-4168-BC57-501EE79DCF6F}" destId="{C11E8536-7A84-44C2-9C2B-EDAF80B3F0C3}" srcOrd="0" destOrd="0" presId="urn:microsoft.com/office/officeart/2005/8/layout/chevron1"/>
    <dgm:cxn modelId="{D50D9F9B-2203-4D68-85EB-9C1ED52EFF72}" type="presOf" srcId="{2B882418-7B41-4891-8164-64917E082B29}" destId="{01F16EEC-E9C2-4080-8D23-CCCC1E817655}" srcOrd="0" destOrd="0" presId="urn:microsoft.com/office/officeart/2005/8/layout/chevron1"/>
    <dgm:cxn modelId="{8579A3C3-DB61-40A8-8728-B3E2F876BFDD}" type="presOf" srcId="{AF540698-3B87-406A-B761-75C0DD41A71E}" destId="{EE6F0EA9-2027-43ED-AE0E-DD99CAD87906}" srcOrd="0" destOrd="0" presId="urn:microsoft.com/office/officeart/2005/8/layout/chevron1"/>
    <dgm:cxn modelId="{3868998A-DE38-4320-B0C2-96C22B3AA786}" type="presParOf" srcId="{C11E8536-7A84-44C2-9C2B-EDAF80B3F0C3}" destId="{01F16EEC-E9C2-4080-8D23-CCCC1E817655}" srcOrd="0" destOrd="0" presId="urn:microsoft.com/office/officeart/2005/8/layout/chevron1"/>
    <dgm:cxn modelId="{0DAA4530-A9D9-4E44-9789-BB4BF72594CB}" type="presParOf" srcId="{C11E8536-7A84-44C2-9C2B-EDAF80B3F0C3}" destId="{6FC7842D-6B6E-475D-8BBE-FACD7825691B}" srcOrd="1" destOrd="0" presId="urn:microsoft.com/office/officeart/2005/8/layout/chevron1"/>
    <dgm:cxn modelId="{1A547CA6-E5BF-411E-B354-2686D67F48F9}" type="presParOf" srcId="{C11E8536-7A84-44C2-9C2B-EDAF80B3F0C3}" destId="{FF18B506-C609-426E-AD71-B5ACF3B2C800}" srcOrd="2" destOrd="0" presId="urn:microsoft.com/office/officeart/2005/8/layout/chevron1"/>
    <dgm:cxn modelId="{2BEE9AC0-89D1-4A88-B335-A1CBCE851F63}" type="presParOf" srcId="{C11E8536-7A84-44C2-9C2B-EDAF80B3F0C3}" destId="{951788AC-9B11-46CE-95C7-94DCC2468ACF}" srcOrd="3" destOrd="0" presId="urn:microsoft.com/office/officeart/2005/8/layout/chevron1"/>
    <dgm:cxn modelId="{D8AF2850-672F-4A88-B46F-67BE51CCE787}" type="presParOf" srcId="{C11E8536-7A84-44C2-9C2B-EDAF80B3F0C3}" destId="{EE6F0EA9-2027-43ED-AE0E-DD99CAD87906}" srcOrd="4" destOrd="0" presId="urn:microsoft.com/office/officeart/2005/8/layout/chevron1"/>
    <dgm:cxn modelId="{2A81D922-3263-4BF8-88B9-95D8EB0F7003}" type="presParOf" srcId="{C11E8536-7A84-44C2-9C2B-EDAF80B3F0C3}" destId="{21D6F1FF-D519-4829-8708-92A708C48407}" srcOrd="5" destOrd="0" presId="urn:microsoft.com/office/officeart/2005/8/layout/chevron1"/>
    <dgm:cxn modelId="{43A4F619-A4C3-44C4-B4C4-87A449CAF534}" type="presParOf" srcId="{C11E8536-7A84-44C2-9C2B-EDAF80B3F0C3}" destId="{332CE794-8AF8-4416-87DE-ADAEF4111544}" srcOrd="6" destOrd="0" presId="urn:microsoft.com/office/officeart/2005/8/layout/chevron1"/>
    <dgm:cxn modelId="{51696334-7FDB-4390-8477-E5B8003A8BA5}" type="presParOf" srcId="{C11E8536-7A84-44C2-9C2B-EDAF80B3F0C3}" destId="{01D30D02-1C69-4933-B655-FE4578B6C271}" srcOrd="7" destOrd="0" presId="urn:microsoft.com/office/officeart/2005/8/layout/chevron1"/>
    <dgm:cxn modelId="{5D23DB55-F333-4C8B-BFB9-6DAC4FCAE305}" type="presParOf" srcId="{C11E8536-7A84-44C2-9C2B-EDAF80B3F0C3}" destId="{BC0B2597-AD48-431D-83A0-1702A77660FD}"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12B50-498B-4FD8-82EB-864E3EAF6BF2}">
      <dsp:nvSpPr>
        <dsp:cNvPr id="0" name=""/>
        <dsp:cNvSpPr/>
      </dsp:nvSpPr>
      <dsp:spPr>
        <a:xfrm>
          <a:off x="782324" y="685081"/>
          <a:ext cx="4627266" cy="2488385"/>
        </a:xfrm>
        <a:prstGeom prst="round2DiagRect">
          <a:avLst>
            <a:gd name="adj1" fmla="val 0"/>
            <a:gd name="adj2" fmla="val 16670"/>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6FA5D7-7E4E-4F87-B668-85440000F454}">
      <dsp:nvSpPr>
        <dsp:cNvPr id="0" name=""/>
        <dsp:cNvSpPr/>
      </dsp:nvSpPr>
      <dsp:spPr>
        <a:xfrm>
          <a:off x="3095957" y="949000"/>
          <a:ext cx="616" cy="1960546"/>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6E4F92-8024-448D-BB29-2E6865A557EE}">
      <dsp:nvSpPr>
        <dsp:cNvPr id="0" name=""/>
        <dsp:cNvSpPr/>
      </dsp:nvSpPr>
      <dsp:spPr>
        <a:xfrm>
          <a:off x="936566" y="873595"/>
          <a:ext cx="2005148" cy="211135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mn-lt"/>
              <a:ea typeface="+mn-ea"/>
              <a:cs typeface="+mn-cs"/>
            </a:rPr>
            <a:t>1. Policy Age</a:t>
          </a:r>
        </a:p>
        <a:p>
          <a:pPr marL="0" lvl="0" indent="0" algn="l" defTabSz="800100">
            <a:lnSpc>
              <a:spcPct val="90000"/>
            </a:lnSpc>
            <a:spcBef>
              <a:spcPct val="0"/>
            </a:spcBef>
            <a:spcAft>
              <a:spcPct val="35000"/>
            </a:spcAft>
            <a:buNone/>
          </a:pPr>
          <a:r>
            <a:rPr lang="en-US" sz="1800" kern="1200" dirty="0">
              <a:solidFill>
                <a:schemeClr val="tx1"/>
              </a:solidFill>
              <a:latin typeface="+mn-lt"/>
              <a:ea typeface="+mn-ea"/>
              <a:cs typeface="+mn-cs"/>
            </a:rPr>
            <a:t>2. Minimum Age at Onset</a:t>
          </a:r>
        </a:p>
      </dsp:txBody>
      <dsp:txXfrm>
        <a:off x="936566" y="873595"/>
        <a:ext cx="2005148" cy="2111357"/>
      </dsp:txXfrm>
    </dsp:sp>
    <dsp:sp modelId="{D30BA90A-6E42-49E3-863C-997891ED0306}">
      <dsp:nvSpPr>
        <dsp:cNvPr id="0" name=""/>
        <dsp:cNvSpPr/>
      </dsp:nvSpPr>
      <dsp:spPr>
        <a:xfrm>
          <a:off x="3250199" y="873595"/>
          <a:ext cx="2005148" cy="211135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mn-lt"/>
              <a:ea typeface="+mn-ea"/>
              <a:cs typeface="+mn-cs"/>
            </a:rPr>
            <a:t>1. Account Value at beginning of year</a:t>
          </a:r>
        </a:p>
        <a:p>
          <a:pPr marL="0" lvl="0" indent="0" algn="l" defTabSz="800100">
            <a:lnSpc>
              <a:spcPct val="90000"/>
            </a:lnSpc>
            <a:spcBef>
              <a:spcPct val="0"/>
            </a:spcBef>
            <a:spcAft>
              <a:spcPct val="35000"/>
            </a:spcAft>
            <a:buNone/>
          </a:pPr>
          <a:r>
            <a:rPr lang="en-US" sz="1800" kern="1200" dirty="0">
              <a:solidFill>
                <a:schemeClr val="tx1"/>
              </a:solidFill>
              <a:latin typeface="+mn-lt"/>
              <a:ea typeface="+mn-ea"/>
              <a:cs typeface="+mn-cs"/>
            </a:rPr>
            <a:t>2. Duration and Amount of Surrender Charge</a:t>
          </a:r>
        </a:p>
        <a:p>
          <a:pPr marL="0" lvl="0" indent="0" algn="l" defTabSz="800100">
            <a:lnSpc>
              <a:spcPct val="90000"/>
            </a:lnSpc>
            <a:spcBef>
              <a:spcPct val="0"/>
            </a:spcBef>
            <a:spcAft>
              <a:spcPct val="35000"/>
            </a:spcAft>
            <a:buNone/>
          </a:pPr>
          <a:r>
            <a:rPr lang="en-US" sz="1800" kern="1200" dirty="0">
              <a:solidFill>
                <a:schemeClr val="tx1"/>
              </a:solidFill>
              <a:latin typeface="+mn-lt"/>
              <a:ea typeface="+mn-ea"/>
              <a:cs typeface="+mn-cs"/>
            </a:rPr>
            <a:t>3. Owner Age</a:t>
          </a:r>
        </a:p>
      </dsp:txBody>
      <dsp:txXfrm>
        <a:off x="3250199" y="873595"/>
        <a:ext cx="2005148" cy="2111357"/>
      </dsp:txXfrm>
    </dsp:sp>
    <dsp:sp modelId="{27C5FBC8-BBAF-4435-B21F-7738E7FA8B23}">
      <dsp:nvSpPr>
        <dsp:cNvPr id="0" name=""/>
        <dsp:cNvSpPr/>
      </dsp:nvSpPr>
      <dsp:spPr>
        <a:xfrm rot="16200000">
          <a:off x="-632262" y="1164860"/>
          <a:ext cx="2714602" cy="771211"/>
        </a:xfrm>
        <a:prstGeom prst="rightArrow">
          <a:avLst>
            <a:gd name="adj1" fmla="val 49830"/>
            <a:gd name="adj2" fmla="val 6066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High</a:t>
          </a:r>
        </a:p>
      </dsp:txBody>
      <dsp:txXfrm>
        <a:off x="-515706" y="1474875"/>
        <a:ext cx="2481489" cy="384295"/>
      </dsp:txXfrm>
    </dsp:sp>
    <dsp:sp modelId="{24128289-2ED4-42A6-A0EE-7E9943A8D33F}">
      <dsp:nvSpPr>
        <dsp:cNvPr id="0" name=""/>
        <dsp:cNvSpPr/>
      </dsp:nvSpPr>
      <dsp:spPr>
        <a:xfrm rot="5400000">
          <a:off x="3945938" y="1885877"/>
          <a:ext cx="2714602" cy="726758"/>
        </a:xfrm>
        <a:prstGeom prst="rightArrow">
          <a:avLst>
            <a:gd name="adj1" fmla="val 49830"/>
            <a:gd name="adj2" fmla="val 6066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Low</a:t>
          </a:r>
        </a:p>
      </dsp:txBody>
      <dsp:txXfrm>
        <a:off x="4055776" y="1958346"/>
        <a:ext cx="2494926" cy="362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024F2-6F6A-4EE0-9831-F555232D97E2}">
      <dsp:nvSpPr>
        <dsp:cNvPr id="0" name=""/>
        <dsp:cNvSpPr/>
      </dsp:nvSpPr>
      <dsp:spPr>
        <a:xfrm>
          <a:off x="1771" y="0"/>
          <a:ext cx="2160001" cy="705930"/>
        </a:xfrm>
        <a:prstGeom prst="chevron">
          <a:avLst/>
        </a:prstGeom>
        <a:solidFill>
          <a:schemeClr val="accent2">
            <a:hueOff val="0"/>
            <a:satOff val="0"/>
            <a:lumOff val="0"/>
          </a:schemeClr>
        </a:solidFill>
        <a:ln w="12700" cap="flat" cmpd="sng" algn="ctr">
          <a:solidFill>
            <a:schemeClr val="lt1">
              <a:hueOff val="0"/>
              <a:satOff val="0"/>
              <a:lumOff val="0"/>
              <a:alphaOff val="0"/>
            </a:schemeClr>
          </a:solidFill>
          <a:prstDash val="solid"/>
          <a:miter lim="800000"/>
        </a:ln>
        <a:effectLst>
          <a:glow rad="381000">
            <a:schemeClr val="accent2">
              <a:satMod val="175000"/>
              <a:alpha val="69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Sampling</a:t>
          </a:r>
        </a:p>
      </dsp:txBody>
      <dsp:txXfrm>
        <a:off x="354736" y="0"/>
        <a:ext cx="1454071" cy="705930"/>
      </dsp:txXfrm>
    </dsp:sp>
    <dsp:sp modelId="{1F96AB57-90F5-4717-8D41-754555E41AC5}">
      <dsp:nvSpPr>
        <dsp:cNvPr id="0" name=""/>
        <dsp:cNvSpPr/>
      </dsp:nvSpPr>
      <dsp:spPr>
        <a:xfrm>
          <a:off x="1962643" y="0"/>
          <a:ext cx="1991299" cy="705930"/>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Data Munging</a:t>
          </a:r>
        </a:p>
      </dsp:txBody>
      <dsp:txXfrm>
        <a:off x="2315608" y="0"/>
        <a:ext cx="1285369" cy="705930"/>
      </dsp:txXfrm>
    </dsp:sp>
    <dsp:sp modelId="{58748435-2FDE-435F-87BE-C07E176E290B}">
      <dsp:nvSpPr>
        <dsp:cNvPr id="0" name=""/>
        <dsp:cNvSpPr/>
      </dsp:nvSpPr>
      <dsp:spPr>
        <a:xfrm>
          <a:off x="3754812" y="0"/>
          <a:ext cx="1991299" cy="705930"/>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Variable Selection</a:t>
          </a:r>
        </a:p>
      </dsp:txBody>
      <dsp:txXfrm>
        <a:off x="4107777" y="0"/>
        <a:ext cx="1285369" cy="705930"/>
      </dsp:txXfrm>
    </dsp:sp>
    <dsp:sp modelId="{2E4611E4-F9A4-4FA7-A2B0-AEA3012D9699}">
      <dsp:nvSpPr>
        <dsp:cNvPr id="0" name=""/>
        <dsp:cNvSpPr/>
      </dsp:nvSpPr>
      <dsp:spPr>
        <a:xfrm>
          <a:off x="5629959" y="0"/>
          <a:ext cx="1991299" cy="705930"/>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Model Building</a:t>
          </a:r>
        </a:p>
      </dsp:txBody>
      <dsp:txXfrm>
        <a:off x="5982924" y="0"/>
        <a:ext cx="1285369" cy="705930"/>
      </dsp:txXfrm>
    </dsp:sp>
    <dsp:sp modelId="{0247147A-00F2-4A2F-BEF6-A479CCEDD705}">
      <dsp:nvSpPr>
        <dsp:cNvPr id="0" name=""/>
        <dsp:cNvSpPr/>
      </dsp:nvSpPr>
      <dsp:spPr>
        <a:xfrm>
          <a:off x="7339150" y="0"/>
          <a:ext cx="1991299" cy="705930"/>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Model Assessment</a:t>
          </a:r>
        </a:p>
      </dsp:txBody>
      <dsp:txXfrm>
        <a:off x="7692115" y="0"/>
        <a:ext cx="1285369" cy="705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024F2-6F6A-4EE0-9831-F555232D97E2}">
      <dsp:nvSpPr>
        <dsp:cNvPr id="0" name=""/>
        <dsp:cNvSpPr/>
      </dsp:nvSpPr>
      <dsp:spPr>
        <a:xfrm>
          <a:off x="1771" y="0"/>
          <a:ext cx="2160001" cy="705930"/>
        </a:xfrm>
        <a:prstGeom prst="chevron">
          <a:avLst/>
        </a:prstGeom>
        <a:solidFill>
          <a:schemeClr val="accent2">
            <a:hueOff val="0"/>
            <a:satOff val="0"/>
            <a:lumOff val="0"/>
          </a:schemeClr>
        </a:solidFill>
        <a:ln w="12700" cap="flat" cmpd="sng" algn="ctr">
          <a:solidFill>
            <a:schemeClr val="lt1">
              <a:hueOff val="0"/>
              <a:satOff val="0"/>
              <a:lumOff val="0"/>
              <a:alphaOff val="0"/>
            </a:schemeClr>
          </a:solidFill>
          <a:prstDash val="solid"/>
          <a:miter lim="800000"/>
        </a:ln>
        <a:effectLst>
          <a:glow rad="381000">
            <a:schemeClr val="accent2">
              <a:satMod val="175000"/>
              <a:alpha val="69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Sampling</a:t>
          </a:r>
        </a:p>
      </dsp:txBody>
      <dsp:txXfrm>
        <a:off x="354736" y="0"/>
        <a:ext cx="1454071" cy="705930"/>
      </dsp:txXfrm>
    </dsp:sp>
    <dsp:sp modelId="{1F96AB57-90F5-4717-8D41-754555E41AC5}">
      <dsp:nvSpPr>
        <dsp:cNvPr id="0" name=""/>
        <dsp:cNvSpPr/>
      </dsp:nvSpPr>
      <dsp:spPr>
        <a:xfrm>
          <a:off x="1962643" y="0"/>
          <a:ext cx="1991299" cy="705930"/>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Data Munging</a:t>
          </a:r>
        </a:p>
      </dsp:txBody>
      <dsp:txXfrm>
        <a:off x="2315608" y="0"/>
        <a:ext cx="1285369" cy="705930"/>
      </dsp:txXfrm>
    </dsp:sp>
    <dsp:sp modelId="{58748435-2FDE-435F-87BE-C07E176E290B}">
      <dsp:nvSpPr>
        <dsp:cNvPr id="0" name=""/>
        <dsp:cNvSpPr/>
      </dsp:nvSpPr>
      <dsp:spPr>
        <a:xfrm>
          <a:off x="3754812" y="0"/>
          <a:ext cx="1991299" cy="705930"/>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Variable Selection</a:t>
          </a:r>
        </a:p>
      </dsp:txBody>
      <dsp:txXfrm>
        <a:off x="4107777" y="0"/>
        <a:ext cx="1285369" cy="705930"/>
      </dsp:txXfrm>
    </dsp:sp>
    <dsp:sp modelId="{2E4611E4-F9A4-4FA7-A2B0-AEA3012D9699}">
      <dsp:nvSpPr>
        <dsp:cNvPr id="0" name=""/>
        <dsp:cNvSpPr/>
      </dsp:nvSpPr>
      <dsp:spPr>
        <a:xfrm>
          <a:off x="5629959" y="0"/>
          <a:ext cx="1991299" cy="705930"/>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Model Building</a:t>
          </a:r>
        </a:p>
      </dsp:txBody>
      <dsp:txXfrm>
        <a:off x="5982924" y="0"/>
        <a:ext cx="1285369" cy="705930"/>
      </dsp:txXfrm>
    </dsp:sp>
    <dsp:sp modelId="{0247147A-00F2-4A2F-BEF6-A479CCEDD705}">
      <dsp:nvSpPr>
        <dsp:cNvPr id="0" name=""/>
        <dsp:cNvSpPr/>
      </dsp:nvSpPr>
      <dsp:spPr>
        <a:xfrm>
          <a:off x="7339150" y="0"/>
          <a:ext cx="1991299" cy="705930"/>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Model Assessment</a:t>
          </a:r>
        </a:p>
      </dsp:txBody>
      <dsp:txXfrm>
        <a:off x="7692115" y="0"/>
        <a:ext cx="1285369" cy="705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CFEF8-9827-43EC-B9C6-AC91D6DAFB28}">
      <dsp:nvSpPr>
        <dsp:cNvPr id="0" name=""/>
        <dsp:cNvSpPr/>
      </dsp:nvSpPr>
      <dsp:spPr>
        <a:xfrm>
          <a:off x="0" y="26790"/>
          <a:ext cx="3998068" cy="599625"/>
        </a:xfrm>
        <a:prstGeom prst="roundRect">
          <a:avLst/>
        </a:prstGeom>
        <a:solidFill>
          <a:schemeClr val="accent4">
            <a:lumMod val="7500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Train &amp; Validation</a:t>
          </a:r>
        </a:p>
      </dsp:txBody>
      <dsp:txXfrm>
        <a:off x="29271" y="56061"/>
        <a:ext cx="3939526" cy="541083"/>
      </dsp:txXfrm>
    </dsp:sp>
    <dsp:sp modelId="{4AAF375D-5CC8-4673-A69B-37BCC02268CA}">
      <dsp:nvSpPr>
        <dsp:cNvPr id="0" name=""/>
        <dsp:cNvSpPr/>
      </dsp:nvSpPr>
      <dsp:spPr>
        <a:xfrm>
          <a:off x="0" y="626415"/>
          <a:ext cx="3998068"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93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1:1, 1:2, 1:3, 1:4, Original Prop</a:t>
          </a:r>
        </a:p>
      </dsp:txBody>
      <dsp:txXfrm>
        <a:off x="0" y="626415"/>
        <a:ext cx="3998068" cy="414000"/>
      </dsp:txXfrm>
    </dsp:sp>
    <dsp:sp modelId="{677DF258-8A8D-4F79-89A2-5E9B0EEB06C8}">
      <dsp:nvSpPr>
        <dsp:cNvPr id="0" name=""/>
        <dsp:cNvSpPr/>
      </dsp:nvSpPr>
      <dsp:spPr>
        <a:xfrm>
          <a:off x="0" y="1040415"/>
          <a:ext cx="3998068" cy="599625"/>
        </a:xfrm>
        <a:prstGeom prst="roundRect">
          <a:avLst/>
        </a:prstGeom>
        <a:solidFill>
          <a:schemeClr val="accent4">
            <a:lumMod val="7500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Test – 10%</a:t>
          </a:r>
        </a:p>
      </dsp:txBody>
      <dsp:txXfrm>
        <a:off x="29271" y="1069686"/>
        <a:ext cx="3939526" cy="541083"/>
      </dsp:txXfrm>
    </dsp:sp>
    <dsp:sp modelId="{182D8F76-C3FB-425E-B94B-2E9EBF0B1169}">
      <dsp:nvSpPr>
        <dsp:cNvPr id="0" name=""/>
        <dsp:cNvSpPr/>
      </dsp:nvSpPr>
      <dsp:spPr>
        <a:xfrm>
          <a:off x="0" y="1640040"/>
          <a:ext cx="3998068"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93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Stratified Original Proportion</a:t>
          </a:r>
        </a:p>
      </dsp:txBody>
      <dsp:txXfrm>
        <a:off x="0" y="1640040"/>
        <a:ext cx="3998068" cy="41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16EEC-E9C2-4080-8D23-CCCC1E817655}">
      <dsp:nvSpPr>
        <dsp:cNvPr id="0" name=""/>
        <dsp:cNvSpPr/>
      </dsp:nvSpPr>
      <dsp:spPr>
        <a:xfrm>
          <a:off x="960" y="0"/>
          <a:ext cx="2046692" cy="75764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Sampling</a:t>
          </a:r>
        </a:p>
      </dsp:txBody>
      <dsp:txXfrm>
        <a:off x="379782" y="0"/>
        <a:ext cx="1289048" cy="757644"/>
      </dsp:txXfrm>
    </dsp:sp>
    <dsp:sp modelId="{FF18B506-C609-426E-AD71-B5ACF3B2C800}">
      <dsp:nvSpPr>
        <dsp:cNvPr id="0" name=""/>
        <dsp:cNvSpPr/>
      </dsp:nvSpPr>
      <dsp:spPr>
        <a:xfrm>
          <a:off x="1842984" y="0"/>
          <a:ext cx="2221807" cy="757644"/>
        </a:xfrm>
        <a:prstGeom prst="chevron">
          <a:avLst/>
        </a:prstGeom>
        <a:solidFill>
          <a:schemeClr val="accent3">
            <a:hueOff val="0"/>
            <a:satOff val="0"/>
            <a:lumOff val="0"/>
          </a:schemeClr>
        </a:solidFill>
        <a:ln w="12700" cap="flat" cmpd="sng" algn="ctr">
          <a:solidFill>
            <a:schemeClr val="lt1">
              <a:hueOff val="0"/>
              <a:satOff val="0"/>
              <a:lumOff val="0"/>
              <a:alphaOff val="0"/>
            </a:schemeClr>
          </a:solidFill>
          <a:prstDash val="solid"/>
          <a:miter lim="800000"/>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Data Munging</a:t>
          </a:r>
        </a:p>
      </dsp:txBody>
      <dsp:txXfrm>
        <a:off x="2221806" y="0"/>
        <a:ext cx="1464163" cy="757644"/>
      </dsp:txXfrm>
    </dsp:sp>
    <dsp:sp modelId="{EE6F0EA9-2027-43ED-AE0E-DD99CAD87906}">
      <dsp:nvSpPr>
        <dsp:cNvPr id="0" name=""/>
        <dsp:cNvSpPr/>
      </dsp:nvSpPr>
      <dsp:spPr>
        <a:xfrm>
          <a:off x="3860122" y="0"/>
          <a:ext cx="2046692" cy="757644"/>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Variable Selection</a:t>
          </a:r>
        </a:p>
      </dsp:txBody>
      <dsp:txXfrm>
        <a:off x="4238944" y="0"/>
        <a:ext cx="1289048" cy="757644"/>
      </dsp:txXfrm>
    </dsp:sp>
    <dsp:sp modelId="{332CE794-8AF8-4416-87DE-ADAEF4111544}">
      <dsp:nvSpPr>
        <dsp:cNvPr id="0" name=""/>
        <dsp:cNvSpPr/>
      </dsp:nvSpPr>
      <dsp:spPr>
        <a:xfrm>
          <a:off x="5702145" y="0"/>
          <a:ext cx="2046692" cy="757644"/>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Model Building</a:t>
          </a:r>
        </a:p>
      </dsp:txBody>
      <dsp:txXfrm>
        <a:off x="6080967" y="0"/>
        <a:ext cx="1289048" cy="757644"/>
      </dsp:txXfrm>
    </dsp:sp>
    <dsp:sp modelId="{BC0B2597-AD48-431D-83A0-1702A77660FD}">
      <dsp:nvSpPr>
        <dsp:cNvPr id="0" name=""/>
        <dsp:cNvSpPr/>
      </dsp:nvSpPr>
      <dsp:spPr>
        <a:xfrm>
          <a:off x="7544168" y="0"/>
          <a:ext cx="2046692" cy="757644"/>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Model Assessment</a:t>
          </a:r>
        </a:p>
      </dsp:txBody>
      <dsp:txXfrm>
        <a:off x="7922990" y="0"/>
        <a:ext cx="1289048" cy="7576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16EEC-E9C2-4080-8D23-CCCC1E817655}">
      <dsp:nvSpPr>
        <dsp:cNvPr id="0" name=""/>
        <dsp:cNvSpPr/>
      </dsp:nvSpPr>
      <dsp:spPr>
        <a:xfrm>
          <a:off x="402" y="0"/>
          <a:ext cx="2016249" cy="75764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Sampling</a:t>
          </a:r>
        </a:p>
      </dsp:txBody>
      <dsp:txXfrm>
        <a:off x="379224" y="0"/>
        <a:ext cx="1258605" cy="757644"/>
      </dsp:txXfrm>
    </dsp:sp>
    <dsp:sp modelId="{FF18B506-C609-426E-AD71-B5ACF3B2C800}">
      <dsp:nvSpPr>
        <dsp:cNvPr id="0" name=""/>
        <dsp:cNvSpPr/>
      </dsp:nvSpPr>
      <dsp:spPr>
        <a:xfrm>
          <a:off x="1815026" y="0"/>
          <a:ext cx="2188760" cy="757644"/>
        </a:xfrm>
        <a:prstGeom prst="chevron">
          <a:avLst/>
        </a:prstGeom>
        <a:solidFill>
          <a:schemeClr val="accent3">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b="0" kern="1200" dirty="0">
              <a:solidFill>
                <a:schemeClr val="bg1"/>
              </a:solidFill>
            </a:rPr>
            <a:t>Data Munging</a:t>
          </a:r>
        </a:p>
      </dsp:txBody>
      <dsp:txXfrm>
        <a:off x="2193848" y="0"/>
        <a:ext cx="1431116" cy="757644"/>
      </dsp:txXfrm>
    </dsp:sp>
    <dsp:sp modelId="{EE6F0EA9-2027-43ED-AE0E-DD99CAD87906}">
      <dsp:nvSpPr>
        <dsp:cNvPr id="0" name=""/>
        <dsp:cNvSpPr/>
      </dsp:nvSpPr>
      <dsp:spPr>
        <a:xfrm>
          <a:off x="3802162" y="0"/>
          <a:ext cx="2160008" cy="757644"/>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Variable Selection</a:t>
          </a:r>
        </a:p>
      </dsp:txBody>
      <dsp:txXfrm>
        <a:off x="4180984" y="0"/>
        <a:ext cx="1402364" cy="757644"/>
      </dsp:txXfrm>
    </dsp:sp>
    <dsp:sp modelId="{332CE794-8AF8-4416-87DE-ADAEF4111544}">
      <dsp:nvSpPr>
        <dsp:cNvPr id="0" name=""/>
        <dsp:cNvSpPr/>
      </dsp:nvSpPr>
      <dsp:spPr>
        <a:xfrm>
          <a:off x="5760545" y="0"/>
          <a:ext cx="2016249" cy="757644"/>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Model Building</a:t>
          </a:r>
        </a:p>
      </dsp:txBody>
      <dsp:txXfrm>
        <a:off x="6139367" y="0"/>
        <a:ext cx="1258605" cy="757644"/>
      </dsp:txXfrm>
    </dsp:sp>
    <dsp:sp modelId="{BC0B2597-AD48-431D-83A0-1702A77660FD}">
      <dsp:nvSpPr>
        <dsp:cNvPr id="0" name=""/>
        <dsp:cNvSpPr/>
      </dsp:nvSpPr>
      <dsp:spPr>
        <a:xfrm>
          <a:off x="7575170" y="0"/>
          <a:ext cx="2016249" cy="757644"/>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Model Assessment</a:t>
          </a:r>
        </a:p>
      </dsp:txBody>
      <dsp:txXfrm>
        <a:off x="7953992" y="0"/>
        <a:ext cx="1258605" cy="7576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87CDD-ABAB-458D-9D31-9586C75ED8BD}">
      <dsp:nvSpPr>
        <dsp:cNvPr id="0" name=""/>
        <dsp:cNvSpPr/>
      </dsp:nvSpPr>
      <dsp:spPr>
        <a:xfrm>
          <a:off x="2330240" y="1735267"/>
          <a:ext cx="2120883" cy="2120883"/>
        </a:xfrm>
        <a:prstGeom prst="gear9">
          <a:avLst/>
        </a:prstGeom>
        <a:solidFill>
          <a:schemeClr val="accent4">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Business Value Model</a:t>
          </a:r>
        </a:p>
      </dsp:txBody>
      <dsp:txXfrm>
        <a:off x="2756632" y="2232074"/>
        <a:ext cx="1268099" cy="1090177"/>
      </dsp:txXfrm>
    </dsp:sp>
    <dsp:sp modelId="{F4EA5FAF-5CC4-4411-835D-6F2881707DC9}">
      <dsp:nvSpPr>
        <dsp:cNvPr id="0" name=""/>
        <dsp:cNvSpPr/>
      </dsp:nvSpPr>
      <dsp:spPr>
        <a:xfrm>
          <a:off x="1096272" y="1233968"/>
          <a:ext cx="1542460" cy="1542460"/>
        </a:xfrm>
        <a:prstGeom prst="gear6">
          <a:avLst/>
        </a:prstGeom>
        <a:solidFill>
          <a:schemeClr val="accent4">
            <a:shade val="50000"/>
            <a:hueOff val="426158"/>
            <a:satOff val="-30418"/>
            <a:lumOff val="329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Variable Selection</a:t>
          </a:r>
        </a:p>
      </dsp:txBody>
      <dsp:txXfrm>
        <a:off x="1484591" y="1624634"/>
        <a:ext cx="765822" cy="761128"/>
      </dsp:txXfrm>
    </dsp:sp>
    <dsp:sp modelId="{AAE19D61-CD2B-4553-9076-5A2EDC63DF9B}">
      <dsp:nvSpPr>
        <dsp:cNvPr id="0" name=""/>
        <dsp:cNvSpPr/>
      </dsp:nvSpPr>
      <dsp:spPr>
        <a:xfrm rot="20700000">
          <a:off x="1960207" y="169828"/>
          <a:ext cx="1511296" cy="1511296"/>
        </a:xfrm>
        <a:prstGeom prst="gear6">
          <a:avLst/>
        </a:prstGeom>
        <a:solidFill>
          <a:schemeClr val="accent4">
            <a:shade val="50000"/>
            <a:hueOff val="426158"/>
            <a:satOff val="-30418"/>
            <a:lumOff val="329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Variable Rejection</a:t>
          </a:r>
        </a:p>
      </dsp:txBody>
      <dsp:txXfrm rot="-20700000">
        <a:off x="2291679" y="501299"/>
        <a:ext cx="848353" cy="848353"/>
      </dsp:txXfrm>
    </dsp:sp>
    <dsp:sp modelId="{3C17BF4C-8365-4F80-8257-709C6B3D3A89}">
      <dsp:nvSpPr>
        <dsp:cNvPr id="0" name=""/>
        <dsp:cNvSpPr/>
      </dsp:nvSpPr>
      <dsp:spPr>
        <a:xfrm>
          <a:off x="2163485" y="1417314"/>
          <a:ext cx="2714730" cy="2714730"/>
        </a:xfrm>
        <a:prstGeom prst="circularArrow">
          <a:avLst>
            <a:gd name="adj1" fmla="val 4687"/>
            <a:gd name="adj2" fmla="val 299029"/>
            <a:gd name="adj3" fmla="val 2507657"/>
            <a:gd name="adj4" fmla="val 15879728"/>
            <a:gd name="adj5" fmla="val 5469"/>
          </a:avLst>
        </a:prstGeom>
        <a:solidFill>
          <a:schemeClr val="accent4">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B12F37-4282-41F5-B4B8-110966399320}">
      <dsp:nvSpPr>
        <dsp:cNvPr id="0" name=""/>
        <dsp:cNvSpPr/>
      </dsp:nvSpPr>
      <dsp:spPr>
        <a:xfrm>
          <a:off x="823105" y="894131"/>
          <a:ext cx="1972421" cy="1972421"/>
        </a:xfrm>
        <a:prstGeom prst="leftCircularArrow">
          <a:avLst>
            <a:gd name="adj1" fmla="val 6452"/>
            <a:gd name="adj2" fmla="val 429999"/>
            <a:gd name="adj3" fmla="val 10489124"/>
            <a:gd name="adj4" fmla="val 14837806"/>
            <a:gd name="adj5" fmla="val 7527"/>
          </a:avLst>
        </a:prstGeom>
        <a:solidFill>
          <a:schemeClr val="accent4">
            <a:shade val="90000"/>
            <a:hueOff val="436071"/>
            <a:satOff val="-28767"/>
            <a:lumOff val="2848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0C8E8C-92EA-43C4-A111-218C1D8CFCBD}">
      <dsp:nvSpPr>
        <dsp:cNvPr id="0" name=""/>
        <dsp:cNvSpPr/>
      </dsp:nvSpPr>
      <dsp:spPr>
        <a:xfrm>
          <a:off x="1610629" y="-159751"/>
          <a:ext cx="2126667" cy="2126667"/>
        </a:xfrm>
        <a:prstGeom prst="circularArrow">
          <a:avLst>
            <a:gd name="adj1" fmla="val 5984"/>
            <a:gd name="adj2" fmla="val 394124"/>
            <a:gd name="adj3" fmla="val 13313824"/>
            <a:gd name="adj4" fmla="val 10508221"/>
            <a:gd name="adj5" fmla="val 6981"/>
          </a:avLst>
        </a:prstGeom>
        <a:solidFill>
          <a:schemeClr val="accent4">
            <a:shade val="90000"/>
            <a:hueOff val="436071"/>
            <a:satOff val="-28767"/>
            <a:lumOff val="28481"/>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16EEC-E9C2-4080-8D23-CCCC1E817655}">
      <dsp:nvSpPr>
        <dsp:cNvPr id="0" name=""/>
        <dsp:cNvSpPr/>
      </dsp:nvSpPr>
      <dsp:spPr>
        <a:xfrm>
          <a:off x="3311" y="0"/>
          <a:ext cx="1976439" cy="75764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Sampling</a:t>
          </a:r>
        </a:p>
      </dsp:txBody>
      <dsp:txXfrm>
        <a:off x="382133" y="0"/>
        <a:ext cx="1218795" cy="757644"/>
      </dsp:txXfrm>
    </dsp:sp>
    <dsp:sp modelId="{FF18B506-C609-426E-AD71-B5ACF3B2C800}">
      <dsp:nvSpPr>
        <dsp:cNvPr id="0" name=""/>
        <dsp:cNvSpPr/>
      </dsp:nvSpPr>
      <dsp:spPr>
        <a:xfrm>
          <a:off x="1782106" y="0"/>
          <a:ext cx="2145544" cy="757644"/>
        </a:xfrm>
        <a:prstGeom prst="chevron">
          <a:avLst/>
        </a:prstGeom>
        <a:solidFill>
          <a:schemeClr val="accent3">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b="0" kern="1200" dirty="0">
              <a:solidFill>
                <a:schemeClr val="bg1"/>
              </a:solidFill>
            </a:rPr>
            <a:t>Data Munging</a:t>
          </a:r>
        </a:p>
      </dsp:txBody>
      <dsp:txXfrm>
        <a:off x="2160928" y="0"/>
        <a:ext cx="1387900" cy="757644"/>
      </dsp:txXfrm>
    </dsp:sp>
    <dsp:sp modelId="{EE6F0EA9-2027-43ED-AE0E-DD99CAD87906}">
      <dsp:nvSpPr>
        <dsp:cNvPr id="0" name=""/>
        <dsp:cNvSpPr/>
      </dsp:nvSpPr>
      <dsp:spPr>
        <a:xfrm>
          <a:off x="3730007" y="0"/>
          <a:ext cx="2117360" cy="757644"/>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b="0" kern="1200" dirty="0">
              <a:solidFill>
                <a:schemeClr val="bg1"/>
              </a:solidFill>
            </a:rPr>
            <a:t>Variable Selection</a:t>
          </a:r>
        </a:p>
      </dsp:txBody>
      <dsp:txXfrm>
        <a:off x="4108829" y="0"/>
        <a:ext cx="1359716" cy="757644"/>
      </dsp:txXfrm>
    </dsp:sp>
    <dsp:sp modelId="{332CE794-8AF8-4416-87DE-ADAEF4111544}">
      <dsp:nvSpPr>
        <dsp:cNvPr id="0" name=""/>
        <dsp:cNvSpPr/>
      </dsp:nvSpPr>
      <dsp:spPr>
        <a:xfrm>
          <a:off x="5649723" y="0"/>
          <a:ext cx="2159991" cy="757644"/>
        </a:xfrm>
        <a:prstGeom prst="chevron">
          <a:avLst/>
        </a:prstGeom>
        <a:solidFill>
          <a:srgbClr val="B74919">
            <a:hueOff val="0"/>
            <a:satOff val="0"/>
            <a:lumOff val="0"/>
            <a:alphaOff val="0"/>
          </a:srgbClr>
        </a:solidFill>
        <a:ln w="12700" cap="flat" cmpd="sng" algn="ctr">
          <a:solidFill>
            <a:prstClr val="white">
              <a:hueOff val="0"/>
              <a:satOff val="0"/>
              <a:lumOff val="0"/>
              <a:alphaOff val="0"/>
            </a:prstClr>
          </a:solidFill>
          <a:prstDash val="solid"/>
          <a:miter lim="800000"/>
        </a:ln>
        <a:effectLst>
          <a:glow rad="254000">
            <a:schemeClr val="accent5">
              <a:alpha val="66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2400" b="1" kern="1200" dirty="0">
              <a:solidFill>
                <a:schemeClr val="tx1"/>
              </a:solidFill>
              <a:latin typeface="Calibri" panose="020F0502020204030204"/>
              <a:ea typeface="+mn-ea"/>
              <a:cs typeface="+mn-cs"/>
            </a:rPr>
            <a:t>Model Building</a:t>
          </a:r>
        </a:p>
      </dsp:txBody>
      <dsp:txXfrm>
        <a:off x="6028545" y="0"/>
        <a:ext cx="1402347" cy="757644"/>
      </dsp:txXfrm>
    </dsp:sp>
    <dsp:sp modelId="{BC0B2597-AD48-431D-83A0-1702A77660FD}">
      <dsp:nvSpPr>
        <dsp:cNvPr id="0" name=""/>
        <dsp:cNvSpPr/>
      </dsp:nvSpPr>
      <dsp:spPr>
        <a:xfrm>
          <a:off x="7612071" y="0"/>
          <a:ext cx="1976439" cy="757644"/>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Model Assessment</a:t>
          </a:r>
        </a:p>
      </dsp:txBody>
      <dsp:txXfrm>
        <a:off x="7990893" y="0"/>
        <a:ext cx="1218795" cy="7576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16EEC-E9C2-4080-8D23-CCCC1E817655}">
      <dsp:nvSpPr>
        <dsp:cNvPr id="0" name=""/>
        <dsp:cNvSpPr/>
      </dsp:nvSpPr>
      <dsp:spPr>
        <a:xfrm>
          <a:off x="1926" y="7888"/>
          <a:ext cx="1854668" cy="741867"/>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Sampling</a:t>
          </a:r>
        </a:p>
      </dsp:txBody>
      <dsp:txXfrm>
        <a:off x="372860" y="7888"/>
        <a:ext cx="1112801" cy="741867"/>
      </dsp:txXfrm>
    </dsp:sp>
    <dsp:sp modelId="{FF18B506-C609-426E-AD71-B5ACF3B2C800}">
      <dsp:nvSpPr>
        <dsp:cNvPr id="0" name=""/>
        <dsp:cNvSpPr/>
      </dsp:nvSpPr>
      <dsp:spPr>
        <a:xfrm>
          <a:off x="1671128" y="0"/>
          <a:ext cx="2013354" cy="741867"/>
        </a:xfrm>
        <a:prstGeom prst="chevron">
          <a:avLst/>
        </a:prstGeom>
        <a:solidFill>
          <a:schemeClr val="accent3">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b="0" kern="1200" dirty="0">
              <a:solidFill>
                <a:schemeClr val="bg1"/>
              </a:solidFill>
            </a:rPr>
            <a:t>Data Munging</a:t>
          </a:r>
        </a:p>
      </dsp:txBody>
      <dsp:txXfrm>
        <a:off x="2042062" y="0"/>
        <a:ext cx="1271487" cy="741867"/>
      </dsp:txXfrm>
    </dsp:sp>
    <dsp:sp modelId="{EE6F0EA9-2027-43ED-AE0E-DD99CAD87906}">
      <dsp:nvSpPr>
        <dsp:cNvPr id="0" name=""/>
        <dsp:cNvSpPr/>
      </dsp:nvSpPr>
      <dsp:spPr>
        <a:xfrm>
          <a:off x="3499015" y="7888"/>
          <a:ext cx="1986906" cy="741867"/>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b="0" kern="1200" dirty="0">
              <a:solidFill>
                <a:schemeClr val="bg1"/>
              </a:solidFill>
            </a:rPr>
            <a:t>Variable Selection</a:t>
          </a:r>
        </a:p>
      </dsp:txBody>
      <dsp:txXfrm>
        <a:off x="3869949" y="7888"/>
        <a:ext cx="1245039" cy="741867"/>
      </dsp:txXfrm>
    </dsp:sp>
    <dsp:sp modelId="{332CE794-8AF8-4416-87DE-ADAEF4111544}">
      <dsp:nvSpPr>
        <dsp:cNvPr id="0" name=""/>
        <dsp:cNvSpPr/>
      </dsp:nvSpPr>
      <dsp:spPr>
        <a:xfrm>
          <a:off x="5300455" y="7888"/>
          <a:ext cx="2026911" cy="741867"/>
        </a:xfrm>
        <a:prstGeom prst="chevron">
          <a:avLst/>
        </a:prstGeom>
        <a:solidFill>
          <a:srgbClr val="B74919">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b="0" kern="1200" dirty="0">
              <a:solidFill>
                <a:schemeClr val="bg1"/>
              </a:solidFill>
              <a:latin typeface="Calibri" panose="020F0502020204030204"/>
              <a:ea typeface="+mn-ea"/>
              <a:cs typeface="+mn-cs"/>
            </a:rPr>
            <a:t>Model</a:t>
          </a:r>
          <a:r>
            <a:rPr lang="en-US" sz="2400" b="1" kern="1200" dirty="0">
              <a:solidFill>
                <a:schemeClr val="tx1"/>
              </a:solidFill>
              <a:latin typeface="Calibri" panose="020F0502020204030204"/>
              <a:ea typeface="+mn-ea"/>
              <a:cs typeface="+mn-cs"/>
            </a:rPr>
            <a:t> </a:t>
          </a:r>
          <a:r>
            <a:rPr lang="en-US" sz="1800" kern="1200" dirty="0">
              <a:solidFill>
                <a:prstClr val="white"/>
              </a:solidFill>
              <a:latin typeface="Calibri" panose="020F0502020204030204"/>
              <a:ea typeface="+mn-ea"/>
              <a:cs typeface="+mn-cs"/>
            </a:rPr>
            <a:t>Building</a:t>
          </a:r>
        </a:p>
      </dsp:txBody>
      <dsp:txXfrm>
        <a:off x="5671389" y="7888"/>
        <a:ext cx="1285044" cy="741867"/>
      </dsp:txXfrm>
    </dsp:sp>
    <dsp:sp modelId="{BC0B2597-AD48-431D-83A0-1702A77660FD}">
      <dsp:nvSpPr>
        <dsp:cNvPr id="0" name=""/>
        <dsp:cNvSpPr/>
      </dsp:nvSpPr>
      <dsp:spPr>
        <a:xfrm>
          <a:off x="7141899" y="7888"/>
          <a:ext cx="2447995" cy="741867"/>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a:glow rad="457200">
            <a:schemeClr val="accent6">
              <a:alpha val="59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Model Assessment</a:t>
          </a:r>
        </a:p>
      </dsp:txBody>
      <dsp:txXfrm>
        <a:off x="7512833" y="7888"/>
        <a:ext cx="1706128" cy="741867"/>
      </dsp:txXfrm>
    </dsp:sp>
  </dsp:spTree>
</dsp:drawing>
</file>

<file path=ppt/diagrams/layout1.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6CD8D0-2AEE-4A3C-9FA3-B4EB77C923C1}" type="datetimeFigureOut">
              <a:rPr lang="en-IN" smtClean="0"/>
              <a:t>01-04-2017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97EB2E-F875-4164-B919-C8CA5971B88F}" type="slidenum">
              <a:rPr lang="en-IN" smtClean="0"/>
              <a:t>‹#›</a:t>
            </a:fld>
            <a:endParaRPr lang="en-IN"/>
          </a:p>
        </p:txBody>
      </p:sp>
    </p:spTree>
    <p:extLst>
      <p:ext uri="{BB962C8B-B14F-4D97-AF65-F5344CB8AC3E}">
        <p14:creationId xmlns:p14="http://schemas.microsoft.com/office/powerpoint/2010/main" val="1249526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4BDFDD-EAEB-4AAF-9191-F783FCB4A41C}" type="datetimeFigureOut">
              <a:rPr lang="en-IN" smtClean="0"/>
              <a:t>01-04-2017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01C81-661D-4522-ADC4-7E056FD7CBB8}" type="slidenum">
              <a:rPr lang="en-IN" smtClean="0"/>
              <a:t>‹#›</a:t>
            </a:fld>
            <a:endParaRPr lang="en-IN"/>
          </a:p>
        </p:txBody>
      </p:sp>
    </p:spTree>
    <p:extLst>
      <p:ext uri="{BB962C8B-B14F-4D97-AF65-F5344CB8AC3E}">
        <p14:creationId xmlns:p14="http://schemas.microsoft.com/office/powerpoint/2010/main" val="265792988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endParaRPr lang="en-IN"/>
          </a:p>
        </p:txBody>
      </p:sp>
      <p:sp>
        <p:nvSpPr>
          <p:cNvPr id="5" name="Slide Number Placeholder 4"/>
          <p:cNvSpPr>
            <a:spLocks noGrp="1"/>
          </p:cNvSpPr>
          <p:nvPr>
            <p:ph type="sldNum" sz="quarter" idx="11"/>
          </p:nvPr>
        </p:nvSpPr>
        <p:spPr/>
        <p:txBody>
          <a:bodyPr/>
          <a:lstStyle/>
          <a:p>
            <a:fld id="{45001C81-661D-4522-ADC4-7E056FD7CBB8}" type="slidenum">
              <a:rPr lang="en-IN" smtClean="0"/>
              <a:t>20</a:t>
            </a:fld>
            <a:endParaRPr lang="en-IN"/>
          </a:p>
        </p:txBody>
      </p:sp>
    </p:spTree>
    <p:extLst>
      <p:ext uri="{BB962C8B-B14F-4D97-AF65-F5344CB8AC3E}">
        <p14:creationId xmlns:p14="http://schemas.microsoft.com/office/powerpoint/2010/main" val="299571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84D66D-48C1-44D3-9A38-01CD13DFB260}" type="datetime1">
              <a:rPr lang="en-IN" smtClean="0"/>
              <a:t>01-04-2017</a:t>
            </a:fld>
            <a:endParaRPr lang="en-IN"/>
          </a:p>
        </p:txBody>
      </p:sp>
      <p:sp>
        <p:nvSpPr>
          <p:cNvPr id="5" name="Footer Placeholder 4"/>
          <p:cNvSpPr>
            <a:spLocks noGrp="1"/>
          </p:cNvSpPr>
          <p:nvPr>
            <p:ph type="ftr" sz="quarter" idx="11"/>
          </p:nvPr>
        </p:nvSpPr>
        <p:spPr/>
        <p:txBody>
          <a:bodyPr/>
          <a:lstStyle/>
          <a:p>
            <a:r>
              <a:rPr lang="en-IN"/>
              <a:t>OPIM 5770: Advanced Business Analytics and Project Management</a:t>
            </a:r>
            <a:endParaRPr lang="en-US" dirty="0"/>
          </a:p>
        </p:txBody>
      </p:sp>
      <p:sp>
        <p:nvSpPr>
          <p:cNvPr id="6" name="Slide Number Placeholder 5"/>
          <p:cNvSpPr>
            <a:spLocks noGrp="1"/>
          </p:cNvSpPr>
          <p:nvPr>
            <p:ph type="sldNum" sz="quarter" idx="12"/>
          </p:nvPr>
        </p:nvSpPr>
        <p:spPr/>
        <p:txBody>
          <a:bodyPr/>
          <a:lstStyle/>
          <a:p>
            <a:r>
              <a:rPr lang="en-US"/>
              <a:t>OPIM 5270 |Fall 2015 </a:t>
            </a:r>
            <a:endParaRPr lang="en-US" dirty="0"/>
          </a:p>
        </p:txBody>
      </p:sp>
    </p:spTree>
    <p:extLst>
      <p:ext uri="{BB962C8B-B14F-4D97-AF65-F5344CB8AC3E}">
        <p14:creationId xmlns:p14="http://schemas.microsoft.com/office/powerpoint/2010/main" val="345339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F30B3-72BE-4DC1-B367-87FD16298BE9}" type="datetime1">
              <a:rPr lang="en-IN" smtClean="0"/>
              <a:t>01-04-2017</a:t>
            </a:fld>
            <a:endParaRPr lang="en-IN"/>
          </a:p>
        </p:txBody>
      </p:sp>
      <p:sp>
        <p:nvSpPr>
          <p:cNvPr id="5" name="Footer Placeholder 4"/>
          <p:cNvSpPr>
            <a:spLocks noGrp="1"/>
          </p:cNvSpPr>
          <p:nvPr>
            <p:ph type="ftr" sz="quarter" idx="11"/>
          </p:nvPr>
        </p:nvSpPr>
        <p:spPr/>
        <p:txBody>
          <a:bodyPr/>
          <a:lstStyle/>
          <a:p>
            <a:r>
              <a:rPr lang="en-IN"/>
              <a:t>OPIM 5770: Advanced Business Analytics and Project Management</a:t>
            </a:r>
            <a:endParaRPr lang="en-US" dirty="0"/>
          </a:p>
        </p:txBody>
      </p:sp>
      <p:sp>
        <p:nvSpPr>
          <p:cNvPr id="6" name="Slide Number Placeholder 5"/>
          <p:cNvSpPr>
            <a:spLocks noGrp="1"/>
          </p:cNvSpPr>
          <p:nvPr>
            <p:ph type="sldNum" sz="quarter" idx="12"/>
          </p:nvPr>
        </p:nvSpPr>
        <p:spPr/>
        <p:txBody>
          <a:bodyPr/>
          <a:lstStyle/>
          <a:p>
            <a:r>
              <a:rPr lang="en-US"/>
              <a:t>OPIM 5270 |Fall 2015 </a:t>
            </a:r>
            <a:endParaRPr lang="en-US" dirty="0"/>
          </a:p>
        </p:txBody>
      </p:sp>
    </p:spTree>
    <p:extLst>
      <p:ext uri="{BB962C8B-B14F-4D97-AF65-F5344CB8AC3E}">
        <p14:creationId xmlns:p14="http://schemas.microsoft.com/office/powerpoint/2010/main" val="308070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BC898-6447-4985-B333-6D0B914D3514}" type="datetime1">
              <a:rPr lang="en-IN" smtClean="0"/>
              <a:t>01-04-2017</a:t>
            </a:fld>
            <a:endParaRPr lang="en-IN"/>
          </a:p>
        </p:txBody>
      </p:sp>
      <p:sp>
        <p:nvSpPr>
          <p:cNvPr id="5" name="Footer Placeholder 4"/>
          <p:cNvSpPr>
            <a:spLocks noGrp="1"/>
          </p:cNvSpPr>
          <p:nvPr>
            <p:ph type="ftr" sz="quarter" idx="11"/>
          </p:nvPr>
        </p:nvSpPr>
        <p:spPr/>
        <p:txBody>
          <a:bodyPr/>
          <a:lstStyle/>
          <a:p>
            <a:r>
              <a:rPr lang="en-IN"/>
              <a:t>OPIM 5770: Advanced Business Analytics and Project Management</a:t>
            </a:r>
            <a:endParaRPr lang="en-US" dirty="0"/>
          </a:p>
        </p:txBody>
      </p:sp>
      <p:sp>
        <p:nvSpPr>
          <p:cNvPr id="6" name="Slide Number Placeholder 5"/>
          <p:cNvSpPr>
            <a:spLocks noGrp="1"/>
          </p:cNvSpPr>
          <p:nvPr>
            <p:ph type="sldNum" sz="quarter" idx="12"/>
          </p:nvPr>
        </p:nvSpPr>
        <p:spPr/>
        <p:txBody>
          <a:bodyPr/>
          <a:lstStyle/>
          <a:p>
            <a:r>
              <a:rPr lang="en-US"/>
              <a:t>OPIM 5270 |Fall 2015 </a:t>
            </a:r>
            <a:endParaRPr lang="en-US" dirty="0"/>
          </a:p>
        </p:txBody>
      </p:sp>
    </p:spTree>
    <p:extLst>
      <p:ext uri="{BB962C8B-B14F-4D97-AF65-F5344CB8AC3E}">
        <p14:creationId xmlns:p14="http://schemas.microsoft.com/office/powerpoint/2010/main" val="771600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D82F4-141D-49AE-85A0-D6C2E03A3ED8}" type="datetime1">
              <a:rPr lang="en-IN" smtClean="0"/>
              <a:t>01-04-2017</a:t>
            </a:fld>
            <a:endParaRPr lang="en-IN"/>
          </a:p>
        </p:txBody>
      </p:sp>
      <p:sp>
        <p:nvSpPr>
          <p:cNvPr id="5" name="Footer Placeholder 4"/>
          <p:cNvSpPr>
            <a:spLocks noGrp="1"/>
          </p:cNvSpPr>
          <p:nvPr>
            <p:ph type="ftr" sz="quarter" idx="11"/>
          </p:nvPr>
        </p:nvSpPr>
        <p:spPr/>
        <p:txBody>
          <a:bodyPr/>
          <a:lstStyle/>
          <a:p>
            <a:r>
              <a:rPr lang="en-IN"/>
              <a:t>OPIM 5770: Advanced Business Analytics and Project Management</a:t>
            </a:r>
            <a:endParaRPr lang="en-US" dirty="0"/>
          </a:p>
        </p:txBody>
      </p:sp>
      <p:sp>
        <p:nvSpPr>
          <p:cNvPr id="6" name="Slide Number Placeholder 5"/>
          <p:cNvSpPr>
            <a:spLocks noGrp="1"/>
          </p:cNvSpPr>
          <p:nvPr>
            <p:ph type="sldNum" sz="quarter" idx="12"/>
          </p:nvPr>
        </p:nvSpPr>
        <p:spPr/>
        <p:txBody>
          <a:bodyPr/>
          <a:lstStyle/>
          <a:p>
            <a:r>
              <a:rPr lang="en-US"/>
              <a:t>OPIM 5270 |Fall 2015 </a:t>
            </a:r>
            <a:endParaRPr lang="en-US" dirty="0"/>
          </a:p>
        </p:txBody>
      </p:sp>
    </p:spTree>
    <p:extLst>
      <p:ext uri="{BB962C8B-B14F-4D97-AF65-F5344CB8AC3E}">
        <p14:creationId xmlns:p14="http://schemas.microsoft.com/office/powerpoint/2010/main" val="3624264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A0E9B8-ACD7-480C-B99D-C37C25881341}" type="datetime1">
              <a:rPr lang="en-IN" smtClean="0"/>
              <a:t>01-04-2017</a:t>
            </a:fld>
            <a:endParaRPr lang="en-IN"/>
          </a:p>
        </p:txBody>
      </p:sp>
      <p:sp>
        <p:nvSpPr>
          <p:cNvPr id="5" name="Footer Placeholder 4"/>
          <p:cNvSpPr>
            <a:spLocks noGrp="1"/>
          </p:cNvSpPr>
          <p:nvPr>
            <p:ph type="ftr" sz="quarter" idx="11"/>
          </p:nvPr>
        </p:nvSpPr>
        <p:spPr/>
        <p:txBody>
          <a:bodyPr/>
          <a:lstStyle/>
          <a:p>
            <a:r>
              <a:rPr lang="en-IN"/>
              <a:t>OPIM 5770: Advanced Business Analytics and Project Management</a:t>
            </a:r>
            <a:endParaRPr lang="en-US" dirty="0"/>
          </a:p>
        </p:txBody>
      </p:sp>
      <p:sp>
        <p:nvSpPr>
          <p:cNvPr id="6" name="Slide Number Placeholder 5"/>
          <p:cNvSpPr>
            <a:spLocks noGrp="1"/>
          </p:cNvSpPr>
          <p:nvPr>
            <p:ph type="sldNum" sz="quarter" idx="12"/>
          </p:nvPr>
        </p:nvSpPr>
        <p:spPr/>
        <p:txBody>
          <a:bodyPr/>
          <a:lstStyle/>
          <a:p>
            <a:r>
              <a:rPr lang="en-US"/>
              <a:t>OPIM 5270 – </a:t>
            </a:r>
            <a:r>
              <a:rPr lang="de-DE"/>
              <a:t>Fall 2015</a:t>
            </a:r>
            <a:r>
              <a:rPr lang="en-US"/>
              <a:t> </a:t>
            </a:r>
            <a:endParaRPr lang="en-US" dirty="0"/>
          </a:p>
        </p:txBody>
      </p:sp>
    </p:spTree>
    <p:extLst>
      <p:ext uri="{BB962C8B-B14F-4D97-AF65-F5344CB8AC3E}">
        <p14:creationId xmlns:p14="http://schemas.microsoft.com/office/powerpoint/2010/main" val="1990101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34F797-D9F8-4283-86B1-3EB5D434D6F1}" type="datetime1">
              <a:rPr lang="en-IN" smtClean="0"/>
              <a:t>01-04-2017</a:t>
            </a:fld>
            <a:endParaRPr lang="en-IN"/>
          </a:p>
        </p:txBody>
      </p:sp>
      <p:sp>
        <p:nvSpPr>
          <p:cNvPr id="6" name="Footer Placeholder 5"/>
          <p:cNvSpPr>
            <a:spLocks noGrp="1"/>
          </p:cNvSpPr>
          <p:nvPr>
            <p:ph type="ftr" sz="quarter" idx="11"/>
          </p:nvPr>
        </p:nvSpPr>
        <p:spPr/>
        <p:txBody>
          <a:bodyPr/>
          <a:lstStyle/>
          <a:p>
            <a:r>
              <a:rPr lang="en-IN"/>
              <a:t>OPIM 5770: Advanced Business Analytics and Project Management</a:t>
            </a:r>
            <a:endParaRPr lang="en-US" dirty="0"/>
          </a:p>
        </p:txBody>
      </p:sp>
      <p:sp>
        <p:nvSpPr>
          <p:cNvPr id="7" name="Slide Number Placeholder 6"/>
          <p:cNvSpPr>
            <a:spLocks noGrp="1"/>
          </p:cNvSpPr>
          <p:nvPr>
            <p:ph type="sldNum" sz="quarter" idx="12"/>
          </p:nvPr>
        </p:nvSpPr>
        <p:spPr/>
        <p:txBody>
          <a:bodyPr/>
          <a:lstStyle/>
          <a:p>
            <a:r>
              <a:rPr lang="en-US"/>
              <a:t>OPIM 5270 – </a:t>
            </a:r>
            <a:r>
              <a:rPr lang="de-DE"/>
              <a:t>Fall 2015</a:t>
            </a:r>
            <a:r>
              <a:rPr lang="en-US"/>
              <a:t> </a:t>
            </a:r>
            <a:endParaRPr lang="en-US" dirty="0"/>
          </a:p>
        </p:txBody>
      </p:sp>
    </p:spTree>
    <p:extLst>
      <p:ext uri="{BB962C8B-B14F-4D97-AF65-F5344CB8AC3E}">
        <p14:creationId xmlns:p14="http://schemas.microsoft.com/office/powerpoint/2010/main" val="1260995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E7D4A0-B4C8-495C-AF3A-A15E5A1D2FF2}" type="datetime1">
              <a:rPr lang="en-IN" smtClean="0"/>
              <a:t>01-04-2017</a:t>
            </a:fld>
            <a:endParaRPr lang="en-IN"/>
          </a:p>
        </p:txBody>
      </p:sp>
      <p:sp>
        <p:nvSpPr>
          <p:cNvPr id="8" name="Footer Placeholder 7"/>
          <p:cNvSpPr>
            <a:spLocks noGrp="1"/>
          </p:cNvSpPr>
          <p:nvPr>
            <p:ph type="ftr" sz="quarter" idx="11"/>
          </p:nvPr>
        </p:nvSpPr>
        <p:spPr/>
        <p:txBody>
          <a:bodyPr/>
          <a:lstStyle/>
          <a:p>
            <a:r>
              <a:rPr lang="en-IN"/>
              <a:t>OPIM 5770: Advanced Business Analytics and Project Management</a:t>
            </a:r>
            <a:endParaRPr lang="en-US" dirty="0"/>
          </a:p>
        </p:txBody>
      </p:sp>
      <p:sp>
        <p:nvSpPr>
          <p:cNvPr id="9" name="Slide Number Placeholder 8"/>
          <p:cNvSpPr>
            <a:spLocks noGrp="1"/>
          </p:cNvSpPr>
          <p:nvPr>
            <p:ph type="sldNum" sz="quarter" idx="12"/>
          </p:nvPr>
        </p:nvSpPr>
        <p:spPr/>
        <p:txBody>
          <a:bodyPr/>
          <a:lstStyle/>
          <a:p>
            <a:r>
              <a:rPr lang="en-US"/>
              <a:t>OPIM 5270 – </a:t>
            </a:r>
            <a:r>
              <a:rPr lang="de-DE"/>
              <a:t>Fall 2015</a:t>
            </a:r>
            <a:r>
              <a:rPr lang="en-US"/>
              <a:t> </a:t>
            </a:r>
            <a:endParaRPr lang="en-US" dirty="0"/>
          </a:p>
        </p:txBody>
      </p:sp>
    </p:spTree>
    <p:extLst>
      <p:ext uri="{BB962C8B-B14F-4D97-AF65-F5344CB8AC3E}">
        <p14:creationId xmlns:p14="http://schemas.microsoft.com/office/powerpoint/2010/main" val="537805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5C3701-5AE6-4670-BB46-FCEF5000B958}" type="datetime1">
              <a:rPr lang="en-IN" smtClean="0"/>
              <a:t>01-04-2017</a:t>
            </a:fld>
            <a:endParaRPr lang="en-IN"/>
          </a:p>
        </p:txBody>
      </p:sp>
      <p:sp>
        <p:nvSpPr>
          <p:cNvPr id="4" name="Footer Placeholder 3"/>
          <p:cNvSpPr>
            <a:spLocks noGrp="1"/>
          </p:cNvSpPr>
          <p:nvPr>
            <p:ph type="ftr" sz="quarter" idx="11"/>
          </p:nvPr>
        </p:nvSpPr>
        <p:spPr/>
        <p:txBody>
          <a:bodyPr/>
          <a:lstStyle/>
          <a:p>
            <a:r>
              <a:rPr lang="en-IN"/>
              <a:t>OPIM 5770: Advanced Business Analytics and Project Management</a:t>
            </a:r>
            <a:endParaRPr lang="en-US" dirty="0"/>
          </a:p>
        </p:txBody>
      </p:sp>
      <p:sp>
        <p:nvSpPr>
          <p:cNvPr id="5" name="Slide Number Placeholder 4"/>
          <p:cNvSpPr>
            <a:spLocks noGrp="1"/>
          </p:cNvSpPr>
          <p:nvPr>
            <p:ph type="sldNum" sz="quarter" idx="12"/>
          </p:nvPr>
        </p:nvSpPr>
        <p:spPr/>
        <p:txBody>
          <a:bodyPr/>
          <a:lstStyle/>
          <a:p>
            <a:r>
              <a:rPr lang="en-US"/>
              <a:t>OPIM 5270 – </a:t>
            </a:r>
            <a:r>
              <a:rPr lang="de-DE"/>
              <a:t>Fall 2015</a:t>
            </a:r>
            <a:r>
              <a:rPr lang="en-US"/>
              <a:t> </a:t>
            </a:r>
            <a:endParaRPr lang="en-US" dirty="0"/>
          </a:p>
        </p:txBody>
      </p:sp>
    </p:spTree>
    <p:extLst>
      <p:ext uri="{BB962C8B-B14F-4D97-AF65-F5344CB8AC3E}">
        <p14:creationId xmlns:p14="http://schemas.microsoft.com/office/powerpoint/2010/main" val="3057822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3CD7B-1E1B-420D-91BE-B892DF76F1BC}" type="datetime1">
              <a:rPr lang="en-IN" smtClean="0"/>
              <a:t>01-04-2017</a:t>
            </a:fld>
            <a:endParaRPr lang="en-IN"/>
          </a:p>
        </p:txBody>
      </p:sp>
      <p:sp>
        <p:nvSpPr>
          <p:cNvPr id="3" name="Footer Placeholder 2"/>
          <p:cNvSpPr>
            <a:spLocks noGrp="1"/>
          </p:cNvSpPr>
          <p:nvPr>
            <p:ph type="ftr" sz="quarter" idx="11"/>
          </p:nvPr>
        </p:nvSpPr>
        <p:spPr/>
        <p:txBody>
          <a:bodyPr/>
          <a:lstStyle/>
          <a:p>
            <a:r>
              <a:rPr lang="en-IN"/>
              <a:t>OPIM 5770: Advanced Business Analytics and Project Management</a:t>
            </a:r>
            <a:endParaRPr lang="en-US" dirty="0"/>
          </a:p>
        </p:txBody>
      </p:sp>
      <p:sp>
        <p:nvSpPr>
          <p:cNvPr id="4" name="Slide Number Placeholder 3"/>
          <p:cNvSpPr>
            <a:spLocks noGrp="1"/>
          </p:cNvSpPr>
          <p:nvPr>
            <p:ph type="sldNum" sz="quarter" idx="12"/>
          </p:nvPr>
        </p:nvSpPr>
        <p:spPr/>
        <p:txBody>
          <a:bodyPr/>
          <a:lstStyle/>
          <a:p>
            <a:r>
              <a:rPr lang="en-US"/>
              <a:t>OPIM 5270 – </a:t>
            </a:r>
            <a:r>
              <a:rPr lang="de-DE"/>
              <a:t>Fall 2015</a:t>
            </a:r>
            <a:r>
              <a:rPr lang="en-US"/>
              <a:t> </a:t>
            </a:r>
            <a:endParaRPr lang="en-US" dirty="0"/>
          </a:p>
        </p:txBody>
      </p:sp>
    </p:spTree>
    <p:extLst>
      <p:ext uri="{BB962C8B-B14F-4D97-AF65-F5344CB8AC3E}">
        <p14:creationId xmlns:p14="http://schemas.microsoft.com/office/powerpoint/2010/main" val="356448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9060F8-A472-4863-9475-6262E47CC13A}" type="datetime1">
              <a:rPr lang="en-IN" smtClean="0"/>
              <a:t>01-04-2017</a:t>
            </a:fld>
            <a:endParaRPr lang="en-IN"/>
          </a:p>
        </p:txBody>
      </p:sp>
      <p:sp>
        <p:nvSpPr>
          <p:cNvPr id="6" name="Footer Placeholder 5"/>
          <p:cNvSpPr>
            <a:spLocks noGrp="1"/>
          </p:cNvSpPr>
          <p:nvPr>
            <p:ph type="ftr" sz="quarter" idx="11"/>
          </p:nvPr>
        </p:nvSpPr>
        <p:spPr/>
        <p:txBody>
          <a:bodyPr/>
          <a:lstStyle/>
          <a:p>
            <a:r>
              <a:rPr lang="en-IN"/>
              <a:t>OPIM 5770: Advanced Business Analytics and Project Management</a:t>
            </a:r>
            <a:endParaRPr lang="en-US" dirty="0"/>
          </a:p>
        </p:txBody>
      </p:sp>
      <p:sp>
        <p:nvSpPr>
          <p:cNvPr id="7" name="Slide Number Placeholder 6"/>
          <p:cNvSpPr>
            <a:spLocks noGrp="1"/>
          </p:cNvSpPr>
          <p:nvPr>
            <p:ph type="sldNum" sz="quarter" idx="12"/>
          </p:nvPr>
        </p:nvSpPr>
        <p:spPr/>
        <p:txBody>
          <a:bodyPr/>
          <a:lstStyle/>
          <a:p>
            <a:r>
              <a:rPr lang="en-US"/>
              <a:t>OPIM 5270 |Fall 2015 </a:t>
            </a:r>
            <a:endParaRPr lang="en-US" dirty="0"/>
          </a:p>
        </p:txBody>
      </p:sp>
    </p:spTree>
    <p:extLst>
      <p:ext uri="{BB962C8B-B14F-4D97-AF65-F5344CB8AC3E}">
        <p14:creationId xmlns:p14="http://schemas.microsoft.com/office/powerpoint/2010/main" val="50311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E55546-89AF-4E68-BBE4-307A8E1248CB}" type="datetime1">
              <a:rPr lang="en-IN" smtClean="0"/>
              <a:t>01-04-2017</a:t>
            </a:fld>
            <a:endParaRPr lang="en-IN"/>
          </a:p>
        </p:txBody>
      </p:sp>
      <p:sp>
        <p:nvSpPr>
          <p:cNvPr id="6" name="Footer Placeholder 5"/>
          <p:cNvSpPr>
            <a:spLocks noGrp="1"/>
          </p:cNvSpPr>
          <p:nvPr>
            <p:ph type="ftr" sz="quarter" idx="11"/>
          </p:nvPr>
        </p:nvSpPr>
        <p:spPr/>
        <p:txBody>
          <a:bodyPr/>
          <a:lstStyle/>
          <a:p>
            <a:r>
              <a:rPr lang="en-IN"/>
              <a:t>OPIM 5770: Advanced Business Analytics and Project Management</a:t>
            </a:r>
            <a:endParaRPr lang="en-US" dirty="0"/>
          </a:p>
        </p:txBody>
      </p:sp>
      <p:sp>
        <p:nvSpPr>
          <p:cNvPr id="7" name="Slide Number Placeholder 6"/>
          <p:cNvSpPr>
            <a:spLocks noGrp="1"/>
          </p:cNvSpPr>
          <p:nvPr>
            <p:ph type="sldNum" sz="quarter" idx="12"/>
          </p:nvPr>
        </p:nvSpPr>
        <p:spPr/>
        <p:txBody>
          <a:bodyPr/>
          <a:lstStyle/>
          <a:p>
            <a:r>
              <a:rPr lang="en-US"/>
              <a:t>OPIM 5270 |Fall 2015 </a:t>
            </a:r>
            <a:endParaRPr lang="en-US" dirty="0"/>
          </a:p>
        </p:txBody>
      </p:sp>
    </p:spTree>
    <p:extLst>
      <p:ext uri="{BB962C8B-B14F-4D97-AF65-F5344CB8AC3E}">
        <p14:creationId xmlns:p14="http://schemas.microsoft.com/office/powerpoint/2010/main" val="79556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5BFAD-B978-48D0-A802-7D3868FAD847}" type="datetime1">
              <a:rPr lang="en-IN" smtClean="0"/>
              <a:t>01-04-2017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OPIM 5770: Advanced Business Analytics and Project Management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OPIM 5270 |Fall 2015 </a:t>
            </a:r>
            <a:endParaRPr lang="en-US" dirty="0"/>
          </a:p>
        </p:txBody>
      </p:sp>
      <p:sp>
        <p:nvSpPr>
          <p:cNvPr id="7" name="Rectangle 6"/>
          <p:cNvSpPr/>
          <p:nvPr userDrawn="1"/>
        </p:nvSpPr>
        <p:spPr>
          <a:xfrm>
            <a:off x="609601" y="6126163"/>
            <a:ext cx="10972800" cy="137824"/>
          </a:xfrm>
          <a:prstGeom prst="rect">
            <a:avLst/>
          </a:prstGeom>
          <a:solidFill>
            <a:srgbClr val="7A7A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13"/>
          <a:stretch>
            <a:fillRect/>
          </a:stretch>
        </p:blipFill>
        <p:spPr>
          <a:xfrm>
            <a:off x="609602" y="6387327"/>
            <a:ext cx="3555999" cy="320729"/>
          </a:xfrm>
          <a:prstGeom prst="rect">
            <a:avLst/>
          </a:prstGeom>
        </p:spPr>
      </p:pic>
      <p:sp>
        <p:nvSpPr>
          <p:cNvPr id="9" name="Rectangle 8"/>
          <p:cNvSpPr/>
          <p:nvPr userDrawn="1"/>
        </p:nvSpPr>
        <p:spPr>
          <a:xfrm>
            <a:off x="602775" y="999046"/>
            <a:ext cx="10972800" cy="137824"/>
          </a:xfrm>
          <a:prstGeom prst="rect">
            <a:avLst/>
          </a:prstGeom>
          <a:solidFill>
            <a:srgbClr val="7A7A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9007354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jpg"/><Relationship Id="rId13" Type="http://schemas.openxmlformats.org/officeDocument/2006/relationships/diagramColors" Target="../diagrams/colors4.xm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diagramQuickStyle" Target="../diagrams/quickStyle4.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Layout" Target="../diagrams/layout4.xml"/><Relationship Id="rId5" Type="http://schemas.openxmlformats.org/officeDocument/2006/relationships/diagramQuickStyle" Target="../diagrams/quickStyle3.xml"/><Relationship Id="rId10" Type="http://schemas.openxmlformats.org/officeDocument/2006/relationships/diagramData" Target="../diagrams/data4.xml"/><Relationship Id="rId4" Type="http://schemas.openxmlformats.org/officeDocument/2006/relationships/diagramLayout" Target="../diagrams/layout3.xml"/><Relationship Id="rId9" Type="http://schemas.openxmlformats.org/officeDocument/2006/relationships/image" Target="../media/image20.gif"/><Relationship Id="rId14" Type="http://schemas.microsoft.com/office/2007/relationships/diagramDrawing" Target="../diagrams/drawing4.xml"/></Relationships>
</file>

<file path=ppt/slides/_rels/slide16.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image" Target="../media/image24.png"/><Relationship Id="rId5" Type="http://schemas.openxmlformats.org/officeDocument/2006/relationships/diagramQuickStyle" Target="../diagrams/quickStyle9.xml"/><Relationship Id="rId10" Type="http://schemas.openxmlformats.org/officeDocument/2006/relationships/image" Target="../media/image23.png"/><Relationship Id="rId4" Type="http://schemas.openxmlformats.org/officeDocument/2006/relationships/diagramLayout" Target="../diagrams/layout9.xml"/><Relationship Id="rId9" Type="http://schemas.openxmlformats.org/officeDocument/2006/relationships/image" Target="../media/image22.JP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Image result for variable annui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8065" y="1443294"/>
            <a:ext cx="1770206" cy="187641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91609" y="1351854"/>
            <a:ext cx="7467653" cy="1124060"/>
          </a:xfrm>
        </p:spPr>
        <p:txBody>
          <a:bodyPr>
            <a:normAutofit/>
          </a:bodyPr>
          <a:lstStyle/>
          <a:p>
            <a:pPr marL="0" indent="0" algn="just">
              <a:buNone/>
            </a:pPr>
            <a:r>
              <a:rPr lang="en-IN" sz="3500" b="1" i="1" dirty="0">
                <a:solidFill>
                  <a:srgbClr val="002060"/>
                </a:solidFill>
              </a:rPr>
              <a:t>ANALYSING AND PREDICTING VAGLWB SURRENDERS			</a:t>
            </a:r>
          </a:p>
          <a:p>
            <a:pPr lvl="8" algn="just"/>
            <a:endParaRPr lang="en-US" dirty="0"/>
          </a:p>
        </p:txBody>
      </p:sp>
      <p:sp>
        <p:nvSpPr>
          <p:cNvPr id="4" name="TextBox 3"/>
          <p:cNvSpPr txBox="1"/>
          <p:nvPr/>
        </p:nvSpPr>
        <p:spPr>
          <a:xfrm>
            <a:off x="8448261" y="4301646"/>
            <a:ext cx="3513444" cy="1785104"/>
          </a:xfrm>
          <a:prstGeom prst="rect">
            <a:avLst/>
          </a:prstGeom>
          <a:noFill/>
        </p:spPr>
        <p:txBody>
          <a:bodyPr wrap="square" rtlCol="0">
            <a:spAutoFit/>
          </a:bodyPr>
          <a:lstStyle/>
          <a:p>
            <a:r>
              <a:rPr lang="en-IN" sz="2400" b="1" u="sng" dirty="0">
                <a:latin typeface="Book Antiqua" panose="02040602050305030304" pitchFamily="18" charset="0"/>
              </a:rPr>
              <a:t>By:</a:t>
            </a:r>
          </a:p>
          <a:p>
            <a:endParaRPr lang="en-IN" sz="800" b="1" u="sng" dirty="0">
              <a:latin typeface="Book Antiqua" panose="02040602050305030304" pitchFamily="18" charset="0"/>
            </a:endParaRPr>
          </a:p>
          <a:p>
            <a:r>
              <a:rPr lang="en-IN" sz="2400" b="1" dirty="0">
                <a:latin typeface="Book Antiqua" panose="02040602050305030304" pitchFamily="18" charset="0"/>
              </a:rPr>
              <a:t>ASHISH GUPTA</a:t>
            </a:r>
          </a:p>
          <a:p>
            <a:r>
              <a:rPr lang="en-IN" dirty="0">
                <a:solidFill>
                  <a:schemeClr val="accent4"/>
                </a:solidFill>
                <a:latin typeface="Book Antiqua" panose="02040602050305030304" pitchFamily="18" charset="0"/>
              </a:rPr>
              <a:t>UConn Graduate Consultant</a:t>
            </a:r>
          </a:p>
          <a:p>
            <a:r>
              <a:rPr lang="en-IN" dirty="0">
                <a:solidFill>
                  <a:schemeClr val="accent4"/>
                </a:solidFill>
                <a:latin typeface="Book Antiqua" panose="02040602050305030304" pitchFamily="18" charset="0"/>
              </a:rPr>
              <a:t>MS Business Analytics &amp; Project Management</a:t>
            </a:r>
          </a:p>
        </p:txBody>
      </p:sp>
      <p:pic>
        <p:nvPicPr>
          <p:cNvPr id="1026" name="Picture 2" descr="Image result for ucon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044" y="2848582"/>
            <a:ext cx="2215759" cy="22157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230" y="3245491"/>
            <a:ext cx="2969351" cy="142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583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74429" y="1620033"/>
            <a:ext cx="3559122" cy="4192556"/>
          </a:xfrm>
          <a:prstGeom prst="rect">
            <a:avLst/>
          </a:prstGeom>
        </p:spPr>
      </p:pic>
      <p:sp>
        <p:nvSpPr>
          <p:cNvPr id="2" name="Title 1"/>
          <p:cNvSpPr>
            <a:spLocks noGrp="1"/>
          </p:cNvSpPr>
          <p:nvPr>
            <p:ph type="title"/>
          </p:nvPr>
        </p:nvSpPr>
        <p:spPr>
          <a:xfrm>
            <a:off x="338714" y="218393"/>
            <a:ext cx="9886270" cy="753157"/>
          </a:xfrm>
        </p:spPr>
        <p:txBody>
          <a:bodyPr>
            <a:noAutofit/>
          </a:bodyPr>
          <a:lstStyle/>
          <a:p>
            <a:r>
              <a:rPr lang="en-US" sz="2800" dirty="0"/>
              <a:t>Key Variables: Surrender basis and Presence of Secondary Annuitant</a:t>
            </a:r>
          </a:p>
        </p:txBody>
      </p:sp>
      <p:sp>
        <p:nvSpPr>
          <p:cNvPr id="14" name="Slide Number Placeholder 13"/>
          <p:cNvSpPr>
            <a:spLocks noGrp="1"/>
          </p:cNvSpPr>
          <p:nvPr>
            <p:ph type="sldNum" sz="quarter" idx="12"/>
          </p:nvPr>
        </p:nvSpPr>
        <p:spPr>
          <a:xfrm>
            <a:off x="10832122" y="6356350"/>
            <a:ext cx="407963" cy="365125"/>
          </a:xfrm>
        </p:spPr>
        <p:txBody>
          <a:bodyPr/>
          <a:lstStyle/>
          <a:p>
            <a:r>
              <a:rPr lang="en-US" dirty="0"/>
              <a:t>10</a:t>
            </a:r>
          </a:p>
        </p:txBody>
      </p:sp>
      <p:sp>
        <p:nvSpPr>
          <p:cNvPr id="9" name="TextBox 8"/>
          <p:cNvSpPr txBox="1"/>
          <p:nvPr/>
        </p:nvSpPr>
        <p:spPr>
          <a:xfrm>
            <a:off x="3633551" y="2113626"/>
            <a:ext cx="4809309" cy="2585323"/>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sz="2400" dirty="0"/>
              <a:t>Less surrender rate is associated with surrender basis – “Since Deposit”  and “Other”</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Clearly, less surrender rate when owner has secondary annuitant</a:t>
            </a:r>
          </a:p>
        </p:txBody>
      </p:sp>
      <p:pic>
        <p:nvPicPr>
          <p:cNvPr id="11" name="Picture 2"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592545" y="5842039"/>
            <a:ext cx="1909354" cy="276999"/>
          </a:xfrm>
          <a:prstGeom prst="rect">
            <a:avLst/>
          </a:prstGeom>
          <a:noFill/>
        </p:spPr>
        <p:txBody>
          <a:bodyPr wrap="square" rtlCol="0">
            <a:spAutoFit/>
          </a:bodyPr>
          <a:lstStyle/>
          <a:p>
            <a:pPr algn="ctr"/>
            <a:r>
              <a:rPr lang="en-IN" sz="1200" dirty="0"/>
              <a:t>Secondary Annuitant</a:t>
            </a:r>
          </a:p>
        </p:txBody>
      </p:sp>
      <p:pic>
        <p:nvPicPr>
          <p:cNvPr id="15" name="Picture 14"/>
          <p:cNvPicPr>
            <a:picLocks noChangeAspect="1"/>
          </p:cNvPicPr>
          <p:nvPr/>
        </p:nvPicPr>
        <p:blipFill>
          <a:blip r:embed="rId4"/>
          <a:stretch>
            <a:fillRect/>
          </a:stretch>
        </p:blipFill>
        <p:spPr>
          <a:xfrm>
            <a:off x="10620375" y="1420586"/>
            <a:ext cx="1466850" cy="685800"/>
          </a:xfrm>
          <a:prstGeom prst="rect">
            <a:avLst/>
          </a:prstGeom>
        </p:spPr>
      </p:pic>
      <p:sp>
        <p:nvSpPr>
          <p:cNvPr id="7" name="TextBox 6"/>
          <p:cNvSpPr txBox="1"/>
          <p:nvPr/>
        </p:nvSpPr>
        <p:spPr>
          <a:xfrm>
            <a:off x="1073373" y="5812589"/>
            <a:ext cx="2220686" cy="276999"/>
          </a:xfrm>
          <a:prstGeom prst="rect">
            <a:avLst/>
          </a:prstGeom>
          <a:noFill/>
        </p:spPr>
        <p:txBody>
          <a:bodyPr wrap="square" rtlCol="0">
            <a:spAutoFit/>
          </a:bodyPr>
          <a:lstStyle/>
          <a:p>
            <a:pPr algn="ctr"/>
            <a:r>
              <a:rPr lang="en-IN" sz="1200" dirty="0"/>
              <a:t>Surrender basis</a:t>
            </a:r>
          </a:p>
        </p:txBody>
      </p:sp>
      <p:sp>
        <p:nvSpPr>
          <p:cNvPr id="17" name="TextBox 16"/>
          <p:cNvSpPr txBox="1"/>
          <p:nvPr/>
        </p:nvSpPr>
        <p:spPr>
          <a:xfrm>
            <a:off x="667670" y="1316669"/>
            <a:ext cx="3093583" cy="261610"/>
          </a:xfrm>
          <a:prstGeom prst="rect">
            <a:avLst/>
          </a:prstGeom>
          <a:noFill/>
        </p:spPr>
        <p:txBody>
          <a:bodyPr wrap="square" rtlCol="0">
            <a:spAutoFit/>
          </a:bodyPr>
          <a:lstStyle/>
          <a:p>
            <a:pPr algn="ctr"/>
            <a:r>
              <a:rPr lang="en-IN" sz="1100" dirty="0"/>
              <a:t>Surrender Rate by Surrender Basis</a:t>
            </a:r>
          </a:p>
        </p:txBody>
      </p:sp>
      <p:sp>
        <p:nvSpPr>
          <p:cNvPr id="18" name="TextBox 17"/>
          <p:cNvSpPr txBox="1"/>
          <p:nvPr/>
        </p:nvSpPr>
        <p:spPr>
          <a:xfrm>
            <a:off x="7782198" y="1316669"/>
            <a:ext cx="4389392" cy="261610"/>
          </a:xfrm>
          <a:prstGeom prst="rect">
            <a:avLst/>
          </a:prstGeom>
          <a:noFill/>
        </p:spPr>
        <p:txBody>
          <a:bodyPr wrap="square" rtlCol="0">
            <a:spAutoFit/>
          </a:bodyPr>
          <a:lstStyle/>
          <a:p>
            <a:r>
              <a:rPr lang="en-IN" sz="1100" dirty="0"/>
              <a:t>Surrenders by presence of Secondary Annuitant</a:t>
            </a:r>
          </a:p>
        </p:txBody>
      </p:sp>
      <p:pic>
        <p:nvPicPr>
          <p:cNvPr id="20" name="Picture 19"/>
          <p:cNvPicPr>
            <a:picLocks noChangeAspect="1"/>
          </p:cNvPicPr>
          <p:nvPr/>
        </p:nvPicPr>
        <p:blipFill>
          <a:blip r:embed="rId5"/>
          <a:stretch>
            <a:fillRect/>
          </a:stretch>
        </p:blipFill>
        <p:spPr>
          <a:xfrm>
            <a:off x="8392965" y="1580854"/>
            <a:ext cx="2227410" cy="4300363"/>
          </a:xfrm>
          <a:prstGeom prst="rect">
            <a:avLst/>
          </a:prstGeom>
        </p:spPr>
      </p:pic>
    </p:spTree>
    <p:extLst>
      <p:ext uri="{BB962C8B-B14F-4D97-AF65-F5344CB8AC3E}">
        <p14:creationId xmlns:p14="http://schemas.microsoft.com/office/powerpoint/2010/main" val="3466512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716" y="190326"/>
            <a:ext cx="8229600" cy="753157"/>
          </a:xfrm>
        </p:spPr>
        <p:txBody>
          <a:bodyPr/>
          <a:lstStyle/>
          <a:p>
            <a:r>
              <a:rPr lang="en-US" dirty="0"/>
              <a:t>Recommendations</a:t>
            </a:r>
          </a:p>
        </p:txBody>
      </p:sp>
      <p:sp>
        <p:nvSpPr>
          <p:cNvPr id="14" name="Slide Number Placeholder 13"/>
          <p:cNvSpPr>
            <a:spLocks noGrp="1"/>
          </p:cNvSpPr>
          <p:nvPr>
            <p:ph type="sldNum" sz="quarter" idx="12"/>
          </p:nvPr>
        </p:nvSpPr>
        <p:spPr/>
        <p:txBody>
          <a:bodyPr/>
          <a:lstStyle/>
          <a:p>
            <a:r>
              <a:rPr lang="en-US" dirty="0"/>
              <a:t>11</a:t>
            </a:r>
          </a:p>
        </p:txBody>
      </p:sp>
      <p:sp>
        <p:nvSpPr>
          <p:cNvPr id="3" name="TextBox 2"/>
          <p:cNvSpPr txBox="1"/>
          <p:nvPr/>
        </p:nvSpPr>
        <p:spPr>
          <a:xfrm>
            <a:off x="822960" y="1275933"/>
            <a:ext cx="10829109" cy="4524315"/>
          </a:xfrm>
          <a:prstGeom prst="rect">
            <a:avLst/>
          </a:prstGeom>
          <a:noFill/>
        </p:spPr>
        <p:txBody>
          <a:bodyPr wrap="square" rtlCol="0">
            <a:spAutoFit/>
          </a:bodyPr>
          <a:lstStyle/>
          <a:p>
            <a:pPr marL="342900" indent="-342900">
              <a:buFont typeface="Arial" panose="020B0604020202020204" pitchFamily="34" charset="0"/>
              <a:buChar char="•"/>
            </a:pPr>
            <a:r>
              <a:rPr lang="en-IN" sz="2400" b="1" dirty="0"/>
              <a:t>Minimum age of onset</a:t>
            </a:r>
            <a:endParaRPr lang="en-IN" sz="2400" dirty="0"/>
          </a:p>
          <a:p>
            <a:r>
              <a:rPr lang="en-IN" sz="2400" dirty="0"/>
              <a:t>Restructure to reduce the minimum age of onset subject to RMD rules.</a:t>
            </a:r>
          </a:p>
          <a:p>
            <a:endParaRPr lang="en-IN" sz="2400" dirty="0"/>
          </a:p>
          <a:p>
            <a:pPr marL="342900" indent="-342900">
              <a:buFont typeface="Arial" panose="020B0604020202020204" pitchFamily="34" charset="0"/>
              <a:buChar char="•"/>
            </a:pPr>
            <a:r>
              <a:rPr lang="en-IN" sz="2400" b="1" dirty="0"/>
              <a:t>Account Value</a:t>
            </a:r>
            <a:endParaRPr lang="en-IN" sz="2400" dirty="0"/>
          </a:p>
          <a:p>
            <a:r>
              <a:rPr lang="en-IN" sz="2400" dirty="0"/>
              <a:t>Encourage more investments in annuities to reduce surrenders. One approach could be – once account value drops below a certain threshold offer matching top-ups up-to certain value (let’s say $500) similar to what we see when opening new IRA accounts.</a:t>
            </a:r>
          </a:p>
          <a:p>
            <a:endParaRPr lang="en-IN" sz="2400" b="1" dirty="0"/>
          </a:p>
          <a:p>
            <a:pPr marL="342900" indent="-342900">
              <a:buFont typeface="Arial" panose="020B0604020202020204" pitchFamily="34" charset="0"/>
              <a:buChar char="•"/>
            </a:pPr>
            <a:r>
              <a:rPr lang="en-IN" sz="2400" b="1" dirty="0"/>
              <a:t>Owner Age</a:t>
            </a:r>
            <a:endParaRPr lang="en-IN" sz="2400" dirty="0"/>
          </a:p>
          <a:p>
            <a:r>
              <a:rPr lang="en-IN" sz="2400" dirty="0"/>
              <a:t>Increase personalized engagement with younger annuity owners as they might be going through financial readjustments or looking at trying different avenues for retirement planning.</a:t>
            </a:r>
          </a:p>
        </p:txBody>
      </p:sp>
      <p:pic>
        <p:nvPicPr>
          <p:cNvPr id="8"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933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716" y="190326"/>
            <a:ext cx="8229600" cy="753157"/>
          </a:xfrm>
        </p:spPr>
        <p:txBody>
          <a:bodyPr/>
          <a:lstStyle/>
          <a:p>
            <a:r>
              <a:rPr lang="en-US" dirty="0"/>
              <a:t>Recommendations</a:t>
            </a:r>
          </a:p>
        </p:txBody>
      </p:sp>
      <p:sp>
        <p:nvSpPr>
          <p:cNvPr id="14" name="Slide Number Placeholder 13"/>
          <p:cNvSpPr>
            <a:spLocks noGrp="1"/>
          </p:cNvSpPr>
          <p:nvPr>
            <p:ph type="sldNum" sz="quarter" idx="12"/>
          </p:nvPr>
        </p:nvSpPr>
        <p:spPr/>
        <p:txBody>
          <a:bodyPr/>
          <a:lstStyle/>
          <a:p>
            <a:r>
              <a:rPr lang="en-US" dirty="0"/>
              <a:t>12</a:t>
            </a:r>
          </a:p>
        </p:txBody>
      </p:sp>
      <p:sp>
        <p:nvSpPr>
          <p:cNvPr id="3" name="TextBox 2"/>
          <p:cNvSpPr txBox="1"/>
          <p:nvPr/>
        </p:nvSpPr>
        <p:spPr>
          <a:xfrm>
            <a:off x="757645" y="1275933"/>
            <a:ext cx="11038115" cy="4524315"/>
          </a:xfrm>
          <a:prstGeom prst="rect">
            <a:avLst/>
          </a:prstGeom>
          <a:noFill/>
        </p:spPr>
        <p:txBody>
          <a:bodyPr wrap="square" rtlCol="0">
            <a:spAutoFit/>
          </a:bodyPr>
          <a:lstStyle/>
          <a:p>
            <a:pPr marL="285750" indent="-285750">
              <a:buFont typeface="Arial" panose="020B0604020202020204" pitchFamily="34" charset="0"/>
              <a:buChar char="•"/>
            </a:pPr>
            <a:r>
              <a:rPr lang="en-IN" sz="2400" b="1" dirty="0"/>
              <a:t>Cost Structure, Duration and Rate of Surrender Charge:</a:t>
            </a:r>
            <a:endParaRPr lang="en-IN" sz="2400" dirty="0"/>
          </a:p>
          <a:p>
            <a:r>
              <a:rPr lang="en-IN" sz="2400" dirty="0"/>
              <a:t>Companies are encouraged to revise policies to stretch out surrender charges over a longer period and as a mitigation, lower the rates of the charges. For existing customers, offer an option to lower surrender charges if they accept higher durations. This suggestion has to be taken keeping in mind the competitive landscape.</a:t>
            </a:r>
          </a:p>
          <a:p>
            <a:endParaRPr lang="en-IN" sz="2400" b="1" dirty="0"/>
          </a:p>
          <a:p>
            <a:pPr marL="342900" indent="-342900">
              <a:buFont typeface="Arial" panose="020B0604020202020204" pitchFamily="34" charset="0"/>
              <a:buChar char="•"/>
            </a:pPr>
            <a:r>
              <a:rPr lang="en-IN" sz="2400" b="1" dirty="0"/>
              <a:t>Inflexible Policies:</a:t>
            </a:r>
            <a:endParaRPr lang="en-IN" sz="2400" dirty="0"/>
          </a:p>
          <a:p>
            <a:r>
              <a:rPr lang="en-IN" sz="2400" dirty="0"/>
              <a:t>Add checklist question when annuitant asks for surrender. If "Rider charge" for GLWB rider is the reason, then a rider cancellation can be negotiated in lieu of complete surrender.</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Absence of Secondary Annuitant may be a red flag suggesting possible surrenders</a:t>
            </a:r>
          </a:p>
        </p:txBody>
      </p:sp>
      <p:pic>
        <p:nvPicPr>
          <p:cNvPr id="5"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277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dirty="0"/>
              <a:t>13</a:t>
            </a:r>
          </a:p>
        </p:txBody>
      </p:sp>
      <p:sp>
        <p:nvSpPr>
          <p:cNvPr id="6" name="TextBox 5"/>
          <p:cNvSpPr txBox="1"/>
          <p:nvPr/>
        </p:nvSpPr>
        <p:spPr>
          <a:xfrm>
            <a:off x="2568526" y="2771335"/>
            <a:ext cx="7413674" cy="707886"/>
          </a:xfrm>
          <a:prstGeom prst="rect">
            <a:avLst/>
          </a:prstGeom>
          <a:noFill/>
        </p:spPr>
        <p:txBody>
          <a:bodyPr wrap="square" rtlCol="0">
            <a:spAutoFit/>
          </a:bodyPr>
          <a:lstStyle/>
          <a:p>
            <a:r>
              <a:rPr lang="en-IN" sz="4000" dirty="0"/>
              <a:t>Modeling Approach - SEMMA</a:t>
            </a:r>
          </a:p>
        </p:txBody>
      </p:sp>
      <p:pic>
        <p:nvPicPr>
          <p:cNvPr id="7"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933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880515"/>
            <a:ext cx="10515600" cy="4351338"/>
          </a:xfrm>
        </p:spPr>
        <p:txBody>
          <a:bodyPr/>
          <a:lstStyle/>
          <a:p>
            <a:r>
              <a:rPr lang="en-IN" dirty="0"/>
              <a:t>Removed data redundancy by eliminating repeating contracts</a:t>
            </a:r>
          </a:p>
          <a:p>
            <a:r>
              <a:rPr lang="en-IN" dirty="0"/>
              <a:t>Considered 1.6 million unique contracts of 2.3 million</a:t>
            </a:r>
          </a:p>
          <a:p>
            <a:r>
              <a:rPr lang="en-IN" dirty="0"/>
              <a:t>Sampled 20% of total contracts into Test data using Proportional Stratification</a:t>
            </a:r>
          </a:p>
          <a:p>
            <a:r>
              <a:rPr lang="en-IN" dirty="0"/>
              <a:t>Trained and Validated different proportional samples (For Example: Surrenders: Non-Surrenders = 1:1, 1:2, 1:3, 1:4, 1:5 and original proportion)</a:t>
            </a:r>
          </a:p>
          <a:p>
            <a:endParaRPr lang="en-IN" dirty="0"/>
          </a:p>
        </p:txBody>
      </p:sp>
      <p:sp>
        <p:nvSpPr>
          <p:cNvPr id="17" name="Slide Number Placeholder 16"/>
          <p:cNvSpPr>
            <a:spLocks noGrp="1"/>
          </p:cNvSpPr>
          <p:nvPr>
            <p:ph type="sldNum" sz="quarter" idx="12"/>
          </p:nvPr>
        </p:nvSpPr>
        <p:spPr/>
        <p:txBody>
          <a:bodyPr/>
          <a:lstStyle/>
          <a:p>
            <a:r>
              <a:rPr lang="en-US" dirty="0"/>
              <a:t>14</a:t>
            </a:r>
          </a:p>
        </p:txBody>
      </p:sp>
      <p:pic>
        <p:nvPicPr>
          <p:cNvPr id="6"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p:cNvGraphicFramePr/>
          <p:nvPr>
            <p:extLst>
              <p:ext uri="{D42A27DB-BD31-4B8C-83A1-F6EECF244321}">
                <p14:modId xmlns:p14="http://schemas.microsoft.com/office/powerpoint/2010/main" val="3656351785"/>
              </p:ext>
            </p:extLst>
          </p:nvPr>
        </p:nvGraphicFramePr>
        <p:xfrm>
          <a:off x="529231" y="265620"/>
          <a:ext cx="9332221" cy="705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2282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r>
              <a:rPr lang="en-US" dirty="0"/>
              <a:t>15</a:t>
            </a:r>
          </a:p>
        </p:txBody>
      </p:sp>
      <p:pic>
        <p:nvPicPr>
          <p:cNvPr id="6"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p:cNvGraphicFramePr/>
          <p:nvPr>
            <p:extLst/>
          </p:nvPr>
        </p:nvGraphicFramePr>
        <p:xfrm>
          <a:off x="529231" y="265620"/>
          <a:ext cx="9332221" cy="705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4060" y="1669256"/>
            <a:ext cx="1749079" cy="1784488"/>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2247" y="4151450"/>
            <a:ext cx="2185146" cy="1782211"/>
          </a:xfrm>
          <a:prstGeom prst="rect">
            <a:avLst/>
          </a:prstGeom>
        </p:spPr>
      </p:pic>
      <p:sp>
        <p:nvSpPr>
          <p:cNvPr id="11" name="Arrow: Right 10"/>
          <p:cNvSpPr/>
          <p:nvPr/>
        </p:nvSpPr>
        <p:spPr>
          <a:xfrm>
            <a:off x="4007615" y="2401075"/>
            <a:ext cx="2375452" cy="3208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p:cNvSpPr/>
          <p:nvPr/>
        </p:nvSpPr>
        <p:spPr>
          <a:xfrm>
            <a:off x="4007615" y="4882131"/>
            <a:ext cx="2375452" cy="3208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rot="18691763">
            <a:off x="9443719" y="2014943"/>
            <a:ext cx="2219963" cy="1463716"/>
          </a:xfrm>
          <a:prstGeom prst="ellipse">
            <a:avLst/>
          </a:prstGeom>
          <a:solidFill>
            <a:schemeClr val="accent4">
              <a:lumMod val="75000"/>
            </a:schemeClr>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 Total 2.3M</a:t>
            </a:r>
          </a:p>
        </p:txBody>
      </p:sp>
      <p:cxnSp>
        <p:nvCxnSpPr>
          <p:cNvPr id="15" name="Straight Connector 14"/>
          <p:cNvCxnSpPr>
            <a:cxnSpLocks/>
          </p:cNvCxnSpPr>
          <p:nvPr/>
        </p:nvCxnSpPr>
        <p:spPr>
          <a:xfrm flipV="1">
            <a:off x="8391158" y="1520688"/>
            <a:ext cx="1866025" cy="1943598"/>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rot="18858240">
            <a:off x="7627306" y="1794623"/>
            <a:ext cx="1665269" cy="917531"/>
          </a:xfrm>
          <a:prstGeom prst="ellipse">
            <a:avLst/>
          </a:prstGeom>
          <a:solidFill>
            <a:schemeClr val="accent4">
              <a:lumMod val="75000"/>
            </a:schemeClr>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Unique 1.6M</a:t>
            </a:r>
          </a:p>
        </p:txBody>
      </p:sp>
      <p:graphicFrame>
        <p:nvGraphicFramePr>
          <p:cNvPr id="22" name="Diagram 21"/>
          <p:cNvGraphicFramePr/>
          <p:nvPr>
            <p:extLst>
              <p:ext uri="{D42A27DB-BD31-4B8C-83A1-F6EECF244321}">
                <p14:modId xmlns:p14="http://schemas.microsoft.com/office/powerpoint/2010/main" val="1774922590"/>
              </p:ext>
            </p:extLst>
          </p:nvPr>
        </p:nvGraphicFramePr>
        <p:xfrm>
          <a:off x="7530160" y="4151449"/>
          <a:ext cx="3998068" cy="2080831"/>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2108982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6578" y="1451114"/>
            <a:ext cx="11519452" cy="4581938"/>
          </a:xfrm>
        </p:spPr>
        <p:txBody>
          <a:bodyPr>
            <a:normAutofit lnSpcReduction="10000"/>
          </a:bodyPr>
          <a:lstStyle/>
          <a:p>
            <a:r>
              <a:rPr lang="en-IN" sz="2400" b="1" dirty="0"/>
              <a:t>Missing Data Glimpse</a:t>
            </a:r>
          </a:p>
          <a:p>
            <a:pPr lvl="1"/>
            <a:r>
              <a:rPr lang="en-IN" dirty="0"/>
              <a:t>Few Companies like 0015, 0080 and 1981 have not reported data for certain variables significantly</a:t>
            </a:r>
          </a:p>
          <a:p>
            <a:pPr lvl="1"/>
            <a:r>
              <a:rPr lang="en-IN" dirty="0"/>
              <a:t>For continuous features, imputed with descriptive statistics like Mean and Median as per their distribution</a:t>
            </a:r>
          </a:p>
          <a:p>
            <a:pPr lvl="1"/>
            <a:r>
              <a:rPr lang="en-IN" dirty="0"/>
              <a:t>For Categorical features, created new levels “</a:t>
            </a:r>
            <a:r>
              <a:rPr lang="en-IN" dirty="0" err="1"/>
              <a:t>Level_NA</a:t>
            </a:r>
            <a:r>
              <a:rPr lang="en-IN" dirty="0"/>
              <a:t>” to capture the information in missing data, if any</a:t>
            </a:r>
          </a:p>
          <a:p>
            <a:pPr marL="457200" lvl="1" indent="0">
              <a:buNone/>
            </a:pPr>
            <a:endParaRPr lang="en-IN" dirty="0"/>
          </a:p>
          <a:p>
            <a:r>
              <a:rPr lang="en-IN" sz="2400" b="1" dirty="0"/>
              <a:t>Feature Engineering Glimpse</a:t>
            </a:r>
          </a:p>
          <a:p>
            <a:pPr lvl="1"/>
            <a:r>
              <a:rPr lang="en-IN" dirty="0"/>
              <a:t>Computed new feature which tells in which year surrender charge becomes 0, such that it captures the information from 10 different variables</a:t>
            </a:r>
          </a:p>
          <a:p>
            <a:pPr lvl="1"/>
            <a:r>
              <a:rPr lang="en-IN" dirty="0"/>
              <a:t>Computed Flag variable - “Whether Secondary Annuitant or not” based on features like Secondary Annuitant’s Birth, Age and Sex </a:t>
            </a:r>
          </a:p>
          <a:p>
            <a:endParaRPr lang="en-IN" dirty="0"/>
          </a:p>
          <a:p>
            <a:pPr marL="0" indent="0">
              <a:buNone/>
            </a:pPr>
            <a:endParaRPr lang="en-IN" dirty="0"/>
          </a:p>
          <a:p>
            <a:endParaRPr lang="en-IN" dirty="0"/>
          </a:p>
        </p:txBody>
      </p:sp>
      <p:sp>
        <p:nvSpPr>
          <p:cNvPr id="13" name="Slide Number Placeholder 12"/>
          <p:cNvSpPr>
            <a:spLocks noGrp="1"/>
          </p:cNvSpPr>
          <p:nvPr>
            <p:ph type="sldNum" sz="quarter" idx="12"/>
          </p:nvPr>
        </p:nvSpPr>
        <p:spPr/>
        <p:txBody>
          <a:bodyPr/>
          <a:lstStyle/>
          <a:p>
            <a:r>
              <a:rPr lang="en-US" dirty="0"/>
              <a:t>16</a:t>
            </a:r>
          </a:p>
        </p:txBody>
      </p:sp>
      <p:pic>
        <p:nvPicPr>
          <p:cNvPr id="6"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p:cNvGraphicFramePr/>
          <p:nvPr>
            <p:extLst>
              <p:ext uri="{D42A27DB-BD31-4B8C-83A1-F6EECF244321}">
                <p14:modId xmlns:p14="http://schemas.microsoft.com/office/powerpoint/2010/main" val="651624912"/>
              </p:ext>
            </p:extLst>
          </p:nvPr>
        </p:nvGraphicFramePr>
        <p:xfrm>
          <a:off x="466578" y="213905"/>
          <a:ext cx="9591822" cy="757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7773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a:xfrm>
            <a:off x="8686800" y="6356350"/>
            <a:ext cx="2743200" cy="365125"/>
          </a:xfrm>
        </p:spPr>
        <p:txBody>
          <a:bodyPr/>
          <a:lstStyle/>
          <a:p>
            <a:r>
              <a:rPr lang="en-US" dirty="0"/>
              <a:t>17</a:t>
            </a:r>
          </a:p>
        </p:txBody>
      </p:sp>
      <p:pic>
        <p:nvPicPr>
          <p:cNvPr id="7"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p:cNvGraphicFramePr/>
          <p:nvPr>
            <p:extLst>
              <p:ext uri="{D42A27DB-BD31-4B8C-83A1-F6EECF244321}">
                <p14:modId xmlns:p14="http://schemas.microsoft.com/office/powerpoint/2010/main" val="1853950417"/>
              </p:ext>
            </p:extLst>
          </p:nvPr>
        </p:nvGraphicFramePr>
        <p:xfrm>
          <a:off x="466578" y="213905"/>
          <a:ext cx="9591822" cy="757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8"/>
          <p:cNvSpPr>
            <a:spLocks noGrp="1"/>
          </p:cNvSpPr>
          <p:nvPr>
            <p:ph idx="1"/>
          </p:nvPr>
        </p:nvSpPr>
        <p:spPr>
          <a:xfrm>
            <a:off x="661987" y="1053549"/>
            <a:ext cx="10515600" cy="4154556"/>
          </a:xfrm>
        </p:spPr>
        <p:txBody>
          <a:bodyPr>
            <a:noAutofit/>
          </a:bodyPr>
          <a:lstStyle/>
          <a:p>
            <a:pPr>
              <a:lnSpc>
                <a:spcPct val="170000"/>
              </a:lnSpc>
            </a:pPr>
            <a:r>
              <a:rPr lang="en-IN" sz="2000" b="1" dirty="0"/>
              <a:t>Variable Rejection Stage</a:t>
            </a:r>
            <a:endParaRPr lang="en-IN" sz="2000" dirty="0"/>
          </a:p>
          <a:p>
            <a:pPr lvl="1">
              <a:lnSpc>
                <a:spcPct val="170000"/>
              </a:lnSpc>
            </a:pPr>
            <a:r>
              <a:rPr lang="en-IN" sz="2000" dirty="0">
                <a:solidFill>
                  <a:srgbClr val="000000"/>
                </a:solidFill>
              </a:rPr>
              <a:t>Rejected features not important to model </a:t>
            </a:r>
            <a:endParaRPr lang="en-IN" sz="2000" dirty="0"/>
          </a:p>
          <a:p>
            <a:pPr lvl="1">
              <a:lnSpc>
                <a:spcPct val="170000"/>
              </a:lnSpc>
            </a:pPr>
            <a:r>
              <a:rPr lang="en-IN" sz="2000" dirty="0">
                <a:solidFill>
                  <a:srgbClr val="000000"/>
                </a:solidFill>
              </a:rPr>
              <a:t>Rejected features based on Chi-square </a:t>
            </a:r>
            <a:endParaRPr lang="en-IN" sz="2000" dirty="0"/>
          </a:p>
          <a:p>
            <a:pPr lvl="1">
              <a:lnSpc>
                <a:spcPct val="170000"/>
              </a:lnSpc>
            </a:pPr>
            <a:r>
              <a:rPr lang="en-IN" sz="2000" dirty="0">
                <a:solidFill>
                  <a:srgbClr val="000000"/>
                </a:solidFill>
              </a:rPr>
              <a:t>Rejected features not important to Business </a:t>
            </a:r>
            <a:endParaRPr lang="en-IN" sz="2000" dirty="0">
              <a:solidFill>
                <a:srgbClr val="000000"/>
              </a:solidFill>
              <a:latin typeface="Tableau Book"/>
            </a:endParaRPr>
          </a:p>
          <a:p>
            <a:pPr>
              <a:lnSpc>
                <a:spcPct val="170000"/>
              </a:lnSpc>
            </a:pPr>
            <a:r>
              <a:rPr lang="en-IN" sz="2000" b="1" dirty="0"/>
              <a:t>Variable Selection Stage</a:t>
            </a:r>
          </a:p>
          <a:p>
            <a:pPr lvl="1">
              <a:lnSpc>
                <a:spcPct val="170000"/>
              </a:lnSpc>
            </a:pPr>
            <a:r>
              <a:rPr lang="en-IN" sz="2000" dirty="0">
                <a:solidFill>
                  <a:srgbClr val="000000"/>
                </a:solidFill>
              </a:rPr>
              <a:t>Selected features based on Business (Control, Impact, Strategy)</a:t>
            </a:r>
          </a:p>
          <a:p>
            <a:pPr lvl="1">
              <a:lnSpc>
                <a:spcPct val="170000"/>
              </a:lnSpc>
            </a:pPr>
            <a:r>
              <a:rPr lang="en-IN" sz="2000" dirty="0">
                <a:solidFill>
                  <a:srgbClr val="000000"/>
                </a:solidFill>
              </a:rPr>
              <a:t>Selected features with the help of variable Clustering</a:t>
            </a:r>
            <a:endParaRPr lang="en-IN" sz="2000" dirty="0"/>
          </a:p>
          <a:p>
            <a:endParaRPr lang="en-IN" sz="2000" dirty="0"/>
          </a:p>
        </p:txBody>
      </p:sp>
      <p:graphicFrame>
        <p:nvGraphicFramePr>
          <p:cNvPr id="11" name="Diagram 10"/>
          <p:cNvGraphicFramePr/>
          <p:nvPr>
            <p:extLst>
              <p:ext uri="{D42A27DB-BD31-4B8C-83A1-F6EECF244321}">
                <p14:modId xmlns:p14="http://schemas.microsoft.com/office/powerpoint/2010/main" val="3279592197"/>
              </p:ext>
            </p:extLst>
          </p:nvPr>
        </p:nvGraphicFramePr>
        <p:xfrm>
          <a:off x="7036904" y="1282379"/>
          <a:ext cx="5046097" cy="385615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extBox 1"/>
          <p:cNvSpPr txBox="1"/>
          <p:nvPr/>
        </p:nvSpPr>
        <p:spPr>
          <a:xfrm>
            <a:off x="4438856" y="5476461"/>
            <a:ext cx="2961861" cy="461665"/>
          </a:xfrm>
          <a:prstGeom prst="rect">
            <a:avLst/>
          </a:prstGeom>
          <a:noFill/>
        </p:spPr>
        <p:txBody>
          <a:bodyPr wrap="square" rtlCol="0">
            <a:spAutoFit/>
          </a:bodyPr>
          <a:lstStyle/>
          <a:p>
            <a:r>
              <a:rPr lang="en-IN" sz="2400" b="1" dirty="0">
                <a:solidFill>
                  <a:srgbClr val="0070C0"/>
                </a:solidFill>
              </a:rPr>
              <a:t>Business Value Model</a:t>
            </a:r>
            <a:endParaRPr lang="en-US" sz="2400" dirty="0"/>
          </a:p>
        </p:txBody>
      </p:sp>
    </p:spTree>
    <p:extLst>
      <p:ext uri="{BB962C8B-B14F-4D97-AF65-F5344CB8AC3E}">
        <p14:creationId xmlns:p14="http://schemas.microsoft.com/office/powerpoint/2010/main" val="1802661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282148"/>
            <a:ext cx="10515600" cy="4830417"/>
          </a:xfrm>
        </p:spPr>
        <p:txBody>
          <a:bodyPr>
            <a:normAutofit fontScale="92500" lnSpcReduction="10000"/>
          </a:bodyPr>
          <a:lstStyle/>
          <a:p>
            <a:r>
              <a:rPr lang="en-IN" dirty="0"/>
              <a:t>Designed Two Modeling Approaches:</a:t>
            </a:r>
          </a:p>
          <a:p>
            <a:pPr lvl="1"/>
            <a:r>
              <a:rPr lang="en-IN" dirty="0"/>
              <a:t>Best Predictive Model</a:t>
            </a:r>
          </a:p>
          <a:p>
            <a:pPr lvl="1"/>
            <a:r>
              <a:rPr lang="en-IN" dirty="0"/>
              <a:t>Business Value Model</a:t>
            </a:r>
          </a:p>
          <a:p>
            <a:endParaRPr lang="en-IN" dirty="0"/>
          </a:p>
          <a:p>
            <a:r>
              <a:rPr lang="en-IN" dirty="0"/>
              <a:t>Simple Decision Tree Model explained variable importance which helps for Business Decision Making</a:t>
            </a:r>
          </a:p>
          <a:p>
            <a:endParaRPr lang="en-IN" dirty="0"/>
          </a:p>
          <a:p>
            <a:r>
              <a:rPr lang="en-IN" dirty="0"/>
              <a:t>Developed Random Forest Models which robustly predicted the Surrenders up to 80% correctly on balanced data sets</a:t>
            </a:r>
          </a:p>
          <a:p>
            <a:endParaRPr lang="en-IN" dirty="0"/>
          </a:p>
          <a:p>
            <a:r>
              <a:rPr lang="en-IN" dirty="0"/>
              <a:t>Ensembled several Random Forest Models, built on different sample proportions, to report on stratified test (unbalanced) data</a:t>
            </a:r>
          </a:p>
        </p:txBody>
      </p:sp>
      <p:sp>
        <p:nvSpPr>
          <p:cNvPr id="13" name="Slide Number Placeholder 12"/>
          <p:cNvSpPr>
            <a:spLocks noGrp="1"/>
          </p:cNvSpPr>
          <p:nvPr>
            <p:ph type="sldNum" sz="quarter" idx="12"/>
          </p:nvPr>
        </p:nvSpPr>
        <p:spPr/>
        <p:txBody>
          <a:bodyPr/>
          <a:lstStyle/>
          <a:p>
            <a:r>
              <a:rPr lang="en-US" dirty="0"/>
              <a:t>18</a:t>
            </a:r>
          </a:p>
        </p:txBody>
      </p:sp>
      <p:pic>
        <p:nvPicPr>
          <p:cNvPr id="6"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p:cNvGraphicFramePr/>
          <p:nvPr>
            <p:extLst>
              <p:ext uri="{D42A27DB-BD31-4B8C-83A1-F6EECF244321}">
                <p14:modId xmlns:p14="http://schemas.microsoft.com/office/powerpoint/2010/main" val="2976392532"/>
              </p:ext>
            </p:extLst>
          </p:nvPr>
        </p:nvGraphicFramePr>
        <p:xfrm>
          <a:off x="466578" y="213905"/>
          <a:ext cx="9591822" cy="757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2615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dirty="0"/>
              <a:t>19</a:t>
            </a:r>
          </a:p>
        </p:txBody>
      </p:sp>
      <p:pic>
        <p:nvPicPr>
          <p:cNvPr id="8"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Diagram 10"/>
          <p:cNvGraphicFramePr/>
          <p:nvPr>
            <p:extLst>
              <p:ext uri="{D42A27DB-BD31-4B8C-83A1-F6EECF244321}">
                <p14:modId xmlns:p14="http://schemas.microsoft.com/office/powerpoint/2010/main" val="2707659023"/>
              </p:ext>
            </p:extLst>
          </p:nvPr>
        </p:nvGraphicFramePr>
        <p:xfrm>
          <a:off x="466578" y="213905"/>
          <a:ext cx="9591822" cy="757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5717" y="1403580"/>
            <a:ext cx="3746501" cy="1565097"/>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9586" y="1403580"/>
            <a:ext cx="3746501" cy="1563757"/>
          </a:xfrm>
          <a:prstGeom prst="rect">
            <a:avLst/>
          </a:prstGeom>
        </p:spPr>
      </p:pic>
      <p:pic>
        <p:nvPicPr>
          <p:cNvPr id="12" name="Picture 11"/>
          <p:cNvPicPr>
            <a:picLocks noChangeAspect="1"/>
          </p:cNvPicPr>
          <p:nvPr/>
        </p:nvPicPr>
        <p:blipFill rotWithShape="1">
          <a:blip r:embed="rId10"/>
          <a:srcRect l="6465" b="11308"/>
          <a:stretch/>
        </p:blipFill>
        <p:spPr>
          <a:xfrm>
            <a:off x="589586" y="3827302"/>
            <a:ext cx="5274502" cy="2289531"/>
          </a:xfrm>
          <a:prstGeom prst="rect">
            <a:avLst/>
          </a:prstGeom>
        </p:spPr>
      </p:pic>
      <p:pic>
        <p:nvPicPr>
          <p:cNvPr id="9" name="Picture 8"/>
          <p:cNvPicPr>
            <a:picLocks noChangeAspect="1"/>
          </p:cNvPicPr>
          <p:nvPr/>
        </p:nvPicPr>
        <p:blipFill rotWithShape="1">
          <a:blip r:embed="rId11"/>
          <a:srcRect/>
          <a:stretch/>
        </p:blipFill>
        <p:spPr>
          <a:xfrm>
            <a:off x="6421093" y="3896752"/>
            <a:ext cx="5191125" cy="2038350"/>
          </a:xfrm>
          <a:prstGeom prst="rect">
            <a:avLst/>
          </a:prstGeom>
        </p:spPr>
      </p:pic>
      <p:sp>
        <p:nvSpPr>
          <p:cNvPr id="10" name="TextBox 9"/>
          <p:cNvSpPr txBox="1"/>
          <p:nvPr/>
        </p:nvSpPr>
        <p:spPr>
          <a:xfrm>
            <a:off x="5510006" y="2000791"/>
            <a:ext cx="1063487" cy="369332"/>
          </a:xfrm>
          <a:prstGeom prst="rect">
            <a:avLst/>
          </a:prstGeom>
          <a:noFill/>
        </p:spPr>
        <p:txBody>
          <a:bodyPr wrap="square" rtlCol="0">
            <a:spAutoFit/>
          </a:bodyPr>
          <a:lstStyle/>
          <a:p>
            <a:pPr algn="ctr"/>
            <a:r>
              <a:rPr lang="en-US" dirty="0"/>
              <a:t>VS</a:t>
            </a:r>
          </a:p>
        </p:txBody>
      </p:sp>
      <p:sp>
        <p:nvSpPr>
          <p:cNvPr id="14" name="TextBox 13"/>
          <p:cNvSpPr txBox="1"/>
          <p:nvPr/>
        </p:nvSpPr>
        <p:spPr>
          <a:xfrm>
            <a:off x="4458944" y="1831515"/>
            <a:ext cx="1282146" cy="707886"/>
          </a:xfrm>
          <a:prstGeom prst="rect">
            <a:avLst/>
          </a:prstGeom>
          <a:noFill/>
        </p:spPr>
        <p:txBody>
          <a:bodyPr wrap="square" rtlCol="0">
            <a:spAutoFit/>
          </a:bodyPr>
          <a:lstStyle/>
          <a:p>
            <a:pPr algn="ctr"/>
            <a:r>
              <a:rPr lang="en-US" sz="2000" dirty="0"/>
              <a:t>Best                            </a:t>
            </a:r>
          </a:p>
          <a:p>
            <a:pPr algn="ctr"/>
            <a:r>
              <a:rPr lang="en-US" sz="2000" dirty="0"/>
              <a:t>Predictor</a:t>
            </a:r>
          </a:p>
        </p:txBody>
      </p:sp>
      <p:sp>
        <p:nvSpPr>
          <p:cNvPr id="15" name="TextBox 14"/>
          <p:cNvSpPr txBox="1"/>
          <p:nvPr/>
        </p:nvSpPr>
        <p:spPr>
          <a:xfrm>
            <a:off x="6573493" y="1677626"/>
            <a:ext cx="1169367" cy="1015663"/>
          </a:xfrm>
          <a:prstGeom prst="rect">
            <a:avLst/>
          </a:prstGeom>
          <a:noFill/>
        </p:spPr>
        <p:txBody>
          <a:bodyPr wrap="square" rtlCol="0">
            <a:spAutoFit/>
          </a:bodyPr>
          <a:lstStyle/>
          <a:p>
            <a:pPr algn="ctr"/>
            <a:r>
              <a:rPr lang="en-US" sz="2000" dirty="0"/>
              <a:t>Business Value Model</a:t>
            </a:r>
          </a:p>
        </p:txBody>
      </p:sp>
      <p:sp>
        <p:nvSpPr>
          <p:cNvPr id="17" name="TextBox 16"/>
          <p:cNvSpPr txBox="1"/>
          <p:nvPr/>
        </p:nvSpPr>
        <p:spPr>
          <a:xfrm>
            <a:off x="5009322" y="3168532"/>
            <a:ext cx="2484782" cy="400110"/>
          </a:xfrm>
          <a:prstGeom prst="rect">
            <a:avLst/>
          </a:prstGeom>
          <a:noFill/>
        </p:spPr>
        <p:txBody>
          <a:bodyPr wrap="square" rtlCol="0">
            <a:spAutoFit/>
          </a:bodyPr>
          <a:lstStyle/>
          <a:p>
            <a:r>
              <a:rPr lang="en-US" sz="2000" b="1" dirty="0"/>
              <a:t>ENSEMBLE MODEL</a:t>
            </a:r>
          </a:p>
        </p:txBody>
      </p:sp>
    </p:spTree>
    <p:extLst>
      <p:ext uri="{BB962C8B-B14F-4D97-AF65-F5344CB8AC3E}">
        <p14:creationId xmlns:p14="http://schemas.microsoft.com/office/powerpoint/2010/main" val="18566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716" y="190326"/>
            <a:ext cx="8229600" cy="753157"/>
          </a:xfrm>
        </p:spPr>
        <p:txBody>
          <a:bodyPr/>
          <a:lstStyle/>
          <a:p>
            <a:r>
              <a:rPr lang="en-US" dirty="0"/>
              <a:t>Agenda</a:t>
            </a:r>
          </a:p>
        </p:txBody>
      </p:sp>
      <p:sp>
        <p:nvSpPr>
          <p:cNvPr id="3" name="Content Placeholder 2"/>
          <p:cNvSpPr>
            <a:spLocks noGrp="1"/>
          </p:cNvSpPr>
          <p:nvPr>
            <p:ph idx="1"/>
          </p:nvPr>
        </p:nvSpPr>
        <p:spPr>
          <a:xfrm>
            <a:off x="1034716" y="1552175"/>
            <a:ext cx="8684050" cy="4339173"/>
          </a:xfrm>
        </p:spPr>
        <p:txBody>
          <a:bodyPr>
            <a:normAutofit fontScale="92500" lnSpcReduction="10000"/>
          </a:bodyPr>
          <a:lstStyle/>
          <a:p>
            <a:r>
              <a:rPr lang="en-US" dirty="0"/>
              <a:t>Key Findings</a:t>
            </a:r>
          </a:p>
          <a:p>
            <a:r>
              <a:rPr lang="en-US" dirty="0"/>
              <a:t>Executive Insights</a:t>
            </a:r>
          </a:p>
          <a:p>
            <a:r>
              <a:rPr lang="en-US" dirty="0"/>
              <a:t>Recommendations</a:t>
            </a:r>
          </a:p>
          <a:p>
            <a:r>
              <a:rPr lang="en-US" dirty="0"/>
              <a:t>Predictive Model (SEMMA Approach)</a:t>
            </a:r>
          </a:p>
          <a:p>
            <a:pPr lvl="1"/>
            <a:r>
              <a:rPr lang="en-US" dirty="0"/>
              <a:t>Sampling</a:t>
            </a:r>
          </a:p>
          <a:p>
            <a:pPr lvl="1"/>
            <a:r>
              <a:rPr lang="en-US" dirty="0"/>
              <a:t>Data Exploration/Munging</a:t>
            </a:r>
          </a:p>
          <a:p>
            <a:pPr lvl="1"/>
            <a:r>
              <a:rPr lang="en-US" dirty="0"/>
              <a:t>Data Modification/Reduction</a:t>
            </a:r>
          </a:p>
          <a:p>
            <a:pPr lvl="1"/>
            <a:r>
              <a:rPr lang="en-US" dirty="0"/>
              <a:t>Modeling</a:t>
            </a:r>
          </a:p>
          <a:p>
            <a:pPr lvl="1"/>
            <a:r>
              <a:rPr lang="en-US" dirty="0"/>
              <a:t>Model Assessment/Results</a:t>
            </a:r>
          </a:p>
          <a:p>
            <a:r>
              <a:rPr lang="en-US" dirty="0"/>
              <a:t>Questions</a:t>
            </a:r>
          </a:p>
          <a:p>
            <a:r>
              <a:rPr lang="en-US" dirty="0"/>
              <a:t>Appendix</a:t>
            </a:r>
          </a:p>
        </p:txBody>
      </p:sp>
      <p:sp>
        <p:nvSpPr>
          <p:cNvPr id="13" name="Slide Number Placeholder 12"/>
          <p:cNvSpPr>
            <a:spLocks noGrp="1"/>
          </p:cNvSpPr>
          <p:nvPr>
            <p:ph type="sldNum" sz="quarter" idx="12"/>
          </p:nvPr>
        </p:nvSpPr>
        <p:spPr>
          <a:xfrm>
            <a:off x="11057206" y="6356350"/>
            <a:ext cx="296594" cy="365125"/>
          </a:xfrm>
        </p:spPr>
        <p:txBody>
          <a:bodyPr/>
          <a:lstStyle/>
          <a:p>
            <a:r>
              <a:rPr lang="en-US" dirty="0"/>
              <a:t>2</a:t>
            </a:r>
          </a:p>
        </p:txBody>
      </p:sp>
      <p:pic>
        <p:nvPicPr>
          <p:cNvPr id="5"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039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ction Button: Help 2">
            <a:hlinkClick r:id="" action="ppaction://noaction" highlightClick="1"/>
          </p:cNvPr>
          <p:cNvSpPr/>
          <p:nvPr/>
        </p:nvSpPr>
        <p:spPr>
          <a:xfrm>
            <a:off x="2546251" y="1334183"/>
            <a:ext cx="7090117" cy="4668227"/>
          </a:xfrm>
          <a:prstGeom prst="actionButtonHelp">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Slide Number Placeholder 3"/>
          <p:cNvSpPr>
            <a:spLocks noGrp="1"/>
          </p:cNvSpPr>
          <p:nvPr>
            <p:ph type="sldNum" sz="quarter" idx="12"/>
          </p:nvPr>
        </p:nvSpPr>
        <p:spPr/>
        <p:txBody>
          <a:bodyPr/>
          <a:lstStyle/>
          <a:p>
            <a:r>
              <a:rPr lang="en-US" dirty="0"/>
              <a:t>20</a:t>
            </a:r>
          </a:p>
        </p:txBody>
      </p:sp>
      <p:sp>
        <p:nvSpPr>
          <p:cNvPr id="2" name="TextBox 1"/>
          <p:cNvSpPr txBox="1"/>
          <p:nvPr/>
        </p:nvSpPr>
        <p:spPr>
          <a:xfrm>
            <a:off x="1125415" y="225083"/>
            <a:ext cx="9931791" cy="769441"/>
          </a:xfrm>
          <a:prstGeom prst="rect">
            <a:avLst/>
          </a:prstGeom>
          <a:noFill/>
        </p:spPr>
        <p:txBody>
          <a:bodyPr wrap="square" rtlCol="0">
            <a:spAutoFit/>
          </a:bodyPr>
          <a:lstStyle/>
          <a:p>
            <a:pPr algn="ctr"/>
            <a:r>
              <a:rPr lang="en-IN" sz="4400" dirty="0"/>
              <a:t>Questions ?</a:t>
            </a:r>
          </a:p>
        </p:txBody>
      </p:sp>
      <p:pic>
        <p:nvPicPr>
          <p:cNvPr id="5" name="Picture 2" descr="Image result for thank you"/>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0459" y="225083"/>
            <a:ext cx="11656878" cy="663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0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716" y="190326"/>
            <a:ext cx="8229600" cy="753157"/>
          </a:xfrm>
        </p:spPr>
        <p:txBody>
          <a:bodyPr/>
          <a:lstStyle/>
          <a:p>
            <a:r>
              <a:rPr lang="en-US" dirty="0"/>
              <a:t>APPENDIX</a:t>
            </a:r>
          </a:p>
        </p:txBody>
      </p:sp>
      <p:sp>
        <p:nvSpPr>
          <p:cNvPr id="14" name="Slide Number Placeholder 13"/>
          <p:cNvSpPr>
            <a:spLocks noGrp="1"/>
          </p:cNvSpPr>
          <p:nvPr>
            <p:ph type="sldNum" sz="quarter" idx="12"/>
          </p:nvPr>
        </p:nvSpPr>
        <p:spPr/>
        <p:txBody>
          <a:bodyPr/>
          <a:lstStyle/>
          <a:p>
            <a:r>
              <a:rPr lang="en-US" dirty="0"/>
              <a:t>21</a:t>
            </a:r>
          </a:p>
        </p:txBody>
      </p:sp>
      <p:pic>
        <p:nvPicPr>
          <p:cNvPr id="5"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34716" y="1620078"/>
            <a:ext cx="8099345" cy="3699474"/>
          </a:xfrm>
          <a:prstGeom prst="rect">
            <a:avLst/>
          </a:prstGeom>
          <a:noFill/>
        </p:spPr>
        <p:txBody>
          <a:bodyPr wrap="square" rtlCol="0">
            <a:spAutoFit/>
          </a:bodyPr>
          <a:lstStyle/>
          <a:p>
            <a:pPr marL="342900" indent="-342900">
              <a:lnSpc>
                <a:spcPct val="200000"/>
              </a:lnSpc>
              <a:buFont typeface="+mj-lt"/>
              <a:buAutoNum type="arabicPeriod"/>
            </a:pPr>
            <a:r>
              <a:rPr lang="en-US" sz="2000" dirty="0"/>
              <a:t>Contracts detail</a:t>
            </a:r>
          </a:p>
          <a:p>
            <a:pPr marL="342900" indent="-342900">
              <a:lnSpc>
                <a:spcPct val="200000"/>
              </a:lnSpc>
              <a:buFont typeface="+mj-lt"/>
              <a:buAutoNum type="arabicPeriod"/>
            </a:pPr>
            <a:r>
              <a:rPr lang="en-US" sz="2000" dirty="0"/>
              <a:t>Data Exploration – Nulls</a:t>
            </a:r>
          </a:p>
          <a:p>
            <a:pPr marL="342900" indent="-342900">
              <a:lnSpc>
                <a:spcPct val="200000"/>
              </a:lnSpc>
              <a:buFont typeface="+mj-lt"/>
              <a:buAutoNum type="arabicPeriod"/>
            </a:pPr>
            <a:r>
              <a:rPr lang="en-US" sz="2000" dirty="0"/>
              <a:t>Data Modification Philosophy</a:t>
            </a:r>
          </a:p>
          <a:p>
            <a:pPr marL="342900" indent="-342900">
              <a:lnSpc>
                <a:spcPct val="200000"/>
              </a:lnSpc>
              <a:buFont typeface="+mj-lt"/>
              <a:buAutoNum type="arabicPeriod"/>
            </a:pPr>
            <a:r>
              <a:rPr lang="en-US" sz="2000" dirty="0"/>
              <a:t>Feature Engineering</a:t>
            </a:r>
          </a:p>
          <a:p>
            <a:pPr marL="342900" indent="-342900">
              <a:lnSpc>
                <a:spcPct val="200000"/>
              </a:lnSpc>
              <a:buFont typeface="+mj-lt"/>
              <a:buAutoNum type="arabicPeriod"/>
            </a:pPr>
            <a:r>
              <a:rPr lang="en-US" sz="2000" dirty="0"/>
              <a:t>Modeling – (Precision - Recall Tradeoff)</a:t>
            </a:r>
          </a:p>
          <a:p>
            <a:pPr marL="342900" indent="-342900">
              <a:lnSpc>
                <a:spcPct val="200000"/>
              </a:lnSpc>
              <a:buFont typeface="+mj-lt"/>
              <a:buAutoNum type="arabicPeriod"/>
            </a:pPr>
            <a:endParaRPr lang="en-US" sz="2000" dirty="0"/>
          </a:p>
        </p:txBody>
      </p:sp>
    </p:spTree>
    <p:extLst>
      <p:ext uri="{BB962C8B-B14F-4D97-AF65-F5344CB8AC3E}">
        <p14:creationId xmlns:p14="http://schemas.microsoft.com/office/powerpoint/2010/main" val="4090696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716" y="190326"/>
            <a:ext cx="8229600" cy="753157"/>
          </a:xfrm>
        </p:spPr>
        <p:txBody>
          <a:bodyPr/>
          <a:lstStyle/>
          <a:p>
            <a:r>
              <a:rPr lang="en-US" dirty="0"/>
              <a:t>Data Exploration - CONTRACTS</a:t>
            </a:r>
          </a:p>
        </p:txBody>
      </p:sp>
      <p:sp>
        <p:nvSpPr>
          <p:cNvPr id="14" name="Slide Number Placeholder 13"/>
          <p:cNvSpPr>
            <a:spLocks noGrp="1"/>
          </p:cNvSpPr>
          <p:nvPr>
            <p:ph type="sldNum" sz="quarter" idx="12"/>
          </p:nvPr>
        </p:nvSpPr>
        <p:spPr/>
        <p:txBody>
          <a:bodyPr/>
          <a:lstStyle/>
          <a:p>
            <a:r>
              <a:rPr lang="en-US" dirty="0"/>
              <a:t>22</a:t>
            </a:r>
          </a:p>
        </p:txBody>
      </p:sp>
      <p:pic>
        <p:nvPicPr>
          <p:cNvPr id="5"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ontent Placeholder 6"/>
          <p:cNvGraphicFramePr>
            <a:graphicFrameLocks noGrp="1"/>
          </p:cNvGraphicFramePr>
          <p:nvPr>
            <p:ph idx="1"/>
            <p:extLst>
              <p:ext uri="{D42A27DB-BD31-4B8C-83A1-F6EECF244321}">
                <p14:modId xmlns:p14="http://schemas.microsoft.com/office/powerpoint/2010/main" val="1967478962"/>
              </p:ext>
            </p:extLst>
          </p:nvPr>
        </p:nvGraphicFramePr>
        <p:xfrm>
          <a:off x="3908588" y="1409598"/>
          <a:ext cx="4374824" cy="1605732"/>
        </p:xfrm>
        <a:graphic>
          <a:graphicData uri="http://schemas.openxmlformats.org/drawingml/2006/table">
            <a:tbl>
              <a:tblPr firstRow="1" bandRow="1">
                <a:tableStyleId>{5C22544A-7EE6-4342-B048-85BDC9FD1C3A}</a:tableStyleId>
              </a:tblPr>
              <a:tblGrid>
                <a:gridCol w="2187412">
                  <a:extLst>
                    <a:ext uri="{9D8B030D-6E8A-4147-A177-3AD203B41FA5}">
                      <a16:colId xmlns:a16="http://schemas.microsoft.com/office/drawing/2014/main" val="1614963776"/>
                    </a:ext>
                  </a:extLst>
                </a:gridCol>
                <a:gridCol w="2187412">
                  <a:extLst>
                    <a:ext uri="{9D8B030D-6E8A-4147-A177-3AD203B41FA5}">
                      <a16:colId xmlns:a16="http://schemas.microsoft.com/office/drawing/2014/main" val="1868899550"/>
                    </a:ext>
                  </a:extLst>
                </a:gridCol>
              </a:tblGrid>
              <a:tr h="401433">
                <a:tc>
                  <a:txBody>
                    <a:bodyPr/>
                    <a:lstStyle/>
                    <a:p>
                      <a:r>
                        <a:rPr lang="en-US" dirty="0"/>
                        <a:t>Contracts </a:t>
                      </a:r>
                    </a:p>
                  </a:txBody>
                  <a:tcPr/>
                </a:tc>
                <a:tc>
                  <a:txBody>
                    <a:bodyPr/>
                    <a:lstStyle/>
                    <a:p>
                      <a:r>
                        <a:rPr lang="en-US" dirty="0"/>
                        <a:t>Count</a:t>
                      </a:r>
                    </a:p>
                  </a:txBody>
                  <a:tcPr/>
                </a:tc>
                <a:extLst>
                  <a:ext uri="{0D108BD9-81ED-4DB2-BD59-A6C34878D82A}">
                    <a16:rowId xmlns:a16="http://schemas.microsoft.com/office/drawing/2014/main" val="3164125313"/>
                  </a:ext>
                </a:extLst>
              </a:tr>
              <a:tr h="401433">
                <a:tc>
                  <a:txBody>
                    <a:bodyPr/>
                    <a:lstStyle/>
                    <a:p>
                      <a:r>
                        <a:rPr lang="en-US" dirty="0"/>
                        <a:t>UNIQUE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1643249</a:t>
                      </a:r>
                    </a:p>
                  </a:txBody>
                  <a:tcPr/>
                </a:tc>
                <a:extLst>
                  <a:ext uri="{0D108BD9-81ED-4DB2-BD59-A6C34878D82A}">
                    <a16:rowId xmlns:a16="http://schemas.microsoft.com/office/drawing/2014/main" val="2138714825"/>
                  </a:ext>
                </a:extLst>
              </a:tr>
              <a:tr h="4014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REPEATING</a:t>
                      </a:r>
                    </a:p>
                  </a:txBody>
                  <a:tcPr/>
                </a:tc>
                <a:tc>
                  <a:txBody>
                    <a:bodyPr/>
                    <a:lstStyle/>
                    <a:p>
                      <a:r>
                        <a:rPr lang="en-US" dirty="0"/>
                        <a:t>676793</a:t>
                      </a:r>
                    </a:p>
                  </a:txBody>
                  <a:tcPr/>
                </a:tc>
                <a:extLst>
                  <a:ext uri="{0D108BD9-81ED-4DB2-BD59-A6C34878D82A}">
                    <a16:rowId xmlns:a16="http://schemas.microsoft.com/office/drawing/2014/main" val="684059702"/>
                  </a:ext>
                </a:extLst>
              </a:tr>
              <a:tr h="4014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NON-REPEATING</a:t>
                      </a:r>
                    </a:p>
                  </a:txBody>
                  <a:tcPr/>
                </a:tc>
                <a:tc>
                  <a:txBody>
                    <a:bodyPr/>
                    <a:lstStyle/>
                    <a:p>
                      <a:r>
                        <a:rPr lang="en-US" dirty="0"/>
                        <a:t>966456</a:t>
                      </a:r>
                    </a:p>
                  </a:txBody>
                  <a:tcPr/>
                </a:tc>
                <a:extLst>
                  <a:ext uri="{0D108BD9-81ED-4DB2-BD59-A6C34878D82A}">
                    <a16:rowId xmlns:a16="http://schemas.microsoft.com/office/drawing/2014/main" val="96166048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78019695"/>
              </p:ext>
            </p:extLst>
          </p:nvPr>
        </p:nvGraphicFramePr>
        <p:xfrm>
          <a:off x="99767" y="3098308"/>
          <a:ext cx="5996233" cy="1483360"/>
        </p:xfrm>
        <a:graphic>
          <a:graphicData uri="http://schemas.openxmlformats.org/drawingml/2006/table">
            <a:tbl>
              <a:tblPr firstRow="1" bandRow="1">
                <a:tableStyleId>{5C22544A-7EE6-4342-B048-85BDC9FD1C3A}</a:tableStyleId>
              </a:tblPr>
              <a:tblGrid>
                <a:gridCol w="5117799">
                  <a:extLst>
                    <a:ext uri="{9D8B030D-6E8A-4147-A177-3AD203B41FA5}">
                      <a16:colId xmlns:a16="http://schemas.microsoft.com/office/drawing/2014/main" val="3217845490"/>
                    </a:ext>
                  </a:extLst>
                </a:gridCol>
                <a:gridCol w="878434">
                  <a:extLst>
                    <a:ext uri="{9D8B030D-6E8A-4147-A177-3AD203B41FA5}">
                      <a16:colId xmlns:a16="http://schemas.microsoft.com/office/drawing/2014/main" val="68638137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Repeating Contracts (Not-Surrendered in 2012)</a:t>
                      </a:r>
                    </a:p>
                  </a:txBody>
                  <a:tcPr/>
                </a:tc>
                <a:tc>
                  <a:txBody>
                    <a:bodyPr/>
                    <a:lstStyle/>
                    <a:p>
                      <a:r>
                        <a:rPr lang="en-US" dirty="0"/>
                        <a:t>675902</a:t>
                      </a:r>
                    </a:p>
                  </a:txBody>
                  <a:tcPr/>
                </a:tc>
                <a:extLst>
                  <a:ext uri="{0D108BD9-81ED-4DB2-BD59-A6C34878D82A}">
                    <a16:rowId xmlns:a16="http://schemas.microsoft.com/office/drawing/2014/main" val="3840080118"/>
                  </a:ext>
                </a:extLst>
              </a:tr>
              <a:tr h="370840">
                <a:tc>
                  <a:txBody>
                    <a:bodyPr/>
                    <a:lstStyle/>
                    <a:p>
                      <a:r>
                        <a:rPr lang="en-US" dirty="0"/>
                        <a:t>Appear in 2013 as Not-surrendered</a:t>
                      </a:r>
                    </a:p>
                  </a:txBody>
                  <a:tcPr/>
                </a:tc>
                <a:tc>
                  <a:txBody>
                    <a:bodyPr/>
                    <a:lstStyle/>
                    <a:p>
                      <a:r>
                        <a:rPr lang="en-US" dirty="0"/>
                        <a:t>653533</a:t>
                      </a:r>
                    </a:p>
                  </a:txBody>
                  <a:tcPr/>
                </a:tc>
                <a:extLst>
                  <a:ext uri="{0D108BD9-81ED-4DB2-BD59-A6C34878D82A}">
                    <a16:rowId xmlns:a16="http://schemas.microsoft.com/office/drawing/2014/main" val="32511459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Appear in 2013 as Surrendered</a:t>
                      </a:r>
                    </a:p>
                  </a:txBody>
                  <a:tcPr/>
                </a:tc>
                <a:tc>
                  <a:txBody>
                    <a:bodyPr/>
                    <a:lstStyle/>
                    <a:p>
                      <a:r>
                        <a:rPr lang="en-US" dirty="0"/>
                        <a:t>22369</a:t>
                      </a:r>
                    </a:p>
                  </a:txBody>
                  <a:tcPr/>
                </a:tc>
                <a:extLst>
                  <a:ext uri="{0D108BD9-81ED-4DB2-BD59-A6C34878D82A}">
                    <a16:rowId xmlns:a16="http://schemas.microsoft.com/office/drawing/2014/main" val="1367859566"/>
                  </a:ext>
                </a:extLst>
              </a:tr>
              <a:tr h="370840">
                <a:tc gridSpan="2">
                  <a:txBody>
                    <a:bodyPr/>
                    <a:lstStyle/>
                    <a:p>
                      <a:pPr algn="ctr"/>
                      <a:r>
                        <a:rPr lang="en-US" dirty="0"/>
                        <a:t>Approach: Deleted all these contracts from 2012</a:t>
                      </a:r>
                    </a:p>
                  </a:txBody>
                  <a:tcPr/>
                </a:tc>
                <a:tc hMerge="1">
                  <a:txBody>
                    <a:bodyPr/>
                    <a:lstStyle/>
                    <a:p>
                      <a:endParaRPr lang="en-US" dirty="0"/>
                    </a:p>
                  </a:txBody>
                  <a:tcPr/>
                </a:tc>
                <a:extLst>
                  <a:ext uri="{0D108BD9-81ED-4DB2-BD59-A6C34878D82A}">
                    <a16:rowId xmlns:a16="http://schemas.microsoft.com/office/drawing/2014/main" val="91466297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07678780"/>
              </p:ext>
            </p:extLst>
          </p:nvPr>
        </p:nvGraphicFramePr>
        <p:xfrm>
          <a:off x="6096000" y="3098308"/>
          <a:ext cx="5996232" cy="1483360"/>
        </p:xfrm>
        <a:graphic>
          <a:graphicData uri="http://schemas.openxmlformats.org/drawingml/2006/table">
            <a:tbl>
              <a:tblPr firstRow="1" bandRow="1">
                <a:tableStyleId>{5C22544A-7EE6-4342-B048-85BDC9FD1C3A}</a:tableStyleId>
              </a:tblPr>
              <a:tblGrid>
                <a:gridCol w="5081510">
                  <a:extLst>
                    <a:ext uri="{9D8B030D-6E8A-4147-A177-3AD203B41FA5}">
                      <a16:colId xmlns:a16="http://schemas.microsoft.com/office/drawing/2014/main" val="1357163242"/>
                    </a:ext>
                  </a:extLst>
                </a:gridCol>
                <a:gridCol w="914722">
                  <a:extLst>
                    <a:ext uri="{9D8B030D-6E8A-4147-A177-3AD203B41FA5}">
                      <a16:colId xmlns:a16="http://schemas.microsoft.com/office/drawing/2014/main" val="392831545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Repeating Contracts (Surrendered in 2012)</a:t>
                      </a:r>
                    </a:p>
                  </a:txBody>
                  <a:tcPr/>
                </a:tc>
                <a:tc>
                  <a:txBody>
                    <a:bodyPr/>
                    <a:lstStyle/>
                    <a:p>
                      <a:r>
                        <a:rPr lang="en-US" dirty="0"/>
                        <a:t>891</a:t>
                      </a:r>
                    </a:p>
                  </a:txBody>
                  <a:tcPr/>
                </a:tc>
                <a:extLst>
                  <a:ext uri="{0D108BD9-81ED-4DB2-BD59-A6C34878D82A}">
                    <a16:rowId xmlns:a16="http://schemas.microsoft.com/office/drawing/2014/main" val="2967149443"/>
                  </a:ext>
                </a:extLst>
              </a:tr>
              <a:tr h="370840">
                <a:tc>
                  <a:txBody>
                    <a:bodyPr/>
                    <a:lstStyle/>
                    <a:p>
                      <a:r>
                        <a:rPr lang="en-US"/>
                        <a:t>Appear in 2013 as Surrendered</a:t>
                      </a:r>
                      <a:endParaRPr lang="en-US" dirty="0"/>
                    </a:p>
                  </a:txBody>
                  <a:tcPr/>
                </a:tc>
                <a:tc>
                  <a:txBody>
                    <a:bodyPr/>
                    <a:lstStyle/>
                    <a:p>
                      <a:r>
                        <a:rPr lang="en-US" dirty="0"/>
                        <a:t>888</a:t>
                      </a:r>
                    </a:p>
                  </a:txBody>
                  <a:tcPr/>
                </a:tc>
                <a:extLst>
                  <a:ext uri="{0D108BD9-81ED-4DB2-BD59-A6C34878D82A}">
                    <a16:rowId xmlns:a16="http://schemas.microsoft.com/office/drawing/2014/main" val="1109949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Apear in 2013 as Not-surrendered</a:t>
                      </a:r>
                      <a:endParaRPr lang="en-US" dirty="0"/>
                    </a:p>
                  </a:txBody>
                  <a:tcPr/>
                </a:tc>
                <a:tc>
                  <a:txBody>
                    <a:bodyPr/>
                    <a:lstStyle/>
                    <a:p>
                      <a:r>
                        <a:rPr lang="en-US" dirty="0"/>
                        <a:t>3</a:t>
                      </a:r>
                    </a:p>
                  </a:txBody>
                  <a:tcPr/>
                </a:tc>
                <a:extLst>
                  <a:ext uri="{0D108BD9-81ED-4DB2-BD59-A6C34878D82A}">
                    <a16:rowId xmlns:a16="http://schemas.microsoft.com/office/drawing/2014/main" val="2384060113"/>
                  </a:ext>
                </a:extLst>
              </a:tr>
              <a:tr h="370840">
                <a:tc gridSpan="2">
                  <a:txBody>
                    <a:bodyPr/>
                    <a:lstStyle/>
                    <a:p>
                      <a:pPr algn="ctr"/>
                      <a:r>
                        <a:rPr lang="en-US" dirty="0"/>
                        <a:t>Approach: Deleted all these contracts from 2013</a:t>
                      </a:r>
                    </a:p>
                  </a:txBody>
                  <a:tcPr/>
                </a:tc>
                <a:tc hMerge="1">
                  <a:txBody>
                    <a:bodyPr/>
                    <a:lstStyle/>
                    <a:p>
                      <a:endParaRPr lang="en-US" dirty="0"/>
                    </a:p>
                  </a:txBody>
                  <a:tcPr/>
                </a:tc>
                <a:extLst>
                  <a:ext uri="{0D108BD9-81ED-4DB2-BD59-A6C34878D82A}">
                    <a16:rowId xmlns:a16="http://schemas.microsoft.com/office/drawing/2014/main" val="112837836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91010487"/>
              </p:ext>
            </p:extLst>
          </p:nvPr>
        </p:nvGraphicFramePr>
        <p:xfrm>
          <a:off x="2940639" y="4664646"/>
          <a:ext cx="6310722" cy="1112520"/>
        </p:xfrm>
        <a:graphic>
          <a:graphicData uri="http://schemas.openxmlformats.org/drawingml/2006/table">
            <a:tbl>
              <a:tblPr firstRow="1" bandRow="1">
                <a:tableStyleId>{5C22544A-7EE6-4342-B048-85BDC9FD1C3A}</a:tableStyleId>
              </a:tblPr>
              <a:tblGrid>
                <a:gridCol w="3149076">
                  <a:extLst>
                    <a:ext uri="{9D8B030D-6E8A-4147-A177-3AD203B41FA5}">
                      <a16:colId xmlns:a16="http://schemas.microsoft.com/office/drawing/2014/main" val="2355566103"/>
                    </a:ext>
                  </a:extLst>
                </a:gridCol>
                <a:gridCol w="3161646">
                  <a:extLst>
                    <a:ext uri="{9D8B030D-6E8A-4147-A177-3AD203B41FA5}">
                      <a16:colId xmlns:a16="http://schemas.microsoft.com/office/drawing/2014/main" val="1646094923"/>
                    </a:ext>
                  </a:extLst>
                </a:gridCol>
              </a:tblGrid>
              <a:tr h="370840">
                <a:tc gridSpan="2">
                  <a:txBody>
                    <a:bodyPr/>
                    <a:lstStyle/>
                    <a:p>
                      <a:pPr algn="ctr"/>
                      <a:r>
                        <a:rPr lang="en-US" dirty="0"/>
                        <a:t>Non-Repeating Contracts</a:t>
                      </a:r>
                    </a:p>
                  </a:txBody>
                  <a:tcPr/>
                </a:tc>
                <a:tc hMerge="1">
                  <a:txBody>
                    <a:bodyPr/>
                    <a:lstStyle/>
                    <a:p>
                      <a:endParaRPr lang="en-US"/>
                    </a:p>
                  </a:txBody>
                  <a:tcPr/>
                </a:tc>
                <a:extLst>
                  <a:ext uri="{0D108BD9-81ED-4DB2-BD59-A6C34878D82A}">
                    <a16:rowId xmlns:a16="http://schemas.microsoft.com/office/drawing/2014/main" val="543242673"/>
                  </a:ext>
                </a:extLst>
              </a:tr>
              <a:tr h="370840">
                <a:tc>
                  <a:txBody>
                    <a:bodyPr/>
                    <a:lstStyle/>
                    <a:p>
                      <a:r>
                        <a:rPr lang="en-US" dirty="0"/>
                        <a:t>Appear in 2013 only</a:t>
                      </a:r>
                    </a:p>
                  </a:txBody>
                  <a:tcPr/>
                </a:tc>
                <a:tc>
                  <a:txBody>
                    <a:bodyPr/>
                    <a:lstStyle/>
                    <a:p>
                      <a:r>
                        <a:rPr lang="en-US" dirty="0"/>
                        <a:t>457344</a:t>
                      </a:r>
                    </a:p>
                  </a:txBody>
                  <a:tcPr/>
                </a:tc>
                <a:extLst>
                  <a:ext uri="{0D108BD9-81ED-4DB2-BD59-A6C34878D82A}">
                    <a16:rowId xmlns:a16="http://schemas.microsoft.com/office/drawing/2014/main" val="2352527396"/>
                  </a:ext>
                </a:extLst>
              </a:tr>
              <a:tr h="370840">
                <a:tc>
                  <a:txBody>
                    <a:bodyPr/>
                    <a:lstStyle/>
                    <a:p>
                      <a:r>
                        <a:rPr lang="en-US" dirty="0"/>
                        <a:t>Appear in 2012 only</a:t>
                      </a:r>
                    </a:p>
                  </a:txBody>
                  <a:tcPr/>
                </a:tc>
                <a:tc>
                  <a:txBody>
                    <a:bodyPr/>
                    <a:lstStyle/>
                    <a:p>
                      <a:r>
                        <a:rPr lang="en-US" dirty="0"/>
                        <a:t>509112</a:t>
                      </a:r>
                    </a:p>
                  </a:txBody>
                  <a:tcPr/>
                </a:tc>
                <a:extLst>
                  <a:ext uri="{0D108BD9-81ED-4DB2-BD59-A6C34878D82A}">
                    <a16:rowId xmlns:a16="http://schemas.microsoft.com/office/drawing/2014/main" val="2584857054"/>
                  </a:ext>
                </a:extLst>
              </a:tr>
            </a:tbl>
          </a:graphicData>
        </a:graphic>
      </p:graphicFrame>
      <p:pic>
        <p:nvPicPr>
          <p:cNvPr id="10" name="Picture 9" descr="C:\Users\ashis\AppData\Local\Microsoft\Windows\INetCacheContent.Word\american-flag-clip-art-vector-cliparts-co-4q7hDx-clipar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880808">
            <a:off x="2037669" y="2438727"/>
            <a:ext cx="432917" cy="621400"/>
          </a:xfrm>
          <a:prstGeom prst="rect">
            <a:avLst/>
          </a:prstGeom>
          <a:noFill/>
          <a:ln>
            <a:noFill/>
          </a:ln>
        </p:spPr>
      </p:pic>
      <p:pic>
        <p:nvPicPr>
          <p:cNvPr id="11" name="Picture 10" descr="C:\Users\ashis\AppData\Local\Microsoft\Windows\INetCacheContent.Word\american-flag-clip-art-vector-cliparts-co-4q7hDx-clipar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46857" flipH="1">
            <a:off x="9687349" y="2476267"/>
            <a:ext cx="398032" cy="579986"/>
          </a:xfrm>
          <a:prstGeom prst="rect">
            <a:avLst/>
          </a:prstGeom>
          <a:noFill/>
          <a:ln>
            <a:noFill/>
          </a:ln>
        </p:spPr>
      </p:pic>
    </p:spTree>
    <p:extLst>
      <p:ext uri="{BB962C8B-B14F-4D97-AF65-F5344CB8AC3E}">
        <p14:creationId xmlns:p14="http://schemas.microsoft.com/office/powerpoint/2010/main" val="3083485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716" y="190326"/>
            <a:ext cx="8229600" cy="753157"/>
          </a:xfrm>
        </p:spPr>
        <p:txBody>
          <a:bodyPr/>
          <a:lstStyle/>
          <a:p>
            <a:r>
              <a:rPr lang="en-US" dirty="0"/>
              <a:t>Data Exploration - NULLS</a:t>
            </a:r>
          </a:p>
        </p:txBody>
      </p:sp>
      <p:sp>
        <p:nvSpPr>
          <p:cNvPr id="14" name="Slide Number Placeholder 13"/>
          <p:cNvSpPr>
            <a:spLocks noGrp="1"/>
          </p:cNvSpPr>
          <p:nvPr>
            <p:ph type="sldNum" sz="quarter" idx="12"/>
          </p:nvPr>
        </p:nvSpPr>
        <p:spPr/>
        <p:txBody>
          <a:bodyPr/>
          <a:lstStyle/>
          <a:p>
            <a:r>
              <a:rPr lang="en-US" dirty="0"/>
              <a:t>23</a:t>
            </a:r>
          </a:p>
        </p:txBody>
      </p:sp>
      <p:pic>
        <p:nvPicPr>
          <p:cNvPr id="5"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1"/>
          </p:nvPr>
        </p:nvSpPr>
        <p:spPr>
          <a:xfrm>
            <a:off x="838200" y="1334219"/>
            <a:ext cx="10515600" cy="4687528"/>
          </a:xfrm>
        </p:spPr>
        <p:txBody>
          <a:bodyPr>
            <a:normAutofit fontScale="92500" lnSpcReduction="10000"/>
          </a:bodyPr>
          <a:lstStyle/>
          <a:p>
            <a:pPr>
              <a:lnSpc>
                <a:spcPct val="150000"/>
              </a:lnSpc>
            </a:pPr>
            <a:r>
              <a:rPr lang="en-US" dirty="0"/>
              <a:t>Company 0015 has not reported whether policies have fixed account</a:t>
            </a:r>
          </a:p>
          <a:p>
            <a:pPr>
              <a:lnSpc>
                <a:spcPct val="150000"/>
              </a:lnSpc>
            </a:pPr>
            <a:r>
              <a:rPr lang="en-US" dirty="0"/>
              <a:t>Company 0080 has not reported no. of subaccounts data</a:t>
            </a:r>
          </a:p>
          <a:p>
            <a:pPr>
              <a:lnSpc>
                <a:spcPct val="150000"/>
              </a:lnSpc>
            </a:pPr>
            <a:r>
              <a:rPr lang="en-US" dirty="0"/>
              <a:t>Company 1981 is not reporting CUMLPREM data and CUMLWITHD</a:t>
            </a:r>
          </a:p>
          <a:p>
            <a:pPr>
              <a:lnSpc>
                <a:spcPct val="150000"/>
              </a:lnSpc>
            </a:pPr>
            <a:r>
              <a:rPr lang="en-US" dirty="0"/>
              <a:t>Many missing data fields for company 1981</a:t>
            </a:r>
          </a:p>
          <a:p>
            <a:pPr>
              <a:lnSpc>
                <a:spcPct val="150000"/>
              </a:lnSpc>
            </a:pPr>
            <a:r>
              <a:rPr lang="en-US" dirty="0"/>
              <a:t>Very high correlation of CURPREM NA’s with TARGET. </a:t>
            </a:r>
          </a:p>
          <a:p>
            <a:pPr>
              <a:lnSpc>
                <a:spcPct val="150000"/>
              </a:lnSpc>
            </a:pPr>
            <a:r>
              <a:rPr lang="en-US" dirty="0"/>
              <a:t>Several patterns of NA’s could be identified among several related variables.</a:t>
            </a:r>
          </a:p>
        </p:txBody>
      </p:sp>
    </p:spTree>
    <p:extLst>
      <p:ext uri="{BB962C8B-B14F-4D97-AF65-F5344CB8AC3E}">
        <p14:creationId xmlns:p14="http://schemas.microsoft.com/office/powerpoint/2010/main" val="2614969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716" y="190326"/>
            <a:ext cx="8229600" cy="753157"/>
          </a:xfrm>
        </p:spPr>
        <p:txBody>
          <a:bodyPr/>
          <a:lstStyle/>
          <a:p>
            <a:r>
              <a:rPr lang="en-US" dirty="0"/>
              <a:t>Data Modification Philosophy </a:t>
            </a:r>
          </a:p>
        </p:txBody>
      </p:sp>
      <p:sp>
        <p:nvSpPr>
          <p:cNvPr id="14" name="Slide Number Placeholder 13"/>
          <p:cNvSpPr>
            <a:spLocks noGrp="1"/>
          </p:cNvSpPr>
          <p:nvPr>
            <p:ph type="sldNum" sz="quarter" idx="12"/>
          </p:nvPr>
        </p:nvSpPr>
        <p:spPr/>
        <p:txBody>
          <a:bodyPr/>
          <a:lstStyle/>
          <a:p>
            <a:r>
              <a:rPr lang="en-US" dirty="0"/>
              <a:t>24</a:t>
            </a:r>
          </a:p>
        </p:txBody>
      </p:sp>
      <p:pic>
        <p:nvPicPr>
          <p:cNvPr id="5"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1"/>
          </p:nvPr>
        </p:nvSpPr>
        <p:spPr>
          <a:xfrm>
            <a:off x="917713" y="1502314"/>
            <a:ext cx="10515600" cy="4351338"/>
          </a:xfrm>
        </p:spPr>
        <p:txBody>
          <a:bodyPr>
            <a:normAutofit lnSpcReduction="10000"/>
          </a:bodyPr>
          <a:lstStyle/>
          <a:p>
            <a:pPr>
              <a:lnSpc>
                <a:spcPct val="150000"/>
              </a:lnSpc>
            </a:pPr>
            <a:r>
              <a:rPr lang="en-US" dirty="0"/>
              <a:t>No data better than bad data.</a:t>
            </a:r>
          </a:p>
          <a:p>
            <a:pPr>
              <a:lnSpc>
                <a:spcPct val="150000"/>
              </a:lnSpc>
            </a:pPr>
            <a:r>
              <a:rPr lang="en-US" dirty="0"/>
              <a:t>No missing data at prediction time (in to-be predicted “test” cases)</a:t>
            </a:r>
          </a:p>
          <a:p>
            <a:pPr>
              <a:lnSpc>
                <a:spcPct val="150000"/>
              </a:lnSpc>
            </a:pPr>
            <a:r>
              <a:rPr lang="en-US" dirty="0"/>
              <a:t>Very few to no imputations in categorical variables.</a:t>
            </a:r>
          </a:p>
          <a:p>
            <a:pPr>
              <a:lnSpc>
                <a:spcPct val="150000"/>
              </a:lnSpc>
            </a:pPr>
            <a:r>
              <a:rPr lang="en-US" dirty="0"/>
              <a:t>Any feature’s Null values exhibiting high correlation with target were first tested if they could possibly be post events.</a:t>
            </a:r>
          </a:p>
          <a:p>
            <a:pPr>
              <a:lnSpc>
                <a:spcPct val="150000"/>
              </a:lnSpc>
            </a:pPr>
            <a:r>
              <a:rPr lang="en-US" dirty="0"/>
              <a:t>Business sense over statistical/predictive techniques.</a:t>
            </a:r>
          </a:p>
          <a:p>
            <a:pPr>
              <a:lnSpc>
                <a:spcPct val="150000"/>
              </a:lnSpc>
            </a:pPr>
            <a:endParaRPr lang="en-US" dirty="0"/>
          </a:p>
        </p:txBody>
      </p:sp>
    </p:spTree>
    <p:extLst>
      <p:ext uri="{BB962C8B-B14F-4D97-AF65-F5344CB8AC3E}">
        <p14:creationId xmlns:p14="http://schemas.microsoft.com/office/powerpoint/2010/main" val="1710822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716" y="190326"/>
            <a:ext cx="8884536" cy="753157"/>
          </a:xfrm>
        </p:spPr>
        <p:txBody>
          <a:bodyPr>
            <a:noAutofit/>
          </a:bodyPr>
          <a:lstStyle/>
          <a:p>
            <a:r>
              <a:rPr lang="en-US" sz="3800" dirty="0"/>
              <a:t>Data Modification and Feature Engineering</a:t>
            </a:r>
          </a:p>
        </p:txBody>
      </p:sp>
      <p:sp>
        <p:nvSpPr>
          <p:cNvPr id="14" name="Slide Number Placeholder 13"/>
          <p:cNvSpPr>
            <a:spLocks noGrp="1"/>
          </p:cNvSpPr>
          <p:nvPr>
            <p:ph type="sldNum" sz="quarter" idx="12"/>
          </p:nvPr>
        </p:nvSpPr>
        <p:spPr/>
        <p:txBody>
          <a:bodyPr/>
          <a:lstStyle/>
          <a:p>
            <a:r>
              <a:rPr lang="en-US" dirty="0"/>
              <a:t>25</a:t>
            </a:r>
          </a:p>
        </p:txBody>
      </p:sp>
      <p:pic>
        <p:nvPicPr>
          <p:cNvPr id="5"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1"/>
          </p:nvPr>
        </p:nvSpPr>
        <p:spPr>
          <a:xfrm>
            <a:off x="838200" y="1401417"/>
            <a:ext cx="10515600" cy="5178059"/>
          </a:xfrm>
        </p:spPr>
        <p:txBody>
          <a:bodyPr>
            <a:normAutofit/>
          </a:bodyPr>
          <a:lstStyle/>
          <a:p>
            <a:r>
              <a:rPr lang="en-US" dirty="0"/>
              <a:t>Identified several columns as Post-effect and therefore, Rejected</a:t>
            </a:r>
          </a:p>
          <a:p>
            <a:r>
              <a:rPr lang="en-US" dirty="0"/>
              <a:t>Reduced 10 variables SURCHG_YR1 – YR10 into 2 features - </a:t>
            </a:r>
            <a:r>
              <a:rPr lang="en-US" dirty="0" err="1"/>
              <a:t>SURCHG_YR_Start</a:t>
            </a:r>
            <a:r>
              <a:rPr lang="en-US" dirty="0"/>
              <a:t> &amp; SURCHG_YR0</a:t>
            </a:r>
          </a:p>
          <a:p>
            <a:r>
              <a:rPr lang="en-US" dirty="0"/>
              <a:t>Extracted feature </a:t>
            </a:r>
            <a:r>
              <a:rPr lang="en-US" dirty="0" err="1"/>
              <a:t>S_Annuitant</a:t>
            </a:r>
            <a:r>
              <a:rPr lang="en-US" dirty="0"/>
              <a:t> from variables </a:t>
            </a:r>
            <a:r>
              <a:rPr lang="en-US" dirty="0" err="1"/>
              <a:t>S_Age</a:t>
            </a:r>
            <a:r>
              <a:rPr lang="en-US" dirty="0"/>
              <a:t>, </a:t>
            </a:r>
            <a:r>
              <a:rPr lang="en-US" dirty="0" err="1"/>
              <a:t>S_Sex</a:t>
            </a:r>
            <a:r>
              <a:rPr lang="en-US" dirty="0"/>
              <a:t>, </a:t>
            </a:r>
            <a:r>
              <a:rPr lang="en-US" dirty="0" err="1"/>
              <a:t>S_Gender</a:t>
            </a:r>
            <a:endParaRPr lang="en-US" dirty="0"/>
          </a:p>
          <a:p>
            <a:r>
              <a:rPr lang="en-US" dirty="0"/>
              <a:t>Extracted feature WBL_MAX_WTHD_COMPLEXITY from </a:t>
            </a:r>
            <a:r>
              <a:rPr lang="da-DK" dirty="0"/>
              <a:t>WBL_MAX_WITHD_PCT_(1-6)</a:t>
            </a:r>
          </a:p>
          <a:p>
            <a:r>
              <a:rPr lang="da-DK" dirty="0"/>
              <a:t>If required, imputed continious variables NA’s with their respective mean or median as per distribution.</a:t>
            </a:r>
          </a:p>
          <a:p>
            <a:r>
              <a:rPr lang="da-DK" dirty="0"/>
              <a:t>Captured NA’s separetely as per their relation with Target (scope for further research)</a:t>
            </a:r>
            <a:endParaRPr lang="en-US" dirty="0"/>
          </a:p>
          <a:p>
            <a:endParaRPr lang="en-US" dirty="0"/>
          </a:p>
        </p:txBody>
      </p:sp>
    </p:spTree>
    <p:extLst>
      <p:ext uri="{BB962C8B-B14F-4D97-AF65-F5344CB8AC3E}">
        <p14:creationId xmlns:p14="http://schemas.microsoft.com/office/powerpoint/2010/main" val="635111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716" y="190326"/>
            <a:ext cx="9023684" cy="753157"/>
          </a:xfrm>
        </p:spPr>
        <p:txBody>
          <a:bodyPr>
            <a:normAutofit/>
          </a:bodyPr>
          <a:lstStyle/>
          <a:p>
            <a:r>
              <a:rPr lang="en-US" sz="4000" dirty="0"/>
              <a:t>MODELING – </a:t>
            </a:r>
            <a:r>
              <a:rPr lang="en-US" sz="3600" dirty="0"/>
              <a:t>PRECISION-RECALL TRADEOFF</a:t>
            </a:r>
          </a:p>
        </p:txBody>
      </p:sp>
      <p:sp>
        <p:nvSpPr>
          <p:cNvPr id="14" name="Slide Number Placeholder 13"/>
          <p:cNvSpPr>
            <a:spLocks noGrp="1"/>
          </p:cNvSpPr>
          <p:nvPr>
            <p:ph type="sldNum" sz="quarter" idx="12"/>
          </p:nvPr>
        </p:nvSpPr>
        <p:spPr/>
        <p:txBody>
          <a:bodyPr/>
          <a:lstStyle/>
          <a:p>
            <a:r>
              <a:rPr lang="en-US" dirty="0"/>
              <a:t>26</a:t>
            </a:r>
          </a:p>
        </p:txBody>
      </p:sp>
      <p:pic>
        <p:nvPicPr>
          <p:cNvPr id="5"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845" y="2931037"/>
            <a:ext cx="4163286" cy="2401675"/>
          </a:xfrm>
          <a:prstGeom prst="rect">
            <a:avLst/>
          </a:prstGeom>
        </p:spPr>
      </p:pic>
      <p:sp>
        <p:nvSpPr>
          <p:cNvPr id="3" name="Rectangle 2"/>
          <p:cNvSpPr/>
          <p:nvPr/>
        </p:nvSpPr>
        <p:spPr>
          <a:xfrm>
            <a:off x="7299845" y="1475595"/>
            <a:ext cx="4676808" cy="1015663"/>
          </a:xfrm>
          <a:prstGeom prst="rect">
            <a:avLst/>
          </a:prstGeom>
        </p:spPr>
        <p:txBody>
          <a:bodyPr wrap="square">
            <a:spAutoFit/>
          </a:bodyPr>
          <a:lstStyle/>
          <a:p>
            <a:r>
              <a:rPr lang="en-US" sz="2000" dirty="0"/>
              <a:t>Model assessment metric – PR Curve, Precision-Recall Tradeoff (F1 Score), AUC</a:t>
            </a:r>
          </a:p>
          <a:p>
            <a:endParaRPr lang="en-US" sz="2000" dirty="0"/>
          </a:p>
        </p:txBody>
      </p:sp>
      <p:pic>
        <p:nvPicPr>
          <p:cNvPr id="8" name="Picture 7"/>
          <p:cNvPicPr>
            <a:picLocks noChangeAspect="1"/>
          </p:cNvPicPr>
          <p:nvPr/>
        </p:nvPicPr>
        <p:blipFill>
          <a:blip r:embed="rId4"/>
          <a:stretch>
            <a:fillRect/>
          </a:stretch>
        </p:blipFill>
        <p:spPr>
          <a:xfrm>
            <a:off x="1034716" y="3046683"/>
            <a:ext cx="4382110" cy="2818853"/>
          </a:xfrm>
          <a:prstGeom prst="rect">
            <a:avLst/>
          </a:prstGeom>
        </p:spPr>
      </p:pic>
      <p:sp>
        <p:nvSpPr>
          <p:cNvPr id="7" name="Rectangle 6"/>
          <p:cNvSpPr/>
          <p:nvPr/>
        </p:nvSpPr>
        <p:spPr>
          <a:xfrm>
            <a:off x="1034716" y="1419025"/>
            <a:ext cx="6096000" cy="1631216"/>
          </a:xfrm>
          <a:prstGeom prst="rect">
            <a:avLst/>
          </a:prstGeom>
        </p:spPr>
        <p:txBody>
          <a:bodyPr>
            <a:spAutoFit/>
          </a:bodyPr>
          <a:lstStyle/>
          <a:p>
            <a:r>
              <a:rPr lang="en-US" sz="2000" dirty="0"/>
              <a:t>Trade-off between Precision and Recall </a:t>
            </a:r>
          </a:p>
          <a:p>
            <a:pPr marL="342900" indent="-342900">
              <a:buFont typeface="Arial" panose="020B0604020202020204" pitchFamily="34" charset="0"/>
              <a:buChar char="•"/>
            </a:pPr>
            <a:r>
              <a:rPr lang="en-US" sz="2000" dirty="0"/>
              <a:t>Modeled on different proportions</a:t>
            </a:r>
          </a:p>
          <a:p>
            <a:pPr marL="342900" indent="-342900">
              <a:buFont typeface="Arial" panose="020B0604020202020204" pitchFamily="34" charset="0"/>
              <a:buChar char="•"/>
            </a:pPr>
            <a:r>
              <a:rPr lang="en-US" sz="2000" dirty="0"/>
              <a:t>Cross Validated on different prop</a:t>
            </a:r>
          </a:p>
          <a:p>
            <a:pPr marL="342900" indent="-342900">
              <a:buFont typeface="Arial" panose="020B0604020202020204" pitchFamily="34" charset="0"/>
              <a:buChar char="•"/>
            </a:pPr>
            <a:r>
              <a:rPr lang="en-US" sz="2000" dirty="0"/>
              <a:t>Reported three classes</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218670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715" y="190326"/>
            <a:ext cx="9128459" cy="753157"/>
          </a:xfrm>
        </p:spPr>
        <p:txBody>
          <a:bodyPr>
            <a:normAutofit fontScale="90000"/>
          </a:bodyPr>
          <a:lstStyle/>
          <a:p>
            <a:r>
              <a:rPr lang="en-US" sz="4800" dirty="0"/>
              <a:t>MODELING – </a:t>
            </a:r>
            <a:r>
              <a:rPr lang="en-US" sz="4000" dirty="0"/>
              <a:t>PRECISION-RECALL TRADEOFF</a:t>
            </a:r>
          </a:p>
        </p:txBody>
      </p:sp>
      <p:sp>
        <p:nvSpPr>
          <p:cNvPr id="14" name="Slide Number Placeholder 13"/>
          <p:cNvSpPr>
            <a:spLocks noGrp="1"/>
          </p:cNvSpPr>
          <p:nvPr>
            <p:ph type="sldNum" sz="quarter" idx="12"/>
          </p:nvPr>
        </p:nvSpPr>
        <p:spPr/>
        <p:txBody>
          <a:bodyPr/>
          <a:lstStyle/>
          <a:p>
            <a:r>
              <a:rPr lang="en-US" dirty="0"/>
              <a:t>27</a:t>
            </a:r>
          </a:p>
        </p:txBody>
      </p:sp>
      <p:pic>
        <p:nvPicPr>
          <p:cNvPr id="5"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710387" y="1214181"/>
            <a:ext cx="3571613" cy="2095550"/>
          </a:xfrm>
          <a:prstGeom prst="rect">
            <a:avLst/>
          </a:prstGeom>
        </p:spPr>
      </p:pic>
      <p:pic>
        <p:nvPicPr>
          <p:cNvPr id="9" name="Picture 8"/>
          <p:cNvPicPr>
            <a:picLocks noChangeAspect="1"/>
          </p:cNvPicPr>
          <p:nvPr/>
        </p:nvPicPr>
        <p:blipFill>
          <a:blip r:embed="rId4"/>
          <a:stretch>
            <a:fillRect/>
          </a:stretch>
        </p:blipFill>
        <p:spPr>
          <a:xfrm>
            <a:off x="8019846" y="1214181"/>
            <a:ext cx="3592371" cy="2095550"/>
          </a:xfrm>
          <a:prstGeom prst="rect">
            <a:avLst/>
          </a:prstGeom>
        </p:spPr>
      </p:pic>
      <p:pic>
        <p:nvPicPr>
          <p:cNvPr id="10" name="Picture 9"/>
          <p:cNvPicPr>
            <a:picLocks noChangeAspect="1"/>
          </p:cNvPicPr>
          <p:nvPr/>
        </p:nvPicPr>
        <p:blipFill>
          <a:blip r:embed="rId5"/>
          <a:stretch>
            <a:fillRect/>
          </a:stretch>
        </p:blipFill>
        <p:spPr>
          <a:xfrm>
            <a:off x="710387" y="3829343"/>
            <a:ext cx="3571614" cy="2087903"/>
          </a:xfrm>
          <a:prstGeom prst="rect">
            <a:avLst/>
          </a:prstGeom>
        </p:spPr>
      </p:pic>
      <p:pic>
        <p:nvPicPr>
          <p:cNvPr id="11" name="Picture 10"/>
          <p:cNvPicPr>
            <a:picLocks noChangeAspect="1"/>
          </p:cNvPicPr>
          <p:nvPr/>
        </p:nvPicPr>
        <p:blipFill>
          <a:blip r:embed="rId6"/>
          <a:stretch>
            <a:fillRect/>
          </a:stretch>
        </p:blipFill>
        <p:spPr>
          <a:xfrm>
            <a:off x="8019847" y="3829343"/>
            <a:ext cx="3592370" cy="2090866"/>
          </a:xfrm>
          <a:prstGeom prst="rect">
            <a:avLst/>
          </a:prstGeom>
        </p:spPr>
      </p:pic>
      <p:sp>
        <p:nvSpPr>
          <p:cNvPr id="12" name="Rectangle 11"/>
          <p:cNvSpPr/>
          <p:nvPr/>
        </p:nvSpPr>
        <p:spPr>
          <a:xfrm>
            <a:off x="4186288" y="1507903"/>
            <a:ext cx="3929270" cy="1508105"/>
          </a:xfrm>
          <a:prstGeom prst="rect">
            <a:avLst/>
          </a:prstGeom>
        </p:spPr>
        <p:txBody>
          <a:bodyPr wrap="square">
            <a:spAutoFit/>
          </a:bodyPr>
          <a:lstStyle/>
          <a:p>
            <a:pPr algn="ctr"/>
            <a:r>
              <a:rPr lang="en-US" sz="2000" dirty="0">
                <a:solidFill>
                  <a:srgbClr val="666666"/>
                </a:solidFill>
                <a:latin typeface="Tableau Book"/>
              </a:rPr>
              <a:t>Best Classifier</a:t>
            </a:r>
            <a:r>
              <a:rPr lang="en-US" sz="800" dirty="0">
                <a:solidFill>
                  <a:srgbClr val="666666"/>
                </a:solidFill>
                <a:latin typeface="Tableau Book"/>
              </a:rPr>
              <a:t> </a:t>
            </a:r>
            <a:endParaRPr lang="en-US" dirty="0"/>
          </a:p>
          <a:p>
            <a:pPr algn="ctr"/>
            <a:r>
              <a:rPr lang="en-US" dirty="0">
                <a:solidFill>
                  <a:srgbClr val="666666"/>
                </a:solidFill>
                <a:latin typeface="Tableau Book"/>
              </a:rPr>
              <a:t>Reported on Test, 10% Stratified sample</a:t>
            </a:r>
            <a:endParaRPr lang="en-US" dirty="0"/>
          </a:p>
          <a:p>
            <a:pPr algn="ctr"/>
            <a:br>
              <a:rPr lang="en-US" dirty="0">
                <a:solidFill>
                  <a:srgbClr val="666666"/>
                </a:solidFill>
                <a:latin typeface="Tableau Book"/>
              </a:rPr>
            </a:br>
            <a:endParaRPr lang="en-US" dirty="0">
              <a:solidFill>
                <a:srgbClr val="666666"/>
              </a:solidFill>
              <a:latin typeface="Tableau Book"/>
            </a:endParaRPr>
          </a:p>
          <a:p>
            <a:pPr algn="ctr"/>
            <a:r>
              <a:rPr lang="en-US" dirty="0">
                <a:solidFill>
                  <a:srgbClr val="666666"/>
                </a:solidFill>
                <a:latin typeface="Tableau Book"/>
              </a:rPr>
              <a:t>LINEAR MODELS VS RANDOM FOREST</a:t>
            </a:r>
            <a:endParaRPr lang="en-US" dirty="0"/>
          </a:p>
        </p:txBody>
      </p:sp>
      <p:sp>
        <p:nvSpPr>
          <p:cNvPr id="13" name="Rectangle 12"/>
          <p:cNvSpPr/>
          <p:nvPr/>
        </p:nvSpPr>
        <p:spPr>
          <a:xfrm>
            <a:off x="4186288" y="4123066"/>
            <a:ext cx="3945835" cy="1508105"/>
          </a:xfrm>
          <a:prstGeom prst="rect">
            <a:avLst/>
          </a:prstGeom>
        </p:spPr>
        <p:txBody>
          <a:bodyPr wrap="square">
            <a:spAutoFit/>
          </a:bodyPr>
          <a:lstStyle/>
          <a:p>
            <a:pPr algn="ctr"/>
            <a:r>
              <a:rPr lang="en-US" sz="2000" dirty="0">
                <a:solidFill>
                  <a:srgbClr val="666666"/>
                </a:solidFill>
                <a:latin typeface="Tableau Book"/>
              </a:rPr>
              <a:t>Business Value Model</a:t>
            </a:r>
            <a:r>
              <a:rPr lang="en-US" sz="800" dirty="0">
                <a:solidFill>
                  <a:srgbClr val="666666"/>
                </a:solidFill>
                <a:latin typeface="Tableau Book"/>
              </a:rPr>
              <a:t> </a:t>
            </a:r>
            <a:endParaRPr lang="en-US" dirty="0"/>
          </a:p>
          <a:p>
            <a:pPr algn="ctr"/>
            <a:r>
              <a:rPr lang="en-US" dirty="0">
                <a:solidFill>
                  <a:srgbClr val="666666"/>
                </a:solidFill>
                <a:latin typeface="Tableau Book"/>
              </a:rPr>
              <a:t>Reported on Test, 10% Stratified sample</a:t>
            </a:r>
            <a:endParaRPr lang="en-US" dirty="0"/>
          </a:p>
          <a:p>
            <a:pPr algn="ctr"/>
            <a:br>
              <a:rPr lang="en-US" dirty="0">
                <a:solidFill>
                  <a:srgbClr val="666666"/>
                </a:solidFill>
                <a:latin typeface="Tableau Book"/>
              </a:rPr>
            </a:br>
            <a:endParaRPr lang="en-US" dirty="0">
              <a:solidFill>
                <a:srgbClr val="666666"/>
              </a:solidFill>
              <a:latin typeface="Tableau Book"/>
            </a:endParaRPr>
          </a:p>
          <a:p>
            <a:pPr algn="ctr"/>
            <a:r>
              <a:rPr lang="en-US" dirty="0">
                <a:solidFill>
                  <a:srgbClr val="666666"/>
                </a:solidFill>
                <a:latin typeface="Tableau Book"/>
              </a:rPr>
              <a:t>One Sample VS Multiple Samples </a:t>
            </a:r>
            <a:endParaRPr lang="en-US" dirty="0"/>
          </a:p>
        </p:txBody>
      </p:sp>
    </p:spTree>
    <p:extLst>
      <p:ext uri="{BB962C8B-B14F-4D97-AF65-F5344CB8AC3E}">
        <p14:creationId xmlns:p14="http://schemas.microsoft.com/office/powerpoint/2010/main" val="424414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enefici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3445" y="1459040"/>
            <a:ext cx="2778371" cy="208377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a:xfrm>
            <a:off x="11071274" y="6356350"/>
            <a:ext cx="282526" cy="365125"/>
          </a:xfrm>
        </p:spPr>
        <p:txBody>
          <a:bodyPr/>
          <a:lstStyle/>
          <a:p>
            <a:r>
              <a:rPr lang="en-US" dirty="0"/>
              <a:t>3</a:t>
            </a:r>
          </a:p>
        </p:txBody>
      </p:sp>
      <p:sp>
        <p:nvSpPr>
          <p:cNvPr id="6" name="TextBox 5"/>
          <p:cNvSpPr txBox="1"/>
          <p:nvPr/>
        </p:nvSpPr>
        <p:spPr>
          <a:xfrm>
            <a:off x="731519" y="225082"/>
            <a:ext cx="10467535" cy="769441"/>
          </a:xfrm>
          <a:prstGeom prst="rect">
            <a:avLst/>
          </a:prstGeom>
          <a:noFill/>
        </p:spPr>
        <p:txBody>
          <a:bodyPr wrap="square" rtlCol="0">
            <a:spAutoFit/>
          </a:bodyPr>
          <a:lstStyle/>
          <a:p>
            <a:r>
              <a:rPr lang="en-IN" sz="4400" dirty="0"/>
              <a:t>Key Takeaways: Contracts are Risky if..</a:t>
            </a:r>
          </a:p>
        </p:txBody>
      </p:sp>
      <p:graphicFrame>
        <p:nvGraphicFramePr>
          <p:cNvPr id="2" name="Diagram 1"/>
          <p:cNvGraphicFramePr/>
          <p:nvPr>
            <p:extLst>
              <p:ext uri="{D42A27DB-BD31-4B8C-83A1-F6EECF244321}">
                <p14:modId xmlns:p14="http://schemas.microsoft.com/office/powerpoint/2010/main" val="337420582"/>
              </p:ext>
            </p:extLst>
          </p:nvPr>
        </p:nvGraphicFramePr>
        <p:xfrm>
          <a:off x="231112" y="1459040"/>
          <a:ext cx="6169688" cy="38585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 "/>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rot="19766375">
            <a:off x="8238751" y="2913586"/>
            <a:ext cx="1444150" cy="307777"/>
          </a:xfrm>
          <a:prstGeom prst="rect">
            <a:avLst/>
          </a:prstGeom>
          <a:solidFill>
            <a:srgbClr val="FFFF00"/>
          </a:solidFill>
        </p:spPr>
        <p:txBody>
          <a:bodyPr wrap="square" rtlCol="0">
            <a:spAutoFit/>
          </a:bodyPr>
          <a:lstStyle/>
          <a:p>
            <a:r>
              <a:rPr lang="en-IN" sz="1400" dirty="0"/>
              <a:t>No Beneficiary!!</a:t>
            </a:r>
          </a:p>
        </p:txBody>
      </p:sp>
      <p:sp>
        <p:nvSpPr>
          <p:cNvPr id="10" name="TextBox 9"/>
          <p:cNvSpPr txBox="1"/>
          <p:nvPr/>
        </p:nvSpPr>
        <p:spPr>
          <a:xfrm>
            <a:off x="5866229" y="4657189"/>
            <a:ext cx="5853332" cy="369332"/>
          </a:xfrm>
          <a:prstGeom prst="rect">
            <a:avLst/>
          </a:prstGeom>
          <a:noFill/>
        </p:spPr>
        <p:txBody>
          <a:bodyPr wrap="square" rtlCol="0">
            <a:spAutoFit/>
          </a:bodyPr>
          <a:lstStyle/>
          <a:p>
            <a:pPr marL="285750" indent="-285750">
              <a:buFont typeface="Arial" panose="020B0604020202020204" pitchFamily="34" charset="0"/>
              <a:buChar char="•"/>
            </a:pPr>
            <a:r>
              <a:rPr lang="en-IN" i="1" dirty="0"/>
              <a:t>Surrender Charges charged “since Issue”</a:t>
            </a:r>
          </a:p>
        </p:txBody>
      </p:sp>
      <p:sp>
        <p:nvSpPr>
          <p:cNvPr id="11" name="TextBox 10"/>
          <p:cNvSpPr txBox="1"/>
          <p:nvPr/>
        </p:nvSpPr>
        <p:spPr>
          <a:xfrm>
            <a:off x="5866228" y="3542818"/>
            <a:ext cx="6032844" cy="1477328"/>
          </a:xfrm>
          <a:prstGeom prst="rect">
            <a:avLst/>
          </a:prstGeom>
          <a:noFill/>
        </p:spPr>
        <p:txBody>
          <a:bodyPr wrap="square" rtlCol="0">
            <a:spAutoFit/>
          </a:bodyPr>
          <a:lstStyle/>
          <a:p>
            <a:endParaRPr lang="en-IN" b="1" i="1" dirty="0"/>
          </a:p>
          <a:p>
            <a:pPr marL="285750" indent="-285750">
              <a:buFont typeface="Arial" panose="020B0604020202020204" pitchFamily="34" charset="0"/>
              <a:buChar char="•"/>
            </a:pPr>
            <a:r>
              <a:rPr lang="en-IN" i="1" dirty="0"/>
              <a:t>Cost Structure </a:t>
            </a:r>
            <a:r>
              <a:rPr lang="en-IN" i="1" dirty="0">
                <a:sym typeface="Wingdings" panose="05000000000000000000" pitchFamily="2" charset="2"/>
              </a:rPr>
              <a:t> L-Share (Short Surrender Charge, e.g., 3-4 years)</a:t>
            </a:r>
            <a:endParaRPr lang="en-IN" i="1" dirty="0"/>
          </a:p>
          <a:p>
            <a:endParaRPr lang="en-IN" b="1" i="1" dirty="0"/>
          </a:p>
          <a:p>
            <a:endParaRPr lang="en-IN" dirty="0"/>
          </a:p>
        </p:txBody>
      </p:sp>
    </p:spTree>
    <p:extLst>
      <p:ext uri="{BB962C8B-B14F-4D97-AF65-F5344CB8AC3E}">
        <p14:creationId xmlns:p14="http://schemas.microsoft.com/office/powerpoint/2010/main" val="1577823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57206" y="6356350"/>
            <a:ext cx="296594" cy="365125"/>
          </a:xfrm>
        </p:spPr>
        <p:txBody>
          <a:bodyPr/>
          <a:lstStyle/>
          <a:p>
            <a:r>
              <a:rPr lang="en-US" dirty="0"/>
              <a:t>4</a:t>
            </a:r>
          </a:p>
        </p:txBody>
      </p:sp>
      <p:sp>
        <p:nvSpPr>
          <p:cNvPr id="6" name="TextBox 5"/>
          <p:cNvSpPr txBox="1"/>
          <p:nvPr/>
        </p:nvSpPr>
        <p:spPr>
          <a:xfrm>
            <a:off x="2215829" y="2823587"/>
            <a:ext cx="7413674" cy="707886"/>
          </a:xfrm>
          <a:prstGeom prst="rect">
            <a:avLst/>
          </a:prstGeom>
          <a:noFill/>
        </p:spPr>
        <p:txBody>
          <a:bodyPr wrap="square" rtlCol="0">
            <a:spAutoFit/>
          </a:bodyPr>
          <a:lstStyle/>
          <a:p>
            <a:pPr algn="ctr"/>
            <a:r>
              <a:rPr lang="en-IN" sz="4000" dirty="0"/>
              <a:t>Executive Insights – Let’s dive deep</a:t>
            </a:r>
          </a:p>
        </p:txBody>
      </p:sp>
      <p:pic>
        <p:nvPicPr>
          <p:cNvPr id="5"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596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354045" y="1493434"/>
            <a:ext cx="6424930" cy="3960054"/>
          </a:xfrm>
          <a:prstGeom prst="rect">
            <a:avLst/>
          </a:prstGeom>
        </p:spPr>
      </p:pic>
      <p:sp>
        <p:nvSpPr>
          <p:cNvPr id="2" name="Title 1"/>
          <p:cNvSpPr>
            <a:spLocks noGrp="1"/>
          </p:cNvSpPr>
          <p:nvPr>
            <p:ph type="title"/>
          </p:nvPr>
        </p:nvSpPr>
        <p:spPr>
          <a:xfrm>
            <a:off x="1034716" y="190326"/>
            <a:ext cx="8229600" cy="753157"/>
          </a:xfrm>
        </p:spPr>
        <p:txBody>
          <a:bodyPr>
            <a:normAutofit fontScale="90000"/>
          </a:bodyPr>
          <a:lstStyle/>
          <a:p>
            <a:r>
              <a:rPr lang="en-US" dirty="0"/>
              <a:t>Key Variable: Date of Issue (Policy Age)</a:t>
            </a:r>
          </a:p>
        </p:txBody>
      </p:sp>
      <p:sp>
        <p:nvSpPr>
          <p:cNvPr id="14" name="Slide Number Placeholder 13"/>
          <p:cNvSpPr>
            <a:spLocks noGrp="1"/>
          </p:cNvSpPr>
          <p:nvPr>
            <p:ph type="sldNum" sz="quarter" idx="12"/>
          </p:nvPr>
        </p:nvSpPr>
        <p:spPr>
          <a:xfrm>
            <a:off x="11029070" y="6282364"/>
            <a:ext cx="324729" cy="365125"/>
          </a:xfrm>
        </p:spPr>
        <p:txBody>
          <a:bodyPr/>
          <a:lstStyle/>
          <a:p>
            <a:r>
              <a:rPr lang="en-US" dirty="0"/>
              <a:t>5</a:t>
            </a:r>
          </a:p>
        </p:txBody>
      </p:sp>
      <p:sp>
        <p:nvSpPr>
          <p:cNvPr id="5" name="TextBox 4"/>
          <p:cNvSpPr txBox="1"/>
          <p:nvPr/>
        </p:nvSpPr>
        <p:spPr>
          <a:xfrm>
            <a:off x="757646" y="1244606"/>
            <a:ext cx="4767943" cy="4524315"/>
          </a:xfrm>
          <a:prstGeom prst="rect">
            <a:avLst/>
          </a:prstGeom>
          <a:noFill/>
        </p:spPr>
        <p:txBody>
          <a:bodyPr wrap="square" rtlCol="0">
            <a:spAutoFit/>
          </a:bodyPr>
          <a:lstStyle/>
          <a:p>
            <a:endParaRPr lang="en-IN" sz="2400" dirty="0"/>
          </a:p>
          <a:p>
            <a:r>
              <a:rPr lang="en-IN" sz="2400" dirty="0"/>
              <a:t>•Industry boomed after year 2004, period when Baby Boomers started investing in annuities.</a:t>
            </a:r>
          </a:p>
          <a:p>
            <a:br>
              <a:rPr lang="en-IN" sz="2400" dirty="0"/>
            </a:br>
            <a:endParaRPr lang="en-IN" sz="2400" dirty="0"/>
          </a:p>
          <a:p>
            <a:r>
              <a:rPr lang="en-IN" sz="2400" dirty="0"/>
              <a:t>•Slight increasing trend in surrender rate with time before 2004</a:t>
            </a:r>
          </a:p>
          <a:p>
            <a:br>
              <a:rPr lang="en-IN" sz="2400" dirty="0"/>
            </a:br>
            <a:endParaRPr lang="en-IN" sz="2400" dirty="0"/>
          </a:p>
          <a:p>
            <a:r>
              <a:rPr lang="en-IN" sz="2400" dirty="0"/>
              <a:t>•Decreasing surrender rate trend ever since Industry boom. </a:t>
            </a:r>
          </a:p>
        </p:txBody>
      </p:sp>
      <p:pic>
        <p:nvPicPr>
          <p:cNvPr id="7" name="Picture 2"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a:cxnSpLocks/>
          </p:cNvCxnSpPr>
          <p:nvPr/>
        </p:nvCxnSpPr>
        <p:spPr>
          <a:xfrm flipV="1">
            <a:off x="5797985" y="4773085"/>
            <a:ext cx="5555815" cy="415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67412" y="4500240"/>
            <a:ext cx="1116353" cy="553998"/>
          </a:xfrm>
          <a:prstGeom prst="rect">
            <a:avLst/>
          </a:prstGeom>
          <a:noFill/>
        </p:spPr>
        <p:txBody>
          <a:bodyPr wrap="square" rtlCol="0">
            <a:spAutoFit/>
          </a:bodyPr>
          <a:lstStyle/>
          <a:p>
            <a:r>
              <a:rPr lang="en-IN" sz="1000" dirty="0"/>
              <a:t>Threshold Surrender Rate=4.69%</a:t>
            </a:r>
          </a:p>
        </p:txBody>
      </p:sp>
      <p:pic>
        <p:nvPicPr>
          <p:cNvPr id="4" name="Picture 3"/>
          <p:cNvPicPr>
            <a:picLocks noChangeAspect="1"/>
          </p:cNvPicPr>
          <p:nvPr/>
        </p:nvPicPr>
        <p:blipFill>
          <a:blip r:embed="rId4"/>
          <a:stretch>
            <a:fillRect/>
          </a:stretch>
        </p:blipFill>
        <p:spPr>
          <a:xfrm>
            <a:off x="8914971" y="1700596"/>
            <a:ext cx="1459033" cy="684485"/>
          </a:xfrm>
          <a:prstGeom prst="rect">
            <a:avLst/>
          </a:prstGeom>
        </p:spPr>
      </p:pic>
      <p:sp>
        <p:nvSpPr>
          <p:cNvPr id="6" name="TextBox 5"/>
          <p:cNvSpPr txBox="1"/>
          <p:nvPr/>
        </p:nvSpPr>
        <p:spPr>
          <a:xfrm>
            <a:off x="5797985" y="1252854"/>
            <a:ext cx="4012221" cy="338554"/>
          </a:xfrm>
          <a:prstGeom prst="rect">
            <a:avLst/>
          </a:prstGeom>
          <a:noFill/>
        </p:spPr>
        <p:txBody>
          <a:bodyPr wrap="square" rtlCol="0">
            <a:spAutoFit/>
          </a:bodyPr>
          <a:lstStyle/>
          <a:p>
            <a:pPr algn="ctr"/>
            <a:r>
              <a:rPr lang="en-IN" sz="1600" b="1" dirty="0"/>
              <a:t>Surrenders and Contracts over time</a:t>
            </a:r>
          </a:p>
        </p:txBody>
      </p:sp>
    </p:spTree>
    <p:extLst>
      <p:ext uri="{BB962C8B-B14F-4D97-AF65-F5344CB8AC3E}">
        <p14:creationId xmlns:p14="http://schemas.microsoft.com/office/powerpoint/2010/main" val="3377930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5821702" y="2241313"/>
            <a:ext cx="6273998" cy="2848734"/>
          </a:xfrm>
          <a:prstGeom prst="rect">
            <a:avLst/>
          </a:prstGeom>
        </p:spPr>
      </p:pic>
      <p:sp>
        <p:nvSpPr>
          <p:cNvPr id="2" name="Title 1"/>
          <p:cNvSpPr>
            <a:spLocks noGrp="1"/>
          </p:cNvSpPr>
          <p:nvPr>
            <p:ph type="title"/>
          </p:nvPr>
        </p:nvSpPr>
        <p:spPr>
          <a:xfrm>
            <a:off x="1034716" y="190326"/>
            <a:ext cx="8229600" cy="753157"/>
          </a:xfrm>
        </p:spPr>
        <p:txBody>
          <a:bodyPr>
            <a:normAutofit fontScale="90000"/>
          </a:bodyPr>
          <a:lstStyle/>
          <a:p>
            <a:r>
              <a:rPr lang="en-US" dirty="0"/>
              <a:t>Key Variable – Minimum Age at Onset</a:t>
            </a:r>
          </a:p>
        </p:txBody>
      </p:sp>
      <p:sp>
        <p:nvSpPr>
          <p:cNvPr id="14" name="Slide Number Placeholder 13"/>
          <p:cNvSpPr>
            <a:spLocks noGrp="1"/>
          </p:cNvSpPr>
          <p:nvPr>
            <p:ph type="sldNum" sz="quarter" idx="12"/>
          </p:nvPr>
        </p:nvSpPr>
        <p:spPr>
          <a:xfrm>
            <a:off x="11000934" y="6356350"/>
            <a:ext cx="352865" cy="365125"/>
          </a:xfrm>
        </p:spPr>
        <p:txBody>
          <a:bodyPr/>
          <a:lstStyle/>
          <a:p>
            <a:r>
              <a:rPr lang="en-US" dirty="0"/>
              <a:t>6</a:t>
            </a:r>
          </a:p>
        </p:txBody>
      </p:sp>
      <p:sp>
        <p:nvSpPr>
          <p:cNvPr id="8" name="TextBox 7"/>
          <p:cNvSpPr txBox="1"/>
          <p:nvPr/>
        </p:nvSpPr>
        <p:spPr>
          <a:xfrm>
            <a:off x="295694" y="1889075"/>
            <a:ext cx="5848214"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t>Policies with Higher Minimum Owner Age at Onset of lifetime payments have more likelihood of surrender </a:t>
            </a:r>
            <a:br>
              <a:rPr lang="en-IN" sz="2400" dirty="0"/>
            </a:br>
            <a:endParaRPr lang="en-IN" sz="2400" dirty="0"/>
          </a:p>
          <a:p>
            <a:pPr marL="342900" indent="-342900">
              <a:buFont typeface="Arial" panose="020B0604020202020204" pitchFamily="34" charset="0"/>
              <a:buChar char="•"/>
            </a:pPr>
            <a:r>
              <a:rPr lang="en-IN" sz="2400" dirty="0"/>
              <a:t>Missing values of Higher Minimum Owner Age at Onset of lifetime payments have the highest surrender rate </a:t>
            </a:r>
          </a:p>
        </p:txBody>
      </p:sp>
      <p:pic>
        <p:nvPicPr>
          <p:cNvPr id="10" name="Picture 2"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10586396" y="2178973"/>
            <a:ext cx="1457325" cy="685800"/>
          </a:xfrm>
          <a:prstGeom prst="rect">
            <a:avLst/>
          </a:prstGeom>
        </p:spPr>
      </p:pic>
      <p:sp>
        <p:nvSpPr>
          <p:cNvPr id="5" name="TextBox 4"/>
          <p:cNvSpPr txBox="1"/>
          <p:nvPr/>
        </p:nvSpPr>
        <p:spPr>
          <a:xfrm>
            <a:off x="7441610" y="5013887"/>
            <a:ext cx="3291840" cy="276999"/>
          </a:xfrm>
          <a:prstGeom prst="rect">
            <a:avLst/>
          </a:prstGeom>
          <a:noFill/>
        </p:spPr>
        <p:txBody>
          <a:bodyPr wrap="square" rtlCol="0">
            <a:spAutoFit/>
          </a:bodyPr>
          <a:lstStyle/>
          <a:p>
            <a:pPr algn="ctr"/>
            <a:r>
              <a:rPr lang="en-IN" sz="1200" dirty="0"/>
              <a:t>Minimum Age at Onset</a:t>
            </a:r>
          </a:p>
        </p:txBody>
      </p:sp>
      <p:sp>
        <p:nvSpPr>
          <p:cNvPr id="7" name="TextBox 6"/>
          <p:cNvSpPr txBox="1"/>
          <p:nvPr/>
        </p:nvSpPr>
        <p:spPr>
          <a:xfrm>
            <a:off x="6793910" y="1623046"/>
            <a:ext cx="4587240" cy="338554"/>
          </a:xfrm>
          <a:prstGeom prst="rect">
            <a:avLst/>
          </a:prstGeom>
          <a:noFill/>
        </p:spPr>
        <p:txBody>
          <a:bodyPr wrap="square" rtlCol="0">
            <a:spAutoFit/>
          </a:bodyPr>
          <a:lstStyle/>
          <a:p>
            <a:pPr algn="ctr"/>
            <a:r>
              <a:rPr lang="en-IN" sz="1600" b="1" dirty="0"/>
              <a:t>Surrender Rate by Minimum Age at Onset</a:t>
            </a:r>
          </a:p>
        </p:txBody>
      </p:sp>
      <p:cxnSp>
        <p:nvCxnSpPr>
          <p:cNvPr id="11" name="Straight Connector 10"/>
          <p:cNvCxnSpPr>
            <a:cxnSpLocks/>
          </p:cNvCxnSpPr>
          <p:nvPr/>
        </p:nvCxnSpPr>
        <p:spPr>
          <a:xfrm>
            <a:off x="6466114" y="3410960"/>
            <a:ext cx="5629586" cy="1"/>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433" y="3097098"/>
            <a:ext cx="1767765" cy="261610"/>
          </a:xfrm>
          <a:prstGeom prst="rect">
            <a:avLst/>
          </a:prstGeom>
          <a:noFill/>
        </p:spPr>
        <p:txBody>
          <a:bodyPr wrap="square" rtlCol="0">
            <a:spAutoFit/>
          </a:bodyPr>
          <a:lstStyle/>
          <a:p>
            <a:r>
              <a:rPr lang="en-IN" sz="1100" dirty="0"/>
              <a:t>Threshold Rate= 4.69%</a:t>
            </a:r>
          </a:p>
        </p:txBody>
      </p:sp>
    </p:spTree>
    <p:extLst>
      <p:ext uri="{BB962C8B-B14F-4D97-AF65-F5344CB8AC3E}">
        <p14:creationId xmlns:p14="http://schemas.microsoft.com/office/powerpoint/2010/main" val="319348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5352563" y="1407631"/>
            <a:ext cx="6516073" cy="4005001"/>
          </a:xfrm>
          <a:prstGeom prst="rect">
            <a:avLst/>
          </a:prstGeom>
        </p:spPr>
      </p:pic>
      <p:sp>
        <p:nvSpPr>
          <p:cNvPr id="2" name="Title 1"/>
          <p:cNvSpPr>
            <a:spLocks noGrp="1"/>
          </p:cNvSpPr>
          <p:nvPr>
            <p:ph type="title"/>
          </p:nvPr>
        </p:nvSpPr>
        <p:spPr>
          <a:xfrm>
            <a:off x="1034716" y="190326"/>
            <a:ext cx="8229600" cy="753157"/>
          </a:xfrm>
        </p:spPr>
        <p:txBody>
          <a:bodyPr>
            <a:normAutofit/>
          </a:bodyPr>
          <a:lstStyle/>
          <a:p>
            <a:r>
              <a:rPr lang="en-US" sz="4000" dirty="0"/>
              <a:t>Key Variable – Account Value</a:t>
            </a:r>
          </a:p>
        </p:txBody>
      </p:sp>
      <p:sp>
        <p:nvSpPr>
          <p:cNvPr id="14" name="Slide Number Placeholder 13"/>
          <p:cNvSpPr>
            <a:spLocks noGrp="1"/>
          </p:cNvSpPr>
          <p:nvPr>
            <p:ph type="sldNum" sz="quarter" idx="12"/>
          </p:nvPr>
        </p:nvSpPr>
        <p:spPr>
          <a:xfrm>
            <a:off x="11062607" y="6347342"/>
            <a:ext cx="291193" cy="365125"/>
          </a:xfrm>
        </p:spPr>
        <p:txBody>
          <a:bodyPr/>
          <a:lstStyle/>
          <a:p>
            <a:r>
              <a:rPr lang="en-US" dirty="0"/>
              <a:t>7</a:t>
            </a:r>
          </a:p>
        </p:txBody>
      </p:sp>
      <p:pic>
        <p:nvPicPr>
          <p:cNvPr id="10" name="Picture 2"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37227" y="5407103"/>
            <a:ext cx="3232555" cy="261610"/>
          </a:xfrm>
          <a:prstGeom prst="rect">
            <a:avLst/>
          </a:prstGeom>
          <a:noFill/>
        </p:spPr>
        <p:txBody>
          <a:bodyPr wrap="square" rtlCol="0">
            <a:spAutoFit/>
          </a:bodyPr>
          <a:lstStyle/>
          <a:p>
            <a:r>
              <a:rPr lang="en-IN" sz="1100" dirty="0"/>
              <a:t>Account Value (in Dollar) at Beginning of the year</a:t>
            </a:r>
          </a:p>
        </p:txBody>
      </p:sp>
      <p:pic>
        <p:nvPicPr>
          <p:cNvPr id="3" name="Picture 2"/>
          <p:cNvPicPr>
            <a:picLocks noChangeAspect="1"/>
          </p:cNvPicPr>
          <p:nvPr/>
        </p:nvPicPr>
        <p:blipFill>
          <a:blip r:embed="rId4"/>
          <a:stretch>
            <a:fillRect/>
          </a:stretch>
        </p:blipFill>
        <p:spPr>
          <a:xfrm>
            <a:off x="9576707" y="1915268"/>
            <a:ext cx="1485900" cy="695325"/>
          </a:xfrm>
          <a:prstGeom prst="rect">
            <a:avLst/>
          </a:prstGeom>
        </p:spPr>
      </p:pic>
      <p:sp>
        <p:nvSpPr>
          <p:cNvPr id="6" name="TextBox 5"/>
          <p:cNvSpPr txBox="1"/>
          <p:nvPr/>
        </p:nvSpPr>
        <p:spPr>
          <a:xfrm>
            <a:off x="353128" y="1915268"/>
            <a:ext cx="4941540"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a:t>Account Value less than $25,000 has high surrender rates compared to baseline </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Surrender rate goes as high as 14% for account value less than $5,000 </a:t>
            </a:r>
          </a:p>
        </p:txBody>
      </p:sp>
      <p:cxnSp>
        <p:nvCxnSpPr>
          <p:cNvPr id="8" name="Straight Connector 7"/>
          <p:cNvCxnSpPr>
            <a:cxnSpLocks/>
          </p:cNvCxnSpPr>
          <p:nvPr/>
        </p:nvCxnSpPr>
        <p:spPr>
          <a:xfrm>
            <a:off x="5879456" y="3955705"/>
            <a:ext cx="5474344" cy="2612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63665" y="3723455"/>
            <a:ext cx="1632858" cy="261610"/>
          </a:xfrm>
          <a:prstGeom prst="rect">
            <a:avLst/>
          </a:prstGeom>
          <a:noFill/>
        </p:spPr>
        <p:txBody>
          <a:bodyPr wrap="square" rtlCol="0">
            <a:spAutoFit/>
          </a:bodyPr>
          <a:lstStyle/>
          <a:p>
            <a:r>
              <a:rPr lang="en-IN" sz="1100" dirty="0"/>
              <a:t>Threshold rate = 4.69%</a:t>
            </a:r>
          </a:p>
        </p:txBody>
      </p:sp>
    </p:spTree>
    <p:extLst>
      <p:ext uri="{BB962C8B-B14F-4D97-AF65-F5344CB8AC3E}">
        <p14:creationId xmlns:p14="http://schemas.microsoft.com/office/powerpoint/2010/main" val="336988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4755462" y="1334588"/>
            <a:ext cx="7181850" cy="4267200"/>
          </a:xfrm>
          <a:prstGeom prst="rect">
            <a:avLst/>
          </a:prstGeom>
        </p:spPr>
      </p:pic>
      <p:sp>
        <p:nvSpPr>
          <p:cNvPr id="2" name="Title 1"/>
          <p:cNvSpPr>
            <a:spLocks noGrp="1"/>
          </p:cNvSpPr>
          <p:nvPr>
            <p:ph type="title"/>
          </p:nvPr>
        </p:nvSpPr>
        <p:spPr>
          <a:xfrm>
            <a:off x="1034716" y="190326"/>
            <a:ext cx="8229600" cy="753157"/>
          </a:xfrm>
        </p:spPr>
        <p:txBody>
          <a:bodyPr>
            <a:normAutofit/>
          </a:bodyPr>
          <a:lstStyle/>
          <a:p>
            <a:r>
              <a:rPr lang="en-US" sz="4000" dirty="0"/>
              <a:t>Key Variable: Owner Age</a:t>
            </a:r>
          </a:p>
        </p:txBody>
      </p:sp>
      <p:sp>
        <p:nvSpPr>
          <p:cNvPr id="14" name="Slide Number Placeholder 13"/>
          <p:cNvSpPr>
            <a:spLocks noGrp="1"/>
          </p:cNvSpPr>
          <p:nvPr>
            <p:ph type="sldNum" sz="quarter" idx="12"/>
          </p:nvPr>
        </p:nvSpPr>
        <p:spPr>
          <a:xfrm>
            <a:off x="11029070" y="6356350"/>
            <a:ext cx="324729" cy="365125"/>
          </a:xfrm>
        </p:spPr>
        <p:txBody>
          <a:bodyPr/>
          <a:lstStyle/>
          <a:p>
            <a:r>
              <a:rPr lang="en-US" dirty="0"/>
              <a:t>8</a:t>
            </a:r>
          </a:p>
        </p:txBody>
      </p:sp>
      <p:pic>
        <p:nvPicPr>
          <p:cNvPr id="4" name="Picture 3"/>
          <p:cNvPicPr>
            <a:picLocks noChangeAspect="1"/>
          </p:cNvPicPr>
          <p:nvPr/>
        </p:nvPicPr>
        <p:blipFill>
          <a:blip r:embed="rId3"/>
          <a:stretch>
            <a:fillRect/>
          </a:stretch>
        </p:blipFill>
        <p:spPr>
          <a:xfrm>
            <a:off x="9434512" y="1893751"/>
            <a:ext cx="1457325" cy="466725"/>
          </a:xfrm>
          <a:prstGeom prst="rect">
            <a:avLst/>
          </a:prstGeom>
        </p:spPr>
      </p:pic>
      <p:pic>
        <p:nvPicPr>
          <p:cNvPr id="13" name="Picture 2" descr="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49222" y="2127113"/>
            <a:ext cx="4206240" cy="1938992"/>
          </a:xfrm>
          <a:prstGeom prst="rect">
            <a:avLst/>
          </a:prstGeom>
          <a:noFill/>
        </p:spPr>
        <p:txBody>
          <a:bodyPr wrap="square" rtlCol="0">
            <a:spAutoFit/>
          </a:bodyPr>
          <a:lstStyle/>
          <a:p>
            <a:pPr marL="285750" indent="-285750">
              <a:buFont typeface="Arial" panose="020B0604020202020204" pitchFamily="34" charset="0"/>
              <a:buChar char="•"/>
            </a:pPr>
            <a:r>
              <a:rPr lang="en-IN" sz="2400" dirty="0"/>
              <a:t>95% of contract owners are in the age group of 46 – 86</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Surrender rates are high for the rest 5%</a:t>
            </a:r>
          </a:p>
        </p:txBody>
      </p:sp>
      <p:cxnSp>
        <p:nvCxnSpPr>
          <p:cNvPr id="7" name="Straight Connector 6"/>
          <p:cNvCxnSpPr>
            <a:cxnSpLocks/>
          </p:cNvCxnSpPr>
          <p:nvPr/>
        </p:nvCxnSpPr>
        <p:spPr>
          <a:xfrm>
            <a:off x="5435205" y="4655711"/>
            <a:ext cx="582236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39033" y="4524906"/>
            <a:ext cx="1632858" cy="261610"/>
          </a:xfrm>
          <a:prstGeom prst="rect">
            <a:avLst/>
          </a:prstGeom>
          <a:noFill/>
        </p:spPr>
        <p:txBody>
          <a:bodyPr wrap="square" rtlCol="0">
            <a:spAutoFit/>
          </a:bodyPr>
          <a:lstStyle/>
          <a:p>
            <a:r>
              <a:rPr lang="en-IN" sz="1100" dirty="0"/>
              <a:t>Threshold rate = 4.69%</a:t>
            </a:r>
          </a:p>
        </p:txBody>
      </p:sp>
    </p:spTree>
    <p:extLst>
      <p:ext uri="{BB962C8B-B14F-4D97-AF65-F5344CB8AC3E}">
        <p14:creationId xmlns:p14="http://schemas.microsoft.com/office/powerpoint/2010/main" val="228255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695867" y="1542125"/>
            <a:ext cx="5829465" cy="3865189"/>
          </a:xfrm>
          <a:prstGeom prst="rect">
            <a:avLst/>
          </a:prstGeom>
        </p:spPr>
      </p:pic>
      <p:sp>
        <p:nvSpPr>
          <p:cNvPr id="2" name="Title 1"/>
          <p:cNvSpPr>
            <a:spLocks noGrp="1"/>
          </p:cNvSpPr>
          <p:nvPr>
            <p:ph type="title"/>
          </p:nvPr>
        </p:nvSpPr>
        <p:spPr>
          <a:xfrm>
            <a:off x="1034716" y="190326"/>
            <a:ext cx="8229600" cy="753157"/>
          </a:xfrm>
        </p:spPr>
        <p:txBody>
          <a:bodyPr>
            <a:normAutofit/>
          </a:bodyPr>
          <a:lstStyle/>
          <a:p>
            <a:r>
              <a:rPr lang="en-US" sz="4000" dirty="0"/>
              <a:t>Key Variable: Cost structure</a:t>
            </a:r>
          </a:p>
        </p:txBody>
      </p:sp>
      <p:sp>
        <p:nvSpPr>
          <p:cNvPr id="14" name="Slide Number Placeholder 13"/>
          <p:cNvSpPr>
            <a:spLocks noGrp="1"/>
          </p:cNvSpPr>
          <p:nvPr>
            <p:ph type="sldNum" sz="quarter" idx="12"/>
          </p:nvPr>
        </p:nvSpPr>
        <p:spPr>
          <a:xfrm>
            <a:off x="11071274" y="6356350"/>
            <a:ext cx="282526" cy="365125"/>
          </a:xfrm>
        </p:spPr>
        <p:txBody>
          <a:bodyPr/>
          <a:lstStyle/>
          <a:p>
            <a:r>
              <a:rPr lang="en-US" dirty="0"/>
              <a:t>9</a:t>
            </a:r>
          </a:p>
        </p:txBody>
      </p:sp>
      <p:sp>
        <p:nvSpPr>
          <p:cNvPr id="5" name="TextBox 4"/>
          <p:cNvSpPr txBox="1"/>
          <p:nvPr/>
        </p:nvSpPr>
        <p:spPr>
          <a:xfrm>
            <a:off x="7016931" y="5580264"/>
            <a:ext cx="3187338" cy="307777"/>
          </a:xfrm>
          <a:prstGeom prst="rect">
            <a:avLst/>
          </a:prstGeom>
          <a:noFill/>
        </p:spPr>
        <p:txBody>
          <a:bodyPr wrap="square" rtlCol="0">
            <a:spAutoFit/>
          </a:bodyPr>
          <a:lstStyle/>
          <a:p>
            <a:pPr algn="ctr"/>
            <a:r>
              <a:rPr lang="en-IN" sz="1400" dirty="0"/>
              <a:t>Cost Structure</a:t>
            </a:r>
          </a:p>
        </p:txBody>
      </p:sp>
      <p:sp>
        <p:nvSpPr>
          <p:cNvPr id="6" name="TextBox 5"/>
          <p:cNvSpPr txBox="1"/>
          <p:nvPr/>
        </p:nvSpPr>
        <p:spPr>
          <a:xfrm>
            <a:off x="590069" y="1666306"/>
            <a:ext cx="5120640" cy="4339650"/>
          </a:xfrm>
          <a:prstGeom prst="rect">
            <a:avLst/>
          </a:prstGeom>
          <a:noFill/>
        </p:spPr>
        <p:txBody>
          <a:bodyPr wrap="square" rtlCol="0">
            <a:spAutoFit/>
          </a:bodyPr>
          <a:lstStyle/>
          <a:p>
            <a:pPr marL="342900" indent="-342900">
              <a:buFont typeface="Arial" panose="020B0604020202020204" pitchFamily="34" charset="0"/>
              <a:buChar char="•"/>
            </a:pPr>
            <a:r>
              <a:rPr lang="en-IN" sz="2400" dirty="0"/>
              <a:t>A-share class, C-share class and L-share class correspond to relatively higher surrender rates </a:t>
            </a:r>
            <a:br>
              <a:rPr lang="en-IN" sz="2400" dirty="0"/>
            </a:br>
            <a:endParaRPr lang="en-IN" sz="2400" dirty="0"/>
          </a:p>
          <a:p>
            <a:pPr marL="342900" indent="-342900">
              <a:buFont typeface="Arial" panose="020B0604020202020204" pitchFamily="34" charset="0"/>
              <a:buChar char="•"/>
            </a:pPr>
            <a:r>
              <a:rPr lang="en-IN" sz="2400" dirty="0"/>
              <a:t>Particularly, L-share class is the area of concern. </a:t>
            </a:r>
            <a:br>
              <a:rPr lang="en-IN" sz="2400" dirty="0"/>
            </a:br>
            <a:endParaRPr lang="en-IN" sz="2400" dirty="0"/>
          </a:p>
          <a:p>
            <a:pPr marL="342900" indent="-342900">
              <a:buFont typeface="Arial" panose="020B0604020202020204" pitchFamily="34" charset="0"/>
              <a:buChar char="•"/>
            </a:pPr>
            <a:r>
              <a:rPr lang="en-IN" sz="2400" dirty="0"/>
              <a:t>B-share class could be considered as benchmark for other cost structure GLWB annuities. </a:t>
            </a:r>
          </a:p>
          <a:p>
            <a:br>
              <a:rPr lang="en-IN" dirty="0"/>
            </a:br>
            <a:endParaRPr lang="en-IN" dirty="0"/>
          </a:p>
        </p:txBody>
      </p:sp>
      <p:pic>
        <p:nvPicPr>
          <p:cNvPr id="8" name="Picture 2"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3175" y="0"/>
            <a:ext cx="2028825" cy="97155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a:cxnSpLocks/>
          </p:cNvCxnSpPr>
          <p:nvPr/>
        </p:nvCxnSpPr>
        <p:spPr>
          <a:xfrm>
            <a:off x="6202870" y="3401110"/>
            <a:ext cx="1180569"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p:nvCxnSpPr>
        <p:spPr>
          <a:xfrm flipV="1">
            <a:off x="6202870" y="2309796"/>
            <a:ext cx="2852011" cy="155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28321" y="3401110"/>
            <a:ext cx="562038" cy="246221"/>
          </a:xfrm>
          <a:prstGeom prst="rect">
            <a:avLst/>
          </a:prstGeom>
          <a:noFill/>
        </p:spPr>
        <p:txBody>
          <a:bodyPr wrap="square" rtlCol="0">
            <a:spAutoFit/>
          </a:bodyPr>
          <a:lstStyle/>
          <a:p>
            <a:r>
              <a:rPr lang="en-IN" sz="1000" dirty="0"/>
              <a:t>3.6%</a:t>
            </a:r>
          </a:p>
        </p:txBody>
      </p:sp>
      <p:sp>
        <p:nvSpPr>
          <p:cNvPr id="18" name="TextBox 17"/>
          <p:cNvSpPr txBox="1"/>
          <p:nvPr/>
        </p:nvSpPr>
        <p:spPr>
          <a:xfrm>
            <a:off x="10846191" y="2658822"/>
            <a:ext cx="562038" cy="369332"/>
          </a:xfrm>
          <a:prstGeom prst="rect">
            <a:avLst/>
          </a:prstGeom>
          <a:noFill/>
        </p:spPr>
        <p:txBody>
          <a:bodyPr wrap="square" rtlCol="0">
            <a:spAutoFit/>
          </a:bodyPr>
          <a:lstStyle/>
          <a:p>
            <a:endParaRPr lang="en-IN" dirty="0"/>
          </a:p>
        </p:txBody>
      </p:sp>
      <p:sp>
        <p:nvSpPr>
          <p:cNvPr id="25" name="TextBox 24"/>
          <p:cNvSpPr txBox="1"/>
          <p:nvPr/>
        </p:nvSpPr>
        <p:spPr>
          <a:xfrm>
            <a:off x="6128321" y="2334326"/>
            <a:ext cx="550818" cy="246221"/>
          </a:xfrm>
          <a:prstGeom prst="rect">
            <a:avLst/>
          </a:prstGeom>
          <a:noFill/>
        </p:spPr>
        <p:txBody>
          <a:bodyPr wrap="square" rtlCol="0">
            <a:spAutoFit/>
          </a:bodyPr>
          <a:lstStyle/>
          <a:p>
            <a:r>
              <a:rPr lang="en-IN" sz="1000" dirty="0"/>
              <a:t>5.8%</a:t>
            </a:r>
          </a:p>
        </p:txBody>
      </p:sp>
      <p:pic>
        <p:nvPicPr>
          <p:cNvPr id="3" name="Picture 2"/>
          <p:cNvPicPr>
            <a:picLocks noChangeAspect="1"/>
          </p:cNvPicPr>
          <p:nvPr/>
        </p:nvPicPr>
        <p:blipFill>
          <a:blip r:embed="rId4"/>
          <a:stretch>
            <a:fillRect/>
          </a:stretch>
        </p:blipFill>
        <p:spPr>
          <a:xfrm>
            <a:off x="9714285" y="1980551"/>
            <a:ext cx="1255509" cy="569986"/>
          </a:xfrm>
          <a:prstGeom prst="rect">
            <a:avLst/>
          </a:prstGeom>
        </p:spPr>
      </p:pic>
    </p:spTree>
    <p:extLst>
      <p:ext uri="{BB962C8B-B14F-4D97-AF65-F5344CB8AC3E}">
        <p14:creationId xmlns:p14="http://schemas.microsoft.com/office/powerpoint/2010/main" val="14222053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1242</TotalTime>
  <Words>1345</Words>
  <Application>Microsoft Office PowerPoint</Application>
  <PresentationFormat>Widescreen</PresentationFormat>
  <Paragraphs>263</Paragraphs>
  <Slides>27</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Book Antiqua</vt:lpstr>
      <vt:lpstr>Calibri</vt:lpstr>
      <vt:lpstr>Calibri Light</vt:lpstr>
      <vt:lpstr>Tableau Book</vt:lpstr>
      <vt:lpstr>Wingdings</vt:lpstr>
      <vt:lpstr>Office Theme</vt:lpstr>
      <vt:lpstr>PowerPoint Presentation</vt:lpstr>
      <vt:lpstr>Agenda</vt:lpstr>
      <vt:lpstr>PowerPoint Presentation</vt:lpstr>
      <vt:lpstr>PowerPoint Presentation</vt:lpstr>
      <vt:lpstr>Key Variable: Date of Issue (Policy Age)</vt:lpstr>
      <vt:lpstr>Key Variable – Minimum Age at Onset</vt:lpstr>
      <vt:lpstr>Key Variable – Account Value</vt:lpstr>
      <vt:lpstr>Key Variable: Owner Age</vt:lpstr>
      <vt:lpstr>Key Variable: Cost structure</vt:lpstr>
      <vt:lpstr>Key Variables: Surrender basis and Presence of Secondary Annuitant</vt:lpstr>
      <vt:lpstr>Recommendations</vt:lpstr>
      <vt:lpstr>Recommendations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Data Exploration - CONTRACTS</vt:lpstr>
      <vt:lpstr>Data Exploration - NULLS</vt:lpstr>
      <vt:lpstr>Data Modification Philosophy </vt:lpstr>
      <vt:lpstr>Data Modification and Feature Engineering</vt:lpstr>
      <vt:lpstr>MODELING – PRECISION-RECALL TRADEOFF</vt:lpstr>
      <vt:lpstr>MODELING – PRECISION-RECALL TRADEOFF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Ashish Gupta</cp:lastModifiedBy>
  <cp:revision>84</cp:revision>
  <dcterms:created xsi:type="dcterms:W3CDTF">2017-02-10T23:52:43Z</dcterms:created>
  <dcterms:modified xsi:type="dcterms:W3CDTF">2017-04-01T04:41:04Z</dcterms:modified>
</cp:coreProperties>
</file>