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9.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2" r:id="rId1"/>
  </p:sldMasterIdLst>
  <p:notesMasterIdLst>
    <p:notesMasterId r:id="rId27"/>
  </p:notesMasterIdLst>
  <p:sldIdLst>
    <p:sldId id="256" r:id="rId2"/>
    <p:sldId id="282" r:id="rId3"/>
    <p:sldId id="257" r:id="rId4"/>
    <p:sldId id="258" r:id="rId5"/>
    <p:sldId id="262" r:id="rId6"/>
    <p:sldId id="277" r:id="rId7"/>
    <p:sldId id="278" r:id="rId8"/>
    <p:sldId id="280" r:id="rId9"/>
    <p:sldId id="279" r:id="rId10"/>
    <p:sldId id="259" r:id="rId11"/>
    <p:sldId id="260" r:id="rId12"/>
    <p:sldId id="281" r:id="rId13"/>
    <p:sldId id="261" r:id="rId14"/>
    <p:sldId id="272" r:id="rId15"/>
    <p:sldId id="273" r:id="rId16"/>
    <p:sldId id="264" r:id="rId17"/>
    <p:sldId id="265" r:id="rId18"/>
    <p:sldId id="266" r:id="rId19"/>
    <p:sldId id="267" r:id="rId20"/>
    <p:sldId id="270" r:id="rId21"/>
    <p:sldId id="268" r:id="rId22"/>
    <p:sldId id="271" r:id="rId23"/>
    <p:sldId id="275" r:id="rId24"/>
    <p:sldId id="276" r:id="rId25"/>
    <p:sldId id="274"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7491" autoAdjust="0"/>
  </p:normalViewPr>
  <p:slideViewPr>
    <p:cSldViewPr snapToGrid="0">
      <p:cViewPr varScale="1">
        <p:scale>
          <a:sx n="53" d="100"/>
          <a:sy n="53" d="100"/>
        </p:scale>
        <p:origin x="139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38F128E-6462-443B-B84C-C940AF38A180}"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455BFE53-53F8-4B48-9E08-052E1E6AF125}">
      <dgm:prSet phldrT="[Text]"/>
      <dgm:spPr/>
      <dgm:t>
        <a:bodyPr/>
        <a:lstStyle/>
        <a:p>
          <a:r>
            <a:rPr lang="en-US" dirty="0"/>
            <a:t>Pooled OLS Model</a:t>
          </a:r>
        </a:p>
      </dgm:t>
    </dgm:pt>
    <dgm:pt modelId="{4E9FCE27-F2E2-4AC5-BDE0-DE807E015B06}" type="parTrans" cxnId="{059C0C89-B649-4129-9E6D-923BF6C91960}">
      <dgm:prSet/>
      <dgm:spPr/>
      <dgm:t>
        <a:bodyPr/>
        <a:lstStyle/>
        <a:p>
          <a:endParaRPr lang="en-US"/>
        </a:p>
      </dgm:t>
    </dgm:pt>
    <dgm:pt modelId="{7B3FE382-FD46-4F4D-B738-0F2B57E66BD8}" type="sibTrans" cxnId="{059C0C89-B649-4129-9E6D-923BF6C91960}">
      <dgm:prSet/>
      <dgm:spPr/>
      <dgm:t>
        <a:bodyPr/>
        <a:lstStyle/>
        <a:p>
          <a:endParaRPr lang="en-US"/>
        </a:p>
      </dgm:t>
    </dgm:pt>
    <dgm:pt modelId="{2F69BA85-8562-4A1A-881C-FCEE87DDACA1}">
      <dgm:prSet phldrT="[Text]"/>
      <dgm:spPr/>
      <dgm:t>
        <a:bodyPr/>
        <a:lstStyle/>
        <a:p>
          <a:r>
            <a:rPr lang="en-US" dirty="0"/>
            <a:t>Fixed Effect Model</a:t>
          </a:r>
        </a:p>
      </dgm:t>
    </dgm:pt>
    <dgm:pt modelId="{76AB6555-9991-43E4-B470-A160D5F4FFB2}" type="parTrans" cxnId="{A8BD83BD-D9E9-48F8-81EC-4AF1367FA0EF}">
      <dgm:prSet/>
      <dgm:spPr/>
      <dgm:t>
        <a:bodyPr/>
        <a:lstStyle/>
        <a:p>
          <a:endParaRPr lang="en-US"/>
        </a:p>
      </dgm:t>
    </dgm:pt>
    <dgm:pt modelId="{A6397DD7-1377-4D81-824C-362F4D58B58F}" type="sibTrans" cxnId="{A8BD83BD-D9E9-48F8-81EC-4AF1367FA0EF}">
      <dgm:prSet/>
      <dgm:spPr/>
      <dgm:t>
        <a:bodyPr/>
        <a:lstStyle/>
        <a:p>
          <a:endParaRPr lang="en-US"/>
        </a:p>
      </dgm:t>
    </dgm:pt>
    <dgm:pt modelId="{AD717B4C-4671-44AF-958A-3D025584C703}">
      <dgm:prSet phldrT="[Text]"/>
      <dgm:spPr/>
      <dgm:t>
        <a:bodyPr/>
        <a:lstStyle/>
        <a:p>
          <a:r>
            <a:rPr lang="en-US" dirty="0"/>
            <a:t>Random Effect Model</a:t>
          </a:r>
        </a:p>
      </dgm:t>
    </dgm:pt>
    <dgm:pt modelId="{D4C26E79-F1DF-4D04-AE35-6A99A001F0DD}" type="parTrans" cxnId="{9FF311F6-279A-40FE-9126-89A9E21C4D21}">
      <dgm:prSet/>
      <dgm:spPr/>
      <dgm:t>
        <a:bodyPr/>
        <a:lstStyle/>
        <a:p>
          <a:endParaRPr lang="en-US"/>
        </a:p>
      </dgm:t>
    </dgm:pt>
    <dgm:pt modelId="{4E060F88-4BAB-48E5-9B04-16C35CF88556}" type="sibTrans" cxnId="{9FF311F6-279A-40FE-9126-89A9E21C4D21}">
      <dgm:prSet/>
      <dgm:spPr/>
      <dgm:t>
        <a:bodyPr/>
        <a:lstStyle/>
        <a:p>
          <a:endParaRPr lang="en-US"/>
        </a:p>
      </dgm:t>
    </dgm:pt>
    <dgm:pt modelId="{805A551F-215C-4321-991F-1FF81166BC49}" type="pres">
      <dgm:prSet presAssocID="{C38F128E-6462-443B-B84C-C940AF38A180}" presName="diagram" presStyleCnt="0">
        <dgm:presLayoutVars>
          <dgm:dir/>
          <dgm:resizeHandles val="exact"/>
        </dgm:presLayoutVars>
      </dgm:prSet>
      <dgm:spPr/>
    </dgm:pt>
    <dgm:pt modelId="{801FAB5D-6B73-4816-8AFA-76EEF0B2B04E}" type="pres">
      <dgm:prSet presAssocID="{455BFE53-53F8-4B48-9E08-052E1E6AF125}" presName="node" presStyleLbl="node1" presStyleIdx="0" presStyleCnt="3">
        <dgm:presLayoutVars>
          <dgm:bulletEnabled val="1"/>
        </dgm:presLayoutVars>
      </dgm:prSet>
      <dgm:spPr/>
    </dgm:pt>
    <dgm:pt modelId="{4E167C84-BA2C-420F-AF91-BDB98F89FA01}" type="pres">
      <dgm:prSet presAssocID="{7B3FE382-FD46-4F4D-B738-0F2B57E66BD8}" presName="sibTrans" presStyleCnt="0"/>
      <dgm:spPr/>
    </dgm:pt>
    <dgm:pt modelId="{B9F0DC64-4AD9-4981-A64C-0722D74E1095}" type="pres">
      <dgm:prSet presAssocID="{2F69BA85-8562-4A1A-881C-FCEE87DDACA1}" presName="node" presStyleLbl="node1" presStyleIdx="1" presStyleCnt="3">
        <dgm:presLayoutVars>
          <dgm:bulletEnabled val="1"/>
        </dgm:presLayoutVars>
      </dgm:prSet>
      <dgm:spPr/>
    </dgm:pt>
    <dgm:pt modelId="{C572502E-C99B-4282-B146-E4DD782C1655}" type="pres">
      <dgm:prSet presAssocID="{A6397DD7-1377-4D81-824C-362F4D58B58F}" presName="sibTrans" presStyleCnt="0"/>
      <dgm:spPr/>
    </dgm:pt>
    <dgm:pt modelId="{3199C519-79FE-4A50-87C5-CBE1BF12F8E1}" type="pres">
      <dgm:prSet presAssocID="{AD717B4C-4671-44AF-958A-3D025584C703}" presName="node" presStyleLbl="node1" presStyleIdx="2" presStyleCnt="3">
        <dgm:presLayoutVars>
          <dgm:bulletEnabled val="1"/>
        </dgm:presLayoutVars>
      </dgm:prSet>
      <dgm:spPr/>
    </dgm:pt>
  </dgm:ptLst>
  <dgm:cxnLst>
    <dgm:cxn modelId="{09FC6AC6-F274-47A9-A245-DC9DF7816038}" type="presOf" srcId="{C38F128E-6462-443B-B84C-C940AF38A180}" destId="{805A551F-215C-4321-991F-1FF81166BC49}" srcOrd="0" destOrd="0" presId="urn:microsoft.com/office/officeart/2005/8/layout/default"/>
    <dgm:cxn modelId="{059C0C89-B649-4129-9E6D-923BF6C91960}" srcId="{C38F128E-6462-443B-B84C-C940AF38A180}" destId="{455BFE53-53F8-4B48-9E08-052E1E6AF125}" srcOrd="0" destOrd="0" parTransId="{4E9FCE27-F2E2-4AC5-BDE0-DE807E015B06}" sibTransId="{7B3FE382-FD46-4F4D-B738-0F2B57E66BD8}"/>
    <dgm:cxn modelId="{9FF311F6-279A-40FE-9126-89A9E21C4D21}" srcId="{C38F128E-6462-443B-B84C-C940AF38A180}" destId="{AD717B4C-4671-44AF-958A-3D025584C703}" srcOrd="2" destOrd="0" parTransId="{D4C26E79-F1DF-4D04-AE35-6A99A001F0DD}" sibTransId="{4E060F88-4BAB-48E5-9B04-16C35CF88556}"/>
    <dgm:cxn modelId="{A8BD83BD-D9E9-48F8-81EC-4AF1367FA0EF}" srcId="{C38F128E-6462-443B-B84C-C940AF38A180}" destId="{2F69BA85-8562-4A1A-881C-FCEE87DDACA1}" srcOrd="1" destOrd="0" parTransId="{76AB6555-9991-43E4-B470-A160D5F4FFB2}" sibTransId="{A6397DD7-1377-4D81-824C-362F4D58B58F}"/>
    <dgm:cxn modelId="{0B78B89E-88C5-41F8-A1AB-7FAE865A435B}" type="presOf" srcId="{455BFE53-53F8-4B48-9E08-052E1E6AF125}" destId="{801FAB5D-6B73-4816-8AFA-76EEF0B2B04E}" srcOrd="0" destOrd="0" presId="urn:microsoft.com/office/officeart/2005/8/layout/default"/>
    <dgm:cxn modelId="{8141FA90-0B9D-4026-B60C-8E39F2B50C74}" type="presOf" srcId="{2F69BA85-8562-4A1A-881C-FCEE87DDACA1}" destId="{B9F0DC64-4AD9-4981-A64C-0722D74E1095}" srcOrd="0" destOrd="0" presId="urn:microsoft.com/office/officeart/2005/8/layout/default"/>
    <dgm:cxn modelId="{0360022B-A921-4C33-8A06-BD56800ED060}" type="presOf" srcId="{AD717B4C-4671-44AF-958A-3D025584C703}" destId="{3199C519-79FE-4A50-87C5-CBE1BF12F8E1}" srcOrd="0" destOrd="0" presId="urn:microsoft.com/office/officeart/2005/8/layout/default"/>
    <dgm:cxn modelId="{9196B060-AFFC-44B1-9B2D-B9086CBDF28C}" type="presParOf" srcId="{805A551F-215C-4321-991F-1FF81166BC49}" destId="{801FAB5D-6B73-4816-8AFA-76EEF0B2B04E}" srcOrd="0" destOrd="0" presId="urn:microsoft.com/office/officeart/2005/8/layout/default"/>
    <dgm:cxn modelId="{3E1BA0C8-E773-4E0B-9269-895EB92E88EA}" type="presParOf" srcId="{805A551F-215C-4321-991F-1FF81166BC49}" destId="{4E167C84-BA2C-420F-AF91-BDB98F89FA01}" srcOrd="1" destOrd="0" presId="urn:microsoft.com/office/officeart/2005/8/layout/default"/>
    <dgm:cxn modelId="{EB3A27FE-B9CD-404C-903A-005755F95DE0}" type="presParOf" srcId="{805A551F-215C-4321-991F-1FF81166BC49}" destId="{B9F0DC64-4AD9-4981-A64C-0722D74E1095}" srcOrd="2" destOrd="0" presId="urn:microsoft.com/office/officeart/2005/8/layout/default"/>
    <dgm:cxn modelId="{16BE8F8C-D56B-42E2-8862-B91E2CF08AC1}" type="presParOf" srcId="{805A551F-215C-4321-991F-1FF81166BC49}" destId="{C572502E-C99B-4282-B146-E4DD782C1655}" srcOrd="3" destOrd="0" presId="urn:microsoft.com/office/officeart/2005/8/layout/default"/>
    <dgm:cxn modelId="{B0E3F5AD-05AF-45EF-9170-43FD72CA9B65}" type="presParOf" srcId="{805A551F-215C-4321-991F-1FF81166BC49}" destId="{3199C519-79FE-4A50-87C5-CBE1BF12F8E1}" srcOrd="4"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F1612F2-A367-47D9-8D4B-2F32841A5B2B}"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B2AE53F8-C71E-43B3-9874-AD5AFEAA6479}">
      <dgm:prSet phldrT="[Text]"/>
      <dgm:spPr/>
      <dgm:t>
        <a:bodyPr/>
        <a:lstStyle/>
        <a:p>
          <a:r>
            <a:rPr lang="en-US" dirty="0"/>
            <a:t>Pooled OLS Estimator</a:t>
          </a:r>
        </a:p>
      </dgm:t>
    </dgm:pt>
    <dgm:pt modelId="{A1669BA3-660E-4EF5-A86D-1FD138496E6D}" type="parTrans" cxnId="{D902B45E-E740-40EA-ADBC-2E19661D55B3}">
      <dgm:prSet/>
      <dgm:spPr/>
      <dgm:t>
        <a:bodyPr/>
        <a:lstStyle/>
        <a:p>
          <a:endParaRPr lang="en-US"/>
        </a:p>
      </dgm:t>
    </dgm:pt>
    <dgm:pt modelId="{0EDF58D2-6D31-41F8-A31D-FC98551AE425}" type="sibTrans" cxnId="{D902B45E-E740-40EA-ADBC-2E19661D55B3}">
      <dgm:prSet/>
      <dgm:spPr/>
      <dgm:t>
        <a:bodyPr/>
        <a:lstStyle/>
        <a:p>
          <a:endParaRPr lang="en-US"/>
        </a:p>
      </dgm:t>
    </dgm:pt>
    <dgm:pt modelId="{317161C2-7234-4E0B-B125-501463D8859B}">
      <dgm:prSet phldrT="[Text]"/>
      <dgm:spPr/>
      <dgm:t>
        <a:bodyPr/>
        <a:lstStyle/>
        <a:p>
          <a:r>
            <a:rPr lang="en-US" dirty="0"/>
            <a:t>Between Estimator</a:t>
          </a:r>
        </a:p>
      </dgm:t>
    </dgm:pt>
    <dgm:pt modelId="{1C67428E-1579-408B-9516-6F37E6A7455F}" type="parTrans" cxnId="{0038A981-B8AC-43C5-B6EB-C64FA76BA9E0}">
      <dgm:prSet/>
      <dgm:spPr/>
      <dgm:t>
        <a:bodyPr/>
        <a:lstStyle/>
        <a:p>
          <a:endParaRPr lang="en-US"/>
        </a:p>
      </dgm:t>
    </dgm:pt>
    <dgm:pt modelId="{9BD91015-0536-4F25-900F-BB8DDA524A13}" type="sibTrans" cxnId="{0038A981-B8AC-43C5-B6EB-C64FA76BA9E0}">
      <dgm:prSet/>
      <dgm:spPr/>
      <dgm:t>
        <a:bodyPr/>
        <a:lstStyle/>
        <a:p>
          <a:endParaRPr lang="en-US"/>
        </a:p>
      </dgm:t>
    </dgm:pt>
    <dgm:pt modelId="{2E313A23-A2D4-4778-AC79-9249FC5D9D5E}">
      <dgm:prSet phldrT="[Text]"/>
      <dgm:spPr/>
      <dgm:t>
        <a:bodyPr/>
        <a:lstStyle/>
        <a:p>
          <a:r>
            <a:rPr lang="en-US" dirty="0"/>
            <a:t>First Differences Estimator </a:t>
          </a:r>
        </a:p>
      </dgm:t>
    </dgm:pt>
    <dgm:pt modelId="{52F2F3CE-6DEA-4B4C-BC30-C25157EE7C0D}" type="parTrans" cxnId="{6CE209B3-1742-447A-81C5-B7C986FC3393}">
      <dgm:prSet/>
      <dgm:spPr/>
      <dgm:t>
        <a:bodyPr/>
        <a:lstStyle/>
        <a:p>
          <a:endParaRPr lang="en-US"/>
        </a:p>
      </dgm:t>
    </dgm:pt>
    <dgm:pt modelId="{3C7109E8-7A3D-44BE-99AD-79BF4273726F}" type="sibTrans" cxnId="{6CE209B3-1742-447A-81C5-B7C986FC3393}">
      <dgm:prSet/>
      <dgm:spPr/>
      <dgm:t>
        <a:bodyPr/>
        <a:lstStyle/>
        <a:p>
          <a:endParaRPr lang="en-US"/>
        </a:p>
      </dgm:t>
    </dgm:pt>
    <dgm:pt modelId="{47748C8A-162D-40FB-A784-71F904A077A2}">
      <dgm:prSet phldrT="[Text]"/>
      <dgm:spPr/>
      <dgm:t>
        <a:bodyPr/>
        <a:lstStyle/>
        <a:p>
          <a:r>
            <a:rPr lang="en-US" dirty="0"/>
            <a:t>Fixed Effects or Within Estimator</a:t>
          </a:r>
        </a:p>
      </dgm:t>
    </dgm:pt>
    <dgm:pt modelId="{78625BAA-FC85-4594-A2A2-037AB67A1181}" type="parTrans" cxnId="{558F9489-FA3A-416A-8ADE-2A6EF680075C}">
      <dgm:prSet/>
      <dgm:spPr/>
      <dgm:t>
        <a:bodyPr/>
        <a:lstStyle/>
        <a:p>
          <a:endParaRPr lang="en-US"/>
        </a:p>
      </dgm:t>
    </dgm:pt>
    <dgm:pt modelId="{48E5EF01-F152-4B64-A61C-054115551E36}" type="sibTrans" cxnId="{558F9489-FA3A-416A-8ADE-2A6EF680075C}">
      <dgm:prSet/>
      <dgm:spPr/>
      <dgm:t>
        <a:bodyPr/>
        <a:lstStyle/>
        <a:p>
          <a:endParaRPr lang="en-US"/>
        </a:p>
      </dgm:t>
    </dgm:pt>
    <dgm:pt modelId="{D765BF0A-88C6-4C53-8EAE-FF5015C013F4}">
      <dgm:prSet phldrT="[Text]"/>
      <dgm:spPr/>
      <dgm:t>
        <a:bodyPr/>
        <a:lstStyle/>
        <a:p>
          <a:r>
            <a:rPr lang="en-US" dirty="0"/>
            <a:t>Random Effects Estimator</a:t>
          </a:r>
        </a:p>
      </dgm:t>
    </dgm:pt>
    <dgm:pt modelId="{29B5BD9C-227F-4D93-A8B1-B2F067BCFBF1}" type="parTrans" cxnId="{1B3B41F2-07B0-443C-95B5-564F8FCA08D4}">
      <dgm:prSet/>
      <dgm:spPr/>
      <dgm:t>
        <a:bodyPr/>
        <a:lstStyle/>
        <a:p>
          <a:endParaRPr lang="en-US"/>
        </a:p>
      </dgm:t>
    </dgm:pt>
    <dgm:pt modelId="{61C5FEA2-D0C6-48E7-AF4A-B913F38DAF18}" type="sibTrans" cxnId="{1B3B41F2-07B0-443C-95B5-564F8FCA08D4}">
      <dgm:prSet/>
      <dgm:spPr/>
      <dgm:t>
        <a:bodyPr/>
        <a:lstStyle/>
        <a:p>
          <a:endParaRPr lang="en-US"/>
        </a:p>
      </dgm:t>
    </dgm:pt>
    <dgm:pt modelId="{DA5864BE-870B-46FD-8067-10CDCE03A6BE}" type="pres">
      <dgm:prSet presAssocID="{3F1612F2-A367-47D9-8D4B-2F32841A5B2B}" presName="diagram" presStyleCnt="0">
        <dgm:presLayoutVars>
          <dgm:dir/>
          <dgm:resizeHandles val="exact"/>
        </dgm:presLayoutVars>
      </dgm:prSet>
      <dgm:spPr/>
    </dgm:pt>
    <dgm:pt modelId="{F3896341-C7DC-47E1-8699-FD77DF3610E6}" type="pres">
      <dgm:prSet presAssocID="{B2AE53F8-C71E-43B3-9874-AD5AFEAA6479}" presName="node" presStyleLbl="node1" presStyleIdx="0" presStyleCnt="5">
        <dgm:presLayoutVars>
          <dgm:bulletEnabled val="1"/>
        </dgm:presLayoutVars>
      </dgm:prSet>
      <dgm:spPr/>
    </dgm:pt>
    <dgm:pt modelId="{129F4F5B-A843-4496-8581-30DD4AED7E63}" type="pres">
      <dgm:prSet presAssocID="{0EDF58D2-6D31-41F8-A31D-FC98551AE425}" presName="sibTrans" presStyleCnt="0"/>
      <dgm:spPr/>
    </dgm:pt>
    <dgm:pt modelId="{EF20876F-B1F5-43BE-891A-B85D38909BB5}" type="pres">
      <dgm:prSet presAssocID="{317161C2-7234-4E0B-B125-501463D8859B}" presName="node" presStyleLbl="node1" presStyleIdx="1" presStyleCnt="5">
        <dgm:presLayoutVars>
          <dgm:bulletEnabled val="1"/>
        </dgm:presLayoutVars>
      </dgm:prSet>
      <dgm:spPr/>
    </dgm:pt>
    <dgm:pt modelId="{FE18AB00-B8C4-43C1-BD39-1F409B3F9385}" type="pres">
      <dgm:prSet presAssocID="{9BD91015-0536-4F25-900F-BB8DDA524A13}" presName="sibTrans" presStyleCnt="0"/>
      <dgm:spPr/>
    </dgm:pt>
    <dgm:pt modelId="{9CB80E6E-17DA-401F-AEE9-9F2534A9D067}" type="pres">
      <dgm:prSet presAssocID="{2E313A23-A2D4-4778-AC79-9249FC5D9D5E}" presName="node" presStyleLbl="node1" presStyleIdx="2" presStyleCnt="5">
        <dgm:presLayoutVars>
          <dgm:bulletEnabled val="1"/>
        </dgm:presLayoutVars>
      </dgm:prSet>
      <dgm:spPr/>
    </dgm:pt>
    <dgm:pt modelId="{7E1B358B-7CD0-47DD-9E6E-4417523ACE22}" type="pres">
      <dgm:prSet presAssocID="{3C7109E8-7A3D-44BE-99AD-79BF4273726F}" presName="sibTrans" presStyleCnt="0"/>
      <dgm:spPr/>
    </dgm:pt>
    <dgm:pt modelId="{B3C24F2F-DFEF-45F0-AC60-589F473F77BF}" type="pres">
      <dgm:prSet presAssocID="{47748C8A-162D-40FB-A784-71F904A077A2}" presName="node" presStyleLbl="node1" presStyleIdx="3" presStyleCnt="5">
        <dgm:presLayoutVars>
          <dgm:bulletEnabled val="1"/>
        </dgm:presLayoutVars>
      </dgm:prSet>
      <dgm:spPr/>
    </dgm:pt>
    <dgm:pt modelId="{39A0FF7C-53BD-42FD-A2EE-C4C7844F3495}" type="pres">
      <dgm:prSet presAssocID="{48E5EF01-F152-4B64-A61C-054115551E36}" presName="sibTrans" presStyleCnt="0"/>
      <dgm:spPr/>
    </dgm:pt>
    <dgm:pt modelId="{992DC247-97D2-4BE5-BCA2-E5C38624C318}" type="pres">
      <dgm:prSet presAssocID="{D765BF0A-88C6-4C53-8EAE-FF5015C013F4}" presName="node" presStyleLbl="node1" presStyleIdx="4" presStyleCnt="5">
        <dgm:presLayoutVars>
          <dgm:bulletEnabled val="1"/>
        </dgm:presLayoutVars>
      </dgm:prSet>
      <dgm:spPr/>
    </dgm:pt>
  </dgm:ptLst>
  <dgm:cxnLst>
    <dgm:cxn modelId="{1B3B41F2-07B0-443C-95B5-564F8FCA08D4}" srcId="{3F1612F2-A367-47D9-8D4B-2F32841A5B2B}" destId="{D765BF0A-88C6-4C53-8EAE-FF5015C013F4}" srcOrd="4" destOrd="0" parTransId="{29B5BD9C-227F-4D93-A8B1-B2F067BCFBF1}" sibTransId="{61C5FEA2-D0C6-48E7-AF4A-B913F38DAF18}"/>
    <dgm:cxn modelId="{CF876FDF-8664-4CF6-967A-6C22EF8FE7C5}" type="presOf" srcId="{47748C8A-162D-40FB-A784-71F904A077A2}" destId="{B3C24F2F-DFEF-45F0-AC60-589F473F77BF}" srcOrd="0" destOrd="0" presId="urn:microsoft.com/office/officeart/2005/8/layout/default"/>
    <dgm:cxn modelId="{82DF1B25-F279-4556-9963-072D9E7FFA6E}" type="presOf" srcId="{B2AE53F8-C71E-43B3-9874-AD5AFEAA6479}" destId="{F3896341-C7DC-47E1-8699-FD77DF3610E6}" srcOrd="0" destOrd="0" presId="urn:microsoft.com/office/officeart/2005/8/layout/default"/>
    <dgm:cxn modelId="{452A5964-E05A-4266-B580-45024E76D6A3}" type="presOf" srcId="{D765BF0A-88C6-4C53-8EAE-FF5015C013F4}" destId="{992DC247-97D2-4BE5-BCA2-E5C38624C318}" srcOrd="0" destOrd="0" presId="urn:microsoft.com/office/officeart/2005/8/layout/default"/>
    <dgm:cxn modelId="{0038A981-B8AC-43C5-B6EB-C64FA76BA9E0}" srcId="{3F1612F2-A367-47D9-8D4B-2F32841A5B2B}" destId="{317161C2-7234-4E0B-B125-501463D8859B}" srcOrd="1" destOrd="0" parTransId="{1C67428E-1579-408B-9516-6F37E6A7455F}" sibTransId="{9BD91015-0536-4F25-900F-BB8DDA524A13}"/>
    <dgm:cxn modelId="{6670E823-1023-43A2-97F8-089A1F6D6F89}" type="presOf" srcId="{3F1612F2-A367-47D9-8D4B-2F32841A5B2B}" destId="{DA5864BE-870B-46FD-8067-10CDCE03A6BE}" srcOrd="0" destOrd="0" presId="urn:microsoft.com/office/officeart/2005/8/layout/default"/>
    <dgm:cxn modelId="{D902B45E-E740-40EA-ADBC-2E19661D55B3}" srcId="{3F1612F2-A367-47D9-8D4B-2F32841A5B2B}" destId="{B2AE53F8-C71E-43B3-9874-AD5AFEAA6479}" srcOrd="0" destOrd="0" parTransId="{A1669BA3-660E-4EF5-A86D-1FD138496E6D}" sibTransId="{0EDF58D2-6D31-41F8-A31D-FC98551AE425}"/>
    <dgm:cxn modelId="{218DDAA4-4951-4418-865A-CF75AA85A010}" type="presOf" srcId="{2E313A23-A2D4-4778-AC79-9249FC5D9D5E}" destId="{9CB80E6E-17DA-401F-AEE9-9F2534A9D067}" srcOrd="0" destOrd="0" presId="urn:microsoft.com/office/officeart/2005/8/layout/default"/>
    <dgm:cxn modelId="{6CE209B3-1742-447A-81C5-B7C986FC3393}" srcId="{3F1612F2-A367-47D9-8D4B-2F32841A5B2B}" destId="{2E313A23-A2D4-4778-AC79-9249FC5D9D5E}" srcOrd="2" destOrd="0" parTransId="{52F2F3CE-6DEA-4B4C-BC30-C25157EE7C0D}" sibTransId="{3C7109E8-7A3D-44BE-99AD-79BF4273726F}"/>
    <dgm:cxn modelId="{558F9489-FA3A-416A-8ADE-2A6EF680075C}" srcId="{3F1612F2-A367-47D9-8D4B-2F32841A5B2B}" destId="{47748C8A-162D-40FB-A784-71F904A077A2}" srcOrd="3" destOrd="0" parTransId="{78625BAA-FC85-4594-A2A2-037AB67A1181}" sibTransId="{48E5EF01-F152-4B64-A61C-054115551E36}"/>
    <dgm:cxn modelId="{A6E38BAE-FD42-4090-8595-73A4F8D1AC79}" type="presOf" srcId="{317161C2-7234-4E0B-B125-501463D8859B}" destId="{EF20876F-B1F5-43BE-891A-B85D38909BB5}" srcOrd="0" destOrd="0" presId="urn:microsoft.com/office/officeart/2005/8/layout/default"/>
    <dgm:cxn modelId="{98944F47-D080-4832-98CD-AE85E9210EAC}" type="presParOf" srcId="{DA5864BE-870B-46FD-8067-10CDCE03A6BE}" destId="{F3896341-C7DC-47E1-8699-FD77DF3610E6}" srcOrd="0" destOrd="0" presId="urn:microsoft.com/office/officeart/2005/8/layout/default"/>
    <dgm:cxn modelId="{7955303D-1A0D-4C33-A8CB-B688F90FEA46}" type="presParOf" srcId="{DA5864BE-870B-46FD-8067-10CDCE03A6BE}" destId="{129F4F5B-A843-4496-8581-30DD4AED7E63}" srcOrd="1" destOrd="0" presId="urn:microsoft.com/office/officeart/2005/8/layout/default"/>
    <dgm:cxn modelId="{3DE6F85F-4641-46E5-958A-CB0F84BFDB1F}" type="presParOf" srcId="{DA5864BE-870B-46FD-8067-10CDCE03A6BE}" destId="{EF20876F-B1F5-43BE-891A-B85D38909BB5}" srcOrd="2" destOrd="0" presId="urn:microsoft.com/office/officeart/2005/8/layout/default"/>
    <dgm:cxn modelId="{06C3DC0A-41CB-4F06-928F-3FE250B2FD87}" type="presParOf" srcId="{DA5864BE-870B-46FD-8067-10CDCE03A6BE}" destId="{FE18AB00-B8C4-43C1-BD39-1F409B3F9385}" srcOrd="3" destOrd="0" presId="urn:microsoft.com/office/officeart/2005/8/layout/default"/>
    <dgm:cxn modelId="{85766742-4048-4EDD-A377-CC3F18FB13D9}" type="presParOf" srcId="{DA5864BE-870B-46FD-8067-10CDCE03A6BE}" destId="{9CB80E6E-17DA-401F-AEE9-9F2534A9D067}" srcOrd="4" destOrd="0" presId="urn:microsoft.com/office/officeart/2005/8/layout/default"/>
    <dgm:cxn modelId="{972BEEE1-4E79-41B4-8EC7-A9E0BA38D936}" type="presParOf" srcId="{DA5864BE-870B-46FD-8067-10CDCE03A6BE}" destId="{7E1B358B-7CD0-47DD-9E6E-4417523ACE22}" srcOrd="5" destOrd="0" presId="urn:microsoft.com/office/officeart/2005/8/layout/default"/>
    <dgm:cxn modelId="{E0A3FAB2-6773-4A0F-87CE-20FA170022BA}" type="presParOf" srcId="{DA5864BE-870B-46FD-8067-10CDCE03A6BE}" destId="{B3C24F2F-DFEF-45F0-AC60-589F473F77BF}" srcOrd="6" destOrd="0" presId="urn:microsoft.com/office/officeart/2005/8/layout/default"/>
    <dgm:cxn modelId="{A1D753B8-2233-4B64-9249-54D8E48C5235}" type="presParOf" srcId="{DA5864BE-870B-46FD-8067-10CDCE03A6BE}" destId="{39A0FF7C-53BD-42FD-A2EE-C4C7844F3495}" srcOrd="7" destOrd="0" presId="urn:microsoft.com/office/officeart/2005/8/layout/default"/>
    <dgm:cxn modelId="{12FC4981-820E-4496-92AE-CD5FFC931A88}" type="presParOf" srcId="{DA5864BE-870B-46FD-8067-10CDCE03A6BE}" destId="{992DC247-97D2-4BE5-BCA2-E5C38624C318}" srcOrd="8"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01FAB5D-6B73-4816-8AFA-76EEF0B2B04E}">
      <dsp:nvSpPr>
        <dsp:cNvPr id="0" name=""/>
        <dsp:cNvSpPr/>
      </dsp:nvSpPr>
      <dsp:spPr>
        <a:xfrm>
          <a:off x="0" y="1068387"/>
          <a:ext cx="3143249" cy="1885950"/>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3830" tIns="163830" rIns="163830" bIns="163830" numCol="1" spcCol="1270" anchor="ctr" anchorCtr="0">
          <a:noAutofit/>
        </a:bodyPr>
        <a:lstStyle/>
        <a:p>
          <a:pPr marL="0" lvl="0" indent="0" algn="ctr" defTabSz="1911350">
            <a:lnSpc>
              <a:spcPct val="90000"/>
            </a:lnSpc>
            <a:spcBef>
              <a:spcPct val="0"/>
            </a:spcBef>
            <a:spcAft>
              <a:spcPct val="35000"/>
            </a:spcAft>
            <a:buNone/>
          </a:pPr>
          <a:r>
            <a:rPr lang="en-US" sz="4300" kern="1200" dirty="0"/>
            <a:t>Pooled OLS Model</a:t>
          </a:r>
        </a:p>
      </dsp:txBody>
      <dsp:txXfrm>
        <a:off x="0" y="1068387"/>
        <a:ext cx="3143249" cy="1885950"/>
      </dsp:txXfrm>
    </dsp:sp>
    <dsp:sp modelId="{B9F0DC64-4AD9-4981-A64C-0722D74E1095}">
      <dsp:nvSpPr>
        <dsp:cNvPr id="0" name=""/>
        <dsp:cNvSpPr/>
      </dsp:nvSpPr>
      <dsp:spPr>
        <a:xfrm>
          <a:off x="3457575" y="1068387"/>
          <a:ext cx="3143249" cy="1885950"/>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3830" tIns="163830" rIns="163830" bIns="163830" numCol="1" spcCol="1270" anchor="ctr" anchorCtr="0">
          <a:noAutofit/>
        </a:bodyPr>
        <a:lstStyle/>
        <a:p>
          <a:pPr marL="0" lvl="0" indent="0" algn="ctr" defTabSz="1911350">
            <a:lnSpc>
              <a:spcPct val="90000"/>
            </a:lnSpc>
            <a:spcBef>
              <a:spcPct val="0"/>
            </a:spcBef>
            <a:spcAft>
              <a:spcPct val="35000"/>
            </a:spcAft>
            <a:buNone/>
          </a:pPr>
          <a:r>
            <a:rPr lang="en-US" sz="4300" kern="1200" dirty="0"/>
            <a:t>Fixed Effect Model</a:t>
          </a:r>
        </a:p>
      </dsp:txBody>
      <dsp:txXfrm>
        <a:off x="3457575" y="1068387"/>
        <a:ext cx="3143249" cy="1885950"/>
      </dsp:txXfrm>
    </dsp:sp>
    <dsp:sp modelId="{3199C519-79FE-4A50-87C5-CBE1BF12F8E1}">
      <dsp:nvSpPr>
        <dsp:cNvPr id="0" name=""/>
        <dsp:cNvSpPr/>
      </dsp:nvSpPr>
      <dsp:spPr>
        <a:xfrm>
          <a:off x="6915149" y="1068387"/>
          <a:ext cx="3143249" cy="1885950"/>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3830" tIns="163830" rIns="163830" bIns="163830" numCol="1" spcCol="1270" anchor="ctr" anchorCtr="0">
          <a:noAutofit/>
        </a:bodyPr>
        <a:lstStyle/>
        <a:p>
          <a:pPr marL="0" lvl="0" indent="0" algn="ctr" defTabSz="1911350">
            <a:lnSpc>
              <a:spcPct val="90000"/>
            </a:lnSpc>
            <a:spcBef>
              <a:spcPct val="0"/>
            </a:spcBef>
            <a:spcAft>
              <a:spcPct val="35000"/>
            </a:spcAft>
            <a:buNone/>
          </a:pPr>
          <a:r>
            <a:rPr lang="en-US" sz="4300" kern="1200" dirty="0"/>
            <a:t>Random Effect Model</a:t>
          </a:r>
        </a:p>
      </dsp:txBody>
      <dsp:txXfrm>
        <a:off x="6915149" y="1068387"/>
        <a:ext cx="3143249" cy="188595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3896341-C7DC-47E1-8699-FD77DF3610E6}">
      <dsp:nvSpPr>
        <dsp:cNvPr id="0" name=""/>
        <dsp:cNvSpPr/>
      </dsp:nvSpPr>
      <dsp:spPr>
        <a:xfrm>
          <a:off x="78581" y="173"/>
          <a:ext cx="3094136" cy="1856482"/>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ctr" defTabSz="1644650">
            <a:lnSpc>
              <a:spcPct val="90000"/>
            </a:lnSpc>
            <a:spcBef>
              <a:spcPct val="0"/>
            </a:spcBef>
            <a:spcAft>
              <a:spcPct val="35000"/>
            </a:spcAft>
            <a:buNone/>
          </a:pPr>
          <a:r>
            <a:rPr lang="en-US" sz="3700" kern="1200" dirty="0"/>
            <a:t>Pooled OLS Estimator</a:t>
          </a:r>
        </a:p>
      </dsp:txBody>
      <dsp:txXfrm>
        <a:off x="78581" y="173"/>
        <a:ext cx="3094136" cy="1856482"/>
      </dsp:txXfrm>
    </dsp:sp>
    <dsp:sp modelId="{EF20876F-B1F5-43BE-891A-B85D38909BB5}">
      <dsp:nvSpPr>
        <dsp:cNvPr id="0" name=""/>
        <dsp:cNvSpPr/>
      </dsp:nvSpPr>
      <dsp:spPr>
        <a:xfrm>
          <a:off x="3482131" y="173"/>
          <a:ext cx="3094136" cy="1856482"/>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ctr" defTabSz="1644650">
            <a:lnSpc>
              <a:spcPct val="90000"/>
            </a:lnSpc>
            <a:spcBef>
              <a:spcPct val="0"/>
            </a:spcBef>
            <a:spcAft>
              <a:spcPct val="35000"/>
            </a:spcAft>
            <a:buNone/>
          </a:pPr>
          <a:r>
            <a:rPr lang="en-US" sz="3700" kern="1200" dirty="0"/>
            <a:t>Between Estimator</a:t>
          </a:r>
        </a:p>
      </dsp:txBody>
      <dsp:txXfrm>
        <a:off x="3482131" y="173"/>
        <a:ext cx="3094136" cy="1856482"/>
      </dsp:txXfrm>
    </dsp:sp>
    <dsp:sp modelId="{9CB80E6E-17DA-401F-AEE9-9F2534A9D067}">
      <dsp:nvSpPr>
        <dsp:cNvPr id="0" name=""/>
        <dsp:cNvSpPr/>
      </dsp:nvSpPr>
      <dsp:spPr>
        <a:xfrm>
          <a:off x="6885682" y="173"/>
          <a:ext cx="3094136" cy="1856482"/>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ctr" defTabSz="1644650">
            <a:lnSpc>
              <a:spcPct val="90000"/>
            </a:lnSpc>
            <a:spcBef>
              <a:spcPct val="0"/>
            </a:spcBef>
            <a:spcAft>
              <a:spcPct val="35000"/>
            </a:spcAft>
            <a:buNone/>
          </a:pPr>
          <a:r>
            <a:rPr lang="en-US" sz="3700" kern="1200" dirty="0"/>
            <a:t>First Differences Estimator </a:t>
          </a:r>
        </a:p>
      </dsp:txBody>
      <dsp:txXfrm>
        <a:off x="6885682" y="173"/>
        <a:ext cx="3094136" cy="1856482"/>
      </dsp:txXfrm>
    </dsp:sp>
    <dsp:sp modelId="{B3C24F2F-DFEF-45F0-AC60-589F473F77BF}">
      <dsp:nvSpPr>
        <dsp:cNvPr id="0" name=""/>
        <dsp:cNvSpPr/>
      </dsp:nvSpPr>
      <dsp:spPr>
        <a:xfrm>
          <a:off x="1780356" y="2166069"/>
          <a:ext cx="3094136" cy="1856482"/>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ctr" defTabSz="1644650">
            <a:lnSpc>
              <a:spcPct val="90000"/>
            </a:lnSpc>
            <a:spcBef>
              <a:spcPct val="0"/>
            </a:spcBef>
            <a:spcAft>
              <a:spcPct val="35000"/>
            </a:spcAft>
            <a:buNone/>
          </a:pPr>
          <a:r>
            <a:rPr lang="en-US" sz="3700" kern="1200" dirty="0"/>
            <a:t>Fixed Effects or Within Estimator</a:t>
          </a:r>
        </a:p>
      </dsp:txBody>
      <dsp:txXfrm>
        <a:off x="1780356" y="2166069"/>
        <a:ext cx="3094136" cy="1856482"/>
      </dsp:txXfrm>
    </dsp:sp>
    <dsp:sp modelId="{992DC247-97D2-4BE5-BCA2-E5C38624C318}">
      <dsp:nvSpPr>
        <dsp:cNvPr id="0" name=""/>
        <dsp:cNvSpPr/>
      </dsp:nvSpPr>
      <dsp:spPr>
        <a:xfrm>
          <a:off x="5183906" y="2166069"/>
          <a:ext cx="3094136" cy="1856482"/>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ctr" defTabSz="1644650">
            <a:lnSpc>
              <a:spcPct val="90000"/>
            </a:lnSpc>
            <a:spcBef>
              <a:spcPct val="0"/>
            </a:spcBef>
            <a:spcAft>
              <a:spcPct val="35000"/>
            </a:spcAft>
            <a:buNone/>
          </a:pPr>
          <a:r>
            <a:rPr lang="en-US" sz="3700" kern="1200" dirty="0"/>
            <a:t>Random Effects Estimator</a:t>
          </a:r>
        </a:p>
      </dsp:txBody>
      <dsp:txXfrm>
        <a:off x="5183906" y="2166069"/>
        <a:ext cx="3094136" cy="1856482"/>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D5B5226-A6BC-4950-931D-4995A374A7A1}" type="datetimeFigureOut">
              <a:rPr lang="en-US" smtClean="0"/>
              <a:t>10/12/2016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7927BDA-82DF-4070-9C3E-44FC898E4861}" type="slidenum">
              <a:rPr lang="en-US" smtClean="0"/>
              <a:t>‹#›</a:t>
            </a:fld>
            <a:endParaRPr lang="en-US"/>
          </a:p>
        </p:txBody>
      </p:sp>
    </p:spTree>
    <p:extLst>
      <p:ext uri="{BB962C8B-B14F-4D97-AF65-F5344CB8AC3E}">
        <p14:creationId xmlns:p14="http://schemas.microsoft.com/office/powerpoint/2010/main" val="38602290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Panel data</a:t>
            </a:r>
            <a:r>
              <a:rPr lang="en-US" dirty="0"/>
              <a:t> (also known as longitudinal or cross- sectional time-series data) is a dataset in which the behavior of entities are observed across time.</a:t>
            </a:r>
          </a:p>
          <a:p>
            <a:r>
              <a:rPr lang="en-US" dirty="0"/>
              <a:t>These entities could be states, companies, individuals, countries, etc. In statistics and econometrics, the term panel data refers to multi-dimensional data frequently involving measurements over time.</a:t>
            </a:r>
          </a:p>
          <a:p>
            <a:r>
              <a:rPr lang="en-US" dirty="0"/>
              <a:t>Panel data contain observations of multiple phenomena obtained over multiple time periods for the same firms or individuals. </a:t>
            </a:r>
          </a:p>
          <a:p>
            <a:r>
              <a:rPr lang="en-US" dirty="0"/>
              <a:t>Cross-sectional and time series data.</a:t>
            </a:r>
          </a:p>
          <a:p>
            <a:endParaRPr lang="en-US" dirty="0"/>
          </a:p>
        </p:txBody>
      </p:sp>
      <p:sp>
        <p:nvSpPr>
          <p:cNvPr id="4" name="Slide Number Placeholder 3"/>
          <p:cNvSpPr>
            <a:spLocks noGrp="1"/>
          </p:cNvSpPr>
          <p:nvPr>
            <p:ph type="sldNum" sz="quarter" idx="10"/>
          </p:nvPr>
        </p:nvSpPr>
        <p:spPr/>
        <p:txBody>
          <a:bodyPr/>
          <a:lstStyle/>
          <a:p>
            <a:fld id="{97927BDA-82DF-4070-9C3E-44FC898E4861}" type="slidenum">
              <a:rPr lang="en-US" smtClean="0"/>
              <a:t>3</a:t>
            </a:fld>
            <a:endParaRPr lang="en-US"/>
          </a:p>
        </p:txBody>
      </p:sp>
    </p:spTree>
    <p:extLst>
      <p:ext uri="{BB962C8B-B14F-4D97-AF65-F5344CB8AC3E}">
        <p14:creationId xmlns:p14="http://schemas.microsoft.com/office/powerpoint/2010/main" val="35366445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we pool all observations together and run regression model, neglecting the cross-section and time series nature of the data. In our example, by Combining all 1,115 stores for entire 2.5 years we deny the heterogeneity or individuality of the stores.  In simpler words we are assuming that all the stores are same.</a:t>
            </a:r>
          </a:p>
          <a:p>
            <a:r>
              <a:rPr lang="en-US" dirty="0"/>
              <a:t>Basically here we completely ignore the fact that we are using panel data. If the pooled model has uncorrelated errors, then in that case model is consistent otherwise it will not be consistent.</a:t>
            </a:r>
          </a:p>
        </p:txBody>
      </p:sp>
      <p:sp>
        <p:nvSpPr>
          <p:cNvPr id="4" name="Slide Number Placeholder 3"/>
          <p:cNvSpPr>
            <a:spLocks noGrp="1"/>
          </p:cNvSpPr>
          <p:nvPr>
            <p:ph type="sldNum" sz="quarter" idx="10"/>
          </p:nvPr>
        </p:nvSpPr>
        <p:spPr/>
        <p:txBody>
          <a:bodyPr/>
          <a:lstStyle/>
          <a:p>
            <a:fld id="{97927BDA-82DF-4070-9C3E-44FC898E4861}" type="slidenum">
              <a:rPr lang="en-US" smtClean="0"/>
              <a:t>16</a:t>
            </a:fld>
            <a:endParaRPr lang="en-US"/>
          </a:p>
        </p:txBody>
      </p:sp>
    </p:spTree>
    <p:extLst>
      <p:ext uri="{BB962C8B-B14F-4D97-AF65-F5344CB8AC3E}">
        <p14:creationId xmlns:p14="http://schemas.microsoft.com/office/powerpoint/2010/main" val="7507343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between estimation technique we average all the rows over time and thus removing all the time information we have. So it considers variation that are there only “between” the cross-sectional data, in this case between different stores. </a:t>
            </a:r>
          </a:p>
          <a:p>
            <a:r>
              <a:rPr lang="en-US" dirty="0"/>
              <a:t>Thus, in between estimators we have, OLS estimation of the time-averaged dependent variable on the time-averaged </a:t>
            </a:r>
            <a:r>
              <a:rPr lang="en-US" dirty="0" err="1"/>
              <a:t>regressors</a:t>
            </a:r>
            <a:r>
              <a:rPr lang="en-US" dirty="0"/>
              <a:t> for each individual. </a:t>
            </a:r>
          </a:p>
          <a:p>
            <a:endParaRPr lang="en-US" dirty="0"/>
          </a:p>
          <a:p>
            <a:r>
              <a:rPr lang="en-US" dirty="0"/>
              <a:t>This model is seldom used, as it averages out the time component, and lot of essential data is lost. We miss to model the seasonal changes. The Random Effect and pooled estimators depict the between variations along with time variations and thus are more efficient than this model. </a:t>
            </a:r>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97927BDA-82DF-4070-9C3E-44FC898E4861}" type="slidenum">
              <a:rPr lang="en-US" smtClean="0"/>
              <a:t>17</a:t>
            </a:fld>
            <a:endParaRPr lang="en-US"/>
          </a:p>
        </p:txBody>
      </p:sp>
    </p:spTree>
    <p:extLst>
      <p:ext uri="{BB962C8B-B14F-4D97-AF65-F5344CB8AC3E}">
        <p14:creationId xmlns:p14="http://schemas.microsoft.com/office/powerpoint/2010/main" val="31359213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this method of estimating we observe the “within” group effects over time. This estimator uses all the NT rows for estimation. It uses time-demeaned variables (the individual-specific deviations of variables from their time-averaged values). So basically if we take number of customers of an individual store on a particular day and subtract it from average number of customer of that store over time, I can time-demeaned value for the number of customers for that particular store.</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limitation of this estimation technique is that,. For example, in our case store assortment type and store type are same over time for a particular store so their average value will remain same and cancel out from the equation. If there are many time-invariant variables which are critical we need to use different estimation techniques like pooled OLS or between estimation.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Taking time demeaned values removes the individual specific time invariant component alpha observed in pooled OLS estimates and thus provides better estimation.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97927BDA-82DF-4070-9C3E-44FC898E4861}" type="slidenum">
              <a:rPr lang="en-US" smtClean="0"/>
              <a:t>18</a:t>
            </a:fld>
            <a:endParaRPr lang="en-US"/>
          </a:p>
        </p:txBody>
      </p:sp>
    </p:spTree>
    <p:extLst>
      <p:ext uri="{BB962C8B-B14F-4D97-AF65-F5344CB8AC3E}">
        <p14:creationId xmlns:p14="http://schemas.microsoft.com/office/powerpoint/2010/main" val="24783817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first difference estimator uses the one-period changes for each individual. It uses first-differenced variables (the individual-specific one-period changes for each individual). </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first difference is null, -90, 41 and 16. That is it takes the difference of number of customers from the previous day value. This is an OLS estimation of the one-period changes of the dependent variable on the one-period changes in the </a:t>
            </a:r>
            <a:r>
              <a:rPr lang="en-US" dirty="0" err="1"/>
              <a:t>regressors</a:t>
            </a:r>
            <a:r>
              <a:rPr lang="en-US" dirty="0"/>
              <a:t>.</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As individual specific effect alpha does not vary over time it gets cancelled out every time we subtract from previous time value. The limitation of first differences estimator is same as fixed estimators. It does not account for the variation due to time invariant variables like store type. </a:t>
            </a:r>
          </a:p>
          <a:p>
            <a:endParaRPr lang="en-US" dirty="0"/>
          </a:p>
        </p:txBody>
      </p:sp>
      <p:sp>
        <p:nvSpPr>
          <p:cNvPr id="4" name="Slide Number Placeholder 3"/>
          <p:cNvSpPr>
            <a:spLocks noGrp="1"/>
          </p:cNvSpPr>
          <p:nvPr>
            <p:ph type="sldNum" sz="quarter" idx="10"/>
          </p:nvPr>
        </p:nvSpPr>
        <p:spPr/>
        <p:txBody>
          <a:bodyPr/>
          <a:lstStyle/>
          <a:p>
            <a:fld id="{97927BDA-82DF-4070-9C3E-44FC898E4861}" type="slidenum">
              <a:rPr lang="en-US" smtClean="0"/>
              <a:t>19</a:t>
            </a:fld>
            <a:endParaRPr lang="en-US"/>
          </a:p>
        </p:txBody>
      </p:sp>
    </p:spTree>
    <p:extLst>
      <p:ext uri="{BB962C8B-B14F-4D97-AF65-F5344CB8AC3E}">
        <p14:creationId xmlns:p14="http://schemas.microsoft.com/office/powerpoint/2010/main" val="35968670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can observe the individual-specific effects alpha in the error term. As the value of lambda increase this individual effect will decrease. As lambda approaches 0, our estimation becomes a pooled OLS estimation, and as lambda approaches 1 our estimation acts like a fixed effect estimation. The random effects estimates are a weighted average of the between and within estimates. Random Effect Estimators are inconsistent when we have a fixed effect model and thus cannot be used in all cases.</a:t>
            </a:r>
          </a:p>
          <a:p>
            <a:endParaRPr lang="en-US" dirty="0"/>
          </a:p>
        </p:txBody>
      </p:sp>
      <p:sp>
        <p:nvSpPr>
          <p:cNvPr id="4" name="Slide Number Placeholder 3"/>
          <p:cNvSpPr>
            <a:spLocks noGrp="1"/>
          </p:cNvSpPr>
          <p:nvPr>
            <p:ph type="sldNum" sz="quarter" idx="10"/>
          </p:nvPr>
        </p:nvSpPr>
        <p:spPr/>
        <p:txBody>
          <a:bodyPr/>
          <a:lstStyle/>
          <a:p>
            <a:fld id="{97927BDA-82DF-4070-9C3E-44FC898E4861}" type="slidenum">
              <a:rPr lang="en-US" smtClean="0"/>
              <a:t>21</a:t>
            </a:fld>
            <a:endParaRPr lang="en-US"/>
          </a:p>
        </p:txBody>
      </p:sp>
    </p:spTree>
    <p:extLst>
      <p:ext uri="{BB962C8B-B14F-4D97-AF65-F5344CB8AC3E}">
        <p14:creationId xmlns:p14="http://schemas.microsoft.com/office/powerpoint/2010/main" val="791026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7927BDA-82DF-4070-9C3E-44FC898E4861}" type="slidenum">
              <a:rPr lang="en-US" smtClean="0"/>
              <a:t>24</a:t>
            </a:fld>
            <a:endParaRPr lang="en-US"/>
          </a:p>
        </p:txBody>
      </p:sp>
    </p:spTree>
    <p:extLst>
      <p:ext uri="{BB962C8B-B14F-4D97-AF65-F5344CB8AC3E}">
        <p14:creationId xmlns:p14="http://schemas.microsoft.com/office/powerpoint/2010/main" val="36525800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b="1" dirty="0"/>
              <a:t>Varying </a:t>
            </a:r>
            <a:r>
              <a:rPr lang="en-US" b="1" dirty="0" err="1"/>
              <a:t>regressor</a:t>
            </a:r>
            <a:r>
              <a:rPr lang="en-US" dirty="0"/>
              <a:t> </a:t>
            </a:r>
            <a:r>
              <a:rPr lang="en-US" dirty="0" err="1"/>
              <a:t>X</a:t>
            </a:r>
            <a:r>
              <a:rPr lang="en-US" baseline="-25000" dirty="0" err="1"/>
              <a:t>it</a:t>
            </a:r>
            <a:r>
              <a:rPr lang="en-US" baseline="-25000" dirty="0"/>
              <a:t> </a:t>
            </a:r>
            <a:r>
              <a:rPr lang="en-US" dirty="0"/>
              <a:t>– These are the </a:t>
            </a:r>
            <a:r>
              <a:rPr lang="en-US" dirty="0" err="1"/>
              <a:t>regressors</a:t>
            </a:r>
            <a:r>
              <a:rPr lang="en-US" dirty="0"/>
              <a:t> which depend on both </a:t>
            </a:r>
            <a:r>
              <a:rPr lang="en-US" dirty="0" err="1"/>
              <a:t>i</a:t>
            </a:r>
            <a:r>
              <a:rPr lang="en-US" dirty="0"/>
              <a:t> (in this case store) and time. e.g. Number of customers – They vary with time for the same stores that is they show within group variability. Also they show between group variability i.e. the value for customers in different stores for same time is different.</a:t>
            </a:r>
          </a:p>
          <a:p>
            <a:pPr lvl="0"/>
            <a:r>
              <a:rPr lang="en-US" b="1" dirty="0"/>
              <a:t>Time-invariant </a:t>
            </a:r>
            <a:r>
              <a:rPr lang="en-US" b="1" dirty="0" err="1"/>
              <a:t>regressors</a:t>
            </a:r>
            <a:r>
              <a:rPr lang="en-US" dirty="0"/>
              <a:t> </a:t>
            </a:r>
            <a:r>
              <a:rPr lang="en-US" dirty="0" err="1"/>
              <a:t>X</a:t>
            </a:r>
            <a:r>
              <a:rPr lang="en-US" baseline="-25000" dirty="0" err="1"/>
              <a:t>it</a:t>
            </a:r>
            <a:r>
              <a:rPr lang="en-US" dirty="0"/>
              <a:t> = X</a:t>
            </a:r>
            <a:r>
              <a:rPr lang="en-US" baseline="-25000" dirty="0"/>
              <a:t>i</a:t>
            </a:r>
            <a:r>
              <a:rPr lang="en-US" dirty="0"/>
              <a:t> for all t – These are </a:t>
            </a:r>
            <a:r>
              <a:rPr lang="en-US" dirty="0" err="1"/>
              <a:t>regressors</a:t>
            </a:r>
            <a:r>
              <a:rPr lang="en-US" dirty="0"/>
              <a:t> which are time independent e.g. In this case all attributes corresponding to stores like Assortment type, Store type, Competition Distance and Competition Open Since Year all are time invariant. These variables have within group variation equals to 0 i.e. for the same store they don’t change over time.</a:t>
            </a:r>
          </a:p>
          <a:p>
            <a:r>
              <a:rPr lang="en-US" dirty="0"/>
              <a:t> </a:t>
            </a:r>
            <a:r>
              <a:rPr lang="en-US" b="1" dirty="0"/>
              <a:t>Individual-Invariant Regressors</a:t>
            </a:r>
            <a:r>
              <a:rPr lang="en-US" dirty="0"/>
              <a:t> </a:t>
            </a:r>
            <a:r>
              <a:rPr lang="en-US" dirty="0" err="1"/>
              <a:t>X</a:t>
            </a:r>
            <a:r>
              <a:rPr lang="en-US" baseline="-25000" dirty="0" err="1"/>
              <a:t>it</a:t>
            </a:r>
            <a:r>
              <a:rPr lang="en-US" baseline="-25000" dirty="0"/>
              <a:t> </a:t>
            </a:r>
            <a:r>
              <a:rPr lang="en-US" dirty="0"/>
              <a:t>= </a:t>
            </a:r>
            <a:r>
              <a:rPr lang="en-US" dirty="0" err="1"/>
              <a:t>X</a:t>
            </a:r>
            <a:r>
              <a:rPr lang="en-US" baseline="-25000" dirty="0" err="1"/>
              <a:t>t</a:t>
            </a:r>
            <a:r>
              <a:rPr lang="en-US" baseline="-25000" dirty="0"/>
              <a:t> </a:t>
            </a:r>
            <a:r>
              <a:rPr lang="en-US" dirty="0"/>
              <a:t>for all </a:t>
            </a:r>
            <a:r>
              <a:rPr lang="en-US" dirty="0" err="1"/>
              <a:t>i</a:t>
            </a:r>
            <a:r>
              <a:rPr lang="en-US" dirty="0"/>
              <a:t> – These variables do not depend on individual ids (in this case stores), they depend only on time, i.e. these variables have within group variation for a given time equals to 0. e.g. School Holiday, State Holiday depends on the date but not on individual store.</a:t>
            </a:r>
          </a:p>
          <a:p>
            <a:endParaRPr lang="en-US" dirty="0"/>
          </a:p>
        </p:txBody>
      </p:sp>
      <p:sp>
        <p:nvSpPr>
          <p:cNvPr id="4" name="Slide Number Placeholder 3"/>
          <p:cNvSpPr>
            <a:spLocks noGrp="1"/>
          </p:cNvSpPr>
          <p:nvPr>
            <p:ph type="sldNum" sz="quarter" idx="10"/>
          </p:nvPr>
        </p:nvSpPr>
        <p:spPr/>
        <p:txBody>
          <a:bodyPr/>
          <a:lstStyle/>
          <a:p>
            <a:fld id="{97927BDA-82DF-4070-9C3E-44FC898E4861}" type="slidenum">
              <a:rPr lang="en-US" smtClean="0"/>
              <a:t>5</a:t>
            </a:fld>
            <a:endParaRPr lang="en-US"/>
          </a:p>
        </p:txBody>
      </p:sp>
    </p:spTree>
    <p:extLst>
      <p:ext uri="{BB962C8B-B14F-4D97-AF65-F5344CB8AC3E}">
        <p14:creationId xmlns:p14="http://schemas.microsoft.com/office/powerpoint/2010/main" val="28831270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7927BDA-82DF-4070-9C3E-44FC898E4861}" type="slidenum">
              <a:rPr lang="en-US" smtClean="0"/>
              <a:t>6</a:t>
            </a:fld>
            <a:endParaRPr lang="en-US"/>
          </a:p>
        </p:txBody>
      </p:sp>
    </p:spTree>
    <p:extLst>
      <p:ext uri="{BB962C8B-B14F-4D97-AF65-F5344CB8AC3E}">
        <p14:creationId xmlns:p14="http://schemas.microsoft.com/office/powerpoint/2010/main" val="42461685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000" b="1" dirty="0"/>
              <a:t>Assumptions of linear regression are:</a:t>
            </a:r>
          </a:p>
          <a:p>
            <a:pPr lvl="0">
              <a:buFont typeface="Wingdings" panose="05000000000000000000" pitchFamily="2" charset="2"/>
              <a:buChar char="Ø"/>
            </a:pPr>
            <a:r>
              <a:rPr lang="en-US" dirty="0"/>
              <a:t>Mean of response variable is linearly related to predictor variables</a:t>
            </a:r>
          </a:p>
          <a:p>
            <a:pPr lvl="0">
              <a:buFont typeface="Wingdings" panose="05000000000000000000" pitchFamily="2" charset="2"/>
              <a:buChar char="Ø"/>
            </a:pPr>
            <a:r>
              <a:rPr lang="en-US" dirty="0"/>
              <a:t>Error terms are normally distributed</a:t>
            </a:r>
          </a:p>
          <a:p>
            <a:pPr lvl="0">
              <a:buFont typeface="Wingdings" panose="05000000000000000000" pitchFamily="2" charset="2"/>
              <a:buChar char="Ø"/>
            </a:pPr>
            <a:r>
              <a:rPr lang="en-US" dirty="0"/>
              <a:t>Errors have equal variance (homoscedastic)</a:t>
            </a:r>
          </a:p>
          <a:p>
            <a:pPr lvl="0">
              <a:buFont typeface="Wingdings" panose="05000000000000000000" pitchFamily="2" charset="2"/>
              <a:buChar char="Ø"/>
            </a:pPr>
            <a:r>
              <a:rPr lang="en-US" dirty="0"/>
              <a:t>Errors are independent at each predictor value</a:t>
            </a:r>
            <a:r>
              <a:rPr lang="en-US" b="1" dirty="0"/>
              <a:t> </a:t>
            </a:r>
            <a:endParaRPr lang="en-US" dirty="0"/>
          </a:p>
          <a:p>
            <a:endParaRPr lang="en-US" dirty="0"/>
          </a:p>
        </p:txBody>
      </p:sp>
      <p:sp>
        <p:nvSpPr>
          <p:cNvPr id="4" name="Slide Number Placeholder 3"/>
          <p:cNvSpPr>
            <a:spLocks noGrp="1"/>
          </p:cNvSpPr>
          <p:nvPr>
            <p:ph type="sldNum" sz="quarter" idx="10"/>
          </p:nvPr>
        </p:nvSpPr>
        <p:spPr/>
        <p:txBody>
          <a:bodyPr/>
          <a:lstStyle/>
          <a:p>
            <a:fld id="{97927BDA-82DF-4070-9C3E-44FC898E4861}" type="slidenum">
              <a:rPr lang="en-US" smtClean="0"/>
              <a:t>10</a:t>
            </a:fld>
            <a:endParaRPr lang="en-US"/>
          </a:p>
        </p:txBody>
      </p:sp>
    </p:spTree>
    <p:extLst>
      <p:ext uri="{BB962C8B-B14F-4D97-AF65-F5344CB8AC3E}">
        <p14:creationId xmlns:p14="http://schemas.microsoft.com/office/powerpoint/2010/main" val="395309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error term consists of two components, an “idiosyncratic” component u and an “unobserved heterogeneity” component c.</a:t>
            </a:r>
          </a:p>
          <a:p>
            <a:r>
              <a:rPr lang="en-US" dirty="0"/>
              <a:t>If the unobserved heterogeneity i.e. c is correlated with one or more of the explanatory variables, OLS parameter estimates are biased and inconsistent. </a:t>
            </a:r>
          </a:p>
          <a:p>
            <a:r>
              <a:rPr lang="en-US" dirty="0"/>
              <a:t>If we have more than one observation on any unit, the errors will be correlated and OLS estimates will be inefficient</a:t>
            </a:r>
          </a:p>
          <a:p>
            <a:r>
              <a:rPr lang="en-US" dirty="0"/>
              <a:t>Using fixed and random panel models (explained later) addresses the issues related to “unobserved heterogeneity” and thus we use panel modelling techniques over simple linear regression.</a:t>
            </a:r>
          </a:p>
          <a:p>
            <a:endParaRPr lang="en-US" dirty="0"/>
          </a:p>
          <a:p>
            <a:endParaRPr lang="en-US" dirty="0"/>
          </a:p>
          <a:p>
            <a:r>
              <a:rPr lang="en-US" sz="1200" dirty="0"/>
              <a:t>-  OLS(Ordinary Least Squares) parameter estimates are biased and inconsistent. </a:t>
            </a:r>
            <a:endParaRPr lang="en-US" dirty="0"/>
          </a:p>
        </p:txBody>
      </p:sp>
      <p:sp>
        <p:nvSpPr>
          <p:cNvPr id="4" name="Slide Number Placeholder 3"/>
          <p:cNvSpPr>
            <a:spLocks noGrp="1"/>
          </p:cNvSpPr>
          <p:nvPr>
            <p:ph type="sldNum" sz="quarter" idx="10"/>
          </p:nvPr>
        </p:nvSpPr>
        <p:spPr/>
        <p:txBody>
          <a:bodyPr/>
          <a:lstStyle/>
          <a:p>
            <a:fld id="{97927BDA-82DF-4070-9C3E-44FC898E4861}" type="slidenum">
              <a:rPr lang="en-US" smtClean="0"/>
              <a:t>11</a:t>
            </a:fld>
            <a:endParaRPr lang="en-US"/>
          </a:p>
        </p:txBody>
      </p:sp>
    </p:spTree>
    <p:extLst>
      <p:ext uri="{BB962C8B-B14F-4D97-AF65-F5344CB8AC3E}">
        <p14:creationId xmlns:p14="http://schemas.microsoft.com/office/powerpoint/2010/main" val="5453993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7927BDA-82DF-4070-9C3E-44FC898E4861}" type="slidenum">
              <a:rPr lang="en-US" smtClean="0"/>
              <a:t>12</a:t>
            </a:fld>
            <a:endParaRPr lang="en-US"/>
          </a:p>
        </p:txBody>
      </p:sp>
    </p:spTree>
    <p:extLst>
      <p:ext uri="{BB962C8B-B14F-4D97-AF65-F5344CB8AC3E}">
        <p14:creationId xmlns:p14="http://schemas.microsoft.com/office/powerpoint/2010/main" val="31581043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Since panel data relate to individuals, firms, states, countries, etc., over time, there is bound to be heterogeneity in these units. The techniques of panel data estimation can take such heterogeneity explicitly into account by allowing for individual-specific variables, such as individuals, firms, states, and countries.</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By combining time series of cross-section observations, panel data give “more informative data, more variability, less collinearity among variables, more degrees of freedom and more efficiency.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By studying the repeated cross section of observations, panel data are better suited to study the dynamics of change. Spells of unemployment, job turnover, and labor mobility are better studied with panel data.</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successive waves of minimum wage increases in the federal and/or state minimum wages. Panel data can better detect and measure effects that simply cannot be observed in pure cross-section or pure time series data. For example, the effects of minimum wage laws </a:t>
            </a:r>
            <a:r>
              <a:rPr lang="en-US" dirty="0" err="1"/>
              <a:t>onemployment</a:t>
            </a:r>
            <a:r>
              <a:rPr lang="en-US" dirty="0"/>
              <a:t> and earnings can be better studied if we include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Panel data enables us to study more complicated behavioral models. For example, phenomena such as economies of scale and technological change can be better handled by panel data than by pure cross-section or pure time series data.</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By making data available for several thousand units, panel data can minimize the bias that might result if we aggregate individuals or firms into broad aggregates.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10"/>
          </p:nvPr>
        </p:nvSpPr>
        <p:spPr/>
        <p:txBody>
          <a:bodyPr/>
          <a:lstStyle/>
          <a:p>
            <a:fld id="{97927BDA-82DF-4070-9C3E-44FC898E4861}" type="slidenum">
              <a:rPr lang="en-US" smtClean="0"/>
              <a:t>13</a:t>
            </a:fld>
            <a:endParaRPr lang="en-US"/>
          </a:p>
        </p:txBody>
      </p:sp>
    </p:spTree>
    <p:extLst>
      <p:ext uri="{BB962C8B-B14F-4D97-AF65-F5344CB8AC3E}">
        <p14:creationId xmlns:p14="http://schemas.microsoft.com/office/powerpoint/2010/main" val="7094086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7927BDA-82DF-4070-9C3E-44FC898E4861}" type="slidenum">
              <a:rPr lang="en-US" smtClean="0"/>
              <a:t>14</a:t>
            </a:fld>
            <a:endParaRPr lang="en-US"/>
          </a:p>
        </p:txBody>
      </p:sp>
    </p:spTree>
    <p:extLst>
      <p:ext uri="{BB962C8B-B14F-4D97-AF65-F5344CB8AC3E}">
        <p14:creationId xmlns:p14="http://schemas.microsoft.com/office/powerpoint/2010/main" val="41852770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Panel data models can be estimated with several estimators. The estimators differ on whether they consider between or within variation in the data.</a:t>
            </a:r>
          </a:p>
          <a:p>
            <a:r>
              <a:rPr lang="en-US" dirty="0"/>
              <a:t>We prefer estimators that are consistent and efficient. Different estimators used are:</a:t>
            </a:r>
          </a:p>
          <a:p>
            <a:endParaRPr lang="en-US" dirty="0"/>
          </a:p>
        </p:txBody>
      </p:sp>
      <p:sp>
        <p:nvSpPr>
          <p:cNvPr id="4" name="Slide Number Placeholder 3"/>
          <p:cNvSpPr>
            <a:spLocks noGrp="1"/>
          </p:cNvSpPr>
          <p:nvPr>
            <p:ph type="sldNum" sz="quarter" idx="10"/>
          </p:nvPr>
        </p:nvSpPr>
        <p:spPr/>
        <p:txBody>
          <a:bodyPr/>
          <a:lstStyle/>
          <a:p>
            <a:fld id="{97927BDA-82DF-4070-9C3E-44FC898E4861}" type="slidenum">
              <a:rPr lang="en-US" smtClean="0"/>
              <a:t>15</a:t>
            </a:fld>
            <a:endParaRPr lang="en-US"/>
          </a:p>
        </p:txBody>
      </p:sp>
    </p:spTree>
    <p:extLst>
      <p:ext uri="{BB962C8B-B14F-4D97-AF65-F5344CB8AC3E}">
        <p14:creationId xmlns:p14="http://schemas.microsoft.com/office/powerpoint/2010/main" val="2405786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AE87F0C-E34A-4196-9B06-7D0D27EFB238}" type="datetimeFigureOut">
              <a:rPr lang="en-US" smtClean="0"/>
              <a:t>10/12/2016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4FAB5E-3262-496C-A90C-9335D931CDE0}"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706321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AE87F0C-E34A-4196-9B06-7D0D27EFB238}" type="datetimeFigureOut">
              <a:rPr lang="en-US" smtClean="0"/>
              <a:t>10/12/2016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4FAB5E-3262-496C-A90C-9335D931CDE0}" type="slidenum">
              <a:rPr lang="en-US" smtClean="0"/>
              <a:t>‹#›</a:t>
            </a:fld>
            <a:endParaRPr lang="en-US"/>
          </a:p>
        </p:txBody>
      </p:sp>
    </p:spTree>
    <p:extLst>
      <p:ext uri="{BB962C8B-B14F-4D97-AF65-F5344CB8AC3E}">
        <p14:creationId xmlns:p14="http://schemas.microsoft.com/office/powerpoint/2010/main" val="32401403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AE87F0C-E34A-4196-9B06-7D0D27EFB238}" type="datetimeFigureOut">
              <a:rPr lang="en-US" smtClean="0"/>
              <a:t>10/12/2016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4FAB5E-3262-496C-A90C-9335D931CDE0}" type="slidenum">
              <a:rPr lang="en-US" smtClean="0"/>
              <a:t>‹#›</a:t>
            </a:fld>
            <a:endParaRPr lang="en-US"/>
          </a:p>
        </p:txBody>
      </p:sp>
    </p:spTree>
    <p:extLst>
      <p:ext uri="{BB962C8B-B14F-4D97-AF65-F5344CB8AC3E}">
        <p14:creationId xmlns:p14="http://schemas.microsoft.com/office/powerpoint/2010/main" val="7937780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AE87F0C-E34A-4196-9B06-7D0D27EFB238}" type="datetimeFigureOut">
              <a:rPr lang="en-US" smtClean="0"/>
              <a:t>10/12/2016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4FAB5E-3262-496C-A90C-9335D931CDE0}" type="slidenum">
              <a:rPr lang="en-US" smtClean="0"/>
              <a:t>‹#›</a:t>
            </a:fld>
            <a:endParaRPr lang="en-US"/>
          </a:p>
        </p:txBody>
      </p:sp>
    </p:spTree>
    <p:extLst>
      <p:ext uri="{BB962C8B-B14F-4D97-AF65-F5344CB8AC3E}">
        <p14:creationId xmlns:p14="http://schemas.microsoft.com/office/powerpoint/2010/main" val="39275977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AE87F0C-E34A-4196-9B06-7D0D27EFB238}" type="datetimeFigureOut">
              <a:rPr lang="en-US" smtClean="0"/>
              <a:t>10/12/2016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4FAB5E-3262-496C-A90C-9335D931CDE0}"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973563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AE87F0C-E34A-4196-9B06-7D0D27EFB238}" type="datetimeFigureOut">
              <a:rPr lang="en-US" smtClean="0"/>
              <a:t>10/12/2016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4FAB5E-3262-496C-A90C-9335D931CDE0}" type="slidenum">
              <a:rPr lang="en-US" smtClean="0"/>
              <a:t>‹#›</a:t>
            </a:fld>
            <a:endParaRPr lang="en-US"/>
          </a:p>
        </p:txBody>
      </p:sp>
    </p:spTree>
    <p:extLst>
      <p:ext uri="{BB962C8B-B14F-4D97-AF65-F5344CB8AC3E}">
        <p14:creationId xmlns:p14="http://schemas.microsoft.com/office/powerpoint/2010/main" val="20885571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AE87F0C-E34A-4196-9B06-7D0D27EFB238}" type="datetimeFigureOut">
              <a:rPr lang="en-US" smtClean="0"/>
              <a:t>10/12/2016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34FAB5E-3262-496C-A90C-9335D931CDE0}" type="slidenum">
              <a:rPr lang="en-US" smtClean="0"/>
              <a:t>‹#›</a:t>
            </a:fld>
            <a:endParaRPr lang="en-US"/>
          </a:p>
        </p:txBody>
      </p:sp>
    </p:spTree>
    <p:extLst>
      <p:ext uri="{BB962C8B-B14F-4D97-AF65-F5344CB8AC3E}">
        <p14:creationId xmlns:p14="http://schemas.microsoft.com/office/powerpoint/2010/main" val="1456057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AE87F0C-E34A-4196-9B06-7D0D27EFB238}" type="datetimeFigureOut">
              <a:rPr lang="en-US" smtClean="0"/>
              <a:t>10/12/2016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34FAB5E-3262-496C-A90C-9335D931CDE0}" type="slidenum">
              <a:rPr lang="en-US" smtClean="0"/>
              <a:t>‹#›</a:t>
            </a:fld>
            <a:endParaRPr lang="en-US"/>
          </a:p>
        </p:txBody>
      </p:sp>
    </p:spTree>
    <p:extLst>
      <p:ext uri="{BB962C8B-B14F-4D97-AF65-F5344CB8AC3E}">
        <p14:creationId xmlns:p14="http://schemas.microsoft.com/office/powerpoint/2010/main" val="32305658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BAE87F0C-E34A-4196-9B06-7D0D27EFB238}" type="datetimeFigureOut">
              <a:rPr lang="en-US" smtClean="0"/>
              <a:t>10/12/2016</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434FAB5E-3262-496C-A90C-9335D931CDE0}" type="slidenum">
              <a:rPr lang="en-US" smtClean="0"/>
              <a:t>‹#›</a:t>
            </a:fld>
            <a:endParaRPr lang="en-US"/>
          </a:p>
        </p:txBody>
      </p:sp>
    </p:spTree>
    <p:extLst>
      <p:ext uri="{BB962C8B-B14F-4D97-AF65-F5344CB8AC3E}">
        <p14:creationId xmlns:p14="http://schemas.microsoft.com/office/powerpoint/2010/main" val="24338526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BAE87F0C-E34A-4196-9B06-7D0D27EFB238}" type="datetimeFigureOut">
              <a:rPr lang="en-US" smtClean="0"/>
              <a:t>10/12/2016</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34FAB5E-3262-496C-A90C-9335D931CDE0}" type="slidenum">
              <a:rPr lang="en-US" smtClean="0"/>
              <a:t>‹#›</a:t>
            </a:fld>
            <a:endParaRPr lang="en-US"/>
          </a:p>
        </p:txBody>
      </p:sp>
    </p:spTree>
    <p:extLst>
      <p:ext uri="{BB962C8B-B14F-4D97-AF65-F5344CB8AC3E}">
        <p14:creationId xmlns:p14="http://schemas.microsoft.com/office/powerpoint/2010/main" val="7044758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AE87F0C-E34A-4196-9B06-7D0D27EFB238}" type="datetimeFigureOut">
              <a:rPr lang="en-US" smtClean="0"/>
              <a:t>10/12/2016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4FAB5E-3262-496C-A90C-9335D931CDE0}" type="slidenum">
              <a:rPr lang="en-US" smtClean="0"/>
              <a:t>‹#›</a:t>
            </a:fld>
            <a:endParaRPr lang="en-US"/>
          </a:p>
        </p:txBody>
      </p:sp>
    </p:spTree>
    <p:extLst>
      <p:ext uri="{BB962C8B-B14F-4D97-AF65-F5344CB8AC3E}">
        <p14:creationId xmlns:p14="http://schemas.microsoft.com/office/powerpoint/2010/main" val="37252079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BAE87F0C-E34A-4196-9B06-7D0D27EFB238}" type="datetimeFigureOut">
              <a:rPr lang="en-US" smtClean="0"/>
              <a:t>10/12/2016</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34FAB5E-3262-496C-A90C-9335D931CDE0}"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82073044"/>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2.jp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video" Target="https://www.youtube.com/embed/1ha9zv2PJQc" TargetMode="External"/><Relationship Id="rId4" Type="http://schemas.openxmlformats.org/officeDocument/2006/relationships/image" Target="../media/image1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97280" y="758952"/>
            <a:ext cx="10058400" cy="2532888"/>
          </a:xfrm>
        </p:spPr>
        <p:txBody>
          <a:bodyPr/>
          <a:lstStyle/>
          <a:p>
            <a:r>
              <a:rPr lang="en-US" dirty="0"/>
              <a:t>PLM Package in R</a:t>
            </a:r>
          </a:p>
        </p:txBody>
      </p:sp>
      <p:sp>
        <p:nvSpPr>
          <p:cNvPr id="3" name="Subtitle 2"/>
          <p:cNvSpPr>
            <a:spLocks noGrp="1"/>
          </p:cNvSpPr>
          <p:nvPr>
            <p:ph type="subTitle" idx="1"/>
          </p:nvPr>
        </p:nvSpPr>
        <p:spPr>
          <a:xfrm>
            <a:off x="1097279" y="3291840"/>
            <a:ext cx="11380763" cy="3460652"/>
          </a:xfrm>
        </p:spPr>
        <p:txBody>
          <a:bodyPr>
            <a:normAutofit fontScale="92500" lnSpcReduction="10000"/>
          </a:bodyPr>
          <a:lstStyle/>
          <a:p>
            <a:r>
              <a:rPr lang="en-US" b="1" dirty="0">
                <a:solidFill>
                  <a:schemeClr val="tx1"/>
                </a:solidFill>
              </a:rPr>
              <a:t>On </a:t>
            </a:r>
            <a:r>
              <a:rPr lang="en-US" b="1" dirty="0" err="1">
                <a:solidFill>
                  <a:schemeClr val="tx1"/>
                </a:solidFill>
              </a:rPr>
              <a:t>Rossmann</a:t>
            </a:r>
            <a:r>
              <a:rPr lang="en-US" b="1" dirty="0">
                <a:solidFill>
                  <a:schemeClr val="tx1"/>
                </a:solidFill>
              </a:rPr>
              <a:t> store sales - PANEL data analysis</a:t>
            </a:r>
          </a:p>
          <a:p>
            <a:r>
              <a:rPr lang="en-US" b="1" dirty="0">
                <a:solidFill>
                  <a:schemeClr val="tx1"/>
                </a:solidFill>
              </a:rPr>
              <a:t>Presented by – Random R		</a:t>
            </a:r>
          </a:p>
          <a:p>
            <a:r>
              <a:rPr lang="en-US" b="1" dirty="0">
                <a:solidFill>
                  <a:schemeClr val="tx1"/>
                </a:solidFill>
              </a:rPr>
              <a:t>										</a:t>
            </a:r>
            <a:br>
              <a:rPr lang="en-US" b="1" dirty="0">
                <a:solidFill>
                  <a:schemeClr val="tx1"/>
                </a:solidFill>
              </a:rPr>
            </a:br>
            <a:r>
              <a:rPr lang="en-US" b="1" dirty="0">
                <a:solidFill>
                  <a:schemeClr val="tx1"/>
                </a:solidFill>
              </a:rPr>
              <a:t>									</a:t>
            </a:r>
            <a:r>
              <a:rPr lang="en-US" sz="1800" b="1" dirty="0" err="1">
                <a:solidFill>
                  <a:schemeClr val="tx1"/>
                </a:solidFill>
              </a:rPr>
              <a:t>ashish</a:t>
            </a:r>
            <a:r>
              <a:rPr lang="en-US" sz="1800" b="1" dirty="0">
                <a:solidFill>
                  <a:schemeClr val="tx1"/>
                </a:solidFill>
              </a:rPr>
              <a:t> Gupta</a:t>
            </a:r>
          </a:p>
          <a:p>
            <a:r>
              <a:rPr lang="en-US" sz="1800" b="1" dirty="0">
                <a:solidFill>
                  <a:schemeClr val="tx1"/>
                </a:solidFill>
              </a:rPr>
              <a:t>									Krishna </a:t>
            </a:r>
            <a:r>
              <a:rPr lang="en-US" sz="1800" b="1" dirty="0" err="1">
                <a:solidFill>
                  <a:schemeClr val="tx1"/>
                </a:solidFill>
              </a:rPr>
              <a:t>muddodi</a:t>
            </a:r>
            <a:endParaRPr lang="en-US" sz="1800" b="1" dirty="0">
              <a:solidFill>
                <a:schemeClr val="tx1"/>
              </a:solidFill>
            </a:endParaRPr>
          </a:p>
          <a:p>
            <a:r>
              <a:rPr lang="en-US" sz="1800" b="1" dirty="0">
                <a:solidFill>
                  <a:schemeClr val="tx1"/>
                </a:solidFill>
              </a:rPr>
              <a:t>									</a:t>
            </a:r>
            <a:r>
              <a:rPr lang="en-US" sz="1800" b="1" dirty="0" err="1">
                <a:solidFill>
                  <a:schemeClr val="tx1"/>
                </a:solidFill>
              </a:rPr>
              <a:t>nachiket</a:t>
            </a:r>
            <a:r>
              <a:rPr lang="en-US" sz="1800" b="1" dirty="0">
                <a:solidFill>
                  <a:schemeClr val="tx1"/>
                </a:solidFill>
              </a:rPr>
              <a:t> Garge</a:t>
            </a:r>
          </a:p>
          <a:p>
            <a:r>
              <a:rPr lang="en-US" sz="1800" b="1" dirty="0">
                <a:solidFill>
                  <a:schemeClr val="tx1"/>
                </a:solidFill>
              </a:rPr>
              <a:t>									</a:t>
            </a:r>
            <a:r>
              <a:rPr lang="en-US" sz="1800" b="1" dirty="0" err="1">
                <a:solidFill>
                  <a:schemeClr val="tx1"/>
                </a:solidFill>
              </a:rPr>
              <a:t>Pramod</a:t>
            </a:r>
            <a:r>
              <a:rPr lang="en-US" sz="1800" b="1" dirty="0">
                <a:solidFill>
                  <a:schemeClr val="tx1"/>
                </a:solidFill>
              </a:rPr>
              <a:t> </a:t>
            </a:r>
            <a:r>
              <a:rPr lang="en-US" sz="1800" b="1" dirty="0" err="1">
                <a:solidFill>
                  <a:schemeClr val="tx1"/>
                </a:solidFill>
              </a:rPr>
              <a:t>Kotla</a:t>
            </a:r>
            <a:endParaRPr lang="en-US" sz="1800" b="1" dirty="0">
              <a:solidFill>
                <a:schemeClr val="tx1"/>
              </a:solidFill>
            </a:endParaRPr>
          </a:p>
          <a:p>
            <a:r>
              <a:rPr lang="en-US" sz="1800" b="1" dirty="0">
                <a:solidFill>
                  <a:schemeClr val="tx1"/>
                </a:solidFill>
              </a:rPr>
              <a:t>									</a:t>
            </a:r>
            <a:r>
              <a:rPr lang="en-US" sz="1800" b="1" dirty="0" err="1">
                <a:solidFill>
                  <a:schemeClr val="tx1"/>
                </a:solidFill>
              </a:rPr>
              <a:t>rajit</a:t>
            </a:r>
            <a:r>
              <a:rPr lang="en-US" sz="1800" b="1" dirty="0">
                <a:solidFill>
                  <a:schemeClr val="tx1"/>
                </a:solidFill>
              </a:rPr>
              <a:t> </a:t>
            </a:r>
            <a:r>
              <a:rPr lang="en-US" sz="1800" b="1" dirty="0" err="1">
                <a:solidFill>
                  <a:schemeClr val="tx1"/>
                </a:solidFill>
              </a:rPr>
              <a:t>podder</a:t>
            </a:r>
            <a:r>
              <a:rPr lang="en-US" sz="1800" b="1" dirty="0">
                <a:solidFill>
                  <a:schemeClr val="tx1"/>
                </a:solidFill>
              </a:rPr>
              <a:t>			</a:t>
            </a:r>
            <a:r>
              <a:rPr lang="en-US" b="1" dirty="0">
                <a:solidFill>
                  <a:schemeClr val="tx1"/>
                </a:solidFill>
              </a:rPr>
              <a:t>							</a:t>
            </a:r>
          </a:p>
        </p:txBody>
      </p:sp>
    </p:spTree>
    <p:extLst>
      <p:ext uri="{BB962C8B-B14F-4D97-AF65-F5344CB8AC3E}">
        <p14:creationId xmlns:p14="http://schemas.microsoft.com/office/powerpoint/2010/main" val="5989169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1097279" y="286603"/>
            <a:ext cx="10677379" cy="1450757"/>
          </a:xfrm>
        </p:spPr>
        <p:txBody>
          <a:bodyPr>
            <a:normAutofit/>
          </a:bodyPr>
          <a:lstStyle/>
          <a:p>
            <a:r>
              <a:rPr lang="en-US" b="1" dirty="0"/>
              <a:t>Panel data regression over Linear regression</a:t>
            </a:r>
            <a:endParaRPr lang="en-US" dirty="0"/>
          </a:p>
        </p:txBody>
      </p:sp>
      <p:sp>
        <p:nvSpPr>
          <p:cNvPr id="3" name="Content Placeholder 2"/>
          <p:cNvSpPr>
            <a:spLocks noGrp="1"/>
          </p:cNvSpPr>
          <p:nvPr>
            <p:ph idx="1"/>
          </p:nvPr>
        </p:nvSpPr>
        <p:spPr>
          <a:xfrm>
            <a:off x="1097280" y="1845733"/>
            <a:ext cx="10058400" cy="4313527"/>
          </a:xfrm>
        </p:spPr>
        <p:txBody>
          <a:bodyPr>
            <a:normAutofit/>
          </a:bodyPr>
          <a:lstStyle/>
          <a:p>
            <a:pPr>
              <a:buFont typeface="Arial" panose="020B0604020202020204" pitchFamily="34" charset="0"/>
              <a:buChar char="•"/>
            </a:pPr>
            <a:r>
              <a:rPr lang="en-US" sz="2400" dirty="0"/>
              <a:t>Assumptions of Linear regression don’t hold good since the OLS estimates are BIASED and/or INEFFICIENT.</a:t>
            </a:r>
          </a:p>
          <a:p>
            <a:pPr>
              <a:buFont typeface="Arial" panose="020B0604020202020204" pitchFamily="34" charset="0"/>
              <a:buChar char="•"/>
            </a:pPr>
            <a:r>
              <a:rPr lang="en-US" sz="2400" dirty="0"/>
              <a:t>Biased - Expected value of parameter estimate is different from true</a:t>
            </a:r>
          </a:p>
          <a:p>
            <a:pPr>
              <a:buFont typeface="Arial" panose="020B0604020202020204" pitchFamily="34" charset="0"/>
              <a:buChar char="•"/>
            </a:pPr>
            <a:r>
              <a:rPr lang="en-US" sz="2400" dirty="0"/>
              <a:t>Inefficient - Estimator is less accurate as sample size increases than an alternative estimator</a:t>
            </a:r>
          </a:p>
          <a:p>
            <a:pPr>
              <a:buFont typeface="Arial" panose="020B0604020202020204" pitchFamily="34" charset="0"/>
              <a:buChar char="•"/>
            </a:pPr>
            <a:r>
              <a:rPr lang="en-US" sz="2400" dirty="0"/>
              <a:t>Suppose we have a model with an unobserved, time-constant variable c:</a:t>
            </a:r>
          </a:p>
        </p:txBody>
      </p:sp>
      <p:pic>
        <p:nvPicPr>
          <p:cNvPr id="6" name="Picture 5"/>
          <p:cNvPicPr/>
          <p:nvPr/>
        </p:nvPicPr>
        <p:blipFill>
          <a:blip r:embed="rId3"/>
          <a:stretch>
            <a:fillRect/>
          </a:stretch>
        </p:blipFill>
        <p:spPr>
          <a:xfrm>
            <a:off x="3001992" y="4882551"/>
            <a:ext cx="5745192" cy="948906"/>
          </a:xfrm>
          <a:prstGeom prst="rect">
            <a:avLst/>
          </a:prstGeom>
          <a:ln>
            <a:solidFill>
              <a:schemeClr val="accent1"/>
            </a:solidFill>
          </a:ln>
        </p:spPr>
      </p:pic>
    </p:spTree>
    <p:extLst>
      <p:ext uri="{BB962C8B-B14F-4D97-AF65-F5344CB8AC3E}">
        <p14:creationId xmlns:p14="http://schemas.microsoft.com/office/powerpoint/2010/main" val="36211592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755414" cy="1450757"/>
          </a:xfrm>
        </p:spPr>
        <p:txBody>
          <a:bodyPr/>
          <a:lstStyle/>
          <a:p>
            <a:r>
              <a:rPr lang="en-US" b="1" dirty="0"/>
              <a:t>Panel data regression over Linear regression</a:t>
            </a:r>
            <a:endParaRPr lang="en-US" dirty="0"/>
          </a:p>
        </p:txBody>
      </p:sp>
      <p:sp>
        <p:nvSpPr>
          <p:cNvPr id="3" name="Content Placeholder 2"/>
          <p:cNvSpPr>
            <a:spLocks noGrp="1"/>
          </p:cNvSpPr>
          <p:nvPr>
            <p:ph idx="1"/>
          </p:nvPr>
        </p:nvSpPr>
        <p:spPr/>
        <p:txBody>
          <a:bodyPr>
            <a:normAutofit/>
          </a:bodyPr>
          <a:lstStyle/>
          <a:p>
            <a:pPr>
              <a:buFont typeface="Arial" panose="020B0604020202020204" pitchFamily="34" charset="0"/>
              <a:buChar char="•"/>
            </a:pPr>
            <a:r>
              <a:rPr lang="en-US" sz="3200" dirty="0"/>
              <a:t>The error term consists of two components, an “idiosyncratic” component u and an “unobserved heterogeneity” component c.</a:t>
            </a:r>
          </a:p>
          <a:p>
            <a:pPr>
              <a:buFont typeface="Arial" panose="020B0604020202020204" pitchFamily="34" charset="0"/>
              <a:buChar char="•"/>
            </a:pPr>
            <a:r>
              <a:rPr lang="en-US" sz="3200" dirty="0"/>
              <a:t>Unobserved heterogeneity</a:t>
            </a:r>
          </a:p>
          <a:p>
            <a:pPr>
              <a:buFont typeface="Arial" panose="020B0604020202020204" pitchFamily="34" charset="0"/>
              <a:buChar char="•"/>
            </a:pPr>
            <a:r>
              <a:rPr lang="en-US" sz="3200" dirty="0"/>
              <a:t>Fixed and Random panel models address the issues related to “unobserved heterogeneity”</a:t>
            </a:r>
          </a:p>
        </p:txBody>
      </p:sp>
      <p:pic>
        <p:nvPicPr>
          <p:cNvPr id="4" name="Picture 3"/>
          <p:cNvPicPr/>
          <p:nvPr/>
        </p:nvPicPr>
        <p:blipFill>
          <a:blip r:embed="rId3"/>
          <a:stretch>
            <a:fillRect/>
          </a:stretch>
        </p:blipFill>
        <p:spPr>
          <a:xfrm>
            <a:off x="2967487" y="5227608"/>
            <a:ext cx="5745192" cy="948906"/>
          </a:xfrm>
          <a:prstGeom prst="rect">
            <a:avLst/>
          </a:prstGeom>
          <a:ln>
            <a:solidFill>
              <a:schemeClr val="accent1"/>
            </a:solidFill>
          </a:ln>
        </p:spPr>
      </p:pic>
    </p:spTree>
    <p:extLst>
      <p:ext uri="{BB962C8B-B14F-4D97-AF65-F5344CB8AC3E}">
        <p14:creationId xmlns:p14="http://schemas.microsoft.com/office/powerpoint/2010/main" val="5426691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Unobserved Heterogeneity</a:t>
            </a:r>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bwMode="auto">
          <a:xfrm>
            <a:off x="1552821" y="2312894"/>
            <a:ext cx="3875439" cy="3896753"/>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62469" y="2312894"/>
            <a:ext cx="3959320" cy="3896753"/>
          </a:xfrm>
          <a:prstGeom prst="rect">
            <a:avLst/>
          </a:prstGeom>
          <a:ln>
            <a:solidFill>
              <a:schemeClr val="accent1"/>
            </a:solidFill>
          </a:ln>
        </p:spPr>
      </p:pic>
      <p:sp>
        <p:nvSpPr>
          <p:cNvPr id="7" name="TextBox 6"/>
          <p:cNvSpPr txBox="1"/>
          <p:nvPr/>
        </p:nvSpPr>
        <p:spPr>
          <a:xfrm>
            <a:off x="2707341" y="1840461"/>
            <a:ext cx="1219200" cy="369332"/>
          </a:xfrm>
          <a:prstGeom prst="rect">
            <a:avLst/>
          </a:prstGeom>
          <a:noFill/>
        </p:spPr>
        <p:txBody>
          <a:bodyPr wrap="square" rtlCol="0">
            <a:spAutoFit/>
          </a:bodyPr>
          <a:lstStyle/>
          <a:p>
            <a:r>
              <a:rPr lang="en-US" dirty="0"/>
              <a:t>STORE - 2</a:t>
            </a:r>
          </a:p>
        </p:txBody>
      </p:sp>
      <p:sp>
        <p:nvSpPr>
          <p:cNvPr id="8" name="TextBox 7"/>
          <p:cNvSpPr txBox="1"/>
          <p:nvPr/>
        </p:nvSpPr>
        <p:spPr>
          <a:xfrm>
            <a:off x="8132529" y="1826111"/>
            <a:ext cx="1219200" cy="369332"/>
          </a:xfrm>
          <a:prstGeom prst="rect">
            <a:avLst/>
          </a:prstGeom>
          <a:noFill/>
        </p:spPr>
        <p:txBody>
          <a:bodyPr wrap="square" rtlCol="0">
            <a:spAutoFit/>
          </a:bodyPr>
          <a:lstStyle/>
          <a:p>
            <a:r>
              <a:rPr lang="en-US" dirty="0"/>
              <a:t>STORE - 3</a:t>
            </a:r>
          </a:p>
        </p:txBody>
      </p:sp>
    </p:spTree>
    <p:extLst>
      <p:ext uri="{BB962C8B-B14F-4D97-AF65-F5344CB8AC3E}">
        <p14:creationId xmlns:p14="http://schemas.microsoft.com/office/powerpoint/2010/main" val="12834627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Advantages of panel data: </a:t>
            </a:r>
            <a:endParaRPr lang="en-US" dirty="0"/>
          </a:p>
        </p:txBody>
      </p:sp>
      <p:sp>
        <p:nvSpPr>
          <p:cNvPr id="3" name="Content Placeholder 2"/>
          <p:cNvSpPr>
            <a:spLocks noGrp="1"/>
          </p:cNvSpPr>
          <p:nvPr>
            <p:ph idx="1"/>
          </p:nvPr>
        </p:nvSpPr>
        <p:spPr>
          <a:xfrm>
            <a:off x="1097280" y="1880240"/>
            <a:ext cx="10058400" cy="4023360"/>
          </a:xfrm>
        </p:spPr>
        <p:txBody>
          <a:bodyPr>
            <a:normAutofit/>
          </a:bodyPr>
          <a:lstStyle/>
          <a:p>
            <a:pPr>
              <a:buFont typeface="Arial" panose="020B0604020202020204" pitchFamily="34" charset="0"/>
              <a:buChar char="•"/>
            </a:pPr>
            <a:r>
              <a:rPr lang="en-US" sz="3200" dirty="0"/>
              <a:t>Takes heterogeneity into account</a:t>
            </a:r>
          </a:p>
          <a:p>
            <a:pPr>
              <a:buFont typeface="Arial" panose="020B0604020202020204" pitchFamily="34" charset="0"/>
              <a:buChar char="•"/>
            </a:pPr>
            <a:r>
              <a:rPr lang="en-US" sz="3200" dirty="0"/>
              <a:t>Explains more variability and more efficient</a:t>
            </a:r>
          </a:p>
          <a:p>
            <a:pPr>
              <a:buFont typeface="Arial" panose="020B0604020202020204" pitchFamily="34" charset="0"/>
              <a:buChar char="•"/>
            </a:pPr>
            <a:r>
              <a:rPr lang="en-US" sz="3200" dirty="0"/>
              <a:t>Better suited to study the dynamics of change</a:t>
            </a:r>
          </a:p>
          <a:p>
            <a:pPr>
              <a:buFont typeface="Arial" panose="020B0604020202020204" pitchFamily="34" charset="0"/>
              <a:buChar char="•"/>
            </a:pPr>
            <a:r>
              <a:rPr lang="en-US" sz="3200" dirty="0"/>
              <a:t>Enables to study more complicated behavioral models</a:t>
            </a:r>
          </a:p>
          <a:p>
            <a:pPr>
              <a:buFont typeface="Arial" panose="020B0604020202020204" pitchFamily="34" charset="0"/>
              <a:buChar char="•"/>
            </a:pPr>
            <a:r>
              <a:rPr lang="en-US" sz="3200" dirty="0"/>
              <a:t>Minimizes the biases involved</a:t>
            </a:r>
          </a:p>
          <a:p>
            <a:pPr>
              <a:buFont typeface="Arial" panose="020B0604020202020204" pitchFamily="34" charset="0"/>
              <a:buChar char="•"/>
            </a:pPr>
            <a:endParaRPr lang="en-US" dirty="0"/>
          </a:p>
          <a:p>
            <a:pPr>
              <a:buFont typeface="Arial" panose="020B0604020202020204" pitchFamily="34" charset="0"/>
              <a:buChar char="•"/>
            </a:pPr>
            <a:endParaRPr lang="en-US" dirty="0"/>
          </a:p>
          <a:p>
            <a:endParaRPr lang="en-US" dirty="0"/>
          </a:p>
        </p:txBody>
      </p:sp>
    </p:spTree>
    <p:extLst>
      <p:ext uri="{BB962C8B-B14F-4D97-AF65-F5344CB8AC3E}">
        <p14:creationId xmlns:p14="http://schemas.microsoft.com/office/powerpoint/2010/main" val="26974956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Panel Data Models</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546546356"/>
              </p:ext>
            </p:extLst>
          </p:nvPr>
        </p:nvGraphicFramePr>
        <p:xfrm>
          <a:off x="1096963" y="1846263"/>
          <a:ext cx="10058400" cy="40227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5681179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Panel Data Estimators</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798411591"/>
              </p:ext>
            </p:extLst>
          </p:nvPr>
        </p:nvGraphicFramePr>
        <p:xfrm>
          <a:off x="1096963" y="1846263"/>
          <a:ext cx="10058400" cy="40227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213578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Pooled OLS Estimator</a:t>
            </a:r>
            <a:endParaRPr lang="en-US" dirty="0"/>
          </a:p>
        </p:txBody>
      </p:sp>
      <p:sp>
        <p:nvSpPr>
          <p:cNvPr id="3" name="Content Placeholder 2"/>
          <p:cNvSpPr>
            <a:spLocks noGrp="1"/>
          </p:cNvSpPr>
          <p:nvPr>
            <p:ph idx="1"/>
          </p:nvPr>
        </p:nvSpPr>
        <p:spPr/>
        <p:txBody>
          <a:bodyPr/>
          <a:lstStyle/>
          <a:p>
            <a:pPr>
              <a:buFont typeface="Arial" panose="020B0604020202020204" pitchFamily="34" charset="0"/>
              <a:buChar char="•"/>
            </a:pPr>
            <a:r>
              <a:rPr lang="en-US" sz="3200" dirty="0"/>
              <a:t>Neglects the cross-section and time series nature of the data</a:t>
            </a:r>
          </a:p>
          <a:p>
            <a:pPr>
              <a:buFont typeface="Arial" panose="020B0604020202020204" pitchFamily="34" charset="0"/>
              <a:buChar char="•"/>
            </a:pPr>
            <a:r>
              <a:rPr lang="en-US" sz="3200" dirty="0"/>
              <a:t>The pooled OLS estimator is obtained by stacking the data over </a:t>
            </a:r>
            <a:r>
              <a:rPr lang="en-US" sz="3200" dirty="0" err="1"/>
              <a:t>i</a:t>
            </a:r>
            <a:r>
              <a:rPr lang="en-US" sz="3200" dirty="0"/>
              <a:t> and t into one long regression with NT observations and estimating it by OLS. </a:t>
            </a:r>
          </a:p>
          <a:p>
            <a:pPr>
              <a:buFont typeface="Arial" panose="020B0604020202020204" pitchFamily="34" charset="0"/>
              <a:buChar char="•"/>
            </a:pPr>
            <a:r>
              <a:rPr lang="en-US" sz="3200" dirty="0"/>
              <a:t>The equation for pooled estimators will be,</a:t>
            </a:r>
          </a:p>
          <a:p>
            <a:endParaRPr lang="en-US" dirty="0"/>
          </a:p>
        </p:txBody>
      </p:sp>
      <p:pic>
        <p:nvPicPr>
          <p:cNvPr id="5" name="Picture 4"/>
          <p:cNvPicPr/>
          <p:nvPr/>
        </p:nvPicPr>
        <p:blipFill>
          <a:blip r:embed="rId3"/>
          <a:stretch>
            <a:fillRect/>
          </a:stretch>
        </p:blipFill>
        <p:spPr>
          <a:xfrm>
            <a:off x="3761117" y="5037828"/>
            <a:ext cx="3674684" cy="699950"/>
          </a:xfrm>
          <a:prstGeom prst="rect">
            <a:avLst/>
          </a:prstGeom>
          <a:ln>
            <a:solidFill>
              <a:schemeClr val="accent1"/>
            </a:solidFill>
          </a:ln>
        </p:spPr>
      </p:pic>
    </p:spTree>
    <p:extLst>
      <p:ext uri="{BB962C8B-B14F-4D97-AF65-F5344CB8AC3E}">
        <p14:creationId xmlns:p14="http://schemas.microsoft.com/office/powerpoint/2010/main" val="7205166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Between Estimator</a:t>
            </a:r>
            <a:endParaRPr lang="en-US" dirty="0"/>
          </a:p>
        </p:txBody>
      </p:sp>
      <p:sp>
        <p:nvSpPr>
          <p:cNvPr id="3" name="Content Placeholder 2"/>
          <p:cNvSpPr>
            <a:spLocks noGrp="1"/>
          </p:cNvSpPr>
          <p:nvPr>
            <p:ph idx="1"/>
          </p:nvPr>
        </p:nvSpPr>
        <p:spPr/>
        <p:txBody>
          <a:bodyPr/>
          <a:lstStyle/>
          <a:p>
            <a:pPr>
              <a:buFont typeface="Arial" panose="020B0604020202020204" pitchFamily="34" charset="0"/>
              <a:buChar char="•"/>
            </a:pPr>
            <a:r>
              <a:rPr lang="en-US" sz="3200" dirty="0"/>
              <a:t>Removes the time information and considers the variation of “between” individuals</a:t>
            </a:r>
          </a:p>
          <a:p>
            <a:pPr>
              <a:buFont typeface="Arial" panose="020B0604020202020204" pitchFamily="34" charset="0"/>
              <a:buChar char="•"/>
            </a:pPr>
            <a:r>
              <a:rPr lang="en-US" sz="3200" dirty="0"/>
              <a:t>In our case it’s between the stores</a:t>
            </a:r>
          </a:p>
          <a:p>
            <a:pPr>
              <a:buFont typeface="Arial" panose="020B0604020202020204" pitchFamily="34" charset="0"/>
              <a:buChar char="•"/>
            </a:pPr>
            <a:r>
              <a:rPr lang="en-US" sz="3200" dirty="0"/>
              <a:t>The equation of Between estimators is : </a:t>
            </a:r>
          </a:p>
          <a:p>
            <a:pPr marL="0" indent="0">
              <a:buNone/>
            </a:pPr>
            <a:endParaRPr lang="en-US" dirty="0"/>
          </a:p>
          <a:p>
            <a:pPr marL="0" indent="0">
              <a:buNone/>
            </a:pPr>
            <a:r>
              <a:rPr lang="en-US" dirty="0"/>
              <a:t> </a:t>
            </a:r>
          </a:p>
          <a:p>
            <a:endParaRPr lang="en-US" dirty="0"/>
          </a:p>
          <a:p>
            <a:endParaRPr lang="en-US" dirty="0"/>
          </a:p>
          <a:p>
            <a:endParaRPr lang="en-US" dirty="0"/>
          </a:p>
        </p:txBody>
      </p:sp>
      <p:pic>
        <p:nvPicPr>
          <p:cNvPr id="4" name="Picture 3"/>
          <p:cNvPicPr/>
          <p:nvPr/>
        </p:nvPicPr>
        <p:blipFill>
          <a:blip r:embed="rId3"/>
          <a:stretch>
            <a:fillRect/>
          </a:stretch>
        </p:blipFill>
        <p:spPr>
          <a:xfrm>
            <a:off x="3707848" y="4409954"/>
            <a:ext cx="3434823" cy="748642"/>
          </a:xfrm>
          <a:prstGeom prst="rect">
            <a:avLst/>
          </a:prstGeom>
          <a:ln>
            <a:solidFill>
              <a:schemeClr val="accent1"/>
            </a:solidFill>
          </a:ln>
        </p:spPr>
      </p:pic>
    </p:spTree>
    <p:extLst>
      <p:ext uri="{BB962C8B-B14F-4D97-AF65-F5344CB8AC3E}">
        <p14:creationId xmlns:p14="http://schemas.microsoft.com/office/powerpoint/2010/main" val="2360892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Within Estimator or Fixed Effect Estimator</a:t>
            </a:r>
            <a:endParaRPr lang="en-US" dirty="0"/>
          </a:p>
        </p:txBody>
      </p:sp>
      <p:sp>
        <p:nvSpPr>
          <p:cNvPr id="3" name="Content Placeholder 2"/>
          <p:cNvSpPr>
            <a:spLocks noGrp="1"/>
          </p:cNvSpPr>
          <p:nvPr>
            <p:ph idx="1"/>
          </p:nvPr>
        </p:nvSpPr>
        <p:spPr/>
        <p:txBody>
          <a:bodyPr>
            <a:normAutofit fontScale="92500" lnSpcReduction="10000"/>
          </a:bodyPr>
          <a:lstStyle/>
          <a:p>
            <a:pPr>
              <a:buFont typeface="Arial" panose="020B0604020202020204" pitchFamily="34" charset="0"/>
              <a:buChar char="•"/>
            </a:pPr>
            <a:r>
              <a:rPr lang="en-US" sz="3500" dirty="0"/>
              <a:t>Uses all the rows for estimation</a:t>
            </a:r>
          </a:p>
          <a:p>
            <a:pPr>
              <a:buFont typeface="Arial" panose="020B0604020202020204" pitchFamily="34" charset="0"/>
              <a:buChar char="•"/>
            </a:pPr>
            <a:r>
              <a:rPr lang="en-US" sz="3500" dirty="0"/>
              <a:t>Uses time-demeaned variables </a:t>
            </a:r>
            <a:r>
              <a:rPr lang="en-US" sz="3500" dirty="0" err="1"/>
              <a:t>i.e</a:t>
            </a:r>
            <a:r>
              <a:rPr lang="en-US" sz="3500" dirty="0"/>
              <a:t> , the individual-specific deviations of variables from their time-averaged values)</a:t>
            </a:r>
          </a:p>
          <a:p>
            <a:pPr>
              <a:buFont typeface="Arial" panose="020B0604020202020204" pitchFamily="34" charset="0"/>
              <a:buChar char="•"/>
            </a:pPr>
            <a:r>
              <a:rPr lang="en-US" sz="3500" dirty="0"/>
              <a:t>Mathematically,</a:t>
            </a:r>
          </a:p>
          <a:p>
            <a:pPr marL="0" indent="0">
              <a:buNone/>
            </a:pPr>
            <a:endParaRPr lang="en-US" sz="3200" dirty="0"/>
          </a:p>
          <a:p>
            <a:pPr>
              <a:buFont typeface="Arial" panose="020B0604020202020204" pitchFamily="34" charset="0"/>
              <a:buChar char="•"/>
            </a:pPr>
            <a:r>
              <a:rPr lang="en-US" sz="3500" dirty="0"/>
              <a:t>Limitation</a:t>
            </a:r>
          </a:p>
          <a:p>
            <a:pPr marL="0" indent="0">
              <a:buNone/>
            </a:pPr>
            <a:r>
              <a:rPr lang="en-US" sz="3000" dirty="0"/>
              <a:t>	time-invariant variables are dropped off and their coefficients cannot be measured</a:t>
            </a:r>
          </a:p>
          <a:p>
            <a:pPr marL="0" indent="0">
              <a:buNone/>
            </a:pPr>
            <a:endParaRPr lang="en-US" sz="3200" dirty="0"/>
          </a:p>
          <a:p>
            <a:pPr marL="0" indent="0">
              <a:buNone/>
            </a:pPr>
            <a:endParaRPr lang="en-US" dirty="0"/>
          </a:p>
          <a:p>
            <a:endParaRPr lang="en-US" dirty="0"/>
          </a:p>
          <a:p>
            <a:endParaRPr lang="en-US" dirty="0"/>
          </a:p>
          <a:p>
            <a:endParaRPr lang="en-US" dirty="0"/>
          </a:p>
        </p:txBody>
      </p:sp>
      <p:pic>
        <p:nvPicPr>
          <p:cNvPr id="4" name="Picture 3"/>
          <p:cNvPicPr/>
          <p:nvPr/>
        </p:nvPicPr>
        <p:blipFill>
          <a:blip r:embed="rId3"/>
          <a:stretch>
            <a:fillRect/>
          </a:stretch>
        </p:blipFill>
        <p:spPr>
          <a:xfrm>
            <a:off x="4299638" y="4198157"/>
            <a:ext cx="2695575" cy="318770"/>
          </a:xfrm>
          <a:prstGeom prst="rect">
            <a:avLst/>
          </a:prstGeom>
          <a:ln>
            <a:solidFill>
              <a:schemeClr val="accent1"/>
            </a:solidFill>
          </a:ln>
        </p:spPr>
      </p:pic>
    </p:spTree>
    <p:extLst>
      <p:ext uri="{BB962C8B-B14F-4D97-AF65-F5344CB8AC3E}">
        <p14:creationId xmlns:p14="http://schemas.microsoft.com/office/powerpoint/2010/main" val="34272265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First-Differences Estimator</a:t>
            </a:r>
            <a:endParaRPr lang="en-US" dirty="0"/>
          </a:p>
        </p:txBody>
      </p:sp>
      <p:sp>
        <p:nvSpPr>
          <p:cNvPr id="3" name="Content Placeholder 2"/>
          <p:cNvSpPr>
            <a:spLocks noGrp="1"/>
          </p:cNvSpPr>
          <p:nvPr>
            <p:ph idx="1"/>
          </p:nvPr>
        </p:nvSpPr>
        <p:spPr/>
        <p:txBody>
          <a:bodyPr>
            <a:normAutofit fontScale="85000" lnSpcReduction="10000"/>
          </a:bodyPr>
          <a:lstStyle/>
          <a:p>
            <a:pPr>
              <a:buFont typeface="Arial" panose="020B0604020202020204" pitchFamily="34" charset="0"/>
              <a:buChar char="•"/>
            </a:pPr>
            <a:r>
              <a:rPr lang="en-US" sz="3800" dirty="0"/>
              <a:t>The first difference estimator uses the one-period changes for each individual</a:t>
            </a:r>
          </a:p>
          <a:p>
            <a:pPr>
              <a:buFont typeface="Arial" panose="020B0604020202020204" pitchFamily="34" charset="0"/>
              <a:buChar char="•"/>
            </a:pPr>
            <a:r>
              <a:rPr lang="en-US" sz="3800" dirty="0"/>
              <a:t>For example, if we have 4 rows for a store as shown below,</a:t>
            </a:r>
          </a:p>
          <a:p>
            <a:endParaRPr lang="en-US" dirty="0"/>
          </a:p>
          <a:p>
            <a:endParaRPr lang="en-US" dirty="0"/>
          </a:p>
          <a:p>
            <a:endParaRPr lang="en-US" dirty="0"/>
          </a:p>
          <a:p>
            <a:endParaRPr lang="en-US" sz="3800" dirty="0"/>
          </a:p>
          <a:p>
            <a:pPr>
              <a:buFont typeface="Arial" panose="020B0604020202020204" pitchFamily="34" charset="0"/>
              <a:buChar char="•"/>
            </a:pPr>
            <a:r>
              <a:rPr lang="en-US" sz="3800" dirty="0"/>
              <a:t>Mathematically,</a:t>
            </a:r>
          </a:p>
          <a:p>
            <a:endParaRPr lang="en-US" dirty="0"/>
          </a:p>
          <a:p>
            <a:endParaRPr lang="en-US" dirty="0"/>
          </a:p>
          <a:p>
            <a:endParaRPr lang="en-US" dirty="0"/>
          </a:p>
          <a:p>
            <a:endParaRPr lang="en-US" dirty="0"/>
          </a:p>
        </p:txBody>
      </p:sp>
      <p:pic>
        <p:nvPicPr>
          <p:cNvPr id="4" name="Picture 3"/>
          <p:cNvPicPr/>
          <p:nvPr/>
        </p:nvPicPr>
        <p:blipFill>
          <a:blip r:embed="rId3"/>
          <a:stretch>
            <a:fillRect/>
          </a:stretch>
        </p:blipFill>
        <p:spPr>
          <a:xfrm>
            <a:off x="3498028" y="3328369"/>
            <a:ext cx="4543425" cy="1058090"/>
          </a:xfrm>
          <a:prstGeom prst="rect">
            <a:avLst/>
          </a:prstGeom>
          <a:ln>
            <a:solidFill>
              <a:schemeClr val="accent1"/>
            </a:solidFill>
          </a:ln>
        </p:spPr>
      </p:pic>
      <p:pic>
        <p:nvPicPr>
          <p:cNvPr id="5" name="Picture 4"/>
          <p:cNvPicPr/>
          <p:nvPr/>
        </p:nvPicPr>
        <p:blipFill>
          <a:blip r:embed="rId4"/>
          <a:stretch>
            <a:fillRect/>
          </a:stretch>
        </p:blipFill>
        <p:spPr>
          <a:xfrm>
            <a:off x="4050478" y="5565669"/>
            <a:ext cx="3990975" cy="342900"/>
          </a:xfrm>
          <a:prstGeom prst="rect">
            <a:avLst/>
          </a:prstGeom>
          <a:ln>
            <a:solidFill>
              <a:schemeClr val="accent1"/>
            </a:solidFill>
          </a:ln>
        </p:spPr>
      </p:pic>
    </p:spTree>
    <p:extLst>
      <p:ext uri="{BB962C8B-B14F-4D97-AF65-F5344CB8AC3E}">
        <p14:creationId xmlns:p14="http://schemas.microsoft.com/office/powerpoint/2010/main" val="2003272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Agenda</a:t>
            </a:r>
          </a:p>
        </p:txBody>
      </p:sp>
      <p:sp>
        <p:nvSpPr>
          <p:cNvPr id="3" name="Content Placeholder 2"/>
          <p:cNvSpPr>
            <a:spLocks noGrp="1"/>
          </p:cNvSpPr>
          <p:nvPr>
            <p:ph idx="1"/>
          </p:nvPr>
        </p:nvSpPr>
        <p:spPr>
          <a:xfrm>
            <a:off x="1097280" y="2139032"/>
            <a:ext cx="10058400" cy="4023360"/>
          </a:xfrm>
        </p:spPr>
        <p:txBody>
          <a:bodyPr>
            <a:normAutofit/>
          </a:bodyPr>
          <a:lstStyle/>
          <a:p>
            <a:pPr>
              <a:buFont typeface="Arial" panose="020B0604020202020204" pitchFamily="34" charset="0"/>
              <a:buChar char="•"/>
            </a:pPr>
            <a:r>
              <a:rPr lang="en-US" sz="3200" dirty="0"/>
              <a:t> Introduction</a:t>
            </a:r>
          </a:p>
          <a:p>
            <a:pPr>
              <a:buFont typeface="Arial" panose="020B0604020202020204" pitchFamily="34" charset="0"/>
              <a:buChar char="•"/>
            </a:pPr>
            <a:r>
              <a:rPr lang="en-US" sz="3200" dirty="0"/>
              <a:t> Exploratory Analysis</a:t>
            </a:r>
          </a:p>
          <a:p>
            <a:pPr>
              <a:buFont typeface="Arial" panose="020B0604020202020204" pitchFamily="34" charset="0"/>
              <a:buChar char="•"/>
            </a:pPr>
            <a:r>
              <a:rPr lang="en-US" sz="3200" dirty="0"/>
              <a:t> Panel Data Models</a:t>
            </a:r>
          </a:p>
          <a:p>
            <a:pPr>
              <a:buFont typeface="Arial" panose="020B0604020202020204" pitchFamily="34" charset="0"/>
              <a:buChar char="•"/>
            </a:pPr>
            <a:r>
              <a:rPr lang="en-US" sz="3200" dirty="0"/>
              <a:t> Panel Data Estimators</a:t>
            </a:r>
          </a:p>
          <a:p>
            <a:pPr>
              <a:buFont typeface="Arial" panose="020B0604020202020204" pitchFamily="34" charset="0"/>
              <a:buChar char="•"/>
            </a:pPr>
            <a:r>
              <a:rPr lang="en-US" sz="3200" dirty="0"/>
              <a:t> R Code And Results</a:t>
            </a:r>
          </a:p>
        </p:txBody>
      </p:sp>
    </p:spTree>
    <p:extLst>
      <p:ext uri="{BB962C8B-B14F-4D97-AF65-F5344CB8AC3E}">
        <p14:creationId xmlns:p14="http://schemas.microsoft.com/office/powerpoint/2010/main" val="25150363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Limitations</a:t>
            </a:r>
          </a:p>
        </p:txBody>
      </p:sp>
      <p:sp>
        <p:nvSpPr>
          <p:cNvPr id="3" name="Content Placeholder 2"/>
          <p:cNvSpPr>
            <a:spLocks noGrp="1"/>
          </p:cNvSpPr>
          <p:nvPr>
            <p:ph idx="1"/>
          </p:nvPr>
        </p:nvSpPr>
        <p:spPr/>
        <p:txBody>
          <a:bodyPr>
            <a:normAutofit/>
          </a:bodyPr>
          <a:lstStyle/>
          <a:p>
            <a:pPr>
              <a:buFont typeface="Arial" panose="020B0604020202020204" pitchFamily="34" charset="0"/>
              <a:buChar char="•"/>
            </a:pPr>
            <a:r>
              <a:rPr lang="en-US" sz="3200" dirty="0"/>
              <a:t>The limitation of first differences estimator is same as fixed estimators</a:t>
            </a:r>
          </a:p>
          <a:p>
            <a:pPr>
              <a:buFont typeface="Arial" panose="020B0604020202020204" pitchFamily="34" charset="0"/>
              <a:buChar char="•"/>
            </a:pPr>
            <a:r>
              <a:rPr lang="en-US" sz="3200" dirty="0"/>
              <a:t>It does not account for the variation due to time invariant variables like store type</a:t>
            </a:r>
          </a:p>
        </p:txBody>
      </p:sp>
    </p:spTree>
    <p:extLst>
      <p:ext uri="{BB962C8B-B14F-4D97-AF65-F5344CB8AC3E}">
        <p14:creationId xmlns:p14="http://schemas.microsoft.com/office/powerpoint/2010/main" val="23731139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Random Effects Estimator</a:t>
            </a:r>
            <a:endParaRPr lang="en-US" dirty="0"/>
          </a:p>
        </p:txBody>
      </p:sp>
      <p:sp>
        <p:nvSpPr>
          <p:cNvPr id="3" name="Content Placeholder 2"/>
          <p:cNvSpPr>
            <a:spLocks noGrp="1"/>
          </p:cNvSpPr>
          <p:nvPr>
            <p:ph idx="1"/>
          </p:nvPr>
        </p:nvSpPr>
        <p:spPr>
          <a:xfrm>
            <a:off x="1097280" y="1799706"/>
            <a:ext cx="10058400" cy="4244515"/>
          </a:xfrm>
        </p:spPr>
        <p:txBody>
          <a:bodyPr>
            <a:normAutofit/>
          </a:bodyPr>
          <a:lstStyle/>
          <a:p>
            <a:pPr>
              <a:buFont typeface="Arial" panose="020B0604020202020204" pitchFamily="34" charset="0"/>
              <a:buChar char="•"/>
            </a:pPr>
            <a:r>
              <a:rPr lang="en-US" sz="3200" dirty="0"/>
              <a:t>It is a transformed model which is combination of pooled OLS and fixed effect model. It incorporates both between variation and within variation. </a:t>
            </a:r>
          </a:p>
          <a:p>
            <a:pPr>
              <a:buFont typeface="Arial" panose="020B0604020202020204" pitchFamily="34" charset="0"/>
              <a:buChar char="•"/>
            </a:pPr>
            <a:r>
              <a:rPr lang="en-US" sz="3200" dirty="0"/>
              <a:t>Mathematically,</a:t>
            </a:r>
          </a:p>
          <a:p>
            <a:endParaRPr lang="en-US" dirty="0"/>
          </a:p>
          <a:p>
            <a:endParaRPr lang="en-US" dirty="0"/>
          </a:p>
          <a:p>
            <a:endParaRPr lang="en-US" dirty="0"/>
          </a:p>
          <a:p>
            <a:endParaRPr lang="en-US" dirty="0"/>
          </a:p>
          <a:p>
            <a:endParaRPr lang="en-US" dirty="0"/>
          </a:p>
          <a:p>
            <a:endParaRPr lang="en-US" dirty="0"/>
          </a:p>
        </p:txBody>
      </p:sp>
      <p:pic>
        <p:nvPicPr>
          <p:cNvPr id="4" name="Picture 3"/>
          <p:cNvPicPr/>
          <p:nvPr/>
        </p:nvPicPr>
        <p:blipFill>
          <a:blip r:embed="rId3"/>
          <a:stretch>
            <a:fillRect/>
          </a:stretch>
        </p:blipFill>
        <p:spPr>
          <a:xfrm>
            <a:off x="3001992" y="3921964"/>
            <a:ext cx="6556076" cy="1947130"/>
          </a:xfrm>
          <a:prstGeom prst="rect">
            <a:avLst/>
          </a:prstGeom>
          <a:ln>
            <a:solidFill>
              <a:schemeClr val="accent1"/>
            </a:solidFill>
          </a:ln>
        </p:spPr>
      </p:pic>
    </p:spTree>
    <p:extLst>
      <p:ext uri="{BB962C8B-B14F-4D97-AF65-F5344CB8AC3E}">
        <p14:creationId xmlns:p14="http://schemas.microsoft.com/office/powerpoint/2010/main" val="2164799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Limitations</a:t>
            </a:r>
          </a:p>
        </p:txBody>
      </p:sp>
      <p:sp>
        <p:nvSpPr>
          <p:cNvPr id="3" name="Content Placeholder 2"/>
          <p:cNvSpPr>
            <a:spLocks noGrp="1"/>
          </p:cNvSpPr>
          <p:nvPr>
            <p:ph idx="1"/>
          </p:nvPr>
        </p:nvSpPr>
        <p:spPr/>
        <p:txBody>
          <a:bodyPr>
            <a:normAutofit/>
          </a:bodyPr>
          <a:lstStyle/>
          <a:p>
            <a:pPr>
              <a:buFont typeface="Arial" panose="020B0604020202020204" pitchFamily="34" charset="0"/>
              <a:buChar char="•"/>
            </a:pPr>
            <a:r>
              <a:rPr lang="en-US" sz="3200" dirty="0"/>
              <a:t>Random Effect Estimators are inconsistent when we have a fixed effect model</a:t>
            </a:r>
          </a:p>
        </p:txBody>
      </p:sp>
    </p:spTree>
    <p:extLst>
      <p:ext uri="{BB962C8B-B14F-4D97-AF65-F5344CB8AC3E}">
        <p14:creationId xmlns:p14="http://schemas.microsoft.com/office/powerpoint/2010/main" val="4988782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R Code and Results</a:t>
            </a: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2568678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1ha9zv2PJQc"/>
          <p:cNvPicPr>
            <a:picLocks noGrp="1" noRot="1" noChangeAspect="1"/>
          </p:cNvPicPr>
          <p:nvPr>
            <p:ph idx="1"/>
            <a:videoFile r:link="rId1"/>
          </p:nvPr>
        </p:nvPicPr>
        <p:blipFill>
          <a:blip r:embed="rId4"/>
          <a:stretch>
            <a:fillRect/>
          </a:stretch>
        </p:blipFill>
        <p:spPr>
          <a:xfrm>
            <a:off x="0" y="0"/>
            <a:ext cx="12192000" cy="6858000"/>
          </a:xfrm>
          <a:prstGeom prst="rect">
            <a:avLst/>
          </a:prstGeom>
        </p:spPr>
      </p:pic>
    </p:spTree>
    <p:extLst>
      <p:ext uri="{BB962C8B-B14F-4D97-AF65-F5344CB8AC3E}">
        <p14:creationId xmlns:p14="http://schemas.microsoft.com/office/powerpoint/2010/main" val="3596292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Thank You</a:t>
            </a: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6246156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Panel Data</a:t>
            </a:r>
            <a:endParaRPr lang="en-US" dirty="0"/>
          </a:p>
        </p:txBody>
      </p:sp>
      <p:sp>
        <p:nvSpPr>
          <p:cNvPr id="3" name="Content Placeholder 2"/>
          <p:cNvSpPr>
            <a:spLocks noGrp="1"/>
          </p:cNvSpPr>
          <p:nvPr>
            <p:ph idx="1"/>
          </p:nvPr>
        </p:nvSpPr>
        <p:spPr/>
        <p:txBody>
          <a:bodyPr/>
          <a:lstStyle/>
          <a:p>
            <a:pPr>
              <a:buFont typeface="Arial" panose="020B0604020202020204" pitchFamily="34" charset="0"/>
              <a:buChar char="•"/>
            </a:pPr>
            <a:r>
              <a:rPr lang="en-US" sz="2800" dirty="0"/>
              <a:t>In statistics and econometrics, the term panel data refers to multi-dimensional data frequently involving measurements over time.</a:t>
            </a:r>
          </a:p>
          <a:p>
            <a:pPr>
              <a:buFont typeface="Arial" panose="020B0604020202020204" pitchFamily="34" charset="0"/>
              <a:buChar char="•"/>
            </a:pPr>
            <a:r>
              <a:rPr lang="en-US" sz="2800" dirty="0"/>
              <a:t>Behavior of entities such as firms or individuals observed across time.</a:t>
            </a:r>
          </a:p>
          <a:p>
            <a:pPr>
              <a:buFont typeface="Arial" panose="020B0604020202020204" pitchFamily="34" charset="0"/>
              <a:buChar char="•"/>
            </a:pPr>
            <a:r>
              <a:rPr lang="en-US" sz="2800" dirty="0"/>
              <a:t>Cross-sectional and time series data.</a:t>
            </a:r>
          </a:p>
          <a:p>
            <a:endParaRPr lang="en-US" dirty="0"/>
          </a:p>
          <a:p>
            <a:endParaRPr lang="en-US" dirty="0"/>
          </a:p>
          <a:p>
            <a:endParaRPr lang="en-US" dirty="0"/>
          </a:p>
        </p:txBody>
      </p:sp>
      <p:pic>
        <p:nvPicPr>
          <p:cNvPr id="6" name="Picture 5"/>
          <p:cNvPicPr>
            <a:picLocks noChangeAspect="1"/>
          </p:cNvPicPr>
          <p:nvPr/>
        </p:nvPicPr>
        <p:blipFill>
          <a:blip r:embed="rId3"/>
          <a:stretch>
            <a:fillRect/>
          </a:stretch>
        </p:blipFill>
        <p:spPr>
          <a:xfrm>
            <a:off x="701165" y="4250891"/>
            <a:ext cx="11134725" cy="1714500"/>
          </a:xfrm>
          <a:prstGeom prst="rect">
            <a:avLst/>
          </a:prstGeom>
          <a:ln>
            <a:solidFill>
              <a:schemeClr val="accent1"/>
            </a:solidFill>
          </a:ln>
        </p:spPr>
      </p:pic>
    </p:spTree>
    <p:extLst>
      <p:ext uri="{BB962C8B-B14F-4D97-AF65-F5344CB8AC3E}">
        <p14:creationId xmlns:p14="http://schemas.microsoft.com/office/powerpoint/2010/main" val="30201187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Sales Data</a:t>
            </a:r>
          </a:p>
        </p:txBody>
      </p:sp>
      <p:sp>
        <p:nvSpPr>
          <p:cNvPr id="3" name="Content Placeholder 2"/>
          <p:cNvSpPr>
            <a:spLocks noGrp="1"/>
          </p:cNvSpPr>
          <p:nvPr>
            <p:ph idx="1"/>
          </p:nvPr>
        </p:nvSpPr>
        <p:spPr/>
        <p:txBody>
          <a:bodyPr>
            <a:normAutofit/>
          </a:bodyPr>
          <a:lstStyle/>
          <a:p>
            <a:pPr>
              <a:buFont typeface="Arial" panose="020B0604020202020204" pitchFamily="34" charset="0"/>
              <a:buChar char="•"/>
            </a:pPr>
            <a:r>
              <a:rPr lang="en-US" sz="3200" dirty="0"/>
              <a:t>1,115 </a:t>
            </a:r>
            <a:r>
              <a:rPr lang="en-US" sz="3200" dirty="0" err="1"/>
              <a:t>Rossmann</a:t>
            </a:r>
            <a:r>
              <a:rPr lang="en-US" sz="3200" dirty="0"/>
              <a:t> stores </a:t>
            </a:r>
          </a:p>
          <a:p>
            <a:pPr>
              <a:buFont typeface="Arial" panose="020B0604020202020204" pitchFamily="34" charset="0"/>
              <a:buChar char="•"/>
            </a:pPr>
            <a:r>
              <a:rPr lang="en-US" sz="3200" dirty="0"/>
              <a:t>Over a period of (01-01-2013 to 07-31-2015) </a:t>
            </a:r>
          </a:p>
          <a:p>
            <a:pPr>
              <a:buFont typeface="Arial" panose="020B0604020202020204" pitchFamily="34" charset="0"/>
              <a:buChar char="•"/>
            </a:pPr>
            <a:r>
              <a:rPr lang="en-US" sz="3200" dirty="0"/>
              <a:t>1,017,209 observations.</a:t>
            </a:r>
          </a:p>
          <a:p>
            <a:pPr>
              <a:buFont typeface="Arial" panose="020B0604020202020204" pitchFamily="34" charset="0"/>
              <a:buChar char="•"/>
            </a:pPr>
            <a:r>
              <a:rPr lang="en-US" sz="3200" dirty="0"/>
              <a:t>Store related data like Store Establishment Year, Assortment etc. and sales data over time for different stores are given.</a:t>
            </a:r>
          </a:p>
          <a:p>
            <a:pPr>
              <a:buFont typeface="Arial" panose="020B0604020202020204" pitchFamily="34" charset="0"/>
              <a:buChar char="•"/>
            </a:pPr>
            <a:endParaRPr lang="en-US" sz="3200" dirty="0"/>
          </a:p>
        </p:txBody>
      </p:sp>
    </p:spTree>
    <p:extLst>
      <p:ext uri="{BB962C8B-B14F-4D97-AF65-F5344CB8AC3E}">
        <p14:creationId xmlns:p14="http://schemas.microsoft.com/office/powerpoint/2010/main" val="2443474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Type of Regressors in Panel Data</a:t>
            </a:r>
            <a:endParaRPr lang="en-US" dirty="0"/>
          </a:p>
        </p:txBody>
      </p:sp>
      <p:sp>
        <p:nvSpPr>
          <p:cNvPr id="3" name="Content Placeholder 2"/>
          <p:cNvSpPr>
            <a:spLocks noGrp="1"/>
          </p:cNvSpPr>
          <p:nvPr>
            <p:ph idx="1"/>
          </p:nvPr>
        </p:nvSpPr>
        <p:spPr>
          <a:xfrm>
            <a:off x="1097280" y="1983756"/>
            <a:ext cx="10058400" cy="4023360"/>
          </a:xfrm>
        </p:spPr>
        <p:txBody>
          <a:bodyPr/>
          <a:lstStyle/>
          <a:p>
            <a:pPr>
              <a:buFont typeface="Arial" panose="020B0604020202020204" pitchFamily="34" charset="0"/>
              <a:buChar char="•"/>
            </a:pPr>
            <a:r>
              <a:rPr lang="en-US" sz="3200" dirty="0"/>
              <a:t>Varying Regressor : </a:t>
            </a:r>
            <a:r>
              <a:rPr lang="en-US" sz="3200" dirty="0" err="1"/>
              <a:t>X</a:t>
            </a:r>
            <a:r>
              <a:rPr lang="en-US" sz="3200" baseline="-25000" dirty="0" err="1"/>
              <a:t>it</a:t>
            </a:r>
            <a:endParaRPr lang="en-US" sz="3200" baseline="-25000" dirty="0"/>
          </a:p>
          <a:p>
            <a:pPr>
              <a:buFont typeface="Arial" panose="020B0604020202020204" pitchFamily="34" charset="0"/>
              <a:buChar char="•"/>
            </a:pPr>
            <a:endParaRPr lang="en-US" sz="3200" dirty="0"/>
          </a:p>
          <a:p>
            <a:pPr>
              <a:buFont typeface="Arial" panose="020B0604020202020204" pitchFamily="34" charset="0"/>
              <a:buChar char="•"/>
            </a:pPr>
            <a:r>
              <a:rPr lang="en-US" sz="3200" dirty="0"/>
              <a:t>Time-Invariant Regressor : </a:t>
            </a:r>
            <a:r>
              <a:rPr lang="en-US" sz="3200" dirty="0" err="1"/>
              <a:t>X</a:t>
            </a:r>
            <a:r>
              <a:rPr lang="en-US" sz="3200" baseline="-25000" dirty="0" err="1"/>
              <a:t>it</a:t>
            </a:r>
            <a:r>
              <a:rPr lang="en-US" sz="3200" dirty="0"/>
              <a:t> = X</a:t>
            </a:r>
            <a:r>
              <a:rPr lang="en-US" sz="3200" baseline="-25000" dirty="0"/>
              <a:t>i</a:t>
            </a:r>
            <a:r>
              <a:rPr lang="en-US" sz="3200" dirty="0"/>
              <a:t> for all t </a:t>
            </a:r>
          </a:p>
          <a:p>
            <a:pPr>
              <a:buFont typeface="Arial" panose="020B0604020202020204" pitchFamily="34" charset="0"/>
              <a:buChar char="•"/>
            </a:pPr>
            <a:endParaRPr lang="en-US" sz="3200" dirty="0"/>
          </a:p>
          <a:p>
            <a:pPr>
              <a:buFont typeface="Arial" panose="020B0604020202020204" pitchFamily="34" charset="0"/>
              <a:buChar char="•"/>
            </a:pPr>
            <a:r>
              <a:rPr lang="en-US" sz="3200" dirty="0"/>
              <a:t>Individual-Invariant Regressor : </a:t>
            </a:r>
            <a:r>
              <a:rPr lang="en-US" sz="3200" dirty="0" err="1"/>
              <a:t>X</a:t>
            </a:r>
            <a:r>
              <a:rPr lang="en-US" sz="3200" baseline="-25000" dirty="0" err="1"/>
              <a:t>it</a:t>
            </a:r>
            <a:r>
              <a:rPr lang="en-US" sz="3200" baseline="-25000" dirty="0"/>
              <a:t> </a:t>
            </a:r>
            <a:r>
              <a:rPr lang="en-US" sz="3200" dirty="0"/>
              <a:t>= </a:t>
            </a:r>
            <a:r>
              <a:rPr lang="en-US" sz="3200" dirty="0" err="1"/>
              <a:t>X</a:t>
            </a:r>
            <a:r>
              <a:rPr lang="en-US" sz="3200" baseline="-25000" dirty="0" err="1"/>
              <a:t>t</a:t>
            </a:r>
            <a:r>
              <a:rPr lang="en-US" sz="3200" baseline="-25000" dirty="0"/>
              <a:t> </a:t>
            </a:r>
            <a:r>
              <a:rPr lang="en-US" sz="3200" dirty="0"/>
              <a:t>for all </a:t>
            </a:r>
            <a:r>
              <a:rPr lang="en-US" sz="3200" dirty="0" err="1"/>
              <a:t>i</a:t>
            </a:r>
            <a:r>
              <a:rPr lang="en-US" sz="3200" dirty="0"/>
              <a:t> </a:t>
            </a:r>
          </a:p>
          <a:p>
            <a:endParaRPr lang="en-US" dirty="0"/>
          </a:p>
        </p:txBody>
      </p:sp>
    </p:spTree>
    <p:extLst>
      <p:ext uri="{BB962C8B-B14F-4D97-AF65-F5344CB8AC3E}">
        <p14:creationId xmlns:p14="http://schemas.microsoft.com/office/powerpoint/2010/main" val="31877408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Distribution of Sales and Customers</a:t>
            </a:r>
          </a:p>
        </p:txBody>
      </p:sp>
      <p:pic>
        <p:nvPicPr>
          <p:cNvPr id="4" name="Picture 3"/>
          <p:cNvPicPr/>
          <p:nvPr/>
        </p:nvPicPr>
        <p:blipFill>
          <a:blip r:embed="rId3"/>
          <a:stretch>
            <a:fillRect/>
          </a:stretch>
        </p:blipFill>
        <p:spPr>
          <a:xfrm>
            <a:off x="224288" y="2242867"/>
            <a:ext cx="5865962" cy="3519073"/>
          </a:xfrm>
          <a:prstGeom prst="rect">
            <a:avLst/>
          </a:prstGeom>
          <a:ln>
            <a:solidFill>
              <a:schemeClr val="accent1"/>
            </a:solidFill>
          </a:ln>
        </p:spPr>
      </p:pic>
      <p:pic>
        <p:nvPicPr>
          <p:cNvPr id="5" name="Picture 4"/>
          <p:cNvPicPr/>
          <p:nvPr/>
        </p:nvPicPr>
        <p:blipFill>
          <a:blip r:embed="rId4"/>
          <a:stretch>
            <a:fillRect/>
          </a:stretch>
        </p:blipFill>
        <p:spPr>
          <a:xfrm>
            <a:off x="6228272" y="2242868"/>
            <a:ext cx="5841808" cy="3519074"/>
          </a:xfrm>
          <a:prstGeom prst="rect">
            <a:avLst/>
          </a:prstGeom>
          <a:ln>
            <a:solidFill>
              <a:schemeClr val="accent1"/>
            </a:solidFill>
          </a:ln>
        </p:spPr>
      </p:pic>
    </p:spTree>
    <p:extLst>
      <p:ext uri="{BB962C8B-B14F-4D97-AF65-F5344CB8AC3E}">
        <p14:creationId xmlns:p14="http://schemas.microsoft.com/office/powerpoint/2010/main" val="727871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Sales with Holidays and Promotion</a:t>
            </a:r>
          </a:p>
        </p:txBody>
      </p:sp>
      <p:pic>
        <p:nvPicPr>
          <p:cNvPr id="4" name="Content Placeholder 3"/>
          <p:cNvPicPr>
            <a:picLocks noGrp="1"/>
          </p:cNvPicPr>
          <p:nvPr>
            <p:ph idx="1"/>
          </p:nvPr>
        </p:nvPicPr>
        <p:blipFill>
          <a:blip r:embed="rId2"/>
          <a:stretch>
            <a:fillRect/>
          </a:stretch>
        </p:blipFill>
        <p:spPr>
          <a:xfrm>
            <a:off x="289604" y="1932528"/>
            <a:ext cx="5969792" cy="4192227"/>
          </a:xfrm>
          <a:prstGeom prst="rect">
            <a:avLst/>
          </a:prstGeom>
          <a:ln>
            <a:solidFill>
              <a:schemeClr val="accent1"/>
            </a:solidFill>
          </a:ln>
        </p:spPr>
      </p:pic>
      <p:pic>
        <p:nvPicPr>
          <p:cNvPr id="6" name="Picture 5"/>
          <p:cNvPicPr/>
          <p:nvPr/>
        </p:nvPicPr>
        <p:blipFill>
          <a:blip r:embed="rId3"/>
          <a:stretch>
            <a:fillRect/>
          </a:stretch>
        </p:blipFill>
        <p:spPr>
          <a:xfrm>
            <a:off x="6476999" y="1932528"/>
            <a:ext cx="5589495" cy="4192227"/>
          </a:xfrm>
          <a:prstGeom prst="rect">
            <a:avLst/>
          </a:prstGeom>
          <a:ln>
            <a:solidFill>
              <a:schemeClr val="accent1"/>
            </a:solidFill>
          </a:ln>
        </p:spPr>
      </p:pic>
    </p:spTree>
    <p:extLst>
      <p:ext uri="{BB962C8B-B14F-4D97-AF65-F5344CB8AC3E}">
        <p14:creationId xmlns:p14="http://schemas.microsoft.com/office/powerpoint/2010/main" val="5830467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Average Sales Over Day of Week</a:t>
            </a:r>
          </a:p>
        </p:txBody>
      </p:sp>
      <p:pic>
        <p:nvPicPr>
          <p:cNvPr id="7" name="Content Placeholder 6"/>
          <p:cNvPicPr>
            <a:picLocks noGrp="1"/>
          </p:cNvPicPr>
          <p:nvPr>
            <p:ph idx="1"/>
          </p:nvPr>
        </p:nvPicPr>
        <p:blipFill>
          <a:blip r:embed="rId2"/>
          <a:stretch>
            <a:fillRect/>
          </a:stretch>
        </p:blipFill>
        <p:spPr>
          <a:xfrm>
            <a:off x="1097280" y="1846263"/>
            <a:ext cx="10058399" cy="4142161"/>
          </a:xfrm>
          <a:prstGeom prst="rect">
            <a:avLst/>
          </a:prstGeom>
          <a:ln>
            <a:solidFill>
              <a:schemeClr val="accent1"/>
            </a:solidFill>
          </a:ln>
        </p:spPr>
      </p:pic>
    </p:spTree>
    <p:extLst>
      <p:ext uri="{BB962C8B-B14F-4D97-AF65-F5344CB8AC3E}">
        <p14:creationId xmlns:p14="http://schemas.microsoft.com/office/powerpoint/2010/main" val="17707339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Distribution of Average Sales/Customer by Store Type and Assortment</a:t>
            </a:r>
          </a:p>
        </p:txBody>
      </p:sp>
      <p:pic>
        <p:nvPicPr>
          <p:cNvPr id="4" name="Content Placeholder 3"/>
          <p:cNvPicPr>
            <a:picLocks noGrp="1"/>
          </p:cNvPicPr>
          <p:nvPr>
            <p:ph idx="1"/>
          </p:nvPr>
        </p:nvPicPr>
        <p:blipFill>
          <a:blip r:embed="rId2"/>
          <a:stretch>
            <a:fillRect/>
          </a:stretch>
        </p:blipFill>
        <p:spPr>
          <a:xfrm>
            <a:off x="215518" y="1880768"/>
            <a:ext cx="6047259" cy="4243987"/>
          </a:xfrm>
          <a:prstGeom prst="rect">
            <a:avLst/>
          </a:prstGeom>
          <a:ln>
            <a:solidFill>
              <a:schemeClr val="accent1"/>
            </a:solidFill>
          </a:ln>
        </p:spPr>
      </p:pic>
      <p:pic>
        <p:nvPicPr>
          <p:cNvPr id="6" name="Picture 5"/>
          <p:cNvPicPr/>
          <p:nvPr/>
        </p:nvPicPr>
        <p:blipFill>
          <a:blip r:embed="rId3"/>
          <a:stretch>
            <a:fillRect/>
          </a:stretch>
        </p:blipFill>
        <p:spPr>
          <a:xfrm>
            <a:off x="6144409" y="1880769"/>
            <a:ext cx="5943600" cy="4243986"/>
          </a:xfrm>
          <a:prstGeom prst="rect">
            <a:avLst/>
          </a:prstGeom>
          <a:ln>
            <a:solidFill>
              <a:schemeClr val="accent1"/>
            </a:solidFill>
          </a:ln>
        </p:spPr>
      </p:pic>
    </p:spTree>
    <p:extLst>
      <p:ext uri="{BB962C8B-B14F-4D97-AF65-F5344CB8AC3E}">
        <p14:creationId xmlns:p14="http://schemas.microsoft.com/office/powerpoint/2010/main" val="3036034254"/>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574</TotalTime>
  <Words>1892</Words>
  <Application>Microsoft Office PowerPoint</Application>
  <PresentationFormat>Widescreen</PresentationFormat>
  <Paragraphs>178</Paragraphs>
  <Slides>25</Slides>
  <Notes>15</Notes>
  <HiddenSlides>3</HiddenSlides>
  <MMClips>1</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Calibri</vt:lpstr>
      <vt:lpstr>Calibri Light</vt:lpstr>
      <vt:lpstr>Wingdings</vt:lpstr>
      <vt:lpstr>Retrospect</vt:lpstr>
      <vt:lpstr>PLM Package in R</vt:lpstr>
      <vt:lpstr>Agenda</vt:lpstr>
      <vt:lpstr>Panel Data</vt:lpstr>
      <vt:lpstr>Sales Data</vt:lpstr>
      <vt:lpstr>Type of Regressors in Panel Data</vt:lpstr>
      <vt:lpstr>Distribution of Sales and Customers</vt:lpstr>
      <vt:lpstr>Sales with Holidays and Promotion</vt:lpstr>
      <vt:lpstr>Average Sales Over Day of Week</vt:lpstr>
      <vt:lpstr>Distribution of Average Sales/Customer by Store Type and Assortment</vt:lpstr>
      <vt:lpstr>Panel data regression over Linear regression</vt:lpstr>
      <vt:lpstr>Panel data regression over Linear regression</vt:lpstr>
      <vt:lpstr>Unobserved Heterogeneity</vt:lpstr>
      <vt:lpstr>Advantages of panel data: </vt:lpstr>
      <vt:lpstr>Panel Data Models</vt:lpstr>
      <vt:lpstr>Panel Data Estimators</vt:lpstr>
      <vt:lpstr>Pooled OLS Estimator</vt:lpstr>
      <vt:lpstr>Between Estimator</vt:lpstr>
      <vt:lpstr>Within Estimator or Fixed Effect Estimator</vt:lpstr>
      <vt:lpstr>First-Differences Estimator</vt:lpstr>
      <vt:lpstr>Limitations</vt:lpstr>
      <vt:lpstr>Random Effects Estimator</vt:lpstr>
      <vt:lpstr>Limitations</vt:lpstr>
      <vt:lpstr>R Code and Results</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Pramod Kotla</dc:creator>
  <cp:lastModifiedBy>Nachiket Garge</cp:lastModifiedBy>
  <cp:revision>105</cp:revision>
  <dcterms:created xsi:type="dcterms:W3CDTF">2016-10-11T04:48:31Z</dcterms:created>
  <dcterms:modified xsi:type="dcterms:W3CDTF">2016-10-12T15:36:02Z</dcterms:modified>
</cp:coreProperties>
</file>