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0" r:id="rId7"/>
    <p:sldId id="263" r:id="rId8"/>
    <p:sldId id="262" r:id="rId9"/>
    <p:sldId id="261"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1pPr>
    <a:lvl2pPr marL="0" marR="0" indent="457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2pPr>
    <a:lvl3pPr marL="0" marR="0" indent="914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3pPr>
    <a:lvl4pPr marL="0" marR="0" indent="1371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4pPr>
    <a:lvl5pPr marL="0" marR="0" indent="18288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5pPr>
    <a:lvl6pPr marL="0" marR="0" indent="22860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6pPr>
    <a:lvl7pPr marL="0" marR="0" indent="2743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7pPr>
    <a:lvl8pPr marL="0" marR="0" indent="3200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8pPr>
    <a:lvl9pPr marL="0" marR="0" indent="3657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60"/>
  </p:normalViewPr>
  <p:slideViewPr>
    <p:cSldViewPr snapToGrid="0">
      <p:cViewPr>
        <p:scale>
          <a:sx n="58" d="100"/>
          <a:sy n="58" d="100"/>
        </p:scale>
        <p:origin x="5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8" name="Shape 1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3"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14" name="Presentation Title"/>
          <p:cNvSpPr txBox="1">
            <a:spLocks noGrp="1"/>
          </p:cNvSpPr>
          <p:nvPr>
            <p:ph type="title" hasCustomPrompt="1"/>
          </p:nvPr>
        </p:nvSpPr>
        <p:spPr>
          <a:prstGeom prst="rect">
            <a:avLst/>
          </a:prstGeom>
        </p:spPr>
        <p:txBody>
          <a:bodyPr/>
          <a:lstStyle/>
          <a:p>
            <a:r>
              <a:t>Presentation Title</a:t>
            </a:r>
          </a:p>
        </p:txBody>
      </p:sp>
      <p:sp>
        <p:nvSpPr>
          <p:cNvPr id="15"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14" name="Slide Title"/>
          <p:cNvSpPr txBox="1">
            <a:spLocks noGrp="1"/>
          </p:cNvSpPr>
          <p:nvPr>
            <p:ph type="title" hasCustomPrompt="1"/>
          </p:nvPr>
        </p:nvSpPr>
        <p:spPr>
          <a:xfrm>
            <a:off x="1727200" y="1739900"/>
            <a:ext cx="20929600" cy="3229571"/>
          </a:xfrm>
          <a:prstGeom prst="rect">
            <a:avLst/>
          </a:prstGeom>
        </p:spPr>
        <p:txBody>
          <a:bodyPr anchor="t"/>
          <a:lstStyle/>
          <a:p>
            <a:r>
              <a:t>Slide Title</a:t>
            </a:r>
          </a:p>
        </p:txBody>
      </p:sp>
      <p:sp>
        <p:nvSpPr>
          <p:cNvPr id="115"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116"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23" name="Agenda Title"/>
          <p:cNvSpPr txBox="1">
            <a:spLocks noGrp="1"/>
          </p:cNvSpPr>
          <p:nvPr>
            <p:ph type="title" hasCustomPrompt="1"/>
          </p:nvPr>
        </p:nvSpPr>
        <p:spPr>
          <a:xfrm>
            <a:off x="1727200" y="1739900"/>
            <a:ext cx="20929600" cy="3300115"/>
          </a:xfrm>
          <a:prstGeom prst="rect">
            <a:avLst/>
          </a:prstGeom>
        </p:spPr>
        <p:txBody>
          <a:bodyPr anchor="t"/>
          <a:lstStyle/>
          <a:p>
            <a:r>
              <a:t>Agenda Title</a:t>
            </a:r>
          </a:p>
        </p:txBody>
      </p:sp>
      <p:sp>
        <p:nvSpPr>
          <p:cNvPr id="124" name="Body Level One…"/>
          <p:cNvSpPr txBox="1">
            <a:spLocks noGrp="1"/>
          </p:cNvSpPr>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5pPr>
          </a:lstStyle>
          <a:p>
            <a:r>
              <a:t>Agenda Topics</a:t>
            </a:r>
          </a:p>
          <a:p>
            <a:pPr lvl="1"/>
            <a:endParaRPr/>
          </a:p>
          <a:p>
            <a:pPr lvl="2"/>
            <a:endParaRPr/>
          </a:p>
          <a:p>
            <a:pPr lvl="3"/>
            <a:endParaRPr/>
          </a:p>
          <a:p>
            <a:pPr lvl="4"/>
            <a:endParaRPr/>
          </a:p>
        </p:txBody>
      </p:sp>
      <p:sp>
        <p:nvSpPr>
          <p:cNvPr id="125"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32" name="Body Level One…"/>
          <p:cNvSpPr txBox="1">
            <a:spLocks noGrp="1"/>
          </p:cNvSpPr>
          <p:nvPr>
            <p:ph type="body" sz="quarter" idx="1" hasCustomPrompt="1"/>
          </p:nvPr>
        </p:nvSpPr>
        <p:spPr>
          <a:xfrm>
            <a:off x="1727200" y="5281886"/>
            <a:ext cx="20929600" cy="3136901"/>
          </a:xfrm>
          <a:prstGeom prst="rect">
            <a:avLst/>
          </a:prstGeom>
        </p:spPr>
        <p:txBody>
          <a:bodyPr anchor="ctr"/>
          <a:lstStyle>
            <a:lvl1pPr>
              <a:lnSpc>
                <a:spcPct val="80000"/>
              </a:lnSpc>
              <a:defRPr sz="8600" spc="-86">
                <a:solidFill>
                  <a:srgbClr val="4A4A4A"/>
                </a:solidFill>
                <a:latin typeface="Publico Headline Roman"/>
                <a:ea typeface="Publico Headline Roman"/>
                <a:cs typeface="Publico Headline Roman"/>
                <a:sym typeface="Publico Headline Roman"/>
              </a:defRPr>
            </a:lvl1pPr>
            <a:lvl2pPr>
              <a:lnSpc>
                <a:spcPct val="80000"/>
              </a:lnSpc>
              <a:defRPr sz="8600" spc="-86">
                <a:solidFill>
                  <a:srgbClr val="4A4A4A"/>
                </a:solidFill>
                <a:latin typeface="Publico Headline Roman"/>
                <a:ea typeface="Publico Headline Roman"/>
                <a:cs typeface="Publico Headline Roman"/>
                <a:sym typeface="Publico Headline Roman"/>
              </a:defRPr>
            </a:lvl2pPr>
            <a:lvl3pPr>
              <a:lnSpc>
                <a:spcPct val="80000"/>
              </a:lnSpc>
              <a:defRPr sz="8600" spc="-86">
                <a:solidFill>
                  <a:srgbClr val="4A4A4A"/>
                </a:solidFill>
                <a:latin typeface="Publico Headline Roman"/>
                <a:ea typeface="Publico Headline Roman"/>
                <a:cs typeface="Publico Headline Roman"/>
                <a:sym typeface="Publico Headline Roman"/>
              </a:defRPr>
            </a:lvl3pPr>
            <a:lvl4pPr>
              <a:lnSpc>
                <a:spcPct val="80000"/>
              </a:lnSpc>
              <a:defRPr sz="8600" spc="-86">
                <a:solidFill>
                  <a:srgbClr val="4A4A4A"/>
                </a:solidFill>
                <a:latin typeface="Publico Headline Roman"/>
                <a:ea typeface="Publico Headline Roman"/>
                <a:cs typeface="Publico Headline Roman"/>
                <a:sym typeface="Publico Headline Roman"/>
              </a:defRPr>
            </a:lvl4pPr>
            <a:lvl5pPr>
              <a:lnSpc>
                <a:spcPct val="80000"/>
              </a:lnSpc>
              <a:defRPr sz="8600" spc="-86">
                <a:solidFill>
                  <a:srgbClr val="4A4A4A"/>
                </a:solidFill>
                <a:latin typeface="Publico Headline Roman"/>
                <a:ea typeface="Publico Headline Roman"/>
                <a:cs typeface="Publico Headline Roman"/>
                <a:sym typeface="Publico Headline Roman"/>
              </a:defRPr>
            </a:lvl5pPr>
          </a:lstStyle>
          <a:p>
            <a:r>
              <a:t>Statement</a:t>
            </a:r>
          </a:p>
          <a:p>
            <a:pPr lvl="1"/>
            <a:endParaRPr/>
          </a:p>
          <a:p>
            <a:pPr lvl="2"/>
            <a:endParaRPr/>
          </a:p>
          <a:p>
            <a:pPr lvl="3"/>
            <a:endParaRPr/>
          </a:p>
          <a:p>
            <a:pPr lvl="4"/>
            <a:endParaRPr/>
          </a:p>
        </p:txBody>
      </p:sp>
      <p:sp>
        <p:nvSpPr>
          <p:cNvPr id="133"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227AAF"/>
        </a:solidFill>
        <a:effectLst/>
      </p:bgPr>
    </p:bg>
    <p:spTree>
      <p:nvGrpSpPr>
        <p:cNvPr id="1" name=""/>
        <p:cNvGrpSpPr/>
        <p:nvPr/>
      </p:nvGrpSpPr>
      <p:grpSpPr>
        <a:xfrm>
          <a:off x="0" y="0"/>
          <a:ext cx="0" cy="0"/>
          <a:chOff x="0" y="0"/>
          <a:chExt cx="0" cy="0"/>
        </a:xfrm>
      </p:grpSpPr>
      <p:sp>
        <p:nvSpPr>
          <p:cNvPr id="140" name="Fact information"/>
          <p:cNvSpPr txBox="1">
            <a:spLocks noGrp="1"/>
          </p:cNvSpPr>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r>
              <a:t>Fact information</a:t>
            </a:r>
          </a:p>
        </p:txBody>
      </p:sp>
      <p:sp>
        <p:nvSpPr>
          <p:cNvPr id="141"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42"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43" name="Body Level One…"/>
          <p:cNvSpPr txBox="1">
            <a:spLocks noGrp="1"/>
          </p:cNvSpPr>
          <p:nvPr>
            <p:ph type="body" idx="1" hasCustomPrompt="1"/>
          </p:nvPr>
        </p:nvSpPr>
        <p:spPr>
          <a:xfrm>
            <a:off x="1727200" y="1098623"/>
            <a:ext cx="20929600" cy="7461177"/>
          </a:xfrm>
          <a:prstGeom prst="rect">
            <a:avLst/>
          </a:prstGeom>
        </p:spPr>
        <p:txBody>
          <a:bodyPr anchor="b"/>
          <a:lstStyle>
            <a:lvl1pPr>
              <a:lnSpc>
                <a:spcPct val="70000"/>
              </a:lnSpc>
              <a:defRPr sz="30000" b="1" spc="-300">
                <a:solidFill>
                  <a:srgbClr val="FFFFFF"/>
                </a:solidFill>
                <a:latin typeface="Publico Headline Roman"/>
                <a:ea typeface="Publico Headline Roman"/>
                <a:cs typeface="Publico Headline Roman"/>
                <a:sym typeface="Publico Headline Roman"/>
              </a:defRPr>
            </a:lvl1pPr>
            <a:lvl2pPr>
              <a:lnSpc>
                <a:spcPct val="70000"/>
              </a:lnSpc>
              <a:defRPr sz="30000" b="1" spc="-300">
                <a:solidFill>
                  <a:srgbClr val="FFFFFF"/>
                </a:solidFill>
                <a:latin typeface="Publico Headline Roman"/>
                <a:ea typeface="Publico Headline Roman"/>
                <a:cs typeface="Publico Headline Roman"/>
                <a:sym typeface="Publico Headline Roman"/>
              </a:defRPr>
            </a:lvl2pPr>
            <a:lvl3pPr>
              <a:lnSpc>
                <a:spcPct val="70000"/>
              </a:lnSpc>
              <a:defRPr sz="30000" b="1" spc="-300">
                <a:solidFill>
                  <a:srgbClr val="FFFFFF"/>
                </a:solidFill>
                <a:latin typeface="Publico Headline Roman"/>
                <a:ea typeface="Publico Headline Roman"/>
                <a:cs typeface="Publico Headline Roman"/>
                <a:sym typeface="Publico Headline Roman"/>
              </a:defRPr>
            </a:lvl3pPr>
            <a:lvl4pPr>
              <a:lnSpc>
                <a:spcPct val="70000"/>
              </a:lnSpc>
              <a:defRPr sz="30000" b="1" spc="-300">
                <a:solidFill>
                  <a:srgbClr val="FFFFFF"/>
                </a:solidFill>
                <a:latin typeface="Publico Headline Roman"/>
                <a:ea typeface="Publico Headline Roman"/>
                <a:cs typeface="Publico Headline Roman"/>
                <a:sym typeface="Publico Headline Roman"/>
              </a:defRPr>
            </a:lvl4pPr>
            <a:lvl5pPr>
              <a:lnSpc>
                <a:spcPct val="70000"/>
              </a:lnSpc>
              <a:defRPr sz="30000" b="1" spc="-300">
                <a:solidFill>
                  <a:srgbClr val="FFFFFF"/>
                </a:solidFill>
                <a:latin typeface="Publico Headline Roman"/>
                <a:ea typeface="Publico Headline Roman"/>
                <a:cs typeface="Publico Headline Roman"/>
                <a:sym typeface="Publico Headline Roman"/>
              </a:defRPr>
            </a:lvl5pPr>
          </a:lstStyle>
          <a:p>
            <a:r>
              <a:t>100%</a:t>
            </a:r>
          </a:p>
          <a:p>
            <a:pPr lvl="1"/>
            <a:endParaRPr/>
          </a:p>
          <a:p>
            <a:pPr lvl="2"/>
            <a:endParaRPr/>
          </a:p>
          <a:p>
            <a:pPr lvl="3"/>
            <a:endParaRPr/>
          </a:p>
          <a:p>
            <a:pPr lvl="4"/>
            <a:endParaRPr/>
          </a:p>
        </p:txBody>
      </p:sp>
      <p:sp>
        <p:nvSpPr>
          <p:cNvPr id="144"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1" name="The Royal Danish Playhouse, a modern waterfront building in Copenhagen, viewed from the harbour at sunset"/>
          <p:cNvSpPr>
            <a:spLocks noGrp="1"/>
          </p:cNvSpPr>
          <p:nvPr>
            <p:ph type="pic" idx="21"/>
          </p:nvPr>
        </p:nvSpPr>
        <p:spPr>
          <a:xfrm>
            <a:off x="-25400" y="-5359400"/>
            <a:ext cx="24422100" cy="24422100"/>
          </a:xfrm>
          <a:prstGeom prst="rect">
            <a:avLst/>
          </a:prstGeom>
        </p:spPr>
        <p:txBody>
          <a:bodyPr lIns="91439" tIns="45719" rIns="91439" bIns="45719">
            <a:noAutofit/>
          </a:bodyPr>
          <a:lstStyle/>
          <a:p>
            <a:endParaRPr/>
          </a:p>
        </p:txBody>
      </p:sp>
      <p:sp>
        <p:nvSpPr>
          <p:cNvPr id="152" name="Body Level One…"/>
          <p:cNvSpPr txBox="1">
            <a:spLocks noGrp="1"/>
          </p:cNvSpPr>
          <p:nvPr>
            <p:ph type="body" sz="quarter" idx="1" hasCustomPrompt="1"/>
          </p:nvPr>
        </p:nvSpPr>
        <p:spPr>
          <a:xfrm>
            <a:off x="1409700" y="2119884"/>
            <a:ext cx="10775585" cy="1936416"/>
          </a:xfrm>
          <a:prstGeom prst="rect">
            <a:avLst/>
          </a:prstGeom>
        </p:spPr>
        <p:txBody>
          <a:bodyPr/>
          <a:lstStyle>
            <a:lvl1pPr>
              <a:defRPr sz="5800" spc="-58">
                <a:solidFill>
                  <a:srgbClr val="247AB0"/>
                </a:solidFill>
                <a:latin typeface="Publico Headline Roman"/>
                <a:ea typeface="Publico Headline Roman"/>
                <a:cs typeface="Publico Headline Roman"/>
                <a:sym typeface="Publico Headline Roman"/>
              </a:defRPr>
            </a:lvl1pPr>
            <a:lvl2pPr>
              <a:defRPr sz="5800" spc="-58">
                <a:solidFill>
                  <a:srgbClr val="247AB0"/>
                </a:solidFill>
                <a:latin typeface="Publico Headline Roman"/>
                <a:ea typeface="Publico Headline Roman"/>
                <a:cs typeface="Publico Headline Roman"/>
                <a:sym typeface="Publico Headline Roman"/>
              </a:defRPr>
            </a:lvl2pPr>
            <a:lvl3pPr>
              <a:defRPr sz="5800" spc="-58">
                <a:solidFill>
                  <a:srgbClr val="247AB0"/>
                </a:solidFill>
                <a:latin typeface="Publico Headline Roman"/>
                <a:ea typeface="Publico Headline Roman"/>
                <a:cs typeface="Publico Headline Roman"/>
                <a:sym typeface="Publico Headline Roman"/>
              </a:defRPr>
            </a:lvl3pPr>
            <a:lvl4pPr>
              <a:defRPr sz="5800" spc="-58">
                <a:solidFill>
                  <a:srgbClr val="247AB0"/>
                </a:solidFill>
                <a:latin typeface="Publico Headline Roman"/>
                <a:ea typeface="Publico Headline Roman"/>
                <a:cs typeface="Publico Headline Roman"/>
                <a:sym typeface="Publico Headline Roman"/>
              </a:defRPr>
            </a:lvl4pPr>
            <a:lvl5pPr>
              <a:defRPr sz="5800" spc="-58">
                <a:solidFill>
                  <a:srgbClr val="247AB0"/>
                </a:solidFill>
                <a:latin typeface="Publico Headline Roman"/>
                <a:ea typeface="Publico Headline Roman"/>
                <a:cs typeface="Publico Headline Roman"/>
                <a:sym typeface="Publico Headline Roman"/>
              </a:defRPr>
            </a:lvl5pPr>
          </a:lstStyle>
          <a:p>
            <a:r>
              <a:t>“Notable Quote”</a:t>
            </a:r>
          </a:p>
          <a:p>
            <a:pPr lvl="1"/>
            <a:endParaRPr/>
          </a:p>
          <a:p>
            <a:pPr lvl="2"/>
            <a:endParaRPr/>
          </a:p>
          <a:p>
            <a:pPr lvl="3"/>
            <a:endParaRPr/>
          </a:p>
          <a:p>
            <a:pPr lvl="4"/>
            <a:endParaRPr/>
          </a:p>
        </p:txBody>
      </p:sp>
      <p:sp>
        <p:nvSpPr>
          <p:cNvPr id="153"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54"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55" name="Attribution"/>
          <p:cNvSpPr txBox="1">
            <a:spLocks noGrp="1"/>
          </p:cNvSpPr>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spc="0">
                <a:solidFill>
                  <a:srgbClr val="227AAF"/>
                </a:solidFill>
                <a:latin typeface="Publico Text Semibold"/>
                <a:ea typeface="Publico Text Semibold"/>
                <a:cs typeface="Publico Text Semibold"/>
                <a:sym typeface="Publico Text Semibold"/>
              </a:defRPr>
            </a:lvl1pPr>
          </a:lstStyle>
          <a:p>
            <a:r>
              <a:t>Attribution</a:t>
            </a:r>
          </a:p>
        </p:txBody>
      </p:sp>
      <p:sp>
        <p:nvSpPr>
          <p:cNvPr id="156"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3" name="The Royal Danish Playhouse, a modern waterfront building in Copenhagen, viewed from the harbour at sunset"/>
          <p:cNvSpPr>
            <a:spLocks noGrp="1"/>
          </p:cNvSpPr>
          <p:nvPr>
            <p:ph type="pic" sz="quarter" idx="21"/>
          </p:nvPr>
        </p:nvSpPr>
        <p:spPr>
          <a:xfrm>
            <a:off x="14727242" y="5618197"/>
            <a:ext cx="7877462" cy="7877463"/>
          </a:xfrm>
          <a:prstGeom prst="rect">
            <a:avLst/>
          </a:prstGeom>
        </p:spPr>
        <p:txBody>
          <a:bodyPr lIns="91439" tIns="45719" rIns="91439" bIns="45719">
            <a:noAutofit/>
          </a:bodyPr>
          <a:lstStyle/>
          <a:p>
            <a:endParaRPr/>
          </a:p>
        </p:txBody>
      </p:sp>
      <p:sp>
        <p:nvSpPr>
          <p:cNvPr id="164" name="The Black Diamond, a modern waterfront extension to the Royal Danish Library building in Copenhagen, lit up at night"/>
          <p:cNvSpPr>
            <a:spLocks noGrp="1"/>
          </p:cNvSpPr>
          <p:nvPr>
            <p:ph type="pic" sz="quarter" idx="22"/>
          </p:nvPr>
        </p:nvSpPr>
        <p:spPr>
          <a:xfrm>
            <a:off x="14700215" y="1511300"/>
            <a:ext cx="7943851" cy="5295900"/>
          </a:xfrm>
          <a:prstGeom prst="rect">
            <a:avLst/>
          </a:prstGeom>
        </p:spPr>
        <p:txBody>
          <a:bodyPr lIns="91439" tIns="45719" rIns="91439" bIns="45719">
            <a:noAutofit/>
          </a:bodyPr>
          <a:lstStyle/>
          <a:p>
            <a:endParaRPr/>
          </a:p>
        </p:txBody>
      </p:sp>
      <p:sp>
        <p:nvSpPr>
          <p:cNvPr id="165" name="Suspension bridge over water at sunset"/>
          <p:cNvSpPr>
            <a:spLocks noGrp="1"/>
          </p:cNvSpPr>
          <p:nvPr>
            <p:ph type="pic" idx="23"/>
          </p:nvPr>
        </p:nvSpPr>
        <p:spPr>
          <a:xfrm>
            <a:off x="1778000" y="1346200"/>
            <a:ext cx="12852400" cy="11016343"/>
          </a:xfrm>
          <a:prstGeom prst="rect">
            <a:avLst/>
          </a:prstGeom>
        </p:spPr>
        <p:txBody>
          <a:bodyPr lIns="91439" tIns="45719" rIns="91439" bIns="45719">
            <a:noAutofit/>
          </a:bodyPr>
          <a:lstStyle/>
          <a:p>
            <a:endParaRPr/>
          </a:p>
        </p:txBody>
      </p:sp>
      <p:sp>
        <p:nvSpPr>
          <p:cNvPr id="166"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Aerial photo of the Circle Bridge, a modern pedestrian bridge in Copenhagen with five circular platforms"/>
          <p:cNvSpPr>
            <a:spLocks noGrp="1"/>
          </p:cNvSpPr>
          <p:nvPr>
            <p:ph type="pic" idx="21"/>
          </p:nvPr>
        </p:nvSpPr>
        <p:spPr>
          <a:xfrm>
            <a:off x="1727200" y="-1422400"/>
            <a:ext cx="21310600" cy="15989300"/>
          </a:xfrm>
          <a:prstGeom prst="rect">
            <a:avLst/>
          </a:prstGeom>
        </p:spPr>
        <p:txBody>
          <a:bodyPr lIns="91439" tIns="45719" rIns="91439" bIns="45719">
            <a:noAutofit/>
          </a:bodyPr>
          <a:lstStyle/>
          <a:p>
            <a:endParaRPr/>
          </a:p>
        </p:txBody>
      </p:sp>
      <p:sp>
        <p:nvSpPr>
          <p:cNvPr id="174"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1"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3" name="Copenhagen Opera House lit up at night and viewed from across the water"/>
          <p:cNvSpPr>
            <a:spLocks noGrp="1"/>
          </p:cNvSpPr>
          <p:nvPr>
            <p:ph type="pic" idx="21"/>
          </p:nvPr>
        </p:nvSpPr>
        <p:spPr>
          <a:xfrm>
            <a:off x="-1" y="-2527300"/>
            <a:ext cx="24384001" cy="16256000"/>
          </a:xfrm>
          <a:prstGeom prst="rect">
            <a:avLst/>
          </a:prstGeom>
        </p:spPr>
        <p:txBody>
          <a:bodyPr lIns="91439" tIns="45719" rIns="91439" bIns="45719">
            <a:noAutofit/>
          </a:bodyPr>
          <a:lstStyle/>
          <a:p>
            <a:endParaRPr/>
          </a:p>
        </p:txBody>
      </p:sp>
      <p:sp>
        <p:nvSpPr>
          <p:cNvPr id="24" name="Body Level One…"/>
          <p:cNvSpPr txBox="1">
            <a:spLocks noGrp="1"/>
          </p:cNvSpPr>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r>
              <a:t>Presentation Subtitle</a:t>
            </a:r>
          </a:p>
          <a:p>
            <a:pPr lvl="1"/>
            <a:endParaRPr/>
          </a:p>
          <a:p>
            <a:pPr lvl="2"/>
            <a:endParaRPr/>
          </a:p>
          <a:p>
            <a:pPr lvl="3"/>
            <a:endParaRPr/>
          </a:p>
          <a:p>
            <a:pPr lvl="4"/>
            <a:endParaRPr/>
          </a:p>
        </p:txBody>
      </p:sp>
      <p:sp>
        <p:nvSpPr>
          <p:cNvPr id="25" name="Presentation Title"/>
          <p:cNvSpPr txBox="1">
            <a:spLocks noGrp="1"/>
          </p:cNvSpPr>
          <p:nvPr>
            <p:ph type="title" hasCustomPrompt="1"/>
          </p:nvPr>
        </p:nvSpPr>
        <p:spPr>
          <a:xfrm>
            <a:off x="1727200" y="7817246"/>
            <a:ext cx="20929600" cy="2799954"/>
          </a:xfrm>
          <a:prstGeom prst="rect">
            <a:avLst/>
          </a:prstGeom>
        </p:spPr>
        <p:txBody>
          <a:bodyPr/>
          <a:lstStyle>
            <a:lvl1pPr>
              <a:defRPr>
                <a:solidFill>
                  <a:srgbClr val="FFFFFF"/>
                </a:solidFill>
              </a:defRPr>
            </a:lvl1pPr>
          </a:lstStyle>
          <a:p>
            <a:r>
              <a:t>Presentation Title</a:t>
            </a:r>
          </a:p>
        </p:txBody>
      </p:sp>
      <p:sp>
        <p:nvSpPr>
          <p:cNvPr id="26" name="Author and Date"/>
          <p:cNvSpPr txBox="1">
            <a:spLocks noGrp="1"/>
          </p:cNvSpPr>
          <p:nvPr>
            <p:ph type="body" sz="quarter" idx="22" hasCustomPrompt="1"/>
          </p:nvPr>
        </p:nvSpPr>
        <p:spPr>
          <a:xfrm>
            <a:off x="1727200" y="1003300"/>
            <a:ext cx="20929600" cy="480060"/>
          </a:xfrm>
          <a:prstGeom prst="rect">
            <a:avLst/>
          </a:prstGeom>
        </p:spPr>
        <p:txBody>
          <a:bodyPr anchor="ctr"/>
          <a:lstStyle>
            <a:lvl1pPr defTabSz="685800">
              <a:lnSpc>
                <a:spcPct val="100000"/>
              </a:lnSpc>
              <a:defRPr sz="2000" b="1" cap="all" spc="0">
                <a:solidFill>
                  <a:srgbClr val="F0EBE0"/>
                </a:solidFill>
              </a:defRPr>
            </a:lvl1pPr>
          </a:lstStyle>
          <a:p>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29"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6" name="Suspension bridge over water at sunset"/>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37"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38" name="Body Level One…"/>
          <p:cNvSpPr txBox="1">
            <a:spLocks noGrp="1"/>
          </p:cNvSpPr>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r>
              <a:t>Slide Subtitle</a:t>
            </a:r>
          </a:p>
          <a:p>
            <a:pPr lvl="1"/>
            <a:endParaRPr/>
          </a:p>
          <a:p>
            <a:pPr lvl="2"/>
            <a:endParaRPr/>
          </a:p>
          <a:p>
            <a:pPr lvl="3"/>
            <a:endParaRPr/>
          </a:p>
          <a:p>
            <a:pPr lvl="4"/>
            <a:endParaRPr/>
          </a:p>
        </p:txBody>
      </p:sp>
      <p:sp>
        <p:nvSpPr>
          <p:cNvPr id="39" name="Author and Date"/>
          <p:cNvSpPr txBox="1">
            <a:spLocks noGrp="1"/>
          </p:cNvSpPr>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9" name="Slide Title"/>
          <p:cNvSpPr txBox="1">
            <a:spLocks noGrp="1"/>
          </p:cNvSpPr>
          <p:nvPr>
            <p:ph type="title" hasCustomPrompt="1"/>
          </p:nvPr>
        </p:nvSpPr>
        <p:spPr>
          <a:xfrm>
            <a:off x="1727200" y="1739900"/>
            <a:ext cx="20929600" cy="3225356"/>
          </a:xfrm>
          <a:prstGeom prst="rect">
            <a:avLst/>
          </a:prstGeom>
        </p:spPr>
        <p:txBody>
          <a:bodyPr anchor="t"/>
          <a:lstStyle/>
          <a:p>
            <a:r>
              <a:t>Slide Title</a:t>
            </a:r>
          </a:p>
        </p:txBody>
      </p:sp>
      <p:sp>
        <p:nvSpPr>
          <p:cNvPr id="50"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51"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9"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Body Level One…"/>
          <p:cNvSpPr txBox="1">
            <a:spLocks noGrp="1"/>
          </p:cNvSpPr>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8" name="Suspension bridge over water at sunset"/>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69"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70" name="Author and Date"/>
          <p:cNvSpPr txBox="1">
            <a:spLocks noGrp="1"/>
          </p:cNvSpPr>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73"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Live Video Small">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81"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82" name="Author and Date"/>
          <p:cNvSpPr txBox="1">
            <a:spLocks noGrp="1"/>
          </p:cNvSpPr>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83"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84"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85"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Bullets &amp; Live Video Large">
    <p:spTree>
      <p:nvGrpSpPr>
        <p:cNvPr id="1" name=""/>
        <p:cNvGrpSpPr/>
        <p:nvPr/>
      </p:nvGrpSpPr>
      <p:grpSpPr>
        <a:xfrm>
          <a:off x="0" y="0"/>
          <a:ext cx="0" cy="0"/>
          <a:chOff x="0" y="0"/>
          <a:chExt cx="0" cy="0"/>
        </a:xfrm>
      </p:grpSpPr>
      <p:sp>
        <p:nvSpPr>
          <p:cNvPr id="92" name="Body Level One…"/>
          <p:cNvSpPr txBox="1">
            <a:spLocks noGrp="1"/>
          </p:cNvSpPr>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93"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94" name="Author and Date"/>
          <p:cNvSpPr txBox="1">
            <a:spLocks noGrp="1"/>
          </p:cNvSpPr>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95"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96"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97"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227AAF"/>
        </a:solidFill>
        <a:effectLst/>
      </p:bgPr>
    </p:bg>
    <p:spTree>
      <p:nvGrpSpPr>
        <p:cNvPr id="1" name=""/>
        <p:cNvGrpSpPr/>
        <p:nvPr/>
      </p:nvGrpSpPr>
      <p:grpSpPr>
        <a:xfrm>
          <a:off x="0" y="0"/>
          <a:ext cx="0" cy="0"/>
          <a:chOff x="0" y="0"/>
          <a:chExt cx="0" cy="0"/>
        </a:xfrm>
      </p:grpSpPr>
      <p:sp>
        <p:nvSpPr>
          <p:cNvPr id="104" name="Section Title"/>
          <p:cNvSpPr txBox="1">
            <a:spLocks noGrp="1"/>
          </p:cNvSpPr>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r>
              <a:t>Section Title</a:t>
            </a:r>
          </a:p>
        </p:txBody>
      </p:sp>
      <p:sp>
        <p:nvSpPr>
          <p:cNvPr id="105"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06"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07"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BE0"/>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5" name="Body Level One…"/>
          <p:cNvSpPr txBox="1">
            <a:spLocks noGrp="1"/>
          </p:cNvSpPr>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6" name="Slide Number"/>
          <p:cNvSpPr txBox="1">
            <a:spLocks noGrp="1"/>
          </p:cNvSpPr>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algn="ctr" defTabSz="821531">
              <a:lnSpc>
                <a:spcPct val="100000"/>
              </a:lnSpc>
              <a:spcBef>
                <a:spcPts val="0"/>
              </a:spcBef>
              <a:tabLst/>
              <a:defRPr sz="1800">
                <a:solidFill>
                  <a:srgbClr val="227AA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coindesk.com/markets/2017/06/17/ethereum-tokens-are-all-the-rage-but-what-are-they-anyway/" TargetMode="External"/><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hyperlink" Target="https://defipulse.com/" TargetMode="External"/><Relationship Id="rId4" Type="http://schemas.openxmlformats.org/officeDocument/2006/relationships/hyperlink" Target="https://coindesk.com/tech/2020/10/06/metamask-gets-into-the-decentralized-exchange-aggregation-business-with-token-swap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indesk.com/tech/2020/05/18/uniswap-v2-launches-with-more-token-swap-pairs-oracle-service-flash-loans/"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uniswap.org/blog/uniswap-v2/#erc20--erc20-pairs"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indesk.com/markets/2017/06/17/ethereum-tokens-are-all-the-rage-but-what-are-they-anyway/"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coindesk.com/price/chain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coindesk.com/markets/2020/09/17/uniswap-launches-governance-token-in-bid-to-keep-up-with-rival-amm-sushiswap/"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coindesk.com/business/2020/11/03/uniswaps-retroactive-airdrop-vote-put-free-money-on-the-campaign-tr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uniswap.jpeg" descr="uniswap.jpeg"/>
          <p:cNvPicPr>
            <a:picLocks noGrp="1" noChangeAspect="1"/>
          </p:cNvPicPr>
          <p:nvPr>
            <p:ph type="pic" idx="21"/>
          </p:nvPr>
        </p:nvPicPr>
        <p:blipFill>
          <a:blip r:embed="rId2"/>
          <a:srcRect l="5555" r="5555"/>
          <a:stretch>
            <a:fillRect/>
          </a:stretch>
        </p:blipFill>
        <p:spPr>
          <a:xfrm>
            <a:off x="0" y="0"/>
            <a:ext cx="24384000" cy="13716000"/>
          </a:xfrm>
          <a:prstGeom prst="rect">
            <a:avLst/>
          </a:prstGeom>
          <a:ln w="25400"/>
          <a:effectLst>
            <a:outerShdw blurRad="254000" dist="127000" dir="5400000" rotWithShape="0">
              <a:srgbClr val="000000">
                <a:alpha val="70000"/>
              </a:srgbClr>
            </a:outerShdw>
          </a:effectLst>
        </p:spPr>
      </p:pic>
      <p:sp>
        <p:nvSpPr>
          <p:cNvPr id="191" name="Decentralized Exchanges"/>
          <p:cNvSpPr txBox="1">
            <a:spLocks noGrp="1"/>
          </p:cNvSpPr>
          <p:nvPr>
            <p:ph type="body" sz="quarter" idx="1"/>
          </p:nvPr>
        </p:nvSpPr>
        <p:spPr>
          <a:xfrm>
            <a:off x="1727200" y="10053593"/>
            <a:ext cx="20929600" cy="2025651"/>
          </a:xfrm>
          <a:prstGeom prst="rect">
            <a:avLst/>
          </a:prstGeom>
        </p:spPr>
        <p:txBody>
          <a:bodyPr anchor="ctr"/>
          <a:lstStyle>
            <a:lvl1pPr>
              <a:lnSpc>
                <a:spcPct val="80000"/>
              </a:lnSpc>
              <a:spcBef>
                <a:spcPts val="0"/>
              </a:spcBef>
              <a:defRPr sz="8600" spc="-86">
                <a:solidFill>
                  <a:srgbClr val="FFFFFF"/>
                </a:solidFill>
                <a:latin typeface="+mn-lt"/>
                <a:ea typeface="+mn-ea"/>
                <a:cs typeface="+mn-cs"/>
                <a:sym typeface="Publico Headline Black"/>
              </a:defRPr>
            </a:lvl1pPr>
          </a:lstStyle>
          <a:p>
            <a:r>
              <a:t>Decentralized Exchanges</a:t>
            </a:r>
          </a:p>
        </p:txBody>
      </p:sp>
      <p:sp>
        <p:nvSpPr>
          <p:cNvPr id="192" name="Uniswap"/>
          <p:cNvSpPr txBox="1">
            <a:spLocks noGrp="1"/>
          </p:cNvSpPr>
          <p:nvPr>
            <p:ph type="title"/>
          </p:nvPr>
        </p:nvSpPr>
        <p:spPr>
          <a:xfrm>
            <a:off x="1177184" y="1572260"/>
            <a:ext cx="20929601" cy="2799954"/>
          </a:xfrm>
          <a:prstGeom prst="rect">
            <a:avLst/>
          </a:prstGeom>
        </p:spPr>
        <p:txBody>
          <a:bodyPr anchor="ctr"/>
          <a:lstStyle/>
          <a:p>
            <a:r>
              <a:t>Uniswap</a:t>
            </a:r>
          </a:p>
        </p:txBody>
      </p:sp>
      <p:sp>
        <p:nvSpPr>
          <p:cNvPr id="193" name="BY : ——   ASHISH baberwal"/>
          <p:cNvSpPr txBox="1">
            <a:spLocks noGrp="1"/>
          </p:cNvSpPr>
          <p:nvPr>
            <p:ph type="body" idx="22"/>
          </p:nvPr>
        </p:nvSpPr>
        <p:spPr>
          <a:xfrm>
            <a:off x="1177184" y="1003300"/>
            <a:ext cx="20929601" cy="48006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tabLst>
                <a:tab pos="241300" algn="l"/>
                <a:tab pos="495300" algn="l"/>
                <a:tab pos="749300" algn="l"/>
                <a:tab pos="1003300" algn="l"/>
                <a:tab pos="1257300" algn="l"/>
                <a:tab pos="1511300" algn="l"/>
                <a:tab pos="1765300" algn="l"/>
                <a:tab pos="2019300" algn="l"/>
                <a:tab pos="2260600" algn="l"/>
                <a:tab pos="2514600" algn="l"/>
                <a:tab pos="2768600" algn="l"/>
                <a:tab pos="3022600" algn="l"/>
              </a:tabLst>
              <a:defRPr sz="2130" b="0">
                <a:solidFill>
                  <a:schemeClr val="accent6">
                    <a:hueOff val="-160637"/>
                    <a:satOff val="-4080"/>
                    <a:lumOff val="-9037"/>
                  </a:schemeClr>
                </a:solidFill>
              </a:defRPr>
            </a:lvl1pPr>
          </a:lstStyle>
          <a:p>
            <a:pPr defTabSz="914400"/>
            <a:r>
              <a:t>BY : ——   ASHISH baberwal</a:t>
            </a:r>
          </a:p>
        </p:txBody>
      </p:sp>
      <p:sp>
        <p:nvSpPr>
          <p:cNvPr id="194"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
        <p:nvSpPr>
          <p:cNvPr id="195"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sz="3000" cap="all">
                <a:solidFill>
                  <a:schemeClr val="accent5">
                    <a:satOff val="-9568"/>
                    <a:lumOff val="-5311"/>
                  </a:schemeClr>
                </a:solidFill>
                <a:latin typeface="Publico Text Roman"/>
                <a:ea typeface="Publico Text Roman"/>
                <a:cs typeface="Publico Text Roman"/>
                <a:sym typeface="Publico Text Roman"/>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7" name="— Uniswap is an automated ethereum-based crypto exchange with its own governance token, UNI."/>
          <p:cNvSpPr txBox="1">
            <a:spLocks noGrp="1"/>
          </p:cNvSpPr>
          <p:nvPr>
            <p:ph type="title"/>
          </p:nvPr>
        </p:nvSpPr>
        <p:spPr>
          <a:xfrm>
            <a:off x="1727200" y="811561"/>
            <a:ext cx="20929600" cy="1757482"/>
          </a:xfrm>
          <a:prstGeom prst="rect">
            <a:avLst/>
          </a:prstGeom>
        </p:spPr>
        <p:txBody>
          <a:bodyPr/>
          <a:lstStyle>
            <a:lvl1pPr algn="l" defTabSz="397256">
              <a:defRPr sz="5440" spc="-54"/>
            </a:lvl1pPr>
          </a:lstStyle>
          <a:p>
            <a:r>
              <a:t>— Uniswap is an automated ethereum-based crypto exchange with its own governance token, UNI.</a:t>
            </a:r>
          </a:p>
        </p:txBody>
      </p:sp>
      <p:sp>
        <p:nvSpPr>
          <p:cNvPr id="198" name="Order book-based trading is where buy and sell orders are presented in a list along with the total amount placed in each order…"/>
          <p:cNvSpPr txBox="1">
            <a:spLocks noGrp="1"/>
          </p:cNvSpPr>
          <p:nvPr>
            <p:ph type="body" idx="1"/>
          </p:nvPr>
        </p:nvSpPr>
        <p:spPr>
          <a:xfrm>
            <a:off x="1689099" y="3017520"/>
            <a:ext cx="20929601" cy="9212580"/>
          </a:xfrm>
          <a:prstGeom prst="rect">
            <a:avLst/>
          </a:prstGeom>
        </p:spPr>
        <p:txBody>
          <a:bodyPr lIns="457200" tIns="457200" rIns="457200" bIns="457200"/>
          <a:lstStyle/>
          <a:p>
            <a:pPr marL="926591" lvl="1" indent="-463295" defTabSz="914400">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455"/>
            </a:pPr>
            <a:r>
              <a:rPr dirty="0"/>
              <a:t>Order book-based trading is where buy and sell orders are presented in a list along with the total amount placed in each order</a:t>
            </a:r>
          </a:p>
          <a:p>
            <a:pPr marL="926591" lvl="1" indent="-463295" defTabSz="914400">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455"/>
            </a:pPr>
            <a:r>
              <a:rPr dirty="0"/>
              <a:t>The amount of open buy and sell orders for an asset is known as “market depth.” In order to make a successful trade using this system, a buy order has to be matched with a sell order on the opposite side of the order book for the same amount and price of an asset, and vice versa</a:t>
            </a:r>
          </a:p>
          <a:p>
            <a:pPr marL="926591" lvl="1" indent="-463295" defTabSz="914400">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455"/>
            </a:pPr>
            <a:r>
              <a:rPr dirty="0"/>
              <a:t>The main problem with this type of system is liquidity, which in this context refers to the depth and number of orders there are on the order book at any given time. If there’s low liquidity, it means traders may not be able to fill their buy or sell orders.</a:t>
            </a:r>
          </a:p>
          <a:p>
            <a:pPr marL="926591" lvl="1" indent="-463295" defTabSz="914400">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455"/>
            </a:pPr>
            <a:r>
              <a:rPr dirty="0"/>
              <a:t>Another way to think of liquidity: Imagine you own a food stall in a street market. If the street market is busy with stall owners selling goods and people buying produce and products, it would be considered a "liquid market." If the market was quiet and there was little buying and selling going on, it would be considered a "narrow market."</a:t>
            </a:r>
          </a:p>
          <a:p>
            <a:pPr marL="0" indent="0" defTabSz="438911">
              <a:lnSpc>
                <a:spcPct val="100000"/>
              </a:lnSpc>
              <a:spcBef>
                <a:spcPts val="0"/>
              </a:spcBef>
              <a:buSzTx/>
              <a:buNone/>
              <a:tabLst/>
              <a:defRPr sz="1536">
                <a:solidFill>
                  <a:srgbClr val="262626"/>
                </a:solidFill>
                <a:latin typeface="Helvetica"/>
                <a:ea typeface="Helvetica"/>
                <a:cs typeface="Helvetica"/>
                <a:sym typeface="Helvetica"/>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a:solidFill>
                  <a:srgbClr val="262626"/>
                </a:solidFill>
                <a:effectLst/>
                <a:latin typeface="Display Narrow Bold Roslindale"/>
              </a:rPr>
              <a:t>What is Uniswap?</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pPr algn="l"/>
            <a:r>
              <a:rPr lang="en-IN" sz="4000" b="0" i="0" dirty="0">
                <a:solidFill>
                  <a:srgbClr val="262626"/>
                </a:solidFill>
                <a:effectLst/>
                <a:latin typeface="Neue Haas Grotesk Text Pro" panose="020F0502020204030204" pitchFamily="34" charset="0"/>
              </a:rPr>
              <a:t>Uniswap is a completely different type of exchange that‘s fully decentralized</a:t>
            </a:r>
          </a:p>
          <a:p>
            <a:pPr algn="l"/>
            <a:r>
              <a:rPr lang="en-IN" sz="4000" b="0" i="0" dirty="0">
                <a:solidFill>
                  <a:srgbClr val="262626"/>
                </a:solidFill>
                <a:effectLst/>
                <a:latin typeface="Neue Haas Grotesk Text Pro" panose="020F0502020204030204" pitchFamily="34" charset="0"/>
              </a:rPr>
              <a:t> The Uniswap platform was built in 2018 on top of the Ethereum blockchain, the world’s second-largest cryptocurrency project by market capitalization.</a:t>
            </a:r>
          </a:p>
          <a:p>
            <a:pPr algn="l"/>
            <a:r>
              <a:rPr lang="en-IN" sz="4000" dirty="0">
                <a:solidFill>
                  <a:srgbClr val="262626"/>
                </a:solidFill>
                <a:latin typeface="Neue Haas Grotesk Text Pro" panose="020F0502020204030204" pitchFamily="34" charset="0"/>
              </a:rPr>
              <a:t>I</a:t>
            </a:r>
            <a:r>
              <a:rPr lang="en-IN" sz="4000" b="0" i="0" dirty="0">
                <a:solidFill>
                  <a:srgbClr val="262626"/>
                </a:solidFill>
                <a:effectLst/>
                <a:latin typeface="Neue Haas Grotesk Text Pro" panose="020F0502020204030204" pitchFamily="34" charset="0"/>
              </a:rPr>
              <a:t>t compatible with all </a:t>
            </a:r>
            <a:r>
              <a:rPr lang="en-IN" sz="4000" b="0" i="0" u="none" strike="noStrike" dirty="0">
                <a:solidFill>
                  <a:srgbClr val="1A8917"/>
                </a:solidFill>
                <a:effectLst/>
                <a:latin typeface="Neue Haas Grotesk Text Pro" panose="020F0502020204030204" pitchFamily="34" charset="0"/>
                <a:hlinkClick r:id="rId3"/>
              </a:rPr>
              <a:t>ERC-20</a:t>
            </a:r>
            <a:r>
              <a:rPr lang="en-IN" sz="4000" b="0" i="0" dirty="0">
                <a:solidFill>
                  <a:srgbClr val="262626"/>
                </a:solidFill>
                <a:effectLst/>
                <a:latin typeface="Neue Haas Grotesk Text Pro" panose="020F0502020204030204" pitchFamily="34" charset="0"/>
              </a:rPr>
              <a:t> tokens and infrastructure such as wallet services like </a:t>
            </a:r>
            <a:r>
              <a:rPr lang="en-IN" sz="4000" b="0" i="0" u="none" strike="noStrike" dirty="0">
                <a:solidFill>
                  <a:srgbClr val="1A8917"/>
                </a:solidFill>
                <a:effectLst/>
                <a:latin typeface="Neue Haas Grotesk Text Pro" panose="020F0502020204030204" pitchFamily="34" charset="0"/>
                <a:hlinkClick r:id="rId4"/>
              </a:rPr>
              <a:t>MetaMask</a:t>
            </a:r>
            <a:r>
              <a:rPr lang="en-IN" sz="4000" b="0" i="0" dirty="0">
                <a:solidFill>
                  <a:srgbClr val="262626"/>
                </a:solidFill>
                <a:effectLst/>
                <a:latin typeface="Neue Haas Grotesk Text Pro" panose="020F0502020204030204" pitchFamily="34" charset="0"/>
              </a:rPr>
              <a:t> and MyEtherWallet</a:t>
            </a:r>
          </a:p>
          <a:p>
            <a:pPr algn="l"/>
            <a:r>
              <a:rPr lang="en-IN" sz="4000" dirty="0">
                <a:solidFill>
                  <a:srgbClr val="262626"/>
                </a:solidFill>
                <a:latin typeface="Neue Haas Grotesk Text Pro" panose="020F0502020204030204" pitchFamily="34" charset="0"/>
              </a:rPr>
              <a:t>Completely open source</a:t>
            </a:r>
          </a:p>
          <a:p>
            <a:pPr algn="l"/>
            <a:r>
              <a:rPr lang="en-IN" sz="4000" dirty="0">
                <a:solidFill>
                  <a:srgbClr val="262626"/>
                </a:solidFill>
                <a:latin typeface="Neue Haas Grotesk Text Pro" panose="020B0504020202020204" pitchFamily="34" charset="77"/>
              </a:rPr>
              <a:t>M</a:t>
            </a:r>
            <a:r>
              <a:rPr lang="en-IN" sz="4000" b="0" i="0" dirty="0">
                <a:solidFill>
                  <a:srgbClr val="262626"/>
                </a:solidFill>
                <a:effectLst/>
                <a:latin typeface="Neue Haas Grotesk Text Pro" panose="020B0504020202020204" pitchFamily="34" charset="77"/>
              </a:rPr>
              <a:t>eans anyone can copy the code to create their own decentralized exchanges.</a:t>
            </a:r>
          </a:p>
          <a:p>
            <a:pPr algn="l"/>
            <a:r>
              <a:rPr lang="en-IN" sz="4000" b="0" i="0" dirty="0">
                <a:solidFill>
                  <a:srgbClr val="262626"/>
                </a:solidFill>
                <a:effectLst/>
                <a:latin typeface="Neue Haas Grotesk Text Pro" panose="020B0504020202020204" pitchFamily="34" charset="77"/>
              </a:rPr>
              <a:t>By retaining control of private keys, it eliminates the risk of losing assets if the exchange is ever hacked</a:t>
            </a:r>
          </a:p>
          <a:p>
            <a:pPr algn="l"/>
            <a:r>
              <a:rPr lang="en-IN" sz="4000" b="0" i="0" dirty="0">
                <a:solidFill>
                  <a:srgbClr val="262626"/>
                </a:solidFill>
                <a:effectLst/>
                <a:latin typeface="Neue Haas Grotesk Text Pro" panose="020B0504020202020204" pitchFamily="34" charset="77"/>
              </a:rPr>
              <a:t>According to the latest </a:t>
            </a:r>
            <a:r>
              <a:rPr lang="en-IN" sz="4000" b="0" i="0" u="none" strike="noStrike" dirty="0">
                <a:solidFill>
                  <a:srgbClr val="1A8917"/>
                </a:solidFill>
                <a:effectLst/>
                <a:latin typeface="Neue Haas Grotesk Text Pro" panose="020B0504020202020204" pitchFamily="34" charset="77"/>
                <a:hlinkClick r:id="rId5"/>
              </a:rPr>
              <a:t>figures</a:t>
            </a:r>
            <a:r>
              <a:rPr lang="en-IN" sz="4000" b="0" i="0" dirty="0">
                <a:solidFill>
                  <a:srgbClr val="262626"/>
                </a:solidFill>
                <a:effectLst/>
                <a:latin typeface="Neue Haas Grotesk Text Pro" panose="020B0504020202020204" pitchFamily="34" charset="77"/>
              </a:rPr>
              <a:t>, Uniswap is currently the fourth-largest decentralized finance (</a:t>
            </a:r>
            <a:r>
              <a:rPr lang="en-IN" sz="4000" b="0" i="0" dirty="0" err="1">
                <a:solidFill>
                  <a:srgbClr val="262626"/>
                </a:solidFill>
                <a:effectLst/>
                <a:latin typeface="Neue Haas Grotesk Text Pro" panose="020B0504020202020204" pitchFamily="34" charset="77"/>
              </a:rPr>
              <a:t>DeFi</a:t>
            </a:r>
            <a:r>
              <a:rPr lang="en-IN" sz="4000" b="0" i="0" dirty="0">
                <a:solidFill>
                  <a:srgbClr val="262626"/>
                </a:solidFill>
                <a:effectLst/>
                <a:latin typeface="Neue Haas Grotesk Text Pro" panose="020B0504020202020204" pitchFamily="34" charset="77"/>
              </a:rPr>
              <a:t>) platform and has over $3 billion worth of crypto assets locked away on its protocol.</a:t>
            </a:r>
          </a:p>
          <a:p>
            <a:pPr algn="l"/>
            <a:endParaRPr lang="en-IN" sz="4000" b="0" i="0" dirty="0">
              <a:solidFill>
                <a:srgbClr val="262626"/>
              </a:solidFill>
              <a:effectLst/>
              <a:latin typeface="Neue Haas Grotesk Text Pro" panose="020F0502020204030204" pitchFamily="34" charset="0"/>
            </a:endParaRPr>
          </a:p>
          <a:p>
            <a:pPr marL="0" indent="0" algn="l">
              <a:buNone/>
            </a:pPr>
            <a:endParaRPr lang="en-IN" sz="4000" b="0" i="0" dirty="0">
              <a:solidFill>
                <a:srgbClr val="262626"/>
              </a:solidFill>
              <a:effectLst/>
              <a:latin typeface="Neue Haas Grotesk Text Pro" panose="020F0502020204030204" pitchFamily="34" charset="0"/>
            </a:endParaRPr>
          </a:p>
          <a:p>
            <a:endParaRPr lang="en-US" dirty="0"/>
          </a:p>
        </p:txBody>
      </p:sp>
    </p:spTree>
    <p:extLst>
      <p:ext uri="{BB962C8B-B14F-4D97-AF65-F5344CB8AC3E}">
        <p14:creationId xmlns:p14="http://schemas.microsoft.com/office/powerpoint/2010/main" val="28363129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a:solidFill>
                  <a:srgbClr val="262626"/>
                </a:solidFill>
                <a:effectLst/>
                <a:latin typeface="Display Narrow Bold Roslindale"/>
              </a:rPr>
              <a:t>How Uniswap works</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r>
              <a:rPr lang="en-IN" b="0" i="0" dirty="0">
                <a:solidFill>
                  <a:srgbClr val="262626"/>
                </a:solidFill>
                <a:effectLst/>
                <a:latin typeface="Neue Haas Grotesk Text Pro" panose="020B0504020202020204" pitchFamily="34" charset="77"/>
              </a:rPr>
              <a:t>Uniswap runs on two smart contracts; an “Exchange” contract and a “Factory” contract.</a:t>
            </a:r>
          </a:p>
          <a:p>
            <a:r>
              <a:rPr lang="en-IN" b="0" i="0" dirty="0">
                <a:solidFill>
                  <a:srgbClr val="262626"/>
                </a:solidFill>
                <a:effectLst/>
                <a:latin typeface="Neue Haas Grotesk Text Pro" panose="020B0504020202020204" pitchFamily="34" charset="77"/>
              </a:rPr>
              <a:t>In this instance, the factory smart contract is used to add new tokens to the platform and the exchange contract facilitates all token swaps, or “trades.” Any ERC20-based token can be swapped with another on the updated Uniswap </a:t>
            </a:r>
            <a:r>
              <a:rPr lang="en-IN" b="0" i="0" u="none" strike="noStrike" dirty="0">
                <a:solidFill>
                  <a:srgbClr val="1A8917"/>
                </a:solidFill>
                <a:effectLst/>
                <a:latin typeface="Neue Haas Grotesk Text Pro" panose="020B0504020202020204" pitchFamily="34" charset="77"/>
                <a:hlinkClick r:id="rId3"/>
              </a:rPr>
              <a:t>v.2 platform</a:t>
            </a:r>
            <a:r>
              <a:rPr lang="en-IN" b="0" i="0" dirty="0">
                <a:solidFill>
                  <a:srgbClr val="262626"/>
                </a:solidFill>
                <a:effectLst/>
                <a:latin typeface="Neue Haas Grotesk Text Pro" panose="020B0504020202020204" pitchFamily="34" charset="77"/>
              </a:rPr>
              <a:t>.</a:t>
            </a:r>
            <a:endParaRPr lang="en-IN" dirty="0">
              <a:solidFill>
                <a:srgbClr val="262626"/>
              </a:solidFill>
              <a:latin typeface="Neue Haas Grotesk Text Pro" panose="020B0504020202020204" pitchFamily="34" charset="77"/>
            </a:endParaRPr>
          </a:p>
          <a:p>
            <a:endParaRPr lang="en-US" dirty="0"/>
          </a:p>
        </p:txBody>
      </p:sp>
    </p:spTree>
    <p:extLst>
      <p:ext uri="{BB962C8B-B14F-4D97-AF65-F5344CB8AC3E}">
        <p14:creationId xmlns:p14="http://schemas.microsoft.com/office/powerpoint/2010/main" val="963093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a:solidFill>
                  <a:srgbClr val="262626"/>
                </a:solidFill>
                <a:effectLst/>
                <a:latin typeface="Display Narrow Bold Roslindale"/>
              </a:rPr>
              <a:t>Automated liquidity protocol</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r>
              <a:rPr lang="en-IN" b="0" i="0" dirty="0">
                <a:solidFill>
                  <a:srgbClr val="262626"/>
                </a:solidFill>
                <a:effectLst/>
                <a:latin typeface="Neue Haas Grotesk Text Pro" panose="020B0504020202020204" pitchFamily="34" charset="77"/>
              </a:rPr>
              <a:t>The way Uniswap solves the liquidity problem of centralized exchanges is through an automated liquidity protocol.</a:t>
            </a:r>
          </a:p>
          <a:p>
            <a:r>
              <a:rPr lang="en-IN" b="0" i="0" dirty="0">
                <a:solidFill>
                  <a:srgbClr val="262626"/>
                </a:solidFill>
                <a:effectLst/>
                <a:latin typeface="Neue Haas Grotesk Text Pro" panose="020B0504020202020204" pitchFamily="34" charset="77"/>
              </a:rPr>
              <a:t>Each token listed has its own pool that users can contribute to, and the prices for each token are worked out using a math algorithm run by a computer</a:t>
            </a:r>
            <a:endParaRPr lang="en-IN" dirty="0">
              <a:solidFill>
                <a:srgbClr val="262626"/>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With this system, a buyer or seller does not have to wait for an opposite party to appear to complete a trade. Instead, they can execute any trade instantly at a known price provided there’s enough liquidity in the particular pool to facilitate it</a:t>
            </a:r>
          </a:p>
          <a:p>
            <a:r>
              <a:rPr lang="en-IN" dirty="0">
                <a:solidFill>
                  <a:srgbClr val="262626"/>
                </a:solidFill>
                <a:latin typeface="Neue Haas Grotesk Text Pro" panose="020B0504020202020204" pitchFamily="34" charset="77"/>
              </a:rPr>
              <a:t>Ex. Exchange charges fees</a:t>
            </a:r>
          </a:p>
          <a:p>
            <a:pPr algn="l"/>
            <a:r>
              <a:rPr lang="en-IN" b="0" i="0" dirty="0">
                <a:solidFill>
                  <a:srgbClr val="262626"/>
                </a:solidFill>
                <a:effectLst/>
                <a:latin typeface="Neue Haas Grotesk Text Pro" panose="020B0504020202020204" pitchFamily="34" charset="77"/>
              </a:rPr>
              <a:t>Whenever a liquidity provider decides they want to exit, they receive a portion of the total fees from the reserve relative to their staked amount in that pool. The token they received which keeps a record of what stake they’re owed is then destroyed.</a:t>
            </a:r>
          </a:p>
          <a:p>
            <a:pPr algn="l"/>
            <a:r>
              <a:rPr lang="en-IN" b="0" i="0" dirty="0">
                <a:solidFill>
                  <a:srgbClr val="262626"/>
                </a:solidFill>
                <a:effectLst/>
                <a:latin typeface="Neue Haas Grotesk Text Pro" panose="020B0504020202020204" pitchFamily="34" charset="77"/>
              </a:rPr>
              <a:t>After the Uniswap v.2 </a:t>
            </a:r>
            <a:r>
              <a:rPr lang="en-IN" b="0" i="0" u="none" strike="noStrike" dirty="0">
                <a:solidFill>
                  <a:srgbClr val="1A8917"/>
                </a:solidFill>
                <a:effectLst/>
                <a:latin typeface="Neue Haas Grotesk Text Pro" panose="020B0504020202020204" pitchFamily="34" charset="77"/>
                <a:hlinkClick r:id="rId3"/>
              </a:rPr>
              <a:t>upgrade</a:t>
            </a:r>
            <a:r>
              <a:rPr lang="en-IN" b="0" i="0" dirty="0">
                <a:solidFill>
                  <a:srgbClr val="262626"/>
                </a:solidFill>
                <a:effectLst/>
                <a:latin typeface="Neue Haas Grotesk Text Pro" panose="020B0504020202020204" pitchFamily="34" charset="77"/>
              </a:rPr>
              <a:t>, a new protocol fee was introduced that can be turned on or off via a community vote and essentially sends 0.05% of every 0.30% trading fee to a Uniswap fund to finance future development.</a:t>
            </a:r>
          </a:p>
          <a:p>
            <a:pPr algn="l"/>
            <a:r>
              <a:rPr lang="en-IN" b="0" i="0" dirty="0">
                <a:solidFill>
                  <a:srgbClr val="262626"/>
                </a:solidFill>
                <a:effectLst/>
                <a:latin typeface="Neue Haas Grotesk Text Pro" panose="020B0504020202020204" pitchFamily="34" charset="77"/>
              </a:rPr>
              <a:t>Currently, this fee option is turned off, however, if it is ever turned on it means LPs will start receiving 0.25% of pool trading fees.</a:t>
            </a:r>
            <a:br>
              <a:rPr lang="en-IN" b="0" i="0" dirty="0">
                <a:solidFill>
                  <a:srgbClr val="262626"/>
                </a:solidFill>
                <a:effectLst/>
                <a:latin typeface="Neue Haas Grotesk Text Pro" panose="020B0504020202020204" pitchFamily="34" charset="77"/>
              </a:rPr>
            </a:br>
            <a:endParaRPr lang="en-IN" b="0" i="0" dirty="0">
              <a:solidFill>
                <a:srgbClr val="262626"/>
              </a:solidFill>
              <a:effectLst/>
              <a:latin typeface="Neue Haas Grotesk Text Pro" panose="020B0504020202020204" pitchFamily="34" charset="77"/>
            </a:endParaRPr>
          </a:p>
          <a:p>
            <a:pPr marL="0" indent="0">
              <a:buNone/>
            </a:pPr>
            <a:endParaRPr lang="en-US" dirty="0"/>
          </a:p>
        </p:txBody>
      </p:sp>
    </p:spTree>
    <p:extLst>
      <p:ext uri="{BB962C8B-B14F-4D97-AF65-F5344CB8AC3E}">
        <p14:creationId xmlns:p14="http://schemas.microsoft.com/office/powerpoint/2010/main" val="36167781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a:solidFill>
                  <a:srgbClr val="262626"/>
                </a:solidFill>
                <a:effectLst/>
                <a:latin typeface="Display Narrow Bold Roslindale"/>
              </a:rPr>
              <a:t>How token price is determined</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r>
              <a:rPr lang="en-IN" b="0" i="0" dirty="0">
                <a:solidFill>
                  <a:srgbClr val="262626"/>
                </a:solidFill>
                <a:effectLst/>
                <a:latin typeface="Neue Haas Grotesk Text Pro" panose="020B0504020202020204" pitchFamily="34" charset="77"/>
              </a:rPr>
              <a:t>Uniswap uses an automated market maker system.</a:t>
            </a:r>
          </a:p>
          <a:p>
            <a:r>
              <a:rPr lang="en-IN" b="0" i="0" dirty="0">
                <a:solidFill>
                  <a:srgbClr val="262626"/>
                </a:solidFill>
                <a:effectLst/>
                <a:latin typeface="Neue Haas Grotesk Text Pro" panose="020B0504020202020204" pitchFamily="34" charset="77"/>
              </a:rPr>
              <a:t>It works by increasing and decreasing the price of a coin depending on the ratio of how many coins there are in the respective pool.</a:t>
            </a:r>
            <a:endParaRPr lang="en-IN" dirty="0">
              <a:solidFill>
                <a:srgbClr val="262626"/>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It’s important to note that whenever someone adds a new </a:t>
            </a:r>
            <a:r>
              <a:rPr lang="en-IN" b="0" i="0" u="none" strike="noStrike" dirty="0">
                <a:solidFill>
                  <a:srgbClr val="1A8917"/>
                </a:solidFill>
                <a:effectLst/>
                <a:latin typeface="Neue Haas Grotesk Text Pro" panose="020B0504020202020204" pitchFamily="34" charset="77"/>
                <a:hlinkClick r:id="rId3"/>
              </a:rPr>
              <a:t>ERC-20</a:t>
            </a:r>
            <a:r>
              <a:rPr lang="en-IN" b="0" i="0" dirty="0">
                <a:solidFill>
                  <a:srgbClr val="262626"/>
                </a:solidFill>
                <a:effectLst/>
                <a:latin typeface="Neue Haas Grotesk Text Pro" panose="020B0504020202020204" pitchFamily="34" charset="77"/>
              </a:rPr>
              <a:t> token to Uniswap, that person has to add a certain amount of the chosen ERC-20 token and an equal amount of another ERC-20 token to start the liquidity pool.</a:t>
            </a:r>
          </a:p>
          <a:p>
            <a:r>
              <a:rPr lang="en-IN" dirty="0">
                <a:solidFill>
                  <a:srgbClr val="262626"/>
                </a:solidFill>
                <a:latin typeface="Neue Haas Grotesk Text Pro" panose="020B0504020202020204" pitchFamily="34" charset="77"/>
              </a:rPr>
              <a:t>Ex.</a:t>
            </a:r>
            <a:r>
              <a:rPr lang="en-IN" b="0" i="0" dirty="0">
                <a:solidFill>
                  <a:srgbClr val="262626"/>
                </a:solidFill>
                <a:effectLst/>
                <a:latin typeface="Neue Haas Grotesk Text Pro" panose="020B0504020202020204" pitchFamily="34" charset="77"/>
              </a:rPr>
              <a:t> For example, Bob wants to trade </a:t>
            </a:r>
            <a:r>
              <a:rPr lang="en-IN" b="0" i="0" u="none" strike="noStrike" dirty="0">
                <a:solidFill>
                  <a:srgbClr val="1A8917"/>
                </a:solidFill>
                <a:effectLst/>
                <a:latin typeface="Neue Haas Grotesk Text Pro" panose="020B0504020202020204" pitchFamily="34" charset="77"/>
                <a:hlinkClick r:id="rId4"/>
              </a:rPr>
              <a:t>chainlink</a:t>
            </a:r>
            <a:r>
              <a:rPr lang="en-IN" b="0" i="0" dirty="0">
                <a:solidFill>
                  <a:srgbClr val="262626"/>
                </a:solidFill>
                <a:effectLst/>
                <a:latin typeface="Neue Haas Grotesk Text Pro" panose="020B0504020202020204" pitchFamily="34" charset="77"/>
              </a:rPr>
              <a:t> (LINK) for ether using the Uniswap LINK/ETH pool. Bob adds a large number of LINK to the pool which increases the ratio of LINK in the pool to ether. Since the value K must remain the same, it means the cost of ether increases while the cost of link in the pool decreases. So the more LINK Bob puts in, the less ether he gets in return because the price of it increases.</a:t>
            </a:r>
            <a:endParaRPr lang="en-IN" dirty="0">
              <a:solidFill>
                <a:srgbClr val="262626"/>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The size of the liquidity pool also determines how much the price of tokens will change during a trade. The more money, aka liquidity, there is in a pool, the easier it is to make larger trades without causing the price to slide as much</a:t>
            </a:r>
            <a:endParaRPr lang="en-US" dirty="0"/>
          </a:p>
        </p:txBody>
      </p:sp>
    </p:spTree>
    <p:extLst>
      <p:ext uri="{BB962C8B-B14F-4D97-AF65-F5344CB8AC3E}">
        <p14:creationId xmlns:p14="http://schemas.microsoft.com/office/powerpoint/2010/main" val="39342940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US" dirty="0"/>
              <a:t>Quantity of A token in pool</a:t>
            </a:r>
          </a:p>
        </p:txBody>
      </p:sp>
      <p:pic>
        <p:nvPicPr>
          <p:cNvPr id="5" name="Picture 4" descr="A graph of a graph of a pool&#10;&#10;Description automatically generated with medium confidence">
            <a:extLst>
              <a:ext uri="{FF2B5EF4-FFF2-40B4-BE49-F238E27FC236}">
                <a16:creationId xmlns:a16="http://schemas.microsoft.com/office/drawing/2014/main" id="{C18FDA65-2639-A55E-D1C9-653C69E37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9" y="2880360"/>
            <a:ext cx="18669001" cy="9601200"/>
          </a:xfrm>
          <a:prstGeom prst="rect">
            <a:avLst/>
          </a:prstGeom>
        </p:spPr>
      </p:pic>
    </p:spTree>
    <p:extLst>
      <p:ext uri="{BB962C8B-B14F-4D97-AF65-F5344CB8AC3E}">
        <p14:creationId xmlns:p14="http://schemas.microsoft.com/office/powerpoint/2010/main" val="18728293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a:solidFill>
                  <a:srgbClr val="262626"/>
                </a:solidFill>
                <a:effectLst/>
                <a:latin typeface="Display Narrow Bold Roslindale"/>
              </a:rPr>
              <a:t>How to use Uniswap</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br>
              <a:rPr lang="en-IN" dirty="0"/>
            </a:br>
            <a:r>
              <a:rPr lang="en-IN" b="0" i="0" dirty="0">
                <a:solidFill>
                  <a:srgbClr val="262626"/>
                </a:solidFill>
                <a:effectLst/>
                <a:latin typeface="Neue Haas Grotesk Text Pro" panose="020B0504020202020204" pitchFamily="34" charset="77"/>
              </a:rPr>
              <a:t>Once you have ERC-20 supported wallet setup such as </a:t>
            </a:r>
            <a:r>
              <a:rPr lang="en-IN" b="0" i="0" dirty="0" err="1">
                <a:solidFill>
                  <a:srgbClr val="262626"/>
                </a:solidFill>
                <a:effectLst/>
                <a:latin typeface="Neue Haas Grotesk Text Pro" panose="020B0504020202020204" pitchFamily="34" charset="77"/>
              </a:rPr>
              <a:t>MetaMask</a:t>
            </a:r>
            <a:r>
              <a:rPr lang="en-IN" b="0" i="0" dirty="0">
                <a:solidFill>
                  <a:srgbClr val="262626"/>
                </a:solidFill>
                <a:effectLst/>
                <a:latin typeface="Neue Haas Grotesk Text Pro" panose="020B0504020202020204" pitchFamily="34" charset="77"/>
              </a:rPr>
              <a:t>, </a:t>
            </a:r>
            <a:r>
              <a:rPr lang="en-IN" b="0" i="0" dirty="0" err="1">
                <a:solidFill>
                  <a:srgbClr val="262626"/>
                </a:solidFill>
                <a:effectLst/>
                <a:latin typeface="Neue Haas Grotesk Text Pro" panose="020B0504020202020204" pitchFamily="34" charset="77"/>
              </a:rPr>
              <a:t>WalletConnect</a:t>
            </a:r>
            <a:r>
              <a:rPr lang="en-IN" b="0" i="0" dirty="0">
                <a:solidFill>
                  <a:srgbClr val="262626"/>
                </a:solidFill>
                <a:effectLst/>
                <a:latin typeface="Neue Haas Grotesk Text Pro" panose="020B0504020202020204" pitchFamily="34" charset="77"/>
              </a:rPr>
              <a:t>, Coinbase wallet, Portis, or </a:t>
            </a:r>
            <a:r>
              <a:rPr lang="en-IN" b="0" i="0" dirty="0" err="1">
                <a:solidFill>
                  <a:srgbClr val="262626"/>
                </a:solidFill>
                <a:effectLst/>
                <a:latin typeface="Neue Haas Grotesk Text Pro" panose="020B0504020202020204" pitchFamily="34" charset="77"/>
              </a:rPr>
              <a:t>Fortmatic</a:t>
            </a:r>
            <a:r>
              <a:rPr lang="en-IN" b="0" i="0" dirty="0">
                <a:solidFill>
                  <a:srgbClr val="262626"/>
                </a:solidFill>
                <a:effectLst/>
                <a:latin typeface="Neue Haas Grotesk Text Pro" panose="020B0504020202020204" pitchFamily="34" charset="77"/>
              </a:rPr>
              <a:t>., you need to add ether to it in order to trade on Uniswap and pay for gas – this is what Ethereum transaction fees are called.</a:t>
            </a:r>
          </a:p>
          <a:p>
            <a:r>
              <a:rPr lang="en-IN" b="0" i="0" dirty="0">
                <a:solidFill>
                  <a:srgbClr val="262626"/>
                </a:solidFill>
                <a:effectLst/>
                <a:latin typeface="Neue Haas Grotesk Text Pro" panose="020B0504020202020204" pitchFamily="34" charset="77"/>
              </a:rPr>
              <a:t>Most ERC-20 compatible wallet services give you three choices when making a payment over the Ethereum blockchain: slow, medium or fast</a:t>
            </a:r>
            <a:endParaRPr lang="en-IN" dirty="0">
              <a:solidFill>
                <a:srgbClr val="262626"/>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This determines how quickly your transaction is processed by Ethereum network miners.</a:t>
            </a:r>
          </a:p>
          <a:p>
            <a:endParaRPr lang="en-US" dirty="0"/>
          </a:p>
        </p:txBody>
      </p:sp>
    </p:spTree>
    <p:extLst>
      <p:ext uri="{BB962C8B-B14F-4D97-AF65-F5344CB8AC3E}">
        <p14:creationId xmlns:p14="http://schemas.microsoft.com/office/powerpoint/2010/main" val="33558889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A5E-7C83-FE61-2115-64E40E46912F}"/>
              </a:ext>
            </a:extLst>
          </p:cNvPr>
          <p:cNvSpPr>
            <a:spLocks noGrp="1"/>
          </p:cNvSpPr>
          <p:nvPr>
            <p:ph type="title"/>
          </p:nvPr>
        </p:nvSpPr>
        <p:spPr>
          <a:xfrm>
            <a:off x="1727200" y="971772"/>
            <a:ext cx="20929600" cy="1908588"/>
          </a:xfrm>
        </p:spPr>
        <p:txBody>
          <a:bodyPr/>
          <a:lstStyle/>
          <a:p>
            <a:r>
              <a:rPr lang="en-IN" b="1" i="0" dirty="0" err="1">
                <a:solidFill>
                  <a:srgbClr val="262626"/>
                </a:solidFill>
                <a:effectLst/>
                <a:latin typeface="Display Narrow Bold Roslindale"/>
              </a:rPr>
              <a:t>Uniswap's</a:t>
            </a:r>
            <a:r>
              <a:rPr lang="en-IN" b="1" i="0" dirty="0">
                <a:solidFill>
                  <a:srgbClr val="262626"/>
                </a:solidFill>
                <a:effectLst/>
                <a:latin typeface="Display Narrow Bold Roslindale"/>
              </a:rPr>
              <a:t> UNI token</a:t>
            </a:r>
            <a:endParaRPr lang="en-US" dirty="0"/>
          </a:p>
        </p:txBody>
      </p:sp>
      <p:sp>
        <p:nvSpPr>
          <p:cNvPr id="4" name="Text Placeholder 3">
            <a:extLst>
              <a:ext uri="{FF2B5EF4-FFF2-40B4-BE49-F238E27FC236}">
                <a16:creationId xmlns:a16="http://schemas.microsoft.com/office/drawing/2014/main" id="{B94342F2-8C37-2807-B079-4DBED6A6E4D3}"/>
              </a:ext>
            </a:extLst>
          </p:cNvPr>
          <p:cNvSpPr>
            <a:spLocks noGrp="1"/>
          </p:cNvSpPr>
          <p:nvPr>
            <p:ph type="body" sz="half" idx="1"/>
          </p:nvPr>
        </p:nvSpPr>
        <p:spPr>
          <a:xfrm>
            <a:off x="1727200" y="2880360"/>
            <a:ext cx="20929600" cy="9601200"/>
          </a:xfrm>
        </p:spPr>
        <p:txBody>
          <a:bodyPr/>
          <a:lstStyle/>
          <a:p>
            <a:r>
              <a:rPr lang="en-IN" b="0" i="0" dirty="0" err="1">
                <a:solidFill>
                  <a:srgbClr val="262626"/>
                </a:solidFill>
                <a:effectLst/>
                <a:latin typeface="Neue Haas Grotesk Text Pro" panose="020B0504020202020204" pitchFamily="34" charset="77"/>
              </a:rPr>
              <a:t>Uniswaps</a:t>
            </a:r>
            <a:r>
              <a:rPr lang="en-IN" b="0" i="0" dirty="0">
                <a:solidFill>
                  <a:srgbClr val="262626"/>
                </a:solidFill>
                <a:effectLst/>
                <a:latin typeface="Neue Haas Grotesk Text Pro" panose="020B0504020202020204" pitchFamily="34" charset="77"/>
              </a:rPr>
              <a:t> native token, UNI, is known as a governance token</a:t>
            </a:r>
          </a:p>
          <a:p>
            <a:r>
              <a:rPr lang="en-IN" b="0" i="0" dirty="0">
                <a:solidFill>
                  <a:srgbClr val="262626"/>
                </a:solidFill>
                <a:effectLst/>
                <a:latin typeface="Neue Haas Grotesk Text Pro" panose="020B0504020202020204" pitchFamily="34" charset="77"/>
              </a:rPr>
              <a:t>This gives holders the right to vote on new developments and changes to the platform, including how minted tokens should be distributed to the community and developers as well as any changes to fee structures.</a:t>
            </a:r>
            <a:endParaRPr lang="en-IN" dirty="0">
              <a:solidFill>
                <a:srgbClr val="262626"/>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The UNI token was originally created in September 2020 in an effort to prevent users from defecting to rival DEX </a:t>
            </a:r>
            <a:r>
              <a:rPr lang="en-IN" b="0" i="0" u="sng" dirty="0">
                <a:solidFill>
                  <a:srgbClr val="1A8917"/>
                </a:solidFill>
                <a:effectLst/>
                <a:latin typeface="Neue Haas Grotesk Text Pro" panose="020B0504020202020204" pitchFamily="34" charset="77"/>
                <a:hlinkClick r:id="rId3"/>
              </a:rPr>
              <a:t>SushiSwap</a:t>
            </a:r>
            <a:endParaRPr lang="en-IN" b="0" i="0" u="sng" dirty="0">
              <a:solidFill>
                <a:srgbClr val="1A8917"/>
              </a:solidFill>
              <a:effectLst/>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One month before UNI tokens launched, </a:t>
            </a:r>
            <a:r>
              <a:rPr lang="en-IN" b="0" i="0" dirty="0" err="1">
                <a:solidFill>
                  <a:srgbClr val="262626"/>
                </a:solidFill>
                <a:effectLst/>
                <a:latin typeface="Neue Haas Grotesk Text Pro" panose="020B0504020202020204" pitchFamily="34" charset="77"/>
              </a:rPr>
              <a:t>SushiSwap</a:t>
            </a:r>
            <a:r>
              <a:rPr lang="en-IN" b="0" i="0" dirty="0">
                <a:solidFill>
                  <a:srgbClr val="262626"/>
                </a:solidFill>
                <a:effectLst/>
                <a:latin typeface="Neue Haas Grotesk Text Pro" panose="020B0504020202020204" pitchFamily="34" charset="77"/>
              </a:rPr>
              <a:t> – a fork of Uniswap – had incentivized users from Uniswap to allow </a:t>
            </a:r>
            <a:r>
              <a:rPr lang="en-IN" b="0" i="0" dirty="0" err="1">
                <a:solidFill>
                  <a:srgbClr val="262626"/>
                </a:solidFill>
                <a:effectLst/>
                <a:latin typeface="Neue Haas Grotesk Text Pro" panose="020B0504020202020204" pitchFamily="34" charset="77"/>
              </a:rPr>
              <a:t>SushiSwap</a:t>
            </a:r>
            <a:r>
              <a:rPr lang="en-IN" b="0" i="0" dirty="0">
                <a:solidFill>
                  <a:srgbClr val="262626"/>
                </a:solidFill>
                <a:effectLst/>
                <a:latin typeface="Neue Haas Grotesk Text Pro" panose="020B0504020202020204" pitchFamily="34" charset="77"/>
              </a:rPr>
              <a:t> to reallocate their funds to the new platform by rewarding them with SUSHI tokens.</a:t>
            </a:r>
            <a:endParaRPr lang="en-IN" u="sng" dirty="0">
              <a:solidFill>
                <a:srgbClr val="1A8917"/>
              </a:solidFill>
              <a:latin typeface="Neue Haas Grotesk Text Pro" panose="020B0504020202020204" pitchFamily="34" charset="77"/>
            </a:endParaRPr>
          </a:p>
          <a:p>
            <a:r>
              <a:rPr lang="en-IN" b="0" i="0" dirty="0">
                <a:solidFill>
                  <a:srgbClr val="262626"/>
                </a:solidFill>
                <a:effectLst/>
                <a:latin typeface="Neue Haas Grotesk Text Pro" panose="020B0504020202020204" pitchFamily="34" charset="77"/>
              </a:rPr>
              <a:t>Uniswap responded by creating 1 billion UNI tokens and decided to distribute 150 million of them to anybody who had ever used the platform. Each person </a:t>
            </a:r>
            <a:r>
              <a:rPr lang="en-IN" b="0" i="0" u="none" strike="noStrike" dirty="0">
                <a:solidFill>
                  <a:srgbClr val="1A8917"/>
                </a:solidFill>
                <a:effectLst/>
                <a:latin typeface="Neue Haas Grotesk Text Pro" panose="020B0504020202020204" pitchFamily="34" charset="77"/>
                <a:hlinkClick r:id="rId4"/>
              </a:rPr>
              <a:t>received</a:t>
            </a:r>
            <a:r>
              <a:rPr lang="en-IN" b="0" i="0" dirty="0">
                <a:solidFill>
                  <a:srgbClr val="262626"/>
                </a:solidFill>
                <a:effectLst/>
                <a:latin typeface="Neue Haas Grotesk Text Pro" panose="020B0504020202020204" pitchFamily="34" charset="77"/>
              </a:rPr>
              <a:t> 400 UNI tokens, which at the time amounted to over $1,000.</a:t>
            </a:r>
            <a:endParaRPr lang="en-IN" b="0" i="0" u="sng" dirty="0">
              <a:solidFill>
                <a:srgbClr val="1A8917"/>
              </a:solidFill>
              <a:effectLst/>
              <a:latin typeface="Neue Haas Grotesk Text Pro" panose="020B0504020202020204" pitchFamily="34" charset="77"/>
            </a:endParaRPr>
          </a:p>
          <a:p>
            <a:endParaRPr lang="en-US" dirty="0"/>
          </a:p>
        </p:txBody>
      </p:sp>
    </p:spTree>
    <p:extLst>
      <p:ext uri="{BB962C8B-B14F-4D97-AF65-F5344CB8AC3E}">
        <p14:creationId xmlns:p14="http://schemas.microsoft.com/office/powerpoint/2010/main" val="572939921"/>
      </p:ext>
    </p:extLst>
  </p:cSld>
  <p:clrMapOvr>
    <a:masterClrMapping/>
  </p:clrMapOvr>
  <p:transition spd="med"/>
</p:sld>
</file>

<file path=ppt/theme/theme1.xml><?xml version="1.0" encoding="utf-8"?>
<a:theme xmlns:a="http://schemas.openxmlformats.org/drawingml/2006/main" name="26_FeatureStory">
  <a:themeElements>
    <a:clrScheme name="26_FeatureStory">
      <a:dk1>
        <a:srgbClr val="4A4A4A"/>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chemeClr val="accent5">
                <a:satOff val="-9568"/>
                <a:lumOff val="-5311"/>
              </a:schemeClr>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chemeClr val="accent5">
                <a:satOff val="-9568"/>
                <a:lumOff val="-5311"/>
              </a:schemeClr>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600" b="0" i="0" u="none" strike="noStrike" cap="none" spc="0" normalizeH="0" baseline="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Macintosh PowerPoint</Application>
  <PresentationFormat>Custom</PresentationFormat>
  <Paragraphs>45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Avenir Next Medium</vt:lpstr>
      <vt:lpstr>Display Narrow Bold Roslindale</vt:lpstr>
      <vt:lpstr>Helvetica</vt:lpstr>
      <vt:lpstr>Helvetica Neue</vt:lpstr>
      <vt:lpstr>Neue Haas Grotesk Text Pro</vt:lpstr>
      <vt:lpstr>Publico Headline Black</vt:lpstr>
      <vt:lpstr>Publico Headline Roman</vt:lpstr>
      <vt:lpstr>Publico Text Roman</vt:lpstr>
      <vt:lpstr>Publico Text Semibold</vt:lpstr>
      <vt:lpstr>26_FeatureStory</vt:lpstr>
      <vt:lpstr>Uniswap</vt:lpstr>
      <vt:lpstr>— Uniswap is an automated ethereum-based crypto exchange with its own governance token, UNI.</vt:lpstr>
      <vt:lpstr>What is Uniswap?</vt:lpstr>
      <vt:lpstr>How Uniswap works</vt:lpstr>
      <vt:lpstr>Automated liquidity protocol</vt:lpstr>
      <vt:lpstr>How token price is determined</vt:lpstr>
      <vt:lpstr>Quantity of A token in pool</vt:lpstr>
      <vt:lpstr>How to use Uniswap</vt:lpstr>
      <vt:lpstr>Uniswap's UNI token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Uniswap</dc:title>
  <cp:lastModifiedBy>Baberwal Ashish  Kishanlal</cp:lastModifiedBy>
  <cp:revision>1</cp:revision>
  <dcterms:modified xsi:type="dcterms:W3CDTF">2023-10-03T19:15:07Z</dcterms:modified>
</cp:coreProperties>
</file>