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313258" y="457200"/>
            <a:ext cx="6507299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313258" y="2914650"/>
            <a:ext cx="6507299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ctr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ctr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ctr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ctr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ctr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ctr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ctr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ctr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628208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7885508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856059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6059" y="2000249"/>
            <a:ext cx="74295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14300" lvl="0" marL="215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70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635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635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628208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885508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313259" y="2481435"/>
            <a:ext cx="65151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313258" y="3583035"/>
            <a:ext cx="6515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628208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885508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856059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856059" y="2000249"/>
            <a:ext cx="36576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27000" lvl="0" marL="215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9700" lvl="1" marL="558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24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635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635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27959" y="2000250"/>
            <a:ext cx="3657599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27000" lvl="0" marL="215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9700" lvl="1" marL="558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24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635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635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628208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7885508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856059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071959" y="1993899"/>
            <a:ext cx="3441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2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1" i="0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1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1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1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1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1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1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1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856059" y="2432446"/>
            <a:ext cx="3657600" cy="19109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27000" lvl="0" marL="215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9700" lvl="1" marL="558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24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635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635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832349" y="2000250"/>
            <a:ext cx="3453299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2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1" i="0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1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1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1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1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1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1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1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27959" y="2432446"/>
            <a:ext cx="3657599" cy="19109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27000" lvl="0" marL="215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9700" lvl="1" marL="558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24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635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635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628208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7885508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56059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628208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7885508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628208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7885508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56058" y="1200150"/>
            <a:ext cx="2661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27859" y="457200"/>
            <a:ext cx="44576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14300" lvl="0" marL="215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70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635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635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856058" y="2228850"/>
            <a:ext cx="266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7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7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7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7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7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7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628208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7885508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56058" y="1200150"/>
            <a:ext cx="4000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5575299" y="-13715"/>
            <a:ext cx="2457299" cy="51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856058" y="2228850"/>
            <a:ext cx="4000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7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7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7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7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7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7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4799409" y="4412456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856059" y="4412456"/>
            <a:ext cx="3828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056958" y="4412456"/>
            <a:ext cx="24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56059" y="3549648"/>
            <a:ext cx="74295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5" name="Shape 115"/>
          <p:cNvSpPr/>
          <p:nvPr>
            <p:ph idx="2" type="pic"/>
          </p:nvPr>
        </p:nvSpPr>
        <p:spPr>
          <a:xfrm>
            <a:off x="1484708" y="699084"/>
            <a:ext cx="6169500" cy="237360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91666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856059" y="3974702"/>
            <a:ext cx="7429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7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7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7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7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7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7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628208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7885508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56059" y="457200"/>
            <a:ext cx="74295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56058" y="3257550"/>
            <a:ext cx="74295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628208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7885508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627459" y="590118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lang="en" sz="6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7828358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lang="en" sz="6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1084659" y="457200"/>
            <a:ext cx="6972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256108" y="2514600"/>
            <a:ext cx="6629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856058" y="3257550"/>
            <a:ext cx="74295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215900" lvl="0" marL="215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70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635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635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6628208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7885508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56059" y="2481435"/>
            <a:ext cx="74295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856057" y="3583035"/>
            <a:ext cx="7429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14300" lvl="0" marL="215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70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635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635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>
            <a:off x="6628208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7885508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627459" y="590118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lang="en" sz="6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7828358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lang="en" sz="6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1084659" y="457200"/>
            <a:ext cx="6972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856059" y="2914650"/>
            <a:ext cx="74295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-215900" lvl="0" marL="215900" marR="0" rtl="0" algn="l"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70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635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635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856058" y="3581400"/>
            <a:ext cx="7429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0" type="dt"/>
          </p:nvPr>
        </p:nvSpPr>
        <p:spPr>
          <a:xfrm>
            <a:off x="6628208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7885508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56059" y="457200"/>
            <a:ext cx="7429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856059" y="2628900"/>
            <a:ext cx="74295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-215900" lvl="0" marL="215900" marR="0" rtl="0" algn="l"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70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635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635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856058" y="3257550"/>
            <a:ext cx="74295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Arial"/>
              <a:buNone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0" type="dt"/>
          </p:nvPr>
        </p:nvSpPr>
        <p:spPr>
          <a:xfrm>
            <a:off x="6628208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7885508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56059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 rot="5400000">
            <a:off x="3399158" y="-542850"/>
            <a:ext cx="23433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14300" lvl="0" marL="215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70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635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635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6628208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7885508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 rot="5400000">
            <a:off x="5513558" y="1571399"/>
            <a:ext cx="38862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 rot="5400000">
            <a:off x="1741808" y="-428700"/>
            <a:ext cx="3886200" cy="56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14300" lvl="0" marL="215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70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635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635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0" type="dt"/>
          </p:nvPr>
        </p:nvSpPr>
        <p:spPr>
          <a:xfrm>
            <a:off x="6628208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7885508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856059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ct val="45833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856059" y="2000249"/>
            <a:ext cx="74295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14300" lvl="0" marL="2159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7000" lvl="1" marL="558800" marR="0" rtl="0" algn="l"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901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63500" lvl="3" marL="11557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63500" lvl="4" marL="14986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18923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2352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5781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2921000" marR="0" rtl="0" algn="l"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628208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SzPct val="157142"/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885508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jpg"/><Relationship Id="rId4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Relationship Id="rId5" Type="http://schemas.openxmlformats.org/officeDocument/2006/relationships/image" Target="../media/image07.png"/><Relationship Id="rId6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ctrTitle"/>
          </p:nvPr>
        </p:nvSpPr>
        <p:spPr>
          <a:xfrm>
            <a:off x="1318421" y="1712580"/>
            <a:ext cx="6507299" cy="8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PLOTTER</a:t>
            </a:r>
            <a:r>
              <a:rPr b="0" i="0" lang="en" sz="36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</a:p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1318421" y="2773717"/>
            <a:ext cx="6507299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600" u="none" cap="small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Prasanth | Ashish | Kushal | Manan | Advait | Sai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" sz="1600" u="none" cap="small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47017" y="-244217"/>
            <a:ext cx="7429498" cy="1428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MODULE: </a:t>
            </a:r>
            <a:r>
              <a:rPr b="0" i="0" lang="en" sz="2400" u="none" cap="none" strike="noStrike">
                <a:solidFill>
                  <a:srgbClr val="D49F1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 RENDERER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347017" y="633924"/>
            <a:ext cx="59770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solidFill>
                  <a:srgbClr val="D1D8DE"/>
                </a:solidFill>
                <a:latin typeface="Cambria"/>
                <a:ea typeface="Cambria"/>
                <a:cs typeface="Cambria"/>
                <a:sym typeface="Cambria"/>
              </a:rPr>
              <a:t>Display interactive plot of the time-varying user-specified function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347017" y="898781"/>
            <a:ext cx="119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10525" y="1245025"/>
            <a:ext cx="2996100" cy="19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28600" lvl="0" marL="215900" rtl="0"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Data extraction from DataTable Class</a:t>
            </a:r>
          </a:p>
          <a:p>
            <a:pPr indent="-228600" lvl="0" marL="215900" rtl="0"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Determine nature of the data (2D lines / 3D surface)</a:t>
            </a:r>
          </a:p>
          <a:p>
            <a:pPr indent="-228600" lvl="0" marL="215900" rtl="0"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Generate plot list to display as animation</a:t>
            </a:r>
          </a:p>
          <a:p>
            <a:pPr indent="-228600" lvl="0" marL="215900" rtl="0"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Accept user inputs to interact with the plot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347017" y="3128325"/>
            <a:ext cx="1473000" cy="3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Challenges: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410525" y="3474575"/>
            <a:ext cx="24405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Color Gradation over the contour of the surface</a:t>
            </a:r>
          </a:p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Cambria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Introduction of 6 DOFs along 3 axes</a:t>
            </a:r>
          </a:p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Cambria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Fast Graphics Rendering through optimization of display pattern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3406739" y="898781"/>
            <a:ext cx="1976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Implementation: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3470250" y="1245025"/>
            <a:ext cx="2853900" cy="18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28600" lvl="0" marL="215900" rtl="0"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Data table is represented as a mesh of the function over independent variables</a:t>
            </a:r>
          </a:p>
          <a:p>
            <a:pPr indent="-228600" lvl="0" marL="215900" rtl="0"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Small triangular elements used plot to surfaces</a:t>
            </a:r>
          </a:p>
          <a:p>
            <a:pPr indent="-228600" lvl="0" marL="215900" rtl="0"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Displayed graphics using GLDisplayList for improved performance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3406739" y="3128325"/>
            <a:ext cx="1265100" cy="3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Outcome: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470250" y="3474575"/>
            <a:ext cx="28539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15900" lvl="0" marL="215900" rtl="0">
              <a:spcBef>
                <a:spcPts val="0"/>
              </a:spcBef>
              <a:buClr>
                <a:srgbClr val="FFFFFF"/>
              </a:buClr>
              <a:buFont typeface="Cambria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Could be used as a standalone module to plot from given Data</a:t>
            </a:r>
          </a:p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Cambria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Generates interactive plot of the function with axes and values to improve readability</a:t>
            </a:r>
          </a:p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7885508" y="4412456"/>
            <a:ext cx="41337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pic>
        <p:nvPicPr>
          <p:cNvPr descr="Capture.JPG"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337" y="1321124"/>
            <a:ext cx="2045025" cy="1632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0332" y="3241799"/>
            <a:ext cx="2491456" cy="13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1313259" y="2481435"/>
            <a:ext cx="6515100" cy="11016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1313258" y="3583035"/>
            <a:ext cx="6515100" cy="6453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529860" y="2340515"/>
            <a:ext cx="1978113" cy="1428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00B0F0"/>
              </a:buClr>
              <a:buSzPct val="25000"/>
              <a:buFont typeface="Century Gothic"/>
              <a:buNone/>
            </a:pPr>
            <a:r>
              <a:rPr b="0" i="0" lang="en" sz="24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INSPIRATION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2319" y="3366961"/>
            <a:ext cx="814200" cy="7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3488418" y="383855"/>
            <a:ext cx="1978113" cy="1428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00B0F0"/>
              </a:buClr>
              <a:buSzPct val="25000"/>
              <a:buFont typeface="Century Gothic"/>
              <a:buNone/>
            </a:pPr>
            <a:r>
              <a:rPr lang="en" sz="2400" cap="non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GOALS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54309" y="1334187"/>
            <a:ext cx="844987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 a robust app that </a:t>
            </a:r>
            <a:r>
              <a:rPr lang="en" sz="1400">
                <a:solidFill>
                  <a:srgbClr val="E2A98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recognizes, populates and graphs </a:t>
            </a: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lang="en" sz="14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 varying 3 dimensional</a:t>
            </a: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math plot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Practice and learn </a:t>
            </a:r>
            <a:r>
              <a:rPr lang="en" sz="14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collaborative coding</a:t>
            </a:r>
          </a:p>
          <a:p>
            <a:pPr indent="-215900" lvl="0" marL="21590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2159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7885508" y="4412456"/>
            <a:ext cx="41337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9852" y="3303324"/>
            <a:ext cx="814200" cy="858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154510" y="482600"/>
            <a:ext cx="2852339" cy="1428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00B0F0"/>
              </a:buClr>
              <a:buSzPct val="25000"/>
              <a:buFont typeface="Century Gothic"/>
              <a:buNone/>
            </a:pPr>
            <a:r>
              <a:rPr b="0" i="0" lang="en" sz="24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OUTCOME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742950" y="1612900"/>
            <a:ext cx="3264000" cy="27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 </a:t>
            </a:r>
            <a:r>
              <a:rPr b="0" i="0" lang="en" sz="1500" u="none" cap="small" strike="noStrike">
                <a:solidFill>
                  <a:srgbClr val="E2A98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Major</a:t>
            </a:r>
            <a:r>
              <a:rPr b="0" i="0" lang="en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Math Equations</a:t>
            </a:r>
          </a:p>
          <a:p>
            <a:pPr indent="0" lvl="0" marL="0" marR="0" rtl="0" algn="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Plot</a:t>
            </a:r>
            <a:r>
              <a:rPr lang="en">
                <a:solidFill>
                  <a:srgbClr val="E2A983"/>
                </a:solidFill>
              </a:rPr>
              <a:t> 4 dimensions </a:t>
            </a:r>
            <a:r>
              <a:rPr lang="en" sz="1400">
                <a:solidFill>
                  <a:srgbClr val="FFFFFF"/>
                </a:solidFill>
              </a:rPr>
              <a:t>w/ 1 being pseudo time</a:t>
            </a:r>
          </a:p>
          <a:p>
            <a:pPr indent="0" lvl="0" marL="0" marR="0" rtl="0" algn="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00" u="none" cap="small" strike="noStrike">
                <a:solidFill>
                  <a:srgbClr val="E2A98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Interactive</a:t>
            </a:r>
            <a:r>
              <a:rPr b="0" i="0" lang="en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UI</a:t>
            </a:r>
          </a:p>
          <a:p>
            <a:pPr indent="0" lvl="0" marL="0" marR="0" rtl="0" algn="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00" u="none" cap="small" strike="noStrike">
                <a:solidFill>
                  <a:srgbClr val="E2A98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b="0" i="0" lang="en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an-</a:t>
            </a:r>
            <a:r>
              <a:rPr b="0" i="0" lang="en" sz="1500" u="none" cap="small" strike="noStrike">
                <a:solidFill>
                  <a:srgbClr val="E2A98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</a:t>
            </a:r>
            <a:r>
              <a:rPr b="0" i="0" lang="en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oom-</a:t>
            </a:r>
            <a:r>
              <a:rPr b="0" i="0" lang="en" sz="1500" u="none" cap="small" strike="noStrike">
                <a:solidFill>
                  <a:srgbClr val="E2A98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b="0" i="0" lang="en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otate</a:t>
            </a:r>
          </a:p>
          <a:p>
            <a:pPr indent="0" lvl="0" marL="0" marR="0" rtl="0" algn="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00" u="none" cap="small" strike="noStrike">
                <a:solidFill>
                  <a:srgbClr val="E2A98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Color Graded</a:t>
            </a:r>
            <a:r>
              <a:rPr b="0" i="0" lang="en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Function Plot</a:t>
            </a:r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>
                <a:solidFill>
                  <a:srgbClr val="E2A983"/>
                </a:solidFill>
              </a:rPr>
              <a:t>Platform</a:t>
            </a:r>
            <a:r>
              <a:rPr lang="en"/>
              <a:t> Independent</a:t>
            </a:r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627954" y="1612896"/>
            <a:ext cx="3563540" cy="234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5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Modules as </a:t>
            </a:r>
            <a:r>
              <a:rPr lang="en" sz="1500" cap="small">
                <a:solidFill>
                  <a:srgbClr val="C8B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5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Rigorous </a:t>
            </a:r>
            <a:r>
              <a:rPr lang="en" sz="1500" cap="small">
                <a:solidFill>
                  <a:srgbClr val="C8B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</a:t>
            </a:r>
            <a:r>
              <a:rPr lang="en" sz="15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Implementation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500" cap="small">
                <a:solidFill>
                  <a:srgbClr val="C8B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Efficient</a:t>
            </a:r>
            <a:r>
              <a:rPr lang="en" sz="1500" cap="small">
                <a:solidFill>
                  <a:srgbClr val="C8B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GL </a:t>
            </a:r>
            <a:r>
              <a:rPr lang="en" sz="15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command processing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500" cap="small">
                <a:solidFill>
                  <a:srgbClr val="C8B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Parallelization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5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Separate </a:t>
            </a:r>
            <a:r>
              <a:rPr lang="en" sz="1500" cap="small">
                <a:solidFill>
                  <a:srgbClr val="C8B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 file </a:t>
            </a:r>
            <a:r>
              <a:rPr lang="en" sz="15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&amp; </a:t>
            </a:r>
            <a:r>
              <a:rPr lang="en" sz="1500" cap="small">
                <a:solidFill>
                  <a:srgbClr val="C8B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Constants File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500" cap="small">
                <a:solidFill>
                  <a:srgbClr val="C8B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Reusable </a:t>
            </a:r>
            <a:r>
              <a:rPr lang="en" sz="15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Modules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500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Coverage – </a:t>
            </a:r>
            <a:r>
              <a:rPr lang="en" sz="1500" cap="small">
                <a:solidFill>
                  <a:srgbClr val="C8B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r>
              <a:rPr lang="en" sz="1500" cap="small">
                <a:solidFill>
                  <a:srgbClr val="C8B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percent 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4513655" y="4826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B0F0"/>
              </a:buClr>
              <a:buSzPct val="25000"/>
              <a:buFont typeface="Century Gothic"/>
              <a:buNone/>
            </a:pPr>
            <a:r>
              <a:rPr lang="en" sz="2400" cap="non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BEST PRACTICES</a:t>
            </a: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7847407" y="4412456"/>
            <a:ext cx="41337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277983" y="1705232"/>
            <a:ext cx="24678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00B050"/>
              </a:buClr>
              <a:buSzPct val="25000"/>
              <a:buFont typeface="Century Gothic"/>
              <a:buNone/>
            </a:pPr>
            <a:r>
              <a:rPr b="0" i="0" lang="en" sz="30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SHOWTIME</a:t>
            </a: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7885508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200" name="Shape 200"/>
          <p:cNvSpPr/>
          <p:nvPr/>
        </p:nvSpPr>
        <p:spPr>
          <a:xfrm>
            <a:off x="556053" y="673441"/>
            <a:ext cx="2267400" cy="1754700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51515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cos(x*t)+sin(y*t)</a:t>
            </a:r>
          </a:p>
        </p:txBody>
      </p:sp>
      <p:sp>
        <p:nvSpPr>
          <p:cNvPr id="201" name="Shape 201"/>
          <p:cNvSpPr/>
          <p:nvPr/>
        </p:nvSpPr>
        <p:spPr>
          <a:xfrm>
            <a:off x="556053" y="2654384"/>
            <a:ext cx="2267400" cy="1754699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51515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B050"/>
              </a:buClr>
              <a:buSzPct val="25000"/>
              <a:buFont typeface="Century Gothic"/>
              <a:buNone/>
            </a:pPr>
            <a:r>
              <a:rPr lang="en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SIN(T*(X^2+Y^2))</a:t>
            </a:r>
          </a:p>
        </p:txBody>
      </p:sp>
      <p:sp>
        <p:nvSpPr>
          <p:cNvPr id="202" name="Shape 202"/>
          <p:cNvSpPr/>
          <p:nvPr/>
        </p:nvSpPr>
        <p:spPr>
          <a:xfrm>
            <a:off x="6267963" y="673441"/>
            <a:ext cx="2267399" cy="1754700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51515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cos(5+t*x-y)</a:t>
            </a:r>
          </a:p>
        </p:txBody>
      </p:sp>
      <p:sp>
        <p:nvSpPr>
          <p:cNvPr id="203" name="Shape 203"/>
          <p:cNvSpPr/>
          <p:nvPr/>
        </p:nvSpPr>
        <p:spPr>
          <a:xfrm>
            <a:off x="6267963" y="2654384"/>
            <a:ext cx="2267400" cy="1754699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51515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sin(x*exp(t)+exp(t)*y)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49" y="770274"/>
            <a:ext cx="3109600" cy="156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274" y="770274"/>
            <a:ext cx="3285488" cy="156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236" y="2698567"/>
            <a:ext cx="3109599" cy="1666307"/>
          </a:xfrm>
          <a:prstGeom prst="rect">
            <a:avLst/>
          </a:prstGeom>
          <a:noFill/>
          <a:ln cap="rnd" cmpd="sng" w="19050">
            <a:solidFill>
              <a:srgbClr val="51515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07" name="Shape 2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375" y="2698575"/>
            <a:ext cx="3109600" cy="179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2" type="sldNum"/>
          </p:nvPr>
        </p:nvSpPr>
        <p:spPr>
          <a:xfrm>
            <a:off x="7885508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213" name="Shape 213"/>
          <p:cNvSpPr/>
          <p:nvPr/>
        </p:nvSpPr>
        <p:spPr>
          <a:xfrm>
            <a:off x="962125" y="1885950"/>
            <a:ext cx="1739100" cy="826500"/>
          </a:xfrm>
          <a:prstGeom prst="snip1Rect">
            <a:avLst>
              <a:gd fmla="val 16667" name="adj"/>
            </a:avLst>
          </a:prstGeom>
          <a:solidFill>
            <a:srgbClr val="6F6F6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80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3512650" y="1885950"/>
            <a:ext cx="1739100" cy="826500"/>
          </a:xfrm>
          <a:prstGeom prst="snip1Rect">
            <a:avLst>
              <a:gd fmla="val 16667" name="adj"/>
            </a:avLst>
          </a:prstGeom>
          <a:solidFill>
            <a:srgbClr val="6F6F6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6063175" y="1885950"/>
            <a:ext cx="1739100" cy="826500"/>
          </a:xfrm>
          <a:prstGeom prst="snip1Rect">
            <a:avLst>
              <a:gd fmla="val 16667" name="adj"/>
            </a:avLst>
          </a:prstGeom>
          <a:solidFill>
            <a:srgbClr val="6F6F6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6063175" y="3322050"/>
            <a:ext cx="1739100" cy="826500"/>
          </a:xfrm>
          <a:prstGeom prst="snip1Rect">
            <a:avLst>
              <a:gd fmla="val 16667" name="adj"/>
            </a:avLst>
          </a:prstGeom>
          <a:solidFill>
            <a:srgbClr val="6F6F6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3512650" y="3322050"/>
            <a:ext cx="1739100" cy="826500"/>
          </a:xfrm>
          <a:prstGeom prst="snip1Rect">
            <a:avLst>
              <a:gd fmla="val 16667" name="adj"/>
            </a:avLst>
          </a:prstGeom>
          <a:solidFill>
            <a:srgbClr val="6F6F6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962125" y="3322050"/>
            <a:ext cx="1739100" cy="826500"/>
          </a:xfrm>
          <a:prstGeom prst="snip1Rect">
            <a:avLst>
              <a:gd fmla="val 16667" name="adj"/>
            </a:avLst>
          </a:prstGeom>
          <a:solidFill>
            <a:srgbClr val="6F6F6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Shape 219"/>
          <p:cNvCxnSpPr>
            <a:stCxn id="213" idx="0"/>
            <a:endCxn id="214" idx="2"/>
          </p:cNvCxnSpPr>
          <p:nvPr/>
        </p:nvCxnSpPr>
        <p:spPr>
          <a:xfrm>
            <a:off x="2701225" y="2299200"/>
            <a:ext cx="811500" cy="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20" name="Shape 220"/>
          <p:cNvCxnSpPr/>
          <p:nvPr/>
        </p:nvCxnSpPr>
        <p:spPr>
          <a:xfrm>
            <a:off x="5251750" y="2299200"/>
            <a:ext cx="811500" cy="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21" name="Shape 221"/>
          <p:cNvCxnSpPr>
            <a:stCxn id="218" idx="0"/>
            <a:endCxn id="217" idx="2"/>
          </p:cNvCxnSpPr>
          <p:nvPr/>
        </p:nvCxnSpPr>
        <p:spPr>
          <a:xfrm>
            <a:off x="2701225" y="3735300"/>
            <a:ext cx="811500" cy="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22" name="Shape 222"/>
          <p:cNvCxnSpPr/>
          <p:nvPr/>
        </p:nvCxnSpPr>
        <p:spPr>
          <a:xfrm>
            <a:off x="5251750" y="3735300"/>
            <a:ext cx="811500" cy="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23" name="Shape 223"/>
          <p:cNvCxnSpPr>
            <a:stCxn id="215" idx="1"/>
            <a:endCxn id="216" idx="3"/>
          </p:cNvCxnSpPr>
          <p:nvPr/>
        </p:nvCxnSpPr>
        <p:spPr>
          <a:xfrm>
            <a:off x="6932725" y="2712450"/>
            <a:ext cx="0" cy="60960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24" name="Shape 224"/>
          <p:cNvCxnSpPr/>
          <p:nvPr/>
        </p:nvCxnSpPr>
        <p:spPr>
          <a:xfrm>
            <a:off x="1831675" y="2712600"/>
            <a:ext cx="0" cy="60960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25" name="Shape 225"/>
          <p:cNvSpPr txBox="1"/>
          <p:nvPr/>
        </p:nvSpPr>
        <p:spPr>
          <a:xfrm>
            <a:off x="962125" y="2028325"/>
            <a:ext cx="1739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8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 sz="1800" cap="small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Interface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3512650" y="2028325"/>
            <a:ext cx="17298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cap="small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Parser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6063175" y="2028325"/>
            <a:ext cx="1739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cap="small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 Evaluator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6072550" y="3476125"/>
            <a:ext cx="17298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cap="small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Table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62125" y="3476125"/>
            <a:ext cx="1739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cap="small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 Renderer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512650" y="3458550"/>
            <a:ext cx="1739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cap="small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Mesh</a:t>
            </a:r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1035309" y="76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B0F0"/>
              </a:buClr>
              <a:buSzPct val="25000"/>
              <a:buFont typeface="Century Gothic"/>
              <a:buNone/>
            </a:pPr>
            <a:r>
              <a:rPr lang="en">
                <a:solidFill>
                  <a:srgbClr val="00B0F0"/>
                </a:solidFill>
              </a:rPr>
              <a:t>OVERALL</a:t>
            </a:r>
            <a:r>
              <a:rPr b="0" i="0" lang="en" sz="24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806709" y="76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B0F0"/>
              </a:buClr>
              <a:buSzPct val="25000"/>
              <a:buFont typeface="Century Gothic"/>
              <a:buNone/>
            </a:pPr>
            <a:r>
              <a:rPr lang="en">
                <a:solidFill>
                  <a:srgbClr val="00B0F0"/>
                </a:solidFill>
              </a:rPr>
              <a:t>CLASS</a:t>
            </a:r>
            <a:r>
              <a:rPr b="0" i="0" lang="en" sz="24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STRUCTURE</a:t>
            </a:r>
          </a:p>
        </p:txBody>
      </p:sp>
      <p:sp>
        <p:nvSpPr>
          <p:cNvPr id="237" name="Shape 237"/>
          <p:cNvSpPr/>
          <p:nvPr/>
        </p:nvSpPr>
        <p:spPr>
          <a:xfrm>
            <a:off x="3817450" y="1504950"/>
            <a:ext cx="1739100" cy="826500"/>
          </a:xfrm>
          <a:prstGeom prst="snip1Rect">
            <a:avLst>
              <a:gd fmla="val 16667" name="adj"/>
            </a:avLst>
          </a:prstGeom>
          <a:solidFill>
            <a:srgbClr val="6F6F6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6215575" y="1504950"/>
            <a:ext cx="1739100" cy="826500"/>
          </a:xfrm>
          <a:prstGeom prst="snip1Rect">
            <a:avLst>
              <a:gd fmla="val 16667" name="adj"/>
            </a:avLst>
          </a:prstGeom>
          <a:solidFill>
            <a:srgbClr val="6F6F6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Shape 239"/>
          <p:cNvCxnSpPr>
            <a:stCxn id="237" idx="1"/>
            <a:endCxn id="240" idx="3"/>
          </p:cNvCxnSpPr>
          <p:nvPr/>
        </p:nvCxnSpPr>
        <p:spPr>
          <a:xfrm>
            <a:off x="4687000" y="2331450"/>
            <a:ext cx="4800" cy="50190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1" name="Shape 241"/>
          <p:cNvSpPr txBox="1"/>
          <p:nvPr/>
        </p:nvSpPr>
        <p:spPr>
          <a:xfrm>
            <a:off x="3817450" y="1647325"/>
            <a:ext cx="17298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cap="small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Parser.h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6215575" y="1647325"/>
            <a:ext cx="1739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cap="small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FuncEval.h</a:t>
            </a:r>
          </a:p>
        </p:txBody>
      </p:sp>
      <p:sp>
        <p:nvSpPr>
          <p:cNvPr id="240" name="Shape 240"/>
          <p:cNvSpPr/>
          <p:nvPr/>
        </p:nvSpPr>
        <p:spPr>
          <a:xfrm>
            <a:off x="3847025" y="2833437"/>
            <a:ext cx="1689300" cy="826500"/>
          </a:xfrm>
          <a:prstGeom prst="snip1Rect">
            <a:avLst>
              <a:gd fmla="val 16667" name="adj"/>
            </a:avLst>
          </a:prstGeom>
          <a:solidFill>
            <a:srgbClr val="6F6F6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3837675" y="2975812"/>
            <a:ext cx="1689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cap="small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PlotterX.h</a:t>
            </a:r>
          </a:p>
        </p:txBody>
      </p:sp>
      <p:cxnSp>
        <p:nvCxnSpPr>
          <p:cNvPr id="244" name="Shape 244"/>
          <p:cNvCxnSpPr>
            <a:stCxn id="241" idx="3"/>
            <a:endCxn id="242" idx="1"/>
          </p:cNvCxnSpPr>
          <p:nvPr/>
        </p:nvCxnSpPr>
        <p:spPr>
          <a:xfrm>
            <a:off x="5547250" y="1924075"/>
            <a:ext cx="668400" cy="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stealth"/>
            <a:tailEnd len="lg" w="lg" type="triangle"/>
          </a:ln>
        </p:spPr>
      </p:cxnSp>
      <p:cxnSp>
        <p:nvCxnSpPr>
          <p:cNvPr id="245" name="Shape 245"/>
          <p:cNvCxnSpPr>
            <a:stCxn id="238" idx="1"/>
            <a:endCxn id="240" idx="3"/>
          </p:cNvCxnSpPr>
          <p:nvPr/>
        </p:nvCxnSpPr>
        <p:spPr>
          <a:xfrm rot="5400000">
            <a:off x="5637475" y="1385700"/>
            <a:ext cx="501900" cy="23934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6" name="Shape 246"/>
          <p:cNvSpPr/>
          <p:nvPr/>
        </p:nvSpPr>
        <p:spPr>
          <a:xfrm>
            <a:off x="1473150" y="1504950"/>
            <a:ext cx="1739100" cy="826500"/>
          </a:xfrm>
          <a:prstGeom prst="snip1Rect">
            <a:avLst>
              <a:gd fmla="val 16667" name="adj"/>
            </a:avLst>
          </a:prstGeom>
          <a:solidFill>
            <a:srgbClr val="6F6F6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1473150" y="1647325"/>
            <a:ext cx="17298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cap="small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Variable.h</a:t>
            </a:r>
          </a:p>
        </p:txBody>
      </p:sp>
      <p:cxnSp>
        <p:nvCxnSpPr>
          <p:cNvPr id="248" name="Shape 248"/>
          <p:cNvCxnSpPr/>
          <p:nvPr/>
        </p:nvCxnSpPr>
        <p:spPr>
          <a:xfrm>
            <a:off x="3202950" y="1757147"/>
            <a:ext cx="614400" cy="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9" name="Shape 249"/>
          <p:cNvSpPr/>
          <p:nvPr/>
        </p:nvSpPr>
        <p:spPr>
          <a:xfrm>
            <a:off x="6215575" y="2833437"/>
            <a:ext cx="1739100" cy="826500"/>
          </a:xfrm>
          <a:prstGeom prst="snip1Rect">
            <a:avLst>
              <a:gd fmla="val 16667" name="adj"/>
            </a:avLst>
          </a:prstGeom>
          <a:solidFill>
            <a:srgbClr val="6F6F6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6215575" y="2975812"/>
            <a:ext cx="1739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cap="small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DataTable.h</a:t>
            </a:r>
          </a:p>
        </p:txBody>
      </p:sp>
      <p:cxnSp>
        <p:nvCxnSpPr>
          <p:cNvPr id="251" name="Shape 251"/>
          <p:cNvCxnSpPr>
            <a:stCxn id="250" idx="1"/>
            <a:endCxn id="243" idx="3"/>
          </p:cNvCxnSpPr>
          <p:nvPr/>
        </p:nvCxnSpPr>
        <p:spPr>
          <a:xfrm rot="10800000">
            <a:off x="5527075" y="3252562"/>
            <a:ext cx="688500" cy="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2" name="Shape 252"/>
          <p:cNvSpPr/>
          <p:nvPr/>
        </p:nvSpPr>
        <p:spPr>
          <a:xfrm>
            <a:off x="6215575" y="4162050"/>
            <a:ext cx="1739100" cy="684000"/>
          </a:xfrm>
          <a:prstGeom prst="snip1Rect">
            <a:avLst>
              <a:gd fmla="val 16667" name="adj"/>
            </a:avLst>
          </a:prstGeom>
          <a:solidFill>
            <a:srgbClr val="6F6F6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6215625" y="4178462"/>
            <a:ext cx="1739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cap="small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Surface.h</a:t>
            </a:r>
          </a:p>
        </p:txBody>
      </p:sp>
      <p:sp>
        <p:nvSpPr>
          <p:cNvPr id="254" name="Shape 254"/>
          <p:cNvSpPr/>
          <p:nvPr/>
        </p:nvSpPr>
        <p:spPr>
          <a:xfrm>
            <a:off x="3822125" y="4161925"/>
            <a:ext cx="1739100" cy="684000"/>
          </a:xfrm>
          <a:prstGeom prst="snip1Rect">
            <a:avLst>
              <a:gd fmla="val 16667" name="adj"/>
            </a:avLst>
          </a:prstGeom>
          <a:solidFill>
            <a:srgbClr val="6F6F6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3842037" y="4171650"/>
            <a:ext cx="1739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cap="small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TimeCurve.h</a:t>
            </a:r>
          </a:p>
        </p:txBody>
      </p:sp>
      <p:cxnSp>
        <p:nvCxnSpPr>
          <p:cNvPr id="256" name="Shape 256"/>
          <p:cNvCxnSpPr>
            <a:stCxn id="252" idx="2"/>
            <a:endCxn id="254" idx="0"/>
          </p:cNvCxnSpPr>
          <p:nvPr/>
        </p:nvCxnSpPr>
        <p:spPr>
          <a:xfrm rot="10800000">
            <a:off x="5561275" y="4504050"/>
            <a:ext cx="654300" cy="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stealth"/>
            <a:tailEnd len="lg" w="lg" type="triangle"/>
          </a:ln>
        </p:spPr>
      </p:cxnSp>
      <p:cxnSp>
        <p:nvCxnSpPr>
          <p:cNvPr id="257" name="Shape 257"/>
          <p:cNvCxnSpPr>
            <a:stCxn id="249" idx="1"/>
            <a:endCxn id="253" idx="0"/>
          </p:cNvCxnSpPr>
          <p:nvPr/>
        </p:nvCxnSpPr>
        <p:spPr>
          <a:xfrm>
            <a:off x="7085125" y="3659937"/>
            <a:ext cx="0" cy="51840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stealth"/>
            <a:tailEnd len="lg" w="lg" type="triangle"/>
          </a:ln>
        </p:spPr>
      </p:cxnSp>
      <p:cxnSp>
        <p:nvCxnSpPr>
          <p:cNvPr id="258" name="Shape 258"/>
          <p:cNvCxnSpPr/>
          <p:nvPr/>
        </p:nvCxnSpPr>
        <p:spPr>
          <a:xfrm rot="10800000">
            <a:off x="4996475" y="3660025"/>
            <a:ext cx="0" cy="50190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9" name="Shape 259"/>
          <p:cNvSpPr/>
          <p:nvPr/>
        </p:nvSpPr>
        <p:spPr>
          <a:xfrm>
            <a:off x="1455300" y="4161925"/>
            <a:ext cx="1770000" cy="684000"/>
          </a:xfrm>
          <a:prstGeom prst="snip1Rect">
            <a:avLst>
              <a:gd fmla="val 16667" name="adj"/>
            </a:avLst>
          </a:prstGeom>
          <a:solidFill>
            <a:srgbClr val="6F6F6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x="1477562" y="4227300"/>
            <a:ext cx="17700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cap="small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GraphRender.h</a:t>
            </a:r>
          </a:p>
        </p:txBody>
      </p:sp>
      <p:cxnSp>
        <p:nvCxnSpPr>
          <p:cNvPr id="261" name="Shape 261"/>
          <p:cNvCxnSpPr>
            <a:stCxn id="254" idx="2"/>
            <a:endCxn id="259" idx="0"/>
          </p:cNvCxnSpPr>
          <p:nvPr/>
        </p:nvCxnSpPr>
        <p:spPr>
          <a:xfrm rot="10800000">
            <a:off x="3225425" y="4503925"/>
            <a:ext cx="596700" cy="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2" name="Shape 262"/>
          <p:cNvSpPr/>
          <p:nvPr/>
        </p:nvSpPr>
        <p:spPr>
          <a:xfrm rot="-5400000">
            <a:off x="-264627" y="3549902"/>
            <a:ext cx="1770000" cy="826500"/>
          </a:xfrm>
          <a:prstGeom prst="snip1Rect">
            <a:avLst>
              <a:gd fmla="val 16667" name="adj"/>
            </a:avLst>
          </a:prstGeom>
          <a:solidFill>
            <a:srgbClr val="6F6F6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/>
        </p:nvSpPr>
        <p:spPr>
          <a:xfrm rot="-5400000">
            <a:off x="-36355" y="3561475"/>
            <a:ext cx="14397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cap="small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Camera.h</a:t>
            </a:r>
          </a:p>
        </p:txBody>
      </p:sp>
      <p:cxnSp>
        <p:nvCxnSpPr>
          <p:cNvPr id="264" name="Shape 264"/>
          <p:cNvCxnSpPr>
            <a:stCxn id="262" idx="1"/>
            <a:endCxn id="260" idx="1"/>
          </p:cNvCxnSpPr>
          <p:nvPr/>
        </p:nvCxnSpPr>
        <p:spPr>
          <a:xfrm>
            <a:off x="1033622" y="3963152"/>
            <a:ext cx="444000" cy="5409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5" name="Shape 265"/>
          <p:cNvSpPr/>
          <p:nvPr/>
        </p:nvSpPr>
        <p:spPr>
          <a:xfrm>
            <a:off x="1468500" y="2839312"/>
            <a:ext cx="1739100" cy="826500"/>
          </a:xfrm>
          <a:prstGeom prst="snip1Rect">
            <a:avLst>
              <a:gd fmla="val 16667" name="adj"/>
            </a:avLst>
          </a:prstGeom>
          <a:solidFill>
            <a:srgbClr val="6F6F6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1477712" y="2975825"/>
            <a:ext cx="17298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cap="small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UserInterface.h</a:t>
            </a:r>
          </a:p>
        </p:txBody>
      </p:sp>
      <p:cxnSp>
        <p:nvCxnSpPr>
          <p:cNvPr id="267" name="Shape 267"/>
          <p:cNvCxnSpPr/>
          <p:nvPr/>
        </p:nvCxnSpPr>
        <p:spPr>
          <a:xfrm flipH="1" rot="10800000">
            <a:off x="2033250" y="2331412"/>
            <a:ext cx="4800" cy="50790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8" name="Shape 268"/>
          <p:cNvCxnSpPr/>
          <p:nvPr/>
        </p:nvCxnSpPr>
        <p:spPr>
          <a:xfrm>
            <a:off x="3207600" y="3404962"/>
            <a:ext cx="630000" cy="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9" name="Shape 269"/>
          <p:cNvSpPr/>
          <p:nvPr/>
        </p:nvSpPr>
        <p:spPr>
          <a:xfrm rot="-5400000">
            <a:off x="-140425" y="1749225"/>
            <a:ext cx="1521600" cy="826500"/>
          </a:xfrm>
          <a:prstGeom prst="snip1Rect">
            <a:avLst>
              <a:gd fmla="val 16667" name="adj"/>
            </a:avLst>
          </a:prstGeom>
          <a:solidFill>
            <a:srgbClr val="6F6F6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 rot="-5400000">
            <a:off x="-172750" y="1885725"/>
            <a:ext cx="15279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cap="small">
                <a:solidFill>
                  <a:srgbClr val="F3F3F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Errors.h</a:t>
            </a:r>
          </a:p>
        </p:txBody>
      </p:sp>
      <p:cxnSp>
        <p:nvCxnSpPr>
          <p:cNvPr id="271" name="Shape 271"/>
          <p:cNvCxnSpPr>
            <a:stCxn id="246" idx="1"/>
            <a:endCxn id="240" idx="3"/>
          </p:cNvCxnSpPr>
          <p:nvPr/>
        </p:nvCxnSpPr>
        <p:spPr>
          <a:xfrm flipH="1" rot="-5400000">
            <a:off x="3266250" y="1407900"/>
            <a:ext cx="501900" cy="23490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2" name="Shape 272"/>
          <p:cNvCxnSpPr>
            <a:stCxn id="259" idx="3"/>
            <a:endCxn id="240" idx="1"/>
          </p:cNvCxnSpPr>
          <p:nvPr/>
        </p:nvCxnSpPr>
        <p:spPr>
          <a:xfrm rot="-5400000">
            <a:off x="3265050" y="2735275"/>
            <a:ext cx="501900" cy="23514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3" name="Shape 273"/>
          <p:cNvCxnSpPr>
            <a:stCxn id="263" idx="2"/>
            <a:endCxn id="266" idx="1"/>
          </p:cNvCxnSpPr>
          <p:nvPr/>
        </p:nvCxnSpPr>
        <p:spPr>
          <a:xfrm flipH="1" rot="10800000">
            <a:off x="1032994" y="3252475"/>
            <a:ext cx="444600" cy="6585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4" name="Shape 274"/>
          <p:cNvSpPr/>
          <p:nvPr/>
        </p:nvSpPr>
        <p:spPr>
          <a:xfrm rot="5400000">
            <a:off x="7784375" y="1845347"/>
            <a:ext cx="1521600" cy="826500"/>
          </a:xfrm>
          <a:prstGeom prst="snip1Rect">
            <a:avLst>
              <a:gd fmla="val 16667" name="adj"/>
            </a:avLst>
          </a:prstGeom>
          <a:solidFill>
            <a:srgbClr val="6F6F6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 rot="5400000">
            <a:off x="7786300" y="1989425"/>
            <a:ext cx="1505999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cap="small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Constants.h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7529700" y="2325065"/>
            <a:ext cx="4500" cy="52440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7" name="Shape 277"/>
          <p:cNvCxnSpPr/>
          <p:nvPr/>
        </p:nvCxnSpPr>
        <p:spPr>
          <a:xfrm rot="10800000">
            <a:off x="2033100" y="3665725"/>
            <a:ext cx="2400" cy="496200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8" name="Shape 278"/>
          <p:cNvCxnSpPr>
            <a:stCxn id="266" idx="3"/>
            <a:endCxn id="241" idx="1"/>
          </p:cNvCxnSpPr>
          <p:nvPr/>
        </p:nvCxnSpPr>
        <p:spPr>
          <a:xfrm flipH="1" rot="10800000">
            <a:off x="3207512" y="1924175"/>
            <a:ext cx="609900" cy="13284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9" name="Shape 279"/>
          <p:cNvSpPr/>
          <p:nvPr/>
        </p:nvSpPr>
        <p:spPr>
          <a:xfrm rot="5400000">
            <a:off x="7784375" y="3605522"/>
            <a:ext cx="1521600" cy="826500"/>
          </a:xfrm>
          <a:prstGeom prst="snip1Rect">
            <a:avLst>
              <a:gd fmla="val 16667" name="adj"/>
            </a:avLst>
          </a:prstGeom>
          <a:solidFill>
            <a:srgbClr val="6F6F6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/>
        </p:nvSpPr>
        <p:spPr>
          <a:xfrm rot="5400000">
            <a:off x="7786300" y="3742025"/>
            <a:ext cx="15060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cap="small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TestModules.h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47017" y="-244217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MODULE: </a:t>
            </a:r>
            <a:r>
              <a:rPr b="0" i="0" lang="en" sz="2400" u="none" cap="none" strike="noStrike">
                <a:solidFill>
                  <a:srgbClr val="D49F1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INTERFACE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47026" y="633925"/>
            <a:ext cx="681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solidFill>
                  <a:srgbClr val="A6AFBC"/>
                </a:solidFill>
                <a:latin typeface="Cambria"/>
                <a:ea typeface="Cambria"/>
                <a:cs typeface="Cambria"/>
                <a:sym typeface="Cambria"/>
              </a:rPr>
              <a:t>Make an interactive user interface to take in inputs and show the rendered graph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47017" y="1203581"/>
            <a:ext cx="1194077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Structure: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410518" y="1549830"/>
            <a:ext cx="2440631" cy="15234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Each input box shares the properties </a:t>
            </a:r>
          </a:p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Define the coordinates for each box and type of data it is going to take.</a:t>
            </a:r>
          </a:p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Cambria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Add validation for the inputs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347017" y="3128325"/>
            <a:ext cx="1472999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Challenges: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410517" y="3474574"/>
            <a:ext cx="2440631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Resizing window</a:t>
            </a:r>
          </a:p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Cambria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Rescaling the entire UI</a:t>
            </a:r>
          </a:p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Cambria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Transforming UI inputs into inputs, the other modules can accept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3406739" y="1203581"/>
            <a:ext cx="1976743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Implementation: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470240" y="1549830"/>
            <a:ext cx="2440631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Implemented class inheritance to reuse the shared properties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3406739" y="3128325"/>
            <a:ext cx="1265009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Outcome: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3470239" y="3474574"/>
            <a:ext cx="2440631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An interactive and intuitive UI taking the necessary inputs and showing the rendered graph</a:t>
            </a: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7885508" y="4412456"/>
            <a:ext cx="41337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pic>
        <p:nvPicPr>
          <p:cNvPr descr="unnamed.png"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609" y="1809999"/>
            <a:ext cx="2708965" cy="15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47017" y="-244217"/>
            <a:ext cx="7429498" cy="1428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MODULE: </a:t>
            </a:r>
            <a:r>
              <a:rPr b="0" i="0" lang="en" sz="2400" u="none" cap="none" strike="noStrike">
                <a:solidFill>
                  <a:srgbClr val="D49F1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PARSER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47026" y="633925"/>
            <a:ext cx="736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solidFill>
                  <a:srgbClr val="D1D8DE"/>
                </a:solidFill>
                <a:latin typeface="Cambria"/>
                <a:ea typeface="Cambria"/>
                <a:cs typeface="Cambria"/>
                <a:sym typeface="Cambria"/>
              </a:rPr>
              <a:t>Understand user input and give value of expression for the value of variables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47017" y="1203581"/>
            <a:ext cx="1194077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Structure: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410518" y="1549830"/>
            <a:ext cx="2440631" cy="15234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String Equation evaluation</a:t>
            </a:r>
          </a:p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Infix to Postfix Conversion</a:t>
            </a:r>
          </a:p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Cambria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Postfix expression evaluation</a:t>
            </a:r>
          </a:p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Cambria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x,y,t values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347017" y="3128325"/>
            <a:ext cx="1472999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Challenge: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410517" y="3474574"/>
            <a:ext cx="2440631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Unary operators vs. binary operators</a:t>
            </a: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mbria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Token</a:t>
            </a:r>
            <a:r>
              <a:rPr lang="en">
                <a:solidFill>
                  <a:srgbClr val="00FFFF"/>
                </a:solidFill>
                <a:latin typeface="Cambria"/>
                <a:ea typeface="Cambria"/>
                <a:cs typeface="Cambria"/>
                <a:sym typeface="Cambria"/>
              </a:rPr>
              <a:t>[</a:t>
            </a: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value</a:t>
            </a:r>
            <a:r>
              <a:rPr lang="en">
                <a:solidFill>
                  <a:srgbClr val="00FFFF"/>
                </a:solidFill>
                <a:latin typeface="Cambria"/>
                <a:ea typeface="Cambria"/>
                <a:cs typeface="Cambria"/>
                <a:sym typeface="Cambria"/>
              </a:rPr>
              <a:t>][</a:t>
            </a: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type</a:t>
            </a:r>
            <a:r>
              <a:rPr lang="en">
                <a:solidFill>
                  <a:srgbClr val="00FFFF"/>
                </a:solidFill>
                <a:latin typeface="Cambria"/>
                <a:ea typeface="Cambria"/>
                <a:cs typeface="Cambria"/>
                <a:sym typeface="Cambria"/>
              </a:rPr>
              <a:t>]</a:t>
            </a: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to </a:t>
            </a:r>
            <a:r>
              <a:rPr lang="en">
                <a:solidFill>
                  <a:srgbClr val="00FFFF"/>
                </a:solidFill>
                <a:latin typeface="Cambria"/>
                <a:ea typeface="Cambria"/>
                <a:cs typeface="Cambria"/>
                <a:sym typeface="Cambria"/>
              </a:rPr>
              <a:t>class </a:t>
            </a: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Token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3406739" y="1203581"/>
            <a:ext cx="1976743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Implementation: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3470240" y="1549830"/>
            <a:ext cx="2440631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Implemented std::stack to evaluate postfix operation</a:t>
            </a:r>
          </a:p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Cambria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Implemented class Token to manage the value and type of each read token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406739" y="3128325"/>
            <a:ext cx="1265009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Outcome: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470250" y="3474575"/>
            <a:ext cx="24405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buClr>
                <a:srgbClr val="F3F3F3"/>
              </a:buClr>
              <a:buFont typeface="Arial"/>
              <a:buChar char="•"/>
            </a:pPr>
            <a:r>
              <a:rPr lang="en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Any combination in x,y,t of:</a:t>
            </a:r>
          </a:p>
          <a:p>
            <a:pPr indent="-317500" lvl="1" marL="914400" marR="0" rtl="0" algn="l">
              <a:spcBef>
                <a:spcPts val="0"/>
              </a:spcBef>
              <a:buClr>
                <a:srgbClr val="F3F3F3"/>
              </a:buClr>
              <a:buFont typeface="Arial"/>
            </a:pPr>
            <a:r>
              <a:rPr lang="en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Polynomial</a:t>
            </a:r>
          </a:p>
          <a:p>
            <a:pPr indent="-317500" lvl="1" marL="914400" marR="0" rtl="0" algn="l">
              <a:spcBef>
                <a:spcPts val="0"/>
              </a:spcBef>
              <a:buClr>
                <a:srgbClr val="F3F3F3"/>
              </a:buClr>
              <a:buFont typeface="Arial"/>
            </a:pPr>
            <a:r>
              <a:rPr lang="en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Trigonometric</a:t>
            </a:r>
          </a:p>
          <a:p>
            <a:pPr indent="-298450" lvl="1" marL="914400" marR="0" rtl="0" algn="l">
              <a:spcBef>
                <a:spcPts val="0"/>
              </a:spcBef>
              <a:buClr>
                <a:srgbClr val="F3F3F3"/>
              </a:buClr>
              <a:buFont typeface="Cambria"/>
            </a:pPr>
            <a:r>
              <a:rPr lang="en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Logarithmic, Exponential</a:t>
            </a:r>
          </a:p>
          <a:p>
            <a:pPr indent="-298450" lvl="1" marL="914400" marR="0" rtl="0" algn="l">
              <a:spcBef>
                <a:spcPts val="0"/>
              </a:spcBef>
              <a:buClr>
                <a:srgbClr val="F3F3F3"/>
              </a:buClr>
              <a:buFont typeface="Cambria"/>
            </a:pPr>
            <a:r>
              <a:rPr lang="en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Absolute value</a:t>
            </a:r>
          </a:p>
        </p:txBody>
      </p:sp>
      <p:sp>
        <p:nvSpPr>
          <p:cNvPr id="311" name="Shape 311"/>
          <p:cNvSpPr/>
          <p:nvPr/>
        </p:nvSpPr>
        <p:spPr>
          <a:xfrm>
            <a:off x="6656539" y="2723381"/>
            <a:ext cx="2045100" cy="1729800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51515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example: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Infix: (x+y*t^5)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Postfix: xyt5^*+</a:t>
            </a: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7885508" y="4412456"/>
            <a:ext cx="41337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313" name="Shape 313"/>
          <p:cNvSpPr/>
          <p:nvPr/>
        </p:nvSpPr>
        <p:spPr>
          <a:xfrm>
            <a:off x="6656539" y="910831"/>
            <a:ext cx="2045100" cy="1729800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51515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example: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Infix: (x/t)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Postfix: xt/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47017" y="-244217"/>
            <a:ext cx="7429498" cy="1428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MODULE: </a:t>
            </a:r>
            <a:r>
              <a:rPr b="0" i="0" lang="en" sz="2400" u="none" cap="none" strike="noStrike">
                <a:solidFill>
                  <a:srgbClr val="D49F1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MANAGEMENT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47017" y="633924"/>
            <a:ext cx="59770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solidFill>
                  <a:srgbClr val="D1D8DE"/>
                </a:solidFill>
                <a:latin typeface="Cambria"/>
                <a:ea typeface="Cambria"/>
                <a:cs typeface="Cambria"/>
                <a:sym typeface="Cambria"/>
              </a:rPr>
              <a:t>Ensuring data is stored, transformed and accessed in an efficient way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347017" y="1203581"/>
            <a:ext cx="1194077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Structure: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410518" y="1549830"/>
            <a:ext cx="2440631" cy="15234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Explicit checks to ensure the data table is filled in correctly and sequentially.</a:t>
            </a:r>
          </a:p>
          <a:p>
            <a:pPr indent="-215900" lvl="0" marL="215900" rtl="0">
              <a:spcBef>
                <a:spcPts val="0"/>
              </a:spcBef>
              <a:buClr>
                <a:srgbClr val="FFFFFF"/>
              </a:buClr>
              <a:buFont typeface="Cambria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Dynamic number of columns.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47017" y="3128325"/>
            <a:ext cx="1472999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Challenges: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410517" y="3474574"/>
            <a:ext cx="2440631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Finding efficient way to store time varying data of similar type.</a:t>
            </a:r>
          </a:p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Cambria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Devising an efficient way to find the mesh in minimal time possible.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406739" y="1203581"/>
            <a:ext cx="1976743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Implementation: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3470240" y="1549830"/>
            <a:ext cx="2440631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15900" lvl="0" marL="215900" rtl="0"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DataTable is modelled as vector of vectors</a:t>
            </a:r>
          </a:p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Template class to handle variety of data</a:t>
            </a:r>
          </a:p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Cambria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Separate table for mesh data and coordinate data to avoid data duplication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406739" y="3128325"/>
            <a:ext cx="1265009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Outcome: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3470239" y="3474574"/>
            <a:ext cx="2440631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module can used standalone to store tabular data of same type. </a:t>
            </a:r>
          </a:p>
          <a:p>
            <a:pPr indent="-215900" lvl="0" marL="215900" marR="0" rtl="0" algn="l">
              <a:spcBef>
                <a:spcPts val="0"/>
              </a:spcBef>
              <a:buClr>
                <a:srgbClr val="FFFFFF"/>
              </a:buClr>
              <a:buFont typeface="Cambria"/>
              <a:buChar char="•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Allows user defined checks to be performed while data insertion</a:t>
            </a: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7885508" y="4412456"/>
            <a:ext cx="41337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" sz="7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329" name="Shape 329"/>
          <p:cNvSpPr/>
          <p:nvPr/>
        </p:nvSpPr>
        <p:spPr>
          <a:xfrm>
            <a:off x="6296125" y="1123950"/>
            <a:ext cx="2315700" cy="926400"/>
          </a:xfrm>
          <a:prstGeom prst="snip1Rect">
            <a:avLst>
              <a:gd fmla="val 16667" name="adj"/>
            </a:avLst>
          </a:prstGeom>
          <a:solidFill>
            <a:srgbClr val="6F6F6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80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/>
        </p:nvSpPr>
        <p:spPr>
          <a:xfrm>
            <a:off x="6296125" y="1230600"/>
            <a:ext cx="23157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800"/>
              </a:spcBef>
              <a:buClr>
                <a:schemeClr val="lt1"/>
              </a:buClr>
              <a:buFont typeface="Arial"/>
              <a:buNone/>
            </a:pPr>
            <a:r>
              <a:rPr lang="en" u="sng" cap="small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DataTable</a:t>
            </a:r>
            <a:br>
              <a:rPr lang="en" cap="small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cap="small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(Vector of Vectors)</a:t>
            </a:r>
          </a:p>
        </p:txBody>
      </p:sp>
      <p:sp>
        <p:nvSpPr>
          <p:cNvPr id="331" name="Shape 331"/>
          <p:cNvSpPr/>
          <p:nvPr/>
        </p:nvSpPr>
        <p:spPr>
          <a:xfrm>
            <a:off x="6296125" y="2266950"/>
            <a:ext cx="2315700" cy="926400"/>
          </a:xfrm>
          <a:prstGeom prst="snip1Rect">
            <a:avLst>
              <a:gd fmla="val 16667" name="adj"/>
            </a:avLst>
          </a:prstGeom>
          <a:solidFill>
            <a:srgbClr val="6F6F6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80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6296125" y="2337600"/>
            <a:ext cx="2315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rPr lang="en" u="sng" cap="small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Surface</a:t>
            </a:r>
            <a:br>
              <a:rPr lang="en" cap="small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cap="small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DataTable</a:t>
            </a:r>
            <a:br>
              <a:rPr lang="en" cap="small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cap="small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Stores mesh of one Time Step</a:t>
            </a:r>
          </a:p>
        </p:txBody>
      </p:sp>
      <p:sp>
        <p:nvSpPr>
          <p:cNvPr id="333" name="Shape 333"/>
          <p:cNvSpPr/>
          <p:nvPr/>
        </p:nvSpPr>
        <p:spPr>
          <a:xfrm>
            <a:off x="6296125" y="3486150"/>
            <a:ext cx="2315700" cy="926400"/>
          </a:xfrm>
          <a:prstGeom prst="snip1Rect">
            <a:avLst>
              <a:gd fmla="val 16667" name="adj"/>
            </a:avLst>
          </a:prstGeom>
          <a:solidFill>
            <a:srgbClr val="6F6F6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80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6315475" y="3444900"/>
            <a:ext cx="2277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rPr lang="en" cap="small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TimeCurves</a:t>
            </a:r>
            <a:br>
              <a:rPr lang="en" cap="small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cap="small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Vector of Surface</a:t>
            </a:r>
            <a:br>
              <a:rPr lang="en" cap="small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cap="small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Stores Surfaces for all Time Steps</a:t>
            </a:r>
          </a:p>
        </p:txBody>
      </p:sp>
      <p:cxnSp>
        <p:nvCxnSpPr>
          <p:cNvPr id="335" name="Shape 335"/>
          <p:cNvCxnSpPr>
            <a:stCxn id="329" idx="0"/>
            <a:endCxn id="331" idx="0"/>
          </p:cNvCxnSpPr>
          <p:nvPr/>
        </p:nvCxnSpPr>
        <p:spPr>
          <a:xfrm>
            <a:off x="8611825" y="1587150"/>
            <a:ext cx="600" cy="1143000"/>
          </a:xfrm>
          <a:prstGeom prst="bentConnector3">
            <a:avLst>
              <a:gd fmla="val 39687500" name="adj1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36" name="Shape 336"/>
          <p:cNvCxnSpPr>
            <a:stCxn id="331" idx="2"/>
            <a:endCxn id="333" idx="2"/>
          </p:cNvCxnSpPr>
          <p:nvPr/>
        </p:nvCxnSpPr>
        <p:spPr>
          <a:xfrm>
            <a:off x="6296125" y="2730150"/>
            <a:ext cx="600" cy="1219200"/>
          </a:xfrm>
          <a:prstGeom prst="bentConnector3">
            <a:avLst>
              <a:gd fmla="val -39687500" name="adj1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