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272" r:id="rId3"/>
    <p:sldId id="273" r:id="rId4"/>
    <p:sldId id="264" r:id="rId5"/>
    <p:sldId id="257" r:id="rId6"/>
    <p:sldId id="259" r:id="rId7"/>
    <p:sldId id="260" r:id="rId8"/>
    <p:sldId id="265" r:id="rId9"/>
    <p:sldId id="266" r:id="rId10"/>
    <p:sldId id="269" r:id="rId11"/>
    <p:sldId id="262" r:id="rId12"/>
    <p:sldId id="263" r:id="rId13"/>
    <p:sldId id="267" r:id="rId14"/>
    <p:sldId id="268" r:id="rId15"/>
    <p:sldId id="270" r:id="rId16"/>
    <p:sldId id="271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AF41F0"/>
    <a:srgbClr val="FFCCEF"/>
    <a:srgbClr val="FF3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ssignment%203\Bat%20Algorithm%20converge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Assignment%203\Bat%20Algorithm%20convergenc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02%20Study\Semester%203\New%20folder\Chapter%203%20Optimization\Simulated%20annelation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G:\My%20Drive\02%20Study\Semester%203\New%20folder\Chapter%203%20Optimization\Simulated%20annelation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2400" dirty="0">
                <a:solidFill>
                  <a:schemeClr val="accent6"/>
                </a:solidFill>
              </a:rPr>
              <a:t>Convergence Plot for Bat Algorithm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accent6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8.0082699693466181E-2"/>
          <c:y val="0.12990476190476191"/>
          <c:w val="0.90592764449383834"/>
          <c:h val="0.71382312925170066"/>
        </c:manualLayout>
      </c:layout>
      <c:scatterChart>
        <c:scatterStyle val="lineMarker"/>
        <c:varyColors val="0"/>
        <c:ser>
          <c:idx val="0"/>
          <c:order val="0"/>
          <c:tx>
            <c:v>Run 1</c:v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yVal>
            <c:numRef>
              <c:f>Results!$G$2:$G$52</c:f>
              <c:numCache>
                <c:formatCode>General</c:formatCode>
                <c:ptCount val="51"/>
                <c:pt idx="0">
                  <c:v>17.265599999999999</c:v>
                </c:pt>
                <c:pt idx="1">
                  <c:v>17.252800000000001</c:v>
                </c:pt>
                <c:pt idx="2">
                  <c:v>17.233000000000001</c:v>
                </c:pt>
                <c:pt idx="3">
                  <c:v>17.213799999999999</c:v>
                </c:pt>
                <c:pt idx="4">
                  <c:v>17.2014</c:v>
                </c:pt>
                <c:pt idx="5">
                  <c:v>17.187200000000001</c:v>
                </c:pt>
                <c:pt idx="6">
                  <c:v>17.174900000000001</c:v>
                </c:pt>
                <c:pt idx="7">
                  <c:v>17.1633</c:v>
                </c:pt>
                <c:pt idx="8">
                  <c:v>17.1525</c:v>
                </c:pt>
                <c:pt idx="9">
                  <c:v>17.144100000000002</c:v>
                </c:pt>
                <c:pt idx="10">
                  <c:v>17.133099999999999</c:v>
                </c:pt>
                <c:pt idx="11">
                  <c:v>17.124600000000001</c:v>
                </c:pt>
                <c:pt idx="12">
                  <c:v>17.122</c:v>
                </c:pt>
                <c:pt idx="13">
                  <c:v>17.117899999999999</c:v>
                </c:pt>
                <c:pt idx="14">
                  <c:v>17.113</c:v>
                </c:pt>
                <c:pt idx="15">
                  <c:v>17.111799999999999</c:v>
                </c:pt>
                <c:pt idx="16">
                  <c:v>17.108699999999999</c:v>
                </c:pt>
                <c:pt idx="17">
                  <c:v>17.106300000000001</c:v>
                </c:pt>
                <c:pt idx="18">
                  <c:v>17.104099999999999</c:v>
                </c:pt>
                <c:pt idx="19">
                  <c:v>17.101099999999999</c:v>
                </c:pt>
                <c:pt idx="20">
                  <c:v>17.099399999999999</c:v>
                </c:pt>
                <c:pt idx="21">
                  <c:v>17.0976</c:v>
                </c:pt>
                <c:pt idx="22">
                  <c:v>17.094999999999999</c:v>
                </c:pt>
                <c:pt idx="23">
                  <c:v>17.093599999999999</c:v>
                </c:pt>
                <c:pt idx="24">
                  <c:v>17.091799999999999</c:v>
                </c:pt>
                <c:pt idx="25">
                  <c:v>17.089200000000002</c:v>
                </c:pt>
                <c:pt idx="26">
                  <c:v>17.087399999999999</c:v>
                </c:pt>
                <c:pt idx="27">
                  <c:v>17.085000000000001</c:v>
                </c:pt>
                <c:pt idx="28">
                  <c:v>17.083500000000001</c:v>
                </c:pt>
                <c:pt idx="29">
                  <c:v>17.081900000000001</c:v>
                </c:pt>
                <c:pt idx="30">
                  <c:v>17.0807</c:v>
                </c:pt>
                <c:pt idx="31">
                  <c:v>17.079499999999999</c:v>
                </c:pt>
                <c:pt idx="32">
                  <c:v>17.078499999999998</c:v>
                </c:pt>
                <c:pt idx="33">
                  <c:v>17.0776</c:v>
                </c:pt>
                <c:pt idx="34">
                  <c:v>17.076499999999999</c:v>
                </c:pt>
                <c:pt idx="35">
                  <c:v>17.076000000000001</c:v>
                </c:pt>
                <c:pt idx="36">
                  <c:v>17.0745</c:v>
                </c:pt>
                <c:pt idx="37">
                  <c:v>17.073599999999999</c:v>
                </c:pt>
                <c:pt idx="38">
                  <c:v>17.072299999999998</c:v>
                </c:pt>
                <c:pt idx="39">
                  <c:v>17.071200000000001</c:v>
                </c:pt>
                <c:pt idx="40">
                  <c:v>17.070799999999998</c:v>
                </c:pt>
                <c:pt idx="41">
                  <c:v>17.0703</c:v>
                </c:pt>
                <c:pt idx="42">
                  <c:v>17.069700000000001</c:v>
                </c:pt>
                <c:pt idx="43">
                  <c:v>17.068999999999999</c:v>
                </c:pt>
                <c:pt idx="44">
                  <c:v>17.0686</c:v>
                </c:pt>
                <c:pt idx="45">
                  <c:v>17.068300000000001</c:v>
                </c:pt>
                <c:pt idx="46">
                  <c:v>17.067599999999999</c:v>
                </c:pt>
                <c:pt idx="47">
                  <c:v>17.0671</c:v>
                </c:pt>
                <c:pt idx="48">
                  <c:v>17.066600000000001</c:v>
                </c:pt>
                <c:pt idx="49">
                  <c:v>17.065999999999999</c:v>
                </c:pt>
                <c:pt idx="50">
                  <c:v>17.065999999999999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1B-4B81-ADD2-C883BC5AC41A}"/>
            </c:ext>
          </c:extLst>
        </c:ser>
        <c:ser>
          <c:idx val="1"/>
          <c:order val="1"/>
          <c:tx>
            <c:v>Run 2</c:v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yVal>
            <c:numRef>
              <c:f>Results!$G$55:$G$105</c:f>
              <c:numCache>
                <c:formatCode>General</c:formatCode>
                <c:ptCount val="51"/>
                <c:pt idx="0">
                  <c:v>17.297599999999999</c:v>
                </c:pt>
                <c:pt idx="1">
                  <c:v>17.282599999999999</c:v>
                </c:pt>
                <c:pt idx="2">
                  <c:v>17.256699999999999</c:v>
                </c:pt>
                <c:pt idx="3">
                  <c:v>17.241199999999999</c:v>
                </c:pt>
                <c:pt idx="4">
                  <c:v>17.225899999999999</c:v>
                </c:pt>
                <c:pt idx="5">
                  <c:v>17.220400000000001</c:v>
                </c:pt>
                <c:pt idx="6">
                  <c:v>17.209399999999999</c:v>
                </c:pt>
                <c:pt idx="7">
                  <c:v>17.2011</c:v>
                </c:pt>
                <c:pt idx="8">
                  <c:v>17.189800000000002</c:v>
                </c:pt>
                <c:pt idx="9">
                  <c:v>17.182700000000001</c:v>
                </c:pt>
                <c:pt idx="10">
                  <c:v>17.174499999999998</c:v>
                </c:pt>
                <c:pt idx="11">
                  <c:v>17.165900000000001</c:v>
                </c:pt>
                <c:pt idx="12">
                  <c:v>17.160399999999999</c:v>
                </c:pt>
                <c:pt idx="13">
                  <c:v>17.1511</c:v>
                </c:pt>
                <c:pt idx="14">
                  <c:v>17.143999999999998</c:v>
                </c:pt>
                <c:pt idx="15">
                  <c:v>17.1404</c:v>
                </c:pt>
                <c:pt idx="16">
                  <c:v>17.1358</c:v>
                </c:pt>
                <c:pt idx="17">
                  <c:v>17.132200000000001</c:v>
                </c:pt>
                <c:pt idx="18">
                  <c:v>17.1279</c:v>
                </c:pt>
                <c:pt idx="19">
                  <c:v>17.1235</c:v>
                </c:pt>
                <c:pt idx="20">
                  <c:v>17.115500000000001</c:v>
                </c:pt>
                <c:pt idx="21">
                  <c:v>17.1098</c:v>
                </c:pt>
                <c:pt idx="22">
                  <c:v>17.1038</c:v>
                </c:pt>
                <c:pt idx="23">
                  <c:v>17.099</c:v>
                </c:pt>
                <c:pt idx="24">
                  <c:v>17.094100000000001</c:v>
                </c:pt>
                <c:pt idx="25">
                  <c:v>17.091200000000001</c:v>
                </c:pt>
                <c:pt idx="26">
                  <c:v>17.0868</c:v>
                </c:pt>
                <c:pt idx="27">
                  <c:v>17.081399999999999</c:v>
                </c:pt>
                <c:pt idx="28">
                  <c:v>17.078199999999999</c:v>
                </c:pt>
                <c:pt idx="29">
                  <c:v>17.075399999999998</c:v>
                </c:pt>
                <c:pt idx="30">
                  <c:v>17.0732</c:v>
                </c:pt>
                <c:pt idx="31">
                  <c:v>17.0701</c:v>
                </c:pt>
                <c:pt idx="32">
                  <c:v>17.067499999999999</c:v>
                </c:pt>
                <c:pt idx="33">
                  <c:v>17.0656</c:v>
                </c:pt>
                <c:pt idx="34">
                  <c:v>17.062999999999999</c:v>
                </c:pt>
                <c:pt idx="35">
                  <c:v>17.060199999999998</c:v>
                </c:pt>
                <c:pt idx="36">
                  <c:v>17.058399999999999</c:v>
                </c:pt>
                <c:pt idx="37">
                  <c:v>17.056699999999999</c:v>
                </c:pt>
                <c:pt idx="38">
                  <c:v>17.054300000000001</c:v>
                </c:pt>
                <c:pt idx="39">
                  <c:v>17.052800000000001</c:v>
                </c:pt>
                <c:pt idx="40">
                  <c:v>17.0519</c:v>
                </c:pt>
                <c:pt idx="41">
                  <c:v>17.049600000000002</c:v>
                </c:pt>
                <c:pt idx="42">
                  <c:v>17.047599999999999</c:v>
                </c:pt>
                <c:pt idx="43">
                  <c:v>17.046199999999999</c:v>
                </c:pt>
                <c:pt idx="44">
                  <c:v>17.044499999999999</c:v>
                </c:pt>
                <c:pt idx="45">
                  <c:v>17.043299999999999</c:v>
                </c:pt>
                <c:pt idx="46">
                  <c:v>17.041699999999999</c:v>
                </c:pt>
                <c:pt idx="47">
                  <c:v>17.040400000000002</c:v>
                </c:pt>
                <c:pt idx="48">
                  <c:v>17.039000000000001</c:v>
                </c:pt>
                <c:pt idx="49">
                  <c:v>17.0381</c:v>
                </c:pt>
                <c:pt idx="50">
                  <c:v>17.0381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1B-4B81-ADD2-C883BC5AC41A}"/>
            </c:ext>
          </c:extLst>
        </c:ser>
        <c:ser>
          <c:idx val="2"/>
          <c:order val="2"/>
          <c:tx>
            <c:v>Run 3</c:v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solidFill>
                  <a:schemeClr val="accent3"/>
                </a:solidFill>
              </a:ln>
              <a:effectLst/>
            </c:spPr>
          </c:marker>
          <c:yVal>
            <c:numRef>
              <c:f>Results!$G$108:$G$157</c:f>
              <c:numCache>
                <c:formatCode>General</c:formatCode>
                <c:ptCount val="50"/>
                <c:pt idx="0">
                  <c:v>17.193999999999999</c:v>
                </c:pt>
                <c:pt idx="1">
                  <c:v>17.179600000000001</c:v>
                </c:pt>
                <c:pt idx="2">
                  <c:v>17.1708</c:v>
                </c:pt>
                <c:pt idx="3">
                  <c:v>17.1465</c:v>
                </c:pt>
                <c:pt idx="4">
                  <c:v>17.143000000000001</c:v>
                </c:pt>
                <c:pt idx="5">
                  <c:v>17.125800000000002</c:v>
                </c:pt>
                <c:pt idx="6">
                  <c:v>17.1112</c:v>
                </c:pt>
                <c:pt idx="7">
                  <c:v>17.099799999999998</c:v>
                </c:pt>
                <c:pt idx="8">
                  <c:v>17.0852</c:v>
                </c:pt>
                <c:pt idx="9">
                  <c:v>17.074100000000001</c:v>
                </c:pt>
                <c:pt idx="10">
                  <c:v>17.065000000000001</c:v>
                </c:pt>
                <c:pt idx="11">
                  <c:v>17.052199999999999</c:v>
                </c:pt>
                <c:pt idx="12">
                  <c:v>17.0413</c:v>
                </c:pt>
                <c:pt idx="13">
                  <c:v>17.0321</c:v>
                </c:pt>
                <c:pt idx="14">
                  <c:v>17.027699999999999</c:v>
                </c:pt>
                <c:pt idx="15">
                  <c:v>17.023399999999999</c:v>
                </c:pt>
                <c:pt idx="16">
                  <c:v>17.022600000000001</c:v>
                </c:pt>
                <c:pt idx="17">
                  <c:v>17.022600000000001</c:v>
                </c:pt>
                <c:pt idx="18">
                  <c:v>17.022600000000001</c:v>
                </c:pt>
                <c:pt idx="19">
                  <c:v>17.022600000000001</c:v>
                </c:pt>
                <c:pt idx="20">
                  <c:v>17.022600000000001</c:v>
                </c:pt>
                <c:pt idx="21">
                  <c:v>17.022600000000001</c:v>
                </c:pt>
                <c:pt idx="22">
                  <c:v>17.022600000000001</c:v>
                </c:pt>
                <c:pt idx="23">
                  <c:v>17.022600000000001</c:v>
                </c:pt>
                <c:pt idx="24">
                  <c:v>17.022600000000001</c:v>
                </c:pt>
                <c:pt idx="25">
                  <c:v>17.022600000000001</c:v>
                </c:pt>
                <c:pt idx="26">
                  <c:v>17.022600000000001</c:v>
                </c:pt>
                <c:pt idx="27">
                  <c:v>17.022600000000001</c:v>
                </c:pt>
                <c:pt idx="28">
                  <c:v>17.022600000000001</c:v>
                </c:pt>
                <c:pt idx="29">
                  <c:v>17.022600000000001</c:v>
                </c:pt>
                <c:pt idx="30">
                  <c:v>17.022600000000001</c:v>
                </c:pt>
                <c:pt idx="31">
                  <c:v>17.022600000000001</c:v>
                </c:pt>
                <c:pt idx="32">
                  <c:v>17.022600000000001</c:v>
                </c:pt>
                <c:pt idx="33">
                  <c:v>17.022600000000001</c:v>
                </c:pt>
                <c:pt idx="34">
                  <c:v>17.022600000000001</c:v>
                </c:pt>
                <c:pt idx="35">
                  <c:v>17.022600000000001</c:v>
                </c:pt>
                <c:pt idx="36">
                  <c:v>17.022600000000001</c:v>
                </c:pt>
                <c:pt idx="37">
                  <c:v>17.022600000000001</c:v>
                </c:pt>
                <c:pt idx="38">
                  <c:v>17.022600000000001</c:v>
                </c:pt>
                <c:pt idx="39">
                  <c:v>17.022600000000001</c:v>
                </c:pt>
                <c:pt idx="40">
                  <c:v>17.022600000000001</c:v>
                </c:pt>
                <c:pt idx="41">
                  <c:v>17.022600000000001</c:v>
                </c:pt>
                <c:pt idx="42">
                  <c:v>17.022600000000001</c:v>
                </c:pt>
                <c:pt idx="43">
                  <c:v>17.022600000000001</c:v>
                </c:pt>
                <c:pt idx="44">
                  <c:v>17.022600000000001</c:v>
                </c:pt>
                <c:pt idx="45">
                  <c:v>17.022600000000001</c:v>
                </c:pt>
                <c:pt idx="46">
                  <c:v>17.022600000000001</c:v>
                </c:pt>
                <c:pt idx="47">
                  <c:v>17.022600000000001</c:v>
                </c:pt>
                <c:pt idx="48">
                  <c:v>17.022600000000001</c:v>
                </c:pt>
                <c:pt idx="49">
                  <c:v>17.022600000000001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1B-4B81-ADD2-C883BC5AC41A}"/>
            </c:ext>
          </c:extLst>
        </c:ser>
        <c:ser>
          <c:idx val="3"/>
          <c:order val="3"/>
          <c:tx>
            <c:v>Run 4</c:v>
          </c:tx>
          <c:spPr>
            <a:ln w="3810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</c:marker>
          <c:yVal>
            <c:numRef>
              <c:f>Results!$G$161:$G$211</c:f>
              <c:numCache>
                <c:formatCode>General</c:formatCode>
                <c:ptCount val="51"/>
                <c:pt idx="0">
                  <c:v>17.889800000000001</c:v>
                </c:pt>
                <c:pt idx="1">
                  <c:v>17.8704</c:v>
                </c:pt>
                <c:pt idx="2">
                  <c:v>17.845800000000001</c:v>
                </c:pt>
                <c:pt idx="3">
                  <c:v>17.838100000000001</c:v>
                </c:pt>
                <c:pt idx="4">
                  <c:v>17.828800000000001</c:v>
                </c:pt>
                <c:pt idx="5">
                  <c:v>17.814399999999999</c:v>
                </c:pt>
                <c:pt idx="6">
                  <c:v>17.802900000000001</c:v>
                </c:pt>
                <c:pt idx="7">
                  <c:v>17.791399999999999</c:v>
                </c:pt>
                <c:pt idx="8">
                  <c:v>17.774999999999999</c:v>
                </c:pt>
                <c:pt idx="9">
                  <c:v>17.759899999999998</c:v>
                </c:pt>
                <c:pt idx="10">
                  <c:v>17.7498</c:v>
                </c:pt>
                <c:pt idx="11">
                  <c:v>17.745699999999999</c:v>
                </c:pt>
                <c:pt idx="12">
                  <c:v>17.732399999999998</c:v>
                </c:pt>
                <c:pt idx="13">
                  <c:v>17.728000000000002</c:v>
                </c:pt>
                <c:pt idx="14">
                  <c:v>17.7194</c:v>
                </c:pt>
                <c:pt idx="15">
                  <c:v>17.7121</c:v>
                </c:pt>
                <c:pt idx="16">
                  <c:v>17.706399999999999</c:v>
                </c:pt>
                <c:pt idx="17">
                  <c:v>17.699300000000001</c:v>
                </c:pt>
                <c:pt idx="18">
                  <c:v>17.694199999999999</c:v>
                </c:pt>
                <c:pt idx="19">
                  <c:v>17.691400000000002</c:v>
                </c:pt>
                <c:pt idx="20">
                  <c:v>17.684999999999999</c:v>
                </c:pt>
                <c:pt idx="21">
                  <c:v>17.68</c:v>
                </c:pt>
                <c:pt idx="22">
                  <c:v>17.6753</c:v>
                </c:pt>
                <c:pt idx="23">
                  <c:v>17.668600000000001</c:v>
                </c:pt>
                <c:pt idx="24">
                  <c:v>17.6629</c:v>
                </c:pt>
                <c:pt idx="25">
                  <c:v>17.6587</c:v>
                </c:pt>
                <c:pt idx="26">
                  <c:v>17.6554</c:v>
                </c:pt>
                <c:pt idx="27">
                  <c:v>17.651299999999999</c:v>
                </c:pt>
                <c:pt idx="28">
                  <c:v>17.648700000000002</c:v>
                </c:pt>
                <c:pt idx="29">
                  <c:v>17.645099999999999</c:v>
                </c:pt>
                <c:pt idx="30">
                  <c:v>17.6418</c:v>
                </c:pt>
                <c:pt idx="31">
                  <c:v>17.6386</c:v>
                </c:pt>
                <c:pt idx="32">
                  <c:v>17.637</c:v>
                </c:pt>
                <c:pt idx="33">
                  <c:v>17.634499999999999</c:v>
                </c:pt>
                <c:pt idx="34">
                  <c:v>17.630800000000001</c:v>
                </c:pt>
                <c:pt idx="35">
                  <c:v>17.6266</c:v>
                </c:pt>
                <c:pt idx="36">
                  <c:v>17.6234</c:v>
                </c:pt>
                <c:pt idx="37">
                  <c:v>17.621500000000001</c:v>
                </c:pt>
                <c:pt idx="38">
                  <c:v>17.6188</c:v>
                </c:pt>
                <c:pt idx="39">
                  <c:v>17.616599999999998</c:v>
                </c:pt>
                <c:pt idx="40">
                  <c:v>17.6144</c:v>
                </c:pt>
                <c:pt idx="41">
                  <c:v>17.6129</c:v>
                </c:pt>
                <c:pt idx="42">
                  <c:v>17.610299999999999</c:v>
                </c:pt>
                <c:pt idx="43">
                  <c:v>17.607900000000001</c:v>
                </c:pt>
                <c:pt idx="44">
                  <c:v>17.6067</c:v>
                </c:pt>
                <c:pt idx="45">
                  <c:v>17.604399999999998</c:v>
                </c:pt>
                <c:pt idx="46">
                  <c:v>17.602599999999999</c:v>
                </c:pt>
                <c:pt idx="47">
                  <c:v>17.601199999999999</c:v>
                </c:pt>
                <c:pt idx="48">
                  <c:v>17.6004</c:v>
                </c:pt>
                <c:pt idx="49">
                  <c:v>17.599499999999999</c:v>
                </c:pt>
                <c:pt idx="50">
                  <c:v>17.599499999999999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1B-4B81-ADD2-C883BC5AC41A}"/>
            </c:ext>
          </c:extLst>
        </c:ser>
        <c:ser>
          <c:idx val="4"/>
          <c:order val="4"/>
          <c:tx>
            <c:v>Run 5</c:v>
          </c:tx>
          <c:spPr>
            <a:ln w="381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9050">
                <a:solidFill>
                  <a:schemeClr val="accent5"/>
                </a:solidFill>
              </a:ln>
              <a:effectLst/>
            </c:spPr>
          </c:marker>
          <c:yVal>
            <c:numRef>
              <c:f>Results!$G$214:$G$264</c:f>
              <c:numCache>
                <c:formatCode>General</c:formatCode>
                <c:ptCount val="51"/>
                <c:pt idx="0">
                  <c:v>18.026</c:v>
                </c:pt>
                <c:pt idx="1">
                  <c:v>18.011800000000001</c:v>
                </c:pt>
                <c:pt idx="2">
                  <c:v>18.0076</c:v>
                </c:pt>
                <c:pt idx="3">
                  <c:v>18.003499999999999</c:v>
                </c:pt>
                <c:pt idx="4">
                  <c:v>17.997699999999998</c:v>
                </c:pt>
                <c:pt idx="5">
                  <c:v>17.988299999999999</c:v>
                </c:pt>
                <c:pt idx="6">
                  <c:v>17.9833</c:v>
                </c:pt>
                <c:pt idx="7">
                  <c:v>17.979700000000001</c:v>
                </c:pt>
                <c:pt idx="8">
                  <c:v>17.975300000000001</c:v>
                </c:pt>
                <c:pt idx="9">
                  <c:v>17.971699999999998</c:v>
                </c:pt>
                <c:pt idx="10">
                  <c:v>17.9664</c:v>
                </c:pt>
                <c:pt idx="11">
                  <c:v>17.964099999999998</c:v>
                </c:pt>
                <c:pt idx="12">
                  <c:v>17.961400000000001</c:v>
                </c:pt>
                <c:pt idx="13">
                  <c:v>17.9603</c:v>
                </c:pt>
                <c:pt idx="14">
                  <c:v>17.958400000000001</c:v>
                </c:pt>
                <c:pt idx="15">
                  <c:v>17.955100000000002</c:v>
                </c:pt>
                <c:pt idx="16">
                  <c:v>17.952500000000001</c:v>
                </c:pt>
                <c:pt idx="17">
                  <c:v>17.9481</c:v>
                </c:pt>
                <c:pt idx="18">
                  <c:v>17.945499999999999</c:v>
                </c:pt>
                <c:pt idx="19">
                  <c:v>17.942799999999998</c:v>
                </c:pt>
                <c:pt idx="20">
                  <c:v>17.939499999999999</c:v>
                </c:pt>
                <c:pt idx="21">
                  <c:v>17.9373</c:v>
                </c:pt>
                <c:pt idx="22">
                  <c:v>17.9344</c:v>
                </c:pt>
                <c:pt idx="23">
                  <c:v>17.932099999999998</c:v>
                </c:pt>
                <c:pt idx="24">
                  <c:v>17.929200000000002</c:v>
                </c:pt>
                <c:pt idx="25">
                  <c:v>17.927800000000001</c:v>
                </c:pt>
                <c:pt idx="26">
                  <c:v>17.927299999999999</c:v>
                </c:pt>
                <c:pt idx="27">
                  <c:v>17.925599999999999</c:v>
                </c:pt>
                <c:pt idx="28">
                  <c:v>17.924099999999999</c:v>
                </c:pt>
                <c:pt idx="29">
                  <c:v>17.922799999999999</c:v>
                </c:pt>
                <c:pt idx="30">
                  <c:v>17.9222</c:v>
                </c:pt>
                <c:pt idx="31">
                  <c:v>17.9207</c:v>
                </c:pt>
                <c:pt idx="32">
                  <c:v>17.920000000000002</c:v>
                </c:pt>
                <c:pt idx="33">
                  <c:v>17.918900000000001</c:v>
                </c:pt>
                <c:pt idx="34">
                  <c:v>17.917300000000001</c:v>
                </c:pt>
                <c:pt idx="35">
                  <c:v>17.9163</c:v>
                </c:pt>
                <c:pt idx="36">
                  <c:v>17.915700000000001</c:v>
                </c:pt>
                <c:pt idx="37">
                  <c:v>17.914400000000001</c:v>
                </c:pt>
                <c:pt idx="38">
                  <c:v>17.913599999999999</c:v>
                </c:pt>
                <c:pt idx="39">
                  <c:v>17.912600000000001</c:v>
                </c:pt>
                <c:pt idx="40">
                  <c:v>17.9117</c:v>
                </c:pt>
                <c:pt idx="41">
                  <c:v>17.911000000000001</c:v>
                </c:pt>
                <c:pt idx="42">
                  <c:v>17.910399999999999</c:v>
                </c:pt>
                <c:pt idx="43">
                  <c:v>17.9101</c:v>
                </c:pt>
                <c:pt idx="44">
                  <c:v>17.908999999999999</c:v>
                </c:pt>
                <c:pt idx="45">
                  <c:v>17.908300000000001</c:v>
                </c:pt>
                <c:pt idx="46">
                  <c:v>17.907699999999998</c:v>
                </c:pt>
                <c:pt idx="47">
                  <c:v>17.907499999999999</c:v>
                </c:pt>
                <c:pt idx="48">
                  <c:v>17.9072</c:v>
                </c:pt>
                <c:pt idx="49">
                  <c:v>17.906700000000001</c:v>
                </c:pt>
                <c:pt idx="50">
                  <c:v>17.906700000000001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D1B-4B81-ADD2-C883BC5AC4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685440"/>
        <c:axId val="1720590400"/>
      </c:scatterChart>
      <c:valAx>
        <c:axId val="1898685440"/>
        <c:scaling>
          <c:orientation val="minMax"/>
          <c:max val="5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accent6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000" dirty="0">
                    <a:solidFill>
                      <a:schemeClr val="accent6"/>
                    </a:solidFill>
                  </a:rPr>
                  <a:t>Iteration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accent6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50800" cap="flat" cmpd="sng" algn="ctr">
            <a:solidFill>
              <a:schemeClr val="accent6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720590400"/>
        <c:crosses val="autoZero"/>
        <c:crossBetween val="midCat"/>
        <c:majorUnit val="5"/>
      </c:valAx>
      <c:valAx>
        <c:axId val="1720590400"/>
        <c:scaling>
          <c:orientation val="minMax"/>
          <c:max val="18.2"/>
          <c:min val="1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000" dirty="0">
                    <a:solidFill>
                      <a:schemeClr val="accent6"/>
                    </a:solidFill>
                  </a:rPr>
                  <a:t>Overall system Loss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50800" cap="flat" cmpd="sng" algn="ctr">
            <a:solidFill>
              <a:schemeClr val="accent6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89868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9735766699467703"/>
          <c:y val="0.51600000000000001"/>
          <c:w val="6.4566035179373607E-2"/>
          <c:h val="0.208823704573664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ysClr val="windowText" lastClr="000000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2400" dirty="0">
                <a:solidFill>
                  <a:schemeClr val="accent6"/>
                </a:solidFill>
              </a:rPr>
              <a:t>Convergence Plot for Simulated</a:t>
            </a:r>
            <a:r>
              <a:rPr lang="en-US" sz="2400" baseline="0" dirty="0">
                <a:solidFill>
                  <a:schemeClr val="accent6"/>
                </a:solidFill>
              </a:rPr>
              <a:t> A</a:t>
            </a:r>
            <a:r>
              <a:rPr lang="en-US" sz="2400" dirty="0">
                <a:solidFill>
                  <a:schemeClr val="accent6"/>
                </a:solidFill>
              </a:rPr>
              <a:t>nnealing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accent6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4187421161685354E-2"/>
          <c:y val="0.10975109968683815"/>
          <c:w val="0.92289086048919589"/>
          <c:h val="0.75822113208913344"/>
        </c:manualLayout>
      </c:layout>
      <c:scatterChart>
        <c:scatterStyle val="lineMarker"/>
        <c:varyColors val="0"/>
        <c:ser>
          <c:idx val="0"/>
          <c:order val="0"/>
          <c:tx>
            <c:v>Run 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yVal>
            <c:numRef>
              <c:f>'Convergence Plot'!$H$2:$H$51</c:f>
              <c:numCache>
                <c:formatCode>General</c:formatCode>
                <c:ptCount val="50"/>
                <c:pt idx="0">
                  <c:v>20.205354</c:v>
                </c:pt>
                <c:pt idx="1">
                  <c:v>20.252666000000001</c:v>
                </c:pt>
                <c:pt idx="2">
                  <c:v>18.504489</c:v>
                </c:pt>
                <c:pt idx="3">
                  <c:v>18.504489</c:v>
                </c:pt>
                <c:pt idx="4">
                  <c:v>18.504489</c:v>
                </c:pt>
                <c:pt idx="5">
                  <c:v>18.504489</c:v>
                </c:pt>
                <c:pt idx="6">
                  <c:v>18.504489</c:v>
                </c:pt>
                <c:pt idx="7">
                  <c:v>18.504489</c:v>
                </c:pt>
                <c:pt idx="8">
                  <c:v>18.504489</c:v>
                </c:pt>
                <c:pt idx="9">
                  <c:v>18.504489</c:v>
                </c:pt>
                <c:pt idx="10">
                  <c:v>18.504489</c:v>
                </c:pt>
                <c:pt idx="11">
                  <c:v>18.504489</c:v>
                </c:pt>
                <c:pt idx="12">
                  <c:v>18.504489</c:v>
                </c:pt>
                <c:pt idx="13">
                  <c:v>18.504489</c:v>
                </c:pt>
                <c:pt idx="14">
                  <c:v>18.276748000000001</c:v>
                </c:pt>
                <c:pt idx="15">
                  <c:v>18.276748000000001</c:v>
                </c:pt>
                <c:pt idx="16">
                  <c:v>18.276748000000001</c:v>
                </c:pt>
                <c:pt idx="17">
                  <c:v>18.276748000000001</c:v>
                </c:pt>
                <c:pt idx="18">
                  <c:v>18.276748000000001</c:v>
                </c:pt>
                <c:pt idx="19">
                  <c:v>18.485531000000002</c:v>
                </c:pt>
                <c:pt idx="20">
                  <c:v>18.485531000000002</c:v>
                </c:pt>
                <c:pt idx="21">
                  <c:v>18.485531000000002</c:v>
                </c:pt>
                <c:pt idx="22">
                  <c:v>18.485531000000002</c:v>
                </c:pt>
                <c:pt idx="23">
                  <c:v>18.485531000000002</c:v>
                </c:pt>
                <c:pt idx="24">
                  <c:v>18.485531000000002</c:v>
                </c:pt>
                <c:pt idx="25">
                  <c:v>18.485531000000002</c:v>
                </c:pt>
                <c:pt idx="26">
                  <c:v>17.842497000000002</c:v>
                </c:pt>
                <c:pt idx="27">
                  <c:v>17.842497000000002</c:v>
                </c:pt>
                <c:pt idx="28">
                  <c:v>17.646436000000001</c:v>
                </c:pt>
                <c:pt idx="29">
                  <c:v>17.646436000000001</c:v>
                </c:pt>
                <c:pt idx="30">
                  <c:v>17.646436000000001</c:v>
                </c:pt>
                <c:pt idx="31">
                  <c:v>17.646436000000001</c:v>
                </c:pt>
                <c:pt idx="32">
                  <c:v>17.646436000000001</c:v>
                </c:pt>
                <c:pt idx="33">
                  <c:v>17.646436000000001</c:v>
                </c:pt>
                <c:pt idx="34">
                  <c:v>17.646436000000001</c:v>
                </c:pt>
                <c:pt idx="35">
                  <c:v>17.646436000000001</c:v>
                </c:pt>
                <c:pt idx="36">
                  <c:v>17.646436000000001</c:v>
                </c:pt>
                <c:pt idx="37">
                  <c:v>17.646436000000001</c:v>
                </c:pt>
                <c:pt idx="38">
                  <c:v>17.646436000000001</c:v>
                </c:pt>
                <c:pt idx="39">
                  <c:v>17.646436000000001</c:v>
                </c:pt>
                <c:pt idx="40">
                  <c:v>17.646436000000001</c:v>
                </c:pt>
                <c:pt idx="41">
                  <c:v>17.646436000000001</c:v>
                </c:pt>
                <c:pt idx="42">
                  <c:v>17.646436000000001</c:v>
                </c:pt>
                <c:pt idx="43">
                  <c:v>17.646436000000001</c:v>
                </c:pt>
                <c:pt idx="44">
                  <c:v>17.646436000000001</c:v>
                </c:pt>
                <c:pt idx="45">
                  <c:v>17.646436000000001</c:v>
                </c:pt>
                <c:pt idx="46">
                  <c:v>17.646436000000001</c:v>
                </c:pt>
                <c:pt idx="47">
                  <c:v>17.646436000000001</c:v>
                </c:pt>
                <c:pt idx="48">
                  <c:v>17.646436000000001</c:v>
                </c:pt>
                <c:pt idx="49">
                  <c:v>17.646436000000001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7D-4852-95B6-2249383E7F19}"/>
            </c:ext>
          </c:extLst>
        </c:ser>
        <c:ser>
          <c:idx val="1"/>
          <c:order val="1"/>
          <c:tx>
            <c:v>Run 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19050">
                <a:solidFill>
                  <a:schemeClr val="accent2"/>
                </a:solidFill>
              </a:ln>
              <a:effectLst/>
            </c:spPr>
          </c:marker>
          <c:yVal>
            <c:numRef>
              <c:f>'Convergence Plot'!$H$54:$H$103</c:f>
              <c:numCache>
                <c:formatCode>General</c:formatCode>
                <c:ptCount val="50"/>
                <c:pt idx="0">
                  <c:v>20.988046000000001</c:v>
                </c:pt>
                <c:pt idx="1">
                  <c:v>17.950317999999999</c:v>
                </c:pt>
                <c:pt idx="2">
                  <c:v>17.950317999999999</c:v>
                </c:pt>
                <c:pt idx="3">
                  <c:v>17.950317999999999</c:v>
                </c:pt>
                <c:pt idx="4">
                  <c:v>17.950317999999999</c:v>
                </c:pt>
                <c:pt idx="5">
                  <c:v>17.950317999999999</c:v>
                </c:pt>
                <c:pt idx="6">
                  <c:v>17.950317999999999</c:v>
                </c:pt>
                <c:pt idx="7">
                  <c:v>17.950317999999999</c:v>
                </c:pt>
                <c:pt idx="8">
                  <c:v>17.950317999999999</c:v>
                </c:pt>
                <c:pt idx="9">
                  <c:v>17.950317999999999</c:v>
                </c:pt>
                <c:pt idx="10">
                  <c:v>17.950317999999999</c:v>
                </c:pt>
                <c:pt idx="11">
                  <c:v>17.950317999999999</c:v>
                </c:pt>
                <c:pt idx="12">
                  <c:v>17.950317999999999</c:v>
                </c:pt>
                <c:pt idx="13">
                  <c:v>17.950317999999999</c:v>
                </c:pt>
                <c:pt idx="14">
                  <c:v>17.950317999999999</c:v>
                </c:pt>
                <c:pt idx="15">
                  <c:v>17.950317999999999</c:v>
                </c:pt>
                <c:pt idx="16">
                  <c:v>17.950317999999999</c:v>
                </c:pt>
                <c:pt idx="17">
                  <c:v>17.950317999999999</c:v>
                </c:pt>
                <c:pt idx="18">
                  <c:v>17.950317999999999</c:v>
                </c:pt>
                <c:pt idx="19">
                  <c:v>17.950317999999999</c:v>
                </c:pt>
                <c:pt idx="20">
                  <c:v>17.950317999999999</c:v>
                </c:pt>
                <c:pt idx="21">
                  <c:v>17.950317999999999</c:v>
                </c:pt>
                <c:pt idx="22">
                  <c:v>17.950317999999999</c:v>
                </c:pt>
                <c:pt idx="23">
                  <c:v>17.950317999999999</c:v>
                </c:pt>
                <c:pt idx="24">
                  <c:v>17.950317999999999</c:v>
                </c:pt>
                <c:pt idx="25">
                  <c:v>17.950317999999999</c:v>
                </c:pt>
                <c:pt idx="26">
                  <c:v>17.950317999999999</c:v>
                </c:pt>
                <c:pt idx="27">
                  <c:v>17.950317999999999</c:v>
                </c:pt>
                <c:pt idx="28">
                  <c:v>17.950317999999999</c:v>
                </c:pt>
                <c:pt idx="29">
                  <c:v>17.950317999999999</c:v>
                </c:pt>
                <c:pt idx="30">
                  <c:v>17.950317999999999</c:v>
                </c:pt>
                <c:pt idx="31">
                  <c:v>17.950317999999999</c:v>
                </c:pt>
                <c:pt idx="32">
                  <c:v>17.950317999999999</c:v>
                </c:pt>
                <c:pt idx="33">
                  <c:v>17.950317999999999</c:v>
                </c:pt>
                <c:pt idx="34">
                  <c:v>17.950317999999999</c:v>
                </c:pt>
                <c:pt idx="35">
                  <c:v>17.950317999999999</c:v>
                </c:pt>
                <c:pt idx="36">
                  <c:v>17.950317999999999</c:v>
                </c:pt>
                <c:pt idx="37">
                  <c:v>17.950317999999999</c:v>
                </c:pt>
                <c:pt idx="38">
                  <c:v>17.950317999999999</c:v>
                </c:pt>
                <c:pt idx="39">
                  <c:v>17.950317999999999</c:v>
                </c:pt>
                <c:pt idx="40">
                  <c:v>17.950317999999999</c:v>
                </c:pt>
                <c:pt idx="41">
                  <c:v>17.950317999999999</c:v>
                </c:pt>
                <c:pt idx="42">
                  <c:v>17.950317999999999</c:v>
                </c:pt>
                <c:pt idx="43">
                  <c:v>17.950317999999999</c:v>
                </c:pt>
                <c:pt idx="44">
                  <c:v>17.950317999999999</c:v>
                </c:pt>
                <c:pt idx="45">
                  <c:v>17.950317999999999</c:v>
                </c:pt>
                <c:pt idx="46">
                  <c:v>17.950317999999999</c:v>
                </c:pt>
                <c:pt idx="47">
                  <c:v>17.950317999999999</c:v>
                </c:pt>
                <c:pt idx="48">
                  <c:v>17.950317999999999</c:v>
                </c:pt>
                <c:pt idx="49">
                  <c:v>17.950317999999999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E7D-4852-95B6-2249383E7F19}"/>
            </c:ext>
          </c:extLst>
        </c:ser>
        <c:ser>
          <c:idx val="2"/>
          <c:order val="2"/>
          <c:tx>
            <c:v>Run 3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19050">
                <a:solidFill>
                  <a:schemeClr val="accent3"/>
                </a:solidFill>
              </a:ln>
              <a:effectLst/>
            </c:spPr>
          </c:marker>
          <c:yVal>
            <c:numRef>
              <c:f>'Convergence Plot'!$H$106:$H$155</c:f>
              <c:numCache>
                <c:formatCode>General</c:formatCode>
                <c:ptCount val="50"/>
                <c:pt idx="0">
                  <c:v>20.231822999999999</c:v>
                </c:pt>
                <c:pt idx="1">
                  <c:v>20.231822999999999</c:v>
                </c:pt>
                <c:pt idx="2">
                  <c:v>19.661190000000001</c:v>
                </c:pt>
                <c:pt idx="3">
                  <c:v>19.179131000000002</c:v>
                </c:pt>
                <c:pt idx="4">
                  <c:v>19.179131000000002</c:v>
                </c:pt>
                <c:pt idx="5">
                  <c:v>19.179131000000002</c:v>
                </c:pt>
                <c:pt idx="6">
                  <c:v>18.757349000000001</c:v>
                </c:pt>
                <c:pt idx="7">
                  <c:v>18.757349000000001</c:v>
                </c:pt>
                <c:pt idx="8">
                  <c:v>18.264285999999998</c:v>
                </c:pt>
                <c:pt idx="9">
                  <c:v>18.264285999999998</c:v>
                </c:pt>
                <c:pt idx="10">
                  <c:v>18.264285999999998</c:v>
                </c:pt>
                <c:pt idx="11">
                  <c:v>18.264285999999998</c:v>
                </c:pt>
                <c:pt idx="12">
                  <c:v>18.264285999999998</c:v>
                </c:pt>
                <c:pt idx="13">
                  <c:v>18.264285999999998</c:v>
                </c:pt>
                <c:pt idx="14">
                  <c:v>18.264285999999998</c:v>
                </c:pt>
                <c:pt idx="15">
                  <c:v>18.119029999999999</c:v>
                </c:pt>
                <c:pt idx="16">
                  <c:v>18.119029999999999</c:v>
                </c:pt>
                <c:pt idx="17">
                  <c:v>18.119029999999999</c:v>
                </c:pt>
                <c:pt idx="18">
                  <c:v>18.119029999999999</c:v>
                </c:pt>
                <c:pt idx="19">
                  <c:v>18.119029999999999</c:v>
                </c:pt>
                <c:pt idx="20">
                  <c:v>18.119029999999999</c:v>
                </c:pt>
                <c:pt idx="21">
                  <c:v>18.119029999999999</c:v>
                </c:pt>
                <c:pt idx="22">
                  <c:v>18.119029999999999</c:v>
                </c:pt>
                <c:pt idx="23">
                  <c:v>18.119029999999999</c:v>
                </c:pt>
                <c:pt idx="24">
                  <c:v>18.119029999999999</c:v>
                </c:pt>
                <c:pt idx="25">
                  <c:v>18.119029999999999</c:v>
                </c:pt>
                <c:pt idx="26">
                  <c:v>17.618569999999998</c:v>
                </c:pt>
                <c:pt idx="27">
                  <c:v>17.618569999999998</c:v>
                </c:pt>
                <c:pt idx="28">
                  <c:v>17.618569999999998</c:v>
                </c:pt>
                <c:pt idx="29">
                  <c:v>17.618569999999998</c:v>
                </c:pt>
                <c:pt idx="30">
                  <c:v>17.618569999999998</c:v>
                </c:pt>
                <c:pt idx="31">
                  <c:v>17.450569000000002</c:v>
                </c:pt>
                <c:pt idx="32">
                  <c:v>17.450569000000002</c:v>
                </c:pt>
                <c:pt idx="33">
                  <c:v>17.450569000000002</c:v>
                </c:pt>
                <c:pt idx="34">
                  <c:v>17.450569000000002</c:v>
                </c:pt>
                <c:pt idx="35">
                  <c:v>17.450569000000002</c:v>
                </c:pt>
                <c:pt idx="36">
                  <c:v>17.450569000000002</c:v>
                </c:pt>
                <c:pt idx="37">
                  <c:v>17.450569000000002</c:v>
                </c:pt>
                <c:pt idx="38">
                  <c:v>17.450569000000002</c:v>
                </c:pt>
                <c:pt idx="39">
                  <c:v>17.450569000000002</c:v>
                </c:pt>
                <c:pt idx="40">
                  <c:v>17.450569000000002</c:v>
                </c:pt>
                <c:pt idx="41">
                  <c:v>17.450569000000002</c:v>
                </c:pt>
                <c:pt idx="42">
                  <c:v>17.450569000000002</c:v>
                </c:pt>
                <c:pt idx="43">
                  <c:v>17.450569000000002</c:v>
                </c:pt>
                <c:pt idx="44">
                  <c:v>17.450569000000002</c:v>
                </c:pt>
                <c:pt idx="45">
                  <c:v>17.450569000000002</c:v>
                </c:pt>
                <c:pt idx="46">
                  <c:v>17.450569000000002</c:v>
                </c:pt>
                <c:pt idx="47">
                  <c:v>17.450569000000002</c:v>
                </c:pt>
                <c:pt idx="48">
                  <c:v>17.325368999999998</c:v>
                </c:pt>
                <c:pt idx="49">
                  <c:v>17.325368999999998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E7D-4852-95B6-2249383E7F19}"/>
            </c:ext>
          </c:extLst>
        </c:ser>
        <c:ser>
          <c:idx val="3"/>
          <c:order val="3"/>
          <c:tx>
            <c:v>Run 4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9050">
                <a:solidFill>
                  <a:schemeClr val="accent4"/>
                </a:solidFill>
              </a:ln>
              <a:effectLst/>
            </c:spPr>
          </c:marker>
          <c:yVal>
            <c:numRef>
              <c:f>'Convergence Plot'!$H$158:$H$207</c:f>
              <c:numCache>
                <c:formatCode>General</c:formatCode>
                <c:ptCount val="50"/>
                <c:pt idx="0">
                  <c:v>21.975362000000001</c:v>
                </c:pt>
                <c:pt idx="1">
                  <c:v>19.694348000000002</c:v>
                </c:pt>
                <c:pt idx="2">
                  <c:v>19.694348000000002</c:v>
                </c:pt>
                <c:pt idx="3">
                  <c:v>18.400590000000001</c:v>
                </c:pt>
                <c:pt idx="4">
                  <c:v>17.628876999999999</c:v>
                </c:pt>
                <c:pt idx="5">
                  <c:v>17.628876999999999</c:v>
                </c:pt>
                <c:pt idx="6">
                  <c:v>17.628876999999999</c:v>
                </c:pt>
                <c:pt idx="7">
                  <c:v>17.789069000000001</c:v>
                </c:pt>
                <c:pt idx="8">
                  <c:v>17.789069000000001</c:v>
                </c:pt>
                <c:pt idx="9">
                  <c:v>17.789069000000001</c:v>
                </c:pt>
                <c:pt idx="10">
                  <c:v>17.789069000000001</c:v>
                </c:pt>
                <c:pt idx="11">
                  <c:v>17.789069000000001</c:v>
                </c:pt>
                <c:pt idx="12">
                  <c:v>17.789069000000001</c:v>
                </c:pt>
                <c:pt idx="13">
                  <c:v>17.789069000000001</c:v>
                </c:pt>
                <c:pt idx="14">
                  <c:v>17.789069000000001</c:v>
                </c:pt>
                <c:pt idx="15">
                  <c:v>17.789069000000001</c:v>
                </c:pt>
                <c:pt idx="16">
                  <c:v>17.789069000000001</c:v>
                </c:pt>
                <c:pt idx="17">
                  <c:v>17.789069000000001</c:v>
                </c:pt>
                <c:pt idx="18">
                  <c:v>17.789069000000001</c:v>
                </c:pt>
                <c:pt idx="19">
                  <c:v>17.789069000000001</c:v>
                </c:pt>
                <c:pt idx="20">
                  <c:v>17.789069000000001</c:v>
                </c:pt>
                <c:pt idx="21">
                  <c:v>17.789069000000001</c:v>
                </c:pt>
                <c:pt idx="22">
                  <c:v>17.789069000000001</c:v>
                </c:pt>
                <c:pt idx="23">
                  <c:v>17.789069000000001</c:v>
                </c:pt>
                <c:pt idx="24">
                  <c:v>17.789069000000001</c:v>
                </c:pt>
                <c:pt idx="25">
                  <c:v>17.789069000000001</c:v>
                </c:pt>
                <c:pt idx="26">
                  <c:v>17.789069000000001</c:v>
                </c:pt>
                <c:pt idx="27">
                  <c:v>17.789069000000001</c:v>
                </c:pt>
                <c:pt idx="28">
                  <c:v>17.789069000000001</c:v>
                </c:pt>
                <c:pt idx="29">
                  <c:v>17.789069000000001</c:v>
                </c:pt>
                <c:pt idx="30">
                  <c:v>17.789069000000001</c:v>
                </c:pt>
                <c:pt idx="31">
                  <c:v>17.789069000000001</c:v>
                </c:pt>
                <c:pt idx="32">
                  <c:v>17.789069000000001</c:v>
                </c:pt>
                <c:pt idx="33">
                  <c:v>17.789069000000001</c:v>
                </c:pt>
                <c:pt idx="34">
                  <c:v>17.365663000000001</c:v>
                </c:pt>
                <c:pt idx="35">
                  <c:v>17.365663000000001</c:v>
                </c:pt>
                <c:pt idx="36">
                  <c:v>17.365663000000001</c:v>
                </c:pt>
                <c:pt idx="37">
                  <c:v>17.365663000000001</c:v>
                </c:pt>
                <c:pt idx="38">
                  <c:v>17.365663000000001</c:v>
                </c:pt>
                <c:pt idx="39">
                  <c:v>17.365663000000001</c:v>
                </c:pt>
                <c:pt idx="40">
                  <c:v>17.365663000000001</c:v>
                </c:pt>
                <c:pt idx="41">
                  <c:v>17.365663000000001</c:v>
                </c:pt>
                <c:pt idx="42">
                  <c:v>17.365663000000001</c:v>
                </c:pt>
                <c:pt idx="43">
                  <c:v>17.365663000000001</c:v>
                </c:pt>
                <c:pt idx="44">
                  <c:v>17.365663000000001</c:v>
                </c:pt>
                <c:pt idx="45">
                  <c:v>17.365663000000001</c:v>
                </c:pt>
                <c:pt idx="46">
                  <c:v>17.365663000000001</c:v>
                </c:pt>
                <c:pt idx="47">
                  <c:v>17.365663000000001</c:v>
                </c:pt>
                <c:pt idx="48">
                  <c:v>17.365663000000001</c:v>
                </c:pt>
                <c:pt idx="49">
                  <c:v>17.365663000000001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E7D-4852-95B6-2249383E7F19}"/>
            </c:ext>
          </c:extLst>
        </c:ser>
        <c:ser>
          <c:idx val="4"/>
          <c:order val="4"/>
          <c:tx>
            <c:v>Run 5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19050">
                <a:solidFill>
                  <a:schemeClr val="accent5"/>
                </a:solidFill>
              </a:ln>
              <a:effectLst/>
            </c:spPr>
          </c:marker>
          <c:yVal>
            <c:numRef>
              <c:f>'Convergence Plot'!$H$210:$H$259</c:f>
              <c:numCache>
                <c:formatCode>General</c:formatCode>
                <c:ptCount val="50"/>
                <c:pt idx="0">
                  <c:v>18.909137000000001</c:v>
                </c:pt>
                <c:pt idx="1">
                  <c:v>18.909137000000001</c:v>
                </c:pt>
                <c:pt idx="2">
                  <c:v>18.909137000000001</c:v>
                </c:pt>
                <c:pt idx="3">
                  <c:v>18.909137000000001</c:v>
                </c:pt>
                <c:pt idx="4">
                  <c:v>18.762384000000001</c:v>
                </c:pt>
                <c:pt idx="5">
                  <c:v>18.762384000000001</c:v>
                </c:pt>
                <c:pt idx="6">
                  <c:v>18.762384000000001</c:v>
                </c:pt>
                <c:pt idx="7">
                  <c:v>18.762384000000001</c:v>
                </c:pt>
                <c:pt idx="8">
                  <c:v>18.762384000000001</c:v>
                </c:pt>
                <c:pt idx="9">
                  <c:v>18.762384000000001</c:v>
                </c:pt>
                <c:pt idx="10">
                  <c:v>18.762384000000001</c:v>
                </c:pt>
                <c:pt idx="11">
                  <c:v>18.762384000000001</c:v>
                </c:pt>
                <c:pt idx="12">
                  <c:v>18.762384000000001</c:v>
                </c:pt>
                <c:pt idx="13">
                  <c:v>18.762384000000001</c:v>
                </c:pt>
                <c:pt idx="14">
                  <c:v>18.011263</c:v>
                </c:pt>
                <c:pt idx="15">
                  <c:v>18.011263</c:v>
                </c:pt>
                <c:pt idx="16">
                  <c:v>18.011263</c:v>
                </c:pt>
                <c:pt idx="17">
                  <c:v>18.011263</c:v>
                </c:pt>
                <c:pt idx="18">
                  <c:v>18.011263</c:v>
                </c:pt>
                <c:pt idx="19">
                  <c:v>18.011263</c:v>
                </c:pt>
                <c:pt idx="20">
                  <c:v>18.011263</c:v>
                </c:pt>
                <c:pt idx="21">
                  <c:v>18.011263</c:v>
                </c:pt>
                <c:pt idx="22">
                  <c:v>18.011263</c:v>
                </c:pt>
                <c:pt idx="23">
                  <c:v>18.011263</c:v>
                </c:pt>
                <c:pt idx="24">
                  <c:v>18.011263</c:v>
                </c:pt>
                <c:pt idx="25">
                  <c:v>18.011263</c:v>
                </c:pt>
                <c:pt idx="26">
                  <c:v>18.011263</c:v>
                </c:pt>
                <c:pt idx="27">
                  <c:v>18.011263</c:v>
                </c:pt>
                <c:pt idx="28">
                  <c:v>18.011263</c:v>
                </c:pt>
                <c:pt idx="29">
                  <c:v>18.011263</c:v>
                </c:pt>
                <c:pt idx="30">
                  <c:v>17.750350999999998</c:v>
                </c:pt>
                <c:pt idx="31">
                  <c:v>17.750350999999998</c:v>
                </c:pt>
                <c:pt idx="32">
                  <c:v>17.750350999999998</c:v>
                </c:pt>
                <c:pt idx="33">
                  <c:v>17.750350999999998</c:v>
                </c:pt>
                <c:pt idx="34">
                  <c:v>17.750350999999998</c:v>
                </c:pt>
                <c:pt idx="35">
                  <c:v>17.750350999999998</c:v>
                </c:pt>
                <c:pt idx="36">
                  <c:v>17.750350999999998</c:v>
                </c:pt>
                <c:pt idx="37">
                  <c:v>17.750350999999998</c:v>
                </c:pt>
                <c:pt idx="38">
                  <c:v>17.750350999999998</c:v>
                </c:pt>
                <c:pt idx="39">
                  <c:v>17.750350999999998</c:v>
                </c:pt>
                <c:pt idx="40">
                  <c:v>17.750350999999998</c:v>
                </c:pt>
                <c:pt idx="41">
                  <c:v>17.750350999999998</c:v>
                </c:pt>
                <c:pt idx="42">
                  <c:v>17.750350999999998</c:v>
                </c:pt>
                <c:pt idx="43">
                  <c:v>17.750350999999998</c:v>
                </c:pt>
                <c:pt idx="44">
                  <c:v>17.750350999999998</c:v>
                </c:pt>
                <c:pt idx="45">
                  <c:v>17.750350999999998</c:v>
                </c:pt>
                <c:pt idx="46">
                  <c:v>17.750350999999998</c:v>
                </c:pt>
                <c:pt idx="47">
                  <c:v>17.750350999999998</c:v>
                </c:pt>
                <c:pt idx="48">
                  <c:v>17.750350999999998</c:v>
                </c:pt>
                <c:pt idx="49">
                  <c:v>17.750350999999998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E7D-4852-95B6-2249383E7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685440"/>
        <c:axId val="1720590400"/>
      </c:scatterChart>
      <c:valAx>
        <c:axId val="1898685440"/>
        <c:scaling>
          <c:orientation val="minMax"/>
          <c:max val="5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accent6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000" dirty="0">
                    <a:solidFill>
                      <a:schemeClr val="accent6"/>
                    </a:solidFill>
                  </a:rPr>
                  <a:t>Iteration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accent6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50800" cap="flat" cmpd="sng" algn="ctr">
            <a:solidFill>
              <a:schemeClr val="accent6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720590400"/>
        <c:crosses val="autoZero"/>
        <c:crossBetween val="midCat"/>
        <c:majorUnit val="5"/>
      </c:valAx>
      <c:valAx>
        <c:axId val="1720590400"/>
        <c:scaling>
          <c:orientation val="minMax"/>
          <c:max val="23"/>
          <c:min val="1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000" dirty="0">
                    <a:solidFill>
                      <a:schemeClr val="accent6"/>
                    </a:solidFill>
                  </a:rPr>
                  <a:t>Overall system Loss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50800" cap="flat" cmpd="sng" algn="ctr">
            <a:solidFill>
              <a:schemeClr val="accent6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89868544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501420999496474"/>
          <c:y val="0.34109769563564613"/>
          <c:w val="6.4566029759139457E-2"/>
          <c:h val="0.20882374237459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ysClr val="windowText" lastClr="000000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ysClr val="windowText" lastClr="000000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2400">
                <a:solidFill>
                  <a:schemeClr val="accent6"/>
                </a:solidFill>
              </a:rPr>
              <a:t>Average Convergence Plot for Bat Algorithm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accent6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5400">
                <a:solidFill>
                  <a:schemeClr val="accent1"/>
                </a:solidFill>
              </a:ln>
              <a:effectLst/>
            </c:spPr>
          </c:marker>
          <c:yVal>
            <c:numRef>
              <c:f>'Aggrigated Result'!$F$2:$F$52</c:f>
              <c:numCache>
                <c:formatCode>General</c:formatCode>
                <c:ptCount val="51"/>
                <c:pt idx="0">
                  <c:v>17.534599999999998</c:v>
                </c:pt>
                <c:pt idx="1">
                  <c:v>17.519439999999996</c:v>
                </c:pt>
                <c:pt idx="2">
                  <c:v>17.502779999999998</c:v>
                </c:pt>
                <c:pt idx="3">
                  <c:v>17.488620000000001</c:v>
                </c:pt>
                <c:pt idx="4">
                  <c:v>17.47936</c:v>
                </c:pt>
                <c:pt idx="5">
                  <c:v>17.467220000000001</c:v>
                </c:pt>
                <c:pt idx="6">
                  <c:v>17.456339999999997</c:v>
                </c:pt>
                <c:pt idx="7">
                  <c:v>17.44706</c:v>
                </c:pt>
                <c:pt idx="8">
                  <c:v>17.435560000000002</c:v>
                </c:pt>
                <c:pt idx="9">
                  <c:v>17.426500000000001</c:v>
                </c:pt>
                <c:pt idx="10">
                  <c:v>17.417759999999998</c:v>
                </c:pt>
                <c:pt idx="11">
                  <c:v>17.410500000000003</c:v>
                </c:pt>
                <c:pt idx="12">
                  <c:v>17.403499999999998</c:v>
                </c:pt>
                <c:pt idx="13">
                  <c:v>17.397880000000001</c:v>
                </c:pt>
                <c:pt idx="14">
                  <c:v>17.392499999999998</c:v>
                </c:pt>
                <c:pt idx="15">
                  <c:v>17.388559999999998</c:v>
                </c:pt>
                <c:pt idx="16">
                  <c:v>17.385200000000001</c:v>
                </c:pt>
                <c:pt idx="17">
                  <c:v>17.381699999999999</c:v>
                </c:pt>
                <c:pt idx="18">
                  <c:v>17.378859999999996</c:v>
                </c:pt>
                <c:pt idx="19">
                  <c:v>17.376279999999998</c:v>
                </c:pt>
                <c:pt idx="20">
                  <c:v>17.372399999999999</c:v>
                </c:pt>
                <c:pt idx="21">
                  <c:v>17.369459999999997</c:v>
                </c:pt>
                <c:pt idx="22">
                  <c:v>17.366220000000002</c:v>
                </c:pt>
                <c:pt idx="23">
                  <c:v>17.36318</c:v>
                </c:pt>
                <c:pt idx="24">
                  <c:v>17.360120000000002</c:v>
                </c:pt>
                <c:pt idx="25">
                  <c:v>17.357900000000001</c:v>
                </c:pt>
                <c:pt idx="26">
                  <c:v>17.355899999999998</c:v>
                </c:pt>
                <c:pt idx="27">
                  <c:v>17.353179999999998</c:v>
                </c:pt>
                <c:pt idx="28">
                  <c:v>17.351419999999997</c:v>
                </c:pt>
                <c:pt idx="29">
                  <c:v>17.34956</c:v>
                </c:pt>
                <c:pt idx="30">
                  <c:v>17.348100000000002</c:v>
                </c:pt>
                <c:pt idx="31">
                  <c:v>17.346299999999999</c:v>
                </c:pt>
                <c:pt idx="32">
                  <c:v>17.345120000000001</c:v>
                </c:pt>
                <c:pt idx="33">
                  <c:v>17.34384</c:v>
                </c:pt>
                <c:pt idx="34">
                  <c:v>17.342040000000001</c:v>
                </c:pt>
                <c:pt idx="35">
                  <c:v>17.340339999999998</c:v>
                </c:pt>
                <c:pt idx="36">
                  <c:v>17.338920000000002</c:v>
                </c:pt>
                <c:pt idx="37">
                  <c:v>17.337759999999999</c:v>
                </c:pt>
                <c:pt idx="38">
                  <c:v>17.336320000000001</c:v>
                </c:pt>
                <c:pt idx="39">
                  <c:v>17.335160000000002</c:v>
                </c:pt>
                <c:pt idx="40">
                  <c:v>17.33428</c:v>
                </c:pt>
                <c:pt idx="41">
                  <c:v>17.333279999999998</c:v>
                </c:pt>
                <c:pt idx="42">
                  <c:v>17.332119999999996</c:v>
                </c:pt>
                <c:pt idx="43">
                  <c:v>17.331160000000001</c:v>
                </c:pt>
                <c:pt idx="44">
                  <c:v>17.330279999999998</c:v>
                </c:pt>
                <c:pt idx="45">
                  <c:v>17.329379999999997</c:v>
                </c:pt>
                <c:pt idx="46">
                  <c:v>17.328440000000001</c:v>
                </c:pt>
                <c:pt idx="47">
                  <c:v>17.327760000000001</c:v>
                </c:pt>
                <c:pt idx="48">
                  <c:v>17.327159999999999</c:v>
                </c:pt>
                <c:pt idx="49">
                  <c:v>17.32658</c:v>
                </c:pt>
                <c:pt idx="50">
                  <c:v>17.32658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687-4749-AC03-FC0657D1F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685440"/>
        <c:axId val="1720590400"/>
      </c:scatterChart>
      <c:valAx>
        <c:axId val="1898685440"/>
        <c:scaling>
          <c:orientation val="minMax"/>
          <c:max val="5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000">
                    <a:solidFill>
                      <a:srgbClr val="7030A0"/>
                    </a:solidFill>
                  </a:rPr>
                  <a:t>Iteration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50800" cap="flat" cmpd="sng" algn="ctr">
            <a:solidFill>
              <a:srgbClr val="7030A0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rgbClr val="7030A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720590400"/>
        <c:crosses val="autoZero"/>
        <c:crossBetween val="midCat"/>
        <c:majorUnit val="5"/>
      </c:valAx>
      <c:valAx>
        <c:axId val="1720590400"/>
        <c:scaling>
          <c:orientation val="minMax"/>
          <c:max val="17.600000000000001"/>
          <c:min val="17.2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000" dirty="0">
                    <a:solidFill>
                      <a:schemeClr val="accent6"/>
                    </a:solidFill>
                  </a:rPr>
                  <a:t>Overall system Loss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50800" cap="flat" cmpd="sng" algn="ctr">
            <a:solidFill>
              <a:schemeClr val="accent6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898685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ysClr val="windowText" lastClr="000000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1" i="0" u="none" strike="noStrike" kern="1200" spc="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2400" dirty="0">
                <a:solidFill>
                  <a:schemeClr val="accent6"/>
                </a:solidFill>
              </a:rPr>
              <a:t>Average Convergence Plot for Simulated</a:t>
            </a:r>
            <a:r>
              <a:rPr lang="en-US" sz="2400" baseline="0" dirty="0">
                <a:solidFill>
                  <a:schemeClr val="accent6"/>
                </a:solidFill>
              </a:rPr>
              <a:t> A</a:t>
            </a:r>
            <a:r>
              <a:rPr lang="en-US" sz="2400" dirty="0">
                <a:solidFill>
                  <a:schemeClr val="accent6"/>
                </a:solidFill>
              </a:rPr>
              <a:t>nnealing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1" i="0" u="none" strike="noStrike" kern="1200" spc="0" baseline="0">
              <a:solidFill>
                <a:schemeClr val="accent6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9050">
                <a:solidFill>
                  <a:schemeClr val="accent1"/>
                </a:solidFill>
              </a:ln>
              <a:effectLst/>
            </c:spPr>
          </c:marker>
          <c:yVal>
            <c:numRef>
              <c:f>'Average Convergane'!$F$2:$F$51</c:f>
              <c:numCache>
                <c:formatCode>General</c:formatCode>
                <c:ptCount val="50"/>
                <c:pt idx="0">
                  <c:v>20.4619444</c:v>
                </c:pt>
                <c:pt idx="1">
                  <c:v>19.407658399999999</c:v>
                </c:pt>
                <c:pt idx="2">
                  <c:v>18.943896400000003</c:v>
                </c:pt>
                <c:pt idx="3">
                  <c:v>18.588732999999998</c:v>
                </c:pt>
                <c:pt idx="4">
                  <c:v>18.405039800000001</c:v>
                </c:pt>
                <c:pt idx="5">
                  <c:v>18.405039800000001</c:v>
                </c:pt>
                <c:pt idx="6">
                  <c:v>18.3206834</c:v>
                </c:pt>
                <c:pt idx="7">
                  <c:v>18.352721800000001</c:v>
                </c:pt>
                <c:pt idx="8">
                  <c:v>18.254109199999998</c:v>
                </c:pt>
                <c:pt idx="9">
                  <c:v>18.254109199999998</c:v>
                </c:pt>
                <c:pt idx="10">
                  <c:v>18.254109199999998</c:v>
                </c:pt>
                <c:pt idx="11">
                  <c:v>18.254109199999998</c:v>
                </c:pt>
                <c:pt idx="12">
                  <c:v>18.254109199999998</c:v>
                </c:pt>
                <c:pt idx="13">
                  <c:v>18.254109199999998</c:v>
                </c:pt>
                <c:pt idx="14">
                  <c:v>18.058336799999999</c:v>
                </c:pt>
                <c:pt idx="15">
                  <c:v>18.029285600000001</c:v>
                </c:pt>
                <c:pt idx="16">
                  <c:v>18.029285600000001</c:v>
                </c:pt>
                <c:pt idx="17">
                  <c:v>18.029285600000001</c:v>
                </c:pt>
                <c:pt idx="18">
                  <c:v>18.029285600000001</c:v>
                </c:pt>
                <c:pt idx="19">
                  <c:v>18.071042200000001</c:v>
                </c:pt>
                <c:pt idx="20">
                  <c:v>18.071042200000001</c:v>
                </c:pt>
                <c:pt idx="21">
                  <c:v>18.071042200000001</c:v>
                </c:pt>
                <c:pt idx="22">
                  <c:v>18.071042200000001</c:v>
                </c:pt>
                <c:pt idx="23">
                  <c:v>18.071042200000001</c:v>
                </c:pt>
                <c:pt idx="24">
                  <c:v>18.071042200000001</c:v>
                </c:pt>
                <c:pt idx="25">
                  <c:v>18.071042200000001</c:v>
                </c:pt>
                <c:pt idx="26">
                  <c:v>17.842343400000001</c:v>
                </c:pt>
                <c:pt idx="27">
                  <c:v>17.842343400000001</c:v>
                </c:pt>
                <c:pt idx="28">
                  <c:v>17.803131200000003</c:v>
                </c:pt>
                <c:pt idx="29">
                  <c:v>17.803131200000003</c:v>
                </c:pt>
                <c:pt idx="30">
                  <c:v>17.7509488</c:v>
                </c:pt>
                <c:pt idx="31">
                  <c:v>17.717348600000001</c:v>
                </c:pt>
                <c:pt idx="32">
                  <c:v>17.717348600000001</c:v>
                </c:pt>
                <c:pt idx="33">
                  <c:v>17.717348600000001</c:v>
                </c:pt>
                <c:pt idx="34">
                  <c:v>17.632667399999999</c:v>
                </c:pt>
                <c:pt idx="35">
                  <c:v>17.632667399999999</c:v>
                </c:pt>
                <c:pt idx="36">
                  <c:v>17.632667399999999</c:v>
                </c:pt>
                <c:pt idx="37">
                  <c:v>17.632667399999999</c:v>
                </c:pt>
                <c:pt idx="38">
                  <c:v>17.632667399999999</c:v>
                </c:pt>
                <c:pt idx="39">
                  <c:v>17.632667399999999</c:v>
                </c:pt>
                <c:pt idx="40">
                  <c:v>17.632667399999999</c:v>
                </c:pt>
                <c:pt idx="41">
                  <c:v>17.632667399999999</c:v>
                </c:pt>
                <c:pt idx="42">
                  <c:v>17.632667399999999</c:v>
                </c:pt>
                <c:pt idx="43">
                  <c:v>17.632667399999999</c:v>
                </c:pt>
                <c:pt idx="44">
                  <c:v>17.632667399999999</c:v>
                </c:pt>
                <c:pt idx="45">
                  <c:v>17.632667399999999</c:v>
                </c:pt>
                <c:pt idx="46">
                  <c:v>17.632667399999999</c:v>
                </c:pt>
                <c:pt idx="47">
                  <c:v>17.632667399999999</c:v>
                </c:pt>
                <c:pt idx="48">
                  <c:v>17.607627399999998</c:v>
                </c:pt>
                <c:pt idx="49">
                  <c:v>17.607627399999998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EC-47A1-95AC-E6237AE56C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8685440"/>
        <c:axId val="1720590400"/>
      </c:scatterChart>
      <c:valAx>
        <c:axId val="1898685440"/>
        <c:scaling>
          <c:orientation val="minMax"/>
          <c:max val="52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accent6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000" dirty="0">
                    <a:solidFill>
                      <a:schemeClr val="accent6"/>
                    </a:solidFill>
                  </a:rPr>
                  <a:t>Iteration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accent6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majorTickMark val="in"/>
        <c:minorTickMark val="none"/>
        <c:tickLblPos val="nextTo"/>
        <c:spPr>
          <a:noFill/>
          <a:ln w="50800" cap="flat" cmpd="sng" algn="ctr">
            <a:solidFill>
              <a:schemeClr val="accent6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720590400"/>
        <c:crosses val="autoZero"/>
        <c:crossBetween val="midCat"/>
        <c:majorUnit val="5"/>
      </c:valAx>
      <c:valAx>
        <c:axId val="1720590400"/>
        <c:scaling>
          <c:orientation val="minMax"/>
          <c:max val="21"/>
          <c:min val="17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ysClr val="windowText" lastClr="000000"/>
                    </a:solidFill>
                    <a:latin typeface="Helvetica" panose="020B0604020202020204" pitchFamily="34" charset="0"/>
                    <a:ea typeface="+mn-ea"/>
                    <a:cs typeface="Helvetica" panose="020B0604020202020204" pitchFamily="34" charset="0"/>
                  </a:defRPr>
                </a:pPr>
                <a:r>
                  <a:rPr lang="en-US" sz="2000" dirty="0">
                    <a:solidFill>
                      <a:schemeClr val="accent6"/>
                    </a:solidFill>
                  </a:rPr>
                  <a:t>Overall system Loss (kW)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ysClr val="windowText" lastClr="000000"/>
                  </a:solidFill>
                  <a:latin typeface="Helvetica" panose="020B0604020202020204" pitchFamily="34" charset="0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50800" cap="flat" cmpd="sng" algn="ctr">
            <a:solidFill>
              <a:schemeClr val="accent6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accent6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1898685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 b="1">
          <a:solidFill>
            <a:sysClr val="windowText" lastClr="000000"/>
          </a:solidFill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Temperature at each iteration for 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Temperature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'Convergence Plot'!$C$210:$C$259</c:f>
              <c:numCache>
                <c:formatCode>General</c:formatCode>
                <c:ptCount val="50"/>
                <c:pt idx="0">
                  <c:v>0.1</c:v>
                </c:pt>
                <c:pt idx="1">
                  <c:v>9.9000000000000005E-2</c:v>
                </c:pt>
                <c:pt idx="2">
                  <c:v>9.801E-2</c:v>
                </c:pt>
                <c:pt idx="3">
                  <c:v>9.7030000000000005E-2</c:v>
                </c:pt>
                <c:pt idx="4">
                  <c:v>9.6060000000000006E-2</c:v>
                </c:pt>
                <c:pt idx="5">
                  <c:v>9.5099000000000003E-2</c:v>
                </c:pt>
                <c:pt idx="6">
                  <c:v>9.4147999999999996E-2</c:v>
                </c:pt>
                <c:pt idx="7">
                  <c:v>9.3206999999999998E-2</c:v>
                </c:pt>
                <c:pt idx="8">
                  <c:v>9.2273999999999995E-2</c:v>
                </c:pt>
                <c:pt idx="9">
                  <c:v>9.1352000000000003E-2</c:v>
                </c:pt>
                <c:pt idx="10">
                  <c:v>9.0438000000000004E-2</c:v>
                </c:pt>
                <c:pt idx="11">
                  <c:v>8.9534000000000002E-2</c:v>
                </c:pt>
                <c:pt idx="12">
                  <c:v>8.8637999999999995E-2</c:v>
                </c:pt>
                <c:pt idx="13">
                  <c:v>8.7751999999999997E-2</c:v>
                </c:pt>
                <c:pt idx="14">
                  <c:v>8.6874999999999994E-2</c:v>
                </c:pt>
                <c:pt idx="15">
                  <c:v>8.6005999999999999E-2</c:v>
                </c:pt>
                <c:pt idx="16">
                  <c:v>8.5145999999999999E-2</c:v>
                </c:pt>
                <c:pt idx="17">
                  <c:v>8.4293999999999994E-2</c:v>
                </c:pt>
                <c:pt idx="18">
                  <c:v>8.3450999999999997E-2</c:v>
                </c:pt>
                <c:pt idx="19">
                  <c:v>8.2616999999999996E-2</c:v>
                </c:pt>
                <c:pt idx="20">
                  <c:v>8.1791000000000003E-2</c:v>
                </c:pt>
                <c:pt idx="21">
                  <c:v>8.0973000000000003E-2</c:v>
                </c:pt>
                <c:pt idx="22">
                  <c:v>8.0162999999999998E-2</c:v>
                </c:pt>
                <c:pt idx="23">
                  <c:v>7.9361000000000001E-2</c:v>
                </c:pt>
                <c:pt idx="24">
                  <c:v>7.8567999999999999E-2</c:v>
                </c:pt>
                <c:pt idx="25">
                  <c:v>7.7782000000000004E-2</c:v>
                </c:pt>
                <c:pt idx="26">
                  <c:v>7.7004000000000003E-2</c:v>
                </c:pt>
                <c:pt idx="27">
                  <c:v>7.6233999999999996E-2</c:v>
                </c:pt>
                <c:pt idx="28">
                  <c:v>7.5471999999999997E-2</c:v>
                </c:pt>
                <c:pt idx="29">
                  <c:v>7.4717000000000006E-2</c:v>
                </c:pt>
                <c:pt idx="30">
                  <c:v>7.3969999999999994E-2</c:v>
                </c:pt>
                <c:pt idx="31">
                  <c:v>7.3230000000000003E-2</c:v>
                </c:pt>
                <c:pt idx="32">
                  <c:v>7.2498000000000007E-2</c:v>
                </c:pt>
                <c:pt idx="33">
                  <c:v>7.1773000000000003E-2</c:v>
                </c:pt>
                <c:pt idx="34">
                  <c:v>7.1054999999999993E-2</c:v>
                </c:pt>
                <c:pt idx="35">
                  <c:v>7.0345000000000005E-2</c:v>
                </c:pt>
                <c:pt idx="36">
                  <c:v>6.9640999999999995E-2</c:v>
                </c:pt>
                <c:pt idx="37">
                  <c:v>6.8945000000000006E-2</c:v>
                </c:pt>
                <c:pt idx="38">
                  <c:v>6.8254999999999996E-2</c:v>
                </c:pt>
                <c:pt idx="39">
                  <c:v>6.7572999999999994E-2</c:v>
                </c:pt>
                <c:pt idx="40">
                  <c:v>6.6896999999999998E-2</c:v>
                </c:pt>
                <c:pt idx="41">
                  <c:v>6.6227999999999995E-2</c:v>
                </c:pt>
                <c:pt idx="42">
                  <c:v>6.5565999999999999E-2</c:v>
                </c:pt>
                <c:pt idx="43">
                  <c:v>6.4909999999999995E-2</c:v>
                </c:pt>
                <c:pt idx="44">
                  <c:v>6.4260999999999999E-2</c:v>
                </c:pt>
                <c:pt idx="45">
                  <c:v>6.3618999999999995E-2</c:v>
                </c:pt>
                <c:pt idx="46">
                  <c:v>6.2981999999999996E-2</c:v>
                </c:pt>
                <c:pt idx="47">
                  <c:v>6.2352999999999999E-2</c:v>
                </c:pt>
                <c:pt idx="48">
                  <c:v>6.1728999999999999E-2</c:v>
                </c:pt>
                <c:pt idx="49">
                  <c:v>6.1112E-2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C4C-4D34-AE2C-2593E6502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80481152"/>
        <c:axId val="380484032"/>
      </c:scatterChart>
      <c:valAx>
        <c:axId val="380481152"/>
        <c:scaling>
          <c:orientation val="minMax"/>
          <c:max val="5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484032"/>
        <c:crosses val="autoZero"/>
        <c:crossBetween val="midCat"/>
        <c:majorUnit val="5"/>
      </c:valAx>
      <c:valAx>
        <c:axId val="380484032"/>
        <c:scaling>
          <c:orientation val="minMax"/>
          <c:max val="0.1"/>
          <c:min val="5.6000000000000008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0481152"/>
        <c:crosses val="autoZero"/>
        <c:crossBetween val="midCat"/>
        <c:majorUnit val="5.000000000000001E-3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7A451-29FB-4375-B452-50D11E99A19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2BC2A-10AB-4893-BC94-B31F730A7E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2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92BC2A-10AB-4893-BC94-B31F730A7E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1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3B43-26BD-BE78-5441-A050F0AF8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88266-AB56-1E63-67E9-D8C68F0A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B5659-BDD0-B675-D04A-FC02CE64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5DF2E-78A8-7550-5F97-6BE5AC957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90BC2-FD5D-7DB4-0BD8-95D3577C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0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99E6-FB1C-A3EB-921C-A12EE1FEB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DBE69-1DAC-8083-EE95-323C3C6237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66DAF-A0BE-FBED-C992-005E8D1EB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8EDEA-9286-74F6-23B1-C24A877D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10BA6-E5CE-50F8-4273-EFA2437E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1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603AB-2F8F-EDE9-D8A1-9C28C4BD4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9AC77-2541-885A-A6CC-C1CC3CDC4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7EC7-4700-5626-D858-E4880ED3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631E-C4EA-FF5E-6125-EC65C1FE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5D9AF-2750-CA7D-4375-3774392DE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5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52165-5ACE-55E8-5846-B33B8616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F05C7-424F-83A1-1686-70BBB624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E4815-63E1-3A89-358F-5C2CC135D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F98E7-D652-6AE9-EF45-565B34213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E270-4709-C3AC-370E-7B32278B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2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2161-1D4A-F801-7CE2-A3778C5A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C71EF-C520-5C58-972F-90F6A8C9B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402BD-078D-1756-9CCB-346E2DDD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50A23-9A8A-4D83-134E-BF077A4F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0915E-FF69-6728-8EFF-08CBAFB8E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3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0563-2C1D-0E29-B145-047F79624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B20C-8E0F-16C8-F4F4-A76587657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ED288-DC00-244A-2470-042F49994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BEDBB-F008-0818-ACC5-EDE9B738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D77C3-3FEC-135E-24EA-F03648483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6E10A-AA19-3B98-B9AE-BDFED898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5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584B5-5596-6D59-F576-1CDA1D6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FD3F3-B850-EA42-F75E-973B842E4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8E34D-30B8-41AE-367B-E499EC4B0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3022A-2D20-A41E-FB1F-FD9279FD5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E92D4-8320-0E4D-4DDA-816426844D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84CF1-19E2-394B-7169-BA00EBBD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C809E-FB68-3259-57FB-378279F8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EB4935-7BEB-BD34-5867-6DA9FC64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2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55BD-C665-64A2-0EA5-2EA8D3F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D2BC2E-DD46-4085-29C4-06A3FD55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43D82-30A3-C30F-860D-96AFC9E8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CB54B-514A-6A54-5D8D-A5BE37A3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E5AEE-B4AF-5BC8-7317-E4444CA7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84883-AF83-0909-D3BD-802ED043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08851-6A51-8AF5-90F5-22AA1738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9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59A1-0160-0778-2EAF-A7BEE8B7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7960F-D8D8-2556-D9DF-D2D27652C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DC382-83AF-74C2-0F2D-3E7E2EF69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B5A37-AD65-F779-43BF-055E0E7C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18E08-5E7E-65BE-2031-3217BE14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B605E-0536-2323-9259-B12482ED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1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68CD-CCE5-DFD6-BC91-D908E4CF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7CD94-BD54-806D-0F3F-440CE2920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FAD06-F4CF-953D-2567-502063DDB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E1396-B708-6DDD-8187-50B05F6B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0F0F9-9003-DA92-E273-A9B8A387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D52EE-F3AA-801E-78FD-0978B1CE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6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EA4E9-2152-8764-11FB-7DEB2B214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99B19-DCE1-70EB-D837-CC1AC181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9F39D-4A79-FD49-DF4E-FB4036DB9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9619-D78C-4E6B-B0C2-690E7F656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5058B-ECBA-CE14-0FD9-5E5C9228A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1F2F8C-1DAF-49D5-AE72-C891276F270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82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70C0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70C0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shishbhatta/Power-Factor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shishbhatta/Assignment-3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A668-1315-8B7F-CEAF-E35596E92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77060"/>
            <a:ext cx="12192000" cy="3103880"/>
          </a:xfrm>
          <a:noFill/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Assignment 3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Optimum size and location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of PV using Metaheuristic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180CA-8EF2-4FC2-86B1-3ADC1A33F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00320"/>
            <a:ext cx="12192000" cy="1757680"/>
          </a:xfrm>
          <a:prstGeom prst="roundRect">
            <a:avLst>
              <a:gd name="adj" fmla="val 0"/>
            </a:avLst>
          </a:prstGeom>
          <a:gradFill flip="none" rotWithShape="1">
            <a:gsLst>
              <a:gs pos="100000">
                <a:srgbClr val="156082"/>
              </a:gs>
              <a:gs pos="100000">
                <a:srgbClr val="AF41F0">
                  <a:lumMod val="10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lnSpcReduction="10000"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Submitted by :  Ashish Bhatta</a:t>
            </a:r>
          </a:p>
          <a:p>
            <a:r>
              <a:rPr lang="en-US" b="1" dirty="0">
                <a:solidFill>
                  <a:schemeClr val="bg1"/>
                </a:solidFill>
              </a:rPr>
              <a:t>Submitted to : Assistant Prof. Dr. Samudra Gurung</a:t>
            </a:r>
          </a:p>
          <a:p>
            <a:r>
              <a:rPr lang="en-US" b="1" dirty="0">
                <a:solidFill>
                  <a:schemeClr val="bg1"/>
                </a:solidFill>
              </a:rPr>
              <a:t>February 2025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8553FF-E2F2-4434-7E6F-018BA2910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3040" y="127000"/>
            <a:ext cx="1645920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69B82-D72A-AD04-5231-D7C2711EC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Optimum Location of PV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B6A4A31-7C86-A607-357B-7E8B2C5E2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232" y="1465620"/>
            <a:ext cx="4937760" cy="4470052"/>
          </a:xfrm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D55D4F1-AE30-EC82-693E-2C8A6B8B3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95972"/>
              </p:ext>
            </p:extLst>
          </p:nvPr>
        </p:nvGraphicFramePr>
        <p:xfrm>
          <a:off x="5684312" y="1900079"/>
          <a:ext cx="6436568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104503">
                  <a:extLst>
                    <a:ext uri="{9D8B030D-6E8A-4147-A177-3AD203B41FA5}">
                      <a16:colId xmlns:a16="http://schemas.microsoft.com/office/drawing/2014/main" val="701571291"/>
                    </a:ext>
                  </a:extLst>
                </a:gridCol>
                <a:gridCol w="1690236">
                  <a:extLst>
                    <a:ext uri="{9D8B030D-6E8A-4147-A177-3AD203B41FA5}">
                      <a16:colId xmlns:a16="http://schemas.microsoft.com/office/drawing/2014/main" val="1797376714"/>
                    </a:ext>
                  </a:extLst>
                </a:gridCol>
                <a:gridCol w="2641829">
                  <a:extLst>
                    <a:ext uri="{9D8B030D-6E8A-4147-A177-3AD203B41FA5}">
                      <a16:colId xmlns:a16="http://schemas.microsoft.com/office/drawing/2014/main" val="46136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PV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System Loss </a:t>
                      </a:r>
                    </a:p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(Bat) 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Optimum PV Sizes in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Bus 1 and Bus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19.32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[21506 ,12386]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5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Bus 1 and Bus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17.6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[22710,18652]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9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Bus 2 and Bus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20.81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[13982 , 21871]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121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D502012-3090-0C9E-81DD-A2532C425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41136"/>
              </p:ext>
            </p:extLst>
          </p:nvPr>
        </p:nvGraphicFramePr>
        <p:xfrm>
          <a:off x="5684312" y="4503341"/>
          <a:ext cx="6436568" cy="17526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65831">
                  <a:extLst>
                    <a:ext uri="{9D8B030D-6E8A-4147-A177-3AD203B41FA5}">
                      <a16:colId xmlns:a16="http://schemas.microsoft.com/office/drawing/2014/main" val="701571291"/>
                    </a:ext>
                  </a:extLst>
                </a:gridCol>
                <a:gridCol w="1746877">
                  <a:extLst>
                    <a:ext uri="{9D8B030D-6E8A-4147-A177-3AD203B41FA5}">
                      <a16:colId xmlns:a16="http://schemas.microsoft.com/office/drawing/2014/main" val="1797376714"/>
                    </a:ext>
                  </a:extLst>
                </a:gridCol>
                <a:gridCol w="2423860">
                  <a:extLst>
                    <a:ext uri="{9D8B030D-6E8A-4147-A177-3AD203B41FA5}">
                      <a16:colId xmlns:a16="http://schemas.microsoft.com/office/drawing/2014/main" val="461360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PV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System Loss (SA) (kW)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Optimum PV Sizes in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Bus 1 and Bus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19.14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[22642 , 22709]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75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Bus 1 and Bus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17.61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7030A0"/>
                          </a:solidFill>
                          <a:latin typeface="Helvetica" panose="020B0604020202020204"/>
                          <a:cs typeface="Helvetica" panose="020B0604020202020204"/>
                        </a:rPr>
                        <a:t>[22524,18095]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92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Bus 2 and Bus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20.74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Helvetica" panose="020B0604020202020204"/>
                          <a:cs typeface="Helvetica" panose="020B0604020202020204"/>
                        </a:rPr>
                        <a:t>[14864, 22673]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4121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A449626-EA93-A838-4882-555618D94597}"/>
              </a:ext>
            </a:extLst>
          </p:cNvPr>
          <p:cNvSpPr txBox="1"/>
          <p:nvPr/>
        </p:nvSpPr>
        <p:spPr>
          <a:xfrm>
            <a:off x="5684312" y="1519397"/>
            <a:ext cx="34393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BAT Algorithm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666A94-4D10-3CCB-0222-9E71EA25378C}"/>
              </a:ext>
            </a:extLst>
          </p:cNvPr>
          <p:cNvSpPr txBox="1"/>
          <p:nvPr/>
        </p:nvSpPr>
        <p:spPr>
          <a:xfrm>
            <a:off x="5684312" y="4134009"/>
            <a:ext cx="3439368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SA Algorithm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955C38-452C-C892-393C-9A0DB61787DF}"/>
              </a:ext>
            </a:extLst>
          </p:cNvPr>
          <p:cNvSpPr txBox="1"/>
          <p:nvPr/>
        </p:nvSpPr>
        <p:spPr>
          <a:xfrm>
            <a:off x="538064" y="6123543"/>
            <a:ext cx="4617928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Bus ̄1  and Bus 3 </a:t>
            </a:r>
            <a:r>
              <a:rPr lang="en-US" dirty="0"/>
              <a:t>is found to be the  optimum Location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52D0A46-CDFE-D695-0075-7F2A4BF9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12321C-20DB-0F08-753D-5DC1CC13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8545D09-6D57-ED0B-DF69-2FD12A41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0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8482950-0B39-9A85-2FE2-2DCD6C921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5546138"/>
              </p:ext>
            </p:extLst>
          </p:nvPr>
        </p:nvGraphicFramePr>
        <p:xfrm>
          <a:off x="171932" y="841776"/>
          <a:ext cx="11912037" cy="5524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134DE2-A9A0-6B54-E74E-F1DB4976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FAB62-2BA7-EF2B-821F-DB6DD0F0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550D5-6538-1B12-099C-77F338FF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1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4">
            <a:extLst>
              <a:ext uri="{FF2B5EF4-FFF2-40B4-BE49-F238E27FC236}">
                <a16:creationId xmlns:a16="http://schemas.microsoft.com/office/drawing/2014/main" id="{77C5A5BF-D98E-4375-B9AD-167FA34B9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9355863"/>
              </p:ext>
            </p:extLst>
          </p:nvPr>
        </p:nvGraphicFramePr>
        <p:xfrm>
          <a:off x="171932" y="841776"/>
          <a:ext cx="11912038" cy="5524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0F178C-044C-7056-35AD-209CC8A1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57FF78-BC3B-26A1-B17F-F2C32B7C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2625E-6A01-5440-9F72-7AA46F7D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5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0AFF18D-F377-4373-BB5B-32FE0C40D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625539"/>
              </p:ext>
            </p:extLst>
          </p:nvPr>
        </p:nvGraphicFramePr>
        <p:xfrm>
          <a:off x="171932" y="841776"/>
          <a:ext cx="11912037" cy="5524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5BC3E-D93B-BA03-72A9-7850918F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39127-7CED-22B0-17C4-0C02842C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6505A-2FA9-F407-4A9C-3F73DB8E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8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14">
            <a:extLst>
              <a:ext uri="{FF2B5EF4-FFF2-40B4-BE49-F238E27FC236}">
                <a16:creationId xmlns:a16="http://schemas.microsoft.com/office/drawing/2014/main" id="{F93BC895-4585-4F31-BFEE-B0C4C1750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960590"/>
              </p:ext>
            </p:extLst>
          </p:nvPr>
        </p:nvGraphicFramePr>
        <p:xfrm>
          <a:off x="171932" y="841776"/>
          <a:ext cx="11912037" cy="5524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4A3FE2-2869-E542-BCBE-96919D3E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275141-5E61-846C-C297-E928E0905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38116-0808-FEF6-B755-BF682C7F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5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D443-A152-3053-A1F9-3342393B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BAT and SA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D5D454F-AB9F-89CD-5E3D-0D2F41AF3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19681"/>
              </p:ext>
            </p:extLst>
          </p:nvPr>
        </p:nvGraphicFramePr>
        <p:xfrm>
          <a:off x="480061" y="1690688"/>
          <a:ext cx="10350499" cy="4076700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668019">
                  <a:extLst>
                    <a:ext uri="{9D8B030D-6E8A-4147-A177-3AD203B41FA5}">
                      <a16:colId xmlns:a16="http://schemas.microsoft.com/office/drawing/2014/main" val="3647303302"/>
                    </a:ext>
                  </a:extLst>
                </a:gridCol>
                <a:gridCol w="3993086">
                  <a:extLst>
                    <a:ext uri="{9D8B030D-6E8A-4147-A177-3AD203B41FA5}">
                      <a16:colId xmlns:a16="http://schemas.microsoft.com/office/drawing/2014/main" val="3593992458"/>
                    </a:ext>
                  </a:extLst>
                </a:gridCol>
                <a:gridCol w="2245154">
                  <a:extLst>
                    <a:ext uri="{9D8B030D-6E8A-4147-A177-3AD203B41FA5}">
                      <a16:colId xmlns:a16="http://schemas.microsoft.com/office/drawing/2014/main" val="95950846"/>
                    </a:ext>
                  </a:extLst>
                </a:gridCol>
                <a:gridCol w="3444240">
                  <a:extLst>
                    <a:ext uri="{9D8B030D-6E8A-4147-A177-3AD203B41FA5}">
                      <a16:colId xmlns:a16="http://schemas.microsoft.com/office/drawing/2014/main" val="3339643915"/>
                    </a:ext>
                  </a:extLst>
                </a:gridCol>
              </a:tblGrid>
              <a:tr h="3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S.N.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Comparison Parameters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BAT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SA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67082200"/>
                  </a:ext>
                </a:extLst>
              </a:tr>
              <a:tr h="3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Mean Value of convergence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chemeClr val="tx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17.33 kW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  <a:latin typeface="Helvetica" panose="020B0604020202020204"/>
                          <a:cs typeface="Helvetica" panose="020B0604020202020204"/>
                        </a:rPr>
                        <a:t>17.61 kW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8292342"/>
                  </a:ext>
                </a:extLst>
              </a:tr>
              <a:tr h="3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Standard deviation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0.3618 kW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7030A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0.2625 kW</a:t>
                      </a:r>
                      <a:endParaRPr lang="en-US" sz="2400" b="0" i="0" u="none" strike="noStrike" dirty="0">
                        <a:solidFill>
                          <a:srgbClr val="7030A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39235827"/>
                  </a:ext>
                </a:extLst>
              </a:tr>
              <a:tr h="6830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Optimal buses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  <a:latin typeface="Helvetica" panose="020B0604020202020204"/>
                          <a:cs typeface="Helvetica" panose="020B0604020202020204"/>
                        </a:rPr>
                        <a:t>Anarmani</a:t>
                      </a:r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 and</a:t>
                      </a:r>
                    </a:p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 </a:t>
                      </a:r>
                      <a:r>
                        <a:rPr lang="en-US" sz="2400" u="none" strike="noStrike" dirty="0" err="1">
                          <a:effectLst/>
                          <a:latin typeface="Helvetica" panose="020B0604020202020204"/>
                          <a:cs typeface="Helvetica" panose="020B0604020202020204"/>
                        </a:rPr>
                        <a:t>Kusaha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  <a:latin typeface="Helvetica" panose="020B0604020202020204"/>
                          <a:cs typeface="Helvetica" panose="020B0604020202020204"/>
                        </a:rPr>
                        <a:t>Anarmani</a:t>
                      </a:r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 and </a:t>
                      </a:r>
                    </a:p>
                    <a:p>
                      <a:pPr algn="ctr" fontAlgn="b"/>
                      <a:r>
                        <a:rPr lang="en-US" sz="2400" u="none" strike="noStrike" dirty="0" err="1">
                          <a:effectLst/>
                          <a:latin typeface="Helvetica" panose="020B0604020202020204"/>
                          <a:cs typeface="Helvetica" panose="020B0604020202020204"/>
                        </a:rPr>
                        <a:t>Kusaha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93710191"/>
                  </a:ext>
                </a:extLst>
              </a:tr>
              <a:tr h="6770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Optimal Sizes (MW)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20835 kW, </a:t>
                      </a:r>
                    </a:p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19997 kW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19838 kW, </a:t>
                      </a:r>
                    </a:p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22409 kW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19062033"/>
                  </a:ext>
                </a:extLst>
              </a:tr>
              <a:tr h="3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Loss after optimal PV placement at optimal location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17.33 kW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17.6 1 kW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17856812"/>
                  </a:ext>
                </a:extLst>
              </a:tr>
              <a:tr h="3420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Average time for convergence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  <a:latin typeface="Helvetica" panose="020B0604020202020204"/>
                          <a:cs typeface="Helvetica" panose="020B0604020202020204"/>
                        </a:rPr>
                        <a:t>5 minutes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solidFill>
                            <a:srgbClr val="7030A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44 seconds</a:t>
                      </a:r>
                      <a:endParaRPr lang="en-US" sz="2400" b="0" i="0" u="none" strike="noStrike" dirty="0">
                        <a:solidFill>
                          <a:srgbClr val="7030A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4975687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B46C5-343D-02FC-7DC7-580AB940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E22AF-92F1-4A4B-033A-893CF85C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0F4CC-E406-C2A2-CC59-A18A4434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27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6CC9B-69D6-F85C-6E18-EAA6F8EA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E0574-2FE7-D866-BBD0-56417A300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optimum size and location of PV is determined by using</a:t>
            </a:r>
          </a:p>
          <a:p>
            <a:pPr lvl="1"/>
            <a:r>
              <a:rPr lang="en-US" dirty="0"/>
              <a:t>Bat algorithm and </a:t>
            </a:r>
          </a:p>
          <a:p>
            <a:pPr lvl="1"/>
            <a:r>
              <a:rPr lang="en-US" dirty="0"/>
              <a:t>Simulated Annelation (SA)</a:t>
            </a:r>
          </a:p>
          <a:p>
            <a:r>
              <a:rPr lang="en-US" dirty="0"/>
              <a:t>Convergence speed of SA is much faster than that of Bat Algorithm but shows slightly more standard deviation.</a:t>
            </a:r>
          </a:p>
          <a:p>
            <a:r>
              <a:rPr lang="en-US" dirty="0"/>
              <a:t>The speed of convergence and accuracy depends on how we choose the initial parameters.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CE4F-6E63-D7DE-A4EB-CC8F06DAB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905E6-E526-8E5F-3127-A912F4E27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009A-7B43-E953-D32F-44E8E438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7970-96EC-642C-FEED-3C9A0843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 1: Simulation File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E9B19-7380-4ECF-52D5-CF4F5885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692FA-9415-0C9D-A87B-378F5612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3D68F-0B11-81D3-1871-ADA4D4E1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D9F570-C256-FE68-34CA-84A600FF83FE}"/>
              </a:ext>
            </a:extLst>
          </p:cNvPr>
          <p:cNvGrpSpPr/>
          <p:nvPr/>
        </p:nvGrpSpPr>
        <p:grpSpPr>
          <a:xfrm>
            <a:off x="810802" y="2293219"/>
            <a:ext cx="10855592" cy="1252622"/>
            <a:chOff x="838200" y="5931074"/>
            <a:chExt cx="4441371" cy="512487"/>
          </a:xfrm>
        </p:grpSpPr>
        <p:pic>
          <p:nvPicPr>
            <p:cNvPr id="8" name="Picture 2" descr="Github Logo - Free social media icons">
              <a:hlinkClick r:id="rId2"/>
              <a:extLst>
                <a:ext uri="{FF2B5EF4-FFF2-40B4-BE49-F238E27FC236}">
                  <a16:creationId xmlns:a16="http://schemas.microsoft.com/office/drawing/2014/main" id="{9DFCDB16-5DE0-39A0-774C-D52F934ACD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931074"/>
              <a:ext cx="522514" cy="491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F3F75E-B338-E279-00EC-6DF2E9377262}"/>
                </a:ext>
              </a:extLst>
            </p:cNvPr>
            <p:cNvSpPr txBox="1"/>
            <p:nvPr/>
          </p:nvSpPr>
          <p:spPr>
            <a:xfrm>
              <a:off x="1491343" y="6074229"/>
              <a:ext cx="3788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4"/>
                </a:rPr>
                <a:t>All Simulation Files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8805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E33C0-9124-D8F0-4505-6B139D70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 2: Power factory setup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5C14F9-A3D1-F715-A13D-C076E838A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313" y="1963604"/>
            <a:ext cx="6594520" cy="340456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37F1A-C639-465D-99A6-9945AEA8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E7BF-488D-E95B-F8ED-8D4348B0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AEDC-9C19-5D48-62DA-D9F8684B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18</a:t>
            </a:fld>
            <a:endParaRPr lang="en-US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9EADAA-770F-D22F-E7C5-4F3CFB6B7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7" y="1995299"/>
            <a:ext cx="5025914" cy="334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058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4C9CC-E2F3-A171-D73A-ACEFA9B0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 3: Temperature of 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81CEF-8AE7-8036-6EA1-157A2F3CA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63688-E926-420F-0A38-F549B30C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C4965-2FEA-47EE-DC5C-3D52E784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E9EDE1F-E99C-985B-20D4-1932AB957F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4835789"/>
              </p:ext>
            </p:extLst>
          </p:nvPr>
        </p:nvGraphicFramePr>
        <p:xfrm>
          <a:off x="2658290" y="1999139"/>
          <a:ext cx="6648269" cy="404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1857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8EF1-BD2E-394A-BA83-5067ABAE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5D200-E420-176D-65FC-4781D266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two different </a:t>
            </a:r>
            <a:r>
              <a:rPr lang="en-US" b="1" dirty="0"/>
              <a:t>meta-heuristic optimization algorithms </a:t>
            </a:r>
            <a:r>
              <a:rPr lang="en-US" dirty="0"/>
              <a:t>to find the optimal size of Grid-connected solar farm GSFs</a:t>
            </a:r>
          </a:p>
          <a:p>
            <a:endParaRPr lang="en-US" dirty="0"/>
          </a:p>
          <a:p>
            <a:pPr lvl="1"/>
            <a:r>
              <a:rPr lang="en-US" dirty="0"/>
              <a:t>Formulate the Objective Function and constraints</a:t>
            </a:r>
          </a:p>
          <a:p>
            <a:pPr lvl="1"/>
            <a:r>
              <a:rPr lang="en-US" dirty="0"/>
              <a:t>Find optimum size of PV</a:t>
            </a:r>
          </a:p>
          <a:p>
            <a:pPr lvl="1"/>
            <a:r>
              <a:rPr lang="en-US" dirty="0"/>
              <a:t>Find optimum location of PV</a:t>
            </a:r>
          </a:p>
          <a:p>
            <a:pPr lvl="1"/>
            <a:endParaRPr lang="en-US" dirty="0"/>
          </a:p>
          <a:p>
            <a:r>
              <a:rPr lang="en-US" dirty="0"/>
              <a:t>Compare results between two different algorithm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4C49-D40F-B79A-077B-5F28994E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57ED-7773-F003-49DF-9A2E0A11F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14B2-1B3F-4C4F-7D80-C929C9C2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5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83C8-8D09-42F8-F30E-DF6E62413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process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8BA3691-C67F-D7A8-817F-1280C62C2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520" y="1232263"/>
            <a:ext cx="9733280" cy="5230132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A85EBC7-EA67-EEE0-0791-2B93DA47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5B0C6EA-D25E-7FF8-B059-5E58BABD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BEB9588-8975-8309-CA55-85EB9291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10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D8637AB-8B5E-B55F-7B1E-A615F3DAE590}"/>
              </a:ext>
            </a:extLst>
          </p:cNvPr>
          <p:cNvSpPr/>
          <p:nvPr/>
        </p:nvSpPr>
        <p:spPr>
          <a:xfrm>
            <a:off x="2505369" y="3119057"/>
            <a:ext cx="6920798" cy="1036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863A2-EFA4-F481-BEAC-43F252A5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and constraints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7498CC-1D5A-0D9F-342F-4C7419F22B8C}"/>
              </a:ext>
            </a:extLst>
          </p:cNvPr>
          <p:cNvSpPr/>
          <p:nvPr/>
        </p:nvSpPr>
        <p:spPr>
          <a:xfrm>
            <a:off x="2505369" y="1690688"/>
            <a:ext cx="6920798" cy="13412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F239B75-264F-7E21-8E88-084AD1C5B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5440" y="1777830"/>
            <a:ext cx="6299200" cy="455075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AC92412-4BC9-EA14-1A1C-4D2721EDF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E9793C1-3D5D-CB4D-C95A-C4E31673A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3D3183B-0FE5-B285-C81F-7090D171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4A68-4094-076C-F32D-6E038D24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965B9B2-4864-3D69-C1E0-50E3C034C3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1140896"/>
                  </p:ext>
                </p:extLst>
              </p:nvPr>
            </p:nvGraphicFramePr>
            <p:xfrm>
              <a:off x="955040" y="1982216"/>
              <a:ext cx="4236720" cy="3941064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2135991">
                      <a:extLst>
                        <a:ext uri="{9D8B030D-6E8A-4147-A177-3AD203B41FA5}">
                          <a16:colId xmlns:a16="http://schemas.microsoft.com/office/drawing/2014/main" val="152789540"/>
                        </a:ext>
                      </a:extLst>
                    </a:gridCol>
                    <a:gridCol w="2100729">
                      <a:extLst>
                        <a:ext uri="{9D8B030D-6E8A-4147-A177-3AD203B41FA5}">
                          <a16:colId xmlns:a16="http://schemas.microsoft.com/office/drawing/2014/main" val="1326789070"/>
                        </a:ext>
                      </a:extLst>
                    </a:gridCol>
                  </a:tblGrid>
                  <a:tr h="42072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4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Substation</a:t>
                          </a:r>
                          <a:endParaRPr lang="en-US" sz="11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4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Load(MW)</a:t>
                          </a:r>
                          <a:endParaRPr lang="en-US" sz="11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508248917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Anarmani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82.26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990402649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Damak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41.15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2922247725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Godak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15.96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446270551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Inaruwa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33.6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801038093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Kabeli</a:t>
                          </a:r>
                          <a:r>
                            <a:rPr kumimoji="0" lang="en-US" sz="2000" b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/</a:t>
                          </a:r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Amapur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5.30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945013206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Kusaha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812470689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Lahan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27.43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752951457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Phidim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3.65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3548091223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Rupani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29.48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4002192085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1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Total Load</a:t>
                          </a:r>
                          <a:endParaRPr kumimoji="0" lang="en-US" sz="20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𝟐𝟓𝟔</m:t>
                                </m:r>
                                <m:r>
                                  <a:rPr kumimoji="0" lang="en-US" sz="2000" b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kumimoji="0" lang="en-US" sz="2000" b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𝟖𝟓</m:t>
                                </m:r>
                              </m:oMath>
                            </m:oMathPara>
                          </a14:m>
                          <a:endParaRPr kumimoji="0" lang="en-US" sz="20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444601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D965B9B2-4864-3D69-C1E0-50E3C034C3F3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11140896"/>
                  </p:ext>
                </p:extLst>
              </p:nvPr>
            </p:nvGraphicFramePr>
            <p:xfrm>
              <a:off x="955040" y="1982216"/>
              <a:ext cx="4236720" cy="3941064"/>
            </p:xfrm>
            <a:graphic>
              <a:graphicData uri="http://schemas.openxmlformats.org/drawingml/2006/table">
                <a:tbl>
                  <a:tblPr bandRow="1">
                    <a:tableStyleId>{D7AC3CCA-C797-4891-BE02-D94E43425B78}</a:tableStyleId>
                  </a:tblPr>
                  <a:tblGrid>
                    <a:gridCol w="2135991">
                      <a:extLst>
                        <a:ext uri="{9D8B030D-6E8A-4147-A177-3AD203B41FA5}">
                          <a16:colId xmlns:a16="http://schemas.microsoft.com/office/drawing/2014/main" val="152789540"/>
                        </a:ext>
                      </a:extLst>
                    </a:gridCol>
                    <a:gridCol w="2100729">
                      <a:extLst>
                        <a:ext uri="{9D8B030D-6E8A-4147-A177-3AD203B41FA5}">
                          <a16:colId xmlns:a16="http://schemas.microsoft.com/office/drawing/2014/main" val="1326789070"/>
                        </a:ext>
                      </a:extLst>
                    </a:gridCol>
                  </a:tblGrid>
                  <a:tr h="42072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4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Substation</a:t>
                          </a:r>
                          <a:endParaRPr lang="en-US" sz="11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400" b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Load(MW)</a:t>
                          </a:r>
                          <a:endParaRPr lang="en-US" sz="11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Helvetica" panose="020B0604020202020204" pitchFamily="34" charset="0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extLst>
                      <a:ext uri="{0D108BD9-81ED-4DB2-BD59-A6C34878D82A}">
                        <a16:rowId xmlns:a16="http://schemas.microsoft.com/office/drawing/2014/main" val="1508248917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Anarmani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129310" r="-580" b="-93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0402649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Damak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229310" r="-580" b="-8396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2247725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Godak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335088" r="-580" b="-7543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6270551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Inaruwa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427586" r="-580" b="-6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1038093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Kabeli</a:t>
                          </a:r>
                          <a:r>
                            <a:rPr kumimoji="0" lang="en-US" sz="2000" b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/</a:t>
                          </a:r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Amapur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527586" r="-580" b="-5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5013206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Kusaha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627586" r="-580" b="-4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2470689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Lahan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727586" r="-580" b="-3413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2951457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Phidim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842105" r="-580" b="-2473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8091223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Rupani</a:t>
                          </a:r>
                          <a:endParaRPr kumimoji="0" lang="en-US" sz="2000" b="0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925862" r="-580" b="-14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2192085"/>
                      </a:ext>
                    </a:extLst>
                  </a:tr>
                  <a:tr h="352034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kumimoji="0" lang="en-US" sz="2000" b="1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</a:rPr>
                            <a:t>Total Load</a:t>
                          </a:r>
                          <a:endParaRPr kumimoji="0" lang="en-US" sz="20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Helvetica" panose="020B0604020202020204" pitchFamily="34" charset="0"/>
                            <a:ea typeface="+mj-ea"/>
                            <a:cs typeface="Helvetica" panose="020B0604020202020204" pitchFamily="34" charset="0"/>
                          </a:endParaRPr>
                        </a:p>
                      </a:txBody>
                      <a:tcPr marL="7620" marR="7620" marT="7620" marB="0" anchor="b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620" marR="7620" marT="7620" marB="0" anchor="b">
                        <a:blipFill>
                          <a:blip r:embed="rId3"/>
                          <a:stretch>
                            <a:fillRect l="-102029" t="-1025862" r="-580" b="-431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60181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FAB37D4-FC60-DD27-5AF4-72628CBFFFE8}"/>
              </a:ext>
            </a:extLst>
          </p:cNvPr>
          <p:cNvGrpSpPr/>
          <p:nvPr/>
        </p:nvGrpSpPr>
        <p:grpSpPr>
          <a:xfrm>
            <a:off x="4511040" y="2702560"/>
            <a:ext cx="7345680" cy="2240594"/>
            <a:chOff x="4419600" y="1859280"/>
            <a:chExt cx="7345680" cy="224059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3034DDA-1652-A24E-292F-2CB716213B9D}"/>
                </a:ext>
              </a:extLst>
            </p:cNvPr>
            <p:cNvSpPr/>
            <p:nvPr/>
          </p:nvSpPr>
          <p:spPr>
            <a:xfrm>
              <a:off x="5577840" y="1859280"/>
              <a:ext cx="6187440" cy="20523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Subtitle 2">
                  <a:extLst>
                    <a:ext uri="{FF2B5EF4-FFF2-40B4-BE49-F238E27FC236}">
                      <a16:creationId xmlns:a16="http://schemas.microsoft.com/office/drawing/2014/main" id="{6D99DEF0-D75B-4AB8-A4B5-9124D7AC941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577840" y="1996439"/>
                  <a:ext cx="6096000" cy="898842"/>
                </a:xfrm>
                <a:prstGeom prst="roundRect">
                  <a:avLst>
                    <a:gd name="adj" fmla="val 24579"/>
                  </a:avLst>
                </a:prstGeom>
                <a:noFill/>
              </p:spPr>
              <p:txBody>
                <a:bodyPr vert="horz" lIns="91440" tIns="45720" rIns="91440" bIns="45720" rtlCol="0">
                  <a:normAutofit fontScale="92500"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rgbClr val="FF33BE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rgbClr val="AF41F0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fontAlgn="b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𝑴𝒂𝒙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𝑷𝑽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𝒔𝒊𝒛𝒆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=</m:t>
                        </m:r>
                        <m:f>
                          <m:fPr>
                            <m:ctrlPr>
                              <a:rPr kumimoji="0" lang="en-US" sz="2800" b="1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0" lang="en-US" sz="2800" b="1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𝟐𝟓𝟔</m:t>
                            </m:r>
                            <m:r>
                              <a:rPr kumimoji="0" lang="en-US" sz="2800" b="1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0" lang="en-US" sz="2800" b="1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𝟖𝟓</m:t>
                            </m:r>
                          </m:num>
                          <m:den>
                            <m:r>
                              <a:rPr kumimoji="0" lang="en-US" sz="2800" b="1" i="1" u="none" strike="noStrike" kern="1200" cap="none" spc="0" normalizeH="0" baseline="0" smtClean="0">
                                <a:ln>
                                  <a:noFill/>
                                </a:ln>
                                <a:solidFill>
                                  <a:schemeClr val="accent2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kumimoji="0" lang="en-US" sz="28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0" lang="en-US" sz="28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𝟏𝟐𝟖</m:t>
                        </m:r>
                        <m:r>
                          <a:rPr kumimoji="0" lang="en-US" sz="28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kumimoji="0" lang="en-US" sz="28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𝟒𝟑</m:t>
                        </m:r>
                        <m:r>
                          <a:rPr kumimoji="0" lang="en-US" sz="28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8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𝑴𝑾</m:t>
                        </m:r>
                      </m:oMath>
                    </m:oMathPara>
                  </a14:m>
                  <a:endParaRPr kumimoji="0" lang="en-US" sz="2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Helvetica" panose="020B0604020202020204"/>
                    <a:ea typeface="+mj-ea"/>
                    <a:cs typeface="Helvetica" panose="020B0604020202020204"/>
                  </a:endParaRPr>
                </a:p>
              </p:txBody>
            </p:sp>
          </mc:Choice>
          <mc:Fallback xmlns="">
            <p:sp>
              <p:nvSpPr>
                <p:cNvPr id="9" name="Subtitle 2">
                  <a:extLst>
                    <a:ext uri="{FF2B5EF4-FFF2-40B4-BE49-F238E27FC236}">
                      <a16:creationId xmlns:a16="http://schemas.microsoft.com/office/drawing/2014/main" id="{6D99DEF0-D75B-4AB8-A4B5-9124D7AC9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7840" y="1996439"/>
                  <a:ext cx="6096000" cy="898842"/>
                </a:xfrm>
                <a:prstGeom prst="roundRect">
                  <a:avLst>
                    <a:gd name="adj" fmla="val 24579"/>
                  </a:avLst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748B0BA8-C4A6-9153-13FD-FF35D0E40F0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19600" y="3201032"/>
                  <a:ext cx="6096000" cy="898842"/>
                </a:xfrm>
                <a:prstGeom prst="roundRect">
                  <a:avLst>
                    <a:gd name="adj" fmla="val 24579"/>
                  </a:avLst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rgbClr val="FF33BE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rgbClr val="AF41F0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Helvetica" panose="020B0604020202020204" pitchFamily="34" charset="0"/>
                      <a:ea typeface="+mn-ea"/>
                      <a:cs typeface="Helvetica" panose="020B0604020202020204" pitchFamily="34" charset="0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 algn="ctr" fontAlgn="b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𝑴𝒊𝒏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𝑷𝑽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𝒔𝒊𝒛𝒆</m:t>
                        </m:r>
                        <m:r>
                          <a:rPr kumimoji="0" lang="en-US" sz="2800" b="1" i="1" u="none" strike="noStrike" kern="1200" cap="none" spc="0" normalizeH="0" baseline="0" dirty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j-ea"/>
                          </a:rPr>
                          <m:t> =</m:t>
                        </m:r>
                        <m:r>
                          <a:rPr kumimoji="0" lang="en-US" sz="28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kumimoji="0" lang="en-US" sz="28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800" b="1" i="1" u="none" strike="noStrike" kern="1200" cap="none" spc="0" normalizeH="0" baseline="0" smtClean="0">
                            <a:ln>
                              <a:noFill/>
                            </a:ln>
                            <a:solidFill>
                              <a:schemeClr val="accent2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𝑴𝑾</m:t>
                        </m:r>
                      </m:oMath>
                    </m:oMathPara>
                  </a14:m>
                  <a:endParaRPr kumimoji="0" lang="en-US" sz="2800" b="1" i="0" u="none" strike="noStrike" kern="1200" cap="none" spc="0" normalizeH="0" baseline="0" dirty="0">
                    <a:ln>
                      <a:noFill/>
                    </a:ln>
                    <a:solidFill>
                      <a:schemeClr val="accent2"/>
                    </a:solidFill>
                    <a:effectLst/>
                    <a:uLnTx/>
                    <a:uFillTx/>
                    <a:latin typeface="Helvetica" panose="020B0604020202020204"/>
                    <a:ea typeface="+mj-ea"/>
                    <a:cs typeface="Helvetica" panose="020B0604020202020204"/>
                  </a:endParaRPr>
                </a:p>
              </p:txBody>
            </p:sp>
          </mc:Choice>
          <mc:Fallback xmlns="">
            <p:sp>
              <p:nvSpPr>
                <p:cNvPr id="3" name="Subtitle 2">
                  <a:extLst>
                    <a:ext uri="{FF2B5EF4-FFF2-40B4-BE49-F238E27FC236}">
                      <a16:creationId xmlns:a16="http://schemas.microsoft.com/office/drawing/2014/main" id="{748B0BA8-C4A6-9153-13FD-FF35D0E40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600" y="3201032"/>
                  <a:ext cx="6096000" cy="898842"/>
                </a:xfrm>
                <a:prstGeom prst="roundRect">
                  <a:avLst>
                    <a:gd name="adj" fmla="val 24579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C232D2-80C2-4FE6-90A4-EE9D14C9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71761-10FF-684E-6E6D-403D344D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A95E1F8-7F47-8408-1612-FF276165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raphic 294">
            <a:extLst>
              <a:ext uri="{FF2B5EF4-FFF2-40B4-BE49-F238E27FC236}">
                <a16:creationId xmlns:a16="http://schemas.microsoft.com/office/drawing/2014/main" id="{2E51021F-FCE5-85AF-D611-7EAD90FC1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8788" y="373175"/>
            <a:ext cx="9894424" cy="6281746"/>
          </a:xfrm>
          <a:prstGeom prst="rect">
            <a:avLst/>
          </a:prstGeom>
        </p:spPr>
      </p:pic>
      <p:sp>
        <p:nvSpPr>
          <p:cNvPr id="297" name="TextBox 296">
            <a:extLst>
              <a:ext uri="{FF2B5EF4-FFF2-40B4-BE49-F238E27FC236}">
                <a16:creationId xmlns:a16="http://schemas.microsoft.com/office/drawing/2014/main" id="{255C381B-096C-CDF9-587C-4B035B4F0425}"/>
              </a:ext>
            </a:extLst>
          </p:cNvPr>
          <p:cNvSpPr txBox="1"/>
          <p:nvPr/>
        </p:nvSpPr>
        <p:spPr>
          <a:xfrm>
            <a:off x="3048965" y="18413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320" b="1" i="0" u="none" strike="noStrike" kern="1200" spc="0" baseline="0">
                <a:solidFill>
                  <a:srgbClr val="4EA72E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1800" dirty="0">
                <a:solidFill>
                  <a:schemeClr val="accent6"/>
                </a:solidFill>
              </a:rPr>
              <a:t>Flowchart for Bat Algorithm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76964-ACF5-8862-C8CB-922E216E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AA684-CBF1-8F74-CB1F-6D6CDB09A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C5789-E160-2E69-1BF8-FAE94CD23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8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CB0126D8-1E9A-434B-E35D-3294E070B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949" y="443360"/>
            <a:ext cx="11350906" cy="62490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2688DB-1B21-D774-9DD1-57627C16B210}"/>
              </a:ext>
            </a:extLst>
          </p:cNvPr>
          <p:cNvSpPr txBox="1"/>
          <p:nvPr/>
        </p:nvSpPr>
        <p:spPr>
          <a:xfrm>
            <a:off x="3048965" y="18413"/>
            <a:ext cx="6094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320" b="1" i="0" u="none" strike="noStrike" kern="1200" spc="0" baseline="0">
                <a:solidFill>
                  <a:srgbClr val="4EA72E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pPr>
            <a:r>
              <a:rPr lang="en-US" sz="1800" dirty="0">
                <a:solidFill>
                  <a:schemeClr val="accent6"/>
                </a:solidFill>
              </a:rPr>
              <a:t>Flow Chart for Simulated Annealing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B4580-478E-882C-51E7-6D26945C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D0C1B-DAB8-2673-0260-C719234B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749A2-548F-48EC-0081-DBC56A8A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49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D354-08B4-2B2A-001C-87C35299F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for Bat Algorithms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AEFD1B7-12EA-8166-6017-DB98D047AF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915530"/>
              </p:ext>
            </p:extLst>
          </p:nvPr>
        </p:nvGraphicFramePr>
        <p:xfrm>
          <a:off x="838200" y="1825625"/>
          <a:ext cx="10515600" cy="411480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76440">
                  <a:extLst>
                    <a:ext uri="{9D8B030D-6E8A-4147-A177-3AD203B41FA5}">
                      <a16:colId xmlns:a16="http://schemas.microsoft.com/office/drawing/2014/main" val="1098154744"/>
                    </a:ext>
                  </a:extLst>
                </a:gridCol>
                <a:gridCol w="3439160">
                  <a:extLst>
                    <a:ext uri="{9D8B030D-6E8A-4147-A177-3AD203B41FA5}">
                      <a16:colId xmlns:a16="http://schemas.microsoft.com/office/drawing/2014/main" val="1344697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8013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Population size (n)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/>
                        <a:cs typeface="Helvetica" panose="020B0604020202020204"/>
                      </a:endParaRP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15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Maximum no. of Iteration 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t_max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= 50)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86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Initial 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Loudnesss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(A)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100 dB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97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Initial Pulse Rate (</a:t>
                      </a:r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r</a:t>
                      </a:r>
                      <a:r>
                        <a:rPr lang="en-US" sz="2400" b="0" i="0" u="none" strike="noStrike" baseline="-25000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o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896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Pulse emission rate (alpha)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7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Loudness reduction rate (gamma )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39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Minimum Frequency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191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Freq_max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 = 100;</a:t>
                      </a:r>
                    </a:p>
                  </a:txBody>
                  <a:tcPr marL="182880" marR="7620" marT="7620" marB="0"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Helvetica" panose="020B0604020202020204"/>
                          <a:cs typeface="Helvetica" panose="020B0604020202020204"/>
                        </a:rPr>
                        <a:t>100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39471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767DA-D89B-96F3-A612-16179382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47C17-D4EA-6932-EB7E-6F9EC2D3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034D2-C488-8F2C-0C26-363AA12A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3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2C82-607A-CD56-929A-369C274D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 for Simulated Annealing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02DD326-E622-0E20-D4DD-1CBA43EC55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81291"/>
              </p:ext>
            </p:extLst>
          </p:nvPr>
        </p:nvGraphicFramePr>
        <p:xfrm>
          <a:off x="838200" y="2740025"/>
          <a:ext cx="10515600" cy="15849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5889186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15539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/>
                          <a:cs typeface="Helvetica" panose="020B0604020202020204"/>
                        </a:rPr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/>
                          <a:cs typeface="Helvetica" panose="020B0604020202020204"/>
                        </a:rPr>
                        <a:t>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40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/>
                          <a:cs typeface="Helvetica" panose="020B0604020202020204"/>
                        </a:rPr>
                        <a:t>Initial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/>
                          <a:cs typeface="Helvetica" panose="020B0604020202020204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35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Helvetica" panose="020B0604020202020204"/>
                          <a:cs typeface="Helvetica" panose="020B0604020202020204"/>
                        </a:rPr>
                        <a:t>Final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Helvetica" panose="020B0604020202020204"/>
                          <a:cs typeface="Helvetica" panose="020B0604020202020204"/>
                        </a:rPr>
                        <a:t>061112</a:t>
                      </a:r>
                      <a:endParaRPr lang="en-US" sz="2000" b="0" i="0" kern="1200" dirty="0">
                        <a:solidFill>
                          <a:schemeClr val="dk1"/>
                        </a:solidFill>
                        <a:effectLst/>
                        <a:latin typeface="Helvetica" panose="020B0604020202020204"/>
                        <a:ea typeface="+mn-ea"/>
                        <a:cs typeface="Helvetica" panose="020B06040202020202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64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Helvetica" panose="020B0604020202020204"/>
                          <a:cs typeface="Helvetica" panose="020B0604020202020204"/>
                        </a:rPr>
                        <a:t>Cooling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Helvetica" panose="020B0604020202020204"/>
                          <a:cs typeface="Helvetica" panose="020B0604020202020204"/>
                        </a:rPr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32094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2E44A-3EA3-EA0F-1156-826E0F56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36625-65FC-6E88-5DCE-24F6735E7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Assignment 3 Ashish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5826FF-EF99-EAB5-CCBC-1C7D5954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6158C-6231-4D8F-A568-F50FDA0F13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23898"/>
      </p:ext>
    </p:extLst>
  </p:cSld>
  <p:clrMapOvr>
    <a:masterClrMapping/>
  </p:clrMapOvr>
</p:sld>
</file>

<file path=ppt/theme/theme1.xml><?xml version="1.0" encoding="utf-8"?>
<a:theme xmlns:a="http://schemas.openxmlformats.org/drawingml/2006/main" name="Assignment 2 Ashis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ssignment 2 Ashish" id="{FA0FCC84-920A-4A98-B70E-B33CA6B1FAB0}" vid="{4B03B376-0799-4C37-BE64-B4C817E1FD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Assignment 2 Ashish</Template>
  <TotalTime>1792</TotalTime>
  <Words>630</Words>
  <Application>Microsoft Office PowerPoint</Application>
  <PresentationFormat>Widescreen</PresentationFormat>
  <Paragraphs>212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Cambria Math</vt:lpstr>
      <vt:lpstr>Helvetica</vt:lpstr>
      <vt:lpstr>Assignment 2 Ashish</vt:lpstr>
      <vt:lpstr>Assignment 3  Optimum size and location of PV using Metaheuristic Algorithm</vt:lpstr>
      <vt:lpstr>Objectives</vt:lpstr>
      <vt:lpstr>Optimization process</vt:lpstr>
      <vt:lpstr>Objective Function and constraints</vt:lpstr>
      <vt:lpstr>Finding constraints</vt:lpstr>
      <vt:lpstr>PowerPoint Presentation</vt:lpstr>
      <vt:lpstr>PowerPoint Presentation</vt:lpstr>
      <vt:lpstr>Parameters for Bat Algorithms</vt:lpstr>
      <vt:lpstr>Parameters for Simulated Annealing</vt:lpstr>
      <vt:lpstr>Finding Optimum Location of PV</vt:lpstr>
      <vt:lpstr>PowerPoint Presentation</vt:lpstr>
      <vt:lpstr>PowerPoint Presentation</vt:lpstr>
      <vt:lpstr>PowerPoint Presentation</vt:lpstr>
      <vt:lpstr>PowerPoint Presentation</vt:lpstr>
      <vt:lpstr>Comparison between BAT and SA</vt:lpstr>
      <vt:lpstr>Conclusion</vt:lpstr>
      <vt:lpstr>Annex 1: Simulation File</vt:lpstr>
      <vt:lpstr>Annex 2: Power factory setup</vt:lpstr>
      <vt:lpstr>Annex 3: Temperature of 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Bhatta</dc:creator>
  <cp:lastModifiedBy>Ashish Bhatta</cp:lastModifiedBy>
  <cp:revision>9</cp:revision>
  <dcterms:created xsi:type="dcterms:W3CDTF">2025-02-18T02:36:22Z</dcterms:created>
  <dcterms:modified xsi:type="dcterms:W3CDTF">2025-03-01T05:40:58Z</dcterms:modified>
</cp:coreProperties>
</file>