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2" r:id="rId26"/>
    <p:sldId id="283" r:id="rId27"/>
    <p:sldId id="284" r:id="rId28"/>
    <p:sldId id="285" r:id="rId29"/>
    <p:sldId id="286" r:id="rId30"/>
    <p:sldId id="287" r:id="rId31"/>
    <p:sldId id="288" r:id="rId32"/>
    <p:sldId id="291" r:id="rId33"/>
    <p:sldId id="292" r:id="rId34"/>
    <p:sldId id="293" r:id="rId35"/>
    <p:sldId id="294" r:id="rId36"/>
    <p:sldId id="295" r:id="rId37"/>
    <p:sldId id="327" r:id="rId38"/>
    <p:sldId id="296"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28" r:id="rId58"/>
    <p:sldId id="316" r:id="rId59"/>
    <p:sldId id="317" r:id="rId60"/>
    <p:sldId id="329" r:id="rId61"/>
    <p:sldId id="318" r:id="rId62"/>
    <p:sldId id="319" r:id="rId63"/>
    <p:sldId id="320" r:id="rId64"/>
    <p:sldId id="321" r:id="rId65"/>
    <p:sldId id="331" r:id="rId66"/>
    <p:sldId id="322" r:id="rId67"/>
    <p:sldId id="323" r:id="rId68"/>
    <p:sldId id="330" r:id="rId69"/>
    <p:sldId id="324" r:id="rId70"/>
    <p:sldId id="332" r:id="rId71"/>
    <p:sldId id="333" r:id="rId72"/>
    <p:sldId id="33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309E9-274C-4FEA-8B21-BE5056562F09}" v="1135" dt="2023-02-05T15:17:06.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12"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5B9BAC-1833-4A1E-8FAF-23B3BC9297B7}" type="datetimeFigureOut">
              <a:rPr lang="en-US" smtClean="0"/>
              <a:t>05-Feb-23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5267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05-Feb-23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92242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05-Feb-23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402222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05-Feb-23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1667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5B9BAC-1833-4A1E-8FAF-23B3BC9297B7}" type="datetimeFigureOut">
              <a:rPr lang="en-US" smtClean="0"/>
              <a:t>05-Feb-23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85708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5B9BAC-1833-4A1E-8FAF-23B3BC9297B7}" type="datetimeFigureOut">
              <a:rPr lang="en-US" smtClean="0"/>
              <a:t>05-Feb-23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86090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5B9BAC-1833-4A1E-8FAF-23B3BC9297B7}" type="datetimeFigureOut">
              <a:rPr lang="en-US" smtClean="0"/>
              <a:t>05-Feb-23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395780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5B9BAC-1833-4A1E-8FAF-23B3BC9297B7}" type="datetimeFigureOut">
              <a:rPr lang="en-US" smtClean="0"/>
              <a:t>05-Feb-23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183307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B9BAC-1833-4A1E-8FAF-23B3BC9297B7}" type="datetimeFigureOut">
              <a:rPr lang="en-US" smtClean="0"/>
              <a:t>05-Feb-23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6578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B9BAC-1833-4A1E-8FAF-23B3BC9297B7}" type="datetimeFigureOut">
              <a:rPr lang="en-US" smtClean="0"/>
              <a:t>05-Feb-23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66780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B9BAC-1833-4A1E-8FAF-23B3BC9297B7}" type="datetimeFigureOut">
              <a:rPr lang="en-US" smtClean="0"/>
              <a:t>05-Feb-23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24687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B9BAC-1833-4A1E-8FAF-23B3BC9297B7}" type="datetimeFigureOut">
              <a:rPr lang="en-US" smtClean="0"/>
              <a:t>05-Feb-23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2FA4B-FE2F-4AFB-A918-21C2799C0D29}" type="slidenum">
              <a:rPr lang="en-US" smtClean="0"/>
              <a:t>‹#›</a:t>
            </a:fld>
            <a:endParaRPr lang="en-US"/>
          </a:p>
        </p:txBody>
      </p:sp>
    </p:spTree>
    <p:extLst>
      <p:ext uri="{BB962C8B-B14F-4D97-AF65-F5344CB8AC3E}">
        <p14:creationId xmlns:p14="http://schemas.microsoft.com/office/powerpoint/2010/main" val="6066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tmp"/><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9029" y="1471748"/>
            <a:ext cx="6113416" cy="1166949"/>
          </a:xfrm>
        </p:spPr>
        <p:txBody>
          <a:bodyPr>
            <a:normAutofit fontScale="90000"/>
          </a:bodyPr>
          <a:lstStyle/>
          <a:p>
            <a:r>
              <a:rPr lang="en-IN" sz="7300" b="1" dirty="0">
                <a:cs typeface="Times New Roman" panose="02020603050405020304" pitchFamily="18" charset="0"/>
              </a:rPr>
              <a:t/>
            </a:r>
            <a:br>
              <a:rPr lang="en-IN" sz="7300" b="1" dirty="0">
                <a:cs typeface="Times New Roman" panose="02020603050405020304" pitchFamily="18" charset="0"/>
              </a:rPr>
            </a:br>
            <a:r>
              <a:rPr lang="en-IN" sz="7300" b="1" dirty="0">
                <a:cs typeface="Times New Roman" panose="02020603050405020304" pitchFamily="18" charset="0"/>
              </a:rPr>
              <a:t/>
            </a:r>
            <a:br>
              <a:rPr lang="en-IN" sz="7300" b="1" dirty="0">
                <a:cs typeface="Times New Roman" panose="02020603050405020304" pitchFamily="18" charset="0"/>
              </a:rPr>
            </a:br>
            <a:r>
              <a:rPr lang="en-IN" sz="7300" b="1" dirty="0">
                <a:cs typeface="Times New Roman" panose="02020603050405020304" pitchFamily="18" charset="0"/>
              </a:rPr>
              <a:t/>
            </a:r>
            <a:br>
              <a:rPr lang="en-IN" sz="7300" b="1" dirty="0">
                <a:cs typeface="Times New Roman" panose="02020603050405020304" pitchFamily="18" charset="0"/>
              </a:rPr>
            </a:br>
            <a:r>
              <a:rPr lang="en-IN" sz="7300" b="1" dirty="0">
                <a:cs typeface="Times New Roman" panose="02020603050405020304" pitchFamily="18" charset="0"/>
              </a:rPr>
              <a:t/>
            </a:r>
            <a:br>
              <a:rPr lang="en-IN" sz="7300" b="1" dirty="0">
                <a:cs typeface="Times New Roman" panose="02020603050405020304" pitchFamily="18" charset="0"/>
              </a:rPr>
            </a:br>
            <a:r>
              <a:rPr lang="en-IN" sz="7300" b="1" dirty="0">
                <a:cs typeface="Times New Roman" panose="02020603050405020304" pitchFamily="18" charset="0"/>
              </a:rPr>
              <a:t/>
            </a:r>
            <a:br>
              <a:rPr lang="en-IN" sz="7300" b="1" dirty="0">
                <a:cs typeface="Times New Roman" panose="02020603050405020304" pitchFamily="18" charset="0"/>
              </a:rPr>
            </a:br>
            <a:r>
              <a:rPr lang="en-IN" sz="7300" b="1" dirty="0">
                <a:cs typeface="Times New Roman" panose="02020603050405020304" pitchFamily="18" charset="0"/>
              </a:rPr>
              <a:t/>
            </a:r>
            <a:br>
              <a:rPr lang="en-IN" sz="7300" b="1" dirty="0">
                <a:cs typeface="Times New Roman" panose="02020603050405020304" pitchFamily="18" charset="0"/>
              </a:rPr>
            </a:br>
            <a:r>
              <a:rPr lang="en-IN" sz="7300" b="1" dirty="0">
                <a:cs typeface="Times New Roman" panose="02020603050405020304" pitchFamily="18" charset="0"/>
              </a:rPr>
              <a:t/>
            </a:r>
            <a:br>
              <a:rPr lang="en-IN" sz="7300" b="1" dirty="0">
                <a:cs typeface="Times New Roman" panose="02020603050405020304" pitchFamily="18" charset="0"/>
              </a:rPr>
            </a:br>
            <a:r>
              <a:rPr lang="en-IN" sz="7300" b="1" dirty="0">
                <a:cs typeface="Times New Roman" panose="02020603050405020304" pitchFamily="18" charset="0"/>
              </a:rPr>
              <a:t/>
            </a:r>
            <a:br>
              <a:rPr lang="en-IN" sz="7300" b="1" dirty="0">
                <a:cs typeface="Times New Roman" panose="02020603050405020304" pitchFamily="18" charset="0"/>
              </a:rPr>
            </a:br>
            <a:r>
              <a:rPr lang="en-IN" sz="7300" b="1" dirty="0">
                <a:cs typeface="Times New Roman" panose="02020603050405020304" pitchFamily="18" charset="0"/>
              </a:rPr>
              <a:t>Mini-Project</a:t>
            </a:r>
            <a:br>
              <a:rPr lang="en-IN" sz="7300" b="1" dirty="0">
                <a:cs typeface="Times New Roman" panose="02020603050405020304" pitchFamily="18" charset="0"/>
              </a:rPr>
            </a:br>
            <a:r>
              <a:rPr lang="en-IN" sz="2000" b="1" dirty="0">
                <a:cs typeface="Times New Roman" panose="02020603050405020304" pitchFamily="18" charset="0"/>
              </a:rPr>
              <a:t>group-2</a:t>
            </a:r>
            <a:r>
              <a:rPr lang="en-IN" b="1" dirty="0">
                <a:cs typeface="Times New Roman" panose="02020603050405020304" pitchFamily="18" charset="0"/>
              </a:rPr>
              <a:t/>
            </a:r>
            <a:br>
              <a:rPr lang="en-IN" b="1" dirty="0">
                <a:cs typeface="Times New Roman" panose="02020603050405020304" pitchFamily="18" charset="0"/>
              </a:rPr>
            </a:br>
            <a:r>
              <a:rPr lang="en-IN" b="1" dirty="0">
                <a:cs typeface="Times New Roman" panose="02020603050405020304" pitchFamily="18" charset="0"/>
              </a:rPr>
              <a:t/>
            </a:r>
            <a:br>
              <a:rPr lang="en-IN" b="1" dirty="0">
                <a:cs typeface="Times New Roman" panose="02020603050405020304" pitchFamily="18" charset="0"/>
              </a:rPr>
            </a:br>
            <a:endParaRPr lang="en-IN" sz="3600" b="1" dirty="0">
              <a:cs typeface="Times New Roman" panose="02020603050405020304" pitchFamily="18" charset="0"/>
            </a:endParaRPr>
          </a:p>
        </p:txBody>
      </p:sp>
      <p:sp>
        <p:nvSpPr>
          <p:cNvPr id="3" name="Subtitle 2"/>
          <p:cNvSpPr>
            <a:spLocks noGrp="1"/>
          </p:cNvSpPr>
          <p:nvPr>
            <p:ph type="subTitle" idx="1"/>
          </p:nvPr>
        </p:nvSpPr>
        <p:spPr>
          <a:xfrm>
            <a:off x="746035" y="3770547"/>
            <a:ext cx="2542903" cy="2638697"/>
          </a:xfrm>
        </p:spPr>
        <p:txBody>
          <a:bodyPr vert="horz" lIns="91440" tIns="45720" rIns="91440" bIns="45720" rtlCol="0" anchor="t">
            <a:normAutofit fontScale="92500"/>
          </a:bodyPr>
          <a:lstStyle/>
          <a:p>
            <a:r>
              <a:rPr lang="en-US" b="1" dirty="0"/>
              <a:t>Members:</a:t>
            </a:r>
          </a:p>
          <a:p>
            <a:r>
              <a:rPr lang="en-US" dirty="0"/>
              <a:t>Ruchir </a:t>
            </a:r>
            <a:r>
              <a:rPr lang="en-US" dirty="0" err="1"/>
              <a:t>Tidke</a:t>
            </a:r>
            <a:endParaRPr lang="en-US" dirty="0"/>
          </a:p>
          <a:p>
            <a:r>
              <a:rPr lang="en-US" dirty="0"/>
              <a:t>   Piyush </a:t>
            </a:r>
            <a:r>
              <a:rPr lang="en-US" dirty="0" err="1"/>
              <a:t>Khupse</a:t>
            </a:r>
            <a:endParaRPr lang="en-US" dirty="0"/>
          </a:p>
          <a:p>
            <a:r>
              <a:rPr lang="en-US" dirty="0"/>
              <a:t>      Shubham Rajput</a:t>
            </a:r>
          </a:p>
          <a:p>
            <a:r>
              <a:rPr lang="en-US" dirty="0"/>
              <a:t>      Sudarshan Pagar</a:t>
            </a:r>
          </a:p>
          <a:p>
            <a:r>
              <a:rPr lang="en-US" dirty="0"/>
              <a:t> Ashish </a:t>
            </a:r>
            <a:r>
              <a:rPr lang="en-US" dirty="0" err="1"/>
              <a:t>Bikkad</a:t>
            </a:r>
            <a:endParaRPr lang="en-US">
              <a:ea typeface="Calibri"/>
              <a:cs typeface="Calibri"/>
            </a:endParaRPr>
          </a:p>
        </p:txBody>
      </p:sp>
      <p:sp>
        <p:nvSpPr>
          <p:cNvPr id="4" name="Rectangle 3"/>
          <p:cNvSpPr/>
          <p:nvPr/>
        </p:nvSpPr>
        <p:spPr>
          <a:xfrm>
            <a:off x="1236617" y="2142308"/>
            <a:ext cx="8926286" cy="1323439"/>
          </a:xfrm>
          <a:prstGeom prst="rect">
            <a:avLst/>
          </a:prstGeom>
        </p:spPr>
        <p:txBody>
          <a:bodyPr wrap="square">
            <a:spAutoFit/>
          </a:bodyPr>
          <a:lstStyle/>
          <a:p>
            <a:pPr algn="ctr"/>
            <a:r>
              <a:rPr lang="en-US" sz="4000" dirty="0"/>
              <a:t>Statistics and Exploratory Data Analysis Project</a:t>
            </a:r>
          </a:p>
        </p:txBody>
      </p:sp>
      <p:sp>
        <p:nvSpPr>
          <p:cNvPr id="5" name="Round Diagonal Corner Rectangle 4"/>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9844"/>
            <a:ext cx="2614172" cy="1163929"/>
          </a:xfrm>
          <a:prstGeom prst="rect">
            <a:avLst/>
          </a:prstGeom>
          <a:noFill/>
          <a:ln>
            <a:noFill/>
          </a:ln>
        </p:spPr>
      </p:pic>
    </p:spTree>
    <p:extLst>
      <p:ext uri="{BB962C8B-B14F-4D97-AF65-F5344CB8AC3E}">
        <p14:creationId xmlns:p14="http://schemas.microsoft.com/office/powerpoint/2010/main" val="317365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560" y="1164464"/>
            <a:ext cx="10515600" cy="4351338"/>
          </a:xfrm>
        </p:spPr>
        <p:txBody>
          <a:bodyPr>
            <a:normAutofit/>
          </a:bodyPr>
          <a:lstStyle/>
          <a:p>
            <a:r>
              <a:rPr lang="en-US" sz="2400" b="1" dirty="0" smtClean="0"/>
              <a:t>Q6</a:t>
            </a:r>
            <a:r>
              <a:rPr lang="en-US" sz="2400" b="1" dirty="0"/>
              <a:t>. Find the three quartiles and the interquartile range (IQR)</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42" y="2523957"/>
            <a:ext cx="8357126" cy="1632352"/>
          </a:xfrm>
          <a:prstGeom prst="rect">
            <a:avLst/>
          </a:prstGeom>
        </p:spPr>
      </p:pic>
    </p:spTree>
    <p:extLst>
      <p:ext uri="{BB962C8B-B14F-4D97-AF65-F5344CB8AC3E}">
        <p14:creationId xmlns:p14="http://schemas.microsoft.com/office/powerpoint/2010/main" val="160937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77876"/>
            <a:ext cx="8210006" cy="2719332"/>
          </a:xfrm>
        </p:spPr>
        <p:txBody>
          <a:bodyPr/>
          <a:lstStyle/>
          <a:p>
            <a:r>
              <a:rPr lang="en-US" sz="2400" b="1" dirty="0"/>
              <a:t>Q7. Are there any outliers in the data set?</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398" y="2534194"/>
            <a:ext cx="8105774" cy="2250202"/>
          </a:xfrm>
          <a:prstGeom prst="rect">
            <a:avLst/>
          </a:prstGeom>
        </p:spPr>
      </p:pic>
      <p:sp>
        <p:nvSpPr>
          <p:cNvPr id="8" name="Rectangle 7"/>
          <p:cNvSpPr/>
          <p:nvPr/>
        </p:nvSpPr>
        <p:spPr>
          <a:xfrm>
            <a:off x="1212397" y="5196376"/>
            <a:ext cx="5523307" cy="338554"/>
          </a:xfrm>
          <a:prstGeom prst="rect">
            <a:avLst/>
          </a:prstGeom>
        </p:spPr>
        <p:txBody>
          <a:bodyPr wrap="none">
            <a:spAutoFit/>
          </a:bodyPr>
          <a:lstStyle/>
          <a:p>
            <a:pPr marL="285750" indent="-285750">
              <a:buFont typeface="Arial" panose="020B0604020202020204" pitchFamily="34" charset="0"/>
              <a:buChar char="•"/>
            </a:pPr>
            <a:r>
              <a:rPr lang="en-US" sz="1600" b="1" dirty="0"/>
              <a:t>There are 2 outliers in given the data set(</a:t>
            </a:r>
            <a:r>
              <a:rPr lang="en-US" sz="1600" b="1" dirty="0" err="1"/>
              <a:t>Datapoints</a:t>
            </a:r>
            <a:r>
              <a:rPr lang="en-US" sz="1600" b="1" dirty="0"/>
              <a:t>: 68,69)</a:t>
            </a:r>
          </a:p>
        </p:txBody>
      </p:sp>
    </p:spTree>
    <p:extLst>
      <p:ext uri="{BB962C8B-B14F-4D97-AF65-F5344CB8AC3E}">
        <p14:creationId xmlns:p14="http://schemas.microsoft.com/office/powerpoint/2010/main" val="209879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Q8. Draw a boxplot of the dataset to confirm</a:t>
            </a:r>
            <a:r>
              <a:rPr lang="en-US" b="1" dirty="0"/>
              <a:t>.</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091" y="1454331"/>
            <a:ext cx="7515772" cy="4432663"/>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
        <p:nvSpPr>
          <p:cNvPr id="8" name="Rectangle 7"/>
          <p:cNvSpPr/>
          <p:nvPr/>
        </p:nvSpPr>
        <p:spPr>
          <a:xfrm>
            <a:off x="1510453" y="6100745"/>
            <a:ext cx="5087931" cy="369332"/>
          </a:xfrm>
          <a:prstGeom prst="rect">
            <a:avLst/>
          </a:prstGeom>
        </p:spPr>
        <p:txBody>
          <a:bodyPr wrap="none">
            <a:spAutoFit/>
          </a:bodyPr>
          <a:lstStyle/>
          <a:p>
            <a:pPr marL="285750" indent="-285750">
              <a:buFont typeface="Arial" panose="020B0604020202020204" pitchFamily="34" charset="0"/>
              <a:buChar char="•"/>
            </a:pPr>
            <a:r>
              <a:rPr lang="en-US" dirty="0"/>
              <a:t>2 Outliers are clearly visible in the above boxplot.</a:t>
            </a:r>
          </a:p>
        </p:txBody>
      </p:sp>
    </p:spTree>
    <p:extLst>
      <p:ext uri="{BB962C8B-B14F-4D97-AF65-F5344CB8AC3E}">
        <p14:creationId xmlns:p14="http://schemas.microsoft.com/office/powerpoint/2010/main" val="263799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831"/>
            <a:ext cx="8584475" cy="1244740"/>
          </a:xfrm>
        </p:spPr>
        <p:txBody>
          <a:bodyPr>
            <a:normAutofit/>
          </a:bodyPr>
          <a:lstStyle/>
          <a:p>
            <a:r>
              <a:rPr lang="en-US" altLang="en-US" sz="2400" b="1" dirty="0">
                <a:solidFill>
                  <a:srgbClr val="000000"/>
                </a:solidFill>
                <a:latin typeface="inherit"/>
              </a:rPr>
              <a:t>Q9. Find the percentile rank of the </a:t>
            </a:r>
            <a:r>
              <a:rPr lang="en-US" altLang="en-US" sz="2400" b="1" dirty="0" err="1">
                <a:solidFill>
                  <a:srgbClr val="000000"/>
                </a:solidFill>
                <a:latin typeface="inherit"/>
              </a:rPr>
              <a:t>datapoint</a:t>
            </a:r>
            <a:r>
              <a:rPr lang="en-US" altLang="en-US" sz="2400" b="1" dirty="0">
                <a:solidFill>
                  <a:srgbClr val="000000"/>
                </a:solidFill>
                <a:latin typeface="inherit"/>
              </a:rPr>
              <a:t>   50</a:t>
            </a:r>
            <a:endParaRPr lang="en-US" sz="2400" dirty="0"/>
          </a:p>
        </p:txBody>
      </p:sp>
      <p:pic>
        <p:nvPicPr>
          <p:cNvPr id="11" name="Content Placeholder 10"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948" y="1191276"/>
            <a:ext cx="4606835" cy="951033"/>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8234" y="27347"/>
            <a:ext cx="2614172" cy="1163929"/>
          </a:xfrm>
          <a:prstGeom prst="rect">
            <a:avLst/>
          </a:prstGeom>
          <a:noFill/>
          <a:ln>
            <a:noFill/>
          </a:ln>
        </p:spPr>
      </p:pic>
      <p:sp>
        <p:nvSpPr>
          <p:cNvPr id="7" name="Rectangle 1"/>
          <p:cNvSpPr>
            <a:spLocks noChangeArrowheads="1"/>
          </p:cNvSpPr>
          <p:nvPr/>
        </p:nvSpPr>
        <p:spPr bwMode="auto">
          <a:xfrm>
            <a:off x="0" y="0"/>
            <a:ext cx="19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1166948" y="790180"/>
            <a:ext cx="52900" cy="61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1079863" y="2722658"/>
            <a:ext cx="9997440" cy="830997"/>
          </a:xfrm>
          <a:prstGeom prst="rect">
            <a:avLst/>
          </a:prstGeom>
        </p:spPr>
        <p:txBody>
          <a:bodyPr wrap="square">
            <a:spAutoFit/>
          </a:bodyPr>
          <a:lstStyle/>
          <a:p>
            <a:r>
              <a:rPr lang="en-US" sz="2400" b="1" i="0" dirty="0">
                <a:solidFill>
                  <a:srgbClr val="000000"/>
                </a:solidFill>
                <a:effectLst/>
                <a:latin typeface="Helvetica Neue"/>
              </a:rPr>
              <a:t>Q10. What is the probability that a person becoming a CEO is below 50 years of age ?</a:t>
            </a:r>
          </a:p>
        </p:txBody>
      </p:sp>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848" y="3673691"/>
            <a:ext cx="7837066" cy="1411345"/>
          </a:xfrm>
          <a:prstGeom prst="rect">
            <a:avLst/>
          </a:prstGeom>
        </p:spPr>
      </p:pic>
      <p:sp>
        <p:nvSpPr>
          <p:cNvPr id="14" name="Rectangle 13"/>
          <p:cNvSpPr/>
          <p:nvPr/>
        </p:nvSpPr>
        <p:spPr>
          <a:xfrm>
            <a:off x="1375953" y="5205072"/>
            <a:ext cx="6905897" cy="584775"/>
          </a:xfrm>
          <a:prstGeom prst="rect">
            <a:avLst/>
          </a:prstGeom>
        </p:spPr>
        <p:txBody>
          <a:bodyPr wrap="square">
            <a:spAutoFit/>
          </a:bodyPr>
          <a:lstStyle/>
          <a:p>
            <a:pPr marL="285750" indent="-285750">
              <a:buFont typeface="Arial" panose="020B0604020202020204" pitchFamily="34" charset="0"/>
              <a:buChar char="•"/>
            </a:pPr>
            <a:r>
              <a:rPr lang="en-US" sz="1600" b="1" dirty="0"/>
              <a:t>The probability that a person becoming a CEO is below 50 years of </a:t>
            </a:r>
            <a:r>
              <a:rPr lang="en-US" sz="1600" b="1" dirty="0" smtClean="0"/>
              <a:t>age is 0.1904.</a:t>
            </a:r>
            <a:endParaRPr lang="en-US" sz="1600" b="1" dirty="0"/>
          </a:p>
        </p:txBody>
      </p:sp>
    </p:spTree>
    <p:extLst>
      <p:ext uri="{BB962C8B-B14F-4D97-AF65-F5344CB8AC3E}">
        <p14:creationId xmlns:p14="http://schemas.microsoft.com/office/powerpoint/2010/main" val="223179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Q11. Create a frequency distribution for the data and visualize it </a:t>
            </a:r>
            <a:br>
              <a:rPr lang="en-US" sz="2400" b="1" dirty="0"/>
            </a:br>
            <a:r>
              <a:rPr lang="en-US" sz="2400" b="1" dirty="0"/>
              <a:t>         appropriately</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175" y="1567543"/>
            <a:ext cx="6881444" cy="4470084"/>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Tree>
    <p:extLst>
      <p:ext uri="{BB962C8B-B14F-4D97-AF65-F5344CB8AC3E}">
        <p14:creationId xmlns:p14="http://schemas.microsoft.com/office/powerpoint/2010/main" val="22642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Q12. Create a probability distribution of the data and visualize it </a:t>
            </a:r>
            <a:br>
              <a:rPr lang="en-US" sz="2400" b="1" dirty="0"/>
            </a:br>
            <a:r>
              <a:rPr lang="en-US" sz="2400" b="1" dirty="0"/>
              <a:t>         appropriately</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840" y="1757737"/>
            <a:ext cx="6678114" cy="4069855"/>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336845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Q13. What is the shape of the distribution of this dataset?</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140" y="1405415"/>
            <a:ext cx="4382839" cy="4671059"/>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140" y="5791200"/>
            <a:ext cx="4382839" cy="929639"/>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9780" y="1405415"/>
            <a:ext cx="5331910" cy="4671059"/>
          </a:xfrm>
          <a:prstGeom prst="rect">
            <a:avLst/>
          </a:prstGeom>
        </p:spPr>
      </p:pic>
      <p:sp>
        <p:nvSpPr>
          <p:cNvPr id="10" name="Rectangle 9"/>
          <p:cNvSpPr/>
          <p:nvPr/>
        </p:nvSpPr>
        <p:spPr>
          <a:xfrm>
            <a:off x="5928359" y="6074508"/>
            <a:ext cx="6103621" cy="646331"/>
          </a:xfrm>
          <a:prstGeom prst="rect">
            <a:avLst/>
          </a:prstGeom>
        </p:spPr>
        <p:txBody>
          <a:bodyPr wrap="square">
            <a:spAutoFit/>
          </a:bodyPr>
          <a:lstStyle/>
          <a:p>
            <a:r>
              <a:rPr lang="en-US" sz="1200" dirty="0"/>
              <a:t> </a:t>
            </a:r>
            <a:r>
              <a:rPr lang="en-US" sz="1200" b="1" dirty="0"/>
              <a:t>We can see from the above sampling distribution of sample means of sample size    5,10,15,20,25,30 that </a:t>
            </a:r>
          </a:p>
          <a:p>
            <a:r>
              <a:rPr lang="en-US" sz="1200" b="1" dirty="0"/>
              <a:t> they all are normally distributed and it follows the Central Limit Theorem.</a:t>
            </a:r>
          </a:p>
        </p:txBody>
      </p:sp>
    </p:spTree>
    <p:extLst>
      <p:ext uri="{BB962C8B-B14F-4D97-AF65-F5344CB8AC3E}">
        <p14:creationId xmlns:p14="http://schemas.microsoft.com/office/powerpoint/2010/main" val="347763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66120" cy="1265555"/>
          </a:xfrm>
        </p:spPr>
        <p:txBody>
          <a:bodyPr>
            <a:normAutofit/>
          </a:bodyPr>
          <a:lstStyle/>
          <a:p>
            <a:r>
              <a:rPr lang="en-US" sz="2400" b="1" dirty="0"/>
              <a:t>Q14.Treat this dataset as a binomial distribution where p is the </a:t>
            </a:r>
            <a:br>
              <a:rPr lang="en-US" sz="2400" b="1" dirty="0"/>
            </a:br>
            <a:r>
              <a:rPr lang="en-US" sz="2400" b="1" dirty="0"/>
              <a:t>     probability that a person of 10 CEOs of Fortune 500 companies </a:t>
            </a:r>
            <a:br>
              <a:rPr lang="en-US" sz="2400" b="1" dirty="0"/>
            </a:br>
            <a:r>
              <a:rPr lang="en-US" sz="2400" b="1" dirty="0"/>
              <a:t>     exactly 6 are above 50  years of age?</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550" y="1790700"/>
            <a:ext cx="7757430" cy="2171700"/>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
        <p:nvSpPr>
          <p:cNvPr id="3" name="Rectangle 1"/>
          <p:cNvSpPr>
            <a:spLocks noChangeArrowheads="1"/>
          </p:cNvSpPr>
          <p:nvPr/>
        </p:nvSpPr>
        <p:spPr bwMode="auto">
          <a:xfrm>
            <a:off x="622300" y="4755813"/>
            <a:ext cx="996950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000000"/>
                </a:solidFill>
                <a:latin typeface="Adobe Gothic Std B" pitchFamily="34" charset="-128"/>
                <a:ea typeface="Adobe Gothic Std B" pitchFamily="34" charset="-128"/>
                <a:cs typeface="Courier New" pitchFamily="49" charset="0"/>
              </a:rPr>
              <a:t>T</a:t>
            </a:r>
            <a:r>
              <a:rPr kumimoji="0" lang="en-US" sz="1600" b="0" i="0" u="none" strike="noStrike" cap="none" normalizeH="0" baseline="0" dirty="0" smtClean="0">
                <a:ln>
                  <a:noFill/>
                </a:ln>
                <a:solidFill>
                  <a:srgbClr val="000000"/>
                </a:solidFill>
                <a:effectLst/>
                <a:latin typeface="Adobe Gothic Std B" pitchFamily="34" charset="-128"/>
                <a:ea typeface="Adobe Gothic Std B" pitchFamily="34" charset="-128"/>
                <a:cs typeface="Courier New" pitchFamily="49" charset="0"/>
              </a:rPr>
              <a:t>he probability that out of a random sample of 10 CEOs exactly 6 are above 50 years of age is 3.7518048711673905e-17</a:t>
            </a:r>
            <a:r>
              <a:rPr kumimoji="0" lang="en-US" sz="1600" b="0" i="0" u="none" strike="noStrike" cap="none" normalizeH="0" baseline="0" dirty="0" smtClean="0">
                <a:ln>
                  <a:noFill/>
                </a:ln>
                <a:solidFill>
                  <a:schemeClr val="tx1"/>
                </a:solidFill>
                <a:effectLst/>
                <a:latin typeface="Adobe Gothic Std B" pitchFamily="34" charset="-128"/>
                <a:ea typeface="Adobe Gothic Std B" pitchFamily="34" charset="-128"/>
                <a:cs typeface="Arial" pitchFamily="34" charset="0"/>
              </a:rPr>
              <a:t> </a:t>
            </a:r>
          </a:p>
        </p:txBody>
      </p:sp>
    </p:spTree>
    <p:extLst>
      <p:ext uri="{BB962C8B-B14F-4D97-AF65-F5344CB8AC3E}">
        <p14:creationId xmlns:p14="http://schemas.microsoft.com/office/powerpoint/2010/main" val="399658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Q15. A study claims that 25% of all Fortune 500 companies becoming </a:t>
            </a:r>
            <a:br>
              <a:rPr lang="en-US" sz="2400" b="1" dirty="0"/>
            </a:br>
            <a:r>
              <a:rPr lang="en-US" sz="2400" b="1" dirty="0"/>
              <a:t>        a CEO are above</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687" y="1690688"/>
            <a:ext cx="6923013" cy="2104072"/>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
        <p:nvSpPr>
          <p:cNvPr id="3" name="Rectangle 1"/>
          <p:cNvSpPr>
            <a:spLocks noChangeArrowheads="1"/>
          </p:cNvSpPr>
          <p:nvPr/>
        </p:nvSpPr>
        <p:spPr bwMode="auto">
          <a:xfrm>
            <a:off x="685800" y="4784597"/>
            <a:ext cx="91821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dobe Gothic Std B" pitchFamily="34" charset="-128"/>
              <a:ea typeface="Adobe Gothic Std B" pitchFamily="34" charset="-128"/>
              <a:cs typeface="Arial" pitchFamily="34" charset="0"/>
            </a:endParaRPr>
          </a:p>
        </p:txBody>
      </p:sp>
    </p:spTree>
    <p:extLst>
      <p:ext uri="{BB962C8B-B14F-4D97-AF65-F5344CB8AC3E}">
        <p14:creationId xmlns:p14="http://schemas.microsoft.com/office/powerpoint/2010/main" val="238473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Q16. Compute a 95% Confidence Interval for the true mean age of the </a:t>
            </a:r>
            <a:br>
              <a:rPr lang="en-US" sz="2400" b="1" dirty="0"/>
            </a:br>
            <a:r>
              <a:rPr lang="en-US" sz="2400" b="1" dirty="0"/>
              <a:t>         population of CEOs for the given dataset using appropriate </a:t>
            </a:r>
            <a:br>
              <a:rPr lang="en-US" sz="2400" b="1" dirty="0"/>
            </a:br>
            <a:r>
              <a:rPr lang="en-US" sz="2400" b="1" dirty="0"/>
              <a:t>         distribution</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pic>
        <p:nvPicPr>
          <p:cNvPr id="9" name="Content Placeholder 8"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1844" y="1810441"/>
            <a:ext cx="7086855" cy="2517719"/>
          </a:xfrm>
        </p:spPr>
      </p:pic>
      <p:sp>
        <p:nvSpPr>
          <p:cNvPr id="10" name="Rectangle 9"/>
          <p:cNvSpPr/>
          <p:nvPr/>
        </p:nvSpPr>
        <p:spPr>
          <a:xfrm>
            <a:off x="1463040" y="4447913"/>
            <a:ext cx="7467600" cy="307777"/>
          </a:xfrm>
          <a:prstGeom prst="rect">
            <a:avLst/>
          </a:prstGeom>
        </p:spPr>
        <p:txBody>
          <a:bodyPr wrap="square">
            <a:spAutoFit/>
          </a:bodyPr>
          <a:lstStyle/>
          <a:p>
            <a:pPr marL="285750" indent="-285750">
              <a:buFont typeface="Arial" panose="020B0604020202020204" pitchFamily="34" charset="0"/>
              <a:buChar char="•"/>
            </a:pPr>
            <a:r>
              <a:rPr lang="en-US" sz="1400" b="1" dirty="0"/>
              <a:t>The mean 54 lies within the interval 52 and 56 so we fail to reject the null hypothesis.</a:t>
            </a:r>
          </a:p>
        </p:txBody>
      </p:sp>
    </p:spTree>
    <p:extLst>
      <p:ext uri="{BB962C8B-B14F-4D97-AF65-F5344CB8AC3E}">
        <p14:creationId xmlns:p14="http://schemas.microsoft.com/office/powerpoint/2010/main" val="138349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017" y="1164464"/>
            <a:ext cx="10604863" cy="5561456"/>
          </a:xfrm>
        </p:spPr>
        <p:txBody>
          <a:bodyPr>
            <a:normAutofit/>
          </a:bodyPr>
          <a:lstStyle/>
          <a:p>
            <a:r>
              <a:rPr lang="en-US" b="1" dirty="0">
                <a:ea typeface="굴림" panose="020B0600000101010101" pitchFamily="34" charset="-127"/>
                <a:cs typeface="Times New Roman" panose="02020603050405020304" pitchFamily="18" charset="0"/>
              </a:rPr>
              <a:t>Overview :</a:t>
            </a:r>
            <a:r>
              <a:rPr lang="en-US" dirty="0"/>
              <a:t> </a:t>
            </a:r>
          </a:p>
          <a:p>
            <a:r>
              <a:rPr lang="en-US" sz="2000" dirty="0"/>
              <a:t>This Statistics and EDA project is designed to train and test you on basic Data Exploratory and Statistical techniques used in the industry today. Apart from bringing you to speed with basic descriptive and inferential methods, you will also deep dive into a dataset and perform thorough cleaning and analysis in order to draw useful business insights from the data. This will expose you to what data scientists do most often–Exploratory Data Analysis.</a:t>
            </a:r>
          </a:p>
          <a:p>
            <a:endParaRPr lang="en-US" sz="2000" b="1" dirty="0">
              <a:ea typeface="굴림" panose="020B0600000101010101" pitchFamily="34" charset="-127"/>
              <a:cs typeface="Times New Roman" panose="02020603050405020304" pitchFamily="18" charset="0"/>
            </a:endParaRPr>
          </a:p>
          <a:p>
            <a:pPr lvl="0"/>
            <a:r>
              <a:rPr lang="en-US" b="1" dirty="0">
                <a:ea typeface="굴림" panose="020B0600000101010101" pitchFamily="34" charset="-127"/>
                <a:cs typeface="Times New Roman" panose="02020603050405020304" pitchFamily="18" charset="0"/>
              </a:rPr>
              <a:t>Goals :</a:t>
            </a:r>
            <a:endParaRPr lang="en-IN" b="1" dirty="0">
              <a:cs typeface="Times New Roman" panose="02020603050405020304" pitchFamily="18" charset="0"/>
            </a:endParaRPr>
          </a:p>
          <a:p>
            <a:pPr marL="457200" lvl="0" indent="-457200">
              <a:buFont typeface="+mj-lt"/>
              <a:buAutoNum type="arabicPeriod"/>
            </a:pPr>
            <a:r>
              <a:rPr lang="en-US" sz="2200" dirty="0"/>
              <a:t>Using the core statistical theoretical concepts and knowledge to solve real time problem statements.</a:t>
            </a:r>
          </a:p>
          <a:p>
            <a:pPr marL="457200" lvl="0" indent="-457200">
              <a:buFont typeface="+mj-lt"/>
              <a:buAutoNum type="arabicPeriod"/>
            </a:pPr>
            <a:r>
              <a:rPr lang="en-US" sz="2200" dirty="0"/>
              <a:t>Visualize a real time industry scenario where one can use these statistical concepts.</a:t>
            </a:r>
          </a:p>
          <a:p>
            <a:pPr marL="457200" lvl="0" indent="-457200">
              <a:buFont typeface="+mj-lt"/>
              <a:buAutoNum type="arabicPeriod"/>
            </a:pPr>
            <a:r>
              <a:rPr lang="en-US" sz="2200" dirty="0"/>
              <a:t>Detailed data analysis and number crunching using statistics</a:t>
            </a:r>
          </a:p>
          <a:p>
            <a:pPr marL="457200" lvl="0" indent="-457200">
              <a:buFont typeface="+mj-lt"/>
              <a:buAutoNum type="arabicPeriod"/>
            </a:pPr>
            <a:r>
              <a:rPr lang="en-US" sz="2200" dirty="0"/>
              <a:t>Exhaustive report building using EDA and visualization techniques to help the business take decisions using insights from the data</a:t>
            </a:r>
          </a:p>
          <a:p>
            <a:endParaRPr lang="en-US" dirty="0"/>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49267"/>
            <a:ext cx="2614172" cy="1163929"/>
          </a:xfrm>
          <a:prstGeom prst="rect">
            <a:avLst/>
          </a:prstGeom>
          <a:noFill/>
          <a:ln>
            <a:noFill/>
          </a:ln>
        </p:spPr>
      </p:pic>
    </p:spTree>
    <p:extLst>
      <p:ext uri="{BB962C8B-B14F-4D97-AF65-F5344CB8AC3E}">
        <p14:creationId xmlns:p14="http://schemas.microsoft.com/office/powerpoint/2010/main" val="3763812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320" y="643099"/>
            <a:ext cx="8739628" cy="1819275"/>
          </a:xfrm>
        </p:spPr>
        <p:txBody>
          <a:bodyPr>
            <a:noAutofit/>
          </a:bodyPr>
          <a:lstStyle/>
          <a:p>
            <a:r>
              <a:rPr lang="en-US" sz="2400" b="1" dirty="0"/>
              <a:t/>
            </a:r>
            <a:br>
              <a:rPr lang="en-US" sz="2400" b="1" dirty="0"/>
            </a:br>
            <a:r>
              <a:rPr lang="en-US" sz="2400" b="1" dirty="0"/>
              <a:t/>
            </a:r>
            <a:br>
              <a:rPr lang="en-US" sz="2400" b="1" dirty="0"/>
            </a:br>
            <a:r>
              <a:rPr lang="en-US" sz="2400" b="1" dirty="0"/>
              <a:t>Q17. A data scientist wants to estimate with 95% confidence the proportion of     CEOs of Fortune 500 companies are above 60 years in the population.</a:t>
            </a:r>
            <a:br>
              <a:rPr lang="en-US" sz="2400" b="1" dirty="0"/>
            </a:br>
            <a:r>
              <a:rPr lang="en-US" sz="2400" b="1" dirty="0"/>
              <a:t>Another recent study showed that 25% of CEOs interviewed were above 60.</a:t>
            </a:r>
            <a:br>
              <a:rPr lang="en-US" sz="2400" b="1" dirty="0"/>
            </a:br>
            <a:r>
              <a:rPr lang="en-US" sz="2400" b="1" dirty="0"/>
              <a:t>The data scientist wants to be accurate within 2% of the true proportion.</a:t>
            </a:r>
            <a:br>
              <a:rPr lang="en-US" sz="2400" b="1" dirty="0"/>
            </a:br>
            <a:r>
              <a:rPr lang="en-US" sz="2400" b="1" dirty="0"/>
              <a:t>Find the minimum sample size necessary</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085" y="3694578"/>
            <a:ext cx="7659955" cy="1649582"/>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
        <p:nvSpPr>
          <p:cNvPr id="8" name="Rectangle 7"/>
          <p:cNvSpPr/>
          <p:nvPr/>
        </p:nvSpPr>
        <p:spPr>
          <a:xfrm>
            <a:off x="2299534" y="5975138"/>
            <a:ext cx="3990516" cy="338554"/>
          </a:xfrm>
          <a:prstGeom prst="rect">
            <a:avLst/>
          </a:prstGeom>
        </p:spPr>
        <p:txBody>
          <a:bodyPr wrap="none">
            <a:spAutoFit/>
          </a:bodyPr>
          <a:lstStyle/>
          <a:p>
            <a:pPr marL="285750" indent="-285750">
              <a:buFont typeface="Arial" panose="020B0604020202020204" pitchFamily="34" charset="0"/>
              <a:buChar char="•"/>
            </a:pPr>
            <a:r>
              <a:rPr lang="en-US" sz="1600" b="1" dirty="0"/>
              <a:t>The minimum sample size necessary is 37</a:t>
            </a:r>
            <a:endParaRPr lang="en-US" dirty="0"/>
          </a:p>
        </p:txBody>
      </p:sp>
    </p:spTree>
    <p:extLst>
      <p:ext uri="{BB962C8B-B14F-4D97-AF65-F5344CB8AC3E}">
        <p14:creationId xmlns:p14="http://schemas.microsoft.com/office/powerpoint/2010/main" val="56832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813800" cy="1372235"/>
          </a:xfrm>
        </p:spPr>
        <p:txBody>
          <a:bodyPr>
            <a:noAutofit/>
          </a:bodyPr>
          <a:lstStyle/>
          <a:p>
            <a:r>
              <a:rPr lang="en-US" sz="2400" b="1" dirty="0"/>
              <a:t>Q18. The same data scientist wants to estimate the true proportion of CEOs ascending to the post and above 60 years.</a:t>
            </a:r>
            <a:br>
              <a:rPr lang="en-US" sz="2400" b="1" dirty="0"/>
            </a:br>
            <a:r>
              <a:rPr lang="en-US" sz="2400" b="1" dirty="0"/>
              <a:t>She wants to be 90% confident and accurate within 5% of true proportion. Find the minimum sample size necessary</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392" y="2301582"/>
            <a:ext cx="7104567" cy="1681138"/>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
        <p:nvSpPr>
          <p:cNvPr id="8" name="Rectangle 7"/>
          <p:cNvSpPr/>
          <p:nvPr/>
        </p:nvSpPr>
        <p:spPr>
          <a:xfrm>
            <a:off x="2049592" y="4177610"/>
            <a:ext cx="4981128" cy="369332"/>
          </a:xfrm>
          <a:prstGeom prst="rect">
            <a:avLst/>
          </a:prstGeom>
        </p:spPr>
        <p:txBody>
          <a:bodyPr wrap="square">
            <a:spAutoFit/>
          </a:bodyPr>
          <a:lstStyle/>
          <a:p>
            <a:pPr marL="285750" indent="-285750">
              <a:buFont typeface="Arial" panose="020B0604020202020204" pitchFamily="34" charset="0"/>
              <a:buChar char="•"/>
            </a:pPr>
            <a:r>
              <a:rPr lang="en-US" b="1" dirty="0"/>
              <a:t>The minimum sample size necessary is 4</a:t>
            </a:r>
            <a:r>
              <a:rPr lang="en-US" dirty="0"/>
              <a:t>.</a:t>
            </a:r>
          </a:p>
        </p:txBody>
      </p:sp>
    </p:spTree>
    <p:extLst>
      <p:ext uri="{BB962C8B-B14F-4D97-AF65-F5344CB8AC3E}">
        <p14:creationId xmlns:p14="http://schemas.microsoft.com/office/powerpoint/2010/main" val="2120351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874760" cy="1331595"/>
          </a:xfrm>
        </p:spPr>
        <p:txBody>
          <a:bodyPr>
            <a:normAutofit/>
          </a:bodyPr>
          <a:lstStyle/>
          <a:p>
            <a:r>
              <a:rPr lang="en-US" sz="2000" b="1" dirty="0"/>
              <a:t>Q19. A researcher claims that currently 25% of all CEOS are above 60 years .</a:t>
            </a:r>
            <a:br>
              <a:rPr lang="en-US" sz="2000" b="1" dirty="0"/>
            </a:br>
            <a:r>
              <a:rPr lang="en-US" sz="2000" b="1" dirty="0"/>
              <a:t>Test his claim with an alpha =0.05 if out of a random sample of 30 CEOs only</a:t>
            </a:r>
            <a:br>
              <a:rPr lang="en-US" sz="2000" b="1" dirty="0"/>
            </a:br>
            <a:r>
              <a:rPr lang="en-US" sz="2000" b="1" dirty="0"/>
              <a:t>10 are above 60 years</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777" y="1923485"/>
            <a:ext cx="7463983" cy="2983795"/>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
        <p:nvSpPr>
          <p:cNvPr id="8" name="Rectangle 7"/>
          <p:cNvSpPr/>
          <p:nvPr/>
        </p:nvSpPr>
        <p:spPr>
          <a:xfrm>
            <a:off x="670560" y="5043716"/>
            <a:ext cx="10505440" cy="584775"/>
          </a:xfrm>
          <a:prstGeom prst="rect">
            <a:avLst/>
          </a:prstGeom>
        </p:spPr>
        <p:txBody>
          <a:bodyPr wrap="square">
            <a:spAutoFit/>
          </a:bodyPr>
          <a:lstStyle/>
          <a:p>
            <a:r>
              <a:rPr lang="en-US" sz="1600" b="1" dirty="0"/>
              <a:t>Here </a:t>
            </a:r>
            <a:r>
              <a:rPr lang="en-US" sz="1600" b="1" dirty="0" err="1"/>
              <a:t>pvalue</a:t>
            </a:r>
            <a:r>
              <a:rPr lang="en-US" sz="1600" b="1" dirty="0"/>
              <a:t> is more than level of significance 0.05, so we cannot find the enough evidence to reject the null hypothesis.</a:t>
            </a:r>
          </a:p>
          <a:p>
            <a:r>
              <a:rPr lang="en-US" sz="1600" b="1" dirty="0"/>
              <a:t> So we can not reject the researchers claims that currently 25% of all CEOS are above 60 years </a:t>
            </a:r>
          </a:p>
        </p:txBody>
      </p:sp>
    </p:spTree>
    <p:extLst>
      <p:ext uri="{BB962C8B-B14F-4D97-AF65-F5344CB8AC3E}">
        <p14:creationId xmlns:p14="http://schemas.microsoft.com/office/powerpoint/2010/main" val="2332692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760" y="346784"/>
            <a:ext cx="9210040" cy="1798320"/>
          </a:xfrm>
        </p:spPr>
        <p:txBody>
          <a:bodyPr>
            <a:normAutofit fontScale="90000"/>
          </a:bodyPr>
          <a:lstStyle/>
          <a:p>
            <a:r>
              <a:rPr lang="en-US" sz="2700" b="1" dirty="0"/>
              <a:t>Q20. Assume you are a data scientist for the Fortune 500 companies. </a:t>
            </a:r>
            <a:br>
              <a:rPr lang="en-US" sz="2700" b="1" dirty="0"/>
            </a:br>
            <a:r>
              <a:rPr lang="en-US" sz="2700" b="1" dirty="0"/>
              <a:t>  You are asked to research the question whether the CEO ages of UK   are          on  average older than the CEO ages of Americans. </a:t>
            </a:r>
            <a:br>
              <a:rPr lang="en-US" sz="2700" b="1" dirty="0"/>
            </a:br>
            <a:r>
              <a:rPr lang="en-US" sz="2700" b="1" dirty="0"/>
              <a:t>  you take a   random sample of 40 CEO</a:t>
            </a:r>
            <a:br>
              <a:rPr lang="en-US" sz="2700" b="1" dirty="0"/>
            </a:br>
            <a:r>
              <a:rPr lang="en-US" sz="2700" b="1" dirty="0"/>
              <a:t>ages from America and UK and the data is as follows</a:t>
            </a:r>
            <a:endParaRPr lang="en-US" b="1"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6321" y="2834640"/>
            <a:ext cx="8171041" cy="2356443"/>
          </a:xfrm>
        </p:spPr>
      </p:pic>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445505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760" y="643099"/>
            <a:ext cx="10515600" cy="5209061"/>
          </a:xfrm>
        </p:spPr>
        <p:txBody>
          <a:bodyPr/>
          <a:lstStyle/>
          <a:p>
            <a:r>
              <a:rPr lang="en-US" b="1" dirty="0"/>
              <a:t>a. What are your hypotheses?</a:t>
            </a:r>
          </a:p>
          <a:p>
            <a:pPr marL="0" indent="0">
              <a:buNone/>
            </a:pPr>
            <a:r>
              <a:rPr lang="de-DE" sz="1600" dirty="0"/>
              <a:t>      mu1=Average ages of ceos in uk</a:t>
            </a:r>
          </a:p>
          <a:p>
            <a:pPr marL="0" indent="0">
              <a:buNone/>
            </a:pPr>
            <a:r>
              <a:rPr lang="de-DE" sz="1600" dirty="0"/>
              <a:t>      mu2=Average ages of ceos in usa</a:t>
            </a:r>
          </a:p>
          <a:p>
            <a:pPr marL="0" indent="0">
              <a:buNone/>
            </a:pPr>
            <a:r>
              <a:rPr lang="de-DE" sz="1600" i="1" dirty="0"/>
              <a:t>       </a:t>
            </a:r>
            <a:r>
              <a:rPr lang="de-DE" sz="1600" b="1" i="1" dirty="0"/>
              <a:t>H0: mu1&lt;=mu2 or mu1-mu2&lt;=0</a:t>
            </a:r>
          </a:p>
          <a:p>
            <a:pPr marL="0" indent="0">
              <a:buNone/>
            </a:pPr>
            <a:r>
              <a:rPr lang="de-DE" sz="1600" b="1" i="1" dirty="0"/>
              <a:t>      H1: mu1&gt;mu2 or mu1-mu2&gt;0</a:t>
            </a:r>
          </a:p>
          <a:p>
            <a:pPr marL="0" indent="0">
              <a:buNone/>
            </a:pPr>
            <a:endParaRPr lang="en-US" b="1" dirty="0"/>
          </a:p>
          <a:p>
            <a:r>
              <a:rPr lang="en-US" b="1" dirty="0"/>
              <a:t>b. What significance level will you use?</a:t>
            </a:r>
          </a:p>
          <a:p>
            <a:pPr marL="0" indent="0">
              <a:buNone/>
            </a:pPr>
            <a:r>
              <a:rPr lang="en-US" sz="2000" b="1" dirty="0"/>
              <a:t>    </a:t>
            </a:r>
            <a:r>
              <a:rPr lang="en-US" sz="1800" dirty="0"/>
              <a:t>We will use Significance level of 5%</a:t>
            </a:r>
          </a:p>
          <a:p>
            <a:pPr marL="0" indent="0">
              <a:buNone/>
            </a:pPr>
            <a:endParaRPr lang="en-US" sz="1800" dirty="0"/>
          </a:p>
          <a:p>
            <a:r>
              <a:rPr lang="en-US" b="1" dirty="0"/>
              <a:t> c. What statistical test will you use?</a:t>
            </a:r>
          </a:p>
          <a:p>
            <a:pPr marL="0" indent="0">
              <a:buNone/>
            </a:pPr>
            <a:r>
              <a:rPr lang="en-US" sz="1800" dirty="0"/>
              <a:t>      We will use Z-test for the given datasets.</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348189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40" y="142240"/>
            <a:ext cx="9438640" cy="6034723"/>
          </a:xfrm>
        </p:spPr>
        <p:txBody>
          <a:bodyPr/>
          <a:lstStyle/>
          <a:p>
            <a:r>
              <a:rPr lang="en-US" b="1" dirty="0"/>
              <a:t>d. What are the test results? (Assume s1 = 8.8 and s2= 7.8)</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28" y="766161"/>
            <a:ext cx="7872952" cy="3374493"/>
          </a:xfrm>
          <a:prstGeom prst="rect">
            <a:avLst/>
          </a:prstGeom>
        </p:spPr>
      </p:pic>
      <p:sp>
        <p:nvSpPr>
          <p:cNvPr id="10" name="Rectangle 9"/>
          <p:cNvSpPr/>
          <p:nvPr/>
        </p:nvSpPr>
        <p:spPr>
          <a:xfrm>
            <a:off x="1219200" y="4312057"/>
            <a:ext cx="7345680" cy="338554"/>
          </a:xfrm>
          <a:prstGeom prst="rect">
            <a:avLst/>
          </a:prstGeom>
        </p:spPr>
        <p:txBody>
          <a:bodyPr wrap="square">
            <a:spAutoFit/>
          </a:bodyPr>
          <a:lstStyle/>
          <a:p>
            <a:pPr marL="285750" indent="-285750">
              <a:buFont typeface="Arial" panose="020B0604020202020204" pitchFamily="34" charset="0"/>
              <a:buChar char="•"/>
            </a:pPr>
            <a:r>
              <a:rPr lang="en-US" sz="1600" b="1" dirty="0"/>
              <a:t>After Performing the test it can be observed that </a:t>
            </a:r>
            <a:r>
              <a:rPr lang="en-US" sz="1600" b="1" dirty="0" err="1"/>
              <a:t>Pvalue</a:t>
            </a:r>
            <a:r>
              <a:rPr lang="en-US" sz="1600" b="1" dirty="0"/>
              <a:t> is more than alpha(0.05)</a:t>
            </a:r>
          </a:p>
        </p:txBody>
      </p:sp>
      <p:sp>
        <p:nvSpPr>
          <p:cNvPr id="11" name="Rectangle 10"/>
          <p:cNvSpPr/>
          <p:nvPr/>
        </p:nvSpPr>
        <p:spPr>
          <a:xfrm>
            <a:off x="867343" y="4945171"/>
            <a:ext cx="4360501" cy="461665"/>
          </a:xfrm>
          <a:prstGeom prst="rect">
            <a:avLst/>
          </a:prstGeom>
        </p:spPr>
        <p:txBody>
          <a:bodyPr wrap="square">
            <a:spAutoFit/>
          </a:bodyPr>
          <a:lstStyle/>
          <a:p>
            <a:r>
              <a:rPr lang="en-US" dirty="0"/>
              <a:t> </a:t>
            </a:r>
            <a:r>
              <a:rPr lang="en-US" sz="2400" b="1" dirty="0"/>
              <a:t>e. What is your decision?</a:t>
            </a:r>
          </a:p>
        </p:txBody>
      </p:sp>
      <p:sp>
        <p:nvSpPr>
          <p:cNvPr id="13" name="Rectangle 12"/>
          <p:cNvSpPr/>
          <p:nvPr/>
        </p:nvSpPr>
        <p:spPr>
          <a:xfrm>
            <a:off x="1070543" y="5516730"/>
            <a:ext cx="5043560" cy="338554"/>
          </a:xfrm>
          <a:prstGeom prst="rect">
            <a:avLst/>
          </a:prstGeom>
        </p:spPr>
        <p:txBody>
          <a:bodyPr wrap="none">
            <a:spAutoFit/>
          </a:bodyPr>
          <a:lstStyle/>
          <a:p>
            <a:pPr marL="285750" indent="-285750">
              <a:buFont typeface="Arial" panose="020B0604020202020204" pitchFamily="34" charset="0"/>
              <a:buChar char="•"/>
            </a:pPr>
            <a:r>
              <a:rPr lang="en-US" sz="1600" dirty="0"/>
              <a:t>We cant find enough evidence to reject null hypothesis</a:t>
            </a:r>
          </a:p>
        </p:txBody>
      </p:sp>
    </p:spTree>
    <p:extLst>
      <p:ext uri="{BB962C8B-B14F-4D97-AF65-F5344CB8AC3E}">
        <p14:creationId xmlns:p14="http://schemas.microsoft.com/office/powerpoint/2010/main" val="363768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
        <p:nvSpPr>
          <p:cNvPr id="7" name="Title 1"/>
          <p:cNvSpPr>
            <a:spLocks noGrp="1"/>
          </p:cNvSpPr>
          <p:nvPr>
            <p:ph idx="1"/>
          </p:nvPr>
        </p:nvSpPr>
        <p:spPr>
          <a:xfrm>
            <a:off x="369888" y="331788"/>
            <a:ext cx="10515600" cy="6059487"/>
          </a:xfrm>
        </p:spPr>
        <p:txBody>
          <a:bodyPr/>
          <a:lstStyle/>
          <a:p>
            <a:r>
              <a:rPr lang="en-US" b="1" dirty="0"/>
              <a:t>f. What can you conclude?</a:t>
            </a:r>
          </a:p>
          <a:p>
            <a:r>
              <a:rPr lang="en-US" sz="2000" dirty="0"/>
              <a:t>    So we Fail to reject the claim that the CEO ages of UK are on average older than </a:t>
            </a:r>
          </a:p>
          <a:p>
            <a:pPr marL="0" indent="0">
              <a:buNone/>
            </a:pPr>
            <a:r>
              <a:rPr lang="en-US" sz="2000" dirty="0"/>
              <a:t>        the CEO ages of Americans</a:t>
            </a:r>
          </a:p>
          <a:p>
            <a:pPr marL="0" indent="0">
              <a:buNone/>
            </a:pPr>
            <a:r>
              <a:rPr lang="en-US" sz="2000" dirty="0"/>
              <a:t/>
            </a:r>
            <a:br>
              <a:rPr lang="en-US" sz="2000" dirty="0"/>
            </a:br>
            <a:r>
              <a:rPr lang="en-US" b="1" dirty="0"/>
              <a:t>g. Do you feel that using the data given really answers the </a:t>
            </a:r>
          </a:p>
          <a:p>
            <a:pPr marL="0" indent="0">
              <a:buNone/>
            </a:pPr>
            <a:r>
              <a:rPr lang="en-US" b="1" dirty="0"/>
              <a:t>     original   question asked?</a:t>
            </a:r>
          </a:p>
          <a:p>
            <a:r>
              <a:rPr lang="en-US" sz="2000" dirty="0"/>
              <a:t>   The given data does not provide conclusive evidence to answer the original Question of </a:t>
            </a:r>
          </a:p>
          <a:p>
            <a:pPr marL="0" indent="0">
              <a:buNone/>
            </a:pPr>
            <a:r>
              <a:rPr lang="en-US" sz="2000" dirty="0"/>
              <a:t>        whether   the CEO ages of UK are</a:t>
            </a:r>
          </a:p>
          <a:p>
            <a:r>
              <a:rPr lang="en-US" sz="2000" dirty="0"/>
              <a:t>    on average older than the CEO ages of Americans.</a:t>
            </a:r>
          </a:p>
          <a:p>
            <a:endParaRPr lang="en-US" sz="2000" dirty="0"/>
          </a:p>
          <a:p>
            <a:r>
              <a:rPr lang="en-US" b="1" dirty="0"/>
              <a:t>h. What other data might be used to answer the question?</a:t>
            </a:r>
          </a:p>
          <a:p>
            <a:r>
              <a:rPr lang="en-US" sz="2000" dirty="0"/>
              <a:t>A larger sample size from the population and the standard deviation of population might be useful for answering the question.</a:t>
            </a:r>
          </a:p>
          <a:p>
            <a:endParaRPr lang="en-US" sz="2000" dirty="0"/>
          </a:p>
        </p:txBody>
      </p:sp>
    </p:spTree>
    <p:extLst>
      <p:ext uri="{BB962C8B-B14F-4D97-AF65-F5344CB8AC3E}">
        <p14:creationId xmlns:p14="http://schemas.microsoft.com/office/powerpoint/2010/main" val="1014067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691" y="206974"/>
            <a:ext cx="10515600" cy="1009261"/>
          </a:xfrm>
        </p:spPr>
        <p:txBody>
          <a:bodyPr>
            <a:normAutofit fontScale="90000"/>
          </a:bodyPr>
          <a:lstStyle/>
          <a:p>
            <a:r>
              <a:rPr lang="en-US" b="1" dirty="0">
                <a:latin typeface="Calibri"/>
                <a:ea typeface="+mj-lt"/>
                <a:cs typeface="+mj-lt"/>
              </a:rPr>
              <a:t>PART-B </a:t>
            </a:r>
            <a:br>
              <a:rPr lang="en-US" b="1" dirty="0">
                <a:latin typeface="Calibri"/>
                <a:ea typeface="+mj-lt"/>
                <a:cs typeface="+mj-lt"/>
              </a:rPr>
            </a:br>
            <a:r>
              <a:rPr lang="en-US" b="1" dirty="0">
                <a:latin typeface="Calibri"/>
                <a:ea typeface="+mj-lt"/>
                <a:cs typeface="+mj-lt"/>
              </a:rPr>
              <a:t>Topic - Credit Card Fraud Detection</a:t>
            </a:r>
            <a:r>
              <a:rPr lang="en-US" dirty="0">
                <a:latin typeface="Calibri"/>
                <a:ea typeface="+mj-lt"/>
                <a:cs typeface="+mj-lt"/>
              </a:rPr>
              <a:t> </a:t>
            </a:r>
            <a:endParaRPr lang="en-US">
              <a:latin typeface="Calibri"/>
              <a:ea typeface="Calibri Light"/>
              <a:cs typeface="Calibri Light"/>
            </a:endParaRPr>
          </a:p>
        </p:txBody>
      </p:sp>
      <p:sp>
        <p:nvSpPr>
          <p:cNvPr id="3" name="Content Placeholder 2"/>
          <p:cNvSpPr>
            <a:spLocks noGrp="1"/>
          </p:cNvSpPr>
          <p:nvPr>
            <p:ph idx="1"/>
          </p:nvPr>
        </p:nvSpPr>
        <p:spPr>
          <a:xfrm>
            <a:off x="838200" y="1494946"/>
            <a:ext cx="10515600" cy="4868922"/>
          </a:xfrm>
        </p:spPr>
        <p:txBody>
          <a:bodyPr vert="horz" lIns="91440" tIns="45720" rIns="91440" bIns="45720" rtlCol="0" anchor="t">
            <a:normAutofit fontScale="62500" lnSpcReduction="20000"/>
          </a:bodyPr>
          <a:lstStyle/>
          <a:p>
            <a:pPr marL="0" indent="0">
              <a:buNone/>
            </a:pPr>
            <a:r>
              <a:rPr lang="en-US" b="1" dirty="0">
                <a:ea typeface="+mn-lt"/>
                <a:cs typeface="+mn-lt"/>
              </a:rPr>
              <a:t> Introduction</a:t>
            </a:r>
            <a:endParaRPr lang="en-US" dirty="0"/>
          </a:p>
          <a:p>
            <a:pPr marL="0" indent="0">
              <a:buNone/>
            </a:pPr>
            <a:r>
              <a:rPr lang="en-US" b="1" dirty="0">
                <a:ea typeface="+mn-lt"/>
                <a:cs typeface="+mn-lt"/>
              </a:rPr>
              <a:t> </a:t>
            </a:r>
            <a:r>
              <a:rPr lang="en-US" dirty="0">
                <a:ea typeface="+mn-lt"/>
                <a:cs typeface="+mn-lt"/>
              </a:rPr>
              <a:t>It is important that credit card companies are able to recognize fraudulent credit card transactions </a:t>
            </a:r>
            <a:r>
              <a:rPr lang="en-US" dirty="0" err="1">
                <a:ea typeface="+mn-lt"/>
                <a:cs typeface="+mn-lt"/>
              </a:rPr>
              <a:t>sothat</a:t>
            </a:r>
            <a:r>
              <a:rPr lang="en-US" dirty="0">
                <a:ea typeface="+mn-lt"/>
                <a:cs typeface="+mn-lt"/>
              </a:rPr>
              <a:t> customers are not charged for items that they did not purchase.</a:t>
            </a:r>
            <a:endParaRPr lang="en-US"/>
          </a:p>
          <a:p>
            <a:pPr marL="0" indent="0">
              <a:buNone/>
            </a:pPr>
            <a:endParaRPr lang="en-US" dirty="0">
              <a:ea typeface="+mn-lt"/>
              <a:cs typeface="+mn-lt"/>
            </a:endParaRPr>
          </a:p>
          <a:p>
            <a:pPr marL="0" indent="0">
              <a:buNone/>
            </a:pPr>
            <a:r>
              <a:rPr lang="en-US" b="1" dirty="0">
                <a:ea typeface="+mn-lt"/>
                <a:cs typeface="+mn-lt"/>
              </a:rPr>
              <a:t>Dataset Description </a:t>
            </a:r>
          </a:p>
          <a:p>
            <a:pPr marL="0" indent="0">
              <a:buNone/>
            </a:pPr>
            <a:r>
              <a:rPr lang="en-US" dirty="0">
                <a:ea typeface="+mn-lt"/>
                <a:cs typeface="+mn-lt"/>
              </a:rPr>
              <a:t>The dataset contains transactions made by credit cards in September 2013 by European </a:t>
            </a:r>
            <a:r>
              <a:rPr lang="en-US" dirty="0" err="1">
                <a:ea typeface="+mn-lt"/>
                <a:cs typeface="+mn-lt"/>
              </a:rPr>
              <a:t>cardholders.This</a:t>
            </a:r>
            <a:r>
              <a:rPr lang="en-US" dirty="0">
                <a:ea typeface="+mn-lt"/>
                <a:cs typeface="+mn-lt"/>
              </a:rPr>
              <a:t> dataset presents transactions that occurred in two days, where we have 492 </a:t>
            </a:r>
            <a:r>
              <a:rPr lang="en-US" dirty="0" err="1">
                <a:ea typeface="+mn-lt"/>
                <a:cs typeface="+mn-lt"/>
              </a:rPr>
              <a:t>fraudsout</a:t>
            </a:r>
            <a:r>
              <a:rPr lang="en-US" dirty="0">
                <a:ea typeface="+mn-lt"/>
                <a:cs typeface="+mn-lt"/>
              </a:rPr>
              <a:t> of 284,807 transactions. </a:t>
            </a:r>
          </a:p>
          <a:p>
            <a:pPr marL="0" indent="0">
              <a:buNone/>
            </a:pPr>
            <a:endParaRPr lang="en-US" dirty="0">
              <a:ea typeface="+mn-lt"/>
              <a:cs typeface="+mn-lt"/>
            </a:endParaRPr>
          </a:p>
          <a:p>
            <a:pPr marL="0" indent="0">
              <a:buNone/>
            </a:pPr>
            <a:r>
              <a:rPr lang="en-US" b="1" dirty="0">
                <a:ea typeface="+mn-lt"/>
                <a:cs typeface="+mn-lt"/>
              </a:rPr>
              <a:t>Data Dictionary</a:t>
            </a:r>
          </a:p>
          <a:p>
            <a:pPr marL="0" indent="0">
              <a:buNone/>
            </a:pPr>
            <a:r>
              <a:rPr lang="en-US" dirty="0">
                <a:ea typeface="+mn-lt"/>
                <a:cs typeface="+mn-lt"/>
              </a:rPr>
              <a:t> a) It contains only numeric input variables. Unfortunately, due to confidentiality issues, we cannot provide the original features and more background information about the data. Features V1, V2, … V28 are the principal components obtained with PCA, the only </a:t>
            </a:r>
            <a:r>
              <a:rPr lang="en-US" dirty="0" err="1">
                <a:ea typeface="+mn-lt"/>
                <a:cs typeface="+mn-lt"/>
              </a:rPr>
              <a:t>featureswhich</a:t>
            </a:r>
            <a:r>
              <a:rPr lang="en-US" dirty="0">
                <a:ea typeface="+mn-lt"/>
                <a:cs typeface="+mn-lt"/>
              </a:rPr>
              <a:t> have not been transformed with PCA are 'Time' and 'Amount'. </a:t>
            </a:r>
          </a:p>
          <a:p>
            <a:pPr marL="0" indent="0">
              <a:buNone/>
            </a:pPr>
            <a:r>
              <a:rPr lang="en-US" dirty="0">
                <a:ea typeface="+mn-lt"/>
                <a:cs typeface="+mn-lt"/>
              </a:rPr>
              <a:t>b) Feature 'Time' contains the seconds elapsed between each transaction and the first transaction in the dataset. </a:t>
            </a:r>
          </a:p>
          <a:p>
            <a:pPr marL="0" indent="0">
              <a:buNone/>
            </a:pPr>
            <a:r>
              <a:rPr lang="en-US" dirty="0">
                <a:ea typeface="+mn-lt"/>
                <a:cs typeface="+mn-lt"/>
              </a:rPr>
              <a:t>c) The feature 'Amount' is the transaction Amount.</a:t>
            </a:r>
          </a:p>
          <a:p>
            <a:pPr marL="0" indent="0">
              <a:buNone/>
            </a:pPr>
            <a:r>
              <a:rPr lang="en-US" dirty="0">
                <a:ea typeface="+mn-lt"/>
                <a:cs typeface="+mn-lt"/>
              </a:rPr>
              <a:t> d) Feature 'Class' is the response variable and it takes value 1 in case of fraud and 0 otherwise.</a:t>
            </a:r>
            <a:endParaRPr lang="en-US" dirty="0">
              <a:ea typeface="Calibri" panose="020F0502020204030204"/>
              <a:cs typeface="Calibri" panose="020F0502020204030204"/>
            </a:endParaRP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2123916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C70A4-88F2-D107-0433-FF4DBB297DDE}"/>
              </a:ext>
            </a:extLst>
          </p:cNvPr>
          <p:cNvSpPr>
            <a:spLocks noGrp="1"/>
          </p:cNvSpPr>
          <p:nvPr>
            <p:ph type="title"/>
          </p:nvPr>
        </p:nvSpPr>
        <p:spPr/>
        <p:txBody>
          <a:bodyPr/>
          <a:lstStyle/>
          <a:p>
            <a:r>
              <a:rPr lang="en-US" sz="2400" b="1" dirty="0"/>
              <a:t>Q1. Import the dataset and view the first 10 rows of it.</a:t>
            </a:r>
            <a:endParaRPr lang="en-US" sz="2400" dirty="0"/>
          </a:p>
          <a:p>
            <a:endParaRPr lang="en-US" dirty="0">
              <a:ea typeface="Calibri Light"/>
              <a:cs typeface="Calibri Light"/>
            </a:endParaRPr>
          </a:p>
        </p:txBody>
      </p:sp>
      <p:pic>
        <p:nvPicPr>
          <p:cNvPr id="4" name="Picture 4" descr="Table&#10;&#10;Description automatically generated">
            <a:extLst>
              <a:ext uri="{FF2B5EF4-FFF2-40B4-BE49-F238E27FC236}">
                <a16:creationId xmlns:a16="http://schemas.microsoft.com/office/drawing/2014/main" xmlns="" id="{BA4B300E-A301-BC09-D13C-C5D70D03AC4C}"/>
              </a:ext>
            </a:extLst>
          </p:cNvPr>
          <p:cNvPicPr>
            <a:picLocks noGrp="1" noChangeAspect="1"/>
          </p:cNvPicPr>
          <p:nvPr>
            <p:ph idx="1"/>
          </p:nvPr>
        </p:nvPicPr>
        <p:blipFill>
          <a:blip r:embed="rId2"/>
          <a:stretch>
            <a:fillRect/>
          </a:stretch>
        </p:blipFill>
        <p:spPr>
          <a:xfrm>
            <a:off x="934618" y="1324319"/>
            <a:ext cx="10955367" cy="4376288"/>
          </a:xfrm>
        </p:spPr>
      </p:pic>
      <p:pic>
        <p:nvPicPr>
          <p:cNvPr id="6" name="Picture 5" descr="A picture containing text&#10;&#10;Description automatically generated">
            <a:extLst>
              <a:ext uri="{FF2B5EF4-FFF2-40B4-BE49-F238E27FC236}">
                <a16:creationId xmlns:a16="http://schemas.microsoft.com/office/drawing/2014/main" xmlns="" id="{7081EBBB-6A32-6B60-7F2B-8C35A92274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2732744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44840-3C3E-AC37-FBAD-6A4E74E75AEC}"/>
              </a:ext>
            </a:extLst>
          </p:cNvPr>
          <p:cNvSpPr>
            <a:spLocks noGrp="1"/>
          </p:cNvSpPr>
          <p:nvPr>
            <p:ph type="title"/>
          </p:nvPr>
        </p:nvSpPr>
        <p:spPr>
          <a:xfrm>
            <a:off x="838200" y="365125"/>
            <a:ext cx="8430884" cy="1771261"/>
          </a:xfrm>
        </p:spPr>
        <p:txBody>
          <a:bodyPr/>
          <a:lstStyle/>
          <a:p>
            <a:r>
              <a:rPr lang="en-US" b="1" dirty="0"/>
              <a:t>Q2. Display shape/dimension of  the </a:t>
            </a:r>
            <a:br>
              <a:rPr lang="en-US" b="1" dirty="0"/>
            </a:br>
            <a:r>
              <a:rPr lang="en-US" b="1" dirty="0">
                <a:ea typeface="Calibri Light"/>
                <a:cs typeface="Calibri Light"/>
              </a:rPr>
              <a:t>        Dataset</a:t>
            </a:r>
          </a:p>
          <a:p>
            <a:endParaRPr lang="en-US" dirty="0">
              <a:ea typeface="Calibri Light"/>
              <a:cs typeface="Calibri Light"/>
            </a:endParaRPr>
          </a:p>
        </p:txBody>
      </p:sp>
      <p:pic>
        <p:nvPicPr>
          <p:cNvPr id="4" name="Picture 4" descr="Graphical user interface, text, application, Word&#10;&#10;Description automatically generated">
            <a:extLst>
              <a:ext uri="{FF2B5EF4-FFF2-40B4-BE49-F238E27FC236}">
                <a16:creationId xmlns:a16="http://schemas.microsoft.com/office/drawing/2014/main" xmlns="" id="{C028B26F-4094-7118-E82D-22AE140BD3B2}"/>
              </a:ext>
            </a:extLst>
          </p:cNvPr>
          <p:cNvPicPr>
            <a:picLocks noGrp="1" noChangeAspect="1"/>
          </p:cNvPicPr>
          <p:nvPr>
            <p:ph idx="1"/>
          </p:nvPr>
        </p:nvPicPr>
        <p:blipFill>
          <a:blip r:embed="rId2"/>
          <a:stretch>
            <a:fillRect/>
          </a:stretch>
        </p:blipFill>
        <p:spPr>
          <a:xfrm>
            <a:off x="1907517" y="1884857"/>
            <a:ext cx="3618062" cy="1328647"/>
          </a:xfrm>
        </p:spPr>
      </p:pic>
      <p:pic>
        <p:nvPicPr>
          <p:cNvPr id="6" name="Picture 5" descr="A picture containing text&#10;&#10;Description automatically generated">
            <a:extLst>
              <a:ext uri="{FF2B5EF4-FFF2-40B4-BE49-F238E27FC236}">
                <a16:creationId xmlns:a16="http://schemas.microsoft.com/office/drawing/2014/main" xmlns="" id="{D3229E54-7F18-007B-726C-A2133F10D7F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222430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29" y="609311"/>
            <a:ext cx="10515600" cy="6026603"/>
          </a:xfrm>
        </p:spPr>
        <p:txBody>
          <a:bodyPr/>
          <a:lstStyle/>
          <a:p>
            <a:r>
              <a:rPr lang="en-US" b="1" dirty="0">
                <a:ea typeface="굴림" panose="020B0600000101010101" pitchFamily="34" charset="-127"/>
                <a:cs typeface="Times New Roman" panose="02020603050405020304" pitchFamily="18" charset="0"/>
              </a:rPr>
              <a:t>Specifications :</a:t>
            </a:r>
          </a:p>
          <a:p>
            <a:r>
              <a:rPr lang="en-US" sz="2400" dirty="0"/>
              <a:t>Part -I is concept based and walks you through various concepts of descriptive statistics, probability distributions and inferential statistics including conﬁdence intervals and hypothesis testing.</a:t>
            </a:r>
          </a:p>
          <a:p>
            <a:r>
              <a:rPr lang="en-US" sz="2400" dirty="0"/>
              <a:t>Part -II on the other hand is dataset based and explore various data cleaning options, data analysis options and using EDA to derive deep and meaningful insights for the business</a:t>
            </a:r>
            <a:endParaRPr lang="en-US" b="1" dirty="0">
              <a:ea typeface="굴림" panose="020B0600000101010101" pitchFamily="34" charset="-127"/>
              <a:cs typeface="Times New Roman" panose="02020603050405020304" pitchFamily="18" charset="0"/>
            </a:endParaRPr>
          </a:p>
          <a:p>
            <a:pPr marL="0" lvl="0" indent="0">
              <a:buNone/>
            </a:pPr>
            <a:endParaRPr lang="en-US" b="1" dirty="0">
              <a:ea typeface="굴림" panose="020B0600000101010101" pitchFamily="34" charset="-127"/>
              <a:cs typeface="Times New Roman" panose="02020603050405020304" pitchFamily="18" charset="0"/>
            </a:endParaRPr>
          </a:p>
          <a:p>
            <a:pPr marL="0" lvl="0" indent="0">
              <a:buNone/>
            </a:pPr>
            <a:endParaRPr lang="en-IN" b="1" dirty="0">
              <a:cs typeface="Times New Roman" panose="02020603050405020304" pitchFamily="18" charset="0"/>
            </a:endParaRPr>
          </a:p>
          <a:p>
            <a:endParaRPr lang="en-US" dirty="0"/>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Tree>
    <p:extLst>
      <p:ext uri="{BB962C8B-B14F-4D97-AF65-F5344CB8AC3E}">
        <p14:creationId xmlns:p14="http://schemas.microsoft.com/office/powerpoint/2010/main" val="3292558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028B9-4F47-F077-390C-908759D92FAD}"/>
              </a:ext>
            </a:extLst>
          </p:cNvPr>
          <p:cNvSpPr>
            <a:spLocks noGrp="1"/>
          </p:cNvSpPr>
          <p:nvPr>
            <p:ph type="title"/>
          </p:nvPr>
        </p:nvSpPr>
        <p:spPr>
          <a:xfrm>
            <a:off x="493143" y="350748"/>
            <a:ext cx="10688128" cy="1354317"/>
          </a:xfrm>
        </p:spPr>
        <p:txBody>
          <a:bodyPr/>
          <a:lstStyle/>
          <a:p>
            <a:r>
              <a:rPr lang="en-US" sz="2400" b="1" dirty="0">
                <a:latin typeface="Calibri"/>
                <a:ea typeface="Calibri"/>
                <a:cs typeface="Calibri"/>
              </a:rPr>
              <a:t>Q3.Check for the missing </a:t>
            </a:r>
            <a:r>
              <a:rPr lang="en-US" sz="2400" b="1" dirty="0" err="1">
                <a:latin typeface="Calibri"/>
                <a:ea typeface="Calibri"/>
                <a:cs typeface="Calibri"/>
              </a:rPr>
              <a:t>values.Display</a:t>
            </a:r>
            <a:r>
              <a:rPr lang="en-US" sz="2400" b="1" dirty="0">
                <a:latin typeface="Calibri"/>
                <a:ea typeface="Calibri"/>
                <a:cs typeface="Calibri"/>
              </a:rPr>
              <a:t> number of missing values per </a:t>
            </a:r>
            <a:br>
              <a:rPr lang="en-US" sz="2400" b="1" dirty="0">
                <a:latin typeface="Calibri"/>
                <a:ea typeface="Calibri"/>
                <a:cs typeface="Calibri"/>
              </a:rPr>
            </a:br>
            <a:r>
              <a:rPr lang="en-US" sz="2400" b="1" dirty="0">
                <a:latin typeface="Calibri"/>
                <a:ea typeface="Calibri"/>
                <a:cs typeface="Calibri"/>
              </a:rPr>
              <a:t>       column.</a:t>
            </a:r>
          </a:p>
        </p:txBody>
      </p:sp>
      <p:pic>
        <p:nvPicPr>
          <p:cNvPr id="4" name="Picture 4" descr="Graphical user interface, application, Word&#10;&#10;Description automatically generated">
            <a:extLst>
              <a:ext uri="{FF2B5EF4-FFF2-40B4-BE49-F238E27FC236}">
                <a16:creationId xmlns:a16="http://schemas.microsoft.com/office/drawing/2014/main" xmlns="" id="{5BDE7855-C128-9C7A-90F1-C40DAAE9AEFE}"/>
              </a:ext>
            </a:extLst>
          </p:cNvPr>
          <p:cNvPicPr>
            <a:picLocks noGrp="1" noChangeAspect="1"/>
          </p:cNvPicPr>
          <p:nvPr>
            <p:ph idx="1"/>
          </p:nvPr>
        </p:nvPicPr>
        <p:blipFill>
          <a:blip r:embed="rId2"/>
          <a:stretch>
            <a:fillRect/>
          </a:stretch>
        </p:blipFill>
        <p:spPr>
          <a:xfrm>
            <a:off x="1284267" y="1423060"/>
            <a:ext cx="7150560" cy="5242733"/>
          </a:xfrm>
        </p:spPr>
      </p:pic>
      <p:pic>
        <p:nvPicPr>
          <p:cNvPr id="6" name="Picture 5" descr="A picture containing text&#10;&#10;Description automatically generated">
            <a:extLst>
              <a:ext uri="{FF2B5EF4-FFF2-40B4-BE49-F238E27FC236}">
                <a16:creationId xmlns:a16="http://schemas.microsoft.com/office/drawing/2014/main" xmlns="" id="{70F9BA9F-F624-D717-879B-7A6CA7F6D8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117779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26495-A5EF-F7DB-C833-5A8AE95EF0F3}"/>
              </a:ext>
            </a:extLst>
          </p:cNvPr>
          <p:cNvSpPr>
            <a:spLocks noGrp="1"/>
          </p:cNvSpPr>
          <p:nvPr>
            <p:ph type="title"/>
          </p:nvPr>
        </p:nvSpPr>
        <p:spPr/>
        <p:txBody>
          <a:bodyPr>
            <a:normAutofit/>
          </a:bodyPr>
          <a:lstStyle/>
          <a:p>
            <a:r>
              <a:rPr lang="en-US" sz="2500" b="1" dirty="0">
                <a:latin typeface="Calibri"/>
                <a:ea typeface="+mj-lt"/>
                <a:cs typeface="+mj-lt"/>
              </a:rPr>
              <a:t>Visual representation of null values</a:t>
            </a:r>
            <a:endParaRPr lang="en-US" sz="2500" b="1" dirty="0">
              <a:latin typeface="Calibri"/>
            </a:endParaRPr>
          </a:p>
        </p:txBody>
      </p:sp>
      <p:pic>
        <p:nvPicPr>
          <p:cNvPr id="5" name="Picture 4" descr="A picture containing text&#10;&#10;Description automatically generated">
            <a:extLst>
              <a:ext uri="{FF2B5EF4-FFF2-40B4-BE49-F238E27FC236}">
                <a16:creationId xmlns:a16="http://schemas.microsoft.com/office/drawing/2014/main" xmlns="" id="{0769C727-BD63-18B5-36B0-6EC60CF021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6631" y="1825625"/>
            <a:ext cx="537873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276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C484B-EA9A-16B3-70B7-03D87036BD23}"/>
              </a:ext>
            </a:extLst>
          </p:cNvPr>
          <p:cNvSpPr>
            <a:spLocks noGrp="1"/>
          </p:cNvSpPr>
          <p:nvPr>
            <p:ph type="title"/>
          </p:nvPr>
        </p:nvSpPr>
        <p:spPr>
          <a:xfrm>
            <a:off x="291861" y="365125"/>
            <a:ext cx="11061939" cy="1339940"/>
          </a:xfrm>
        </p:spPr>
        <p:txBody>
          <a:bodyPr>
            <a:normAutofit/>
          </a:bodyPr>
          <a:lstStyle/>
          <a:p>
            <a:r>
              <a:rPr lang="en-US" sz="2400" b="1" dirty="0">
                <a:latin typeface="Calibri"/>
                <a:ea typeface="+mj-lt"/>
                <a:cs typeface="+mj-lt"/>
              </a:rPr>
              <a:t>Q4. Check the datatype, number of non-null values and name of each </a:t>
            </a:r>
            <a:br>
              <a:rPr lang="en-US" sz="2400" b="1" dirty="0">
                <a:latin typeface="Calibri"/>
                <a:ea typeface="+mj-lt"/>
                <a:cs typeface="+mj-lt"/>
              </a:rPr>
            </a:br>
            <a:r>
              <a:rPr lang="en-US" sz="2400" b="1" dirty="0">
                <a:latin typeface="Calibri"/>
                <a:ea typeface="+mj-lt"/>
                <a:cs typeface="+mj-lt"/>
              </a:rPr>
              <a:t>     variable in the dataset.</a:t>
            </a:r>
            <a:endParaRPr lang="en-US" sz="2400" b="1" dirty="0">
              <a:latin typeface="Calibri"/>
            </a:endParaRPr>
          </a:p>
        </p:txBody>
      </p:sp>
      <p:pic>
        <p:nvPicPr>
          <p:cNvPr id="6" name="Picture 6" descr="Graphical user interface, table&#10;&#10;Description automatically generated">
            <a:extLst>
              <a:ext uri="{FF2B5EF4-FFF2-40B4-BE49-F238E27FC236}">
                <a16:creationId xmlns:a16="http://schemas.microsoft.com/office/drawing/2014/main" xmlns="" id="{7406B9FF-44CC-4D83-562C-666537C7D1A9}"/>
              </a:ext>
            </a:extLst>
          </p:cNvPr>
          <p:cNvPicPr>
            <a:picLocks noGrp="1" noChangeAspect="1"/>
          </p:cNvPicPr>
          <p:nvPr>
            <p:ph idx="1"/>
          </p:nvPr>
        </p:nvPicPr>
        <p:blipFill>
          <a:blip r:embed="rId2"/>
          <a:stretch>
            <a:fillRect/>
          </a:stretch>
        </p:blipFill>
        <p:spPr>
          <a:xfrm>
            <a:off x="895000" y="1423059"/>
            <a:ext cx="7756565" cy="5343376"/>
          </a:xfrm>
        </p:spPr>
      </p:pic>
      <p:pic>
        <p:nvPicPr>
          <p:cNvPr id="5" name="Picture 4" descr="A picture containing text&#10;&#10;Description automatically generated">
            <a:extLst>
              <a:ext uri="{FF2B5EF4-FFF2-40B4-BE49-F238E27FC236}">
                <a16:creationId xmlns:a16="http://schemas.microsoft.com/office/drawing/2014/main" xmlns="" id="{6AC5068B-27ED-AB96-1426-A3C84926651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1577952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application&#10;&#10;Description automatically generated">
            <a:extLst>
              <a:ext uri="{FF2B5EF4-FFF2-40B4-BE49-F238E27FC236}">
                <a16:creationId xmlns:a16="http://schemas.microsoft.com/office/drawing/2014/main" xmlns="" id="{C1E5ACC4-2B21-A228-F2D6-83207A2E8D73}"/>
              </a:ext>
            </a:extLst>
          </p:cNvPr>
          <p:cNvPicPr>
            <a:picLocks noGrp="1" noChangeAspect="1"/>
          </p:cNvPicPr>
          <p:nvPr>
            <p:ph idx="1"/>
          </p:nvPr>
        </p:nvPicPr>
        <p:blipFill>
          <a:blip r:embed="rId2"/>
          <a:stretch>
            <a:fillRect/>
          </a:stretch>
        </p:blipFill>
        <p:spPr>
          <a:xfrm>
            <a:off x="604221" y="646681"/>
            <a:ext cx="9114498" cy="6134130"/>
          </a:xfrm>
        </p:spPr>
      </p:pic>
      <p:pic>
        <p:nvPicPr>
          <p:cNvPr id="5" name="Picture 4" descr="A picture containing text&#10;&#10;Description automatically generated">
            <a:extLst>
              <a:ext uri="{FF2B5EF4-FFF2-40B4-BE49-F238E27FC236}">
                <a16:creationId xmlns:a16="http://schemas.microsoft.com/office/drawing/2014/main" xmlns="" id="{559358A2-F40F-900A-C34F-C6F661B6AA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3664190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B82F0-258F-0147-039E-49CB86039D99}"/>
              </a:ext>
            </a:extLst>
          </p:cNvPr>
          <p:cNvSpPr>
            <a:spLocks noGrp="1"/>
          </p:cNvSpPr>
          <p:nvPr>
            <p:ph type="title"/>
          </p:nvPr>
        </p:nvSpPr>
        <p:spPr/>
        <p:txBody>
          <a:bodyPr/>
          <a:lstStyle/>
          <a:p>
            <a:r>
              <a:rPr lang="en-US" sz="2400" b="1" dirty="0">
                <a:latin typeface="Calibri"/>
                <a:ea typeface="Calibri"/>
                <a:cs typeface="Calibri"/>
              </a:rPr>
              <a:t>Q5. Check if there are any non-real characters in the dataset</a:t>
            </a:r>
            <a:br>
              <a:rPr lang="en-US" sz="2400" b="1" dirty="0">
                <a:latin typeface="Calibri"/>
                <a:ea typeface="Calibri"/>
                <a:cs typeface="Calibri"/>
              </a:rPr>
            </a:br>
            <a:r>
              <a:rPr lang="en-US" sz="2400" b="1" dirty="0">
                <a:latin typeface="Calibri"/>
                <a:ea typeface="Calibri"/>
                <a:cs typeface="Calibri"/>
              </a:rPr>
              <a:t/>
            </a:r>
            <a:br>
              <a:rPr lang="en-US" sz="2400" b="1" dirty="0">
                <a:latin typeface="Calibri"/>
                <a:ea typeface="Calibri"/>
                <a:cs typeface="Calibri"/>
              </a:rPr>
            </a:br>
            <a:endParaRPr lang="en-US" sz="2400" b="1">
              <a:latin typeface="Calibri"/>
              <a:ea typeface="Calibri"/>
              <a:cs typeface="Calibri"/>
            </a:endParaRPr>
          </a:p>
          <a:p>
            <a:endParaRPr lang="en-US" dirty="0">
              <a:ea typeface="Calibri Light"/>
              <a:cs typeface="Calibri Light"/>
            </a:endParaRPr>
          </a:p>
        </p:txBody>
      </p:sp>
      <p:pic>
        <p:nvPicPr>
          <p:cNvPr id="5" name="Picture 4" descr="A picture containing text&#10;&#10;Description automatically generated">
            <a:extLst>
              <a:ext uri="{FF2B5EF4-FFF2-40B4-BE49-F238E27FC236}">
                <a16:creationId xmlns:a16="http://schemas.microsoft.com/office/drawing/2014/main" xmlns="" id="{CD789141-F90E-5884-2F0B-2D04148AB7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
        <p:nvSpPr>
          <p:cNvPr id="8" name="Content Placeholder 7">
            <a:extLst>
              <a:ext uri="{FF2B5EF4-FFF2-40B4-BE49-F238E27FC236}">
                <a16:creationId xmlns:a16="http://schemas.microsoft.com/office/drawing/2014/main" xmlns="" id="{C39E82F7-52FF-C9DE-9448-E5FE6362BE90}"/>
              </a:ext>
            </a:extLst>
          </p:cNvPr>
          <p:cNvSpPr>
            <a:spLocks noGrp="1"/>
          </p:cNvSpPr>
          <p:nvPr>
            <p:ph idx="1"/>
          </p:nvPr>
        </p:nvSpPr>
        <p:spPr>
          <a:xfrm>
            <a:off x="838200" y="1969398"/>
            <a:ext cx="10515600" cy="4825791"/>
          </a:xfrm>
        </p:spPr>
        <p:txBody>
          <a:bodyPr vert="horz" lIns="91440" tIns="45720" rIns="91440" bIns="45720" rtlCol="0" anchor="t">
            <a:normAutofit fontScale="55000" lnSpcReduction="20000"/>
          </a:bodyPr>
          <a:lstStyle/>
          <a:p>
            <a:endParaRPr lang="en-US"/>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mn-lt"/>
              <a:cs typeface="+mn-lt"/>
            </a:endParaRPr>
          </a:p>
          <a:p>
            <a:endParaRPr lang="en-US" dirty="0">
              <a:ea typeface="+mn-lt"/>
              <a:cs typeface="+mn-lt"/>
            </a:endParaRPr>
          </a:p>
          <a:p>
            <a:endParaRPr lang="en-US" dirty="0">
              <a:ea typeface="+mn-lt"/>
              <a:cs typeface="+mn-lt"/>
            </a:endParaRPr>
          </a:p>
          <a:p>
            <a:pPr marL="0" indent="0">
              <a:buNone/>
            </a:pPr>
            <a:r>
              <a:rPr lang="en-US" dirty="0">
                <a:ea typeface="+mn-lt"/>
                <a:cs typeface="+mn-lt"/>
              </a:rPr>
              <a:t>There are no non real characters in the dataset.</a:t>
            </a:r>
            <a:endParaRPr lang="en-US" dirty="0">
              <a:ea typeface="Calibri"/>
              <a:cs typeface="Calibri"/>
            </a:endParaRPr>
          </a:p>
        </p:txBody>
      </p:sp>
      <p:pic>
        <p:nvPicPr>
          <p:cNvPr id="9" name="Picture 9" descr="Graphical user interface, application, Word&#10;&#10;Description automatically generated">
            <a:extLst>
              <a:ext uri="{FF2B5EF4-FFF2-40B4-BE49-F238E27FC236}">
                <a16:creationId xmlns:a16="http://schemas.microsoft.com/office/drawing/2014/main" xmlns="" id="{6E8351CA-8EFA-8E7E-FA15-96BE5B2B2EC0}"/>
              </a:ext>
            </a:extLst>
          </p:cNvPr>
          <p:cNvPicPr>
            <a:picLocks noChangeAspect="1"/>
          </p:cNvPicPr>
          <p:nvPr/>
        </p:nvPicPr>
        <p:blipFill>
          <a:blip r:embed="rId3"/>
          <a:stretch>
            <a:fillRect/>
          </a:stretch>
        </p:blipFill>
        <p:spPr>
          <a:xfrm>
            <a:off x="1086929" y="581406"/>
            <a:ext cx="8350369" cy="5450772"/>
          </a:xfrm>
          <a:prstGeom prst="rect">
            <a:avLst/>
          </a:prstGeom>
        </p:spPr>
      </p:pic>
    </p:spTree>
    <p:extLst>
      <p:ext uri="{BB962C8B-B14F-4D97-AF65-F5344CB8AC3E}">
        <p14:creationId xmlns:p14="http://schemas.microsoft.com/office/powerpoint/2010/main" val="2992563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67F96-C57C-3AAE-DED5-8D35FEC0F639}"/>
              </a:ext>
            </a:extLst>
          </p:cNvPr>
          <p:cNvSpPr>
            <a:spLocks noGrp="1"/>
          </p:cNvSpPr>
          <p:nvPr>
            <p:ph type="title"/>
          </p:nvPr>
        </p:nvSpPr>
        <p:spPr/>
        <p:txBody>
          <a:bodyPr/>
          <a:lstStyle/>
          <a:p>
            <a:r>
              <a:rPr lang="en-US" sz="2400" b="1" dirty="0">
                <a:latin typeface="Calibri"/>
                <a:ea typeface="Calibri"/>
                <a:cs typeface="Calibri"/>
              </a:rPr>
              <a:t>Q6. Check the descriptive statistics of the dataset.</a:t>
            </a:r>
            <a:endParaRPr lang="en-US" sz="2400" dirty="0">
              <a:latin typeface="Calibri"/>
              <a:ea typeface="Calibri"/>
              <a:cs typeface="Calibri"/>
            </a:endParaRPr>
          </a:p>
          <a:p>
            <a:endParaRPr lang="en-US" dirty="0">
              <a:ea typeface="Calibri Light"/>
              <a:cs typeface="Calibri Light"/>
            </a:endParaRPr>
          </a:p>
        </p:txBody>
      </p:sp>
      <p:pic>
        <p:nvPicPr>
          <p:cNvPr id="6" name="Picture 6" descr="Graphical user interface, application, table&#10;&#10;Description automatically generated">
            <a:extLst>
              <a:ext uri="{FF2B5EF4-FFF2-40B4-BE49-F238E27FC236}">
                <a16:creationId xmlns:a16="http://schemas.microsoft.com/office/drawing/2014/main" xmlns="" id="{25EE8749-B70C-A555-F5A0-FDFCB37E9519}"/>
              </a:ext>
            </a:extLst>
          </p:cNvPr>
          <p:cNvPicPr>
            <a:picLocks noGrp="1" noChangeAspect="1"/>
          </p:cNvPicPr>
          <p:nvPr>
            <p:ph idx="1"/>
          </p:nvPr>
        </p:nvPicPr>
        <p:blipFill>
          <a:blip r:embed="rId2"/>
          <a:stretch>
            <a:fillRect/>
          </a:stretch>
        </p:blipFill>
        <p:spPr>
          <a:xfrm>
            <a:off x="1355695" y="1703703"/>
            <a:ext cx="9868798" cy="4192616"/>
          </a:xfrm>
        </p:spPr>
      </p:pic>
      <p:pic>
        <p:nvPicPr>
          <p:cNvPr id="5" name="Picture 4" descr="A picture containing text&#10;&#10;Description automatically generated">
            <a:extLst>
              <a:ext uri="{FF2B5EF4-FFF2-40B4-BE49-F238E27FC236}">
                <a16:creationId xmlns:a16="http://schemas.microsoft.com/office/drawing/2014/main" xmlns="" id="{49A2CF5B-5764-FF95-DE65-79F409C216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2144395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1C0B8-7A96-209C-9C8C-E7BBEBFC4569}"/>
              </a:ext>
            </a:extLst>
          </p:cNvPr>
          <p:cNvSpPr>
            <a:spLocks noGrp="1"/>
          </p:cNvSpPr>
          <p:nvPr>
            <p:ph type="title"/>
          </p:nvPr>
        </p:nvSpPr>
        <p:spPr>
          <a:xfrm>
            <a:off x="838200" y="365125"/>
            <a:ext cx="8632167" cy="1339940"/>
          </a:xfrm>
        </p:spPr>
        <p:txBody>
          <a:bodyPr>
            <a:normAutofit/>
          </a:bodyPr>
          <a:lstStyle/>
          <a:p>
            <a:r>
              <a:rPr lang="en-US" sz="2400" b="1" dirty="0">
                <a:latin typeface="Calibri"/>
                <a:ea typeface="Calibri"/>
                <a:cs typeface="Calibri"/>
              </a:rPr>
              <a:t>Q7. Check the number of fraudulent transactions in the dataset              and visualize using pie chart and bar plot.</a:t>
            </a:r>
            <a:endParaRPr lang="en-US" sz="2400" dirty="0">
              <a:latin typeface="Calibri"/>
              <a:ea typeface="Calibri"/>
              <a:cs typeface="Calibri"/>
            </a:endParaRPr>
          </a:p>
          <a:p>
            <a:endParaRPr lang="en-US" dirty="0">
              <a:ea typeface="Calibri Light"/>
              <a:cs typeface="Calibri Light"/>
            </a:endParaRPr>
          </a:p>
        </p:txBody>
      </p:sp>
      <p:pic>
        <p:nvPicPr>
          <p:cNvPr id="5" name="Picture 4" descr="A picture containing text&#10;&#10;Description automatically generated">
            <a:extLst>
              <a:ext uri="{FF2B5EF4-FFF2-40B4-BE49-F238E27FC236}">
                <a16:creationId xmlns:a16="http://schemas.microsoft.com/office/drawing/2014/main" xmlns="" id="{15C3BDAE-9012-0480-7146-5139BA27F3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4420" y="1825625"/>
            <a:ext cx="850316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7302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xmlns="" id="{8805A0AF-1712-AF68-50C0-B07B842C6374}"/>
              </a:ext>
            </a:extLst>
          </p:cNvPr>
          <p:cNvPicPr>
            <a:picLocks noGrp="1" noChangeAspect="1"/>
          </p:cNvPicPr>
          <p:nvPr>
            <p:ph idx="1"/>
          </p:nvPr>
        </p:nvPicPr>
        <p:blipFill>
          <a:blip r:embed="rId2"/>
          <a:stretch>
            <a:fillRect/>
          </a:stretch>
        </p:blipFill>
        <p:spPr>
          <a:xfrm>
            <a:off x="1240676" y="859751"/>
            <a:ext cx="10558911" cy="5362934"/>
          </a:xfrm>
        </p:spPr>
      </p:pic>
      <p:pic>
        <p:nvPicPr>
          <p:cNvPr id="6" name="Picture 5" descr="A picture containing text&#10;&#10;Description automatically generated">
            <a:extLst>
              <a:ext uri="{FF2B5EF4-FFF2-40B4-BE49-F238E27FC236}">
                <a16:creationId xmlns:a16="http://schemas.microsoft.com/office/drawing/2014/main" xmlns="" id="{B5109870-F7F4-3CFE-E9FB-9F2FE79CCFE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1248949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15BDA-41CA-02C7-AFB1-E03AD45EB717}"/>
              </a:ext>
            </a:extLst>
          </p:cNvPr>
          <p:cNvSpPr>
            <a:spLocks noGrp="1"/>
          </p:cNvSpPr>
          <p:nvPr>
            <p:ph type="title"/>
          </p:nvPr>
        </p:nvSpPr>
        <p:spPr/>
        <p:txBody>
          <a:bodyPr>
            <a:normAutofit/>
          </a:bodyPr>
          <a:lstStyle/>
          <a:p>
            <a:r>
              <a:rPr lang="en-US" sz="2400" b="1" dirty="0">
                <a:latin typeface="Calibri"/>
                <a:ea typeface="+mj-lt"/>
                <a:cs typeface="+mj-lt"/>
              </a:rPr>
              <a:t>Q8. Check the maximum and minimum fraudulent amount.</a:t>
            </a:r>
            <a:endParaRPr lang="en-US" sz="2400" dirty="0">
              <a:latin typeface="Calibri"/>
              <a:ea typeface="Calibri"/>
              <a:cs typeface="Calibri"/>
            </a:endParaRPr>
          </a:p>
        </p:txBody>
      </p:sp>
      <p:pic>
        <p:nvPicPr>
          <p:cNvPr id="6" name="Picture 6" descr="A picture containing application&#10;&#10;Description automatically generated">
            <a:extLst>
              <a:ext uri="{FF2B5EF4-FFF2-40B4-BE49-F238E27FC236}">
                <a16:creationId xmlns:a16="http://schemas.microsoft.com/office/drawing/2014/main" xmlns="" id="{AC42169D-38CC-C3D8-6066-5179606E6130}"/>
              </a:ext>
            </a:extLst>
          </p:cNvPr>
          <p:cNvPicPr>
            <a:picLocks noGrp="1" noChangeAspect="1"/>
          </p:cNvPicPr>
          <p:nvPr>
            <p:ph idx="1"/>
          </p:nvPr>
        </p:nvPicPr>
        <p:blipFill>
          <a:blip r:embed="rId2"/>
          <a:stretch>
            <a:fillRect/>
          </a:stretch>
        </p:blipFill>
        <p:spPr>
          <a:xfrm>
            <a:off x="1250380" y="1633073"/>
            <a:ext cx="10525125" cy="1803459"/>
          </a:xfrm>
        </p:spPr>
      </p:pic>
      <p:pic>
        <p:nvPicPr>
          <p:cNvPr id="5" name="Picture 4" descr="A picture containing text&#10;&#10;Description automatically generated">
            <a:extLst>
              <a:ext uri="{FF2B5EF4-FFF2-40B4-BE49-F238E27FC236}">
                <a16:creationId xmlns:a16="http://schemas.microsoft.com/office/drawing/2014/main" xmlns="" id="{FC7FDBF3-F2ED-B6F3-B408-AA7BFB6C5DB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635957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F92880-1A47-FAFE-1E5C-158F045B2C0D}"/>
              </a:ext>
            </a:extLst>
          </p:cNvPr>
          <p:cNvSpPr>
            <a:spLocks noGrp="1"/>
          </p:cNvSpPr>
          <p:nvPr>
            <p:ph type="title"/>
          </p:nvPr>
        </p:nvSpPr>
        <p:spPr>
          <a:xfrm>
            <a:off x="838200" y="365125"/>
            <a:ext cx="8790317" cy="1339940"/>
          </a:xfrm>
        </p:spPr>
        <p:txBody>
          <a:bodyPr>
            <a:normAutofit/>
          </a:bodyPr>
          <a:lstStyle/>
          <a:p>
            <a:r>
              <a:rPr lang="en-US" sz="2400" b="1" dirty="0">
                <a:latin typeface="Calibri"/>
                <a:ea typeface="Calibri"/>
                <a:cs typeface="Calibri"/>
              </a:rPr>
              <a:t>Q9. Check the number of transactions where the transaction amount is zero and consider as a fraud transaction.</a:t>
            </a:r>
            <a:endParaRPr lang="en-US" sz="2400" dirty="0">
              <a:latin typeface="Calibri"/>
              <a:ea typeface="Calibri"/>
              <a:cs typeface="Calibri"/>
            </a:endParaRPr>
          </a:p>
          <a:p>
            <a:endParaRPr lang="en-US" dirty="0">
              <a:ea typeface="Calibri Light"/>
              <a:cs typeface="Calibri Light"/>
            </a:endParaRPr>
          </a:p>
        </p:txBody>
      </p:sp>
      <p:pic>
        <p:nvPicPr>
          <p:cNvPr id="6" name="Picture 6" descr="Graphical user interface, application, table, Excel&#10;&#10;Description automatically generated">
            <a:extLst>
              <a:ext uri="{FF2B5EF4-FFF2-40B4-BE49-F238E27FC236}">
                <a16:creationId xmlns:a16="http://schemas.microsoft.com/office/drawing/2014/main" xmlns="" id="{C76CBCA9-24B0-710A-7ADC-2208E7AFD8F9}"/>
              </a:ext>
            </a:extLst>
          </p:cNvPr>
          <p:cNvPicPr>
            <a:picLocks noGrp="1" noChangeAspect="1"/>
          </p:cNvPicPr>
          <p:nvPr>
            <p:ph idx="1"/>
          </p:nvPr>
        </p:nvPicPr>
        <p:blipFill>
          <a:blip r:embed="rId2"/>
          <a:stretch>
            <a:fillRect/>
          </a:stretch>
        </p:blipFill>
        <p:spPr>
          <a:xfrm>
            <a:off x="895710" y="1504306"/>
            <a:ext cx="10587486" cy="4260730"/>
          </a:xfrm>
        </p:spPr>
      </p:pic>
      <p:pic>
        <p:nvPicPr>
          <p:cNvPr id="5" name="Picture 4" descr="A picture containing text&#10;&#10;Description automatically generated">
            <a:extLst>
              <a:ext uri="{FF2B5EF4-FFF2-40B4-BE49-F238E27FC236}">
                <a16:creationId xmlns:a16="http://schemas.microsoft.com/office/drawing/2014/main" xmlns="" id="{C0AF7B4F-900F-CF53-8997-4B51BB9979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293400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PART-A</a:t>
            </a:r>
          </a:p>
          <a:p>
            <a:endParaRPr lang="en-US" b="1" dirty="0"/>
          </a:p>
          <a:p>
            <a:endParaRPr lang="en-US" b="1" dirty="0"/>
          </a:p>
          <a:p>
            <a:endParaRPr lang="en-US" b="1" dirty="0"/>
          </a:p>
          <a:p>
            <a:endParaRPr lang="en-US" sz="1800" dirty="0"/>
          </a:p>
          <a:p>
            <a:pPr marL="0" indent="0">
              <a:buNone/>
            </a:pPr>
            <a:r>
              <a:rPr lang="en-US" sz="1800" dirty="0"/>
              <a:t>      </a:t>
            </a:r>
            <a:endParaRPr lang="en-US" dirty="0"/>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95969"/>
            <a:ext cx="2614172" cy="1163929"/>
          </a:xfrm>
          <a:prstGeom prst="rect">
            <a:avLst/>
          </a:prstGeom>
          <a:noFill/>
          <a:ln>
            <a:noFill/>
          </a:ln>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024" y="2904309"/>
            <a:ext cx="9227506" cy="1227907"/>
          </a:xfrm>
          <a:prstGeom prst="rect">
            <a:avLst/>
          </a:prstGeom>
        </p:spPr>
      </p:pic>
    </p:spTree>
    <p:extLst>
      <p:ext uri="{BB962C8B-B14F-4D97-AF65-F5344CB8AC3E}">
        <p14:creationId xmlns:p14="http://schemas.microsoft.com/office/powerpoint/2010/main" val="1642094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AD3DF3-EC56-61FE-D909-F1EB80D75E18}"/>
              </a:ext>
            </a:extLst>
          </p:cNvPr>
          <p:cNvSpPr>
            <a:spLocks noGrp="1"/>
          </p:cNvSpPr>
          <p:nvPr>
            <p:ph type="title"/>
          </p:nvPr>
        </p:nvSpPr>
        <p:spPr/>
        <p:txBody>
          <a:bodyPr>
            <a:normAutofit/>
          </a:bodyPr>
          <a:lstStyle/>
          <a:p>
            <a:r>
              <a:rPr lang="en-US" sz="2400" b="1" dirty="0">
                <a:latin typeface="Calibri"/>
                <a:ea typeface="Calibri"/>
                <a:cs typeface="Calibri"/>
              </a:rPr>
              <a:t>10. Check the distribution of columns. List down columns that are normally distributed. List down columns that are not normally distributed.</a:t>
            </a:r>
            <a:endParaRPr lang="en-US" sz="2400" dirty="0">
              <a:latin typeface="Calibri"/>
              <a:ea typeface="Calibri"/>
              <a:cs typeface="Calibri"/>
            </a:endParaRPr>
          </a:p>
          <a:p>
            <a:endParaRPr lang="en-US" dirty="0">
              <a:ea typeface="Calibri Light"/>
              <a:cs typeface="Calibri Light"/>
            </a:endParaRPr>
          </a:p>
        </p:txBody>
      </p:sp>
      <p:pic>
        <p:nvPicPr>
          <p:cNvPr id="6" name="Picture 6" descr="Diagram&#10;&#10;Description automatically generated">
            <a:extLst>
              <a:ext uri="{FF2B5EF4-FFF2-40B4-BE49-F238E27FC236}">
                <a16:creationId xmlns:a16="http://schemas.microsoft.com/office/drawing/2014/main" xmlns="" id="{3F45ECB8-3A7D-767C-2506-E5B0064810A1}"/>
              </a:ext>
            </a:extLst>
          </p:cNvPr>
          <p:cNvPicPr>
            <a:picLocks noGrp="1" noChangeAspect="1"/>
          </p:cNvPicPr>
          <p:nvPr>
            <p:ph idx="1"/>
          </p:nvPr>
        </p:nvPicPr>
        <p:blipFill>
          <a:blip r:embed="rId2"/>
          <a:stretch>
            <a:fillRect/>
          </a:stretch>
        </p:blipFill>
        <p:spPr>
          <a:xfrm>
            <a:off x="832898" y="1539081"/>
            <a:ext cx="8915939" cy="4162425"/>
          </a:xfrm>
        </p:spPr>
      </p:pic>
      <p:pic>
        <p:nvPicPr>
          <p:cNvPr id="5" name="Picture 4" descr="A picture containing text&#10;&#10;Description automatically generated">
            <a:extLst>
              <a:ext uri="{FF2B5EF4-FFF2-40B4-BE49-F238E27FC236}">
                <a16:creationId xmlns:a16="http://schemas.microsoft.com/office/drawing/2014/main" xmlns="" id="{44179665-67FA-8650-B21A-B864440C97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3461192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F3375-2A7B-81E2-06CC-0776987A2974}"/>
              </a:ext>
            </a:extLst>
          </p:cNvPr>
          <p:cNvSpPr>
            <a:spLocks noGrp="1"/>
          </p:cNvSpPr>
          <p:nvPr>
            <p:ph type="title"/>
          </p:nvPr>
        </p:nvSpPr>
        <p:spPr>
          <a:xfrm>
            <a:off x="838200" y="5224670"/>
            <a:ext cx="10515600" cy="1253678"/>
          </a:xfrm>
        </p:spPr>
        <p:txBody>
          <a:bodyPr>
            <a:normAutofit/>
          </a:bodyPr>
          <a:lstStyle/>
          <a:p>
            <a:r>
              <a:rPr lang="en-US" sz="2000" dirty="0">
                <a:ea typeface="+mj-lt"/>
                <a:cs typeface="+mj-lt"/>
              </a:rPr>
              <a:t>We can clearly see that from above plot that from V1 to V28 variables are normally distributed. </a:t>
            </a:r>
            <a:endParaRPr lang="en-US" sz="2000">
              <a:ea typeface="Calibri Light"/>
              <a:cs typeface="Calibri Light"/>
            </a:endParaRPr>
          </a:p>
          <a:p>
            <a:r>
              <a:rPr lang="en-US" sz="2000" dirty="0">
                <a:ea typeface="+mj-lt"/>
                <a:cs typeface="+mj-lt"/>
              </a:rPr>
              <a:t>Variable 'Time' and 'Amount' do not follow normal distribution</a:t>
            </a:r>
            <a:endParaRPr lang="en-US" sz="2000" dirty="0">
              <a:ea typeface="Calibri Light"/>
              <a:cs typeface="Calibri Light"/>
            </a:endParaRPr>
          </a:p>
        </p:txBody>
      </p:sp>
      <p:pic>
        <p:nvPicPr>
          <p:cNvPr id="6" name="Picture 6" descr="Chart&#10;&#10;Description automatically generated">
            <a:extLst>
              <a:ext uri="{FF2B5EF4-FFF2-40B4-BE49-F238E27FC236}">
                <a16:creationId xmlns:a16="http://schemas.microsoft.com/office/drawing/2014/main" xmlns="" id="{515CCF24-1EC0-0913-7A51-45F8321A1EDB}"/>
              </a:ext>
            </a:extLst>
          </p:cNvPr>
          <p:cNvPicPr>
            <a:picLocks noGrp="1" noChangeAspect="1"/>
          </p:cNvPicPr>
          <p:nvPr>
            <p:ph idx="1"/>
          </p:nvPr>
        </p:nvPicPr>
        <p:blipFill>
          <a:blip r:embed="rId2"/>
          <a:stretch>
            <a:fillRect/>
          </a:stretch>
        </p:blipFill>
        <p:spPr>
          <a:xfrm>
            <a:off x="167138" y="1640173"/>
            <a:ext cx="11685198" cy="3572054"/>
          </a:xfrm>
        </p:spPr>
      </p:pic>
      <p:pic>
        <p:nvPicPr>
          <p:cNvPr id="5" name="Picture 4" descr="A picture containing text&#10;&#10;Description automatically generated">
            <a:extLst>
              <a:ext uri="{FF2B5EF4-FFF2-40B4-BE49-F238E27FC236}">
                <a16:creationId xmlns:a16="http://schemas.microsoft.com/office/drawing/2014/main" xmlns="" id="{F39CA70E-D62A-BCE8-D16A-B91D9E8B782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100186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E8A890-65DA-237F-48C1-C7B43BD08827}"/>
              </a:ext>
            </a:extLst>
          </p:cNvPr>
          <p:cNvSpPr>
            <a:spLocks noGrp="1"/>
          </p:cNvSpPr>
          <p:nvPr>
            <p:ph type="title"/>
          </p:nvPr>
        </p:nvSpPr>
        <p:spPr/>
        <p:txBody>
          <a:bodyPr/>
          <a:lstStyle/>
          <a:p>
            <a:r>
              <a:rPr lang="en-US" sz="2400" b="1" dirty="0">
                <a:latin typeface="Calibri"/>
                <a:ea typeface="Calibri"/>
                <a:cs typeface="Calibri"/>
              </a:rPr>
              <a:t>Q11. List down columns that are highly skewed.</a:t>
            </a:r>
            <a:endParaRPr lang="en-US" sz="2400" dirty="0">
              <a:latin typeface="Calibri"/>
              <a:ea typeface="Calibri"/>
              <a:cs typeface="Calibri"/>
            </a:endParaRPr>
          </a:p>
          <a:p>
            <a:endParaRPr lang="en-US" sz="2400" dirty="0">
              <a:latin typeface="Calibri"/>
              <a:ea typeface="Calibri Light"/>
              <a:cs typeface="Calibri Light"/>
            </a:endParaRPr>
          </a:p>
        </p:txBody>
      </p:sp>
      <p:pic>
        <p:nvPicPr>
          <p:cNvPr id="6" name="Picture 6" descr="Graphical user interface, text, application, table&#10;&#10;Description automatically generated">
            <a:extLst>
              <a:ext uri="{FF2B5EF4-FFF2-40B4-BE49-F238E27FC236}">
                <a16:creationId xmlns:a16="http://schemas.microsoft.com/office/drawing/2014/main" xmlns="" id="{FBBA8089-B65A-4FB3-F774-7415548966F2}"/>
              </a:ext>
            </a:extLst>
          </p:cNvPr>
          <p:cNvPicPr>
            <a:picLocks noGrp="1" noChangeAspect="1"/>
          </p:cNvPicPr>
          <p:nvPr>
            <p:ph idx="1"/>
          </p:nvPr>
        </p:nvPicPr>
        <p:blipFill>
          <a:blip r:embed="rId2"/>
          <a:stretch>
            <a:fillRect/>
          </a:stretch>
        </p:blipFill>
        <p:spPr>
          <a:xfrm>
            <a:off x="986736" y="1573767"/>
            <a:ext cx="10247282" cy="3086638"/>
          </a:xfrm>
        </p:spPr>
      </p:pic>
      <p:pic>
        <p:nvPicPr>
          <p:cNvPr id="5" name="Picture 4" descr="A picture containing text&#10;&#10;Description automatically generated">
            <a:extLst>
              <a:ext uri="{FF2B5EF4-FFF2-40B4-BE49-F238E27FC236}">
                <a16:creationId xmlns:a16="http://schemas.microsoft.com/office/drawing/2014/main" xmlns="" id="{9254CA9C-B854-8B63-B3E5-56A7B48E7E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3215215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xmlns="" id="{9700338B-63F6-9887-F297-75B4AC0A2DF3}"/>
              </a:ext>
            </a:extLst>
          </p:cNvPr>
          <p:cNvPicPr>
            <a:picLocks noGrp="1" noChangeAspect="1"/>
          </p:cNvPicPr>
          <p:nvPr>
            <p:ph idx="1"/>
          </p:nvPr>
        </p:nvPicPr>
        <p:blipFill>
          <a:blip r:embed="rId2"/>
          <a:stretch>
            <a:fillRect/>
          </a:stretch>
        </p:blipFill>
        <p:spPr>
          <a:xfrm>
            <a:off x="897915" y="819210"/>
            <a:ext cx="6701190" cy="5314621"/>
          </a:xfrm>
        </p:spPr>
      </p:pic>
      <p:pic>
        <p:nvPicPr>
          <p:cNvPr id="5" name="Picture 4" descr="A picture containing text&#10;&#10;Description automatically generated">
            <a:extLst>
              <a:ext uri="{FF2B5EF4-FFF2-40B4-BE49-F238E27FC236}">
                <a16:creationId xmlns:a16="http://schemas.microsoft.com/office/drawing/2014/main" xmlns="" id="{8568C822-30F0-3ED4-A655-A6E5724008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2754514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waterfall chart&#10;&#10;Description automatically generated">
            <a:extLst>
              <a:ext uri="{FF2B5EF4-FFF2-40B4-BE49-F238E27FC236}">
                <a16:creationId xmlns:a16="http://schemas.microsoft.com/office/drawing/2014/main" xmlns="" id="{CACE85CE-0C60-91A3-B3B3-76A4382ADBFA}"/>
              </a:ext>
            </a:extLst>
          </p:cNvPr>
          <p:cNvPicPr>
            <a:picLocks noGrp="1" noChangeAspect="1"/>
          </p:cNvPicPr>
          <p:nvPr>
            <p:ph idx="1"/>
          </p:nvPr>
        </p:nvPicPr>
        <p:blipFill>
          <a:blip r:embed="rId2"/>
          <a:stretch>
            <a:fillRect/>
          </a:stretch>
        </p:blipFill>
        <p:spPr>
          <a:xfrm>
            <a:off x="732797" y="1218826"/>
            <a:ext cx="10108180" cy="4946709"/>
          </a:xfrm>
        </p:spPr>
      </p:pic>
      <p:pic>
        <p:nvPicPr>
          <p:cNvPr id="5" name="Picture 4" descr="A picture containing text&#10;&#10;Description automatically generated">
            <a:extLst>
              <a:ext uri="{FF2B5EF4-FFF2-40B4-BE49-F238E27FC236}">
                <a16:creationId xmlns:a16="http://schemas.microsoft.com/office/drawing/2014/main" xmlns="" id="{B1E75293-B867-F6C8-419F-C0856200DC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788393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F2F2A-559C-26BC-DCAC-C0E24A1E6E94}"/>
              </a:ext>
            </a:extLst>
          </p:cNvPr>
          <p:cNvSpPr>
            <a:spLocks noGrp="1"/>
          </p:cNvSpPr>
          <p:nvPr>
            <p:ph type="title"/>
          </p:nvPr>
        </p:nvSpPr>
        <p:spPr>
          <a:xfrm>
            <a:off x="780691" y="5023389"/>
            <a:ext cx="10515600" cy="1325563"/>
          </a:xfrm>
        </p:spPr>
        <p:txBody>
          <a:bodyPr>
            <a:normAutofit/>
          </a:bodyPr>
          <a:lstStyle/>
          <a:p>
            <a:r>
              <a:rPr lang="en-US" sz="2000" dirty="0">
                <a:ea typeface="+mj-lt"/>
                <a:cs typeface="+mj-lt"/>
              </a:rPr>
              <a:t>From above plot we can see </a:t>
            </a:r>
            <a:r>
              <a:rPr lang="en-US" sz="2000" dirty="0" smtClean="0">
                <a:ea typeface="+mj-lt"/>
                <a:cs typeface="+mj-lt"/>
              </a:rPr>
              <a:t>fraudulent </a:t>
            </a:r>
            <a:r>
              <a:rPr lang="en-US" sz="2000" dirty="0">
                <a:ea typeface="+mj-lt"/>
                <a:cs typeface="+mj-lt"/>
              </a:rPr>
              <a:t>transaction has more skewness than normal transaction.</a:t>
            </a:r>
            <a:endParaRPr lang="en-US" sz="2000" dirty="0">
              <a:ea typeface="Calibri Light"/>
              <a:cs typeface="Calibri Light"/>
            </a:endParaRPr>
          </a:p>
        </p:txBody>
      </p:sp>
      <p:pic>
        <p:nvPicPr>
          <p:cNvPr id="4" name="Picture 4" descr="Chart, waterfall chart&#10;&#10;Description automatically generated">
            <a:extLst>
              <a:ext uri="{FF2B5EF4-FFF2-40B4-BE49-F238E27FC236}">
                <a16:creationId xmlns:a16="http://schemas.microsoft.com/office/drawing/2014/main" xmlns="" id="{8D1AD336-80DB-0B7A-8900-CA4F318100FE}"/>
              </a:ext>
            </a:extLst>
          </p:cNvPr>
          <p:cNvPicPr>
            <a:picLocks noGrp="1" noChangeAspect="1"/>
          </p:cNvPicPr>
          <p:nvPr>
            <p:ph idx="1"/>
          </p:nvPr>
        </p:nvPicPr>
        <p:blipFill>
          <a:blip r:embed="rId2"/>
          <a:stretch>
            <a:fillRect/>
          </a:stretch>
        </p:blipFill>
        <p:spPr>
          <a:xfrm>
            <a:off x="598008" y="700703"/>
            <a:ext cx="8379304" cy="4329560"/>
          </a:xfrm>
        </p:spPr>
      </p:pic>
      <p:pic>
        <p:nvPicPr>
          <p:cNvPr id="6" name="Picture 5" descr="A picture containing text&#10;&#10;Description automatically generated">
            <a:extLst>
              <a:ext uri="{FF2B5EF4-FFF2-40B4-BE49-F238E27FC236}">
                <a16:creationId xmlns:a16="http://schemas.microsoft.com/office/drawing/2014/main" xmlns="" id="{3875D9A7-B408-C7DC-6FE6-B12C007F8C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61135"/>
            <a:ext cx="2614172" cy="1163929"/>
          </a:xfrm>
          <a:prstGeom prst="rect">
            <a:avLst/>
          </a:prstGeom>
          <a:noFill/>
          <a:ln>
            <a:noFill/>
          </a:ln>
        </p:spPr>
      </p:pic>
    </p:spTree>
    <p:extLst>
      <p:ext uri="{BB962C8B-B14F-4D97-AF65-F5344CB8AC3E}">
        <p14:creationId xmlns:p14="http://schemas.microsoft.com/office/powerpoint/2010/main" val="1666940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393B24-63DE-8DC6-0651-C11CD635534F}"/>
              </a:ext>
            </a:extLst>
          </p:cNvPr>
          <p:cNvSpPr>
            <a:spLocks noGrp="1"/>
          </p:cNvSpPr>
          <p:nvPr>
            <p:ph type="title"/>
          </p:nvPr>
        </p:nvSpPr>
        <p:spPr>
          <a:xfrm>
            <a:off x="392502" y="681427"/>
            <a:ext cx="10616241" cy="664207"/>
          </a:xfrm>
        </p:spPr>
        <p:txBody>
          <a:bodyPr>
            <a:normAutofit fontScale="90000"/>
          </a:bodyPr>
          <a:lstStyle/>
          <a:p>
            <a:r>
              <a:rPr lang="en-US" sz="2400" b="1" dirty="0">
                <a:latin typeface="Calibri"/>
                <a:ea typeface="Calibri"/>
                <a:cs typeface="Calibri"/>
              </a:rPr>
              <a:t>Q12. With the help standard scaler, normalize the respective  </a:t>
            </a:r>
            <a:br>
              <a:rPr lang="en-US" sz="2400" b="1" dirty="0">
                <a:latin typeface="Calibri"/>
                <a:ea typeface="Calibri"/>
                <a:cs typeface="Calibri"/>
              </a:rPr>
            </a:br>
            <a:r>
              <a:rPr lang="en-US" sz="2400" b="1" dirty="0">
                <a:latin typeface="Calibri"/>
                <a:ea typeface="Calibri"/>
                <a:cs typeface="Calibri"/>
              </a:rPr>
              <a:t>         column distribution.</a:t>
            </a:r>
          </a:p>
          <a:p>
            <a:r>
              <a:rPr lang="en-US" sz="2400" b="1" dirty="0">
                <a:latin typeface="Calibri"/>
                <a:ea typeface="Calibri"/>
                <a:cs typeface="Calibri"/>
              </a:rPr>
              <a:t/>
            </a:r>
            <a:br>
              <a:rPr lang="en-US" sz="2400" b="1" dirty="0">
                <a:latin typeface="Calibri"/>
                <a:ea typeface="Calibri"/>
                <a:cs typeface="Calibri"/>
              </a:rPr>
            </a:br>
            <a:endParaRPr lang="en-US" sz="2400" b="1" dirty="0">
              <a:latin typeface="Calibri"/>
              <a:ea typeface="Calibri"/>
              <a:cs typeface="Calibri"/>
            </a:endParaRPr>
          </a:p>
          <a:p>
            <a:endParaRPr lang="en-US" sz="2400" dirty="0">
              <a:latin typeface="Calibri"/>
              <a:ea typeface="Calibri Light"/>
              <a:cs typeface="Calibri Light"/>
            </a:endParaRPr>
          </a:p>
        </p:txBody>
      </p:sp>
      <p:pic>
        <p:nvPicPr>
          <p:cNvPr id="5" name="Picture 4" descr="A picture containing text&#10;&#10;Description automatically generated">
            <a:extLst>
              <a:ext uri="{FF2B5EF4-FFF2-40B4-BE49-F238E27FC236}">
                <a16:creationId xmlns:a16="http://schemas.microsoft.com/office/drawing/2014/main" xmlns="" id="{54B4ECBB-ADEF-5265-100C-725CD59E6F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pic>
        <p:nvPicPr>
          <p:cNvPr id="9" name="Picture 9">
            <a:extLst>
              <a:ext uri="{FF2B5EF4-FFF2-40B4-BE49-F238E27FC236}">
                <a16:creationId xmlns:a16="http://schemas.microsoft.com/office/drawing/2014/main" xmlns="" id="{F2A6F5BF-670C-99A1-751E-81DE4821B90C}"/>
              </a:ext>
            </a:extLst>
          </p:cNvPr>
          <p:cNvPicPr>
            <a:picLocks noGrp="1" noChangeAspect="1"/>
          </p:cNvPicPr>
          <p:nvPr>
            <p:ph idx="1"/>
          </p:nvPr>
        </p:nvPicPr>
        <p:blipFill>
          <a:blip r:embed="rId3"/>
          <a:stretch>
            <a:fillRect/>
          </a:stretch>
        </p:blipFill>
        <p:spPr>
          <a:xfrm>
            <a:off x="866057" y="1168236"/>
            <a:ext cx="9050906" cy="5493588"/>
          </a:xfrm>
        </p:spPr>
      </p:pic>
    </p:spTree>
    <p:extLst>
      <p:ext uri="{BB962C8B-B14F-4D97-AF65-F5344CB8AC3E}">
        <p14:creationId xmlns:p14="http://schemas.microsoft.com/office/powerpoint/2010/main" val="1315663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table&#10;&#10;Description automatically generated">
            <a:extLst>
              <a:ext uri="{FF2B5EF4-FFF2-40B4-BE49-F238E27FC236}">
                <a16:creationId xmlns:a16="http://schemas.microsoft.com/office/drawing/2014/main" xmlns="" id="{88DBBA95-DB07-0BF7-750C-B04CEC1CF952}"/>
              </a:ext>
            </a:extLst>
          </p:cNvPr>
          <p:cNvPicPr>
            <a:picLocks noGrp="1" noChangeAspect="1"/>
          </p:cNvPicPr>
          <p:nvPr>
            <p:ph idx="1"/>
          </p:nvPr>
        </p:nvPicPr>
        <p:blipFill>
          <a:blip r:embed="rId2"/>
          <a:stretch>
            <a:fillRect/>
          </a:stretch>
        </p:blipFill>
        <p:spPr>
          <a:xfrm>
            <a:off x="306058" y="1881712"/>
            <a:ext cx="11694902" cy="4152899"/>
          </a:xfrm>
        </p:spPr>
      </p:pic>
      <p:pic>
        <p:nvPicPr>
          <p:cNvPr id="6" name="Picture 5" descr="A picture containing text&#10;&#10;Description automatically generated">
            <a:extLst>
              <a:ext uri="{FF2B5EF4-FFF2-40B4-BE49-F238E27FC236}">
                <a16:creationId xmlns:a16="http://schemas.microsoft.com/office/drawing/2014/main" xmlns="" id="{8DB2B2C9-6478-D013-CC5D-0C135D4BCDD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1745560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table&#10;&#10;Description automatically generated">
            <a:extLst>
              <a:ext uri="{FF2B5EF4-FFF2-40B4-BE49-F238E27FC236}">
                <a16:creationId xmlns:a16="http://schemas.microsoft.com/office/drawing/2014/main" xmlns="" id="{E0FD57AD-69FA-1446-7351-0B3C5B418E95}"/>
              </a:ext>
            </a:extLst>
          </p:cNvPr>
          <p:cNvPicPr>
            <a:picLocks noGrp="1" noChangeAspect="1"/>
          </p:cNvPicPr>
          <p:nvPr>
            <p:ph idx="1"/>
          </p:nvPr>
        </p:nvPicPr>
        <p:blipFill>
          <a:blip r:embed="rId2"/>
          <a:stretch>
            <a:fillRect/>
          </a:stretch>
        </p:blipFill>
        <p:spPr>
          <a:xfrm>
            <a:off x="627213" y="1777836"/>
            <a:ext cx="10966329" cy="4633822"/>
          </a:xfrm>
        </p:spPr>
      </p:pic>
      <p:pic>
        <p:nvPicPr>
          <p:cNvPr id="6" name="Picture 5" descr="A picture containing text&#10;&#10;Description automatically generated">
            <a:extLst>
              <a:ext uri="{FF2B5EF4-FFF2-40B4-BE49-F238E27FC236}">
                <a16:creationId xmlns:a16="http://schemas.microsoft.com/office/drawing/2014/main" xmlns="" id="{5C5CE7BF-F676-DF88-3307-8D32C3A26A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3867656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xmlns="" id="{3BEA5FB4-1D6F-0865-66D2-6E9280EC0AB6}"/>
              </a:ext>
            </a:extLst>
          </p:cNvPr>
          <p:cNvPicPr>
            <a:picLocks noGrp="1" noChangeAspect="1"/>
          </p:cNvPicPr>
          <p:nvPr>
            <p:ph idx="1"/>
          </p:nvPr>
        </p:nvPicPr>
        <p:blipFill>
          <a:blip r:embed="rId2"/>
          <a:stretch>
            <a:fillRect/>
          </a:stretch>
        </p:blipFill>
        <p:spPr>
          <a:xfrm>
            <a:off x="688486" y="761700"/>
            <a:ext cx="5826085" cy="5947224"/>
          </a:xfrm>
        </p:spPr>
      </p:pic>
      <p:pic>
        <p:nvPicPr>
          <p:cNvPr id="6" name="Picture 5" descr="A picture containing text&#10;&#10;Description automatically generated">
            <a:extLst>
              <a:ext uri="{FF2B5EF4-FFF2-40B4-BE49-F238E27FC236}">
                <a16:creationId xmlns:a16="http://schemas.microsoft.com/office/drawing/2014/main" xmlns="" id="{ADF09CDA-2BE6-B61B-CAB6-FCB0250F2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116026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30803"/>
            <a:ext cx="2614172" cy="1163929"/>
          </a:xfrm>
          <a:prstGeom prst="rect">
            <a:avLst/>
          </a:prstGeom>
          <a:noFill/>
          <a:ln>
            <a:noFill/>
          </a:ln>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568" y="2560320"/>
            <a:ext cx="9457451" cy="3169920"/>
          </a:xfrm>
          <a:prstGeom prst="rect">
            <a:avLst/>
          </a:prstGeom>
        </p:spPr>
      </p:pic>
      <p:sp>
        <p:nvSpPr>
          <p:cNvPr id="11" name="Rectangle 10"/>
          <p:cNvSpPr/>
          <p:nvPr/>
        </p:nvSpPr>
        <p:spPr>
          <a:xfrm>
            <a:off x="1022568" y="1694177"/>
            <a:ext cx="8443499" cy="461665"/>
          </a:xfrm>
          <a:prstGeom prst="rect">
            <a:avLst/>
          </a:prstGeom>
        </p:spPr>
        <p:txBody>
          <a:bodyPr wrap="square">
            <a:spAutoFit/>
          </a:bodyPr>
          <a:lstStyle/>
          <a:p>
            <a:r>
              <a:rPr lang="en-US" sz="2400" b="1" i="0" dirty="0">
                <a:solidFill>
                  <a:srgbClr val="000000"/>
                </a:solidFill>
                <a:effectLst/>
                <a:latin typeface="Helvetica Neue"/>
              </a:rPr>
              <a:t>Q1. Compute the mean, median and the mode of the data</a:t>
            </a:r>
          </a:p>
        </p:txBody>
      </p:sp>
    </p:spTree>
    <p:extLst>
      <p:ext uri="{BB962C8B-B14F-4D97-AF65-F5344CB8AC3E}">
        <p14:creationId xmlns:p14="http://schemas.microsoft.com/office/powerpoint/2010/main" val="3116457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F034B-FB88-550D-57B0-66918202C072}"/>
              </a:ext>
            </a:extLst>
          </p:cNvPr>
          <p:cNvSpPr>
            <a:spLocks noGrp="1"/>
          </p:cNvSpPr>
          <p:nvPr>
            <p:ph type="title"/>
          </p:nvPr>
        </p:nvSpPr>
        <p:spPr>
          <a:xfrm>
            <a:off x="838200" y="365125"/>
            <a:ext cx="10515600" cy="1785638"/>
          </a:xfrm>
        </p:spPr>
        <p:txBody>
          <a:bodyPr/>
          <a:lstStyle/>
          <a:p>
            <a:r>
              <a:rPr lang="en-US" sz="2400" b="1" dirty="0">
                <a:latin typeface="Calibri"/>
                <a:ea typeface="Calibri"/>
                <a:cs typeface="Calibri"/>
              </a:rPr>
              <a:t>Q13. List down columns that have high kurtosis.</a:t>
            </a:r>
            <a:endParaRPr lang="en-US" sz="2400" dirty="0">
              <a:ea typeface="+mj-lt"/>
              <a:cs typeface="+mj-lt"/>
            </a:endParaRPr>
          </a:p>
          <a:p>
            <a:endParaRPr lang="en-US" dirty="0">
              <a:ea typeface="+mj-lt"/>
              <a:cs typeface="+mj-lt"/>
            </a:endParaRPr>
          </a:p>
          <a:p>
            <a:endParaRPr lang="en-US" dirty="0">
              <a:ea typeface="Calibri Light"/>
              <a:cs typeface="Calibri Light"/>
            </a:endParaRPr>
          </a:p>
        </p:txBody>
      </p:sp>
      <p:pic>
        <p:nvPicPr>
          <p:cNvPr id="4" name="Picture 4" descr="Table&#10;&#10;Description automatically generated">
            <a:extLst>
              <a:ext uri="{FF2B5EF4-FFF2-40B4-BE49-F238E27FC236}">
                <a16:creationId xmlns:a16="http://schemas.microsoft.com/office/drawing/2014/main" xmlns="" id="{A6BF609F-8B14-D387-790F-EF40FA48FF89}"/>
              </a:ext>
            </a:extLst>
          </p:cNvPr>
          <p:cNvPicPr>
            <a:picLocks noGrp="1" noChangeAspect="1"/>
          </p:cNvPicPr>
          <p:nvPr>
            <p:ph idx="1"/>
          </p:nvPr>
        </p:nvPicPr>
        <p:blipFill>
          <a:blip r:embed="rId2"/>
          <a:stretch>
            <a:fillRect/>
          </a:stretch>
        </p:blipFill>
        <p:spPr>
          <a:xfrm>
            <a:off x="1534275" y="1121135"/>
            <a:ext cx="2222317" cy="5602168"/>
          </a:xfrm>
        </p:spPr>
      </p:pic>
      <p:pic>
        <p:nvPicPr>
          <p:cNvPr id="6" name="Picture 5" descr="A picture containing text&#10;&#10;Description automatically generated">
            <a:extLst>
              <a:ext uri="{FF2B5EF4-FFF2-40B4-BE49-F238E27FC236}">
                <a16:creationId xmlns:a16="http://schemas.microsoft.com/office/drawing/2014/main" xmlns="" id="{061C3E8D-0699-F4DB-4A5B-3A2DA8E9BF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2494177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E12F4-5083-0EFC-D8D9-046ACD4999AD}"/>
              </a:ext>
            </a:extLst>
          </p:cNvPr>
          <p:cNvSpPr>
            <a:spLocks noGrp="1"/>
          </p:cNvSpPr>
          <p:nvPr>
            <p:ph type="title"/>
          </p:nvPr>
        </p:nvSpPr>
        <p:spPr>
          <a:xfrm>
            <a:off x="248729" y="365125"/>
            <a:ext cx="8847827" cy="1210544"/>
          </a:xfrm>
        </p:spPr>
        <p:txBody>
          <a:bodyPr>
            <a:normAutofit/>
          </a:bodyPr>
          <a:lstStyle/>
          <a:p>
            <a:r>
              <a:rPr lang="en-US" sz="2400" b="1" dirty="0">
                <a:latin typeface="Calibri"/>
                <a:ea typeface="Calibri"/>
                <a:cs typeface="Calibri"/>
              </a:rPr>
              <a:t>Q14. What is the distribution of Time and Amount columns in the dataset ?</a:t>
            </a:r>
            <a:endParaRPr lang="en-US" sz="2400">
              <a:latin typeface="Calibri"/>
              <a:ea typeface="Calibri"/>
              <a:cs typeface="Calibri"/>
            </a:endParaRPr>
          </a:p>
          <a:p>
            <a:endParaRPr lang="en-US" sz="2400" b="1" dirty="0">
              <a:latin typeface="Calibri"/>
              <a:ea typeface="Calibri"/>
              <a:cs typeface="Calibri"/>
            </a:endParaRPr>
          </a:p>
        </p:txBody>
      </p:sp>
      <p:pic>
        <p:nvPicPr>
          <p:cNvPr id="4" name="Picture 4" descr="A picture containing chart&#10;&#10;Description automatically generated">
            <a:extLst>
              <a:ext uri="{FF2B5EF4-FFF2-40B4-BE49-F238E27FC236}">
                <a16:creationId xmlns:a16="http://schemas.microsoft.com/office/drawing/2014/main" xmlns="" id="{5F65EE22-E23F-FBA7-B2E0-7A0225C33F5F}"/>
              </a:ext>
            </a:extLst>
          </p:cNvPr>
          <p:cNvPicPr>
            <a:picLocks noGrp="1" noChangeAspect="1"/>
          </p:cNvPicPr>
          <p:nvPr>
            <p:ph idx="1"/>
          </p:nvPr>
        </p:nvPicPr>
        <p:blipFill>
          <a:blip r:embed="rId2"/>
          <a:stretch>
            <a:fillRect/>
          </a:stretch>
        </p:blipFill>
        <p:spPr>
          <a:xfrm>
            <a:off x="474825" y="1322418"/>
            <a:ext cx="7302953" cy="5285866"/>
          </a:xfrm>
        </p:spPr>
      </p:pic>
      <p:pic>
        <p:nvPicPr>
          <p:cNvPr id="6" name="Picture 5" descr="A picture containing text&#10;&#10;Description automatically generated">
            <a:extLst>
              <a:ext uri="{FF2B5EF4-FFF2-40B4-BE49-F238E27FC236}">
                <a16:creationId xmlns:a16="http://schemas.microsoft.com/office/drawing/2014/main" xmlns="" id="{284EE70F-6F81-0104-DE52-EB03BC07FD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325664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ox and whisker chart&#10;&#10;Description automatically generated">
            <a:extLst>
              <a:ext uri="{FF2B5EF4-FFF2-40B4-BE49-F238E27FC236}">
                <a16:creationId xmlns:a16="http://schemas.microsoft.com/office/drawing/2014/main" xmlns="" id="{0C9DB694-5813-EC7E-64E6-E96CD90E4628}"/>
              </a:ext>
            </a:extLst>
          </p:cNvPr>
          <p:cNvPicPr>
            <a:picLocks noGrp="1" noChangeAspect="1"/>
          </p:cNvPicPr>
          <p:nvPr>
            <p:ph idx="1"/>
          </p:nvPr>
        </p:nvPicPr>
        <p:blipFill>
          <a:blip r:embed="rId2"/>
          <a:stretch>
            <a:fillRect/>
          </a:stretch>
        </p:blipFill>
        <p:spPr>
          <a:xfrm>
            <a:off x="658711" y="574796"/>
            <a:ext cx="8229143" cy="5702809"/>
          </a:xfrm>
        </p:spPr>
      </p:pic>
      <p:pic>
        <p:nvPicPr>
          <p:cNvPr id="6" name="Picture 5" descr="A picture containing text&#10;&#10;Description automatically generated">
            <a:extLst>
              <a:ext uri="{FF2B5EF4-FFF2-40B4-BE49-F238E27FC236}">
                <a16:creationId xmlns:a16="http://schemas.microsoft.com/office/drawing/2014/main" xmlns="" id="{7E760099-2D9C-1F03-4F70-03B154DB02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3590521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4C8CC-B23E-5CC5-C856-35652D5B45FE}"/>
              </a:ext>
            </a:extLst>
          </p:cNvPr>
          <p:cNvSpPr>
            <a:spLocks noGrp="1"/>
          </p:cNvSpPr>
          <p:nvPr>
            <p:ph type="title"/>
          </p:nvPr>
        </p:nvSpPr>
        <p:spPr>
          <a:xfrm>
            <a:off x="536275" y="5253427"/>
            <a:ext cx="10515600" cy="1325563"/>
          </a:xfrm>
        </p:spPr>
        <p:txBody>
          <a:bodyPr vert="horz" lIns="91440" tIns="45720" rIns="91440" bIns="45720" rtlCol="0" anchor="ctr">
            <a:noAutofit/>
          </a:bodyPr>
          <a:lstStyle/>
          <a:p>
            <a:r>
              <a:rPr lang="en-US" sz="2000" dirty="0">
                <a:ea typeface="+mj-lt"/>
                <a:cs typeface="+mj-lt"/>
              </a:rPr>
              <a:t>From the above two plots it is clearly visible that there are frauds only on the transactions which have</a:t>
            </a:r>
            <a:endParaRPr lang="en-US" sz="2000" dirty="0">
              <a:ea typeface="Calibri Light"/>
              <a:cs typeface="Calibri Light"/>
            </a:endParaRPr>
          </a:p>
          <a:p>
            <a:r>
              <a:rPr lang="en-US" sz="2000" dirty="0">
                <a:ea typeface="+mj-lt"/>
                <a:cs typeface="+mj-lt"/>
              </a:rPr>
              <a:t>transaction amount approximately less than 2500. Transactions which have transaction amount approximately above 2500 have no fraud.</a:t>
            </a:r>
            <a:endParaRPr lang="en-US" sz="2000" dirty="0">
              <a:ea typeface="Calibri Light"/>
              <a:cs typeface="Calibri Light"/>
            </a:endParaRPr>
          </a:p>
          <a:p>
            <a:r>
              <a:rPr lang="en-US" sz="2000" dirty="0">
                <a:ea typeface="+mj-lt"/>
                <a:cs typeface="+mj-lt"/>
              </a:rPr>
              <a:t>As per with the time, the frauds in the transactions are evenly distributed throughout time.</a:t>
            </a:r>
            <a:endParaRPr lang="en-US" sz="2000" dirty="0">
              <a:ea typeface="Calibri Light"/>
              <a:cs typeface="Calibri Light"/>
            </a:endParaRPr>
          </a:p>
        </p:txBody>
      </p:sp>
      <p:pic>
        <p:nvPicPr>
          <p:cNvPr id="5" name="Picture 5" descr="Chart, scatter chart&#10;&#10;Description automatically generated">
            <a:extLst>
              <a:ext uri="{FF2B5EF4-FFF2-40B4-BE49-F238E27FC236}">
                <a16:creationId xmlns:a16="http://schemas.microsoft.com/office/drawing/2014/main" xmlns="" id="{32A0E88E-F726-19EC-5398-A32215BC15C7}"/>
              </a:ext>
            </a:extLst>
          </p:cNvPr>
          <p:cNvPicPr>
            <a:picLocks noGrp="1" noChangeAspect="1"/>
          </p:cNvPicPr>
          <p:nvPr>
            <p:ph idx="1"/>
          </p:nvPr>
        </p:nvPicPr>
        <p:blipFill>
          <a:blip r:embed="rId2"/>
          <a:stretch>
            <a:fillRect/>
          </a:stretch>
        </p:blipFill>
        <p:spPr>
          <a:xfrm>
            <a:off x="612813" y="387890"/>
            <a:ext cx="7041355" cy="4811413"/>
          </a:xfrm>
        </p:spPr>
      </p:pic>
      <p:pic>
        <p:nvPicPr>
          <p:cNvPr id="7" name="Picture 6" descr="A picture containing text&#10;&#10;Description automatically generated">
            <a:extLst>
              <a:ext uri="{FF2B5EF4-FFF2-40B4-BE49-F238E27FC236}">
                <a16:creationId xmlns:a16="http://schemas.microsoft.com/office/drawing/2014/main" xmlns="" id="{01DF3004-AE64-2592-0784-966ADBB43E4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4033028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01E73-4DA4-E79A-675D-A2E9613484C6}"/>
              </a:ext>
            </a:extLst>
          </p:cNvPr>
          <p:cNvSpPr>
            <a:spLocks noGrp="1"/>
          </p:cNvSpPr>
          <p:nvPr>
            <p:ph type="title"/>
          </p:nvPr>
        </p:nvSpPr>
        <p:spPr>
          <a:xfrm>
            <a:off x="378125" y="408257"/>
            <a:ext cx="8344619" cy="1354318"/>
          </a:xfrm>
        </p:spPr>
        <p:txBody>
          <a:bodyPr>
            <a:normAutofit/>
          </a:bodyPr>
          <a:lstStyle/>
          <a:p>
            <a:r>
              <a:rPr lang="en-US" sz="2400" b="1" dirty="0">
                <a:latin typeface="Calibri"/>
                <a:ea typeface="Calibri"/>
                <a:cs typeface="Calibri"/>
              </a:rPr>
              <a:t>Q15. Find the distribution of all variables with respect to the outcome ‘Class’ variable.</a:t>
            </a:r>
            <a:endParaRPr lang="en-US" sz="2400">
              <a:latin typeface="Calibri"/>
              <a:ea typeface="Calibri"/>
              <a:cs typeface="Calibri"/>
            </a:endParaRPr>
          </a:p>
          <a:p>
            <a:endParaRPr lang="en-US" sz="2400" b="1" dirty="0">
              <a:latin typeface="Calibri"/>
              <a:ea typeface="Calibri"/>
              <a:cs typeface="Calibri"/>
            </a:endParaRPr>
          </a:p>
          <a:p>
            <a:endParaRPr lang="en-US" sz="2400" dirty="0">
              <a:latin typeface="Calibri"/>
              <a:ea typeface="Calibri Light"/>
              <a:cs typeface="Calibri Light"/>
            </a:endParaRPr>
          </a:p>
        </p:txBody>
      </p:sp>
      <p:pic>
        <p:nvPicPr>
          <p:cNvPr id="4" name="Picture 4" descr="Text&#10;&#10;Description automatically generated">
            <a:extLst>
              <a:ext uri="{FF2B5EF4-FFF2-40B4-BE49-F238E27FC236}">
                <a16:creationId xmlns:a16="http://schemas.microsoft.com/office/drawing/2014/main" xmlns="" id="{57A636A6-5612-2B2D-0E1F-2C1FE5B8A8A9}"/>
              </a:ext>
            </a:extLst>
          </p:cNvPr>
          <p:cNvPicPr>
            <a:picLocks noGrp="1" noChangeAspect="1"/>
          </p:cNvPicPr>
          <p:nvPr>
            <p:ph idx="1"/>
          </p:nvPr>
        </p:nvPicPr>
        <p:blipFill>
          <a:blip r:embed="rId2"/>
          <a:stretch>
            <a:fillRect/>
          </a:stretch>
        </p:blipFill>
        <p:spPr>
          <a:xfrm>
            <a:off x="453156" y="1618696"/>
            <a:ext cx="11803272" cy="4779573"/>
          </a:xfrm>
        </p:spPr>
      </p:pic>
      <p:pic>
        <p:nvPicPr>
          <p:cNvPr id="6" name="Picture 5" descr="A picture containing text&#10;&#10;Description automatically generated">
            <a:extLst>
              <a:ext uri="{FF2B5EF4-FFF2-40B4-BE49-F238E27FC236}">
                <a16:creationId xmlns:a16="http://schemas.microsoft.com/office/drawing/2014/main" xmlns="" id="{31B58368-7FD9-F02C-D2D5-2220DDB148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1524428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xmlns="" id="{B5DCBA37-10B1-2E8C-911F-F05F4F3195A0}"/>
              </a:ext>
            </a:extLst>
          </p:cNvPr>
          <p:cNvPicPr>
            <a:picLocks noGrp="1" noChangeAspect="1"/>
          </p:cNvPicPr>
          <p:nvPr>
            <p:ph idx="1"/>
          </p:nvPr>
        </p:nvPicPr>
        <p:blipFill>
          <a:blip r:embed="rId2"/>
          <a:stretch>
            <a:fillRect/>
          </a:stretch>
        </p:blipFill>
        <p:spPr>
          <a:xfrm>
            <a:off x="961888" y="-299"/>
            <a:ext cx="8873620" cy="6896129"/>
          </a:xfrm>
        </p:spPr>
      </p:pic>
      <p:pic>
        <p:nvPicPr>
          <p:cNvPr id="6" name="Picture 5" descr="A picture containing text&#10;&#10;Description automatically generated">
            <a:extLst>
              <a:ext uri="{FF2B5EF4-FFF2-40B4-BE49-F238E27FC236}">
                <a16:creationId xmlns:a16="http://schemas.microsoft.com/office/drawing/2014/main" xmlns="" id="{F6E27A29-1F67-B5B7-3D55-13877028B89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876695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Chart, line chart&#10;&#10;Description automatically generated">
            <a:extLst>
              <a:ext uri="{FF2B5EF4-FFF2-40B4-BE49-F238E27FC236}">
                <a16:creationId xmlns:a16="http://schemas.microsoft.com/office/drawing/2014/main" xmlns="" id="{74C3920A-F4EA-06A5-1077-56E50E6FE28B}"/>
              </a:ext>
            </a:extLst>
          </p:cNvPr>
          <p:cNvPicPr>
            <a:picLocks noGrp="1" noChangeAspect="1"/>
          </p:cNvPicPr>
          <p:nvPr>
            <p:ph idx="1"/>
          </p:nvPr>
        </p:nvPicPr>
        <p:blipFill>
          <a:blip r:embed="rId2"/>
          <a:stretch>
            <a:fillRect/>
          </a:stretch>
        </p:blipFill>
        <p:spPr>
          <a:xfrm>
            <a:off x="1823465" y="689814"/>
            <a:ext cx="7078578" cy="5487149"/>
          </a:xfrm>
        </p:spPr>
      </p:pic>
      <p:pic>
        <p:nvPicPr>
          <p:cNvPr id="15" name="Picture 14" descr="A picture containing text&#10;&#10;Description automatically generated">
            <a:extLst>
              <a:ext uri="{FF2B5EF4-FFF2-40B4-BE49-F238E27FC236}">
                <a16:creationId xmlns:a16="http://schemas.microsoft.com/office/drawing/2014/main" xmlns="" id="{3E979B39-C476-F824-5F06-1172648AC9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809335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xmlns="" id="{46442F76-7DF0-683D-CB54-C586FD4FCFE0}"/>
              </a:ext>
            </a:extLst>
          </p:cNvPr>
          <p:cNvPicPr>
            <a:picLocks noGrp="1" noChangeAspect="1"/>
          </p:cNvPicPr>
          <p:nvPr>
            <p:ph idx="1"/>
          </p:nvPr>
        </p:nvPicPr>
        <p:blipFill>
          <a:blip r:embed="rId2"/>
          <a:stretch>
            <a:fillRect/>
          </a:stretch>
        </p:blipFill>
        <p:spPr>
          <a:xfrm>
            <a:off x="480202" y="819210"/>
            <a:ext cx="8183596" cy="5803451"/>
          </a:xfrm>
        </p:spPr>
      </p:pic>
      <p:pic>
        <p:nvPicPr>
          <p:cNvPr id="6" name="Picture 5" descr="A picture containing text&#10;&#10;Description automatically generated">
            <a:extLst>
              <a:ext uri="{FF2B5EF4-FFF2-40B4-BE49-F238E27FC236}">
                <a16:creationId xmlns:a16="http://schemas.microsoft.com/office/drawing/2014/main" xmlns="" id="{83CEEB6D-C9B1-37E3-4B1C-C4E0978B564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39111677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518B45-229D-A3A9-F756-7E18ED6C16B1}"/>
              </a:ext>
            </a:extLst>
          </p:cNvPr>
          <p:cNvSpPr>
            <a:spLocks noGrp="1"/>
          </p:cNvSpPr>
          <p:nvPr>
            <p:ph type="title"/>
          </p:nvPr>
        </p:nvSpPr>
        <p:spPr>
          <a:xfrm>
            <a:off x="838200" y="365125"/>
            <a:ext cx="7453223" cy="1124280"/>
          </a:xfrm>
        </p:spPr>
        <p:txBody>
          <a:bodyPr>
            <a:normAutofit/>
          </a:bodyPr>
          <a:lstStyle/>
          <a:p>
            <a:r>
              <a:rPr lang="en-US" sz="2400" b="1" dirty="0">
                <a:latin typeface="Calibri"/>
                <a:ea typeface="Calibri"/>
                <a:cs typeface="Calibri"/>
              </a:rPr>
              <a:t>Q16. Create a </a:t>
            </a:r>
            <a:r>
              <a:rPr lang="en-US" sz="2400" b="1" dirty="0" err="1">
                <a:latin typeface="Calibri"/>
                <a:ea typeface="Calibri"/>
                <a:cs typeface="Calibri"/>
              </a:rPr>
              <a:t>countplot</a:t>
            </a:r>
            <a:r>
              <a:rPr lang="en-US" sz="2400" b="1" dirty="0">
                <a:latin typeface="Calibri"/>
                <a:ea typeface="Calibri"/>
                <a:cs typeface="Calibri"/>
              </a:rPr>
              <a:t> for the outcome class in seaborn using percentage instead of count for each bar.</a:t>
            </a:r>
            <a:endParaRPr lang="en-US" sz="2400" dirty="0">
              <a:latin typeface="Calibri"/>
              <a:ea typeface="Calibri"/>
              <a:cs typeface="Calibri"/>
            </a:endParaRPr>
          </a:p>
          <a:p>
            <a:endParaRPr lang="en-US" sz="2400" dirty="0">
              <a:latin typeface="Calibri"/>
              <a:ea typeface="Calibri Light"/>
              <a:cs typeface="Calibri Light"/>
            </a:endParaRPr>
          </a:p>
        </p:txBody>
      </p:sp>
      <p:pic>
        <p:nvPicPr>
          <p:cNvPr id="7" name="Picture 7" descr="Chart&#10;&#10;Description automatically generated">
            <a:extLst>
              <a:ext uri="{FF2B5EF4-FFF2-40B4-BE49-F238E27FC236}">
                <a16:creationId xmlns:a16="http://schemas.microsoft.com/office/drawing/2014/main" xmlns="" id="{48388A98-8814-AAC9-6E5A-EB0E3DAFCFB1}"/>
              </a:ext>
            </a:extLst>
          </p:cNvPr>
          <p:cNvPicPr>
            <a:picLocks noGrp="1" noChangeAspect="1"/>
          </p:cNvPicPr>
          <p:nvPr>
            <p:ph idx="1"/>
          </p:nvPr>
        </p:nvPicPr>
        <p:blipFill>
          <a:blip r:embed="rId2"/>
          <a:stretch>
            <a:fillRect/>
          </a:stretch>
        </p:blipFill>
        <p:spPr>
          <a:xfrm>
            <a:off x="775748" y="1228531"/>
            <a:ext cx="8771446" cy="5516771"/>
          </a:xfrm>
        </p:spPr>
      </p:pic>
      <p:pic>
        <p:nvPicPr>
          <p:cNvPr id="9" name="Picture 8" descr="A picture containing text&#10;&#10;Description automatically generated">
            <a:extLst>
              <a:ext uri="{FF2B5EF4-FFF2-40B4-BE49-F238E27FC236}">
                <a16:creationId xmlns:a16="http://schemas.microsoft.com/office/drawing/2014/main" xmlns="" id="{2261B35A-099A-AF71-C138-DFF5D10579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1022108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xmlns="" id="{D519B91D-C738-C44D-B7BC-F8BEA1077DEE}"/>
              </a:ext>
            </a:extLst>
          </p:cNvPr>
          <p:cNvPicPr>
            <a:picLocks noGrp="1" noChangeAspect="1"/>
          </p:cNvPicPr>
          <p:nvPr>
            <p:ph idx="1"/>
          </p:nvPr>
        </p:nvPicPr>
        <p:blipFill>
          <a:blip r:embed="rId2"/>
          <a:stretch>
            <a:fillRect/>
          </a:stretch>
        </p:blipFill>
        <p:spPr>
          <a:xfrm>
            <a:off x="426019" y="1209122"/>
            <a:ext cx="11454980" cy="4635439"/>
          </a:xfrm>
        </p:spPr>
      </p:pic>
      <p:pic>
        <p:nvPicPr>
          <p:cNvPr id="6" name="Picture 5" descr="A picture containing text&#10;&#10;Description automatically generated">
            <a:extLst>
              <a:ext uri="{FF2B5EF4-FFF2-40B4-BE49-F238E27FC236}">
                <a16:creationId xmlns:a16="http://schemas.microsoft.com/office/drawing/2014/main" xmlns="" id="{5CE732A4-FA42-4B7D-5EEC-9F89F4BAEB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154788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Q2. Compute the range , variance and standard deviation of CEO ages</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13386"/>
            <a:ext cx="2614172" cy="1163929"/>
          </a:xfrm>
          <a:prstGeom prst="rect">
            <a:avLst/>
          </a:prstGeom>
          <a:noFill/>
          <a:ln>
            <a:noFill/>
          </a:ln>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02" y="2052244"/>
            <a:ext cx="8742977" cy="3017596"/>
          </a:xfrm>
          <a:prstGeom prst="rect">
            <a:avLst/>
          </a:prstGeom>
        </p:spPr>
      </p:pic>
    </p:spTree>
    <p:extLst>
      <p:ext uri="{BB962C8B-B14F-4D97-AF65-F5344CB8AC3E}">
        <p14:creationId xmlns:p14="http://schemas.microsoft.com/office/powerpoint/2010/main" val="1687300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BED20-F25E-2560-014F-311AE3957CCD}"/>
              </a:ext>
            </a:extLst>
          </p:cNvPr>
          <p:cNvSpPr>
            <a:spLocks noGrp="1"/>
          </p:cNvSpPr>
          <p:nvPr>
            <p:ph type="title"/>
          </p:nvPr>
        </p:nvSpPr>
        <p:spPr>
          <a:xfrm>
            <a:off x="493143" y="5540973"/>
            <a:ext cx="10515600" cy="908620"/>
          </a:xfrm>
        </p:spPr>
        <p:txBody>
          <a:bodyPr>
            <a:normAutofit/>
          </a:bodyPr>
          <a:lstStyle/>
          <a:p>
            <a:r>
              <a:rPr lang="en-US" sz="2200" dirty="0">
                <a:ea typeface="+mj-lt"/>
                <a:cs typeface="+mj-lt"/>
              </a:rPr>
              <a:t> Only 492 (or 0.2%) of transaction are fraudulent. </a:t>
            </a:r>
          </a:p>
          <a:p>
            <a:r>
              <a:rPr lang="en-US" sz="2200" dirty="0">
                <a:ea typeface="+mj-lt"/>
                <a:cs typeface="+mj-lt"/>
              </a:rPr>
              <a:t> That means the data is highly unbalanced with respect with target variable Class.</a:t>
            </a:r>
            <a:endParaRPr lang="en-US" sz="2200" dirty="0">
              <a:ea typeface="Calibri Light"/>
              <a:cs typeface="Calibri Light"/>
            </a:endParaRPr>
          </a:p>
        </p:txBody>
      </p:sp>
      <p:pic>
        <p:nvPicPr>
          <p:cNvPr id="4" name="Picture 4" descr="Chart, bar chart&#10;&#10;Description automatically generated">
            <a:extLst>
              <a:ext uri="{FF2B5EF4-FFF2-40B4-BE49-F238E27FC236}">
                <a16:creationId xmlns:a16="http://schemas.microsoft.com/office/drawing/2014/main" xmlns="" id="{D6198F8D-4B00-78E8-559B-43CC3B38745A}"/>
              </a:ext>
            </a:extLst>
          </p:cNvPr>
          <p:cNvPicPr>
            <a:picLocks noGrp="1" noChangeAspect="1"/>
          </p:cNvPicPr>
          <p:nvPr>
            <p:ph idx="1"/>
          </p:nvPr>
        </p:nvPicPr>
        <p:blipFill>
          <a:blip r:embed="rId2"/>
          <a:stretch>
            <a:fillRect/>
          </a:stretch>
        </p:blipFill>
        <p:spPr>
          <a:xfrm>
            <a:off x="933660" y="488531"/>
            <a:ext cx="6342149" cy="4955187"/>
          </a:xfrm>
        </p:spPr>
      </p:pic>
      <p:pic>
        <p:nvPicPr>
          <p:cNvPr id="8" name="Picture 7" descr="A picture containing text&#10;&#10;Description automatically generated">
            <a:extLst>
              <a:ext uri="{FF2B5EF4-FFF2-40B4-BE49-F238E27FC236}">
                <a16:creationId xmlns:a16="http://schemas.microsoft.com/office/drawing/2014/main" xmlns="" id="{BF50E1C8-F422-08B5-7825-1D1992A454D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836272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674FB-18C8-9650-0A59-835908EC404E}"/>
              </a:ext>
            </a:extLst>
          </p:cNvPr>
          <p:cNvSpPr>
            <a:spLocks noGrp="1"/>
          </p:cNvSpPr>
          <p:nvPr>
            <p:ph type="title"/>
          </p:nvPr>
        </p:nvSpPr>
        <p:spPr>
          <a:xfrm>
            <a:off x="349370" y="379502"/>
            <a:ext cx="8991600" cy="1368695"/>
          </a:xfrm>
        </p:spPr>
        <p:txBody>
          <a:bodyPr>
            <a:normAutofit fontScale="90000"/>
          </a:bodyPr>
          <a:lstStyle/>
          <a:p>
            <a:r>
              <a:rPr lang="en-US" sz="2400" b="1" dirty="0">
                <a:latin typeface="Calibri"/>
                <a:ea typeface="Calibri"/>
                <a:cs typeface="Calibri"/>
              </a:rPr>
              <a:t>Q17. Plot a heatmap for correlation matrix for the given dataset. Write the Observation. Especially note down columns that are highly correlated (Positive and Negative Correlation, Consider 0.7 to 1 as high).</a:t>
            </a:r>
            <a:endParaRPr lang="en-US" sz="2400">
              <a:latin typeface="Calibri"/>
              <a:ea typeface="Calibri"/>
              <a:cs typeface="Calibri"/>
            </a:endParaRPr>
          </a:p>
          <a:p>
            <a:endParaRPr lang="en-US" sz="2400" dirty="0">
              <a:latin typeface="Calibri"/>
              <a:ea typeface="Calibri Light"/>
              <a:cs typeface="Calibri Light"/>
            </a:endParaRPr>
          </a:p>
        </p:txBody>
      </p:sp>
      <p:pic>
        <p:nvPicPr>
          <p:cNvPr id="4" name="Picture 4" descr="Graphical user interface, table, Excel&#10;&#10;Description automatically generated">
            <a:extLst>
              <a:ext uri="{FF2B5EF4-FFF2-40B4-BE49-F238E27FC236}">
                <a16:creationId xmlns:a16="http://schemas.microsoft.com/office/drawing/2014/main" xmlns="" id="{60E49550-8851-2284-3B30-903F1B3671AD}"/>
              </a:ext>
            </a:extLst>
          </p:cNvPr>
          <p:cNvPicPr>
            <a:picLocks noGrp="1" noChangeAspect="1"/>
          </p:cNvPicPr>
          <p:nvPr>
            <p:ph idx="1"/>
          </p:nvPr>
        </p:nvPicPr>
        <p:blipFill>
          <a:blip r:embed="rId2"/>
          <a:stretch>
            <a:fillRect/>
          </a:stretch>
        </p:blipFill>
        <p:spPr>
          <a:xfrm>
            <a:off x="686595" y="1523701"/>
            <a:ext cx="6620619" cy="4840168"/>
          </a:xfrm>
        </p:spPr>
      </p:pic>
      <p:pic>
        <p:nvPicPr>
          <p:cNvPr id="6" name="Picture 5" descr="A picture containing text&#10;&#10;Description automatically generated">
            <a:extLst>
              <a:ext uri="{FF2B5EF4-FFF2-40B4-BE49-F238E27FC236}">
                <a16:creationId xmlns:a16="http://schemas.microsoft.com/office/drawing/2014/main" xmlns="" id="{52A7F5B6-1414-C74C-4FFD-DCEDE8D0979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3598221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shape&#10;&#10;Description automatically generated">
            <a:extLst>
              <a:ext uri="{FF2B5EF4-FFF2-40B4-BE49-F238E27FC236}">
                <a16:creationId xmlns:a16="http://schemas.microsoft.com/office/drawing/2014/main" xmlns="" id="{69D8D17F-6CDA-29E1-1E87-DA0D8B4965FF}"/>
              </a:ext>
            </a:extLst>
          </p:cNvPr>
          <p:cNvPicPr>
            <a:picLocks noGrp="1" noChangeAspect="1"/>
          </p:cNvPicPr>
          <p:nvPr>
            <p:ph idx="1"/>
          </p:nvPr>
        </p:nvPicPr>
        <p:blipFill>
          <a:blip r:embed="rId2"/>
          <a:stretch>
            <a:fillRect/>
          </a:stretch>
        </p:blipFill>
        <p:spPr>
          <a:xfrm>
            <a:off x="1142549" y="650022"/>
            <a:ext cx="3178295" cy="6113073"/>
          </a:xfrm>
        </p:spPr>
      </p:pic>
      <p:pic>
        <p:nvPicPr>
          <p:cNvPr id="6" name="Picture 5" descr="A picture containing text&#10;&#10;Description automatically generated">
            <a:extLst>
              <a:ext uri="{FF2B5EF4-FFF2-40B4-BE49-F238E27FC236}">
                <a16:creationId xmlns:a16="http://schemas.microsoft.com/office/drawing/2014/main" xmlns="" id="{1467E731-85FD-7649-83D0-085E26B5BC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3102789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68EEC-6B3A-1BD1-1EB7-B752699E2F23}"/>
              </a:ext>
            </a:extLst>
          </p:cNvPr>
          <p:cNvSpPr>
            <a:spLocks noGrp="1"/>
          </p:cNvSpPr>
          <p:nvPr>
            <p:ph type="title"/>
          </p:nvPr>
        </p:nvSpPr>
        <p:spPr>
          <a:xfrm>
            <a:off x="6531635" y="4592068"/>
            <a:ext cx="5814203" cy="1871902"/>
          </a:xfrm>
        </p:spPr>
        <p:txBody>
          <a:bodyPr>
            <a:normAutofit fontScale="90000"/>
          </a:bodyPr>
          <a:lstStyle/>
          <a:p>
            <a:r>
              <a:rPr lang="en-US" sz="2200" dirty="0">
                <a:ea typeface="+mj-lt"/>
                <a:cs typeface="+mj-lt"/>
              </a:rPr>
              <a:t>Correlation can have a value:</a:t>
            </a:r>
            <a:endParaRPr lang="en-US" sz="2200" dirty="0">
              <a:ea typeface="Calibri Light"/>
              <a:cs typeface="Calibri Light"/>
            </a:endParaRPr>
          </a:p>
          <a:p>
            <a:r>
              <a:rPr lang="en-US" sz="2200" dirty="0">
                <a:ea typeface="+mj-lt"/>
                <a:cs typeface="+mj-lt"/>
              </a:rPr>
              <a:t>1 is a perfect positive correlation (between 'Amount' and V7, 'Amount' And 'V20') 0 is no correlation (between features V1-V28) -1 is a perfect negative correlation (between 'Time' and V3, 'Amount' and V2, 'Amount' and V5)</a:t>
            </a:r>
            <a:endParaRPr lang="en-US" sz="2200" dirty="0">
              <a:ea typeface="Calibri Light"/>
              <a:cs typeface="Calibri Light"/>
            </a:endParaRPr>
          </a:p>
          <a:p>
            <a:endParaRPr lang="en-US" sz="2200" dirty="0">
              <a:ea typeface="Calibri Light"/>
              <a:cs typeface="Calibri Light"/>
            </a:endParaRPr>
          </a:p>
        </p:txBody>
      </p:sp>
      <p:pic>
        <p:nvPicPr>
          <p:cNvPr id="7" name="Picture 6" descr="A picture containing text&#10;&#10;Description automatically generated">
            <a:extLst>
              <a:ext uri="{FF2B5EF4-FFF2-40B4-BE49-F238E27FC236}">
                <a16:creationId xmlns:a16="http://schemas.microsoft.com/office/drawing/2014/main" xmlns="" id="{13417786-1409-75DF-4B90-227EFB1FAD2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1944" y="720724"/>
            <a:ext cx="6145056" cy="5718176"/>
          </a:xfrm>
          <a:prstGeom prst="rect">
            <a:avLst/>
          </a:prstGeom>
          <a:noFill/>
          <a:ln>
            <a:noFill/>
          </a:ln>
        </p:spPr>
      </p:pic>
    </p:spTree>
    <p:extLst>
      <p:ext uri="{BB962C8B-B14F-4D97-AF65-F5344CB8AC3E}">
        <p14:creationId xmlns:p14="http://schemas.microsoft.com/office/powerpoint/2010/main" val="17333803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6F470-5EAF-8F74-3E97-7EF0034957D7}"/>
              </a:ext>
            </a:extLst>
          </p:cNvPr>
          <p:cNvSpPr>
            <a:spLocks noGrp="1"/>
          </p:cNvSpPr>
          <p:nvPr>
            <p:ph type="title"/>
          </p:nvPr>
        </p:nvSpPr>
        <p:spPr>
          <a:xfrm>
            <a:off x="651294" y="437012"/>
            <a:ext cx="7956431" cy="2547638"/>
          </a:xfrm>
        </p:spPr>
        <p:txBody>
          <a:bodyPr>
            <a:normAutofit/>
          </a:bodyPr>
          <a:lstStyle/>
          <a:p>
            <a:r>
              <a:rPr lang="en-US" sz="2400" b="1" dirty="0">
                <a:latin typeface="Calibri"/>
                <a:ea typeface="Calibri"/>
                <a:cs typeface="Calibri"/>
              </a:rPr>
              <a:t>Q18. With the help of hypothesis testing check whether fraudulent transactions of higher value than normal transactions?</a:t>
            </a:r>
            <a:br>
              <a:rPr lang="en-US" sz="2400" b="1" dirty="0">
                <a:latin typeface="Calibri"/>
                <a:ea typeface="Calibri"/>
                <a:cs typeface="Calibri"/>
              </a:rPr>
            </a:br>
            <a:r>
              <a:rPr lang="en-US" sz="2400" dirty="0">
                <a:ea typeface="+mj-lt"/>
                <a:cs typeface="+mj-lt"/>
              </a:rPr>
              <a:t/>
            </a:r>
            <a:br>
              <a:rPr lang="en-US" sz="2400" dirty="0">
                <a:ea typeface="+mj-lt"/>
                <a:cs typeface="+mj-lt"/>
              </a:rPr>
            </a:br>
            <a:endParaRPr lang="en-US" sz="2400" dirty="0">
              <a:latin typeface="Calibri"/>
              <a:ea typeface="Calibri Light"/>
              <a:cs typeface="Calibri Light"/>
            </a:endParaRPr>
          </a:p>
        </p:txBody>
      </p:sp>
      <p:pic>
        <p:nvPicPr>
          <p:cNvPr id="6" name="Picture 5" descr="A picture containing text&#10;&#10;Description automatically generated">
            <a:extLst>
              <a:ext uri="{FF2B5EF4-FFF2-40B4-BE49-F238E27FC236}">
                <a16:creationId xmlns:a16="http://schemas.microsoft.com/office/drawing/2014/main" xmlns="" id="{477E7DD9-6BF4-B9CE-069F-F89F4F492F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0515" y="2066924"/>
            <a:ext cx="9659685"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5158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6F470-5EAF-8F74-3E97-7EF0034957D7}"/>
              </a:ext>
            </a:extLst>
          </p:cNvPr>
          <p:cNvSpPr>
            <a:spLocks noGrp="1"/>
          </p:cNvSpPr>
          <p:nvPr>
            <p:ph type="title"/>
          </p:nvPr>
        </p:nvSpPr>
        <p:spPr>
          <a:xfrm>
            <a:off x="651294" y="437012"/>
            <a:ext cx="7956431" cy="2547638"/>
          </a:xfrm>
        </p:spPr>
        <p:txBody>
          <a:bodyPr>
            <a:normAutofit fontScale="90000"/>
          </a:bodyPr>
          <a:lstStyle/>
          <a:p>
            <a:pPr marL="342900" indent="-342900">
              <a:buFont typeface="Arial" pitchFamily="34" charset="0"/>
              <a:buChar char="•"/>
            </a:pPr>
            <a:r>
              <a:rPr lang="en-US" sz="2400" dirty="0" smtClean="0">
                <a:ea typeface="+mj-lt"/>
                <a:cs typeface="+mj-lt"/>
              </a:rPr>
              <a:t>As </a:t>
            </a:r>
            <a:r>
              <a:rPr lang="en-US" sz="2400" dirty="0">
                <a:ea typeface="+mj-lt"/>
                <a:cs typeface="+mj-lt"/>
              </a:rPr>
              <a:t>the </a:t>
            </a:r>
            <a:r>
              <a:rPr lang="en-US" sz="2400" dirty="0" err="1">
                <a:ea typeface="+mj-lt"/>
                <a:cs typeface="+mj-lt"/>
              </a:rPr>
              <a:t>z_stat</a:t>
            </a:r>
            <a:r>
              <a:rPr lang="en-US" sz="2400" dirty="0">
                <a:ea typeface="+mj-lt"/>
                <a:cs typeface="+mj-lt"/>
              </a:rPr>
              <a:t> is more than </a:t>
            </a:r>
            <a:r>
              <a:rPr lang="en-US" sz="2400" dirty="0" err="1">
                <a:ea typeface="+mj-lt"/>
                <a:cs typeface="+mj-lt"/>
              </a:rPr>
              <a:t>z_critical</a:t>
            </a:r>
            <a:r>
              <a:rPr lang="en-US" sz="2400" dirty="0">
                <a:ea typeface="+mj-lt"/>
                <a:cs typeface="+mj-lt"/>
              </a:rPr>
              <a:t> we reject the Null hypothesis(H0). </a:t>
            </a:r>
            <a:br>
              <a:rPr lang="en-US" sz="2400" dirty="0">
                <a:ea typeface="+mj-lt"/>
                <a:cs typeface="+mj-lt"/>
              </a:rPr>
            </a:br>
            <a:r>
              <a:rPr lang="en-US" sz="2400" dirty="0">
                <a:latin typeface="Calibri"/>
                <a:ea typeface="Calibri"/>
                <a:cs typeface="Calibri"/>
              </a:rPr>
              <a:t/>
            </a:r>
            <a:br>
              <a:rPr lang="en-US" sz="2400" dirty="0">
                <a:latin typeface="Calibri"/>
                <a:ea typeface="Calibri"/>
                <a:cs typeface="Calibri"/>
              </a:rPr>
            </a:br>
            <a:r>
              <a:rPr lang="en-US" sz="2400" dirty="0" smtClean="0">
                <a:ea typeface="+mj-lt"/>
                <a:cs typeface="+mj-lt"/>
              </a:rPr>
              <a:t/>
            </a:r>
            <a:br>
              <a:rPr lang="en-US" sz="2400" dirty="0" smtClean="0">
                <a:ea typeface="+mj-lt"/>
                <a:cs typeface="+mj-lt"/>
              </a:rPr>
            </a:br>
            <a:r>
              <a:rPr lang="en-US" sz="2400" dirty="0">
                <a:ea typeface="+mj-lt"/>
                <a:cs typeface="+mj-lt"/>
              </a:rPr>
              <a:t>So there is a 99% chance that the amount spend on fraudulent transactions are on average significantly lower than normal.</a:t>
            </a:r>
            <a:br>
              <a:rPr lang="en-US" sz="2400" dirty="0">
                <a:ea typeface="+mj-lt"/>
                <a:cs typeface="+mj-lt"/>
              </a:rPr>
            </a:br>
            <a:endParaRPr lang="en-US" sz="2400" dirty="0">
              <a:latin typeface="Calibri"/>
              <a:ea typeface="Calibri Light"/>
              <a:cs typeface="Calibri Light"/>
            </a:endParaRPr>
          </a:p>
        </p:txBody>
      </p:sp>
      <p:pic>
        <p:nvPicPr>
          <p:cNvPr id="6" name="Picture 5" descr="A picture containing text&#10;&#10;Description automatically generated">
            <a:extLst>
              <a:ext uri="{FF2B5EF4-FFF2-40B4-BE49-F238E27FC236}">
                <a16:creationId xmlns:a16="http://schemas.microsoft.com/office/drawing/2014/main" xmlns="" id="{477E7DD9-6BF4-B9CE-069F-F89F4F492F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2971904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0B3E9-5D83-7870-C9A3-580D62D7DFEB}"/>
              </a:ext>
            </a:extLst>
          </p:cNvPr>
          <p:cNvSpPr>
            <a:spLocks noGrp="1"/>
          </p:cNvSpPr>
          <p:nvPr>
            <p:ph type="title"/>
          </p:nvPr>
        </p:nvSpPr>
        <p:spPr/>
        <p:txBody>
          <a:bodyPr/>
          <a:lstStyle/>
          <a:p>
            <a:r>
              <a:rPr lang="en-US" sz="2400" b="1" dirty="0">
                <a:latin typeface="Calibri"/>
                <a:ea typeface="Calibri"/>
                <a:cs typeface="Calibri"/>
              </a:rPr>
              <a:t>Q19. Perform ANOVA test for Statistical feature selection.</a:t>
            </a:r>
            <a:endParaRPr lang="en-US" sz="2400" dirty="0">
              <a:latin typeface="Calibri"/>
              <a:ea typeface="Calibri"/>
              <a:cs typeface="Calibri"/>
            </a:endParaRPr>
          </a:p>
          <a:p>
            <a:endParaRPr lang="en-US" sz="2400" dirty="0">
              <a:latin typeface="Calibri"/>
              <a:ea typeface="Calibri Light"/>
              <a:cs typeface="Calibri Light"/>
            </a:endParaRPr>
          </a:p>
        </p:txBody>
      </p:sp>
      <p:pic>
        <p:nvPicPr>
          <p:cNvPr id="10" name="Picture 10" descr="Graphical user interface, text, application, email&#10;&#10;Description automatically generated">
            <a:extLst>
              <a:ext uri="{FF2B5EF4-FFF2-40B4-BE49-F238E27FC236}">
                <a16:creationId xmlns:a16="http://schemas.microsoft.com/office/drawing/2014/main" xmlns="" id="{2B4DD12C-B23F-B719-3C82-4029F67B50AA}"/>
              </a:ext>
            </a:extLst>
          </p:cNvPr>
          <p:cNvPicPr>
            <a:picLocks noGrp="1" noChangeAspect="1"/>
          </p:cNvPicPr>
          <p:nvPr>
            <p:ph idx="1"/>
          </p:nvPr>
        </p:nvPicPr>
        <p:blipFill>
          <a:blip r:embed="rId2"/>
          <a:stretch>
            <a:fillRect/>
          </a:stretch>
        </p:blipFill>
        <p:spPr>
          <a:xfrm>
            <a:off x="272181" y="1400878"/>
            <a:ext cx="11590128" cy="4898905"/>
          </a:xfrm>
        </p:spPr>
      </p:pic>
      <p:pic>
        <p:nvPicPr>
          <p:cNvPr id="12" name="Picture 11" descr="A picture containing text&#10;&#10;Description automatically generated">
            <a:extLst>
              <a:ext uri="{FF2B5EF4-FFF2-40B4-BE49-F238E27FC236}">
                <a16:creationId xmlns:a16="http://schemas.microsoft.com/office/drawing/2014/main" xmlns="" id="{1852C935-E4FB-D20E-F05A-8BE7CE17BF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2841082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xmlns="" id="{93F0D1BC-D62A-B3C1-6CB7-F0E90512C743}"/>
              </a:ext>
            </a:extLst>
          </p:cNvPr>
          <p:cNvPicPr>
            <a:picLocks noGrp="1" noChangeAspect="1"/>
          </p:cNvPicPr>
          <p:nvPr>
            <p:ph idx="1"/>
          </p:nvPr>
        </p:nvPicPr>
        <p:blipFill>
          <a:blip r:embed="rId2"/>
          <a:stretch>
            <a:fillRect/>
          </a:stretch>
        </p:blipFill>
        <p:spPr>
          <a:xfrm>
            <a:off x="580036" y="903602"/>
            <a:ext cx="10111774" cy="5433382"/>
          </a:xfrm>
        </p:spPr>
      </p:pic>
      <p:pic>
        <p:nvPicPr>
          <p:cNvPr id="6" name="Picture 5" descr="A picture containing text&#10;&#10;Description automatically generated">
            <a:extLst>
              <a:ext uri="{FF2B5EF4-FFF2-40B4-BE49-F238E27FC236}">
                <a16:creationId xmlns:a16="http://schemas.microsoft.com/office/drawing/2014/main" xmlns="" id="{BC8ECBEA-90A7-04C8-6BC0-6785ED6B37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1504175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647CD-E98B-D63A-1260-7081E76C3ADE}"/>
              </a:ext>
            </a:extLst>
          </p:cNvPr>
          <p:cNvSpPr>
            <a:spLocks noGrp="1"/>
          </p:cNvSpPr>
          <p:nvPr>
            <p:ph type="title"/>
          </p:nvPr>
        </p:nvSpPr>
        <p:spPr>
          <a:xfrm>
            <a:off x="493143" y="5210295"/>
            <a:ext cx="10515600" cy="1325563"/>
          </a:xfrm>
        </p:spPr>
        <p:txBody>
          <a:bodyPr>
            <a:normAutofit/>
          </a:bodyPr>
          <a:lstStyle/>
          <a:p>
            <a:r>
              <a:rPr lang="en-US" sz="2000" dirty="0">
                <a:ea typeface="+mj-lt"/>
                <a:cs typeface="+mj-lt"/>
              </a:rPr>
              <a:t>The reject=True for group1 and group2 denotes that we reject the null hypothesis </a:t>
            </a:r>
            <a:endParaRPr lang="en-US" sz="2000" dirty="0">
              <a:ea typeface="Calibri Light"/>
              <a:cs typeface="Calibri Light"/>
            </a:endParaRPr>
          </a:p>
          <a:p>
            <a:r>
              <a:rPr lang="en-US" sz="2000" dirty="0">
                <a:ea typeface="+mj-lt"/>
                <a:cs typeface="+mj-lt"/>
              </a:rPr>
              <a:t>and conclude that the average amount is not the same.</a:t>
            </a:r>
            <a:endParaRPr lang="en-US" sz="2000" dirty="0">
              <a:ea typeface="Calibri Light"/>
              <a:cs typeface="Calibri Light"/>
            </a:endParaRPr>
          </a:p>
          <a:p>
            <a:r>
              <a:rPr lang="en-US" sz="2000" dirty="0">
                <a:ea typeface="+mj-lt"/>
                <a:cs typeface="+mj-lt"/>
              </a:rPr>
              <a:t>The values in the columns lower and upper represent the lower and upper bound of the 95% confidence interval for the mean difference.</a:t>
            </a:r>
            <a:endParaRPr lang="en-US" sz="2000" dirty="0">
              <a:ea typeface="Calibri Light"/>
              <a:cs typeface="Calibri Light"/>
            </a:endParaRPr>
          </a:p>
        </p:txBody>
      </p:sp>
      <p:pic>
        <p:nvPicPr>
          <p:cNvPr id="4" name="Picture 4" descr="Graphical user interface, text, application, email&#10;&#10;Description automatically generated">
            <a:extLst>
              <a:ext uri="{FF2B5EF4-FFF2-40B4-BE49-F238E27FC236}">
                <a16:creationId xmlns:a16="http://schemas.microsoft.com/office/drawing/2014/main" xmlns="" id="{7748C376-7A8A-1BFF-8877-B78AF3E2287D}"/>
              </a:ext>
            </a:extLst>
          </p:cNvPr>
          <p:cNvPicPr>
            <a:picLocks noGrp="1" noChangeAspect="1"/>
          </p:cNvPicPr>
          <p:nvPr>
            <p:ph idx="1"/>
          </p:nvPr>
        </p:nvPicPr>
        <p:blipFill>
          <a:blip r:embed="rId2"/>
          <a:stretch>
            <a:fillRect/>
          </a:stretch>
        </p:blipFill>
        <p:spPr>
          <a:xfrm>
            <a:off x="337417" y="651638"/>
            <a:ext cx="11775955" cy="3838215"/>
          </a:xfrm>
        </p:spPr>
      </p:pic>
      <p:pic>
        <p:nvPicPr>
          <p:cNvPr id="6" name="Picture 5" descr="A picture containing text&#10;&#10;Description automatically generated">
            <a:extLst>
              <a:ext uri="{FF2B5EF4-FFF2-40B4-BE49-F238E27FC236}">
                <a16:creationId xmlns:a16="http://schemas.microsoft.com/office/drawing/2014/main" xmlns="" id="{5845EEF4-C32B-5A61-19BA-434C1DB4CD0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12861876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602DB-4C2B-FE55-9C11-EA26358F5A31}"/>
              </a:ext>
            </a:extLst>
          </p:cNvPr>
          <p:cNvSpPr>
            <a:spLocks noGrp="1"/>
          </p:cNvSpPr>
          <p:nvPr>
            <p:ph type="title"/>
          </p:nvPr>
        </p:nvSpPr>
        <p:spPr>
          <a:xfrm>
            <a:off x="838200" y="365125"/>
            <a:ext cx="7783902" cy="1800015"/>
          </a:xfrm>
        </p:spPr>
        <p:txBody>
          <a:bodyPr>
            <a:normAutofit/>
          </a:bodyPr>
          <a:lstStyle/>
          <a:p>
            <a:r>
              <a:rPr lang="en-US" sz="2400" b="1" dirty="0">
                <a:latin typeface="Calibri"/>
                <a:ea typeface="Calibri"/>
                <a:cs typeface="Calibri"/>
              </a:rPr>
              <a:t>Q20. Split the dataset randomly into train and test datasets. Use a train -test ratio of 70:30 ratio.</a:t>
            </a:r>
            <a:endParaRPr lang="en-US" sz="2400">
              <a:latin typeface="Calibri"/>
              <a:ea typeface="Calibri"/>
              <a:cs typeface="Calibri"/>
            </a:endParaRPr>
          </a:p>
          <a:p>
            <a:endParaRPr lang="en-US" sz="2400" dirty="0">
              <a:latin typeface="Calibri"/>
              <a:ea typeface="Calibri Light"/>
              <a:cs typeface="Calibri Light"/>
            </a:endParaRPr>
          </a:p>
        </p:txBody>
      </p:sp>
      <p:pic>
        <p:nvPicPr>
          <p:cNvPr id="4" name="Picture 4" descr="Graphical user interface, text, application, email&#10;&#10;Description automatically generated">
            <a:extLst>
              <a:ext uri="{FF2B5EF4-FFF2-40B4-BE49-F238E27FC236}">
                <a16:creationId xmlns:a16="http://schemas.microsoft.com/office/drawing/2014/main" xmlns="" id="{5D0478AD-E062-87C0-8AEE-1F6DF7CA7867}"/>
              </a:ext>
            </a:extLst>
          </p:cNvPr>
          <p:cNvPicPr>
            <a:picLocks noGrp="1" noChangeAspect="1"/>
          </p:cNvPicPr>
          <p:nvPr>
            <p:ph idx="1"/>
          </p:nvPr>
        </p:nvPicPr>
        <p:blipFill>
          <a:blip r:embed="rId2"/>
          <a:stretch>
            <a:fillRect/>
          </a:stretch>
        </p:blipFill>
        <p:spPr>
          <a:xfrm>
            <a:off x="835594" y="1570711"/>
            <a:ext cx="9485641" cy="5177466"/>
          </a:xfrm>
        </p:spPr>
      </p:pic>
      <p:pic>
        <p:nvPicPr>
          <p:cNvPr id="6" name="Picture 5" descr="A picture containing text&#10;&#10;Description automatically generated">
            <a:extLst>
              <a:ext uri="{FF2B5EF4-FFF2-40B4-BE49-F238E27FC236}">
                <a16:creationId xmlns:a16="http://schemas.microsoft.com/office/drawing/2014/main" xmlns="" id="{746FDF1E-CCEC-3FF0-AB7A-47A9D349780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Tree>
    <p:extLst>
      <p:ext uri="{BB962C8B-B14F-4D97-AF65-F5344CB8AC3E}">
        <p14:creationId xmlns:p14="http://schemas.microsoft.com/office/powerpoint/2010/main" val="150974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t>Q3. Find the mean deviation for the data . The mean deviation is defined as below.</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13386"/>
            <a:ext cx="2614172" cy="1163929"/>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3139883"/>
            <a:ext cx="95059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342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602DB-4C2B-FE55-9C11-EA26358F5A31}"/>
              </a:ext>
            </a:extLst>
          </p:cNvPr>
          <p:cNvSpPr>
            <a:spLocks noGrp="1"/>
          </p:cNvSpPr>
          <p:nvPr>
            <p:ph type="title"/>
          </p:nvPr>
        </p:nvSpPr>
        <p:spPr>
          <a:xfrm>
            <a:off x="838200" y="365125"/>
            <a:ext cx="7783902" cy="1800015"/>
          </a:xfrm>
        </p:spPr>
        <p:txBody>
          <a:bodyPr>
            <a:normAutofit/>
          </a:bodyPr>
          <a:lstStyle/>
          <a:p>
            <a:r>
              <a:rPr lang="en-US" sz="2400" b="1" dirty="0" smtClean="0"/>
              <a:t>Q21</a:t>
            </a:r>
            <a:r>
              <a:rPr lang="en-US" sz="2400" b="1" dirty="0"/>
              <a:t>. These are just checkpoints. Please use your best analytical approach to build this report. You can mix match columns to create new ones which can be used for better analysis.</a:t>
            </a:r>
            <a:br>
              <a:rPr lang="en-US" sz="2400" b="1" dirty="0"/>
            </a:br>
            <a:endParaRPr lang="en-US" sz="2400" dirty="0">
              <a:latin typeface="Calibri"/>
              <a:ea typeface="Calibri Light"/>
              <a:cs typeface="Calibri Light"/>
            </a:endParaRPr>
          </a:p>
        </p:txBody>
      </p:sp>
      <p:pic>
        <p:nvPicPr>
          <p:cNvPr id="6" name="Picture 5" descr="A picture containing text&#10;&#10;Description automatically generated">
            <a:extLst>
              <a:ext uri="{FF2B5EF4-FFF2-40B4-BE49-F238E27FC236}">
                <a16:creationId xmlns:a16="http://schemas.microsoft.com/office/drawing/2014/main" xmlns="" id="{746FDF1E-CCEC-3FF0-AB7A-47A9D34978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
        <p:nvSpPr>
          <p:cNvPr id="3" name="Content Placeholder 2"/>
          <p:cNvSpPr>
            <a:spLocks noGrp="1"/>
          </p:cNvSpPr>
          <p:nvPr>
            <p:ph idx="1"/>
          </p:nvPr>
        </p:nvSpPr>
        <p:spPr/>
        <p:txBody>
          <a:bodyPr>
            <a:normAutofit fontScale="40000" lnSpcReduction="20000"/>
          </a:bodyPr>
          <a:lstStyle/>
          <a:p>
            <a:r>
              <a:rPr lang="en-US" dirty="0"/>
              <a:t>Create your own features if required. Be highly experimental and analytical here to find hidden patterns. You can use the following as checklist pointers :</a:t>
            </a:r>
          </a:p>
          <a:p>
            <a:r>
              <a:rPr lang="en-US" dirty="0"/>
              <a:t>What is the shape and size of the dataset?</a:t>
            </a:r>
          </a:p>
          <a:p>
            <a:r>
              <a:rPr lang="en-US" dirty="0"/>
              <a:t>Which columns are highly skewed?</a:t>
            </a:r>
          </a:p>
          <a:p>
            <a:r>
              <a:rPr lang="en-US" dirty="0"/>
              <a:t>Which columns are highly Kurtosis driven?</a:t>
            </a:r>
          </a:p>
          <a:p>
            <a:r>
              <a:rPr lang="en-US" dirty="0"/>
              <a:t>Which columns have Wrong data type?</a:t>
            </a:r>
          </a:p>
          <a:p>
            <a:r>
              <a:rPr lang="en-US" dirty="0"/>
              <a:t>What columns seem to have outliers based on min, max and percentile values, IQR range along with the standard deviation and mean absolute deviation?</a:t>
            </a:r>
          </a:p>
          <a:p>
            <a:r>
              <a:rPr lang="en-US" dirty="0"/>
              <a:t>What columns have missing values? (Check the Missing Values section in Pandas Profiling)</a:t>
            </a:r>
          </a:p>
          <a:p>
            <a:r>
              <a:rPr lang="en-US" dirty="0"/>
              <a:t>What columns have high amount of zero and make sure that these zeroes are supposed to be there( for </a:t>
            </a:r>
            <a:r>
              <a:rPr lang="en-US" dirty="0" err="1"/>
              <a:t>eg</a:t>
            </a:r>
            <a:r>
              <a:rPr lang="en-US" dirty="0"/>
              <a:t>. Weight cannot be zero and any percentage of zero in column zero is erroneous)</a:t>
            </a:r>
          </a:p>
          <a:p>
            <a:r>
              <a:rPr lang="en-US" dirty="0"/>
              <a:t>What columns have high variance and standard deviation?</a:t>
            </a:r>
          </a:p>
          <a:p>
            <a:r>
              <a:rPr lang="en-US" dirty="0"/>
              <a:t>Comment on the distribution of the continuous values (Real Number: ℝ≥0)</a:t>
            </a:r>
          </a:p>
          <a:p>
            <a:r>
              <a:rPr lang="en-US" dirty="0"/>
              <a:t>Do you see any alarming trends in the extreme values (minimum 5 and maximum 5)?</a:t>
            </a:r>
          </a:p>
          <a:p>
            <a:r>
              <a:rPr lang="en-US" dirty="0"/>
              <a:t>How many Boolean columns are there in the data set and out of those how many are imbalanced?</a:t>
            </a:r>
          </a:p>
          <a:p>
            <a:r>
              <a:rPr lang="en-US" dirty="0"/>
              <a:t>Check for duplicate records across all columns (Check Warning Section)</a:t>
            </a:r>
          </a:p>
          <a:p>
            <a:r>
              <a:rPr lang="en-US" dirty="0"/>
              <a:t>Is there any imbalance in the categorical columns? (for example Gender Male and Female in which Male is 95% and Female is just 5%- How many columns are categorical?)</a:t>
            </a:r>
          </a:p>
          <a:p>
            <a:r>
              <a:rPr lang="en-US" dirty="0"/>
              <a:t>Are those categories in sync with the domain categories?</a:t>
            </a:r>
          </a:p>
          <a:p>
            <a:r>
              <a:rPr lang="en-US" dirty="0"/>
              <a:t>Check if all the categories are unique and they represent distinct information Based on the above questions and your observations, chart out a plan for Data Pre-processing and feature engineering Note: Feature Engineering (Feature Selection</a:t>
            </a:r>
          </a:p>
          <a:p>
            <a:endParaRPr lang="en-US" dirty="0"/>
          </a:p>
        </p:txBody>
      </p:sp>
    </p:spTree>
    <p:extLst>
      <p:ext uri="{BB962C8B-B14F-4D97-AF65-F5344CB8AC3E}">
        <p14:creationId xmlns:p14="http://schemas.microsoft.com/office/powerpoint/2010/main" val="2268355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xmlns="" id="{746FDF1E-CCEC-3FF0-AB7A-47A9D34978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
        <p:nvSpPr>
          <p:cNvPr id="5" name="Content Placeholder 4"/>
          <p:cNvSpPr>
            <a:spLocks noGrp="1"/>
          </p:cNvSpPr>
          <p:nvPr>
            <p:ph idx="1"/>
          </p:nvPr>
        </p:nvSpPr>
        <p:spPr>
          <a:xfrm>
            <a:off x="369314" y="889000"/>
            <a:ext cx="10515600" cy="5537200"/>
          </a:xfrm>
        </p:spPr>
        <p:txBody>
          <a:bodyPr>
            <a:noAutofit/>
          </a:bodyPr>
          <a:lstStyle/>
          <a:p>
            <a:r>
              <a:rPr lang="en-US" sz="900" dirty="0"/>
              <a:t>The dataset contains transactions made by credit cards by European cardholders.</a:t>
            </a:r>
          </a:p>
          <a:p>
            <a:r>
              <a:rPr lang="en-US" sz="900" dirty="0"/>
              <a:t>This dataset presents transactions that occurred in two days, where we have 492 frauds out of 284,807 transactions. The dataset is highly unbalanced. The positive class (fraud transactions) accounts for 0.172% of all transactions.</a:t>
            </a:r>
          </a:p>
          <a:p>
            <a:r>
              <a:rPr lang="en-US" sz="900" dirty="0"/>
              <a:t>It contains only numeric input variables, which are the result of a PCA transformation. Unfortunately, due to confidentiality issues, the original features and more background information about the data are not provided.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example-dependent cost-sensitive learning. Feature ‘Class’ is the response variable, and it takes value 1 in case of fraud and 0 otherwise.</a:t>
            </a:r>
          </a:p>
          <a:p>
            <a:r>
              <a:rPr lang="en-US" sz="900" dirty="0"/>
              <a:t>The shape of the </a:t>
            </a:r>
            <a:r>
              <a:rPr lang="en-US" sz="900" dirty="0" err="1"/>
              <a:t>dataframe</a:t>
            </a:r>
            <a:r>
              <a:rPr lang="en-US" sz="900" dirty="0"/>
              <a:t> is(284807, 31).</a:t>
            </a:r>
          </a:p>
          <a:p>
            <a:r>
              <a:rPr lang="en-US" sz="900" dirty="0"/>
              <a:t>As noted earlier, the dataset is highly skewed, which can be seen from the below bar plot. Only 492 (or 0.172%) of the transactions are fraudulent. That means the data is highly unbalanced with respect to the target variable Class.</a:t>
            </a:r>
          </a:p>
          <a:p>
            <a:r>
              <a:rPr lang="en-US" sz="900" dirty="0"/>
              <a:t>Fraudulent transactions have an even distribution compared to non-fraudulent transactions. It means that fraudsters continue to operate at abnormal times as well, compared to the real customers who mostly transact between business hours.</a:t>
            </a:r>
          </a:p>
          <a:p>
            <a:r>
              <a:rPr lang="en-US" sz="900" dirty="0"/>
              <a:t>Genuine or real transactions have a larger average value, larger first quartile or Q1, smaller third quartile, and fourth quartile or Q3, Q4 respectively, besides large outliers. Fraud transactions, on the other hand, have a smaller first quartile (Q1) and mean larger fourth quartile (Q4), and smaller outliers.</a:t>
            </a:r>
          </a:p>
          <a:p>
            <a:r>
              <a:rPr lang="en-US" sz="900" dirty="0"/>
              <a:t>Let us now plot the number of fraud transactions by time; we see that a lot of these transactions are outliers, which means that fraud is skewed towards larger transactions.</a:t>
            </a:r>
          </a:p>
          <a:p>
            <a:r>
              <a:rPr lang="en-US" sz="900" dirty="0"/>
              <a:t>We can see that there is no correlation between the independent variables, and that is expected as the data providers have done PCA on the input variables except Time and Amount (PCA -&gt; Principal component analysis). There are some small correlations between some of the independent variables and Time (inverse correlation with V3) and Amount (good correlation with V7 and V20, inverse correlation with V1 and V5).</a:t>
            </a:r>
          </a:p>
          <a:p>
            <a:r>
              <a:rPr lang="en-US" sz="900" dirty="0"/>
              <a:t>For some of the independent variables, we can see a good separation between the distributions of the two classes that is fraud versus </a:t>
            </a:r>
            <a:r>
              <a:rPr lang="en-US" sz="900" dirty="0" err="1"/>
              <a:t>nonfraud</a:t>
            </a:r>
            <a:r>
              <a:rPr lang="en-US" sz="900" dirty="0"/>
              <a:t>. For example, V4 and V11 have different distributions for both classes. V12, V14, and V18 are somewhat separated. V1, V2, V3, V10 have quite a distinct distribution, while V25, V26, V28 have similar distribution for both the classes.</a:t>
            </a:r>
          </a:p>
          <a:p>
            <a:r>
              <a:rPr lang="en-US" sz="900" dirty="0"/>
              <a:t>As a general statement, with the exception of the two independent variables, Time and Amount, the distribution for non-fraud transactions is centered on zero, sometimes with a long tail for the extreme or outlier observations. At the same time, fraud transactions have a skewed distribution.</a:t>
            </a:r>
          </a:p>
          <a:p>
            <a:r>
              <a:rPr lang="en-US" sz="900" dirty="0"/>
              <a:t>V3, V4, V10, V11, V17-V19 have clearly separated distributions for Class values 0 and 1</a:t>
            </a:r>
          </a:p>
          <a:p>
            <a:r>
              <a:rPr lang="en-US" sz="900" dirty="0"/>
              <a:t>V1, V2, V7, V9, V12, V14, V16, V18 have partially </a:t>
            </a:r>
            <a:r>
              <a:rPr lang="en-US" sz="900" dirty="0" err="1"/>
              <a:t>saperated</a:t>
            </a:r>
            <a:r>
              <a:rPr lang="en-US" sz="900" dirty="0"/>
              <a:t> distribution for Class 0 and 1</a:t>
            </a:r>
          </a:p>
          <a:p>
            <a:r>
              <a:rPr lang="en-US" sz="900" dirty="0"/>
              <a:t>V13, V15, ,V20, V22-V28 have almost similar distribution for Class 0 and 1</a:t>
            </a:r>
          </a:p>
          <a:p>
            <a:r>
              <a:rPr lang="en-US" sz="900" dirty="0"/>
              <a:t>V5, V6, V8, V21 have quite similar distribution for Class 0 and 1</a:t>
            </a:r>
          </a:p>
          <a:p>
            <a:r>
              <a:rPr lang="en-US" sz="900" dirty="0"/>
              <a:t>In general, with just few exceptions (Time and Amount), the features distribution for legitimate transactions (values of Class = 0) is centered around 0, sometime with a long queue at one of the extremities. In the same time, the fraudulent transactions (values of Class = 1) have a skewed (asymmetric) distribution.</a:t>
            </a:r>
          </a:p>
          <a:p>
            <a:r>
              <a:rPr lang="en-US" sz="900" dirty="0"/>
              <a:t>It is clearly visible that there are frauds only on the transactions which </a:t>
            </a:r>
            <a:r>
              <a:rPr lang="en-US" sz="900" dirty="0" err="1"/>
              <a:t>havetransaction</a:t>
            </a:r>
            <a:r>
              <a:rPr lang="en-US" sz="900" dirty="0"/>
              <a:t> amount approximately less than 2500. Transactions which have transaction amount approximately above 2500 have no fraud. As per with the time, the frauds in the transactions are evenly distributed throughout time.</a:t>
            </a:r>
          </a:p>
          <a:p>
            <a:r>
              <a:rPr lang="en-US" sz="900" dirty="0"/>
              <a:t>V1 to V28 variables are normally distributed. Variable 'Time' and 'Amount' do not follow normal distribution</a:t>
            </a:r>
          </a:p>
          <a:p>
            <a:endParaRPr lang="en-US" sz="900" dirty="0"/>
          </a:p>
        </p:txBody>
      </p:sp>
      <p:sp>
        <p:nvSpPr>
          <p:cNvPr id="8" name="TextBox 7"/>
          <p:cNvSpPr txBox="1"/>
          <p:nvPr/>
        </p:nvSpPr>
        <p:spPr>
          <a:xfrm>
            <a:off x="533400" y="342900"/>
            <a:ext cx="1854200" cy="461665"/>
          </a:xfrm>
          <a:prstGeom prst="rect">
            <a:avLst/>
          </a:prstGeom>
          <a:noFill/>
        </p:spPr>
        <p:txBody>
          <a:bodyPr wrap="square" rtlCol="0">
            <a:spAutoFit/>
          </a:bodyPr>
          <a:lstStyle/>
          <a:p>
            <a:r>
              <a:rPr lang="en-US" sz="2400" dirty="0" smtClean="0"/>
              <a:t>CONCLUSION</a:t>
            </a:r>
            <a:endParaRPr lang="en-US" sz="2400" dirty="0"/>
          </a:p>
        </p:txBody>
      </p:sp>
    </p:spTree>
    <p:extLst>
      <p:ext uri="{BB962C8B-B14F-4D97-AF65-F5344CB8AC3E}">
        <p14:creationId xmlns:p14="http://schemas.microsoft.com/office/powerpoint/2010/main" val="31366510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xmlns="" id="{746FDF1E-CCEC-3FF0-AB7A-47A9D34978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3625"/>
            <a:ext cx="2614172" cy="1163929"/>
          </a:xfrm>
          <a:prstGeom prst="rect">
            <a:avLst/>
          </a:prstGeom>
          <a:noFill/>
          <a:ln>
            <a:noFill/>
          </a:ln>
        </p:spPr>
      </p:pic>
      <p:sp>
        <p:nvSpPr>
          <p:cNvPr id="8" name="TextBox 7"/>
          <p:cNvSpPr txBox="1"/>
          <p:nvPr/>
        </p:nvSpPr>
        <p:spPr>
          <a:xfrm>
            <a:off x="2235200" y="2844800"/>
            <a:ext cx="6007100" cy="769441"/>
          </a:xfrm>
          <a:prstGeom prst="rect">
            <a:avLst/>
          </a:prstGeom>
          <a:noFill/>
        </p:spPr>
        <p:txBody>
          <a:bodyPr wrap="square" rtlCol="0">
            <a:spAutoFit/>
          </a:bodyPr>
          <a:lstStyle/>
          <a:p>
            <a:r>
              <a:rPr lang="en-US" sz="4400" dirty="0" smtClean="0"/>
              <a:t>THANK YOU</a:t>
            </a:r>
            <a:endParaRPr lang="en-US" sz="4400" dirty="0"/>
          </a:p>
        </p:txBody>
      </p:sp>
    </p:spTree>
    <p:extLst>
      <p:ext uri="{BB962C8B-B14F-4D97-AF65-F5344CB8AC3E}">
        <p14:creationId xmlns:p14="http://schemas.microsoft.com/office/powerpoint/2010/main" val="119170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Q4. Calculate the Pearson coefficient of skewness and comment on the</a:t>
            </a:r>
            <a:br>
              <a:rPr lang="en-US" sz="2400" b="1" dirty="0"/>
            </a:br>
            <a:r>
              <a:rPr lang="en-US" sz="2400" b="1" dirty="0"/>
              <a:t>   skewness of the data</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80" y="2301582"/>
            <a:ext cx="10886440" cy="1168399"/>
          </a:xfrm>
          <a:prstGeom prst="rect">
            <a:avLst/>
          </a:prstGeom>
        </p:spPr>
      </p:pic>
    </p:spTree>
    <p:extLst>
      <p:ext uri="{BB962C8B-B14F-4D97-AF65-F5344CB8AC3E}">
        <p14:creationId xmlns:p14="http://schemas.microsoft.com/office/powerpoint/2010/main" val="146866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542" y="5103163"/>
            <a:ext cx="10515600" cy="1325563"/>
          </a:xfrm>
        </p:spPr>
        <p:txBody>
          <a:bodyPr>
            <a:normAutofit/>
          </a:bodyPr>
          <a:lstStyle/>
          <a:p>
            <a:r>
              <a:rPr lang="en-US" sz="1600" b="1" dirty="0" smtClean="0"/>
              <a:t>As we </a:t>
            </a:r>
            <a:r>
              <a:rPr lang="en-US" sz="1600" b="1" dirty="0"/>
              <a:t>can see than 39 data values lie within two standard deviations which is approximately 93%.</a:t>
            </a:r>
            <a:br>
              <a:rPr lang="en-US" sz="1600" b="1" dirty="0"/>
            </a:br>
            <a:r>
              <a:rPr lang="en-US" sz="1600" b="1" dirty="0"/>
              <a:t>It is similar to the answer from  </a:t>
            </a:r>
            <a:r>
              <a:rPr lang="en-US" sz="1600" b="1" dirty="0" err="1"/>
              <a:t>chebyshev's</a:t>
            </a:r>
            <a:r>
              <a:rPr lang="en-US" sz="1600" b="1" dirty="0"/>
              <a:t> theorem which states that 95% of the data lie within two standard deviations of the mean.</a:t>
            </a:r>
          </a:p>
        </p:txBody>
      </p:sp>
      <p:sp>
        <p:nvSpPr>
          <p:cNvPr id="3" name="Content Placeholder 2"/>
          <p:cNvSpPr>
            <a:spLocks noGrp="1"/>
          </p:cNvSpPr>
          <p:nvPr>
            <p:ph idx="1"/>
          </p:nvPr>
        </p:nvSpPr>
        <p:spPr>
          <a:xfrm>
            <a:off x="679270" y="860350"/>
            <a:ext cx="9692640" cy="4454464"/>
          </a:xfrm>
        </p:spPr>
        <p:txBody>
          <a:bodyPr>
            <a:normAutofit/>
          </a:bodyPr>
          <a:lstStyle/>
          <a:p>
            <a:r>
              <a:rPr lang="en-US" sz="2400" b="1" dirty="0"/>
              <a:t>Q5. Count the number of data values that fall within two standard deviations of      the mean. Compare this with the answer from </a:t>
            </a:r>
            <a:r>
              <a:rPr lang="en-US" sz="2400" b="1" dirty="0" err="1"/>
              <a:t>Chebyshev’s</a:t>
            </a:r>
            <a:r>
              <a:rPr lang="en-US" sz="2400" b="1" dirty="0"/>
              <a:t> Theorem.</a:t>
            </a: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xmlns=""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194" y="2120073"/>
            <a:ext cx="8819981" cy="2751909"/>
          </a:xfrm>
          <a:prstGeom prst="rect">
            <a:avLst/>
          </a:prstGeom>
        </p:spPr>
      </p:pic>
    </p:spTree>
    <p:extLst>
      <p:ext uri="{BB962C8B-B14F-4D97-AF65-F5344CB8AC3E}">
        <p14:creationId xmlns:p14="http://schemas.microsoft.com/office/powerpoint/2010/main" val="3013862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2429</Words>
  <Application>Microsoft Office PowerPoint</Application>
  <PresentationFormat>Custom</PresentationFormat>
  <Paragraphs>187</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        Mini-Project group-2  </vt:lpstr>
      <vt:lpstr>PowerPoint Presentation</vt:lpstr>
      <vt:lpstr>PowerPoint Presentation</vt:lpstr>
      <vt:lpstr>PowerPoint Presentation</vt:lpstr>
      <vt:lpstr>PowerPoint Presentation</vt:lpstr>
      <vt:lpstr>Q2. Compute the range , variance and standard deviation of CEO ages</vt:lpstr>
      <vt:lpstr>PowerPoint Presentation</vt:lpstr>
      <vt:lpstr>Q4. Calculate the Pearson coefficient of skewness and comment on the    skewness of the data</vt:lpstr>
      <vt:lpstr>As we can see than 39 data values lie within two standard deviations which is approximately 93%. It is similar to the answer from  chebyshev's theorem which states that 95% of the data lie within two standard deviations of the mean.</vt:lpstr>
      <vt:lpstr>PowerPoint Presentation</vt:lpstr>
      <vt:lpstr>PowerPoint Presentation</vt:lpstr>
      <vt:lpstr>Q8. Draw a boxplot of the dataset to confirm.</vt:lpstr>
      <vt:lpstr>Q9. Find the percentile rank of the datapoint   50</vt:lpstr>
      <vt:lpstr>Q11. Create a frequency distribution for the data and visualize it           appropriately</vt:lpstr>
      <vt:lpstr>Q12. Create a probability distribution of the data and visualize it           appropriately</vt:lpstr>
      <vt:lpstr>Q13. What is the shape of the distribution of this dataset?</vt:lpstr>
      <vt:lpstr>Q14.Treat this dataset as a binomial distribution where p is the       probability that a person of 10 CEOs of Fortune 500 companies       exactly 6 are above 50  years of age?</vt:lpstr>
      <vt:lpstr>Q15. A study claims that 25% of all Fortune 500 companies becoming          a CEO are above</vt:lpstr>
      <vt:lpstr>Q16. Compute a 95% Confidence Interval for the true mean age of the           population of CEOs for the given dataset using appropriate           distribution</vt:lpstr>
      <vt:lpstr>  Q17. A data scientist wants to estimate with 95% confidence the proportion of     CEOs of Fortune 500 companies are above 60 years in the population. Another recent study showed that 25% of CEOs interviewed were above 60. The data scientist wants to be accurate within 2% of the true proportion. Find the minimum sample size necessary</vt:lpstr>
      <vt:lpstr>Q18. The same data scientist wants to estimate the true proportion of CEOs ascending to the post and above 60 years. She wants to be 90% confident and accurate within 5% of true proportion. Find the minimum sample size necessary</vt:lpstr>
      <vt:lpstr>Q19. A researcher claims that currently 25% of all CEOS are above 60 years . Test his claim with an alpha =0.05 if out of a random sample of 30 CEOs only 10 are above 60 years</vt:lpstr>
      <vt:lpstr>Q20. Assume you are a data scientist for the Fortune 500 companies.    You are asked to research the question whether the CEO ages of UK   are          on  average older than the CEO ages of Americans.    you take a   random sample of 40 CEO ages from America and UK and the data is as follows</vt:lpstr>
      <vt:lpstr>PowerPoint Presentation</vt:lpstr>
      <vt:lpstr>PowerPoint Presentation</vt:lpstr>
      <vt:lpstr>PowerPoint Presentation</vt:lpstr>
      <vt:lpstr>PART-B  Topic - Credit Card Fraud Detection </vt:lpstr>
      <vt:lpstr>Q1. Import the dataset and view the first 10 rows of it. </vt:lpstr>
      <vt:lpstr>Q2. Display shape/dimension of  the          Dataset </vt:lpstr>
      <vt:lpstr>Q3.Check for the missing values.Display number of missing values per         column.</vt:lpstr>
      <vt:lpstr>Visual representation of null values</vt:lpstr>
      <vt:lpstr>Q4. Check the datatype, number of non-null values and name of each       variable in the dataset.</vt:lpstr>
      <vt:lpstr>PowerPoint Presentation</vt:lpstr>
      <vt:lpstr>Q5. Check if there are any non-real characters in the dataset   </vt:lpstr>
      <vt:lpstr>Q6. Check the descriptive statistics of the dataset. </vt:lpstr>
      <vt:lpstr>Q7. Check the number of fraudulent transactions in the dataset              and visualize using pie chart and bar plot. </vt:lpstr>
      <vt:lpstr>PowerPoint Presentation</vt:lpstr>
      <vt:lpstr>Q8. Check the maximum and minimum fraudulent amount.</vt:lpstr>
      <vt:lpstr>Q9. Check the number of transactions where the transaction amount is zero and consider as a fraud transaction. </vt:lpstr>
      <vt:lpstr>10. Check the distribution of columns. List down columns that are normally distributed. List down columns that are not normally distributed. </vt:lpstr>
      <vt:lpstr>We can clearly see that from above plot that from V1 to V28 variables are normally distributed.  Variable 'Time' and 'Amount' do not follow normal distribution</vt:lpstr>
      <vt:lpstr>Q11. List down columns that are highly skewed. </vt:lpstr>
      <vt:lpstr>PowerPoint Presentation</vt:lpstr>
      <vt:lpstr>PowerPoint Presentation</vt:lpstr>
      <vt:lpstr>From above plot we can see fraudulent transaction has more skewness than normal transaction.</vt:lpstr>
      <vt:lpstr>Q12. With the help standard scaler, normalize the respective            column distribution.   </vt:lpstr>
      <vt:lpstr>PowerPoint Presentation</vt:lpstr>
      <vt:lpstr>PowerPoint Presentation</vt:lpstr>
      <vt:lpstr>PowerPoint Presentation</vt:lpstr>
      <vt:lpstr>Q13. List down columns that have high kurtosis.  </vt:lpstr>
      <vt:lpstr>Q14. What is the distribution of Time and Amount columns in the dataset ? </vt:lpstr>
      <vt:lpstr>PowerPoint Presentation</vt:lpstr>
      <vt:lpstr>From the above two plots it is clearly visible that there are frauds only on the transactions which have transaction amount approximately less than 2500. Transactions which have transaction amount approximately above 2500 have no fraud. As per with the time, the frauds in the transactions are evenly distributed throughout time.</vt:lpstr>
      <vt:lpstr>Q15. Find the distribution of all variables with respect to the outcome ‘Class’ variable.  </vt:lpstr>
      <vt:lpstr>PowerPoint Presentation</vt:lpstr>
      <vt:lpstr>PowerPoint Presentation</vt:lpstr>
      <vt:lpstr>PowerPoint Presentation</vt:lpstr>
      <vt:lpstr>Q16. Create a countplot for the outcome class in seaborn using percentage instead of count for each bar. </vt:lpstr>
      <vt:lpstr>PowerPoint Presentation</vt:lpstr>
      <vt:lpstr> Only 492 (or 0.2%) of transaction are fraudulent.   That means the data is highly unbalanced with respect with target variable Class.</vt:lpstr>
      <vt:lpstr>Q17. Plot a heatmap for correlation matrix for the given dataset. Write the Observation. Especially note down columns that are highly correlated (Positive and Negative Correlation, Consider 0.7 to 1 as high). </vt:lpstr>
      <vt:lpstr>PowerPoint Presentation</vt:lpstr>
      <vt:lpstr>Correlation can have a value: 1 is a perfect positive correlation (between 'Amount' and V7, 'Amount' And 'V20') 0 is no correlation (between features V1-V28) -1 is a perfect negative correlation (between 'Time' and V3, 'Amount' and V2, 'Amount' and V5) </vt:lpstr>
      <vt:lpstr>Q18. With the help of hypothesis testing check whether fraudulent transactions of higher value than normal transactions?  </vt:lpstr>
      <vt:lpstr>As the z_stat is more than z_critical we reject the Null hypothesis(H0).    So there is a 99% chance that the amount spend on fraudulent transactions are on average significantly lower than normal. </vt:lpstr>
      <vt:lpstr>Q19. Perform ANOVA test for Statistical feature selection. </vt:lpstr>
      <vt:lpstr>PowerPoint Presentation</vt:lpstr>
      <vt:lpstr>The reject=True for group1 and group2 denotes that we reject the null hypothesis  and conclude that the average amount is not the same. The values in the columns lower and upper represent the lower and upper bound of the 95% confidence interval for the mean difference.</vt:lpstr>
      <vt:lpstr>Q20. Split the dataset randomly into train and test datasets. Use a train -test ratio of 70:30 ratio. </vt:lpstr>
      <vt:lpstr>Q21. These are just checkpoints. Please use your best analytical approach to build this report. You can mix match columns to create new ones which can be used for better analysis.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group-2</dc:title>
  <dc:creator>sudar</dc:creator>
  <cp:lastModifiedBy>HP</cp:lastModifiedBy>
  <cp:revision>552</cp:revision>
  <dcterms:created xsi:type="dcterms:W3CDTF">2023-02-05T09:34:31Z</dcterms:created>
  <dcterms:modified xsi:type="dcterms:W3CDTF">2023-02-05T17:05:30Z</dcterms:modified>
</cp:coreProperties>
</file>