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5" r:id="rId4"/>
    <p:sldId id="259" r:id="rId5"/>
    <p:sldId id="260" r:id="rId6"/>
    <p:sldId id="336" r:id="rId7"/>
    <p:sldId id="261" r:id="rId8"/>
    <p:sldId id="262" r:id="rId9"/>
    <p:sldId id="263" r:id="rId10"/>
    <p:sldId id="337" r:id="rId11"/>
    <p:sldId id="338" r:id="rId12"/>
    <p:sldId id="350" r:id="rId13"/>
    <p:sldId id="351" r:id="rId14"/>
    <p:sldId id="352" r:id="rId15"/>
    <p:sldId id="353" r:id="rId16"/>
    <p:sldId id="354" r:id="rId17"/>
    <p:sldId id="355" r:id="rId18"/>
    <p:sldId id="356" r:id="rId19"/>
    <p:sldId id="357" r:id="rId20"/>
    <p:sldId id="358" r:id="rId21"/>
    <p:sldId id="359" r:id="rId22"/>
    <p:sldId id="339" r:id="rId23"/>
    <p:sldId id="340" r:id="rId24"/>
    <p:sldId id="341" r:id="rId25"/>
    <p:sldId id="343" r:id="rId26"/>
    <p:sldId id="344" r:id="rId27"/>
    <p:sldId id="345" r:id="rId28"/>
    <p:sldId id="346" r:id="rId29"/>
    <p:sldId id="347" r:id="rId30"/>
    <p:sldId id="348" r:id="rId31"/>
    <p:sldId id="349" r:id="rId32"/>
    <p:sldId id="360" r:id="rId33"/>
    <p:sldId id="361" r:id="rId34"/>
    <p:sldId id="362" r:id="rId35"/>
    <p:sldId id="363" r:id="rId36"/>
    <p:sldId id="36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5E00B-BB4C-4494-8915-4D34655DCD3C}" v="479" dt="2023-03-11T11:20:26.593"/>
    <p1510:client id="{3D8BAE00-74F2-465E-8879-2171B70B85D9}" v="711" dt="2023-03-11T17:45:03.504"/>
    <p1510:client id="{9D592F45-8CF1-424F-A458-A11D434F7029}" v="5" dt="2023-03-11T17:51:44.104"/>
    <p1510:client id="{AA7309E9-274C-4FEA-8B21-BE5056562F09}" v="1135" dt="2023-02-05T15:17:06.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1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5B9BAC-1833-4A1E-8FAF-23B3BC9297B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25267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5B9BAC-1833-4A1E-8FAF-23B3BC9297B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292242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5B9BAC-1833-4A1E-8FAF-23B3BC9297B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402222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5B9BAC-1833-4A1E-8FAF-23B3BC9297B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16671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5B9BAC-1833-4A1E-8FAF-23B3BC9297B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85708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5B9BAC-1833-4A1E-8FAF-23B3BC9297B7}"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2860900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5B9BAC-1833-4A1E-8FAF-23B3BC9297B7}"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395780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5B9BAC-1833-4A1E-8FAF-23B3BC9297B7}"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183307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B9BAC-1833-4A1E-8FAF-23B3BC9297B7}"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6578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B9BAC-1833-4A1E-8FAF-23B3BC9297B7}"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266780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B9BAC-1833-4A1E-8FAF-23B3BC9297B7}"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224687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B9BAC-1833-4A1E-8FAF-23B3BC9297B7}" type="datetimeFigureOut">
              <a:rPr lang="en-US" smtClean="0"/>
              <a:t>3/11/2023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2FA4B-FE2F-4AFB-A918-21C2799C0D29}" type="slidenum">
              <a:rPr lang="en-US" smtClean="0"/>
              <a:t>‹#›</a:t>
            </a:fld>
            <a:endParaRPr lang="en-US"/>
          </a:p>
        </p:txBody>
      </p:sp>
    </p:spTree>
    <p:extLst>
      <p:ext uri="{BB962C8B-B14F-4D97-AF65-F5344CB8AC3E}">
        <p14:creationId xmlns:p14="http://schemas.microsoft.com/office/powerpoint/2010/main" val="60668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9029" y="1471748"/>
            <a:ext cx="6113416" cy="1166949"/>
          </a:xfrm>
        </p:spPr>
        <p:txBody>
          <a:bodyPr>
            <a:normAutofit fontScale="90000"/>
          </a:bodyPr>
          <a:lstStyle/>
          <a:p>
            <a:br>
              <a:rPr lang="en-IN" sz="7300" b="1" dirty="0">
                <a:cs typeface="Times New Roman" panose="02020603050405020304" pitchFamily="18" charset="0"/>
              </a:rPr>
            </a:br>
            <a:br>
              <a:rPr lang="en-IN" sz="7300" b="1" dirty="0">
                <a:cs typeface="Times New Roman" panose="02020603050405020304" pitchFamily="18" charset="0"/>
              </a:rPr>
            </a:br>
            <a:br>
              <a:rPr lang="en-IN" sz="7300" b="1" dirty="0">
                <a:cs typeface="Times New Roman" panose="02020603050405020304" pitchFamily="18" charset="0"/>
              </a:rPr>
            </a:br>
            <a:br>
              <a:rPr lang="en-IN" sz="7300" b="1" dirty="0">
                <a:cs typeface="Times New Roman" panose="02020603050405020304" pitchFamily="18" charset="0"/>
              </a:rPr>
            </a:br>
            <a:br>
              <a:rPr lang="en-IN" sz="7300" b="1" dirty="0">
                <a:cs typeface="Times New Roman" panose="02020603050405020304" pitchFamily="18" charset="0"/>
              </a:rPr>
            </a:br>
            <a:br>
              <a:rPr lang="en-IN" sz="7300" b="1" dirty="0">
                <a:cs typeface="Times New Roman" panose="02020603050405020304" pitchFamily="18" charset="0"/>
              </a:rPr>
            </a:br>
            <a:br>
              <a:rPr lang="en-IN" sz="7300" b="1" dirty="0">
                <a:cs typeface="Times New Roman" panose="02020603050405020304" pitchFamily="18" charset="0"/>
              </a:rPr>
            </a:br>
            <a:br>
              <a:rPr lang="en-IN" sz="7300" b="1" dirty="0">
                <a:cs typeface="Times New Roman" panose="02020603050405020304" pitchFamily="18" charset="0"/>
              </a:rPr>
            </a:br>
            <a:r>
              <a:rPr lang="en-IN" sz="7300" b="1" dirty="0">
                <a:cs typeface="Times New Roman"/>
              </a:rPr>
              <a:t>Mini-Project</a:t>
            </a:r>
            <a:br>
              <a:rPr lang="en-IN" sz="7300" b="1" dirty="0">
                <a:cs typeface="Times New Roman" panose="02020603050405020304" pitchFamily="18" charset="0"/>
              </a:rPr>
            </a:br>
            <a:r>
              <a:rPr lang="en-IN" sz="2000" b="1" dirty="0">
                <a:cs typeface="Times New Roman"/>
              </a:rPr>
              <a:t>group-4</a:t>
            </a:r>
            <a:br>
              <a:rPr lang="en-IN" b="1" dirty="0">
                <a:cs typeface="Times New Roman" panose="02020603050405020304" pitchFamily="18" charset="0"/>
              </a:rPr>
            </a:br>
            <a:br>
              <a:rPr lang="en-IN" b="1" dirty="0">
                <a:cs typeface="Times New Roman" panose="02020603050405020304" pitchFamily="18" charset="0"/>
              </a:rPr>
            </a:br>
            <a:endParaRPr lang="en-IN" sz="3600" b="1" dirty="0">
              <a:cs typeface="Times New Roman" panose="02020603050405020304" pitchFamily="18" charset="0"/>
            </a:endParaRPr>
          </a:p>
        </p:txBody>
      </p:sp>
      <p:sp>
        <p:nvSpPr>
          <p:cNvPr id="3" name="Subtitle 2"/>
          <p:cNvSpPr>
            <a:spLocks noGrp="1"/>
          </p:cNvSpPr>
          <p:nvPr>
            <p:ph type="subTitle" idx="1"/>
          </p:nvPr>
        </p:nvSpPr>
        <p:spPr>
          <a:xfrm>
            <a:off x="674148" y="3209830"/>
            <a:ext cx="3506185" cy="2954998"/>
          </a:xfrm>
        </p:spPr>
        <p:txBody>
          <a:bodyPr vert="horz" lIns="91440" tIns="45720" rIns="91440" bIns="45720" rtlCol="0" anchor="t">
            <a:normAutofit lnSpcReduction="10000"/>
          </a:bodyPr>
          <a:lstStyle/>
          <a:p>
            <a:r>
              <a:rPr lang="en-US" b="1" dirty="0"/>
              <a:t>Members:</a:t>
            </a:r>
          </a:p>
          <a:p>
            <a:r>
              <a:rPr lang="en-US" dirty="0">
                <a:cs typeface="Calibri"/>
              </a:rPr>
              <a:t>Atharva Shastri</a:t>
            </a:r>
            <a:endParaRPr lang="en-US" dirty="0"/>
          </a:p>
          <a:p>
            <a:r>
              <a:rPr lang="en-US" dirty="0">
                <a:cs typeface="Calibri"/>
              </a:rPr>
              <a:t>Prakhar Choudhary</a:t>
            </a:r>
            <a:endParaRPr lang="en-US" dirty="0"/>
          </a:p>
          <a:p>
            <a:r>
              <a:rPr lang="en-US" dirty="0"/>
              <a:t>   Chaitanya </a:t>
            </a:r>
            <a:r>
              <a:rPr lang="en-US" dirty="0" err="1"/>
              <a:t>Thipse</a:t>
            </a:r>
            <a:endParaRPr lang="en-US" dirty="0" err="1">
              <a:cs typeface="Calibri"/>
            </a:endParaRPr>
          </a:p>
          <a:p>
            <a:r>
              <a:rPr lang="en-US" dirty="0"/>
              <a:t>Rupal Nikum</a:t>
            </a:r>
            <a:endParaRPr lang="en-US" dirty="0">
              <a:cs typeface="Calibri"/>
            </a:endParaRPr>
          </a:p>
          <a:p>
            <a:r>
              <a:rPr lang="en-US" dirty="0"/>
              <a:t>Prem Chavan</a:t>
            </a:r>
            <a:endParaRPr lang="en-US" dirty="0">
              <a:cs typeface="Calibri"/>
            </a:endParaRPr>
          </a:p>
          <a:p>
            <a:r>
              <a:rPr lang="en-US" dirty="0"/>
              <a:t> Ashish </a:t>
            </a:r>
            <a:r>
              <a:rPr lang="en-US" dirty="0" err="1"/>
              <a:t>Bikkad</a:t>
            </a:r>
            <a:endParaRPr lang="en-US">
              <a:ea typeface="Calibri"/>
              <a:cs typeface="Calibri"/>
            </a:endParaRPr>
          </a:p>
        </p:txBody>
      </p:sp>
      <p:sp>
        <p:nvSpPr>
          <p:cNvPr id="4" name="Rectangle 3"/>
          <p:cNvSpPr/>
          <p:nvPr/>
        </p:nvSpPr>
        <p:spPr>
          <a:xfrm>
            <a:off x="1236617" y="2142308"/>
            <a:ext cx="8926286" cy="707886"/>
          </a:xfrm>
          <a:prstGeom prst="rect">
            <a:avLst/>
          </a:prstGeom>
        </p:spPr>
        <p:txBody>
          <a:bodyPr wrap="square" lIns="91440" tIns="45720" rIns="91440" bIns="45720" anchor="t">
            <a:spAutoFit/>
          </a:bodyPr>
          <a:lstStyle/>
          <a:p>
            <a:pPr algn="ctr"/>
            <a:r>
              <a:rPr lang="en-US" sz="4000" dirty="0">
                <a:cs typeface="Calibri"/>
              </a:rPr>
              <a:t>Credit Score Classification</a:t>
            </a:r>
          </a:p>
        </p:txBody>
      </p:sp>
      <p:sp>
        <p:nvSpPr>
          <p:cNvPr id="5" name="Round Diagonal Corner Rectangle 4"/>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69844"/>
            <a:ext cx="2614172" cy="1163929"/>
          </a:xfrm>
          <a:prstGeom prst="rect">
            <a:avLst/>
          </a:prstGeom>
          <a:noFill/>
          <a:ln>
            <a:noFill/>
          </a:ln>
        </p:spPr>
      </p:pic>
    </p:spTree>
    <p:extLst>
      <p:ext uri="{BB962C8B-B14F-4D97-AF65-F5344CB8AC3E}">
        <p14:creationId xmlns:p14="http://schemas.microsoft.com/office/powerpoint/2010/main" val="3173658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29ACA16E-BC3F-393B-69B9-DE889F14E976}"/>
              </a:ext>
            </a:extLst>
          </p:cNvPr>
          <p:cNvPicPr>
            <a:picLocks noGrp="1" noChangeAspect="1"/>
          </p:cNvPicPr>
          <p:nvPr>
            <p:ph idx="1"/>
          </p:nvPr>
        </p:nvPicPr>
        <p:blipFill>
          <a:blip r:embed="rId2"/>
          <a:stretch>
            <a:fillRect/>
          </a:stretch>
        </p:blipFill>
        <p:spPr>
          <a:xfrm>
            <a:off x="845041" y="632304"/>
            <a:ext cx="9294217" cy="5630922"/>
          </a:xfrm>
        </p:spPr>
      </p:pic>
    </p:spTree>
    <p:extLst>
      <p:ext uri="{BB962C8B-B14F-4D97-AF65-F5344CB8AC3E}">
        <p14:creationId xmlns:p14="http://schemas.microsoft.com/office/powerpoint/2010/main" val="94335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email&#10;&#10;Description automatically generated">
            <a:extLst>
              <a:ext uri="{FF2B5EF4-FFF2-40B4-BE49-F238E27FC236}">
                <a16:creationId xmlns:a16="http://schemas.microsoft.com/office/drawing/2014/main" id="{FF5332BB-341F-3CD5-293D-4275FDA8F6D3}"/>
              </a:ext>
            </a:extLst>
          </p:cNvPr>
          <p:cNvPicPr>
            <a:picLocks noGrp="1" noChangeAspect="1"/>
          </p:cNvPicPr>
          <p:nvPr>
            <p:ph idx="1"/>
          </p:nvPr>
        </p:nvPicPr>
        <p:blipFill>
          <a:blip r:embed="rId2"/>
          <a:stretch>
            <a:fillRect/>
          </a:stretch>
        </p:blipFill>
        <p:spPr>
          <a:xfrm>
            <a:off x="539240" y="769713"/>
            <a:ext cx="10078348" cy="4910407"/>
          </a:xfrm>
        </p:spPr>
      </p:pic>
    </p:spTree>
    <p:extLst>
      <p:ext uri="{BB962C8B-B14F-4D97-AF65-F5344CB8AC3E}">
        <p14:creationId xmlns:p14="http://schemas.microsoft.com/office/powerpoint/2010/main" val="206559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9EB9ACFC-20FE-A8B3-BC79-B09DCC59F719}"/>
              </a:ext>
            </a:extLst>
          </p:cNvPr>
          <p:cNvPicPr>
            <a:picLocks noGrp="1" noChangeAspect="1"/>
          </p:cNvPicPr>
          <p:nvPr>
            <p:ph idx="1"/>
          </p:nvPr>
        </p:nvPicPr>
        <p:blipFill>
          <a:blip r:embed="rId2"/>
          <a:stretch>
            <a:fillRect/>
          </a:stretch>
        </p:blipFill>
        <p:spPr>
          <a:xfrm>
            <a:off x="520535" y="603550"/>
            <a:ext cx="8016666" cy="5645300"/>
          </a:xfrm>
        </p:spPr>
      </p:pic>
    </p:spTree>
    <p:extLst>
      <p:ext uri="{BB962C8B-B14F-4D97-AF65-F5344CB8AC3E}">
        <p14:creationId xmlns:p14="http://schemas.microsoft.com/office/powerpoint/2010/main" val="2807365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application&#10;&#10;Description automatically generated">
            <a:extLst>
              <a:ext uri="{FF2B5EF4-FFF2-40B4-BE49-F238E27FC236}">
                <a16:creationId xmlns:a16="http://schemas.microsoft.com/office/drawing/2014/main" id="{0717BBE6-E060-5519-B55E-B56C9F460DBC}"/>
              </a:ext>
            </a:extLst>
          </p:cNvPr>
          <p:cNvPicPr>
            <a:picLocks noGrp="1" noChangeAspect="1"/>
          </p:cNvPicPr>
          <p:nvPr>
            <p:ph idx="1"/>
          </p:nvPr>
        </p:nvPicPr>
        <p:blipFill>
          <a:blip r:embed="rId2"/>
          <a:stretch>
            <a:fillRect/>
          </a:stretch>
        </p:blipFill>
        <p:spPr>
          <a:xfrm>
            <a:off x="525649" y="661060"/>
            <a:ext cx="8236474" cy="6019110"/>
          </a:xfrm>
        </p:spPr>
      </p:pic>
    </p:spTree>
    <p:extLst>
      <p:ext uri="{BB962C8B-B14F-4D97-AF65-F5344CB8AC3E}">
        <p14:creationId xmlns:p14="http://schemas.microsoft.com/office/powerpoint/2010/main" val="4004660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A674-584D-93B7-3FBC-BD6BFB4F9BA2}"/>
              </a:ext>
            </a:extLst>
          </p:cNvPr>
          <p:cNvSpPr>
            <a:spLocks noGrp="1"/>
          </p:cNvSpPr>
          <p:nvPr>
            <p:ph type="title"/>
          </p:nvPr>
        </p:nvSpPr>
        <p:spPr>
          <a:xfrm>
            <a:off x="277483" y="1299653"/>
            <a:ext cx="10601864" cy="5480619"/>
          </a:xfrm>
        </p:spPr>
        <p:txBody>
          <a:bodyPr>
            <a:normAutofit/>
          </a:bodyPr>
          <a:lstStyle/>
          <a:p>
            <a:r>
              <a:rPr lang="en-US" sz="2800" b="1" dirty="0">
                <a:ea typeface="+mj-lt"/>
                <a:cs typeface="+mj-lt"/>
              </a:rPr>
              <a:t>Step 6: Convert the </a:t>
            </a:r>
            <a:r>
              <a:rPr lang="en-US" sz="2800" b="1" dirty="0" err="1">
                <a:ea typeface="+mj-lt"/>
                <a:cs typeface="+mj-lt"/>
              </a:rPr>
              <a:t>Credit_History_Age</a:t>
            </a:r>
            <a:r>
              <a:rPr lang="en-US" sz="2800" b="1" dirty="0">
                <a:ea typeface="+mj-lt"/>
                <a:cs typeface="+mj-lt"/>
              </a:rPr>
              <a:t> datatype variable into float data types by taking only year and month. Example. 22 years and 1 month → 22.1. And the </a:t>
            </a:r>
            <a:r>
              <a:rPr lang="en-US" sz="2800" b="1" dirty="0" err="1">
                <a:ea typeface="+mj-lt"/>
                <a:cs typeface="+mj-lt"/>
              </a:rPr>
              <a:t>Payment_of_Min_Amount</a:t>
            </a:r>
            <a:r>
              <a:rPr lang="en-US" sz="2800" b="1" dirty="0">
                <a:ea typeface="+mj-lt"/>
                <a:cs typeface="+mj-lt"/>
              </a:rPr>
              <a:t> column you might find some other weird values apart from Yes and No. And If you have combined the train and test datasets, then change the month's names into its number                                      </a:t>
            </a:r>
            <a:br>
              <a:rPr lang="en-US" sz="2800" b="1" dirty="0">
                <a:ea typeface="+mj-lt"/>
                <a:cs typeface="+mj-lt"/>
              </a:rPr>
            </a:br>
            <a:br>
              <a:rPr lang="en-US" sz="2800" b="1" dirty="0">
                <a:ea typeface="+mj-lt"/>
                <a:cs typeface="+mj-lt"/>
              </a:rPr>
            </a:br>
            <a:br>
              <a:rPr lang="en-US" sz="2800" b="1" dirty="0">
                <a:ea typeface="+mj-lt"/>
                <a:cs typeface="+mj-lt"/>
              </a:rPr>
            </a:br>
            <a:br>
              <a:rPr lang="en-US" sz="2800" b="1" dirty="0">
                <a:ea typeface="+mj-lt"/>
                <a:cs typeface="+mj-lt"/>
              </a:rPr>
            </a:br>
            <a:br>
              <a:rPr lang="en-US" sz="2800" b="1" dirty="0">
                <a:ea typeface="+mj-lt"/>
                <a:cs typeface="+mj-lt"/>
              </a:rPr>
            </a:br>
            <a:br>
              <a:rPr lang="en-US" sz="2800" b="1" dirty="0">
                <a:ea typeface="+mj-lt"/>
                <a:cs typeface="+mj-lt"/>
              </a:rPr>
            </a:br>
            <a:r>
              <a:rPr lang="en-US" sz="1800" dirty="0">
                <a:ea typeface="+mj-lt"/>
                <a:cs typeface="+mj-lt"/>
              </a:rPr>
              <a:t>Already done </a:t>
            </a:r>
            <a:r>
              <a:rPr lang="en-US" sz="1800" dirty="0" err="1">
                <a:ea typeface="+mj-lt"/>
                <a:cs typeface="+mj-lt"/>
              </a:rPr>
              <a:t>this,herehere</a:t>
            </a:r>
            <a:r>
              <a:rPr lang="en-US" sz="1800" dirty="0">
                <a:ea typeface="+mj-lt"/>
                <a:cs typeface="+mj-lt"/>
              </a:rPr>
              <a:t> format was 22 </a:t>
            </a:r>
            <a:r>
              <a:rPr lang="en-US" sz="1800" dirty="0" err="1">
                <a:ea typeface="+mj-lt"/>
                <a:cs typeface="+mj-lt"/>
              </a:rPr>
              <a:t>yrar</a:t>
            </a:r>
            <a:r>
              <a:rPr lang="en-US" sz="1800" dirty="0">
                <a:ea typeface="+mj-lt"/>
                <a:cs typeface="+mj-lt"/>
              </a:rPr>
              <a:t> and 1 month we converted to 22.1 by using '</a:t>
            </a:r>
            <a:r>
              <a:rPr lang="en-US" sz="1800" dirty="0" err="1">
                <a:ea typeface="+mj-lt"/>
                <a:cs typeface="+mj-lt"/>
              </a:rPr>
              <a:t>str.replace</a:t>
            </a:r>
            <a:r>
              <a:rPr lang="en-US" sz="1800" dirty="0">
                <a:ea typeface="+mj-lt"/>
                <a:cs typeface="+mj-lt"/>
              </a:rPr>
              <a:t>' and '</a:t>
            </a:r>
            <a:r>
              <a:rPr lang="en-US" sz="1800" dirty="0" err="1">
                <a:ea typeface="+mj-lt"/>
                <a:cs typeface="+mj-lt"/>
              </a:rPr>
              <a:t>str.rstrip</a:t>
            </a:r>
            <a:r>
              <a:rPr lang="en-US" sz="1800" dirty="0">
                <a:ea typeface="+mj-lt"/>
                <a:cs typeface="+mj-lt"/>
              </a:rPr>
              <a:t>'</a:t>
            </a:r>
            <a:endParaRPr lang="en-US" sz="1800" b="1" dirty="0">
              <a:ea typeface="+mj-lt"/>
              <a:cs typeface="+mj-lt"/>
            </a:endParaRPr>
          </a:p>
        </p:txBody>
      </p:sp>
      <p:pic>
        <p:nvPicPr>
          <p:cNvPr id="5" name="Picture 4" descr="A picture containing text&#10;&#10;Description automatically generated">
            <a:extLst>
              <a:ext uri="{FF2B5EF4-FFF2-40B4-BE49-F238E27FC236}">
                <a16:creationId xmlns:a16="http://schemas.microsoft.com/office/drawing/2014/main" id="{1AA8DFF1-41DA-F641-CC69-E2D7CCDF1B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130803"/>
            <a:ext cx="2614172" cy="1163929"/>
          </a:xfrm>
          <a:prstGeom prst="rect">
            <a:avLst/>
          </a:prstGeom>
          <a:noFill/>
          <a:ln>
            <a:noFill/>
          </a:ln>
        </p:spPr>
      </p:pic>
      <p:pic>
        <p:nvPicPr>
          <p:cNvPr id="6" name="Picture 6" descr="Text, letter&#10;&#10;Description automatically generated">
            <a:extLst>
              <a:ext uri="{FF2B5EF4-FFF2-40B4-BE49-F238E27FC236}">
                <a16:creationId xmlns:a16="http://schemas.microsoft.com/office/drawing/2014/main" id="{E6969589-315D-4F47-D65D-4040BB3231FF}"/>
              </a:ext>
            </a:extLst>
          </p:cNvPr>
          <p:cNvPicPr>
            <a:picLocks noChangeAspect="1"/>
          </p:cNvPicPr>
          <p:nvPr/>
        </p:nvPicPr>
        <p:blipFill>
          <a:blip r:embed="rId3"/>
          <a:stretch>
            <a:fillRect/>
          </a:stretch>
        </p:blipFill>
        <p:spPr>
          <a:xfrm>
            <a:off x="511835" y="3492208"/>
            <a:ext cx="7832784" cy="2173959"/>
          </a:xfrm>
          <a:prstGeom prst="rect">
            <a:avLst/>
          </a:prstGeom>
        </p:spPr>
      </p:pic>
    </p:spTree>
    <p:extLst>
      <p:ext uri="{BB962C8B-B14F-4D97-AF65-F5344CB8AC3E}">
        <p14:creationId xmlns:p14="http://schemas.microsoft.com/office/powerpoint/2010/main" val="412398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8353-608B-044A-89AE-714105A44BD3}"/>
              </a:ext>
            </a:extLst>
          </p:cNvPr>
          <p:cNvSpPr>
            <a:spLocks noGrp="1"/>
          </p:cNvSpPr>
          <p:nvPr>
            <p:ph type="title"/>
          </p:nvPr>
        </p:nvSpPr>
        <p:spPr>
          <a:xfrm>
            <a:off x="838200" y="365125"/>
            <a:ext cx="8847827" cy="2691411"/>
          </a:xfrm>
        </p:spPr>
        <p:txBody>
          <a:bodyPr>
            <a:normAutofit/>
          </a:bodyPr>
          <a:lstStyle/>
          <a:p>
            <a:r>
              <a:rPr lang="en-US" sz="2800" b="1" dirty="0">
                <a:ea typeface="+mj-lt"/>
                <a:cs typeface="+mj-lt"/>
              </a:rPr>
              <a:t>Step 7: Find out the missing values in the data frame and handle them in the best way possible. One way of solving this is by imputing the missing values with a customer-wise median.</a:t>
            </a:r>
            <a:endParaRPr lang="en-US" dirty="0">
              <a:cs typeface="Calibri Light"/>
            </a:endParaRPr>
          </a:p>
        </p:txBody>
      </p:sp>
      <p:pic>
        <p:nvPicPr>
          <p:cNvPr id="4" name="Picture 4" descr="Text&#10;&#10;Description automatically generated">
            <a:extLst>
              <a:ext uri="{FF2B5EF4-FFF2-40B4-BE49-F238E27FC236}">
                <a16:creationId xmlns:a16="http://schemas.microsoft.com/office/drawing/2014/main" id="{D4F06C5B-A9AD-723C-F534-7E40C2E146F4}"/>
              </a:ext>
            </a:extLst>
          </p:cNvPr>
          <p:cNvPicPr>
            <a:picLocks noChangeAspect="1"/>
          </p:cNvPicPr>
          <p:nvPr/>
        </p:nvPicPr>
        <p:blipFill>
          <a:blip r:embed="rId2"/>
          <a:stretch>
            <a:fillRect/>
          </a:stretch>
        </p:blipFill>
        <p:spPr>
          <a:xfrm>
            <a:off x="885645" y="2558522"/>
            <a:ext cx="8867954" cy="4228238"/>
          </a:xfrm>
          <a:prstGeom prst="rect">
            <a:avLst/>
          </a:prstGeom>
        </p:spPr>
      </p:pic>
    </p:spTree>
    <p:extLst>
      <p:ext uri="{BB962C8B-B14F-4D97-AF65-F5344CB8AC3E}">
        <p14:creationId xmlns:p14="http://schemas.microsoft.com/office/powerpoint/2010/main" val="2593441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9805-83C6-672D-22BA-EA0CD6D487D0}"/>
              </a:ext>
            </a:extLst>
          </p:cNvPr>
          <p:cNvSpPr>
            <a:spLocks noGrp="1"/>
          </p:cNvSpPr>
          <p:nvPr>
            <p:ph type="title"/>
          </p:nvPr>
        </p:nvSpPr>
        <p:spPr>
          <a:xfrm>
            <a:off x="363747" y="5339691"/>
            <a:ext cx="10515600" cy="1325563"/>
          </a:xfrm>
        </p:spPr>
        <p:txBody>
          <a:bodyPr>
            <a:normAutofit/>
          </a:bodyPr>
          <a:lstStyle/>
          <a:p>
            <a:r>
              <a:rPr lang="en-US" sz="2000" dirty="0">
                <a:ea typeface="+mj-lt"/>
                <a:cs typeface="+mj-lt"/>
              </a:rPr>
              <a:t>We replace that null value with median when column is numeric and with mode when column is categorical</a:t>
            </a:r>
            <a:endParaRPr lang="en-US" sz="2000" dirty="0"/>
          </a:p>
        </p:txBody>
      </p:sp>
      <p:pic>
        <p:nvPicPr>
          <p:cNvPr id="4" name="Picture 4" descr="Graphical user interface, application, Word&#10;&#10;Description automatically generated">
            <a:extLst>
              <a:ext uri="{FF2B5EF4-FFF2-40B4-BE49-F238E27FC236}">
                <a16:creationId xmlns:a16="http://schemas.microsoft.com/office/drawing/2014/main" id="{54C12EC1-6D7C-8701-2412-4187F6C313BC}"/>
              </a:ext>
            </a:extLst>
          </p:cNvPr>
          <p:cNvPicPr>
            <a:picLocks noChangeAspect="1"/>
          </p:cNvPicPr>
          <p:nvPr/>
        </p:nvPicPr>
        <p:blipFill>
          <a:blip r:embed="rId2"/>
          <a:stretch>
            <a:fillRect/>
          </a:stretch>
        </p:blipFill>
        <p:spPr>
          <a:xfrm>
            <a:off x="612475" y="526789"/>
            <a:ext cx="6596332" cy="4826762"/>
          </a:xfrm>
          <a:prstGeom prst="rect">
            <a:avLst/>
          </a:prstGeom>
        </p:spPr>
      </p:pic>
    </p:spTree>
    <p:extLst>
      <p:ext uri="{BB962C8B-B14F-4D97-AF65-F5344CB8AC3E}">
        <p14:creationId xmlns:p14="http://schemas.microsoft.com/office/powerpoint/2010/main" val="718144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92B0-E130-38DA-D35A-A032758A2ACA}"/>
              </a:ext>
            </a:extLst>
          </p:cNvPr>
          <p:cNvSpPr>
            <a:spLocks noGrp="1"/>
          </p:cNvSpPr>
          <p:nvPr>
            <p:ph type="title"/>
          </p:nvPr>
        </p:nvSpPr>
        <p:spPr>
          <a:xfrm>
            <a:off x="838200" y="365125"/>
            <a:ext cx="8488393" cy="1339940"/>
          </a:xfrm>
        </p:spPr>
        <p:txBody>
          <a:bodyPr>
            <a:normAutofit/>
          </a:bodyPr>
          <a:lstStyle/>
          <a:p>
            <a:r>
              <a:rPr lang="en-US" sz="2200" b="1" dirty="0">
                <a:ea typeface="+mj-lt"/>
                <a:cs typeface="+mj-lt"/>
              </a:rPr>
              <a:t>Step 8: Perform Univariate, Bivariate, and Multivariate analyses to find the factors that  affect the Target variables.</a:t>
            </a:r>
            <a:endParaRPr lang="en-US" sz="2200" b="1" dirty="0">
              <a:cs typeface="Calibri Light"/>
            </a:endParaRPr>
          </a:p>
        </p:txBody>
      </p:sp>
      <p:pic>
        <p:nvPicPr>
          <p:cNvPr id="4" name="Picture 4">
            <a:extLst>
              <a:ext uri="{FF2B5EF4-FFF2-40B4-BE49-F238E27FC236}">
                <a16:creationId xmlns:a16="http://schemas.microsoft.com/office/drawing/2014/main" id="{6B779FF8-25F6-A5A0-0B92-48064E3E1753}"/>
              </a:ext>
            </a:extLst>
          </p:cNvPr>
          <p:cNvPicPr>
            <a:picLocks noGrp="1" noChangeAspect="1"/>
          </p:cNvPicPr>
          <p:nvPr>
            <p:ph idx="1"/>
          </p:nvPr>
        </p:nvPicPr>
        <p:blipFill>
          <a:blip r:embed="rId2"/>
          <a:stretch>
            <a:fillRect/>
          </a:stretch>
        </p:blipFill>
        <p:spPr>
          <a:xfrm>
            <a:off x="838289" y="1599286"/>
            <a:ext cx="8933910" cy="5062807"/>
          </a:xfrm>
        </p:spPr>
      </p:pic>
    </p:spTree>
    <p:extLst>
      <p:ext uri="{BB962C8B-B14F-4D97-AF65-F5344CB8AC3E}">
        <p14:creationId xmlns:p14="http://schemas.microsoft.com/office/powerpoint/2010/main" val="2312196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B4D7-49DD-4760-9A2A-4FBF9D6FB331}"/>
              </a:ext>
            </a:extLst>
          </p:cNvPr>
          <p:cNvSpPr>
            <a:spLocks noGrp="1"/>
          </p:cNvSpPr>
          <p:nvPr>
            <p:ph type="title"/>
          </p:nvPr>
        </p:nvSpPr>
        <p:spPr>
          <a:xfrm>
            <a:off x="306238" y="5742257"/>
            <a:ext cx="10515600" cy="1052393"/>
          </a:xfrm>
        </p:spPr>
        <p:txBody>
          <a:bodyPr/>
          <a:lstStyle/>
          <a:p>
            <a:r>
              <a:rPr lang="en-US" sz="2000" dirty="0">
                <a:ea typeface="+mj-lt"/>
                <a:cs typeface="+mj-lt"/>
              </a:rPr>
              <a:t>Here we performed </a:t>
            </a:r>
            <a:r>
              <a:rPr lang="en-US" sz="2000" dirty="0" err="1">
                <a:ea typeface="+mj-lt"/>
                <a:cs typeface="+mj-lt"/>
              </a:rPr>
              <a:t>uivariate</a:t>
            </a:r>
            <a:r>
              <a:rPr lang="en-US" sz="2000" dirty="0">
                <a:ea typeface="+mj-lt"/>
                <a:cs typeface="+mj-lt"/>
              </a:rPr>
              <a:t> and bivariate analysis by heatmap and </a:t>
            </a:r>
            <a:r>
              <a:rPr lang="en-US" sz="2000" dirty="0" err="1">
                <a:ea typeface="+mj-lt"/>
                <a:cs typeface="+mj-lt"/>
              </a:rPr>
              <a:t>pairplot</a:t>
            </a:r>
            <a:endParaRPr lang="en-US" sz="2000" dirty="0" err="1"/>
          </a:p>
        </p:txBody>
      </p:sp>
      <p:pic>
        <p:nvPicPr>
          <p:cNvPr id="4" name="Picture 4" descr="Timeline&#10;&#10;Description automatically generated">
            <a:extLst>
              <a:ext uri="{FF2B5EF4-FFF2-40B4-BE49-F238E27FC236}">
                <a16:creationId xmlns:a16="http://schemas.microsoft.com/office/drawing/2014/main" id="{C47CCB87-E943-3CF6-E7FD-43FA5B01D8CE}"/>
              </a:ext>
            </a:extLst>
          </p:cNvPr>
          <p:cNvPicPr>
            <a:picLocks noGrp="1" noChangeAspect="1"/>
          </p:cNvPicPr>
          <p:nvPr>
            <p:ph idx="1"/>
          </p:nvPr>
        </p:nvPicPr>
        <p:blipFill>
          <a:blip r:embed="rId2"/>
          <a:stretch>
            <a:fillRect/>
          </a:stretch>
        </p:blipFill>
        <p:spPr>
          <a:xfrm>
            <a:off x="494275" y="330380"/>
            <a:ext cx="8141071" cy="5659677"/>
          </a:xfrm>
        </p:spPr>
      </p:pic>
    </p:spTree>
    <p:extLst>
      <p:ext uri="{BB962C8B-B14F-4D97-AF65-F5344CB8AC3E}">
        <p14:creationId xmlns:p14="http://schemas.microsoft.com/office/powerpoint/2010/main" val="3855870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1580-2E28-3EE1-F05B-B425700FECA8}"/>
              </a:ext>
            </a:extLst>
          </p:cNvPr>
          <p:cNvSpPr>
            <a:spLocks noGrp="1"/>
          </p:cNvSpPr>
          <p:nvPr>
            <p:ph type="title"/>
          </p:nvPr>
        </p:nvSpPr>
        <p:spPr>
          <a:xfrm>
            <a:off x="363747" y="940219"/>
            <a:ext cx="8847827" cy="2087563"/>
          </a:xfrm>
        </p:spPr>
        <p:txBody>
          <a:bodyPr vert="horz" lIns="91440" tIns="45720" rIns="91440" bIns="45720" rtlCol="0" anchor="ctr">
            <a:noAutofit/>
          </a:bodyPr>
          <a:lstStyle/>
          <a:p>
            <a:r>
              <a:rPr lang="en-US" sz="2000" b="1" dirty="0">
                <a:ea typeface="+mj-lt"/>
                <a:cs typeface="+mj-lt"/>
              </a:rPr>
              <a:t>Step 9: Separate your Train dataset and test data set if you combined them in the initial steps. (In this step only segregate train and test datasets based on the length of the train and test dataset) Note: Your given test dataset is only for validating and submitting the results. Only Use the Train dataset to perform the train test split in the coming steps. Do not use Test to build the model and test the model, Since there is no target variable in the test data set you </a:t>
            </a:r>
            <a:r>
              <a:rPr lang="en-US" sz="2000" b="1" dirty="0" err="1">
                <a:ea typeface="+mj-lt"/>
                <a:cs typeface="+mj-lt"/>
              </a:rPr>
              <a:t>can not</a:t>
            </a:r>
            <a:r>
              <a:rPr lang="en-US" sz="2000" b="1" dirty="0">
                <a:ea typeface="+mj-lt"/>
                <a:cs typeface="+mj-lt"/>
              </a:rPr>
              <a:t> test the model performance with the test data set. Thus we only consider the training dataset and split that into </a:t>
            </a:r>
            <a:r>
              <a:rPr lang="en-US" sz="2000" b="1" dirty="0" err="1">
                <a:ea typeface="+mj-lt"/>
                <a:cs typeface="+mj-lt"/>
              </a:rPr>
              <a:t>X_train</a:t>
            </a:r>
            <a:r>
              <a:rPr lang="en-US" sz="2000" b="1" dirty="0">
                <a:ea typeface="+mj-lt"/>
                <a:cs typeface="+mj-lt"/>
              </a:rPr>
              <a:t> and </a:t>
            </a:r>
            <a:r>
              <a:rPr lang="en-US" sz="2000" b="1" dirty="0" err="1">
                <a:ea typeface="+mj-lt"/>
                <a:cs typeface="+mj-lt"/>
              </a:rPr>
              <a:t>X_test</a:t>
            </a:r>
            <a:r>
              <a:rPr lang="en-US" sz="2000" b="1" dirty="0">
                <a:ea typeface="+mj-lt"/>
                <a:cs typeface="+mj-lt"/>
              </a:rPr>
              <a:t>.</a:t>
            </a:r>
            <a:br>
              <a:rPr lang="en-US" sz="2000" b="1" dirty="0">
                <a:ea typeface="+mj-lt"/>
                <a:cs typeface="+mj-lt"/>
              </a:rPr>
            </a:br>
            <a:br>
              <a:rPr lang="en-US" sz="2000" b="1" dirty="0">
                <a:ea typeface="+mj-lt"/>
                <a:cs typeface="+mj-lt"/>
              </a:rPr>
            </a:br>
            <a:r>
              <a:rPr lang="en-US" sz="2000" dirty="0">
                <a:ea typeface="+mj-lt"/>
                <a:cs typeface="+mj-lt"/>
              </a:rPr>
              <a:t>Both train and test data are already </a:t>
            </a:r>
            <a:r>
              <a:rPr lang="en-US" sz="2000" dirty="0" err="1">
                <a:ea typeface="+mj-lt"/>
                <a:cs typeface="+mj-lt"/>
              </a:rPr>
              <a:t>seperated</a:t>
            </a:r>
            <a:endParaRPr lang="en-US" sz="2000" b="1" dirty="0" err="1">
              <a:cs typeface="Calibri Light"/>
            </a:endParaRPr>
          </a:p>
        </p:txBody>
      </p:sp>
    </p:spTree>
    <p:extLst>
      <p:ext uri="{BB962C8B-B14F-4D97-AF65-F5344CB8AC3E}">
        <p14:creationId xmlns:p14="http://schemas.microsoft.com/office/powerpoint/2010/main" val="162660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017" y="1164464"/>
            <a:ext cx="10604863" cy="5561456"/>
          </a:xfrm>
        </p:spPr>
        <p:txBody>
          <a:bodyPr vert="horz" lIns="91440" tIns="45720" rIns="91440" bIns="45720" rtlCol="0" anchor="t">
            <a:normAutofit/>
          </a:bodyPr>
          <a:lstStyle/>
          <a:p>
            <a:r>
              <a:rPr lang="en-US" b="1" dirty="0">
                <a:ea typeface="굴림"/>
                <a:cs typeface="Times New Roman"/>
              </a:rPr>
              <a:t>Overview :</a:t>
            </a:r>
            <a:r>
              <a:rPr lang="en-US" dirty="0"/>
              <a:t> </a:t>
            </a:r>
          </a:p>
          <a:p>
            <a:pPr marL="457200" lvl="1">
              <a:buNone/>
            </a:pPr>
            <a:r>
              <a:rPr lang="en-US" sz="1600" b="1" dirty="0">
                <a:ea typeface="굴림"/>
                <a:cs typeface="Times New Roman"/>
              </a:rPr>
              <a:t>   </a:t>
            </a:r>
            <a:r>
              <a:rPr lang="en-US" sz="2000" b="1" dirty="0">
                <a:ea typeface="굴림"/>
                <a:cs typeface="Times New Roman"/>
              </a:rPr>
              <a:t> </a:t>
            </a:r>
            <a:r>
              <a:rPr lang="en-US" sz="2000" dirty="0">
                <a:ea typeface="+mn-lt"/>
                <a:cs typeface="+mn-lt"/>
              </a:rPr>
              <a:t>The dataset consists of all the basic bank details of the customers, and the dataset has categorical and numerical variables. It has missing values and more anomalies. It consists of the customer’s bank and processional details over the years so we can explore more of it. You have given the two data sets namely Train and Test datasets. Kindly use the TRAIN dataset to build and test the model. And use the Test dataset to submit your results.</a:t>
            </a:r>
          </a:p>
          <a:p>
            <a:pPr marL="457200" lvl="1">
              <a:buNone/>
            </a:pPr>
            <a:endParaRPr lang="en-US" sz="2000" dirty="0">
              <a:ea typeface="굴림" panose="020B0600000101010101" pitchFamily="34" charset="-127"/>
              <a:cs typeface="Calibri"/>
            </a:endParaRPr>
          </a:p>
          <a:p>
            <a:pPr marL="0" lvl="0" indent="0">
              <a:buNone/>
            </a:pPr>
            <a:endParaRPr lang="en-US" b="1" dirty="0">
              <a:ea typeface="굴림"/>
              <a:cs typeface="Times New Roman" panose="02020603050405020304" pitchFamily="18" charset="0"/>
            </a:endParaRPr>
          </a:p>
          <a:p>
            <a:pPr marL="0" lvl="0" indent="0">
              <a:buNone/>
            </a:pPr>
            <a:endParaRPr lang="en-US" sz="2200" dirty="0">
              <a:cs typeface="Calibri"/>
            </a:endParaRPr>
          </a:p>
          <a:p>
            <a:endParaRPr lang="en-US" dirty="0"/>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149267"/>
            <a:ext cx="2614172" cy="1163929"/>
          </a:xfrm>
          <a:prstGeom prst="rect">
            <a:avLst/>
          </a:prstGeom>
          <a:noFill/>
          <a:ln>
            <a:noFill/>
          </a:ln>
        </p:spPr>
      </p:pic>
    </p:spTree>
    <p:extLst>
      <p:ext uri="{BB962C8B-B14F-4D97-AF65-F5344CB8AC3E}">
        <p14:creationId xmlns:p14="http://schemas.microsoft.com/office/powerpoint/2010/main" val="3763812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DBDE-7F1B-4B20-4269-95F0C8B3085F}"/>
              </a:ext>
            </a:extLst>
          </p:cNvPr>
          <p:cNvSpPr>
            <a:spLocks noGrp="1"/>
          </p:cNvSpPr>
          <p:nvPr>
            <p:ph type="title"/>
          </p:nvPr>
        </p:nvSpPr>
        <p:spPr>
          <a:xfrm>
            <a:off x="320615" y="839578"/>
            <a:ext cx="9422920" cy="5394354"/>
          </a:xfrm>
        </p:spPr>
        <p:txBody>
          <a:bodyPr>
            <a:normAutofit/>
          </a:bodyPr>
          <a:lstStyle/>
          <a:p>
            <a:r>
              <a:rPr lang="en-US" sz="2000" b="1" dirty="0">
                <a:ea typeface="+mj-lt"/>
                <a:cs typeface="+mj-lt"/>
              </a:rPr>
              <a:t>Step 11: Perform the Statistical analysis to prove where the independent variables have an effect on the Target variables. Example: Few statistical analyses:</a:t>
            </a:r>
            <a:endParaRPr lang="en-US" sz="2000" b="1" dirty="0">
              <a:cs typeface="Calibri Light"/>
            </a:endParaRPr>
          </a:p>
          <a:p>
            <a:pPr marL="285750" indent="-285750">
              <a:buFont typeface="Arial"/>
              <a:buChar char="•"/>
            </a:pPr>
            <a:r>
              <a:rPr lang="en-US" sz="2000" b="1" dirty="0">
                <a:ea typeface="+mj-lt"/>
                <a:cs typeface="+mj-lt"/>
              </a:rPr>
              <a:t>Check whether the Annual income across all the target variables is significantly the same. Let's fix the alpha is 0.05. Make sure the data is normal and the variance is equal. If not use a Non-parametric statistical test.</a:t>
            </a:r>
            <a:endParaRPr lang="en-US" sz="2000" b="1" dirty="0">
              <a:cs typeface="Calibri Light"/>
            </a:endParaRPr>
          </a:p>
          <a:p>
            <a:pPr marL="285750" indent="-285750">
              <a:buFont typeface="Arial"/>
              <a:buChar char="•"/>
            </a:pPr>
            <a:r>
              <a:rPr lang="en-US" sz="2000" b="1" dirty="0">
                <a:ea typeface="+mj-lt"/>
                <a:cs typeface="+mj-lt"/>
              </a:rPr>
              <a:t>Check if there is an independence of the Occupation and Credit Score. The significant level is 0.05.</a:t>
            </a:r>
            <a:endParaRPr lang="en-US" sz="2000" b="1" dirty="0">
              <a:cs typeface="Calibri Light"/>
            </a:endParaRPr>
          </a:p>
          <a:p>
            <a:pPr marL="285750" indent="-285750">
              <a:buFont typeface="Arial"/>
              <a:buChar char="•"/>
            </a:pPr>
            <a:r>
              <a:rPr lang="en-US" sz="2000" b="1" dirty="0">
                <a:ea typeface="+mj-lt"/>
                <a:cs typeface="+mj-lt"/>
              </a:rPr>
              <a:t>Check if there is a relationship between the Payment </a:t>
            </a:r>
            <a:r>
              <a:rPr lang="en-US" sz="2000" b="1" dirty="0" err="1">
                <a:ea typeface="+mj-lt"/>
                <a:cs typeface="+mj-lt"/>
              </a:rPr>
              <a:t>Behaviour</a:t>
            </a:r>
            <a:r>
              <a:rPr lang="en-US" sz="2000" b="1" dirty="0">
                <a:ea typeface="+mj-lt"/>
                <a:cs typeface="+mj-lt"/>
              </a:rPr>
              <a:t> and Credit Score.</a:t>
            </a:r>
            <a:endParaRPr lang="en-US" sz="2000" b="1" dirty="0">
              <a:cs typeface="Calibri Light"/>
            </a:endParaRPr>
          </a:p>
          <a:p>
            <a:pPr marL="285750" indent="-285750">
              <a:buFont typeface="Arial"/>
              <a:buChar char="•"/>
            </a:pPr>
            <a:r>
              <a:rPr lang="en-US" sz="2000" b="1" dirty="0">
                <a:ea typeface="+mj-lt"/>
                <a:cs typeface="+mj-lt"/>
              </a:rPr>
              <a:t>Check Statistically that the </a:t>
            </a:r>
            <a:r>
              <a:rPr lang="en-US" sz="2000" b="1" dirty="0" err="1">
                <a:ea typeface="+mj-lt"/>
                <a:cs typeface="+mj-lt"/>
              </a:rPr>
              <a:t>Credit_Utilization_Ratio</a:t>
            </a:r>
            <a:r>
              <a:rPr lang="en-US" sz="2000" b="1" dirty="0">
                <a:ea typeface="+mj-lt"/>
                <a:cs typeface="+mj-lt"/>
              </a:rPr>
              <a:t> median values  significantly not </a:t>
            </a:r>
            <a:br>
              <a:rPr lang="en-US" b="1" dirty="0"/>
            </a:br>
            <a:r>
              <a:rPr lang="en-US" sz="2000" b="1" dirty="0">
                <a:cs typeface="Calibri Light"/>
              </a:rPr>
              <a:t>different across the target variable classes.</a:t>
            </a:r>
            <a:br>
              <a:rPr lang="en-US" sz="2000" dirty="0">
                <a:cs typeface="Calibri Light"/>
              </a:rPr>
            </a:br>
            <a:endParaRPr lang="en-US" sz="2000" dirty="0">
              <a:cs typeface="Calibri Light"/>
            </a:endParaRPr>
          </a:p>
          <a:p>
            <a:endParaRPr lang="en-US" dirty="0">
              <a:cs typeface="Calibri Light"/>
            </a:endParaRPr>
          </a:p>
        </p:txBody>
      </p:sp>
    </p:spTree>
    <p:extLst>
      <p:ext uri="{BB962C8B-B14F-4D97-AF65-F5344CB8AC3E}">
        <p14:creationId xmlns:p14="http://schemas.microsoft.com/office/powerpoint/2010/main" val="1867248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4DA3-141F-D8A4-0261-5C48EA4ED1C8}"/>
              </a:ext>
            </a:extLst>
          </p:cNvPr>
          <p:cNvSpPr>
            <a:spLocks noGrp="1"/>
          </p:cNvSpPr>
          <p:nvPr>
            <p:ph type="title"/>
          </p:nvPr>
        </p:nvSpPr>
        <p:spPr>
          <a:xfrm>
            <a:off x="406879" y="3197465"/>
            <a:ext cx="10515600" cy="1325563"/>
          </a:xfrm>
        </p:spPr>
        <p:txBody>
          <a:bodyPr>
            <a:normAutofit/>
          </a:bodyPr>
          <a:lstStyle/>
          <a:p>
            <a:r>
              <a:rPr lang="en-US" sz="2000" dirty="0">
                <a:ea typeface="+mj-lt"/>
                <a:cs typeface="+mj-lt"/>
              </a:rPr>
              <a:t>From the above result, we can see that the p-value is less than 0.05 then reject null hypothesis, thus we can say that the data is not normally distributed.</a:t>
            </a:r>
            <a:endParaRPr lang="en-US" sz="2000" dirty="0">
              <a:cs typeface="Calibri Light"/>
            </a:endParaRPr>
          </a:p>
        </p:txBody>
      </p:sp>
      <p:pic>
        <p:nvPicPr>
          <p:cNvPr id="4" name="Picture 4">
            <a:extLst>
              <a:ext uri="{FF2B5EF4-FFF2-40B4-BE49-F238E27FC236}">
                <a16:creationId xmlns:a16="http://schemas.microsoft.com/office/drawing/2014/main" id="{8EA2C792-F878-945E-A588-C0B396B06E18}"/>
              </a:ext>
            </a:extLst>
          </p:cNvPr>
          <p:cNvPicPr>
            <a:picLocks noGrp="1" noChangeAspect="1"/>
          </p:cNvPicPr>
          <p:nvPr>
            <p:ph idx="1"/>
          </p:nvPr>
        </p:nvPicPr>
        <p:blipFill>
          <a:blip r:embed="rId2"/>
          <a:stretch>
            <a:fillRect/>
          </a:stretch>
        </p:blipFill>
        <p:spPr>
          <a:xfrm>
            <a:off x="607803" y="720741"/>
            <a:ext cx="7353300" cy="2247900"/>
          </a:xfrm>
        </p:spPr>
      </p:pic>
    </p:spTree>
    <p:extLst>
      <p:ext uri="{BB962C8B-B14F-4D97-AF65-F5344CB8AC3E}">
        <p14:creationId xmlns:p14="http://schemas.microsoft.com/office/powerpoint/2010/main" val="794155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B529-A95A-C0B8-9E63-8FDE9C0E0D26}"/>
              </a:ext>
            </a:extLst>
          </p:cNvPr>
          <p:cNvSpPr>
            <a:spLocks noGrp="1"/>
          </p:cNvSpPr>
          <p:nvPr>
            <p:ph type="title"/>
          </p:nvPr>
        </p:nvSpPr>
        <p:spPr>
          <a:xfrm>
            <a:off x="838200" y="365125"/>
            <a:ext cx="9293525" cy="1541223"/>
          </a:xfrm>
        </p:spPr>
        <p:txBody>
          <a:bodyPr>
            <a:normAutofit/>
          </a:bodyPr>
          <a:lstStyle/>
          <a:p>
            <a:r>
              <a:rPr lang="en-US" sz="2000" b="1" dirty="0">
                <a:ea typeface="+mj-lt"/>
                <a:cs typeface="+mj-lt"/>
              </a:rPr>
              <a:t>Check whether the Annual income across all the target variables is significantly the same. </a:t>
            </a:r>
            <a:endParaRPr lang="en-US" sz="2000" b="1" dirty="0">
              <a:cs typeface="Calibri Light"/>
            </a:endParaRPr>
          </a:p>
          <a:p>
            <a:r>
              <a:rPr lang="en-US" sz="2000" b="1" dirty="0">
                <a:ea typeface="+mj-lt"/>
                <a:cs typeface="+mj-lt"/>
              </a:rPr>
              <a:t>Let's fix the alpha is 0.05. Make sure the data is normal and the variance is equal. If not use a Non-parametric statistical test.</a:t>
            </a:r>
            <a:endParaRPr lang="en-US" sz="2000" b="1" dirty="0"/>
          </a:p>
        </p:txBody>
      </p:sp>
      <p:sp>
        <p:nvSpPr>
          <p:cNvPr id="3" name="Content Placeholder 2">
            <a:extLst>
              <a:ext uri="{FF2B5EF4-FFF2-40B4-BE49-F238E27FC236}">
                <a16:creationId xmlns:a16="http://schemas.microsoft.com/office/drawing/2014/main" id="{DC64C918-8E54-CEF3-F92D-2A653FC26C64}"/>
              </a:ext>
            </a:extLst>
          </p:cNvPr>
          <p:cNvSpPr>
            <a:spLocks noGrp="1"/>
          </p:cNvSpPr>
          <p:nvPr>
            <p:ph idx="1"/>
          </p:nvPr>
        </p:nvSpPr>
        <p:spPr>
          <a:xfrm>
            <a:off x="838200" y="1710606"/>
            <a:ext cx="10515600" cy="4969564"/>
          </a:xfrm>
        </p:spPr>
        <p:txBody>
          <a:bodyPr vert="horz" lIns="91440" tIns="45720" rIns="91440" bIns="45720" rtlCol="0" anchor="t">
            <a:normAutofit/>
          </a:bodyPr>
          <a:lstStyle/>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sz="2000" dirty="0">
              <a:ea typeface="+mn-lt"/>
              <a:cs typeface="+mn-lt"/>
            </a:endParaRPr>
          </a:p>
          <a:p>
            <a:pPr marL="0" indent="0">
              <a:buNone/>
            </a:pPr>
            <a:endParaRPr lang="en-US" sz="2000" dirty="0">
              <a:ea typeface="+mn-lt"/>
              <a:cs typeface="+mn-lt"/>
            </a:endParaRPr>
          </a:p>
          <a:p>
            <a:pPr marL="0" indent="0">
              <a:buNone/>
            </a:pPr>
            <a:r>
              <a:rPr lang="en-US" sz="2000" dirty="0" err="1">
                <a:ea typeface="+mn-lt"/>
                <a:cs typeface="+mn-lt"/>
              </a:rPr>
              <a:t>p_value</a:t>
            </a:r>
            <a:r>
              <a:rPr lang="en-US" sz="2000" dirty="0">
                <a:ea typeface="+mn-lt"/>
                <a:cs typeface="+mn-lt"/>
              </a:rPr>
              <a:t> is &lt; 0.05 reject the null hypothesis which means the two variables are not independent</a:t>
            </a:r>
            <a:endParaRPr lang="en-US" sz="2000">
              <a:cs typeface="Calibri"/>
            </a:endParaRPr>
          </a:p>
        </p:txBody>
      </p:sp>
      <p:pic>
        <p:nvPicPr>
          <p:cNvPr id="6" name="Picture 6" descr="Graphical user interface, text, application, email&#10;&#10;Description automatically generated">
            <a:extLst>
              <a:ext uri="{FF2B5EF4-FFF2-40B4-BE49-F238E27FC236}">
                <a16:creationId xmlns:a16="http://schemas.microsoft.com/office/drawing/2014/main" id="{9F9881E6-C38B-0169-5E1A-4EB5E7EF5243}"/>
              </a:ext>
            </a:extLst>
          </p:cNvPr>
          <p:cNvPicPr>
            <a:picLocks noChangeAspect="1"/>
          </p:cNvPicPr>
          <p:nvPr/>
        </p:nvPicPr>
        <p:blipFill>
          <a:blip r:embed="rId2"/>
          <a:stretch>
            <a:fillRect/>
          </a:stretch>
        </p:blipFill>
        <p:spPr>
          <a:xfrm>
            <a:off x="957532" y="1763961"/>
            <a:ext cx="10348822" cy="3977060"/>
          </a:xfrm>
          <a:prstGeom prst="rect">
            <a:avLst/>
          </a:prstGeom>
        </p:spPr>
      </p:pic>
    </p:spTree>
    <p:extLst>
      <p:ext uri="{BB962C8B-B14F-4D97-AF65-F5344CB8AC3E}">
        <p14:creationId xmlns:p14="http://schemas.microsoft.com/office/powerpoint/2010/main" val="3594657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C9CC-736F-9B33-EF8D-4350394CFABF}"/>
              </a:ext>
            </a:extLst>
          </p:cNvPr>
          <p:cNvSpPr>
            <a:spLocks noGrp="1"/>
          </p:cNvSpPr>
          <p:nvPr>
            <p:ph type="title"/>
          </p:nvPr>
        </p:nvSpPr>
        <p:spPr>
          <a:xfrm>
            <a:off x="766313" y="451389"/>
            <a:ext cx="6820619" cy="966130"/>
          </a:xfrm>
        </p:spPr>
        <p:txBody>
          <a:bodyPr>
            <a:normAutofit/>
          </a:bodyPr>
          <a:lstStyle/>
          <a:p>
            <a:r>
              <a:rPr lang="en-US" sz="2000" b="1" dirty="0">
                <a:ea typeface="+mj-lt"/>
                <a:cs typeface="+mj-lt"/>
              </a:rPr>
              <a:t>Check if there is an independence of the Occupation and Credit Score. The significant level is 0.05.</a:t>
            </a:r>
            <a:endParaRPr lang="en-US" b="1" dirty="0"/>
          </a:p>
        </p:txBody>
      </p:sp>
      <p:sp>
        <p:nvSpPr>
          <p:cNvPr id="3" name="Content Placeholder 2">
            <a:extLst>
              <a:ext uri="{FF2B5EF4-FFF2-40B4-BE49-F238E27FC236}">
                <a16:creationId xmlns:a16="http://schemas.microsoft.com/office/drawing/2014/main" id="{DE5C71D8-09E5-1583-56CF-F22BE5CFFA69}"/>
              </a:ext>
            </a:extLst>
          </p:cNvPr>
          <p:cNvSpPr>
            <a:spLocks noGrp="1"/>
          </p:cNvSpPr>
          <p:nvPr>
            <p:ph idx="1"/>
          </p:nvPr>
        </p:nvSpPr>
        <p:spPr>
          <a:xfrm>
            <a:off x="838201" y="1710607"/>
            <a:ext cx="10012392" cy="4811413"/>
          </a:xfrm>
        </p:spPr>
        <p:txBody>
          <a:bodyPr vert="horz" lIns="91440" tIns="45720" rIns="91440" bIns="45720" rtlCol="0" anchor="t">
            <a:normAutofit fontScale="92500" lnSpcReduction="10000"/>
          </a:bodyPr>
          <a:lstStyle/>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sz="2000" dirty="0">
              <a:ea typeface="+mn-lt"/>
              <a:cs typeface="+mn-lt"/>
            </a:endParaRPr>
          </a:p>
          <a:p>
            <a:pPr marL="0" indent="0">
              <a:buNone/>
            </a:pPr>
            <a:endParaRPr lang="en-US" sz="2000" dirty="0">
              <a:ea typeface="+mn-lt"/>
              <a:cs typeface="+mn-lt"/>
            </a:endParaRPr>
          </a:p>
          <a:p>
            <a:pPr marL="0" indent="0">
              <a:buNone/>
            </a:pPr>
            <a:endParaRPr lang="en-US" sz="2000" dirty="0">
              <a:ea typeface="+mn-lt"/>
              <a:cs typeface="+mn-lt"/>
            </a:endParaRPr>
          </a:p>
          <a:p>
            <a:pPr marL="0" indent="0">
              <a:buNone/>
            </a:pPr>
            <a:endParaRPr lang="en-US" sz="2000" dirty="0">
              <a:ea typeface="+mn-lt"/>
              <a:cs typeface="+mn-lt"/>
            </a:endParaRPr>
          </a:p>
          <a:p>
            <a:pPr marL="0" indent="0">
              <a:buNone/>
            </a:pPr>
            <a:r>
              <a:rPr lang="en-US" sz="2000" dirty="0">
                <a:ea typeface="+mn-lt"/>
                <a:cs typeface="+mn-lt"/>
              </a:rPr>
              <a:t>As the </a:t>
            </a:r>
            <a:r>
              <a:rPr lang="en-US" sz="2000" dirty="0" err="1">
                <a:ea typeface="+mn-lt"/>
                <a:cs typeface="+mn-lt"/>
              </a:rPr>
              <a:t>p_value</a:t>
            </a:r>
            <a:r>
              <a:rPr lang="en-US" sz="2000" dirty="0">
                <a:ea typeface="+mn-lt"/>
                <a:cs typeface="+mn-lt"/>
              </a:rPr>
              <a:t> is &gt; then 0.05 fail to reject null which means the </a:t>
            </a:r>
            <a:r>
              <a:rPr lang="en-US" sz="2000" dirty="0" err="1">
                <a:ea typeface="+mn-lt"/>
                <a:cs typeface="+mn-lt"/>
              </a:rPr>
              <a:t>varibles</a:t>
            </a:r>
            <a:r>
              <a:rPr lang="en-US" sz="2000" dirty="0">
                <a:ea typeface="+mn-lt"/>
                <a:cs typeface="+mn-lt"/>
              </a:rPr>
              <a:t> 'occupation' and target </a:t>
            </a:r>
            <a:r>
              <a:rPr lang="en-US" sz="2000" dirty="0" err="1">
                <a:ea typeface="+mn-lt"/>
                <a:cs typeface="+mn-lt"/>
              </a:rPr>
              <a:t>varible</a:t>
            </a:r>
            <a:r>
              <a:rPr lang="en-US" sz="2000" dirty="0">
                <a:ea typeface="+mn-lt"/>
                <a:cs typeface="+mn-lt"/>
              </a:rPr>
              <a:t> are independent.</a:t>
            </a:r>
            <a:endParaRPr lang="en-US" sz="2000">
              <a:cs typeface="Calibri"/>
            </a:endParaRPr>
          </a:p>
        </p:txBody>
      </p:sp>
      <p:pic>
        <p:nvPicPr>
          <p:cNvPr id="4" name="Picture 4" descr="Text&#10;&#10;Description automatically generated">
            <a:extLst>
              <a:ext uri="{FF2B5EF4-FFF2-40B4-BE49-F238E27FC236}">
                <a16:creationId xmlns:a16="http://schemas.microsoft.com/office/drawing/2014/main" id="{E1161B74-FFD1-0131-7B40-19D77E4AD773}"/>
              </a:ext>
            </a:extLst>
          </p:cNvPr>
          <p:cNvPicPr>
            <a:picLocks noChangeAspect="1"/>
          </p:cNvPicPr>
          <p:nvPr/>
        </p:nvPicPr>
        <p:blipFill>
          <a:blip r:embed="rId2"/>
          <a:stretch>
            <a:fillRect/>
          </a:stretch>
        </p:blipFill>
        <p:spPr>
          <a:xfrm>
            <a:off x="770627" y="1493508"/>
            <a:ext cx="7358331" cy="4144155"/>
          </a:xfrm>
          <a:prstGeom prst="rect">
            <a:avLst/>
          </a:prstGeom>
        </p:spPr>
      </p:pic>
    </p:spTree>
    <p:extLst>
      <p:ext uri="{BB962C8B-B14F-4D97-AF65-F5344CB8AC3E}">
        <p14:creationId xmlns:p14="http://schemas.microsoft.com/office/powerpoint/2010/main" val="2596453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6FA1-AB14-0E52-6EC2-9E237373177B}"/>
              </a:ext>
            </a:extLst>
          </p:cNvPr>
          <p:cNvSpPr>
            <a:spLocks noGrp="1"/>
          </p:cNvSpPr>
          <p:nvPr>
            <p:ph type="title"/>
          </p:nvPr>
        </p:nvSpPr>
        <p:spPr/>
        <p:txBody>
          <a:bodyPr/>
          <a:lstStyle/>
          <a:p>
            <a:r>
              <a:rPr lang="en-US" sz="2000" b="1" dirty="0">
                <a:ea typeface="+mj-lt"/>
                <a:cs typeface="+mj-lt"/>
              </a:rPr>
              <a:t>Check if there is a relationship between the Payment </a:t>
            </a:r>
            <a:r>
              <a:rPr lang="en-US" sz="2000" b="1" dirty="0" err="1">
                <a:ea typeface="+mj-lt"/>
                <a:cs typeface="+mj-lt"/>
              </a:rPr>
              <a:t>Behaviour</a:t>
            </a:r>
            <a:r>
              <a:rPr lang="en-US" sz="2000" b="1" dirty="0">
                <a:ea typeface="+mj-lt"/>
                <a:cs typeface="+mj-lt"/>
              </a:rPr>
              <a:t> and Credit Score</a:t>
            </a:r>
            <a:endParaRPr lang="en-US" sz="2000" b="1" dirty="0"/>
          </a:p>
        </p:txBody>
      </p:sp>
      <p:sp>
        <p:nvSpPr>
          <p:cNvPr id="3" name="Content Placeholder 2">
            <a:extLst>
              <a:ext uri="{FF2B5EF4-FFF2-40B4-BE49-F238E27FC236}">
                <a16:creationId xmlns:a16="http://schemas.microsoft.com/office/drawing/2014/main" id="{177FD9CB-3C24-EFBD-C3F5-0146F961666C}"/>
              </a:ext>
            </a:extLst>
          </p:cNvPr>
          <p:cNvSpPr>
            <a:spLocks noGrp="1"/>
          </p:cNvSpPr>
          <p:nvPr>
            <p:ph idx="1"/>
          </p:nvPr>
        </p:nvSpPr>
        <p:spPr>
          <a:xfrm>
            <a:off x="838199" y="1552455"/>
            <a:ext cx="10515601" cy="5199602"/>
          </a:xfrm>
        </p:spPr>
        <p:txBody>
          <a:bodyPr vert="horz" lIns="91440" tIns="45720" rIns="91440" bIns="45720" rtlCol="0" anchor="t">
            <a:normAutofit/>
          </a:bodyPr>
          <a:lstStyle/>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pPr marL="0" indent="0">
              <a:buNone/>
            </a:pPr>
            <a:endParaRPr lang="en-US" sz="2000" dirty="0">
              <a:ea typeface="+mn-lt"/>
              <a:cs typeface="+mn-lt"/>
            </a:endParaRPr>
          </a:p>
          <a:p>
            <a:pPr marL="0" indent="0">
              <a:buNone/>
            </a:pPr>
            <a:endParaRPr lang="en-US" sz="2000" dirty="0">
              <a:ea typeface="+mn-lt"/>
              <a:cs typeface="+mn-lt"/>
            </a:endParaRPr>
          </a:p>
          <a:p>
            <a:pPr marL="0" indent="0">
              <a:buNone/>
            </a:pPr>
            <a:r>
              <a:rPr lang="en-US" sz="2000" dirty="0">
                <a:ea typeface="+mn-lt"/>
                <a:cs typeface="+mn-lt"/>
              </a:rPr>
              <a:t>As the </a:t>
            </a:r>
            <a:r>
              <a:rPr lang="en-US" sz="2000" dirty="0" err="1">
                <a:ea typeface="+mn-lt"/>
                <a:cs typeface="+mn-lt"/>
              </a:rPr>
              <a:t>p_value</a:t>
            </a:r>
            <a:r>
              <a:rPr lang="en-US" sz="2000" dirty="0">
                <a:ea typeface="+mn-lt"/>
                <a:cs typeface="+mn-lt"/>
              </a:rPr>
              <a:t> is &gt; then 0.05 fail to reject null which means the </a:t>
            </a:r>
            <a:r>
              <a:rPr lang="en-US" sz="2000" dirty="0" err="1">
                <a:ea typeface="+mn-lt"/>
                <a:cs typeface="+mn-lt"/>
              </a:rPr>
              <a:t>varibles</a:t>
            </a:r>
            <a:r>
              <a:rPr lang="en-US" sz="2000" dirty="0">
                <a:ea typeface="+mn-lt"/>
                <a:cs typeface="+mn-lt"/>
              </a:rPr>
              <a:t> '</a:t>
            </a:r>
            <a:r>
              <a:rPr lang="en-US" sz="2000" dirty="0" err="1">
                <a:ea typeface="+mn-lt"/>
                <a:cs typeface="+mn-lt"/>
              </a:rPr>
              <a:t>Payment_Behaviour</a:t>
            </a:r>
            <a:r>
              <a:rPr lang="en-US" sz="2000" dirty="0">
                <a:ea typeface="+mn-lt"/>
                <a:cs typeface="+mn-lt"/>
              </a:rPr>
              <a:t>' and target </a:t>
            </a:r>
            <a:r>
              <a:rPr lang="en-US" sz="2000" dirty="0" err="1">
                <a:ea typeface="+mn-lt"/>
                <a:cs typeface="+mn-lt"/>
              </a:rPr>
              <a:t>varible</a:t>
            </a:r>
            <a:r>
              <a:rPr lang="en-US" sz="2000" dirty="0">
                <a:ea typeface="+mn-lt"/>
                <a:cs typeface="+mn-lt"/>
              </a:rPr>
              <a:t> are independent</a:t>
            </a:r>
            <a:endParaRPr lang="en-US" sz="2000">
              <a:cs typeface="Calibri"/>
            </a:endParaRPr>
          </a:p>
        </p:txBody>
      </p:sp>
      <p:pic>
        <p:nvPicPr>
          <p:cNvPr id="5" name="Picture 5" descr="Text&#10;&#10;Description automatically generated">
            <a:extLst>
              <a:ext uri="{FF2B5EF4-FFF2-40B4-BE49-F238E27FC236}">
                <a16:creationId xmlns:a16="http://schemas.microsoft.com/office/drawing/2014/main" id="{EA19B973-77E5-4F39-E9A0-5A3E82DDC830}"/>
              </a:ext>
            </a:extLst>
          </p:cNvPr>
          <p:cNvPicPr>
            <a:picLocks noChangeAspect="1"/>
          </p:cNvPicPr>
          <p:nvPr/>
        </p:nvPicPr>
        <p:blipFill>
          <a:blip r:embed="rId2"/>
          <a:stretch>
            <a:fillRect/>
          </a:stretch>
        </p:blipFill>
        <p:spPr>
          <a:xfrm>
            <a:off x="842513" y="1608831"/>
            <a:ext cx="9673087" cy="4229809"/>
          </a:xfrm>
          <a:prstGeom prst="rect">
            <a:avLst/>
          </a:prstGeom>
        </p:spPr>
      </p:pic>
    </p:spTree>
    <p:extLst>
      <p:ext uri="{BB962C8B-B14F-4D97-AF65-F5344CB8AC3E}">
        <p14:creationId xmlns:p14="http://schemas.microsoft.com/office/powerpoint/2010/main" val="1778713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4843-E92C-9555-E85A-06B3B1BDA2B7}"/>
              </a:ext>
            </a:extLst>
          </p:cNvPr>
          <p:cNvSpPr>
            <a:spLocks noGrp="1"/>
          </p:cNvSpPr>
          <p:nvPr>
            <p:ph type="title"/>
          </p:nvPr>
        </p:nvSpPr>
        <p:spPr/>
        <p:txBody>
          <a:bodyPr>
            <a:normAutofit/>
          </a:bodyPr>
          <a:lstStyle/>
          <a:p>
            <a:r>
              <a:rPr lang="en-US" sz="2000" b="1" dirty="0">
                <a:ea typeface="+mj-lt"/>
                <a:cs typeface="+mj-lt"/>
              </a:rPr>
              <a:t>Step 12: Encode the categorical variables with related technologies. Change the target </a:t>
            </a:r>
          </a:p>
          <a:p>
            <a:r>
              <a:rPr lang="en-US" sz="2000" b="1" dirty="0">
                <a:ea typeface="+mj-lt"/>
                <a:cs typeface="+mj-lt"/>
              </a:rPr>
              <a:t>variable classes as (poor to 0, Standard to 1, Good to 2).</a:t>
            </a:r>
          </a:p>
        </p:txBody>
      </p:sp>
      <p:pic>
        <p:nvPicPr>
          <p:cNvPr id="4" name="Picture 4" descr="Text&#10;&#10;Description automatically generated">
            <a:extLst>
              <a:ext uri="{FF2B5EF4-FFF2-40B4-BE49-F238E27FC236}">
                <a16:creationId xmlns:a16="http://schemas.microsoft.com/office/drawing/2014/main" id="{7F3C04C8-5EE2-4374-3017-50FC83A2427D}"/>
              </a:ext>
            </a:extLst>
          </p:cNvPr>
          <p:cNvPicPr>
            <a:picLocks noGrp="1" noChangeAspect="1"/>
          </p:cNvPicPr>
          <p:nvPr>
            <p:ph idx="1"/>
          </p:nvPr>
        </p:nvPicPr>
        <p:blipFill>
          <a:blip r:embed="rId2"/>
          <a:stretch>
            <a:fillRect/>
          </a:stretch>
        </p:blipFill>
        <p:spPr>
          <a:xfrm>
            <a:off x="739625" y="1540518"/>
            <a:ext cx="11259088" cy="3972643"/>
          </a:xfrm>
        </p:spPr>
      </p:pic>
    </p:spTree>
    <p:extLst>
      <p:ext uri="{BB962C8B-B14F-4D97-AF65-F5344CB8AC3E}">
        <p14:creationId xmlns:p14="http://schemas.microsoft.com/office/powerpoint/2010/main" val="3440657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able&#10;&#10;Description automatically generated">
            <a:extLst>
              <a:ext uri="{FF2B5EF4-FFF2-40B4-BE49-F238E27FC236}">
                <a16:creationId xmlns:a16="http://schemas.microsoft.com/office/drawing/2014/main" id="{D69DC045-5731-0B8C-54C6-9BECCDBB14E8}"/>
              </a:ext>
            </a:extLst>
          </p:cNvPr>
          <p:cNvPicPr>
            <a:picLocks noGrp="1" noChangeAspect="1"/>
          </p:cNvPicPr>
          <p:nvPr>
            <p:ph idx="1"/>
          </p:nvPr>
        </p:nvPicPr>
        <p:blipFill>
          <a:blip r:embed="rId2"/>
          <a:stretch>
            <a:fillRect/>
          </a:stretch>
        </p:blipFill>
        <p:spPr>
          <a:xfrm>
            <a:off x="842782" y="663499"/>
            <a:ext cx="9212472" cy="4806530"/>
          </a:xfrm>
        </p:spPr>
      </p:pic>
    </p:spTree>
    <p:extLst>
      <p:ext uri="{BB962C8B-B14F-4D97-AF65-F5344CB8AC3E}">
        <p14:creationId xmlns:p14="http://schemas.microsoft.com/office/powerpoint/2010/main" val="3543052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7B1F9-CBE3-479D-BE0C-06A5421A1275}"/>
              </a:ext>
            </a:extLst>
          </p:cNvPr>
          <p:cNvSpPr>
            <a:spLocks noGrp="1"/>
          </p:cNvSpPr>
          <p:nvPr>
            <p:ph type="title"/>
          </p:nvPr>
        </p:nvSpPr>
        <p:spPr/>
        <p:txBody>
          <a:bodyPr>
            <a:normAutofit/>
          </a:bodyPr>
          <a:lstStyle/>
          <a:p>
            <a:r>
              <a:rPr lang="en-US" sz="2000" b="1" dirty="0">
                <a:ea typeface="+mj-lt"/>
                <a:cs typeface="+mj-lt"/>
              </a:rPr>
              <a:t>Step 13: Scale the numerical features (optional)</a:t>
            </a:r>
            <a:endParaRPr lang="en-US" sz="2000" b="1" dirty="0">
              <a:cs typeface="Calibri Light"/>
            </a:endParaRPr>
          </a:p>
          <a:p>
            <a:r>
              <a:rPr lang="en-US" sz="2000" b="1" dirty="0">
                <a:ea typeface="+mj-lt"/>
                <a:cs typeface="+mj-lt"/>
              </a:rPr>
              <a:t>   </a:t>
            </a:r>
            <a:endParaRPr lang="en-US" sz="2000" b="1"/>
          </a:p>
        </p:txBody>
      </p:sp>
      <p:pic>
        <p:nvPicPr>
          <p:cNvPr id="4" name="Picture 4">
            <a:extLst>
              <a:ext uri="{FF2B5EF4-FFF2-40B4-BE49-F238E27FC236}">
                <a16:creationId xmlns:a16="http://schemas.microsoft.com/office/drawing/2014/main" id="{1E446BF1-B2A8-22F1-E540-ED99AAEC3B1F}"/>
              </a:ext>
            </a:extLst>
          </p:cNvPr>
          <p:cNvPicPr>
            <a:picLocks noGrp="1" noChangeAspect="1"/>
          </p:cNvPicPr>
          <p:nvPr>
            <p:ph idx="1"/>
          </p:nvPr>
        </p:nvPicPr>
        <p:blipFill>
          <a:blip r:embed="rId2"/>
          <a:stretch>
            <a:fillRect/>
          </a:stretch>
        </p:blipFill>
        <p:spPr>
          <a:xfrm>
            <a:off x="768201" y="1151791"/>
            <a:ext cx="9189108" cy="5598363"/>
          </a:xfrm>
        </p:spPr>
      </p:pic>
    </p:spTree>
    <p:extLst>
      <p:ext uri="{BB962C8B-B14F-4D97-AF65-F5344CB8AC3E}">
        <p14:creationId xmlns:p14="http://schemas.microsoft.com/office/powerpoint/2010/main" val="2290326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73548FD1-C380-4D14-625F-1E13C2A0B18D}"/>
              </a:ext>
            </a:extLst>
          </p:cNvPr>
          <p:cNvPicPr>
            <a:picLocks noGrp="1" noChangeAspect="1"/>
          </p:cNvPicPr>
          <p:nvPr>
            <p:ph idx="1"/>
          </p:nvPr>
        </p:nvPicPr>
        <p:blipFill>
          <a:blip r:embed="rId2"/>
          <a:stretch>
            <a:fillRect/>
          </a:stretch>
        </p:blipFill>
        <p:spPr>
          <a:xfrm>
            <a:off x="636467" y="997954"/>
            <a:ext cx="10142687" cy="4856491"/>
          </a:xfrm>
        </p:spPr>
      </p:pic>
    </p:spTree>
    <p:extLst>
      <p:ext uri="{BB962C8B-B14F-4D97-AF65-F5344CB8AC3E}">
        <p14:creationId xmlns:p14="http://schemas.microsoft.com/office/powerpoint/2010/main" val="3918934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E3EF-A046-3CA8-D043-8CE63BEADDC2}"/>
              </a:ext>
            </a:extLst>
          </p:cNvPr>
          <p:cNvSpPr>
            <a:spLocks noGrp="1"/>
          </p:cNvSpPr>
          <p:nvPr>
            <p:ph type="title"/>
          </p:nvPr>
        </p:nvSpPr>
        <p:spPr/>
        <p:txBody>
          <a:bodyPr>
            <a:normAutofit/>
          </a:bodyPr>
          <a:lstStyle/>
          <a:p>
            <a:r>
              <a:rPr lang="en-US" sz="2000" b="1" dirty="0">
                <a:ea typeface="+mj-lt"/>
                <a:cs typeface="+mj-lt"/>
              </a:rPr>
              <a:t>Step 14: Use a train test split on the dataset called a train.</a:t>
            </a:r>
            <a:endParaRPr lang="en-US" sz="2000" b="1" dirty="0"/>
          </a:p>
        </p:txBody>
      </p:sp>
      <p:pic>
        <p:nvPicPr>
          <p:cNvPr id="4" name="Picture 4" descr="Graphical user interface, text, application, email&#10;&#10;Description automatically generated">
            <a:extLst>
              <a:ext uri="{FF2B5EF4-FFF2-40B4-BE49-F238E27FC236}">
                <a16:creationId xmlns:a16="http://schemas.microsoft.com/office/drawing/2014/main" id="{ECF5332E-4D6B-67A8-B5FB-380CA344CE3D}"/>
              </a:ext>
            </a:extLst>
          </p:cNvPr>
          <p:cNvPicPr>
            <a:picLocks noGrp="1" noChangeAspect="1"/>
          </p:cNvPicPr>
          <p:nvPr>
            <p:ph idx="1"/>
          </p:nvPr>
        </p:nvPicPr>
        <p:blipFill>
          <a:blip r:embed="rId2"/>
          <a:stretch>
            <a:fillRect/>
          </a:stretch>
        </p:blipFill>
        <p:spPr>
          <a:xfrm>
            <a:off x="720036" y="1715025"/>
            <a:ext cx="10090570" cy="3566124"/>
          </a:xfrm>
        </p:spPr>
      </p:pic>
    </p:spTree>
    <p:extLst>
      <p:ext uri="{BB962C8B-B14F-4D97-AF65-F5344CB8AC3E}">
        <p14:creationId xmlns:p14="http://schemas.microsoft.com/office/powerpoint/2010/main" val="3237107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5DEE-D0E7-7E9F-F78E-E35148040437}"/>
              </a:ext>
            </a:extLst>
          </p:cNvPr>
          <p:cNvSpPr>
            <a:spLocks noGrp="1"/>
          </p:cNvSpPr>
          <p:nvPr>
            <p:ph type="title"/>
          </p:nvPr>
        </p:nvSpPr>
        <p:spPr/>
        <p:txBody>
          <a:bodyPr/>
          <a:lstStyle/>
          <a:p>
            <a:r>
              <a:rPr lang="en-US" b="1" dirty="0">
                <a:latin typeface="Calibri"/>
                <a:cs typeface="Calibri"/>
              </a:rPr>
              <a:t>Goals :</a:t>
            </a:r>
            <a:endParaRPr lang="en-US" dirty="0"/>
          </a:p>
        </p:txBody>
      </p:sp>
      <p:sp>
        <p:nvSpPr>
          <p:cNvPr id="3" name="Content Placeholder 2">
            <a:extLst>
              <a:ext uri="{FF2B5EF4-FFF2-40B4-BE49-F238E27FC236}">
                <a16:creationId xmlns:a16="http://schemas.microsoft.com/office/drawing/2014/main" id="{49926F72-052D-4FBE-E54B-F97D041652C0}"/>
              </a:ext>
            </a:extLst>
          </p:cNvPr>
          <p:cNvSpPr>
            <a:spLocks noGrp="1"/>
          </p:cNvSpPr>
          <p:nvPr>
            <p:ph idx="1"/>
          </p:nvPr>
        </p:nvSpPr>
        <p:spPr>
          <a:xfrm>
            <a:off x="464389" y="1523701"/>
            <a:ext cx="10889411" cy="4653262"/>
          </a:xfrm>
        </p:spPr>
        <p:txBody>
          <a:bodyPr vert="horz" lIns="91440" tIns="45720" rIns="91440" bIns="45720" rtlCol="0" anchor="t">
            <a:normAutofit lnSpcReduction="10000"/>
          </a:bodyPr>
          <a:lstStyle/>
          <a:p>
            <a:pPr>
              <a:buFont typeface="Arial"/>
              <a:buChar char="•"/>
            </a:pPr>
            <a:r>
              <a:rPr lang="en-US" sz="2000" dirty="0">
                <a:ea typeface="+mn-lt"/>
                <a:cs typeface="+mn-lt"/>
              </a:rPr>
              <a:t>Credit risk assessment: The dataset can be used to develop predictive models that assess the risk of default for individual borrowers based on their personal and financial information. This can help lenders make informed decisions about whether to approve loan applications, and if so, what interest rates and loan terms to offer.</a:t>
            </a:r>
            <a:endParaRPr lang="en-US" sz="2000" dirty="0">
              <a:cs typeface="Calibri"/>
            </a:endParaRPr>
          </a:p>
          <a:p>
            <a:pPr>
              <a:buFont typeface="Arial"/>
              <a:buChar char="•"/>
            </a:pPr>
            <a:r>
              <a:rPr lang="en-US" sz="2000" dirty="0">
                <a:ea typeface="+mn-lt"/>
                <a:cs typeface="+mn-lt"/>
              </a:rPr>
              <a:t>Feature importance analysis: By analyzing the dataset, you can identify which features have the most significant impact on the credit score classification. This can help you understand which factors are the most important in determining a borrower's creditworthiness, and can inform decisions about which features to prioritize when developing credit scoring models.</a:t>
            </a:r>
            <a:endParaRPr lang="en-US" sz="2000" dirty="0"/>
          </a:p>
          <a:p>
            <a:pPr>
              <a:buFont typeface="Arial"/>
              <a:buChar char="•"/>
            </a:pPr>
            <a:r>
              <a:rPr lang="en-US" sz="2000" dirty="0">
                <a:ea typeface="+mn-lt"/>
                <a:cs typeface="+mn-lt"/>
              </a:rPr>
              <a:t>Model comparison: By testing and comparing different machine learning models on the dataset, you can determine which models are the most effective at predicting credit scores. This can help you choose the best model for your specific use case and optimize the accuracy of your credit scoring system.</a:t>
            </a:r>
            <a:endParaRPr lang="en-US" sz="2000" dirty="0">
              <a:cs typeface="Calibri"/>
            </a:endParaRPr>
          </a:p>
          <a:p>
            <a:pPr>
              <a:buFont typeface="Arial"/>
              <a:buChar char="•"/>
            </a:pPr>
            <a:r>
              <a:rPr lang="en-US" sz="2000" dirty="0">
                <a:ea typeface="+mn-lt"/>
                <a:cs typeface="+mn-lt"/>
              </a:rPr>
              <a:t>Portfolio analysis: You can use the dataset to analyze the overall risk and profitability of a lender's loan portfolio. By aggregating information on the credit scores and other characteristics of individual borrowers, you can gain insights into the overall risk level of the portfolio and identify areas for improvement.</a:t>
            </a:r>
            <a:endParaRPr lang="en-US" sz="2000" dirty="0"/>
          </a:p>
          <a:p>
            <a:pPr marL="0" indent="0">
              <a:buNone/>
            </a:pPr>
            <a:endParaRPr lang="en-US" b="1" dirty="0">
              <a:cs typeface="Calibri"/>
            </a:endParaRPr>
          </a:p>
        </p:txBody>
      </p:sp>
      <p:pic>
        <p:nvPicPr>
          <p:cNvPr id="5" name="Picture 4" descr="A picture containing text&#10;&#10;Description automatically generated">
            <a:extLst>
              <a:ext uri="{FF2B5EF4-FFF2-40B4-BE49-F238E27FC236}">
                <a16:creationId xmlns:a16="http://schemas.microsoft.com/office/drawing/2014/main" id="{5F05300C-3271-64A8-DEF9-605EF86BAA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149267"/>
            <a:ext cx="2614172" cy="1163929"/>
          </a:xfrm>
          <a:prstGeom prst="rect">
            <a:avLst/>
          </a:prstGeom>
          <a:noFill/>
          <a:ln>
            <a:noFill/>
          </a:ln>
        </p:spPr>
      </p:pic>
    </p:spTree>
    <p:extLst>
      <p:ext uri="{BB962C8B-B14F-4D97-AF65-F5344CB8AC3E}">
        <p14:creationId xmlns:p14="http://schemas.microsoft.com/office/powerpoint/2010/main" val="3311996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C793-40C9-6EC2-812A-41EC3CB2A51E}"/>
              </a:ext>
            </a:extLst>
          </p:cNvPr>
          <p:cNvSpPr>
            <a:spLocks noGrp="1"/>
          </p:cNvSpPr>
          <p:nvPr>
            <p:ph type="title"/>
          </p:nvPr>
        </p:nvSpPr>
        <p:spPr/>
        <p:txBody>
          <a:bodyPr>
            <a:normAutofit/>
          </a:bodyPr>
          <a:lstStyle/>
          <a:p>
            <a:r>
              <a:rPr lang="en-US" sz="2000" b="1" dirty="0">
                <a:ea typeface="+mj-lt"/>
                <a:cs typeface="+mj-lt"/>
              </a:rPr>
              <a:t>Step 15: Build the base model. Observe how the model is performing.</a:t>
            </a:r>
            <a:endParaRPr lang="en-US" sz="2000" b="1" dirty="0"/>
          </a:p>
        </p:txBody>
      </p:sp>
      <p:pic>
        <p:nvPicPr>
          <p:cNvPr id="4" name="Picture 4" descr="Graphical user interface, text, application, email&#10;&#10;Description automatically generated">
            <a:extLst>
              <a:ext uri="{FF2B5EF4-FFF2-40B4-BE49-F238E27FC236}">
                <a16:creationId xmlns:a16="http://schemas.microsoft.com/office/drawing/2014/main" id="{136B2A85-FC78-FA5C-45CC-0DAC06122F4B}"/>
              </a:ext>
            </a:extLst>
          </p:cNvPr>
          <p:cNvPicPr>
            <a:picLocks noGrp="1" noChangeAspect="1"/>
          </p:cNvPicPr>
          <p:nvPr>
            <p:ph idx="1"/>
          </p:nvPr>
        </p:nvPicPr>
        <p:blipFill>
          <a:blip r:embed="rId2"/>
          <a:stretch>
            <a:fillRect/>
          </a:stretch>
        </p:blipFill>
        <p:spPr>
          <a:xfrm>
            <a:off x="833077" y="1656796"/>
            <a:ext cx="10108900" cy="3754467"/>
          </a:xfrm>
        </p:spPr>
      </p:pic>
    </p:spTree>
    <p:extLst>
      <p:ext uri="{BB962C8B-B14F-4D97-AF65-F5344CB8AC3E}">
        <p14:creationId xmlns:p14="http://schemas.microsoft.com/office/powerpoint/2010/main" val="4119414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AFF6-CED3-E2B3-E58F-0E9833862545}"/>
              </a:ext>
            </a:extLst>
          </p:cNvPr>
          <p:cNvSpPr>
            <a:spLocks noGrp="1"/>
          </p:cNvSpPr>
          <p:nvPr>
            <p:ph type="title"/>
          </p:nvPr>
        </p:nvSpPr>
        <p:spPr>
          <a:xfrm>
            <a:off x="924464" y="-80573"/>
            <a:ext cx="10515600" cy="1325563"/>
          </a:xfrm>
        </p:spPr>
        <p:txBody>
          <a:bodyPr/>
          <a:lstStyle/>
          <a:p>
            <a:r>
              <a:rPr lang="en-US" sz="2000" b="1" dirty="0">
                <a:ea typeface="+mj-lt"/>
                <a:cs typeface="+mj-lt"/>
              </a:rPr>
              <a:t>Checking </a:t>
            </a:r>
            <a:r>
              <a:rPr lang="en-US" sz="2000" b="1" dirty="0" err="1">
                <a:ea typeface="+mj-lt"/>
                <a:cs typeface="+mj-lt"/>
              </a:rPr>
              <a:t>imbalanicing</a:t>
            </a:r>
            <a:r>
              <a:rPr lang="en-US" sz="2000" b="1" dirty="0">
                <a:ea typeface="+mj-lt"/>
                <a:cs typeface="+mj-lt"/>
              </a:rPr>
              <a:t> of data:</a:t>
            </a:r>
            <a:br>
              <a:rPr lang="en-US" sz="2000" dirty="0">
                <a:ea typeface="+mj-lt"/>
                <a:cs typeface="+mj-lt"/>
              </a:rPr>
            </a:br>
            <a:r>
              <a:rPr lang="en-US" sz="2000" dirty="0">
                <a:ea typeface="+mj-lt"/>
                <a:cs typeface="+mj-lt"/>
              </a:rPr>
              <a:t>Data is imbalance hence we need to do SMOTE analysis to balance the data</a:t>
            </a:r>
            <a:endParaRPr lang="en-US" sz="2000" dirty="0">
              <a:cs typeface="Calibri Light"/>
            </a:endParaRPr>
          </a:p>
        </p:txBody>
      </p:sp>
      <p:pic>
        <p:nvPicPr>
          <p:cNvPr id="4" name="Picture 4" descr="Chart, bar chart&#10;&#10;Description automatically generated">
            <a:extLst>
              <a:ext uri="{FF2B5EF4-FFF2-40B4-BE49-F238E27FC236}">
                <a16:creationId xmlns:a16="http://schemas.microsoft.com/office/drawing/2014/main" id="{79ADF077-4B72-9D10-6F5F-8502A2F7B211}"/>
              </a:ext>
            </a:extLst>
          </p:cNvPr>
          <p:cNvPicPr>
            <a:picLocks noGrp="1" noChangeAspect="1"/>
          </p:cNvPicPr>
          <p:nvPr>
            <p:ph idx="1"/>
          </p:nvPr>
        </p:nvPicPr>
        <p:blipFill>
          <a:blip r:embed="rId2"/>
          <a:stretch>
            <a:fillRect/>
          </a:stretch>
        </p:blipFill>
        <p:spPr>
          <a:xfrm>
            <a:off x="919911" y="991739"/>
            <a:ext cx="7692366" cy="5860960"/>
          </a:xfrm>
        </p:spPr>
      </p:pic>
    </p:spTree>
    <p:extLst>
      <p:ext uri="{BB962C8B-B14F-4D97-AF65-F5344CB8AC3E}">
        <p14:creationId xmlns:p14="http://schemas.microsoft.com/office/powerpoint/2010/main" val="109186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A631DCE1-0543-67F4-1017-56EE1711B476}"/>
              </a:ext>
            </a:extLst>
          </p:cNvPr>
          <p:cNvPicPr>
            <a:picLocks noGrp="1" noChangeAspect="1"/>
          </p:cNvPicPr>
          <p:nvPr>
            <p:ph idx="1"/>
          </p:nvPr>
        </p:nvPicPr>
        <p:blipFill>
          <a:blip r:embed="rId2"/>
          <a:stretch>
            <a:fillRect/>
          </a:stretch>
        </p:blipFill>
        <p:spPr>
          <a:xfrm>
            <a:off x="401217" y="1718798"/>
            <a:ext cx="11403941" cy="2494651"/>
          </a:xfrm>
        </p:spPr>
      </p:pic>
    </p:spTree>
    <p:extLst>
      <p:ext uri="{BB962C8B-B14F-4D97-AF65-F5344CB8AC3E}">
        <p14:creationId xmlns:p14="http://schemas.microsoft.com/office/powerpoint/2010/main" val="3660849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61EE-F5EA-4788-5751-7508E38A71DF}"/>
              </a:ext>
            </a:extLst>
          </p:cNvPr>
          <p:cNvSpPr>
            <a:spLocks noGrp="1"/>
          </p:cNvSpPr>
          <p:nvPr>
            <p:ph type="title"/>
          </p:nvPr>
        </p:nvSpPr>
        <p:spPr>
          <a:xfrm>
            <a:off x="838200" y="365125"/>
            <a:ext cx="10515600" cy="563563"/>
          </a:xfrm>
        </p:spPr>
        <p:txBody>
          <a:bodyPr>
            <a:normAutofit/>
          </a:bodyPr>
          <a:lstStyle/>
          <a:p>
            <a:r>
              <a:rPr lang="en-US" sz="2000" b="1" dirty="0">
                <a:ea typeface="+mj-lt"/>
                <a:cs typeface="+mj-lt"/>
              </a:rPr>
              <a:t>Step 16: Build other models and choose the model which gives the best results.</a:t>
            </a:r>
            <a:endParaRPr lang="en-US" sz="2000" b="1" dirty="0"/>
          </a:p>
        </p:txBody>
      </p:sp>
      <p:sp>
        <p:nvSpPr>
          <p:cNvPr id="3" name="Content Placeholder 2">
            <a:extLst>
              <a:ext uri="{FF2B5EF4-FFF2-40B4-BE49-F238E27FC236}">
                <a16:creationId xmlns:a16="http://schemas.microsoft.com/office/drawing/2014/main" id="{D363D3DC-D5CA-B55D-244E-4EEBB20B890E}"/>
              </a:ext>
            </a:extLst>
          </p:cNvPr>
          <p:cNvSpPr>
            <a:spLocks noGrp="1"/>
          </p:cNvSpPr>
          <p:nvPr>
            <p:ph idx="1"/>
          </p:nvPr>
        </p:nvSpPr>
        <p:spPr>
          <a:xfrm>
            <a:off x="421258" y="1466190"/>
            <a:ext cx="11435749" cy="5213980"/>
          </a:xfrm>
        </p:spPr>
        <p:txBody>
          <a:bodyPr vert="horz" lIns="91440" tIns="45720" rIns="91440" bIns="45720" rtlCol="0" anchor="t">
            <a:normAutofit fontScale="70000" lnSpcReduction="20000"/>
          </a:bodyPr>
          <a:lstStyle/>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sz="2000" dirty="0">
              <a:ea typeface="+mn-lt"/>
              <a:cs typeface="+mn-lt"/>
            </a:endParaRPr>
          </a:p>
          <a:p>
            <a:pPr marL="0" indent="0">
              <a:buNone/>
            </a:pPr>
            <a:endParaRPr lang="en-US" sz="2000" dirty="0">
              <a:ea typeface="+mn-lt"/>
              <a:cs typeface="+mn-lt"/>
            </a:endParaRPr>
          </a:p>
          <a:p>
            <a:pPr marL="0" indent="0">
              <a:buNone/>
            </a:pPr>
            <a:r>
              <a:rPr lang="en-US" sz="2000" dirty="0">
                <a:ea typeface="+mn-lt"/>
                <a:cs typeface="+mn-lt"/>
              </a:rPr>
              <a:t>       </a:t>
            </a:r>
          </a:p>
          <a:p>
            <a:pPr marL="0" indent="0">
              <a:buNone/>
            </a:pPr>
            <a:endParaRPr lang="en-US" sz="2000" dirty="0">
              <a:ea typeface="+mn-lt"/>
              <a:cs typeface="+mn-lt"/>
            </a:endParaRPr>
          </a:p>
          <a:p>
            <a:pPr marL="0" indent="0">
              <a:buNone/>
            </a:pPr>
            <a:r>
              <a:rPr lang="en-US" sz="2000" dirty="0">
                <a:ea typeface="+mn-lt"/>
                <a:cs typeface="+mn-lt"/>
              </a:rPr>
              <a:t>  </a:t>
            </a:r>
            <a:endParaRPr lang="en-US" sz="2000">
              <a:ea typeface="+mn-lt"/>
              <a:cs typeface="+mn-lt"/>
            </a:endParaRPr>
          </a:p>
          <a:p>
            <a:pPr marL="0" indent="0">
              <a:buNone/>
            </a:pPr>
            <a:endParaRPr lang="en-US" sz="2000" dirty="0">
              <a:ea typeface="+mn-lt"/>
              <a:cs typeface="+mn-lt"/>
            </a:endParaRPr>
          </a:p>
          <a:p>
            <a:pPr marL="0" indent="0">
              <a:buNone/>
            </a:pPr>
            <a:endParaRPr lang="en-US" sz="2000" dirty="0">
              <a:ea typeface="+mn-lt"/>
              <a:cs typeface="+mn-lt"/>
            </a:endParaRPr>
          </a:p>
          <a:p>
            <a:pPr marL="0" indent="0">
              <a:buNone/>
            </a:pPr>
            <a:r>
              <a:rPr lang="en-US" sz="2000" dirty="0">
                <a:ea typeface="+mn-lt"/>
                <a:cs typeface="+mn-lt"/>
              </a:rPr>
              <a:t>       As the accuracy value is 0.86 we can say that it is good model</a:t>
            </a:r>
            <a:endParaRPr lang="en-US" sz="2000" dirty="0">
              <a:cs typeface="Calibri"/>
            </a:endParaRPr>
          </a:p>
        </p:txBody>
      </p:sp>
      <p:pic>
        <p:nvPicPr>
          <p:cNvPr id="4" name="Picture 4" descr="Text&#10;&#10;Description automatically generated">
            <a:extLst>
              <a:ext uri="{FF2B5EF4-FFF2-40B4-BE49-F238E27FC236}">
                <a16:creationId xmlns:a16="http://schemas.microsoft.com/office/drawing/2014/main" id="{1D3B0E83-F18A-D9CC-54DF-F04FA5930BB3}"/>
              </a:ext>
            </a:extLst>
          </p:cNvPr>
          <p:cNvPicPr>
            <a:picLocks noChangeAspect="1"/>
          </p:cNvPicPr>
          <p:nvPr/>
        </p:nvPicPr>
        <p:blipFill>
          <a:blip r:embed="rId2"/>
          <a:stretch>
            <a:fillRect/>
          </a:stretch>
        </p:blipFill>
        <p:spPr>
          <a:xfrm>
            <a:off x="885645" y="941517"/>
            <a:ext cx="6337539" cy="5061229"/>
          </a:xfrm>
          <a:prstGeom prst="rect">
            <a:avLst/>
          </a:prstGeom>
        </p:spPr>
      </p:pic>
    </p:spTree>
    <p:extLst>
      <p:ext uri="{BB962C8B-B14F-4D97-AF65-F5344CB8AC3E}">
        <p14:creationId xmlns:p14="http://schemas.microsoft.com/office/powerpoint/2010/main" val="827821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B26F-0440-5F27-3E25-EDF506422DD4}"/>
              </a:ext>
            </a:extLst>
          </p:cNvPr>
          <p:cNvSpPr>
            <a:spLocks noGrp="1"/>
          </p:cNvSpPr>
          <p:nvPr>
            <p:ph type="title"/>
          </p:nvPr>
        </p:nvSpPr>
        <p:spPr/>
        <p:txBody>
          <a:bodyPr>
            <a:normAutofit/>
          </a:bodyPr>
          <a:lstStyle/>
          <a:p>
            <a:r>
              <a:rPr lang="en-US" sz="2000" b="1" dirty="0">
                <a:ea typeface="+mj-lt"/>
                <a:cs typeface="+mj-lt"/>
              </a:rPr>
              <a:t>Step 19: Tune the final model using Grid search CV or Randomized CV or any other </a:t>
            </a:r>
            <a:endParaRPr lang="en-US" sz="2000" b="1">
              <a:cs typeface="Calibri Light"/>
            </a:endParaRPr>
          </a:p>
          <a:p>
            <a:r>
              <a:rPr lang="en-US" sz="2000" b="1" dirty="0">
                <a:ea typeface="+mj-lt"/>
                <a:cs typeface="+mj-lt"/>
              </a:rPr>
              <a:t>methods.</a:t>
            </a:r>
            <a:endParaRPr lang="en-US" dirty="0">
              <a:ea typeface="+mj-lt"/>
              <a:cs typeface="+mj-lt"/>
            </a:endParaRPr>
          </a:p>
        </p:txBody>
      </p:sp>
      <p:pic>
        <p:nvPicPr>
          <p:cNvPr id="4" name="Picture 4" descr="Graphical user interface, text, application, email&#10;&#10;Description automatically generated">
            <a:extLst>
              <a:ext uri="{FF2B5EF4-FFF2-40B4-BE49-F238E27FC236}">
                <a16:creationId xmlns:a16="http://schemas.microsoft.com/office/drawing/2014/main" id="{A0A05378-9740-70A1-D7F2-F34159AB0FC8}"/>
              </a:ext>
            </a:extLst>
          </p:cNvPr>
          <p:cNvPicPr>
            <a:picLocks noGrp="1" noChangeAspect="1"/>
          </p:cNvPicPr>
          <p:nvPr>
            <p:ph idx="1"/>
          </p:nvPr>
        </p:nvPicPr>
        <p:blipFill>
          <a:blip r:embed="rId2"/>
          <a:stretch>
            <a:fillRect/>
          </a:stretch>
        </p:blipFill>
        <p:spPr>
          <a:xfrm>
            <a:off x="838650" y="1485885"/>
            <a:ext cx="9307002" cy="4901420"/>
          </a:xfrm>
        </p:spPr>
      </p:pic>
    </p:spTree>
    <p:extLst>
      <p:ext uri="{BB962C8B-B14F-4D97-AF65-F5344CB8AC3E}">
        <p14:creationId xmlns:p14="http://schemas.microsoft.com/office/powerpoint/2010/main" val="364144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7E89-E97B-AC13-C300-3BE2233D004F}"/>
              </a:ext>
            </a:extLst>
          </p:cNvPr>
          <p:cNvSpPr>
            <a:spLocks noGrp="1"/>
          </p:cNvSpPr>
          <p:nvPr>
            <p:ph type="title"/>
          </p:nvPr>
        </p:nvSpPr>
        <p:spPr/>
        <p:txBody>
          <a:bodyPr>
            <a:normAutofit/>
          </a:bodyPr>
          <a:lstStyle/>
          <a:p>
            <a:r>
              <a:rPr lang="en-US" sz="2000" b="1" dirty="0">
                <a:ea typeface="+mj-lt"/>
                <a:cs typeface="+mj-lt"/>
              </a:rPr>
              <a:t>Step 20: Perform Cross-validation for the final model by setting the best parameters.</a:t>
            </a:r>
            <a:endParaRPr lang="en-US" sz="2000" b="1" dirty="0">
              <a:cs typeface="Calibri Light"/>
            </a:endParaRPr>
          </a:p>
          <a:p>
            <a:endParaRPr lang="en-US" sz="2000" b="1" dirty="0">
              <a:cs typeface="Calibri Light"/>
            </a:endParaRPr>
          </a:p>
        </p:txBody>
      </p:sp>
      <p:pic>
        <p:nvPicPr>
          <p:cNvPr id="4" name="Picture 4" descr="A picture containing graphical user interface&#10;&#10;Description automatically generated">
            <a:extLst>
              <a:ext uri="{FF2B5EF4-FFF2-40B4-BE49-F238E27FC236}">
                <a16:creationId xmlns:a16="http://schemas.microsoft.com/office/drawing/2014/main" id="{2A836694-BA89-8E17-0C7F-504CD9D15812}"/>
              </a:ext>
            </a:extLst>
          </p:cNvPr>
          <p:cNvPicPr>
            <a:picLocks noGrp="1" noChangeAspect="1"/>
          </p:cNvPicPr>
          <p:nvPr>
            <p:ph idx="1"/>
          </p:nvPr>
        </p:nvPicPr>
        <p:blipFill>
          <a:blip r:embed="rId2"/>
          <a:stretch>
            <a:fillRect/>
          </a:stretch>
        </p:blipFill>
        <p:spPr>
          <a:xfrm>
            <a:off x="783745" y="1774419"/>
            <a:ext cx="10998321" cy="1506389"/>
          </a:xfrm>
        </p:spPr>
      </p:pic>
    </p:spTree>
    <p:extLst>
      <p:ext uri="{BB962C8B-B14F-4D97-AF65-F5344CB8AC3E}">
        <p14:creationId xmlns:p14="http://schemas.microsoft.com/office/powerpoint/2010/main" val="2171143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E1E8-DAAA-496C-8CD3-6FB43D9FE330}"/>
              </a:ext>
            </a:extLst>
          </p:cNvPr>
          <p:cNvSpPr>
            <a:spLocks noGrp="1"/>
          </p:cNvSpPr>
          <p:nvPr>
            <p:ph type="title"/>
          </p:nvPr>
        </p:nvSpPr>
        <p:spPr/>
        <p:txBody>
          <a:bodyPr>
            <a:normAutofit/>
          </a:bodyPr>
          <a:lstStyle/>
          <a:p>
            <a:r>
              <a:rPr lang="en-US" sz="4000" b="1" dirty="0">
                <a:latin typeface="Calibri"/>
                <a:cs typeface="Calibri"/>
              </a:rPr>
              <a:t>Business Insight</a:t>
            </a:r>
            <a:endParaRPr lang="en-US" sz="4000" b="1" dirty="0"/>
          </a:p>
        </p:txBody>
      </p:sp>
      <p:sp>
        <p:nvSpPr>
          <p:cNvPr id="3" name="Content Placeholder 2">
            <a:extLst>
              <a:ext uri="{FF2B5EF4-FFF2-40B4-BE49-F238E27FC236}">
                <a16:creationId xmlns:a16="http://schemas.microsoft.com/office/drawing/2014/main" id="{4E6C282F-0F10-51E4-1232-C1B3B2345C9D}"/>
              </a:ext>
            </a:extLst>
          </p:cNvPr>
          <p:cNvSpPr>
            <a:spLocks noGrp="1"/>
          </p:cNvSpPr>
          <p:nvPr>
            <p:ph idx="1"/>
          </p:nvPr>
        </p:nvSpPr>
        <p:spPr/>
        <p:txBody>
          <a:bodyPr vert="horz" lIns="91440" tIns="45720" rIns="91440" bIns="45720" rtlCol="0" anchor="t">
            <a:normAutofit/>
          </a:bodyPr>
          <a:lstStyle/>
          <a:p>
            <a:pPr marL="0" indent="0">
              <a:buNone/>
            </a:pPr>
            <a:r>
              <a:rPr lang="en-US" sz="2500" dirty="0">
                <a:ea typeface="+mn-lt"/>
                <a:cs typeface="+mn-lt"/>
              </a:rPr>
              <a:t>We saw that the accuracy of the logistic regression model is 0.86. After applying the gradient boosting classifier the accuracy of the model is improved by 2 % that is 0.88.After applying the k fold cross validation for 10 folds the accuracy which we got was 0.85 which is 1% less than logistic regression model.</a:t>
            </a:r>
            <a:endParaRPr lang="en-US" sz="2500" dirty="0">
              <a:cs typeface="Calibri"/>
            </a:endParaRPr>
          </a:p>
        </p:txBody>
      </p:sp>
    </p:spTree>
    <p:extLst>
      <p:ext uri="{BB962C8B-B14F-4D97-AF65-F5344CB8AC3E}">
        <p14:creationId xmlns:p14="http://schemas.microsoft.com/office/powerpoint/2010/main" val="94777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785" y="919852"/>
            <a:ext cx="11205713" cy="5832205"/>
          </a:xfrm>
        </p:spPr>
        <p:txBody>
          <a:bodyPr vert="horz" lIns="91440" tIns="45720" rIns="91440" bIns="45720" rtlCol="0" anchor="t">
            <a:normAutofit/>
          </a:bodyPr>
          <a:lstStyle/>
          <a:p>
            <a:r>
              <a:rPr lang="en-US" b="1" dirty="0">
                <a:cs typeface="Calibri"/>
              </a:rPr>
              <a:t>Step 1:</a:t>
            </a:r>
            <a:r>
              <a:rPr lang="en-US" b="1" dirty="0">
                <a:ea typeface="+mn-lt"/>
                <a:cs typeface="+mn-lt"/>
              </a:rPr>
              <a:t>Understand the business problem</a:t>
            </a:r>
            <a:endParaRPr lang="en-US" b="1" dirty="0"/>
          </a:p>
          <a:p>
            <a:pPr marL="0" indent="0">
              <a:buNone/>
            </a:pPr>
            <a:r>
              <a:rPr lang="en-US" dirty="0">
                <a:ea typeface="+mn-lt"/>
                <a:cs typeface="+mn-lt"/>
              </a:rPr>
              <a:t>The management wants to build an intelligent system to segregate the people into credit score brackets to reduce manual efforts.</a:t>
            </a:r>
            <a:endParaRPr lang="en-US" b="1" dirty="0">
              <a:cs typeface="Calibri"/>
            </a:endParaRPr>
          </a:p>
          <a:p>
            <a:pPr marL="0" indent="0">
              <a:buNone/>
            </a:pPr>
            <a:endParaRPr lang="en-US" dirty="0">
              <a:cs typeface="Calibri"/>
            </a:endParaRPr>
          </a:p>
          <a:p>
            <a:pPr marL="0" indent="0">
              <a:buNone/>
            </a:pPr>
            <a:r>
              <a:rPr lang="en-US" b="1" dirty="0">
                <a:ea typeface="+mn-lt"/>
                <a:cs typeface="+mn-lt"/>
              </a:rPr>
              <a:t>Step 2: Import all the libraries and set up all the requirements that you will be needed</a:t>
            </a:r>
            <a:endParaRPr lang="en-US" b="1" dirty="0"/>
          </a:p>
          <a:p>
            <a:pPr marL="0" indent="0">
              <a:buNone/>
            </a:pPr>
            <a:endParaRPr lang="en-US" b="1" dirty="0">
              <a:cs typeface="Calibri"/>
            </a:endParaRPr>
          </a:p>
          <a:p>
            <a:pPr marL="0" indent="0">
              <a:buNone/>
            </a:pPr>
            <a:endParaRPr lang="en-US" b="1" dirty="0">
              <a:cs typeface="Calibri"/>
            </a:endParaRPr>
          </a:p>
          <a:p>
            <a:endParaRPr lang="en-US" b="1" dirty="0">
              <a:cs typeface="Calibri"/>
            </a:endParaRPr>
          </a:p>
          <a:p>
            <a:endParaRPr lang="en-US" b="1" dirty="0">
              <a:cs typeface="Calibri"/>
            </a:endParaRPr>
          </a:p>
          <a:p>
            <a:endParaRPr lang="en-US" sz="1800" dirty="0"/>
          </a:p>
          <a:p>
            <a:pPr marL="0" indent="0">
              <a:buNone/>
            </a:pPr>
            <a:r>
              <a:rPr lang="en-US" sz="1800" dirty="0"/>
              <a:t>      </a:t>
            </a:r>
            <a:endParaRPr lang="en-US" dirty="0"/>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95969"/>
            <a:ext cx="2614172" cy="1163929"/>
          </a:xfrm>
          <a:prstGeom prst="rect">
            <a:avLst/>
          </a:prstGeom>
          <a:noFill/>
          <a:ln>
            <a:noFill/>
          </a:ln>
        </p:spPr>
      </p:pic>
      <p:pic>
        <p:nvPicPr>
          <p:cNvPr id="8" name="Picture 8" descr="Text, letter&#10;&#10;Description automatically generated">
            <a:extLst>
              <a:ext uri="{FF2B5EF4-FFF2-40B4-BE49-F238E27FC236}">
                <a16:creationId xmlns:a16="http://schemas.microsoft.com/office/drawing/2014/main" id="{162F745C-0A5D-C600-DF02-0C74805DC38C}"/>
              </a:ext>
            </a:extLst>
          </p:cNvPr>
          <p:cNvPicPr>
            <a:picLocks noChangeAspect="1"/>
          </p:cNvPicPr>
          <p:nvPr/>
        </p:nvPicPr>
        <p:blipFill>
          <a:blip r:embed="rId3"/>
          <a:stretch>
            <a:fillRect/>
          </a:stretch>
        </p:blipFill>
        <p:spPr>
          <a:xfrm>
            <a:off x="698740" y="3695903"/>
            <a:ext cx="9184256" cy="3060533"/>
          </a:xfrm>
          <a:prstGeom prst="rect">
            <a:avLst/>
          </a:prstGeom>
        </p:spPr>
      </p:pic>
    </p:spTree>
    <p:extLst>
      <p:ext uri="{BB962C8B-B14F-4D97-AF65-F5344CB8AC3E}">
        <p14:creationId xmlns:p14="http://schemas.microsoft.com/office/powerpoint/2010/main" val="164209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130803"/>
            <a:ext cx="2614172" cy="1163929"/>
          </a:xfrm>
          <a:prstGeom prst="rect">
            <a:avLst/>
          </a:prstGeom>
          <a:noFill/>
          <a:ln>
            <a:noFill/>
          </a:ln>
        </p:spPr>
      </p:pic>
      <p:sp>
        <p:nvSpPr>
          <p:cNvPr id="11" name="Rectangle 10"/>
          <p:cNvSpPr/>
          <p:nvPr/>
        </p:nvSpPr>
        <p:spPr>
          <a:xfrm>
            <a:off x="1065700" y="874668"/>
            <a:ext cx="8443499" cy="830997"/>
          </a:xfrm>
          <a:prstGeom prst="rect">
            <a:avLst/>
          </a:prstGeom>
        </p:spPr>
        <p:txBody>
          <a:bodyPr wrap="square" lIns="91440" tIns="45720" rIns="91440" bIns="45720" anchor="t">
            <a:spAutoFit/>
          </a:bodyPr>
          <a:lstStyle/>
          <a:p>
            <a:r>
              <a:rPr lang="en-US" sz="2400" b="1" dirty="0">
                <a:ea typeface="+mn-lt"/>
                <a:cs typeface="+mn-lt"/>
              </a:rPr>
              <a:t>Step 3: Read </a:t>
            </a:r>
            <a:r>
              <a:rPr lang="en-US" sz="2400" b="1" i="0" dirty="0">
                <a:effectLst/>
                <a:ea typeface="+mn-lt"/>
                <a:cs typeface="+mn-lt"/>
              </a:rPr>
              <a:t>the </a:t>
            </a:r>
            <a:r>
              <a:rPr lang="en-US" sz="2400" b="1" dirty="0">
                <a:ea typeface="+mn-lt"/>
                <a:cs typeface="+mn-lt"/>
              </a:rPr>
              <a:t>train and test data sets</a:t>
            </a:r>
            <a:r>
              <a:rPr lang="en-US" sz="2400" b="1" i="0" dirty="0">
                <a:effectLst/>
                <a:ea typeface="+mn-lt"/>
                <a:cs typeface="+mn-lt"/>
              </a:rPr>
              <a:t>, and </a:t>
            </a:r>
            <a:r>
              <a:rPr lang="en-US" sz="2400" b="1" dirty="0">
                <a:ea typeface="+mn-lt"/>
                <a:cs typeface="+mn-lt"/>
              </a:rPr>
              <a:t>check for </a:t>
            </a:r>
            <a:r>
              <a:rPr lang="en-US" sz="2400" b="1" i="0" dirty="0">
                <a:effectLst/>
                <a:ea typeface="+mn-lt"/>
                <a:cs typeface="+mn-lt"/>
              </a:rPr>
              <a:t>the </a:t>
            </a:r>
            <a:r>
              <a:rPr lang="en-US" sz="2400" b="1" dirty="0">
                <a:ea typeface="+mn-lt"/>
                <a:cs typeface="+mn-lt"/>
              </a:rPr>
              <a:t>datatype</a:t>
            </a:r>
          </a:p>
        </p:txBody>
      </p:sp>
      <p:pic>
        <p:nvPicPr>
          <p:cNvPr id="3" name="Picture 6" descr="Graphical user interface&#10;&#10;Description automatically generated">
            <a:extLst>
              <a:ext uri="{FF2B5EF4-FFF2-40B4-BE49-F238E27FC236}">
                <a16:creationId xmlns:a16="http://schemas.microsoft.com/office/drawing/2014/main" id="{1CA45D66-4986-954B-5878-15AAA252BA00}"/>
              </a:ext>
            </a:extLst>
          </p:cNvPr>
          <p:cNvPicPr>
            <a:picLocks noChangeAspect="1"/>
          </p:cNvPicPr>
          <p:nvPr/>
        </p:nvPicPr>
        <p:blipFill>
          <a:blip r:embed="rId3"/>
          <a:stretch>
            <a:fillRect/>
          </a:stretch>
        </p:blipFill>
        <p:spPr>
          <a:xfrm>
            <a:off x="1064079" y="1793735"/>
            <a:ext cx="6607628" cy="4454352"/>
          </a:xfrm>
          <a:prstGeom prst="rect">
            <a:avLst/>
          </a:prstGeom>
        </p:spPr>
      </p:pic>
    </p:spTree>
    <p:extLst>
      <p:ext uri="{BB962C8B-B14F-4D97-AF65-F5344CB8AC3E}">
        <p14:creationId xmlns:p14="http://schemas.microsoft.com/office/powerpoint/2010/main" val="311645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130803"/>
            <a:ext cx="2614172" cy="1163929"/>
          </a:xfrm>
          <a:prstGeom prst="rect">
            <a:avLst/>
          </a:prstGeom>
          <a:noFill/>
          <a:ln>
            <a:noFill/>
          </a:ln>
        </p:spPr>
      </p:pic>
      <p:sp>
        <p:nvSpPr>
          <p:cNvPr id="11" name="Rectangle 10"/>
          <p:cNvSpPr/>
          <p:nvPr/>
        </p:nvSpPr>
        <p:spPr>
          <a:xfrm>
            <a:off x="1022568" y="932177"/>
            <a:ext cx="8443499" cy="461665"/>
          </a:xfrm>
          <a:prstGeom prst="rect">
            <a:avLst/>
          </a:prstGeom>
        </p:spPr>
        <p:txBody>
          <a:bodyPr wrap="square" lIns="91440" tIns="45720" rIns="91440" bIns="45720" anchor="t">
            <a:spAutoFit/>
          </a:bodyPr>
          <a:lstStyle/>
          <a:p>
            <a:endParaRPr lang="en-US" sz="2400" b="1" i="0" dirty="0">
              <a:solidFill>
                <a:srgbClr val="000000"/>
              </a:solidFill>
              <a:effectLst/>
              <a:latin typeface="Helvetica Neue"/>
            </a:endParaRPr>
          </a:p>
        </p:txBody>
      </p:sp>
      <p:pic>
        <p:nvPicPr>
          <p:cNvPr id="8" name="Picture 8">
            <a:extLst>
              <a:ext uri="{FF2B5EF4-FFF2-40B4-BE49-F238E27FC236}">
                <a16:creationId xmlns:a16="http://schemas.microsoft.com/office/drawing/2014/main" id="{ACC50A4C-FF4A-52CD-B3CA-EF2900A84CD3}"/>
              </a:ext>
            </a:extLst>
          </p:cNvPr>
          <p:cNvPicPr>
            <a:picLocks noChangeAspect="1"/>
          </p:cNvPicPr>
          <p:nvPr/>
        </p:nvPicPr>
        <p:blipFill>
          <a:blip r:embed="rId3"/>
          <a:stretch>
            <a:fillRect/>
          </a:stretch>
        </p:blipFill>
        <p:spPr>
          <a:xfrm>
            <a:off x="1200150" y="1158503"/>
            <a:ext cx="5015592" cy="5452672"/>
          </a:xfrm>
          <a:prstGeom prst="rect">
            <a:avLst/>
          </a:prstGeom>
        </p:spPr>
      </p:pic>
    </p:spTree>
    <p:extLst>
      <p:ext uri="{BB962C8B-B14F-4D97-AF65-F5344CB8AC3E}">
        <p14:creationId xmlns:p14="http://schemas.microsoft.com/office/powerpoint/2010/main" val="403759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400" b="1" dirty="0">
              <a:cs typeface="Calibri Light"/>
            </a:endParaRPr>
          </a:p>
        </p:txBody>
      </p:sp>
      <p:pic>
        <p:nvPicPr>
          <p:cNvPr id="3" name="Picture 7">
            <a:extLst>
              <a:ext uri="{FF2B5EF4-FFF2-40B4-BE49-F238E27FC236}">
                <a16:creationId xmlns:a16="http://schemas.microsoft.com/office/drawing/2014/main" id="{45ACEEC3-842F-4FCD-F92F-147751036785}"/>
              </a:ext>
            </a:extLst>
          </p:cNvPr>
          <p:cNvPicPr>
            <a:picLocks noChangeAspect="1"/>
          </p:cNvPicPr>
          <p:nvPr/>
        </p:nvPicPr>
        <p:blipFill>
          <a:blip r:embed="rId2"/>
          <a:stretch>
            <a:fillRect/>
          </a:stretch>
        </p:blipFill>
        <p:spPr>
          <a:xfrm>
            <a:off x="755479" y="527932"/>
            <a:ext cx="8635093" cy="5973637"/>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CBCFC3D4-E10B-7DA7-616D-A4B976C6E9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130803"/>
            <a:ext cx="2614172" cy="1163929"/>
          </a:xfrm>
          <a:prstGeom prst="rect">
            <a:avLst/>
          </a:prstGeom>
          <a:noFill/>
          <a:ln>
            <a:noFill/>
          </a:ln>
        </p:spPr>
      </p:pic>
    </p:spTree>
    <p:extLst>
      <p:ext uri="{BB962C8B-B14F-4D97-AF65-F5344CB8AC3E}">
        <p14:creationId xmlns:p14="http://schemas.microsoft.com/office/powerpoint/2010/main" val="168730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A2A55AF3-5BBB-8CAF-0832-4E3A43B4C78B}"/>
              </a:ext>
            </a:extLst>
          </p:cNvPr>
          <p:cNvPicPr>
            <a:picLocks noGrp="1" noChangeAspect="1"/>
          </p:cNvPicPr>
          <p:nvPr>
            <p:ph idx="1"/>
          </p:nvPr>
        </p:nvPicPr>
        <p:blipFill>
          <a:blip r:embed="rId2"/>
          <a:stretch>
            <a:fillRect/>
          </a:stretch>
        </p:blipFill>
        <p:spPr>
          <a:xfrm>
            <a:off x="1532891" y="1158875"/>
            <a:ext cx="3982716" cy="5344659"/>
          </a:xfrm>
        </p:spPr>
      </p:pic>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E1FC9B31-468B-4A09-9D76-407AC5042E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113386"/>
            <a:ext cx="2614172" cy="1163929"/>
          </a:xfrm>
          <a:prstGeom prst="rect">
            <a:avLst/>
          </a:prstGeom>
          <a:noFill/>
          <a:ln>
            <a:noFill/>
          </a:ln>
        </p:spPr>
      </p:pic>
    </p:spTree>
    <p:extLst>
      <p:ext uri="{BB962C8B-B14F-4D97-AF65-F5344CB8AC3E}">
        <p14:creationId xmlns:p14="http://schemas.microsoft.com/office/powerpoint/2010/main" val="184434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4411"/>
            <a:ext cx="10515600" cy="1325563"/>
          </a:xfrm>
        </p:spPr>
        <p:txBody>
          <a:bodyPr>
            <a:normAutofit fontScale="90000"/>
          </a:bodyPr>
          <a:lstStyle/>
          <a:p>
            <a:r>
              <a:rPr lang="en-US" sz="2400" dirty="0">
                <a:ea typeface="+mj-lt"/>
                <a:cs typeface="+mj-lt"/>
              </a:rPr>
              <a:t>Step 4: Fix the problem that the features have been wrongly identified. Note: One way to clean the training and testing data is to combine both train and test datasets. Then do the cleaning. </a:t>
            </a:r>
            <a:r>
              <a:rPr lang="en-US" sz="2400" dirty="0" err="1">
                <a:ea typeface="+mj-lt"/>
                <a:cs typeface="+mj-lt"/>
              </a:rPr>
              <a:t>i</a:t>
            </a:r>
            <a:r>
              <a:rPr lang="en-US" sz="2400" dirty="0">
                <a:ea typeface="+mj-lt"/>
                <a:cs typeface="+mj-lt"/>
              </a:rPr>
              <a:t>) Clean the anomalies in the categorical variables. A few anomalies have been mentioned here.</a:t>
            </a:r>
            <a:endParaRPr lang="en-US" dirty="0"/>
          </a:p>
          <a:p>
            <a:pPr marL="285750" indent="-285750">
              <a:buFont typeface="Arial"/>
              <a:buChar char="•"/>
            </a:pPr>
            <a:r>
              <a:rPr lang="en-US" sz="2400" dirty="0">
                <a:ea typeface="+mj-lt"/>
                <a:cs typeface="+mj-lt"/>
              </a:rPr>
              <a:t>Occupation - </a:t>
            </a:r>
            <a:r>
              <a:rPr lang="en-US" sz="2400" b="1" dirty="0">
                <a:ea typeface="+mj-lt"/>
                <a:cs typeface="+mj-lt"/>
              </a:rPr>
              <a:t>___</a:t>
            </a:r>
            <a:endParaRPr lang="en-US" dirty="0"/>
          </a:p>
          <a:p>
            <a:pPr marL="285750" indent="-285750">
              <a:buFont typeface="Arial"/>
              <a:buChar char="•"/>
            </a:pPr>
            <a:r>
              <a:rPr lang="en-US" sz="2400" dirty="0">
                <a:ea typeface="+mj-lt"/>
                <a:cs typeface="+mj-lt"/>
              </a:rPr>
              <a:t>SSN - #F%$D@*&amp;8</a:t>
            </a:r>
            <a:endParaRPr lang="en-US" dirty="0"/>
          </a:p>
          <a:p>
            <a:pPr marL="285750" indent="-285750">
              <a:buFont typeface="Arial"/>
              <a:buChar char="•"/>
            </a:pPr>
            <a:r>
              <a:rPr lang="en-US" sz="2400" dirty="0">
                <a:ea typeface="+mj-lt"/>
                <a:cs typeface="+mj-lt"/>
              </a:rPr>
              <a:t>Payment </a:t>
            </a:r>
            <a:r>
              <a:rPr lang="en-US" sz="2400" dirty="0" err="1">
                <a:ea typeface="+mj-lt"/>
                <a:cs typeface="+mj-lt"/>
              </a:rPr>
              <a:t>Behaviour</a:t>
            </a:r>
            <a:r>
              <a:rPr lang="en-US" sz="2400" dirty="0">
                <a:ea typeface="+mj-lt"/>
                <a:cs typeface="+mj-lt"/>
              </a:rPr>
              <a:t> - !@9#%8 Replace the above anomalies by replacing them with the mode of each customer. ii) Clean the anomalies for numerical variables. Ex:</a:t>
            </a:r>
            <a:endParaRPr lang="en-US" dirty="0"/>
          </a:p>
          <a:p>
            <a:pPr marL="285750" indent="-285750">
              <a:buFont typeface="Arial"/>
              <a:buChar char="•"/>
            </a:pPr>
            <a:r>
              <a:rPr lang="en-US" sz="2400" dirty="0">
                <a:ea typeface="+mj-lt"/>
                <a:cs typeface="+mj-lt"/>
              </a:rPr>
              <a:t>Age has above 8000 values therefore replace the values that are above 100 or 85 with median values. Note: I encourage you to replace the abnormal values with customer ID-wise median replacement for the customers who have above and below abnormal values. (customer-wise median means the median value for each customer. Example: customer </a:t>
            </a:r>
            <a:r>
              <a:rPr lang="en-US" sz="2400" dirty="0" err="1">
                <a:ea typeface="+mj-lt"/>
                <a:cs typeface="+mj-lt"/>
              </a:rPr>
              <a:t>aaa</a:t>
            </a:r>
            <a:r>
              <a:rPr lang="en-US" sz="2400" dirty="0">
                <a:ea typeface="+mj-lt"/>
                <a:cs typeface="+mj-lt"/>
              </a:rPr>
              <a:t> Annual Income has anomaly value in one row so replace that with customer </a:t>
            </a:r>
            <a:r>
              <a:rPr lang="en-US" sz="2400" dirty="0" err="1">
                <a:ea typeface="+mj-lt"/>
                <a:cs typeface="+mj-lt"/>
              </a:rPr>
              <a:t>aaa</a:t>
            </a:r>
            <a:r>
              <a:rPr lang="en-US" sz="2400" dirty="0">
                <a:ea typeface="+mj-lt"/>
                <a:cs typeface="+mj-lt"/>
              </a:rPr>
              <a:t> Annual Income median value. )</a:t>
            </a:r>
            <a:endParaRPr lang="en-US" dirty="0"/>
          </a:p>
          <a:p>
            <a:endParaRPr lang="en-US" sz="2400" b="1" dirty="0">
              <a:cs typeface="Calibri Light"/>
            </a:endParaRPr>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Tree>
    <p:extLst>
      <p:ext uri="{BB962C8B-B14F-4D97-AF65-F5344CB8AC3E}">
        <p14:creationId xmlns:p14="http://schemas.microsoft.com/office/powerpoint/2010/main" val="1468666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2429</Words>
  <Application>Microsoft Office PowerPoint</Application>
  <PresentationFormat>Widescreen</PresentationFormat>
  <Paragraphs>187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        Mini-Project group-4  </vt:lpstr>
      <vt:lpstr>PowerPoint Presentation</vt:lpstr>
      <vt:lpstr>Goals :</vt:lpstr>
      <vt:lpstr>PowerPoint Presentation</vt:lpstr>
      <vt:lpstr>PowerPoint Presentation</vt:lpstr>
      <vt:lpstr>PowerPoint Presentation</vt:lpstr>
      <vt:lpstr>PowerPoint Presentation</vt:lpstr>
      <vt:lpstr>PowerPoint Presentation</vt:lpstr>
      <vt:lpstr>Step 4: Fix the problem that the features have been wrongly identified. Note: One way to clean the training and testing data is to combine both train and test datasets. Then do the cleaning. i) Clean the anomalies in the categorical variables. A few anomalies have been mentioned here. Occupation - ___ SSN - #F%$D@*&amp;8 Payment Behaviour - !@9#%8 Replace the above anomalies by replacing them with the mode of each customer. ii) Clean the anomalies for numerical variables. Ex: Age has above 8000 values therefore replace the values that are above 100 or 85 with median values. Note: I encourage you to replace the abnormal values with customer ID-wise median replacement for the customers who have above and below abnormal values. (customer-wise median means the median value for each customer. Example: customer aaa Annual Income has anomaly value in one row so replace that with customer aaa Annual Income median value. ) </vt:lpstr>
      <vt:lpstr>PowerPoint Presentation</vt:lpstr>
      <vt:lpstr>PowerPoint Presentation</vt:lpstr>
      <vt:lpstr>PowerPoint Presentation</vt:lpstr>
      <vt:lpstr>PowerPoint Presentation</vt:lpstr>
      <vt:lpstr>Step 6: Convert the Credit_History_Age datatype variable into float data types by taking only year and month. Example. 22 years and 1 month → 22.1. And the Payment_of_Min_Amount column you might find some other weird values apart from Yes and No. And If you have combined the train and test datasets, then change the month's names into its number                                            Already done this,herehere format was 22 yrar and 1 month we converted to 22.1 by using 'str.replace' and 'str.rstrip'</vt:lpstr>
      <vt:lpstr>Step 7: Find out the missing values in the data frame and handle them in the best way possible. One way of solving this is by imputing the missing values with a customer-wise median.</vt:lpstr>
      <vt:lpstr>We replace that null value with median when column is numeric and with mode when column is categorical</vt:lpstr>
      <vt:lpstr>Step 8: Perform Univariate, Bivariate, and Multivariate analyses to find the factors that  affect the Target variables.</vt:lpstr>
      <vt:lpstr>Here we performed uivariate and bivariate analysis by heatmap and pairplot</vt:lpstr>
      <vt:lpstr>Step 9: Separate your Train dataset and test data set if you combined them in the initial steps. (In this step only segregate train and test datasets based on the length of the train and test dataset) Note: Your given test dataset is only for validating and submitting the results. Only Use the Train dataset to perform the train test split in the coming steps. Do not use Test to build the model and test the model, Since there is no target variable in the test data set you can not test the model performance with the test data set. Thus we only consider the training dataset and split that into X_train and X_test.  Both train and test data are already seperated</vt:lpstr>
      <vt:lpstr>Step 11: Perform the Statistical analysis to prove where the independent variables have an effect on the Target variables. Example: Few statistical analyses: Check whether the Annual income across all the target variables is significantly the same. Let's fix the alpha is 0.05. Make sure the data is normal and the variance is equal. If not use a Non-parametric statistical test. Check if there is an independence of the Occupation and Credit Score. The significant level is 0.05. Check if there is a relationship between the Payment Behaviour and Credit Score. Check Statistically that the Credit_Utilization_Ratio median values  significantly not  different across the target variable classes.  </vt:lpstr>
      <vt:lpstr>From the above result, we can see that the p-value is less than 0.05 then reject null hypothesis, thus we can say that the data is not normally distributed.</vt:lpstr>
      <vt:lpstr>Check whether the Annual income across all the target variables is significantly the same.  Let's fix the alpha is 0.05. Make sure the data is normal and the variance is equal. If not use a Non-parametric statistical test.</vt:lpstr>
      <vt:lpstr>Check if there is an independence of the Occupation and Credit Score. The significant level is 0.05.</vt:lpstr>
      <vt:lpstr>Check if there is a relationship between the Payment Behaviour and Credit Score</vt:lpstr>
      <vt:lpstr>Step 12: Encode the categorical variables with related technologies. Change the target  variable classes as (poor to 0, Standard to 1, Good to 2).</vt:lpstr>
      <vt:lpstr>PowerPoint Presentation</vt:lpstr>
      <vt:lpstr>Step 13: Scale the numerical features (optional)    </vt:lpstr>
      <vt:lpstr>PowerPoint Presentation</vt:lpstr>
      <vt:lpstr>Step 14: Use a train test split on the dataset called a train.</vt:lpstr>
      <vt:lpstr>Step 15: Build the base model. Observe how the model is performing.</vt:lpstr>
      <vt:lpstr>Checking imbalanicing of data: Data is imbalance hence we need to do SMOTE analysis to balance the data</vt:lpstr>
      <vt:lpstr>PowerPoint Presentation</vt:lpstr>
      <vt:lpstr>Step 16: Build other models and choose the model which gives the best results.</vt:lpstr>
      <vt:lpstr>Step 19: Tune the final model using Grid search CV or Randomized CV or any other  methods.</vt:lpstr>
      <vt:lpstr>Step 20: Perform Cross-validation for the final model by setting the best parameters. </vt:lpstr>
      <vt:lpstr>Business Insight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group-2</dc:title>
  <dc:creator>sudar</dc:creator>
  <cp:lastModifiedBy>HP</cp:lastModifiedBy>
  <cp:revision>991</cp:revision>
  <dcterms:created xsi:type="dcterms:W3CDTF">2023-02-05T09:34:31Z</dcterms:created>
  <dcterms:modified xsi:type="dcterms:W3CDTF">2023-03-11T17:52:48Z</dcterms:modified>
</cp:coreProperties>
</file>