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59" r:id="rId4"/>
    <p:sldId id="335" r:id="rId5"/>
    <p:sldId id="334" r:id="rId6"/>
    <p:sldId id="337" r:id="rId7"/>
    <p:sldId id="356" r:id="rId8"/>
    <p:sldId id="369" r:id="rId9"/>
    <p:sldId id="366" r:id="rId10"/>
    <p:sldId id="368" r:id="rId11"/>
    <p:sldId id="367" r:id="rId12"/>
    <p:sldId id="363" r:id="rId13"/>
    <p:sldId id="364" r:id="rId14"/>
    <p:sldId id="370" r:id="rId15"/>
    <p:sldId id="365" r:id="rId16"/>
    <p:sldId id="371" r:id="rId17"/>
    <p:sldId id="372" r:id="rId18"/>
    <p:sldId id="373" r:id="rId19"/>
    <p:sldId id="357" r:id="rId20"/>
    <p:sldId id="374" r:id="rId21"/>
    <p:sldId id="375" r:id="rId22"/>
    <p:sldId id="377" r:id="rId23"/>
    <p:sldId id="378" r:id="rId24"/>
    <p:sldId id="352" r:id="rId25"/>
    <p:sldId id="360" r:id="rId26"/>
    <p:sldId id="361" r:id="rId27"/>
    <p:sldId id="362"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4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33136" y="1868559"/>
            <a:ext cx="7980269" cy="236988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 </a:t>
            </a:r>
            <a:r>
              <a:rPr lang="en-US" sz="3600" b="1" dirty="0">
                <a:effectLst/>
                <a:latin typeface="Times New Roman" panose="02020603050405020304" pitchFamily="18" charset="0"/>
                <a:ea typeface="Arial MT"/>
                <a:cs typeface="Times New Roman" panose="02020603050405020304" pitchFamily="18" charset="0"/>
              </a:rPr>
              <a:t>Asset</a:t>
            </a:r>
            <a:r>
              <a:rPr lang="en-US" sz="3600" b="1" spc="-15" dirty="0">
                <a:effectLst/>
                <a:latin typeface="Times New Roman" panose="02020603050405020304" pitchFamily="18" charset="0"/>
                <a:ea typeface="Arial MT"/>
                <a:cs typeface="Times New Roman" panose="02020603050405020304" pitchFamily="18" charset="0"/>
              </a:rPr>
              <a:t> </a:t>
            </a:r>
            <a:r>
              <a:rPr lang="en-US" sz="3600" b="1" dirty="0">
                <a:effectLst/>
                <a:latin typeface="Times New Roman" panose="02020603050405020304" pitchFamily="18" charset="0"/>
                <a:ea typeface="Arial MT"/>
                <a:cs typeface="Times New Roman" panose="02020603050405020304" pitchFamily="18" charset="0"/>
              </a:rPr>
              <a:t>Management</a:t>
            </a:r>
            <a:r>
              <a:rPr lang="en-US" sz="3600" b="1" spc="-5" dirty="0">
                <a:latin typeface="Times New Roman" panose="02020603050405020304" pitchFamily="18" charset="0"/>
                <a:ea typeface="Arial MT"/>
                <a:cs typeface="Times New Roman" panose="02020603050405020304" pitchFamily="18" charset="0"/>
              </a:rPr>
              <a:t> </a:t>
            </a:r>
            <a:r>
              <a:rPr lang="en-US" sz="3600" b="1" dirty="0">
                <a:effectLst/>
                <a:latin typeface="Times New Roman" panose="02020603050405020304" pitchFamily="18" charset="0"/>
                <a:ea typeface="Arial MT"/>
                <a:cs typeface="Times New Roman" panose="02020603050405020304" pitchFamily="18" charset="0"/>
              </a:rPr>
              <a:t>Company</a:t>
            </a:r>
            <a:r>
              <a:rPr lang="en-US" sz="3600" b="1" spc="-30" dirty="0">
                <a:effectLst/>
                <a:latin typeface="Times New Roman" panose="02020603050405020304" pitchFamily="18" charset="0"/>
                <a:ea typeface="Arial MT"/>
                <a:cs typeface="Times New Roman" panose="02020603050405020304" pitchFamily="18" charset="0"/>
              </a:rPr>
              <a:t> </a:t>
            </a:r>
            <a:r>
              <a:rPr lang="en-US" sz="3600" b="1" dirty="0">
                <a:effectLst/>
                <a:latin typeface="Times New Roman" panose="02020603050405020304" pitchFamily="18" charset="0"/>
                <a:ea typeface="Arial MT"/>
                <a:cs typeface="Times New Roman" panose="02020603050405020304" pitchFamily="18" charset="0"/>
              </a:rPr>
              <a:t>Dataset</a:t>
            </a:r>
            <a:endParaRPr lang="en-IN" sz="3600" dirty="0">
              <a:effectLst/>
              <a:latin typeface="Times New Roman" panose="02020603050405020304" pitchFamily="18" charset="0"/>
              <a:ea typeface="Arial MT"/>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33136" y="3998704"/>
            <a:ext cx="6266047" cy="230832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Mayur,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Pratiksha</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Ashish, Piyush, Pratik</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580364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[Group 6]</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92500" lnSpcReduction="10000"/>
          </a:bodyPr>
          <a:lstStyle/>
          <a:p>
            <a:pPr marL="0" lvl="0" indent="0">
              <a:buNone/>
            </a:pPr>
            <a:r>
              <a:rPr lang="en-IN" sz="2800" b="1" dirty="0"/>
              <a:t>5)Are there any companies in the rounds2 file which are not present in companies.txt ?</a:t>
            </a:r>
          </a:p>
          <a:p>
            <a:pPr marL="0" indent="0">
              <a:buNone/>
            </a:pPr>
            <a:r>
              <a:rPr lang="en-IN" sz="2800" b="1" dirty="0"/>
              <a:t> </a:t>
            </a:r>
          </a:p>
          <a:p>
            <a:pPr marL="0" indent="0">
              <a:buNone/>
            </a:pPr>
            <a:r>
              <a:rPr lang="en-IN" sz="2800" b="1" dirty="0">
                <a:solidFill>
                  <a:srgbClr val="002060"/>
                </a:solidFill>
              </a:rPr>
              <a:t>df1 = </a:t>
            </a:r>
            <a:r>
              <a:rPr lang="en-IN" sz="2800" b="1" dirty="0" err="1">
                <a:solidFill>
                  <a:srgbClr val="002060"/>
                </a:solidFill>
              </a:rPr>
              <a:t>pd.DataFrame</a:t>
            </a:r>
            <a:r>
              <a:rPr lang="en-IN" sz="2800" b="1" dirty="0">
                <a:solidFill>
                  <a:srgbClr val="002060"/>
                </a:solidFill>
              </a:rPr>
              <a:t>(rounds2.company_permalink.unique())</a:t>
            </a:r>
          </a:p>
          <a:p>
            <a:pPr marL="0" indent="0">
              <a:buNone/>
            </a:pPr>
            <a:r>
              <a:rPr lang="en-IN" sz="2800" b="1" dirty="0">
                <a:solidFill>
                  <a:srgbClr val="002060"/>
                </a:solidFill>
              </a:rPr>
              <a:t>df2 = </a:t>
            </a:r>
            <a:r>
              <a:rPr lang="en-IN" sz="2800" b="1" dirty="0" err="1">
                <a:solidFill>
                  <a:srgbClr val="002060"/>
                </a:solidFill>
              </a:rPr>
              <a:t>pd.DataFrame</a:t>
            </a:r>
            <a:r>
              <a:rPr lang="en-IN" sz="2800" b="1" dirty="0">
                <a:solidFill>
                  <a:srgbClr val="002060"/>
                </a:solidFill>
              </a:rPr>
              <a:t>(</a:t>
            </a:r>
            <a:r>
              <a:rPr lang="en-IN" sz="2800" b="1" dirty="0" err="1">
                <a:solidFill>
                  <a:srgbClr val="002060"/>
                </a:solidFill>
              </a:rPr>
              <a:t>companies.permalink.unique</a:t>
            </a:r>
            <a:r>
              <a:rPr lang="en-IN" sz="2800" b="1" dirty="0">
                <a:solidFill>
                  <a:srgbClr val="002060"/>
                </a:solidFill>
              </a:rPr>
              <a:t>())</a:t>
            </a:r>
          </a:p>
          <a:p>
            <a:pPr marL="0" indent="0">
              <a:buNone/>
            </a:pPr>
            <a:r>
              <a:rPr lang="en-IN" sz="2800" b="1" dirty="0">
                <a:solidFill>
                  <a:srgbClr val="002060"/>
                </a:solidFill>
              </a:rPr>
              <a:t>df2.equals(df1)</a:t>
            </a:r>
          </a:p>
          <a:p>
            <a:pPr marL="0" indent="0">
              <a:buNone/>
            </a:pPr>
            <a:endParaRPr lang="en-IN" sz="2800" b="1" dirty="0"/>
          </a:p>
          <a:p>
            <a:r>
              <a:rPr lang="en-IN" sz="2800" b="1" i="1" dirty="0">
                <a:solidFill>
                  <a:schemeClr val="accent5">
                    <a:lumMod val="50000"/>
                  </a:schemeClr>
                </a:solidFill>
              </a:rPr>
              <a:t>solution:</a:t>
            </a:r>
            <a:r>
              <a:rPr lang="en-IN" sz="2800" b="1" dirty="0"/>
              <a:t> False</a:t>
            </a:r>
          </a:p>
          <a:p>
            <a:pPr marL="0" indent="0">
              <a:buNone/>
            </a:pPr>
            <a:endParaRPr lang="en-IN" sz="2800" b="1" dirty="0"/>
          </a:p>
          <a:p>
            <a:r>
              <a:rPr lang="en-IN" sz="2800" b="1" i="1" dirty="0">
                <a:solidFill>
                  <a:schemeClr val="accent5">
                    <a:lumMod val="50000"/>
                  </a:schemeClr>
                </a:solidFill>
              </a:rPr>
              <a:t>inference:</a:t>
            </a:r>
            <a:r>
              <a:rPr lang="en-IN" sz="2800" b="1" dirty="0"/>
              <a:t> There are no duplicated attributes in the data of permalinks</a:t>
            </a:r>
          </a:p>
        </p:txBody>
      </p:sp>
    </p:spTree>
    <p:extLst>
      <p:ext uri="{BB962C8B-B14F-4D97-AF65-F5344CB8AC3E}">
        <p14:creationId xmlns:p14="http://schemas.microsoft.com/office/powerpoint/2010/main" val="41811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690688"/>
            <a:ext cx="10515600" cy="4486275"/>
          </a:xfrm>
        </p:spPr>
        <p:txBody>
          <a:bodyPr>
            <a:normAutofit fontScale="77500" lnSpcReduction="20000"/>
          </a:bodyPr>
          <a:lstStyle/>
          <a:p>
            <a:pPr marL="0" lvl="0" indent="0">
              <a:buNone/>
            </a:pPr>
            <a:r>
              <a:rPr lang="en-IN" sz="2800" b="1" dirty="0"/>
              <a:t>6)Merge the two data frames so that all variables (columns) in the company's frame are added to the rounds2 data frame. Name the merged frame </a:t>
            </a:r>
            <a:r>
              <a:rPr lang="en-IN" sz="2800" b="1" dirty="0" err="1"/>
              <a:t>master_dataframe</a:t>
            </a:r>
            <a:r>
              <a:rPr lang="en-IN" sz="2800" b="1" dirty="0"/>
              <a:t>. How many observations are present in </a:t>
            </a:r>
            <a:r>
              <a:rPr lang="en-IN" sz="2800" b="1" dirty="0" err="1"/>
              <a:t>master_frame</a:t>
            </a:r>
            <a:r>
              <a:rPr lang="en-IN" sz="2800" b="1" dirty="0"/>
              <a:t> ?</a:t>
            </a:r>
          </a:p>
          <a:p>
            <a:pPr marL="0" indent="0">
              <a:buNone/>
            </a:pPr>
            <a:r>
              <a:rPr lang="en-IN" sz="2800" b="1" dirty="0"/>
              <a:t> </a:t>
            </a:r>
          </a:p>
          <a:p>
            <a:pPr marL="0" indent="0">
              <a:buNone/>
            </a:pPr>
            <a:r>
              <a:rPr lang="en-IN" sz="2800" b="1" dirty="0" err="1">
                <a:solidFill>
                  <a:srgbClr val="002060"/>
                </a:solidFill>
              </a:rPr>
              <a:t>master_dataframe</a:t>
            </a:r>
            <a:r>
              <a:rPr lang="en-IN" sz="2800" b="1" dirty="0">
                <a:solidFill>
                  <a:srgbClr val="002060"/>
                </a:solidFill>
              </a:rPr>
              <a:t> = </a:t>
            </a:r>
            <a:r>
              <a:rPr lang="en-IN" sz="2800" b="1" dirty="0" err="1">
                <a:solidFill>
                  <a:srgbClr val="002060"/>
                </a:solidFill>
              </a:rPr>
              <a:t>pd.merge</a:t>
            </a:r>
            <a:r>
              <a:rPr lang="en-IN" sz="2800" b="1" dirty="0">
                <a:solidFill>
                  <a:srgbClr val="002060"/>
                </a:solidFill>
              </a:rPr>
              <a:t>(rounds2 , companies, </a:t>
            </a:r>
            <a:r>
              <a:rPr lang="en-IN" sz="2800" b="1" dirty="0" err="1">
                <a:solidFill>
                  <a:srgbClr val="002060"/>
                </a:solidFill>
              </a:rPr>
              <a:t>left_on</a:t>
            </a:r>
            <a:r>
              <a:rPr lang="en-IN" sz="2800" b="1" dirty="0">
                <a:solidFill>
                  <a:srgbClr val="002060"/>
                </a:solidFill>
              </a:rPr>
              <a:t> = '</a:t>
            </a:r>
            <a:r>
              <a:rPr lang="en-IN" sz="2800" b="1" dirty="0" err="1">
                <a:solidFill>
                  <a:srgbClr val="002060"/>
                </a:solidFill>
              </a:rPr>
              <a:t>company_permalink</a:t>
            </a:r>
            <a:r>
              <a:rPr lang="en-IN" sz="2800" b="1" dirty="0">
                <a:solidFill>
                  <a:srgbClr val="002060"/>
                </a:solidFill>
              </a:rPr>
              <a:t>' , </a:t>
            </a:r>
            <a:r>
              <a:rPr lang="en-IN" sz="2800" b="1" dirty="0" err="1">
                <a:solidFill>
                  <a:srgbClr val="002060"/>
                </a:solidFill>
              </a:rPr>
              <a:t>right_on</a:t>
            </a:r>
            <a:r>
              <a:rPr lang="en-IN" sz="2800" b="1" dirty="0">
                <a:solidFill>
                  <a:srgbClr val="002060"/>
                </a:solidFill>
              </a:rPr>
              <a:t>= 'permalink', how = 'left')</a:t>
            </a:r>
          </a:p>
          <a:p>
            <a:pPr marL="0" indent="0">
              <a:buNone/>
            </a:pPr>
            <a:r>
              <a:rPr lang="en-IN" sz="2800" b="1" dirty="0" err="1">
                <a:solidFill>
                  <a:srgbClr val="002060"/>
                </a:solidFill>
              </a:rPr>
              <a:t>master_dataframe.head</a:t>
            </a:r>
            <a:r>
              <a:rPr lang="en-IN" sz="2800" b="1" dirty="0">
                <a:solidFill>
                  <a:srgbClr val="002060"/>
                </a:solidFill>
              </a:rPr>
              <a:t>()</a:t>
            </a:r>
          </a:p>
          <a:p>
            <a:pPr marL="0" indent="0">
              <a:buNone/>
            </a:pPr>
            <a:r>
              <a:rPr lang="en-IN" sz="2800" b="1" dirty="0" err="1">
                <a:solidFill>
                  <a:srgbClr val="002060"/>
                </a:solidFill>
              </a:rPr>
              <a:t>len</a:t>
            </a:r>
            <a:r>
              <a:rPr lang="en-IN" sz="2800" b="1" dirty="0">
                <a:solidFill>
                  <a:srgbClr val="002060"/>
                </a:solidFill>
              </a:rPr>
              <a:t>(</a:t>
            </a:r>
            <a:r>
              <a:rPr lang="en-IN" sz="2800" b="1" dirty="0" err="1">
                <a:solidFill>
                  <a:srgbClr val="002060"/>
                </a:solidFill>
              </a:rPr>
              <a:t>master_dataframe</a:t>
            </a:r>
            <a:r>
              <a:rPr lang="en-IN" sz="2800" b="1" dirty="0">
                <a:solidFill>
                  <a:srgbClr val="002060"/>
                </a:solidFill>
              </a:rPr>
              <a:t>)	</a:t>
            </a:r>
          </a:p>
          <a:p>
            <a:r>
              <a:rPr lang="en-IN" sz="2800" b="1" i="1" dirty="0">
                <a:solidFill>
                  <a:schemeClr val="accent5">
                    <a:lumMod val="50000"/>
                  </a:schemeClr>
                </a:solidFill>
              </a:rPr>
              <a:t>solution: </a:t>
            </a:r>
            <a:r>
              <a:rPr lang="en-IN" sz="2800" b="1" dirty="0"/>
              <a:t>we get a common data frame in the form of </a:t>
            </a:r>
            <a:r>
              <a:rPr lang="en-IN" sz="2800" b="1" dirty="0" err="1"/>
              <a:t>master_frame</a:t>
            </a:r>
            <a:r>
              <a:rPr lang="en-IN" sz="2800" b="1" dirty="0"/>
              <a:t> which includes all the columns and rows from both data frames of companies and rounds. They are both combined on the columns of </a:t>
            </a:r>
            <a:r>
              <a:rPr lang="en-IN" sz="2800" b="1" dirty="0" err="1"/>
              <a:t>company_permalinks</a:t>
            </a:r>
            <a:r>
              <a:rPr lang="en-IN" sz="2800" b="1" dirty="0"/>
              <a:t> and permalinks respectively.</a:t>
            </a:r>
          </a:p>
          <a:p>
            <a:endParaRPr lang="en-IN" sz="2800" b="1" dirty="0"/>
          </a:p>
          <a:p>
            <a:r>
              <a:rPr lang="en-IN" sz="2800" b="1" dirty="0"/>
              <a:t> </a:t>
            </a:r>
            <a:r>
              <a:rPr lang="en-IN" sz="2800" b="1" i="1" dirty="0">
                <a:solidFill>
                  <a:schemeClr val="accent5">
                    <a:lumMod val="50000"/>
                  </a:schemeClr>
                </a:solidFill>
              </a:rPr>
              <a:t>Inference:</a:t>
            </a:r>
            <a:r>
              <a:rPr lang="en-IN" sz="2800" b="1" dirty="0">
                <a:solidFill>
                  <a:schemeClr val="accent5">
                    <a:lumMod val="50000"/>
                  </a:schemeClr>
                </a:solidFill>
              </a:rPr>
              <a:t> </a:t>
            </a:r>
            <a:r>
              <a:rPr lang="en-IN" sz="2800" b="1" dirty="0"/>
              <a:t>We do this to make it easy to perform operations on a single data frame and avoid complications and mistakes while working with two data frames.</a:t>
            </a:r>
          </a:p>
        </p:txBody>
      </p:sp>
    </p:spTree>
    <p:extLst>
      <p:ext uri="{BB962C8B-B14F-4D97-AF65-F5344CB8AC3E}">
        <p14:creationId xmlns:p14="http://schemas.microsoft.com/office/powerpoint/2010/main" val="204290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7</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92500" lnSpcReduction="20000"/>
          </a:bodyPr>
          <a:lstStyle/>
          <a:p>
            <a:pPr marL="0" lvl="0" indent="0">
              <a:buNone/>
            </a:pPr>
            <a:r>
              <a:rPr lang="en-IN" sz="2800" b="1" dirty="0"/>
              <a:t>7)Write the code to drop the redundant column ‘'</a:t>
            </a:r>
            <a:r>
              <a:rPr lang="en-IN" sz="2800" b="1" dirty="0" err="1"/>
              <a:t>company_permalink</a:t>
            </a:r>
            <a:r>
              <a:rPr lang="en-IN" sz="2800" b="1" dirty="0"/>
              <a:t>' from the </a:t>
            </a:r>
            <a:r>
              <a:rPr lang="en-IN" sz="2800" b="1" dirty="0" err="1"/>
              <a:t>master_dataframe</a:t>
            </a:r>
            <a:r>
              <a:rPr lang="en-IN" sz="2800" b="1" dirty="0"/>
              <a:t>.?</a:t>
            </a:r>
          </a:p>
          <a:p>
            <a:pPr lvl="0"/>
            <a:endParaRPr lang="en-IN" sz="2800" b="1" dirty="0"/>
          </a:p>
          <a:p>
            <a:pPr marL="0" indent="0">
              <a:buNone/>
            </a:pPr>
            <a:r>
              <a:rPr lang="en-US" sz="2800" b="1" dirty="0" err="1">
                <a:solidFill>
                  <a:srgbClr val="002060"/>
                </a:solidFill>
              </a:rPr>
              <a:t>master_dataframe</a:t>
            </a:r>
            <a:r>
              <a:rPr lang="en-US" sz="2800" b="1" dirty="0">
                <a:solidFill>
                  <a:srgbClr val="002060"/>
                </a:solidFill>
              </a:rPr>
              <a:t> = </a:t>
            </a:r>
            <a:r>
              <a:rPr lang="en-US" sz="2800" b="1" dirty="0" err="1">
                <a:solidFill>
                  <a:srgbClr val="002060"/>
                </a:solidFill>
              </a:rPr>
              <a:t>master_dataframe.drop</a:t>
            </a:r>
            <a:r>
              <a:rPr lang="en-US" sz="2800" b="1" dirty="0">
                <a:solidFill>
                  <a:srgbClr val="002060"/>
                </a:solidFill>
              </a:rPr>
              <a:t>('</a:t>
            </a:r>
            <a:r>
              <a:rPr lang="en-US" sz="2800" b="1" dirty="0" err="1">
                <a:solidFill>
                  <a:srgbClr val="002060"/>
                </a:solidFill>
              </a:rPr>
              <a:t>company_permalink</a:t>
            </a:r>
            <a:r>
              <a:rPr lang="en-US" sz="2800" b="1" dirty="0">
                <a:solidFill>
                  <a:srgbClr val="002060"/>
                </a:solidFill>
              </a:rPr>
              <a:t>', axis = 1)</a:t>
            </a:r>
            <a:endParaRPr lang="en-IN" sz="2800" b="1" dirty="0">
              <a:solidFill>
                <a:srgbClr val="002060"/>
              </a:solidFill>
            </a:endParaRPr>
          </a:p>
          <a:p>
            <a:pPr marL="0" indent="0">
              <a:buNone/>
            </a:pPr>
            <a:r>
              <a:rPr lang="en-US" sz="2800" b="1" dirty="0" err="1">
                <a:solidFill>
                  <a:srgbClr val="002060"/>
                </a:solidFill>
              </a:rPr>
              <a:t>master_dataframe.head</a:t>
            </a:r>
            <a:r>
              <a:rPr lang="en-US" sz="2800" b="1" dirty="0">
                <a:solidFill>
                  <a:srgbClr val="002060"/>
                </a:solidFill>
              </a:rPr>
              <a:t>()</a:t>
            </a:r>
            <a:endParaRPr lang="en-IN" sz="2800" b="1" dirty="0">
              <a:solidFill>
                <a:srgbClr val="002060"/>
              </a:solidFill>
            </a:endParaRPr>
          </a:p>
          <a:p>
            <a:pPr marL="0" indent="0">
              <a:buNone/>
            </a:pPr>
            <a:endParaRPr lang="en-IN" sz="2800" b="1" dirty="0"/>
          </a:p>
          <a:p>
            <a:r>
              <a:rPr lang="en-US" sz="2800" b="1" i="1" dirty="0">
                <a:solidFill>
                  <a:srgbClr val="002060"/>
                </a:solidFill>
              </a:rPr>
              <a:t>solution:</a:t>
            </a:r>
            <a:r>
              <a:rPr lang="en-US" sz="2800" b="1" dirty="0">
                <a:solidFill>
                  <a:schemeClr val="tx2"/>
                </a:solidFill>
              </a:rPr>
              <a:t> </a:t>
            </a:r>
            <a:r>
              <a:rPr lang="en-US" sz="2800" b="1" dirty="0"/>
              <a:t>The data frame is now removed of unnecessary column which contains similar values as permalink</a:t>
            </a:r>
            <a:endParaRPr lang="en-IN" sz="2800" b="1" dirty="0"/>
          </a:p>
          <a:p>
            <a:pPr marL="0" indent="0">
              <a:buNone/>
            </a:pPr>
            <a:endParaRPr lang="en-IN" sz="2800" b="1" dirty="0"/>
          </a:p>
          <a:p>
            <a:r>
              <a:rPr lang="en-US" sz="2800" b="1" i="1" dirty="0">
                <a:solidFill>
                  <a:srgbClr val="002060"/>
                </a:solidFill>
              </a:rPr>
              <a:t>inference:</a:t>
            </a:r>
            <a:r>
              <a:rPr lang="en-US" sz="2800" b="1" dirty="0"/>
              <a:t> removing clutter and duplicate column</a:t>
            </a:r>
            <a:endParaRPr lang="en-IN" sz="2800" b="1" dirty="0"/>
          </a:p>
        </p:txBody>
      </p:sp>
    </p:spTree>
    <p:extLst>
      <p:ext uri="{BB962C8B-B14F-4D97-AF65-F5344CB8AC3E}">
        <p14:creationId xmlns:p14="http://schemas.microsoft.com/office/powerpoint/2010/main" val="234865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8</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92500" lnSpcReduction="10000"/>
          </a:bodyPr>
          <a:lstStyle/>
          <a:p>
            <a:pPr marL="0" lvl="0" indent="0">
              <a:buNone/>
            </a:pPr>
            <a:r>
              <a:rPr lang="en-IN" sz="2800" b="1" dirty="0"/>
              <a:t>8)Write the code to find the percentage missing value (column-wise) in </a:t>
            </a:r>
            <a:r>
              <a:rPr lang="en-IN" sz="2800" b="1" dirty="0" err="1"/>
              <a:t>master_dataframe</a:t>
            </a:r>
            <a:r>
              <a:rPr lang="en-IN" sz="2800" b="1" dirty="0"/>
              <a:t>. Drop unnecessary columns.</a:t>
            </a:r>
          </a:p>
          <a:p>
            <a:pPr lvl="0"/>
            <a:endParaRPr lang="en-IN" sz="2800" b="1" dirty="0"/>
          </a:p>
          <a:p>
            <a:pPr marL="0" indent="0">
              <a:buNone/>
            </a:pPr>
            <a:r>
              <a:rPr lang="en-IN" sz="2800" b="1" dirty="0">
                <a:solidFill>
                  <a:srgbClr val="002060"/>
                </a:solidFill>
              </a:rPr>
              <a:t>(</a:t>
            </a:r>
            <a:r>
              <a:rPr lang="en-IN" sz="2800" b="1" dirty="0" err="1">
                <a:solidFill>
                  <a:srgbClr val="002060"/>
                </a:solidFill>
              </a:rPr>
              <a:t>master_dataframe.isnull</a:t>
            </a:r>
            <a:r>
              <a:rPr lang="en-IN" sz="2800" b="1" dirty="0">
                <a:solidFill>
                  <a:srgbClr val="002060"/>
                </a:solidFill>
              </a:rPr>
              <a:t>().sum()/ </a:t>
            </a:r>
            <a:r>
              <a:rPr lang="en-IN" sz="2800" b="1" dirty="0" err="1">
                <a:solidFill>
                  <a:srgbClr val="002060"/>
                </a:solidFill>
              </a:rPr>
              <a:t>len</a:t>
            </a:r>
            <a:r>
              <a:rPr lang="en-IN" sz="2800" b="1" dirty="0">
                <a:solidFill>
                  <a:srgbClr val="002060"/>
                </a:solidFill>
              </a:rPr>
              <a:t>(</a:t>
            </a:r>
            <a:r>
              <a:rPr lang="en-IN" sz="2800" b="1" dirty="0" err="1">
                <a:solidFill>
                  <a:srgbClr val="002060"/>
                </a:solidFill>
              </a:rPr>
              <a:t>master_dataframe</a:t>
            </a:r>
            <a:r>
              <a:rPr lang="en-IN" sz="2800" b="1" dirty="0">
                <a:solidFill>
                  <a:srgbClr val="002060"/>
                </a:solidFill>
              </a:rPr>
              <a:t>))*100</a:t>
            </a:r>
          </a:p>
          <a:p>
            <a:pPr marL="0" indent="0">
              <a:buNone/>
            </a:pPr>
            <a:r>
              <a:rPr lang="en-IN" sz="2800" b="1" dirty="0" err="1">
                <a:solidFill>
                  <a:srgbClr val="002060"/>
                </a:solidFill>
              </a:rPr>
              <a:t>master_dataframe.drop</a:t>
            </a:r>
            <a:r>
              <a:rPr lang="en-IN" sz="2800" b="1" dirty="0">
                <a:solidFill>
                  <a:srgbClr val="002060"/>
                </a:solidFill>
              </a:rPr>
              <a:t>('</a:t>
            </a:r>
            <a:r>
              <a:rPr lang="en-IN" sz="2800" b="1" dirty="0" err="1">
                <a:solidFill>
                  <a:srgbClr val="002060"/>
                </a:solidFill>
              </a:rPr>
              <a:t>funding_round_code</a:t>
            </a:r>
            <a:r>
              <a:rPr lang="en-IN" sz="2800" b="1" dirty="0">
                <a:solidFill>
                  <a:srgbClr val="002060"/>
                </a:solidFill>
              </a:rPr>
              <a:t>', axis = 1)</a:t>
            </a:r>
          </a:p>
          <a:p>
            <a:pPr marL="0" indent="0">
              <a:buNone/>
            </a:pPr>
            <a:r>
              <a:rPr lang="en-IN" sz="2800" b="1" dirty="0" err="1">
                <a:solidFill>
                  <a:srgbClr val="002060"/>
                </a:solidFill>
              </a:rPr>
              <a:t>master_dataframe.drop</a:t>
            </a:r>
            <a:r>
              <a:rPr lang="en-IN" sz="2800" b="1" dirty="0">
                <a:solidFill>
                  <a:srgbClr val="002060"/>
                </a:solidFill>
              </a:rPr>
              <a:t>('</a:t>
            </a:r>
            <a:r>
              <a:rPr lang="en-IN" sz="2800" b="1" dirty="0" err="1">
                <a:solidFill>
                  <a:srgbClr val="002060"/>
                </a:solidFill>
              </a:rPr>
              <a:t>founded_at</a:t>
            </a:r>
            <a:r>
              <a:rPr lang="en-IN" sz="2800" b="1" dirty="0">
                <a:solidFill>
                  <a:srgbClr val="002060"/>
                </a:solidFill>
              </a:rPr>
              <a:t>', axis = 1)</a:t>
            </a:r>
          </a:p>
          <a:p>
            <a:pPr marL="0" indent="0">
              <a:buNone/>
            </a:pPr>
            <a:r>
              <a:rPr lang="en-IN" sz="2800" b="1" dirty="0" err="1">
                <a:solidFill>
                  <a:srgbClr val="002060"/>
                </a:solidFill>
              </a:rPr>
              <a:t>master_dataframe.head</a:t>
            </a:r>
            <a:r>
              <a:rPr lang="en-IN" sz="2800" b="1" dirty="0">
                <a:solidFill>
                  <a:srgbClr val="002060"/>
                </a:solidFill>
              </a:rPr>
              <a:t>()</a:t>
            </a:r>
          </a:p>
          <a:p>
            <a:endParaRPr lang="en-IN" sz="2800" b="1" dirty="0">
              <a:solidFill>
                <a:srgbClr val="002060"/>
              </a:solidFill>
            </a:endParaRPr>
          </a:p>
          <a:p>
            <a:pPr marL="0" indent="0">
              <a:buNone/>
            </a:pPr>
            <a:r>
              <a:rPr lang="en-IN" sz="2800" b="1" i="1" dirty="0">
                <a:solidFill>
                  <a:srgbClr val="002060"/>
                </a:solidFill>
              </a:rPr>
              <a:t>solution/inference:</a:t>
            </a:r>
            <a:r>
              <a:rPr lang="en-IN" sz="2800" b="1" dirty="0"/>
              <a:t> The </a:t>
            </a:r>
            <a:r>
              <a:rPr lang="en-IN" sz="2800" b="1" dirty="0" err="1"/>
              <a:t>funding_round_code</a:t>
            </a:r>
            <a:r>
              <a:rPr lang="en-IN" sz="2800" b="1" dirty="0"/>
              <a:t> does not serve us any purpose thus has been removed</a:t>
            </a:r>
          </a:p>
        </p:txBody>
      </p:sp>
    </p:spTree>
    <p:extLst>
      <p:ext uri="{BB962C8B-B14F-4D97-AF65-F5344CB8AC3E}">
        <p14:creationId xmlns:p14="http://schemas.microsoft.com/office/powerpoint/2010/main" val="51840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9</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85000" lnSpcReduction="20000"/>
          </a:bodyPr>
          <a:lstStyle/>
          <a:p>
            <a:pPr marL="0" lvl="0" indent="0">
              <a:buNone/>
            </a:pPr>
            <a:r>
              <a:rPr lang="en-IN" sz="2800" b="1" dirty="0"/>
              <a:t>9)Create a pivot table to compare the mean and median values for ‘</a:t>
            </a:r>
            <a:r>
              <a:rPr lang="en-IN" sz="2800" b="1" dirty="0" err="1"/>
              <a:t>raised_amount_usd</a:t>
            </a:r>
            <a:r>
              <a:rPr lang="en-IN" sz="2800" b="1" dirty="0"/>
              <a:t>’ and ‘</a:t>
            </a:r>
            <a:r>
              <a:rPr lang="en-IN" sz="2800" b="1" dirty="0" err="1"/>
              <a:t>funding_round_type</a:t>
            </a:r>
            <a:r>
              <a:rPr lang="en-IN" sz="2800" b="1" dirty="0"/>
              <a:t>’ across different funding round categories..</a:t>
            </a:r>
          </a:p>
          <a:p>
            <a:pPr marL="0" indent="0">
              <a:buNone/>
            </a:pPr>
            <a:r>
              <a:rPr lang="en-IN" sz="2800" b="1" dirty="0"/>
              <a:t> </a:t>
            </a:r>
          </a:p>
          <a:p>
            <a:pPr marL="0" indent="0">
              <a:buNone/>
            </a:pPr>
            <a:r>
              <a:rPr lang="en-IN" sz="2800" b="1" dirty="0" err="1">
                <a:solidFill>
                  <a:srgbClr val="002060"/>
                </a:solidFill>
              </a:rPr>
              <a:t>df_pivot</a:t>
            </a:r>
            <a:r>
              <a:rPr lang="en-IN" sz="2800" b="1" dirty="0">
                <a:solidFill>
                  <a:srgbClr val="002060"/>
                </a:solidFill>
              </a:rPr>
              <a:t> = </a:t>
            </a:r>
            <a:r>
              <a:rPr lang="en-IN" sz="2800" b="1" dirty="0" err="1">
                <a:solidFill>
                  <a:srgbClr val="002060"/>
                </a:solidFill>
              </a:rPr>
              <a:t>pd.pivot_table</a:t>
            </a:r>
            <a:r>
              <a:rPr lang="en-IN" sz="2800" b="1" dirty="0">
                <a:solidFill>
                  <a:srgbClr val="002060"/>
                </a:solidFill>
              </a:rPr>
              <a:t>(</a:t>
            </a:r>
            <a:r>
              <a:rPr lang="en-IN" sz="2800" b="1" dirty="0" err="1">
                <a:solidFill>
                  <a:srgbClr val="002060"/>
                </a:solidFill>
              </a:rPr>
              <a:t>master_dataframe</a:t>
            </a:r>
            <a:r>
              <a:rPr lang="en-IN" sz="2800" b="1" dirty="0">
                <a:solidFill>
                  <a:srgbClr val="002060"/>
                </a:solidFill>
              </a:rPr>
              <a:t>, index=['</a:t>
            </a:r>
            <a:r>
              <a:rPr lang="en-IN" sz="2800" b="1" dirty="0" err="1">
                <a:solidFill>
                  <a:srgbClr val="002060"/>
                </a:solidFill>
              </a:rPr>
              <a:t>funding_round_type</a:t>
            </a:r>
            <a:r>
              <a:rPr lang="en-IN" sz="2800" b="1" dirty="0">
                <a:solidFill>
                  <a:srgbClr val="002060"/>
                </a:solidFill>
              </a:rPr>
              <a:t>'], values=['</a:t>
            </a:r>
            <a:r>
              <a:rPr lang="en-IN" sz="2800" b="1" dirty="0" err="1">
                <a:solidFill>
                  <a:srgbClr val="002060"/>
                </a:solidFill>
              </a:rPr>
              <a:t>raised_amount_usd</a:t>
            </a:r>
            <a:r>
              <a:rPr lang="en-IN" sz="2800" b="1" dirty="0">
                <a:solidFill>
                  <a:srgbClr val="002060"/>
                </a:solidFill>
              </a:rPr>
              <a:t>'], </a:t>
            </a:r>
            <a:r>
              <a:rPr lang="en-IN" sz="2800" b="1" dirty="0" err="1">
                <a:solidFill>
                  <a:srgbClr val="002060"/>
                </a:solidFill>
              </a:rPr>
              <a:t>aggfunc</a:t>
            </a:r>
            <a:r>
              <a:rPr lang="en-IN" sz="2800" b="1" dirty="0">
                <a:solidFill>
                  <a:srgbClr val="002060"/>
                </a:solidFill>
              </a:rPr>
              <a:t>=[</a:t>
            </a:r>
            <a:r>
              <a:rPr lang="en-IN" sz="2800" b="1" dirty="0" err="1">
                <a:solidFill>
                  <a:srgbClr val="002060"/>
                </a:solidFill>
              </a:rPr>
              <a:t>np.median,np.mean</a:t>
            </a:r>
            <a:r>
              <a:rPr lang="en-IN" sz="2800" b="1" dirty="0">
                <a:solidFill>
                  <a:srgbClr val="002060"/>
                </a:solidFill>
              </a:rPr>
              <a:t>])</a:t>
            </a:r>
          </a:p>
          <a:p>
            <a:pPr marL="0" indent="0">
              <a:buNone/>
            </a:pPr>
            <a:r>
              <a:rPr lang="en-IN" sz="2800" b="1" dirty="0">
                <a:solidFill>
                  <a:srgbClr val="002060"/>
                </a:solidFill>
              </a:rPr>
              <a:t>	</a:t>
            </a:r>
            <a:r>
              <a:rPr lang="en-IN" sz="2800" b="1" dirty="0" err="1">
                <a:solidFill>
                  <a:srgbClr val="002060"/>
                </a:solidFill>
              </a:rPr>
              <a:t>df_pivot</a:t>
            </a:r>
            <a:endParaRPr lang="en-IN" sz="2800" b="1" dirty="0">
              <a:solidFill>
                <a:srgbClr val="002060"/>
              </a:solidFill>
            </a:endParaRPr>
          </a:p>
          <a:p>
            <a:pPr marL="0" indent="0">
              <a:buNone/>
            </a:pPr>
            <a:endParaRPr lang="en-IN" sz="2800" b="1" dirty="0"/>
          </a:p>
          <a:p>
            <a:r>
              <a:rPr lang="en-IN" sz="2800" b="1" i="1" dirty="0">
                <a:solidFill>
                  <a:srgbClr val="002060"/>
                </a:solidFill>
              </a:rPr>
              <a:t>solution:</a:t>
            </a:r>
            <a:r>
              <a:rPr lang="en-IN" sz="2800" b="1" dirty="0"/>
              <a:t> A table comparing median and mean according to the </a:t>
            </a:r>
            <a:r>
              <a:rPr lang="en-IN" sz="2800" b="1" dirty="0" err="1"/>
              <a:t>raised_amount_usd</a:t>
            </a:r>
            <a:r>
              <a:rPr lang="en-IN" sz="2800" b="1" dirty="0"/>
              <a:t> is shown as output.</a:t>
            </a:r>
          </a:p>
          <a:p>
            <a:pPr marL="0" indent="0">
              <a:buNone/>
            </a:pPr>
            <a:r>
              <a:rPr lang="en-IN" sz="2800" b="1" dirty="0"/>
              <a:t> </a:t>
            </a:r>
          </a:p>
          <a:p>
            <a:r>
              <a:rPr lang="en-IN" sz="2800" b="1" i="1" dirty="0">
                <a:solidFill>
                  <a:srgbClr val="002060"/>
                </a:solidFill>
              </a:rPr>
              <a:t>Inference:</a:t>
            </a:r>
            <a:r>
              <a:rPr lang="en-IN" sz="2800" b="1" dirty="0"/>
              <a:t>  </a:t>
            </a:r>
            <a:r>
              <a:rPr lang="en-IN" b="1" dirty="0"/>
              <a:t>T</a:t>
            </a:r>
            <a:r>
              <a:rPr lang="en-IN" sz="2800" b="1" dirty="0"/>
              <a:t>he average values of different funding types for investment.</a:t>
            </a:r>
          </a:p>
        </p:txBody>
      </p:sp>
    </p:spTree>
    <p:extLst>
      <p:ext uri="{BB962C8B-B14F-4D97-AF65-F5344CB8AC3E}">
        <p14:creationId xmlns:p14="http://schemas.microsoft.com/office/powerpoint/2010/main" val="278908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10</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77500" lnSpcReduction="20000"/>
          </a:bodyPr>
          <a:lstStyle/>
          <a:p>
            <a:pPr marL="0" lvl="0" indent="0">
              <a:buNone/>
            </a:pPr>
            <a:r>
              <a:rPr lang="en-IN" sz="2800" b="1" dirty="0"/>
              <a:t>10)Filter the </a:t>
            </a:r>
            <a:r>
              <a:rPr lang="en-IN" sz="2800" b="1" dirty="0" err="1"/>
              <a:t>master_dataframe</a:t>
            </a:r>
            <a:r>
              <a:rPr lang="en-IN" sz="2800" b="1" dirty="0"/>
              <a:t> on ‘</a:t>
            </a:r>
            <a:r>
              <a:rPr lang="en-IN" sz="2800" b="1" dirty="0" err="1"/>
              <a:t>raised_amount_usd</a:t>
            </a:r>
            <a:r>
              <a:rPr lang="en-IN" sz="2800" b="1" dirty="0"/>
              <a:t>’ such as ‘</a:t>
            </a:r>
            <a:r>
              <a:rPr lang="en-IN" sz="2800" b="1" dirty="0" err="1"/>
              <a:t>raised_amount_usd</a:t>
            </a:r>
            <a:r>
              <a:rPr lang="en-IN" sz="2800" b="1" dirty="0"/>
              <a:t>’ lie between 4 Millions to 15 Millions.</a:t>
            </a:r>
          </a:p>
          <a:p>
            <a:pPr marL="0" indent="0">
              <a:buNone/>
            </a:pPr>
            <a:r>
              <a:rPr lang="en-IN" sz="2800" b="1" dirty="0"/>
              <a:t> </a:t>
            </a:r>
          </a:p>
          <a:p>
            <a:pPr marL="0" indent="0">
              <a:buNone/>
            </a:pPr>
            <a:r>
              <a:rPr lang="en-IN" sz="2800" b="1" dirty="0" err="1">
                <a:solidFill>
                  <a:srgbClr val="002060"/>
                </a:solidFill>
              </a:rPr>
              <a:t>master_dataframe.loc</a:t>
            </a:r>
            <a:r>
              <a:rPr lang="en-IN" sz="2800" b="1" dirty="0">
                <a:solidFill>
                  <a:srgbClr val="002060"/>
                </a:solidFill>
              </a:rPr>
              <a:t>[(</a:t>
            </a:r>
            <a:r>
              <a:rPr lang="en-IN" sz="2800" b="1" dirty="0" err="1">
                <a:solidFill>
                  <a:srgbClr val="002060"/>
                </a:solidFill>
              </a:rPr>
              <a:t>master_dataframe</a:t>
            </a:r>
            <a:r>
              <a:rPr lang="en-IN" sz="2800" b="1" dirty="0">
                <a:solidFill>
                  <a:srgbClr val="002060"/>
                </a:solidFill>
              </a:rPr>
              <a:t>['</a:t>
            </a:r>
            <a:r>
              <a:rPr lang="en-IN" sz="2800" b="1" dirty="0" err="1">
                <a:solidFill>
                  <a:srgbClr val="002060"/>
                </a:solidFill>
              </a:rPr>
              <a:t>raised_amount_usd</a:t>
            </a:r>
            <a:r>
              <a:rPr lang="en-IN" sz="2800" b="1" dirty="0">
                <a:solidFill>
                  <a:srgbClr val="002060"/>
                </a:solidFill>
              </a:rPr>
              <a:t>']&gt;400000) &amp;</a:t>
            </a:r>
          </a:p>
          <a:p>
            <a:pPr marL="0" indent="0">
              <a:buNone/>
            </a:pPr>
            <a:r>
              <a:rPr lang="en-IN" sz="2800" b="1" dirty="0">
                <a:solidFill>
                  <a:srgbClr val="002060"/>
                </a:solidFill>
              </a:rPr>
              <a:t>(</a:t>
            </a:r>
            <a:r>
              <a:rPr lang="en-IN" sz="2800" b="1" dirty="0" err="1">
                <a:solidFill>
                  <a:srgbClr val="002060"/>
                </a:solidFill>
              </a:rPr>
              <a:t>master_dataframe</a:t>
            </a:r>
            <a:r>
              <a:rPr lang="en-IN" sz="2800" b="1" dirty="0">
                <a:solidFill>
                  <a:srgbClr val="002060"/>
                </a:solidFill>
              </a:rPr>
              <a:t>['</a:t>
            </a:r>
            <a:r>
              <a:rPr lang="en-IN" sz="2800" b="1" dirty="0" err="1">
                <a:solidFill>
                  <a:srgbClr val="002060"/>
                </a:solidFill>
              </a:rPr>
              <a:t>raised_amount_usd</a:t>
            </a:r>
            <a:r>
              <a:rPr lang="en-IN" sz="2800" b="1" dirty="0">
                <a:solidFill>
                  <a:srgbClr val="002060"/>
                </a:solidFill>
              </a:rPr>
              <a:t>']&gt;1500000)]</a:t>
            </a:r>
          </a:p>
          <a:p>
            <a:pPr marL="0" indent="0">
              <a:buNone/>
            </a:pPr>
            <a:r>
              <a:rPr lang="en-IN" sz="2800" b="1" dirty="0" err="1">
                <a:solidFill>
                  <a:srgbClr val="002060"/>
                </a:solidFill>
              </a:rPr>
              <a:t>master_dataframe.head</a:t>
            </a:r>
            <a:r>
              <a:rPr lang="en-IN" sz="2800" b="1" dirty="0">
                <a:solidFill>
                  <a:srgbClr val="002060"/>
                </a:solidFill>
              </a:rPr>
              <a:t>()</a:t>
            </a:r>
          </a:p>
          <a:p>
            <a:endParaRPr lang="en-IN" sz="2800" b="1" dirty="0">
              <a:solidFill>
                <a:srgbClr val="002060"/>
              </a:solidFill>
            </a:endParaRPr>
          </a:p>
          <a:p>
            <a:pPr marL="0" indent="0">
              <a:buNone/>
            </a:pPr>
            <a:r>
              <a:rPr lang="en-IN" sz="2800" b="1" dirty="0"/>
              <a:t> </a:t>
            </a:r>
            <a:r>
              <a:rPr lang="en-IN" sz="2800" b="1" i="1" dirty="0">
                <a:solidFill>
                  <a:srgbClr val="002060"/>
                </a:solidFill>
              </a:rPr>
              <a:t>solution:</a:t>
            </a:r>
            <a:r>
              <a:rPr lang="en-IN" sz="2800" b="1" dirty="0"/>
              <a:t> We come across a table showing different columns of companies their names and countries which have raised amounts between 4 million and 15 million</a:t>
            </a:r>
          </a:p>
          <a:p>
            <a:pPr marL="0" indent="0">
              <a:buNone/>
            </a:pPr>
            <a:endParaRPr lang="en-IN" sz="2800" b="1" dirty="0"/>
          </a:p>
          <a:p>
            <a:pPr marL="0" indent="0">
              <a:buNone/>
            </a:pPr>
            <a:r>
              <a:rPr lang="en-IN" sz="2800" b="1" dirty="0"/>
              <a:t> </a:t>
            </a:r>
            <a:r>
              <a:rPr lang="en-IN" sz="2800" b="1" i="1" dirty="0">
                <a:solidFill>
                  <a:srgbClr val="002060"/>
                </a:solidFill>
              </a:rPr>
              <a:t>inference:</a:t>
            </a:r>
            <a:r>
              <a:rPr lang="en-IN" sz="2800" b="1" dirty="0"/>
              <a:t> The objective here is to find out companies and countries which have invested money, check competitors and realise investing opportunities.</a:t>
            </a:r>
          </a:p>
          <a:p>
            <a:pPr marL="0" indent="0">
              <a:buNone/>
            </a:pPr>
            <a:r>
              <a:rPr lang="en-US" sz="2800" b="1" dirty="0"/>
              <a:t> </a:t>
            </a:r>
            <a:endParaRPr lang="en-IN" sz="2800" b="1" dirty="0"/>
          </a:p>
        </p:txBody>
      </p:sp>
    </p:spTree>
    <p:extLst>
      <p:ext uri="{BB962C8B-B14F-4D97-AF65-F5344CB8AC3E}">
        <p14:creationId xmlns:p14="http://schemas.microsoft.com/office/powerpoint/2010/main" val="107928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11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70000" lnSpcReduction="20000"/>
          </a:bodyPr>
          <a:lstStyle/>
          <a:p>
            <a:pPr marL="0" lvl="0" indent="0">
              <a:buNone/>
            </a:pPr>
            <a:r>
              <a:rPr lang="en-IN" sz="2800" b="1" dirty="0"/>
              <a:t>11)Identify the top 9 countries in terms of highest investment in ‘venture’ fund type.</a:t>
            </a:r>
          </a:p>
          <a:p>
            <a:pPr marL="0" indent="0">
              <a:buNone/>
            </a:pPr>
            <a:r>
              <a:rPr lang="en-IN" sz="2800" b="1" dirty="0"/>
              <a:t> </a:t>
            </a:r>
            <a:r>
              <a:rPr lang="en-IN" sz="2800" b="1" dirty="0" err="1"/>
              <a:t>v_frame</a:t>
            </a:r>
            <a:r>
              <a:rPr lang="en-IN" sz="2800" b="1" dirty="0"/>
              <a:t> =  </a:t>
            </a:r>
            <a:r>
              <a:rPr lang="en-IN" sz="2800" b="1" dirty="0" err="1"/>
              <a:t>master_dataframe.loc</a:t>
            </a:r>
            <a:r>
              <a:rPr lang="en-IN" sz="2800" b="1" dirty="0"/>
              <a:t>[</a:t>
            </a:r>
            <a:r>
              <a:rPr lang="en-IN" sz="2800" b="1" dirty="0" err="1"/>
              <a:t>master_dataframe</a:t>
            </a:r>
            <a:r>
              <a:rPr lang="en-IN" sz="2800" b="1" dirty="0"/>
              <a:t>['</a:t>
            </a:r>
            <a:r>
              <a:rPr lang="en-IN" sz="2800" b="1" dirty="0" err="1"/>
              <a:t>funding_round_type</a:t>
            </a:r>
            <a:r>
              <a:rPr lang="en-IN" sz="2800" b="1" dirty="0"/>
              <a:t>']=='venture']</a:t>
            </a:r>
          </a:p>
          <a:p>
            <a:pPr marL="0" indent="0">
              <a:buNone/>
            </a:pPr>
            <a:r>
              <a:rPr lang="en-IN" sz="2800" b="1" dirty="0" err="1"/>
              <a:t>v_frame.head</a:t>
            </a:r>
            <a:r>
              <a:rPr lang="en-IN" sz="2800" b="1" dirty="0"/>
              <a:t>()</a:t>
            </a:r>
          </a:p>
          <a:p>
            <a:pPr marL="0" indent="0">
              <a:buNone/>
            </a:pPr>
            <a:r>
              <a:rPr lang="en-IN" sz="2800" b="1" dirty="0"/>
              <a:t> </a:t>
            </a:r>
          </a:p>
          <a:p>
            <a:pPr marL="0" indent="0">
              <a:buNone/>
            </a:pPr>
            <a:r>
              <a:rPr lang="en-IN" sz="2800" b="1" dirty="0">
                <a:solidFill>
                  <a:srgbClr val="002060"/>
                </a:solidFill>
              </a:rPr>
              <a:t>top = </a:t>
            </a:r>
            <a:r>
              <a:rPr lang="en-IN" sz="2800" b="1" dirty="0" err="1">
                <a:solidFill>
                  <a:srgbClr val="002060"/>
                </a:solidFill>
              </a:rPr>
              <a:t>pd.DataFrame</a:t>
            </a:r>
            <a:r>
              <a:rPr lang="en-IN" sz="2800" b="1" dirty="0">
                <a:solidFill>
                  <a:srgbClr val="002060"/>
                </a:solidFill>
              </a:rPr>
              <a:t>(</a:t>
            </a:r>
            <a:r>
              <a:rPr lang="en-IN" sz="2800" b="1" dirty="0" err="1">
                <a:solidFill>
                  <a:srgbClr val="002060"/>
                </a:solidFill>
              </a:rPr>
              <a:t>v_frame.groupby</a:t>
            </a:r>
            <a:r>
              <a:rPr lang="en-IN" sz="2800" b="1" dirty="0">
                <a:solidFill>
                  <a:srgbClr val="002060"/>
                </a:solidFill>
              </a:rPr>
              <a:t>('</a:t>
            </a:r>
            <a:r>
              <a:rPr lang="en-IN" sz="2800" b="1" dirty="0" err="1">
                <a:solidFill>
                  <a:srgbClr val="002060"/>
                </a:solidFill>
              </a:rPr>
              <a:t>country_code</a:t>
            </a:r>
            <a:r>
              <a:rPr lang="en-IN" sz="2800" b="1" dirty="0">
                <a:solidFill>
                  <a:srgbClr val="002060"/>
                </a:solidFill>
              </a:rPr>
              <a:t>')['</a:t>
            </a:r>
            <a:r>
              <a:rPr lang="en-IN" sz="2800" b="1" dirty="0" err="1">
                <a:solidFill>
                  <a:srgbClr val="002060"/>
                </a:solidFill>
              </a:rPr>
              <a:t>raised_amount_usd</a:t>
            </a:r>
            <a:r>
              <a:rPr lang="en-IN" sz="2800" b="1" dirty="0">
                <a:solidFill>
                  <a:srgbClr val="002060"/>
                </a:solidFill>
              </a:rPr>
              <a:t>'].sum().</a:t>
            </a:r>
            <a:r>
              <a:rPr lang="en-IN" sz="2800" b="1" dirty="0" err="1">
                <a:solidFill>
                  <a:srgbClr val="002060"/>
                </a:solidFill>
              </a:rPr>
              <a:t>sort_values</a:t>
            </a:r>
            <a:r>
              <a:rPr lang="en-IN" sz="2800" b="1" dirty="0">
                <a:solidFill>
                  <a:srgbClr val="002060"/>
                </a:solidFill>
              </a:rPr>
              <a:t>(ascending= False).head(9))</a:t>
            </a:r>
          </a:p>
          <a:p>
            <a:pPr marL="0" indent="0">
              <a:buNone/>
            </a:pPr>
            <a:r>
              <a:rPr lang="en-IN" sz="2800" b="1" dirty="0">
                <a:solidFill>
                  <a:srgbClr val="002060"/>
                </a:solidFill>
              </a:rPr>
              <a:t>top</a:t>
            </a:r>
          </a:p>
          <a:p>
            <a:pPr marL="0" indent="0">
              <a:buNone/>
            </a:pPr>
            <a:r>
              <a:rPr lang="en-IN" sz="2800" b="1" dirty="0"/>
              <a:t> </a:t>
            </a:r>
          </a:p>
          <a:p>
            <a:r>
              <a:rPr lang="en-IN" sz="2800" b="1" i="1" dirty="0">
                <a:solidFill>
                  <a:srgbClr val="002060"/>
                </a:solidFill>
              </a:rPr>
              <a:t>solution:</a:t>
            </a:r>
            <a:r>
              <a:rPr lang="en-IN" sz="2800" b="1" dirty="0"/>
              <a:t> The output is given as a table that shows us investments in venture type across the top 9 countries.</a:t>
            </a:r>
          </a:p>
          <a:p>
            <a:pPr marL="0" indent="0">
              <a:buNone/>
            </a:pPr>
            <a:r>
              <a:rPr lang="en-IN" sz="2800" b="1" dirty="0"/>
              <a:t> </a:t>
            </a:r>
          </a:p>
          <a:p>
            <a:r>
              <a:rPr lang="en-IN" sz="2800" b="1" i="1" dirty="0">
                <a:solidFill>
                  <a:srgbClr val="002060"/>
                </a:solidFill>
              </a:rPr>
              <a:t>Inference:</a:t>
            </a:r>
            <a:r>
              <a:rPr lang="en-IN" sz="2800" b="1" dirty="0"/>
              <a:t> From the above operation we see clea</a:t>
            </a:r>
            <a:r>
              <a:rPr lang="en-IN" b="1" dirty="0"/>
              <a:t>rly t</a:t>
            </a:r>
            <a:r>
              <a:rPr lang="en-IN" sz="2800" b="1" dirty="0"/>
              <a:t>hat USA tops the list with the most amount.</a:t>
            </a:r>
          </a:p>
          <a:p>
            <a:endParaRPr lang="en-IN" dirty="0"/>
          </a:p>
        </p:txBody>
      </p:sp>
    </p:spTree>
    <p:extLst>
      <p:ext uri="{BB962C8B-B14F-4D97-AF65-F5344CB8AC3E}">
        <p14:creationId xmlns:p14="http://schemas.microsoft.com/office/powerpoint/2010/main" val="201544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12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lvl="0" indent="0">
              <a:buNone/>
            </a:pPr>
            <a:r>
              <a:rPr lang="en-IN" sz="2800" b="1" dirty="0"/>
              <a:t>12)Create the ‘</a:t>
            </a:r>
            <a:r>
              <a:rPr lang="en-IN" sz="2800" b="1" dirty="0" err="1"/>
              <a:t>main_category</a:t>
            </a:r>
            <a:r>
              <a:rPr lang="en-IN" sz="2800" b="1" dirty="0"/>
              <a:t>’ column by extracting the first value using the column ‘</a:t>
            </a:r>
            <a:r>
              <a:rPr lang="en-IN" sz="2800" b="1" dirty="0" err="1"/>
              <a:t>category_list</a:t>
            </a:r>
            <a:r>
              <a:rPr lang="en-IN" sz="2800" b="1" dirty="0"/>
              <a:t>’.</a:t>
            </a:r>
          </a:p>
          <a:p>
            <a:pPr marL="0" indent="0">
              <a:buNone/>
            </a:pPr>
            <a:r>
              <a:rPr lang="en-US" sz="2800" b="1" dirty="0"/>
              <a:t>Hint - Use the Lambda function or string function.</a:t>
            </a:r>
            <a:endParaRPr lang="en-IN" sz="2800" b="1" dirty="0"/>
          </a:p>
          <a:p>
            <a:pPr marL="0" indent="0">
              <a:buNone/>
            </a:pPr>
            <a:r>
              <a:rPr lang="en-IN" sz="2800" b="1" dirty="0" err="1">
                <a:solidFill>
                  <a:srgbClr val="002060"/>
                </a:solidFill>
              </a:rPr>
              <a:t>master_frame</a:t>
            </a:r>
            <a:r>
              <a:rPr lang="en-IN" sz="2800" b="1" dirty="0">
                <a:solidFill>
                  <a:srgbClr val="002060"/>
                </a:solidFill>
              </a:rPr>
              <a:t>['</a:t>
            </a:r>
            <a:r>
              <a:rPr lang="en-IN" sz="2800" b="1" dirty="0" err="1">
                <a:solidFill>
                  <a:srgbClr val="002060"/>
                </a:solidFill>
              </a:rPr>
              <a:t>main_category</a:t>
            </a:r>
            <a:r>
              <a:rPr lang="en-IN" sz="2800" b="1" dirty="0">
                <a:solidFill>
                  <a:srgbClr val="002060"/>
                </a:solidFill>
              </a:rPr>
              <a:t>'] = </a:t>
            </a:r>
            <a:r>
              <a:rPr lang="en-IN" sz="2800" b="1" dirty="0" err="1">
                <a:solidFill>
                  <a:srgbClr val="002060"/>
                </a:solidFill>
              </a:rPr>
              <a:t>master_frame</a:t>
            </a:r>
            <a:r>
              <a:rPr lang="en-IN" sz="2800" b="1" dirty="0">
                <a:solidFill>
                  <a:srgbClr val="002060"/>
                </a:solidFill>
              </a:rPr>
              <a:t>['</a:t>
            </a:r>
            <a:r>
              <a:rPr lang="en-IN" sz="2800" b="1" dirty="0" err="1">
                <a:solidFill>
                  <a:srgbClr val="002060"/>
                </a:solidFill>
              </a:rPr>
              <a:t>category_list</a:t>
            </a:r>
            <a:r>
              <a:rPr lang="en-IN" sz="2800" b="1" dirty="0">
                <a:solidFill>
                  <a:srgbClr val="002060"/>
                </a:solidFill>
              </a:rPr>
              <a:t>'].</a:t>
            </a:r>
            <a:r>
              <a:rPr lang="en-IN" sz="2800" b="1" dirty="0" err="1">
                <a:solidFill>
                  <a:srgbClr val="002060"/>
                </a:solidFill>
              </a:rPr>
              <a:t>str.split</a:t>
            </a:r>
            <a:r>
              <a:rPr lang="en-IN" sz="2800" b="1" dirty="0">
                <a:solidFill>
                  <a:srgbClr val="002060"/>
                </a:solidFill>
              </a:rPr>
              <a:t>('|').str[0].copy()</a:t>
            </a:r>
          </a:p>
          <a:p>
            <a:pPr marL="0" indent="0">
              <a:buNone/>
            </a:pPr>
            <a:r>
              <a:rPr lang="en-IN" sz="2800" b="1" dirty="0" err="1">
                <a:solidFill>
                  <a:srgbClr val="002060"/>
                </a:solidFill>
              </a:rPr>
              <a:t>master_frame</a:t>
            </a:r>
            <a:endParaRPr lang="en-IN" sz="2800" b="1" dirty="0">
              <a:solidFill>
                <a:srgbClr val="002060"/>
              </a:solidFill>
            </a:endParaRPr>
          </a:p>
          <a:p>
            <a:pPr marL="0" indent="0">
              <a:buNone/>
            </a:pPr>
            <a:r>
              <a:rPr lang="en-IN" sz="2800" b="1" dirty="0">
                <a:solidFill>
                  <a:srgbClr val="002060"/>
                </a:solidFill>
              </a:rPr>
              <a:t> </a:t>
            </a:r>
          </a:p>
          <a:p>
            <a:pPr marL="0" indent="0">
              <a:buNone/>
            </a:pPr>
            <a:r>
              <a:rPr lang="en-IN" sz="2800" b="1" i="1" dirty="0">
                <a:solidFill>
                  <a:srgbClr val="002060"/>
                </a:solidFill>
              </a:rPr>
              <a:t>solution</a:t>
            </a:r>
            <a:r>
              <a:rPr lang="en-IN" sz="2800" b="1" dirty="0"/>
              <a:t>:   To order the category for easy access and understanding as too many subtypes are present </a:t>
            </a:r>
          </a:p>
        </p:txBody>
      </p:sp>
    </p:spTree>
    <p:extLst>
      <p:ext uri="{BB962C8B-B14F-4D97-AF65-F5344CB8AC3E}">
        <p14:creationId xmlns:p14="http://schemas.microsoft.com/office/powerpoint/2010/main" val="51403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13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55000" lnSpcReduction="20000"/>
          </a:bodyPr>
          <a:lstStyle/>
          <a:p>
            <a:pPr lvl="0"/>
            <a:r>
              <a:rPr lang="en-IN" b="1" dirty="0"/>
              <a:t>13)Using the user defined function convert the ‘</a:t>
            </a:r>
            <a:r>
              <a:rPr lang="en-IN" b="1" dirty="0" err="1"/>
              <a:t>rasied_amount_used</a:t>
            </a:r>
            <a:r>
              <a:rPr lang="en-IN" b="1" dirty="0"/>
              <a:t>’ column into a categorical column as follow-</a:t>
            </a:r>
            <a:r>
              <a:rPr lang="en-US" b="1" dirty="0"/>
              <a:t> </a:t>
            </a:r>
            <a:endParaRPr lang="en-IN" sz="1400" b="1" dirty="0"/>
          </a:p>
          <a:p>
            <a:pPr lvl="1"/>
            <a:r>
              <a:rPr lang="en-IN" b="1" dirty="0"/>
              <a:t>If the amount is less than 5 Millions then recode as </a:t>
            </a:r>
            <a:r>
              <a:rPr lang="en-IN" b="1" dirty="0" err="1"/>
              <a:t>TypeA</a:t>
            </a:r>
            <a:r>
              <a:rPr lang="en-IN" b="1" dirty="0"/>
              <a:t>.</a:t>
            </a:r>
          </a:p>
          <a:p>
            <a:pPr lvl="1"/>
            <a:r>
              <a:rPr lang="en-IN" b="1" dirty="0"/>
              <a:t>If the amount is greater than 5 Millions and less than 7 Millions then recode as </a:t>
            </a:r>
            <a:r>
              <a:rPr lang="en-IN" b="1" dirty="0" err="1"/>
              <a:t>TypeB</a:t>
            </a:r>
            <a:r>
              <a:rPr lang="en-IN" b="1" dirty="0"/>
              <a:t>.</a:t>
            </a:r>
          </a:p>
          <a:p>
            <a:pPr lvl="1"/>
            <a:r>
              <a:rPr lang="en-IN" b="1" dirty="0"/>
              <a:t>If the amount is greater than 7 Millions then recode as </a:t>
            </a:r>
            <a:r>
              <a:rPr lang="en-IN" b="1" dirty="0" err="1"/>
              <a:t>TypeC</a:t>
            </a:r>
            <a:r>
              <a:rPr lang="en-IN" b="1" dirty="0"/>
              <a:t>.</a:t>
            </a:r>
          </a:p>
          <a:p>
            <a:pPr marL="0" indent="0">
              <a:buNone/>
            </a:pPr>
            <a:r>
              <a:rPr lang="en-IN" b="1" dirty="0"/>
              <a:t> </a:t>
            </a:r>
            <a:r>
              <a:rPr lang="en-IN" b="1" dirty="0">
                <a:solidFill>
                  <a:srgbClr val="002060"/>
                </a:solidFill>
              </a:rPr>
              <a:t>def </a:t>
            </a:r>
            <a:r>
              <a:rPr lang="en-IN" b="1" dirty="0" err="1">
                <a:solidFill>
                  <a:srgbClr val="002060"/>
                </a:solidFill>
              </a:rPr>
              <a:t>categorical_column</a:t>
            </a:r>
            <a:r>
              <a:rPr lang="en-IN" b="1" dirty="0">
                <a:solidFill>
                  <a:srgbClr val="002060"/>
                </a:solidFill>
              </a:rPr>
              <a:t>(value):</a:t>
            </a:r>
          </a:p>
          <a:p>
            <a:pPr marL="0" indent="0">
              <a:buNone/>
            </a:pPr>
            <a:r>
              <a:rPr lang="en-IN" b="1" dirty="0">
                <a:solidFill>
                  <a:srgbClr val="002060"/>
                </a:solidFill>
              </a:rPr>
              <a:t>    if value &lt; 500000:</a:t>
            </a:r>
          </a:p>
          <a:p>
            <a:pPr marL="0" indent="0">
              <a:buNone/>
            </a:pPr>
            <a:r>
              <a:rPr lang="en-IN" b="1" dirty="0">
                <a:solidFill>
                  <a:srgbClr val="002060"/>
                </a:solidFill>
              </a:rPr>
              <a:t>        return '</a:t>
            </a:r>
            <a:r>
              <a:rPr lang="en-IN" b="1" dirty="0" err="1">
                <a:solidFill>
                  <a:srgbClr val="002060"/>
                </a:solidFill>
              </a:rPr>
              <a:t>TypeA</a:t>
            </a:r>
            <a:r>
              <a:rPr lang="en-IN" b="1" dirty="0">
                <a:solidFill>
                  <a:srgbClr val="002060"/>
                </a:solidFill>
              </a:rPr>
              <a:t>'</a:t>
            </a:r>
          </a:p>
          <a:p>
            <a:pPr marL="0" indent="0">
              <a:buNone/>
            </a:pPr>
            <a:r>
              <a:rPr lang="en-IN" b="1" dirty="0">
                <a:solidFill>
                  <a:srgbClr val="002060"/>
                </a:solidFill>
              </a:rPr>
              <a:t>    </a:t>
            </a:r>
            <a:r>
              <a:rPr lang="en-IN" b="1" dirty="0" err="1">
                <a:solidFill>
                  <a:srgbClr val="002060"/>
                </a:solidFill>
              </a:rPr>
              <a:t>elif</a:t>
            </a:r>
            <a:r>
              <a:rPr lang="en-IN" b="1" dirty="0">
                <a:solidFill>
                  <a:srgbClr val="002060"/>
                </a:solidFill>
              </a:rPr>
              <a:t> value &gt; 500000 and value&lt; 700000:</a:t>
            </a:r>
          </a:p>
          <a:p>
            <a:pPr marL="0" indent="0">
              <a:buNone/>
            </a:pPr>
            <a:r>
              <a:rPr lang="en-IN" b="1" dirty="0">
                <a:solidFill>
                  <a:srgbClr val="002060"/>
                </a:solidFill>
              </a:rPr>
              <a:t>        return '</a:t>
            </a:r>
            <a:r>
              <a:rPr lang="en-IN" b="1" dirty="0" err="1">
                <a:solidFill>
                  <a:srgbClr val="002060"/>
                </a:solidFill>
              </a:rPr>
              <a:t>TypeB</a:t>
            </a:r>
            <a:r>
              <a:rPr lang="en-IN" b="1" dirty="0">
                <a:solidFill>
                  <a:srgbClr val="002060"/>
                </a:solidFill>
              </a:rPr>
              <a:t>'</a:t>
            </a:r>
          </a:p>
          <a:p>
            <a:pPr marL="0" indent="0">
              <a:buNone/>
            </a:pPr>
            <a:r>
              <a:rPr lang="en-IN" b="1" dirty="0">
                <a:solidFill>
                  <a:srgbClr val="002060"/>
                </a:solidFill>
              </a:rPr>
              <a:t>   </a:t>
            </a:r>
            <a:r>
              <a:rPr lang="en-IN" b="1" dirty="0" err="1">
                <a:solidFill>
                  <a:srgbClr val="002060"/>
                </a:solidFill>
              </a:rPr>
              <a:t>elif</a:t>
            </a:r>
            <a:r>
              <a:rPr lang="en-IN" b="1" dirty="0">
                <a:solidFill>
                  <a:srgbClr val="002060"/>
                </a:solidFill>
              </a:rPr>
              <a:t> value &gt; 700000:</a:t>
            </a:r>
          </a:p>
          <a:p>
            <a:pPr marL="0" indent="0">
              <a:buNone/>
            </a:pPr>
            <a:r>
              <a:rPr lang="en-IN" b="1" dirty="0">
                <a:solidFill>
                  <a:srgbClr val="002060"/>
                </a:solidFill>
              </a:rPr>
              <a:t>     return 'Type C'</a:t>
            </a:r>
          </a:p>
          <a:p>
            <a:pPr marL="0" indent="0">
              <a:buNone/>
            </a:pPr>
            <a:r>
              <a:rPr lang="en-IN" b="1" dirty="0"/>
              <a:t> </a:t>
            </a:r>
            <a:r>
              <a:rPr lang="en-IN" b="1" dirty="0" err="1">
                <a:solidFill>
                  <a:srgbClr val="002060"/>
                </a:solidFill>
              </a:rPr>
              <a:t>master_frame</a:t>
            </a:r>
            <a:r>
              <a:rPr lang="en-IN" b="1" dirty="0">
                <a:solidFill>
                  <a:srgbClr val="002060"/>
                </a:solidFill>
              </a:rPr>
              <a:t>['</a:t>
            </a:r>
            <a:r>
              <a:rPr lang="en-IN" b="1" dirty="0" err="1">
                <a:solidFill>
                  <a:srgbClr val="002060"/>
                </a:solidFill>
              </a:rPr>
              <a:t>categorical_column</a:t>
            </a:r>
            <a:r>
              <a:rPr lang="en-IN" b="1" dirty="0">
                <a:solidFill>
                  <a:srgbClr val="002060"/>
                </a:solidFill>
              </a:rPr>
              <a:t>'] = </a:t>
            </a:r>
            <a:r>
              <a:rPr lang="en-IN" b="1" dirty="0" err="1">
                <a:solidFill>
                  <a:srgbClr val="002060"/>
                </a:solidFill>
              </a:rPr>
              <a:t>master_frame</a:t>
            </a:r>
            <a:r>
              <a:rPr lang="en-IN" b="1" dirty="0">
                <a:solidFill>
                  <a:srgbClr val="002060"/>
                </a:solidFill>
              </a:rPr>
              <a:t>['</a:t>
            </a:r>
            <a:r>
              <a:rPr lang="en-IN" b="1" dirty="0" err="1">
                <a:solidFill>
                  <a:srgbClr val="002060"/>
                </a:solidFill>
              </a:rPr>
              <a:t>raised_amount_usd</a:t>
            </a:r>
            <a:r>
              <a:rPr lang="en-IN" b="1" dirty="0">
                <a:solidFill>
                  <a:srgbClr val="002060"/>
                </a:solidFill>
              </a:rPr>
              <a:t>'].map(</a:t>
            </a:r>
            <a:r>
              <a:rPr lang="en-IN" b="1" dirty="0" err="1">
                <a:solidFill>
                  <a:srgbClr val="002060"/>
                </a:solidFill>
              </a:rPr>
              <a:t>categorical_column</a:t>
            </a:r>
            <a:r>
              <a:rPr lang="en-IN" b="1" dirty="0">
                <a:solidFill>
                  <a:srgbClr val="002060"/>
                </a:solidFill>
              </a:rPr>
              <a:t>)</a:t>
            </a:r>
          </a:p>
          <a:p>
            <a:pPr marL="0" indent="0">
              <a:buNone/>
            </a:pPr>
            <a:r>
              <a:rPr lang="en-IN" b="1" dirty="0">
                <a:solidFill>
                  <a:srgbClr val="002060"/>
                </a:solidFill>
              </a:rPr>
              <a:t>display(</a:t>
            </a:r>
            <a:r>
              <a:rPr lang="en-IN" b="1" dirty="0" err="1">
                <a:solidFill>
                  <a:srgbClr val="002060"/>
                </a:solidFill>
              </a:rPr>
              <a:t>master_frame.head</a:t>
            </a:r>
            <a:r>
              <a:rPr lang="en-IN" b="1" dirty="0">
                <a:solidFill>
                  <a:srgbClr val="002060"/>
                </a:solidFill>
              </a:rPr>
              <a:t>(15))</a:t>
            </a:r>
          </a:p>
          <a:p>
            <a:pPr marL="0" indent="0">
              <a:buNone/>
            </a:pPr>
            <a:endParaRPr lang="en-IN" b="1" dirty="0">
              <a:solidFill>
                <a:srgbClr val="002060"/>
              </a:solidFill>
            </a:endParaRPr>
          </a:p>
          <a:p>
            <a:pPr marL="0" indent="0">
              <a:buNone/>
            </a:pPr>
            <a:r>
              <a:rPr lang="en-IN" b="1" i="1" dirty="0">
                <a:solidFill>
                  <a:srgbClr val="002060"/>
                </a:solidFill>
              </a:rPr>
              <a:t>solution: </a:t>
            </a:r>
            <a:r>
              <a:rPr lang="en-IN" b="1" dirty="0"/>
              <a:t>the </a:t>
            </a:r>
            <a:r>
              <a:rPr lang="en-IN" b="1" dirty="0" err="1"/>
              <a:t>master_frame</a:t>
            </a:r>
            <a:r>
              <a:rPr lang="en-IN" b="1" dirty="0"/>
              <a:t> is returned ordered by categorising into only 3 types.</a:t>
            </a:r>
          </a:p>
          <a:p>
            <a:pPr marL="0" indent="0">
              <a:buNone/>
            </a:pPr>
            <a:r>
              <a:rPr lang="en-IN" b="1" i="1" dirty="0">
                <a:solidFill>
                  <a:srgbClr val="002060"/>
                </a:solidFill>
              </a:rPr>
              <a:t>Inference :</a:t>
            </a:r>
            <a:r>
              <a:rPr lang="en-IN" b="1" dirty="0"/>
              <a:t> This makes it easy to find companies and which deal with small, medium and large scale investments</a:t>
            </a:r>
          </a:p>
        </p:txBody>
      </p:sp>
    </p:spTree>
    <p:extLst>
      <p:ext uri="{BB962C8B-B14F-4D97-AF65-F5344CB8AC3E}">
        <p14:creationId xmlns:p14="http://schemas.microsoft.com/office/powerpoint/2010/main" val="3080196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Additional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85000" lnSpcReduction="20000"/>
          </a:bodyPr>
          <a:lstStyle/>
          <a:p>
            <a:pPr marL="0" indent="0">
              <a:buNone/>
            </a:pPr>
            <a:r>
              <a:rPr lang="en-IN" sz="2800" b="1" dirty="0"/>
              <a:t>Q1. How many company have venture or seed funding round type ?</a:t>
            </a:r>
          </a:p>
          <a:p>
            <a:pPr marL="0" indent="0">
              <a:buNone/>
            </a:pPr>
            <a:r>
              <a:rPr lang="en-IN" sz="2800" b="1" dirty="0">
                <a:solidFill>
                  <a:srgbClr val="002060"/>
                </a:solidFill>
              </a:rPr>
              <a:t>filter1= rounds2['</a:t>
            </a:r>
            <a:r>
              <a:rPr lang="en-IN" sz="2800" b="1" dirty="0" err="1">
                <a:solidFill>
                  <a:srgbClr val="002060"/>
                </a:solidFill>
              </a:rPr>
              <a:t>funding_round_type</a:t>
            </a:r>
            <a:r>
              <a:rPr lang="en-IN" sz="2800" b="1" dirty="0">
                <a:solidFill>
                  <a:srgbClr val="002060"/>
                </a:solidFill>
              </a:rPr>
              <a:t>']=='venture'</a:t>
            </a:r>
          </a:p>
          <a:p>
            <a:pPr marL="0" indent="0">
              <a:buNone/>
            </a:pPr>
            <a:r>
              <a:rPr lang="en-IN" sz="2800" b="1" dirty="0">
                <a:solidFill>
                  <a:srgbClr val="002060"/>
                </a:solidFill>
              </a:rPr>
              <a:t>filter2= rounds2['</a:t>
            </a:r>
            <a:r>
              <a:rPr lang="en-IN" sz="2800" b="1" dirty="0" err="1">
                <a:solidFill>
                  <a:srgbClr val="002060"/>
                </a:solidFill>
              </a:rPr>
              <a:t>funding_round_type</a:t>
            </a:r>
            <a:r>
              <a:rPr lang="en-IN" sz="2800" b="1" dirty="0">
                <a:solidFill>
                  <a:srgbClr val="002060"/>
                </a:solidFill>
              </a:rPr>
              <a:t>']=='seed'</a:t>
            </a:r>
          </a:p>
          <a:p>
            <a:pPr marL="0" indent="0">
              <a:buNone/>
            </a:pPr>
            <a:r>
              <a:rPr lang="en-IN" sz="2800" b="1" dirty="0" err="1">
                <a:solidFill>
                  <a:srgbClr val="002060"/>
                </a:solidFill>
              </a:rPr>
              <a:t>len</a:t>
            </a:r>
            <a:r>
              <a:rPr lang="en-IN" sz="2800" b="1" dirty="0">
                <a:solidFill>
                  <a:srgbClr val="002060"/>
                </a:solidFill>
              </a:rPr>
              <a:t>(rounds2[filter1|filter2])</a:t>
            </a:r>
          </a:p>
          <a:p>
            <a:pPr marL="0" indent="0">
              <a:buNone/>
            </a:pPr>
            <a:endParaRPr lang="en-IN" sz="2800" b="1" i="1" dirty="0"/>
          </a:p>
          <a:p>
            <a:pPr marL="0" indent="0">
              <a:buNone/>
            </a:pPr>
            <a:r>
              <a:rPr lang="en-IN" sz="2800" b="1" i="1" dirty="0"/>
              <a:t> </a:t>
            </a:r>
            <a:r>
              <a:rPr lang="en-IN" sz="2800" b="1" i="1" dirty="0" err="1">
                <a:solidFill>
                  <a:srgbClr val="002060"/>
                </a:solidFill>
              </a:rPr>
              <a:t>Solution:</a:t>
            </a:r>
            <a:r>
              <a:rPr lang="en-IN" sz="2800" b="1" dirty="0" err="1"/>
              <a:t>In</a:t>
            </a:r>
            <a:r>
              <a:rPr lang="en-IN" sz="2800" b="1" dirty="0"/>
              <a:t> round 2 csv file, we have to  first find which company have venture and seed </a:t>
            </a:r>
            <a:r>
              <a:rPr lang="en-IN" sz="2800" b="1" dirty="0" err="1"/>
              <a:t>funding_round_type</a:t>
            </a:r>
            <a:r>
              <a:rPr lang="en-IN" sz="2800" b="1" dirty="0"/>
              <a:t> and total how many company have venture and  seed </a:t>
            </a:r>
            <a:r>
              <a:rPr lang="en-IN" sz="2800" b="1" dirty="0" err="1"/>
              <a:t>funding_round_type</a:t>
            </a:r>
            <a:endParaRPr lang="en-IN" sz="2800" b="1" dirty="0"/>
          </a:p>
          <a:p>
            <a:endParaRPr lang="en-IN" sz="2800" b="1" dirty="0"/>
          </a:p>
          <a:p>
            <a:pPr marL="0" indent="0">
              <a:buNone/>
            </a:pPr>
            <a:r>
              <a:rPr lang="en-IN" sz="2800" b="1" i="1" dirty="0" err="1">
                <a:solidFill>
                  <a:srgbClr val="002060"/>
                </a:solidFill>
              </a:rPr>
              <a:t>Interference:</a:t>
            </a:r>
            <a:r>
              <a:rPr lang="en-IN" sz="2800" b="1" dirty="0" err="1"/>
              <a:t>Applying</a:t>
            </a:r>
            <a:r>
              <a:rPr lang="en-IN" sz="2800" b="1" dirty="0"/>
              <a:t> filter on the column  </a:t>
            </a:r>
            <a:r>
              <a:rPr lang="en-IN" sz="2800" b="1" dirty="0" err="1"/>
              <a:t>funding_round_type.filter</a:t>
            </a:r>
            <a:r>
              <a:rPr lang="en-IN" sz="2800" b="1" dirty="0"/>
              <a:t> Filter the venture seed </a:t>
            </a:r>
            <a:r>
              <a:rPr lang="en-IN" sz="2800" b="1" dirty="0" err="1"/>
              <a:t>funding_round_type</a:t>
            </a:r>
            <a:r>
              <a:rPr lang="en-IN" sz="2800" b="1" dirty="0"/>
              <a:t> and just by applying </a:t>
            </a:r>
            <a:r>
              <a:rPr lang="en-IN" sz="2800" b="1" dirty="0" err="1"/>
              <a:t>len</a:t>
            </a:r>
            <a:r>
              <a:rPr lang="en-IN" sz="2800" b="1" dirty="0"/>
              <a:t> function we get number of company which having venture or seed funding round type.</a:t>
            </a:r>
          </a:p>
        </p:txBody>
      </p:sp>
    </p:spTree>
    <p:extLst>
      <p:ext uri="{BB962C8B-B14F-4D97-AF65-F5344CB8AC3E}">
        <p14:creationId xmlns:p14="http://schemas.microsoft.com/office/powerpoint/2010/main" val="32602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a:xfrm>
            <a:off x="838200" y="1340528"/>
            <a:ext cx="10515600" cy="4836435"/>
          </a:xfrm>
        </p:spPr>
        <p:txBody>
          <a:bodyPr>
            <a:normAutofit/>
          </a:bodyPr>
          <a:lstStyle/>
          <a:p>
            <a:pPr algn="just"/>
            <a:r>
              <a:rPr lang="en-IN" dirty="0">
                <a:latin typeface="Times New Roman" panose="02020603050405020304" pitchFamily="18" charset="0"/>
                <a:cs typeface="Times New Roman" panose="02020603050405020304" pitchFamily="18" charset="0"/>
              </a:rPr>
              <a:t>Dataset</a:t>
            </a:r>
          </a:p>
          <a:p>
            <a:pPr algn="just"/>
            <a:r>
              <a:rPr lang="en-IN" dirty="0">
                <a:latin typeface="Times New Roman" panose="02020603050405020304" pitchFamily="18" charset="0"/>
                <a:cs typeface="Times New Roman" panose="02020603050405020304" pitchFamily="18" charset="0"/>
              </a:rPr>
              <a:t>Company Details and Rounds2 </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4371"/>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6127E014-FB41-C6B2-8B08-7B36C71674EF}"/>
              </a:ext>
            </a:extLst>
          </p:cNvPr>
          <p:cNvGraphicFramePr>
            <a:graphicFrameLocks noGrp="1"/>
          </p:cNvGraphicFramePr>
          <p:nvPr>
            <p:extLst>
              <p:ext uri="{D42A27DB-BD31-4B8C-83A1-F6EECF244321}">
                <p14:modId xmlns:p14="http://schemas.microsoft.com/office/powerpoint/2010/main" val="705689967"/>
              </p:ext>
            </p:extLst>
          </p:nvPr>
        </p:nvGraphicFramePr>
        <p:xfrm>
          <a:off x="1855433" y="2317072"/>
          <a:ext cx="8771137" cy="3953049"/>
        </p:xfrm>
        <a:graphic>
          <a:graphicData uri="http://schemas.openxmlformats.org/drawingml/2006/table">
            <a:tbl>
              <a:tblPr firstRow="1" firstCol="1" lastRow="1" lastCol="1" bandRow="1" bandCol="1">
                <a:tableStyleId>{5C22544A-7EE6-4342-B048-85BDC9FD1C3A}</a:tableStyleId>
              </a:tblPr>
              <a:tblGrid>
                <a:gridCol w="4258217">
                  <a:extLst>
                    <a:ext uri="{9D8B030D-6E8A-4147-A177-3AD203B41FA5}">
                      <a16:colId xmlns:a16="http://schemas.microsoft.com/office/drawing/2014/main" val="2744196389"/>
                    </a:ext>
                  </a:extLst>
                </a:gridCol>
                <a:gridCol w="4512920">
                  <a:extLst>
                    <a:ext uri="{9D8B030D-6E8A-4147-A177-3AD203B41FA5}">
                      <a16:colId xmlns:a16="http://schemas.microsoft.com/office/drawing/2014/main" val="1513465996"/>
                    </a:ext>
                  </a:extLst>
                </a:gridCol>
              </a:tblGrid>
              <a:tr h="296856">
                <a:tc>
                  <a:txBody>
                    <a:bodyPr/>
                    <a:lstStyle/>
                    <a:p>
                      <a:pPr marL="26670" algn="ctr">
                        <a:lnSpc>
                          <a:spcPct val="107000"/>
                        </a:lnSpc>
                        <a:spcBef>
                          <a:spcPts val="185"/>
                        </a:spcBef>
                      </a:pPr>
                      <a:r>
                        <a:rPr lang="en-US" sz="1200" dirty="0">
                          <a:effectLst/>
                          <a:latin typeface="Times New Roman" panose="02020603050405020304" pitchFamily="18" charset="0"/>
                          <a:cs typeface="Times New Roman" panose="02020603050405020304" pitchFamily="18" charset="0"/>
                        </a:rPr>
                        <a:t>Attributes</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gn="ctr">
                        <a:lnSpc>
                          <a:spcPct val="107000"/>
                        </a:lnSpc>
                        <a:spcBef>
                          <a:spcPts val="185"/>
                        </a:spcBef>
                        <a:spcAft>
                          <a:spcPts val="0"/>
                        </a:spcAft>
                      </a:pPr>
                      <a:r>
                        <a:rPr lang="en-US" sz="1200">
                          <a:effectLst/>
                          <a:latin typeface="Times New Roman" panose="02020603050405020304" pitchFamily="18" charset="0"/>
                          <a:cs typeface="Times New Roman" panose="02020603050405020304" pitchFamily="18" charset="0"/>
                        </a:rPr>
                        <a:t>Description</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4076721972"/>
                  </a:ext>
                </a:extLst>
              </a:tr>
              <a:tr h="221843">
                <a:tc>
                  <a:txBody>
                    <a:bodyPr/>
                    <a:lstStyle/>
                    <a:p>
                      <a:pPr marL="26670">
                        <a:lnSpc>
                          <a:spcPct val="107000"/>
                        </a:lnSpc>
                        <a:spcBef>
                          <a:spcPts val="260"/>
                        </a:spcBef>
                      </a:pPr>
                      <a:r>
                        <a:rPr lang="en-US" sz="1200" dirty="0">
                          <a:effectLst/>
                          <a:latin typeface="Times New Roman" panose="02020603050405020304" pitchFamily="18" charset="0"/>
                          <a:cs typeface="Times New Roman" panose="02020603050405020304" pitchFamily="18" charset="0"/>
                        </a:rPr>
                        <a:t>Permalink</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60"/>
                        </a:spcBef>
                        <a:spcAft>
                          <a:spcPts val="0"/>
                        </a:spcAft>
                      </a:pPr>
                      <a:r>
                        <a:rPr lang="en-US" sz="1200">
                          <a:effectLst/>
                          <a:latin typeface="Times New Roman" panose="02020603050405020304" pitchFamily="18" charset="0"/>
                          <a:cs typeface="Times New Roman" panose="02020603050405020304" pitchFamily="18" charset="0"/>
                        </a:rPr>
                        <a:t>Unique</a:t>
                      </a:r>
                      <a:r>
                        <a:rPr lang="en-US" sz="1200" spc="-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ID</a:t>
                      </a:r>
                      <a:r>
                        <a:rPr lang="en-US" sz="1200" spc="-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of</a:t>
                      </a:r>
                      <a:r>
                        <a:rPr lang="en-US" sz="1200" spc="-1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Companies</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108927915"/>
                  </a:ext>
                </a:extLst>
              </a:tr>
              <a:tr h="221843">
                <a:tc>
                  <a:txBody>
                    <a:bodyPr/>
                    <a:lstStyle/>
                    <a:p>
                      <a:pPr marL="26670">
                        <a:lnSpc>
                          <a:spcPct val="107000"/>
                        </a:lnSpc>
                        <a:spcBef>
                          <a:spcPts val="235"/>
                        </a:spcBef>
                      </a:pPr>
                      <a:r>
                        <a:rPr lang="en-US" sz="1200" dirty="0">
                          <a:effectLst/>
                          <a:latin typeface="Times New Roman" panose="02020603050405020304" pitchFamily="18" charset="0"/>
                          <a:cs typeface="Times New Roman" panose="02020603050405020304" pitchFamily="18" charset="0"/>
                        </a:rPr>
                        <a:t>name</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35"/>
                        </a:spcBef>
                      </a:pPr>
                      <a:r>
                        <a:rPr lang="en-US" sz="1200">
                          <a:effectLst/>
                          <a:latin typeface="Times New Roman" panose="02020603050405020304" pitchFamily="18" charset="0"/>
                          <a:cs typeface="Times New Roman" panose="02020603050405020304" pitchFamily="18" charset="0"/>
                        </a:rPr>
                        <a:t>name</a:t>
                      </a:r>
                      <a:r>
                        <a:rPr lang="en-US" sz="1200" spc="-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of</a:t>
                      </a:r>
                      <a:r>
                        <a:rPr lang="en-US" sz="1200" spc="-1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Companies</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709509788"/>
                  </a:ext>
                </a:extLst>
              </a:tr>
              <a:tr h="221843">
                <a:tc>
                  <a:txBody>
                    <a:bodyPr/>
                    <a:lstStyle/>
                    <a:p>
                      <a:pPr marL="26670">
                        <a:lnSpc>
                          <a:spcPct val="107000"/>
                        </a:lnSpc>
                        <a:spcBef>
                          <a:spcPts val="210"/>
                        </a:spcBef>
                      </a:pPr>
                      <a:r>
                        <a:rPr lang="en-US" sz="1200" dirty="0" err="1">
                          <a:effectLst/>
                          <a:latin typeface="Times New Roman" panose="02020603050405020304" pitchFamily="18" charset="0"/>
                          <a:cs typeface="Times New Roman" panose="02020603050405020304" pitchFamily="18" charset="0"/>
                        </a:rPr>
                        <a:t>homeurl_page</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10"/>
                        </a:spcBef>
                        <a:spcAft>
                          <a:spcPts val="0"/>
                        </a:spcAft>
                      </a:pPr>
                      <a:r>
                        <a:rPr lang="en-US" sz="1200">
                          <a:effectLst/>
                          <a:latin typeface="Times New Roman" panose="02020603050405020304" pitchFamily="18" charset="0"/>
                          <a:cs typeface="Times New Roman" panose="02020603050405020304" pitchFamily="18" charset="0"/>
                        </a:rPr>
                        <a:t>Website</a:t>
                      </a:r>
                      <a:r>
                        <a:rPr lang="en-US" sz="1200" spc="-2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URL</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1720432446"/>
                  </a:ext>
                </a:extLst>
              </a:tr>
              <a:tr h="209456">
                <a:tc>
                  <a:txBody>
                    <a:bodyPr/>
                    <a:lstStyle/>
                    <a:p>
                      <a:pPr marL="26670">
                        <a:lnSpc>
                          <a:spcPct val="107000"/>
                        </a:lnSpc>
                        <a:spcBef>
                          <a:spcPts val="185"/>
                        </a:spcBef>
                      </a:pPr>
                      <a:r>
                        <a:rPr lang="en-US" sz="1200" dirty="0" err="1">
                          <a:effectLst/>
                          <a:latin typeface="Times New Roman" panose="02020603050405020304" pitchFamily="18" charset="0"/>
                          <a:cs typeface="Times New Roman" panose="02020603050405020304" pitchFamily="18" charset="0"/>
                        </a:rPr>
                        <a:t>Category_list</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a:effectLst/>
                          <a:latin typeface="Times New Roman" panose="02020603050405020304" pitchFamily="18" charset="0"/>
                          <a:cs typeface="Times New Roman" panose="02020603050405020304" pitchFamily="18" charset="0"/>
                        </a:rPr>
                        <a:t>Categories</a:t>
                      </a:r>
                      <a:r>
                        <a:rPr lang="en-US" sz="1200" spc="-4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to</a:t>
                      </a:r>
                      <a:r>
                        <a:rPr lang="en-US" sz="1200" spc="-3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which</a:t>
                      </a:r>
                      <a:r>
                        <a:rPr lang="en-US" sz="1200" spc="-2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company</a:t>
                      </a:r>
                      <a:r>
                        <a:rPr lang="en-US" sz="1200" spc="-4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belong</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724943272"/>
                  </a:ext>
                </a:extLst>
              </a:tr>
              <a:tr h="221843">
                <a:tc>
                  <a:txBody>
                    <a:bodyPr/>
                    <a:lstStyle/>
                    <a:p>
                      <a:pPr marL="26670">
                        <a:lnSpc>
                          <a:spcPct val="107000"/>
                        </a:lnSpc>
                        <a:spcBef>
                          <a:spcPts val="260"/>
                        </a:spcBef>
                      </a:pPr>
                      <a:r>
                        <a:rPr lang="en-US" sz="1200" dirty="0">
                          <a:effectLst/>
                          <a:latin typeface="Times New Roman" panose="02020603050405020304" pitchFamily="18" charset="0"/>
                          <a:cs typeface="Times New Roman" panose="02020603050405020304" pitchFamily="18" charset="0"/>
                        </a:rPr>
                        <a:t>Status</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60"/>
                        </a:spcBef>
                        <a:spcAft>
                          <a:spcPts val="0"/>
                        </a:spcAft>
                      </a:pPr>
                      <a:r>
                        <a:rPr lang="en-US" sz="1200" dirty="0">
                          <a:effectLst/>
                          <a:latin typeface="Times New Roman" panose="02020603050405020304" pitchFamily="18" charset="0"/>
                          <a:cs typeface="Times New Roman" panose="02020603050405020304" pitchFamily="18" charset="0"/>
                        </a:rPr>
                        <a:t>Operational</a:t>
                      </a:r>
                      <a:r>
                        <a:rPr lang="en-US" sz="1200" spc="-3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Status</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669243024"/>
                  </a:ext>
                </a:extLst>
              </a:tr>
              <a:tr h="221843">
                <a:tc>
                  <a:txBody>
                    <a:bodyPr/>
                    <a:lstStyle/>
                    <a:p>
                      <a:pPr marL="26670">
                        <a:lnSpc>
                          <a:spcPct val="107000"/>
                        </a:lnSpc>
                        <a:spcBef>
                          <a:spcPts val="235"/>
                        </a:spcBef>
                      </a:pPr>
                      <a:r>
                        <a:rPr lang="en-US" sz="1200">
                          <a:effectLst/>
                          <a:latin typeface="Times New Roman" panose="02020603050405020304" pitchFamily="18" charset="0"/>
                          <a:cs typeface="Times New Roman" panose="02020603050405020304" pitchFamily="18" charset="0"/>
                        </a:rPr>
                        <a:t>country_code</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35"/>
                        </a:spcBef>
                      </a:pPr>
                      <a:r>
                        <a:rPr lang="en-US" sz="1200" dirty="0" err="1">
                          <a:effectLst/>
                          <a:latin typeface="Times New Roman" panose="02020603050405020304" pitchFamily="18" charset="0"/>
                          <a:cs typeface="Times New Roman" panose="02020603050405020304" pitchFamily="18" charset="0"/>
                        </a:rPr>
                        <a:t>country_code</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3296937257"/>
                  </a:ext>
                </a:extLst>
              </a:tr>
              <a:tr h="221843">
                <a:tc>
                  <a:txBody>
                    <a:bodyPr/>
                    <a:lstStyle/>
                    <a:p>
                      <a:pPr marL="26670">
                        <a:lnSpc>
                          <a:spcPct val="107000"/>
                        </a:lnSpc>
                        <a:spcBef>
                          <a:spcPts val="210"/>
                        </a:spcBef>
                      </a:pPr>
                      <a:r>
                        <a:rPr lang="en-US" sz="1200">
                          <a:effectLst/>
                          <a:latin typeface="Times New Roman" panose="02020603050405020304" pitchFamily="18" charset="0"/>
                          <a:cs typeface="Times New Roman" panose="02020603050405020304" pitchFamily="18" charset="0"/>
                        </a:rPr>
                        <a:t>state_code</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10"/>
                        </a:spcBef>
                        <a:spcAft>
                          <a:spcPts val="0"/>
                        </a:spcAft>
                      </a:pPr>
                      <a:r>
                        <a:rPr lang="en-US" sz="1200" dirty="0">
                          <a:effectLst/>
                          <a:latin typeface="Times New Roman" panose="02020603050405020304" pitchFamily="18" charset="0"/>
                          <a:cs typeface="Times New Roman" panose="02020603050405020304" pitchFamily="18" charset="0"/>
                        </a:rPr>
                        <a:t>state</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327615054"/>
                  </a:ext>
                </a:extLst>
              </a:tr>
              <a:tr h="561920">
                <a:tc gridSpan="2">
                  <a:txBody>
                    <a:bodyPr/>
                    <a:lstStyle/>
                    <a:p>
                      <a:pPr marL="26670" algn="ctr">
                        <a:lnSpc>
                          <a:spcPct val="107000"/>
                        </a:lnSpc>
                        <a:spcBef>
                          <a:spcPts val="235"/>
                        </a:spcBef>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marL="26670">
                        <a:lnSpc>
                          <a:spcPct val="107000"/>
                        </a:lnSpc>
                        <a:spcBef>
                          <a:spcPts val="235"/>
                        </a:spcBef>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marL="26670" algn="ctr">
                        <a:lnSpc>
                          <a:spcPct val="107000"/>
                        </a:lnSpc>
                        <a:spcBef>
                          <a:spcPts val="235"/>
                        </a:spcBef>
                        <a:spcAft>
                          <a:spcPts val="0"/>
                        </a:spcAft>
                      </a:pPr>
                      <a:r>
                        <a:rPr lang="en-US" sz="1200" dirty="0">
                          <a:effectLst/>
                          <a:latin typeface="Times New Roman" panose="02020603050405020304" pitchFamily="18" charset="0"/>
                          <a:cs typeface="Times New Roman" panose="02020603050405020304" pitchFamily="18" charset="0"/>
                        </a:rPr>
                        <a:t>Rounds2</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tc hMerge="1">
                  <a:txBody>
                    <a:bodyPr/>
                    <a:lstStyle/>
                    <a:p>
                      <a:endParaRPr lang="en-IN"/>
                    </a:p>
                  </a:txBody>
                  <a:tcPr/>
                </a:tc>
                <a:extLst>
                  <a:ext uri="{0D108BD9-81ED-4DB2-BD59-A6C34878D82A}">
                    <a16:rowId xmlns:a16="http://schemas.microsoft.com/office/drawing/2014/main" val="3011337950"/>
                  </a:ext>
                </a:extLst>
              </a:tr>
              <a:tr h="221843">
                <a:tc>
                  <a:txBody>
                    <a:bodyPr/>
                    <a:lstStyle/>
                    <a:p>
                      <a:pPr marL="26670" algn="ctr">
                        <a:lnSpc>
                          <a:spcPct val="107000"/>
                        </a:lnSpc>
                        <a:spcBef>
                          <a:spcPts val="235"/>
                        </a:spcBef>
                      </a:pPr>
                      <a:r>
                        <a:rPr lang="en-US" sz="1200">
                          <a:effectLst/>
                          <a:latin typeface="Times New Roman" panose="02020603050405020304" pitchFamily="18" charset="0"/>
                          <a:cs typeface="Times New Roman" panose="02020603050405020304" pitchFamily="18" charset="0"/>
                        </a:rPr>
                        <a:t>Attributes</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gn="ctr">
                        <a:lnSpc>
                          <a:spcPct val="107000"/>
                        </a:lnSpc>
                        <a:spcBef>
                          <a:spcPts val="235"/>
                        </a:spcBef>
                      </a:pPr>
                      <a:r>
                        <a:rPr lang="en-US" sz="1200" dirty="0">
                          <a:effectLst/>
                          <a:latin typeface="Times New Roman" panose="02020603050405020304" pitchFamily="18" charset="0"/>
                          <a:cs typeface="Times New Roman" panose="02020603050405020304" pitchFamily="18" charset="0"/>
                        </a:rPr>
                        <a:t>Description</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150999841"/>
                  </a:ext>
                </a:extLst>
              </a:tr>
              <a:tr h="221843">
                <a:tc>
                  <a:txBody>
                    <a:bodyPr/>
                    <a:lstStyle/>
                    <a:p>
                      <a:pPr marL="26670">
                        <a:lnSpc>
                          <a:spcPct val="107000"/>
                        </a:lnSpc>
                        <a:spcBef>
                          <a:spcPts val="210"/>
                        </a:spcBef>
                      </a:pPr>
                      <a:r>
                        <a:rPr lang="en-US" sz="1200">
                          <a:effectLst/>
                          <a:latin typeface="Times New Roman" panose="02020603050405020304" pitchFamily="18" charset="0"/>
                          <a:cs typeface="Times New Roman" panose="02020603050405020304" pitchFamily="18" charset="0"/>
                        </a:rPr>
                        <a:t>company_permalink</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210"/>
                        </a:spcBef>
                        <a:spcAft>
                          <a:spcPts val="0"/>
                        </a:spcAft>
                      </a:pPr>
                      <a:r>
                        <a:rPr lang="en-US" sz="1200" dirty="0">
                          <a:effectLst/>
                          <a:latin typeface="Times New Roman" panose="02020603050405020304" pitchFamily="18" charset="0"/>
                          <a:cs typeface="Times New Roman" panose="02020603050405020304" pitchFamily="18" charset="0"/>
                        </a:rPr>
                        <a:t>Unique</a:t>
                      </a:r>
                      <a:r>
                        <a:rPr lang="en-US" sz="1200" spc="-3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ID</a:t>
                      </a:r>
                      <a:r>
                        <a:rPr lang="en-US" sz="1200" spc="-3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of</a:t>
                      </a:r>
                      <a:r>
                        <a:rPr lang="en-US" sz="1200" spc="-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company</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212041573"/>
                  </a:ext>
                </a:extLst>
              </a:tr>
              <a:tr h="209456">
                <a:tc>
                  <a:txBody>
                    <a:bodyPr/>
                    <a:lstStyle/>
                    <a:p>
                      <a:pPr marL="26670">
                        <a:lnSpc>
                          <a:spcPct val="107000"/>
                        </a:lnSpc>
                        <a:spcBef>
                          <a:spcPts val="185"/>
                        </a:spcBef>
                      </a:pPr>
                      <a:r>
                        <a:rPr lang="en-US" sz="1200">
                          <a:effectLst/>
                          <a:latin typeface="Times New Roman" panose="02020603050405020304" pitchFamily="18" charset="0"/>
                          <a:cs typeface="Times New Roman" panose="02020603050405020304" pitchFamily="18" charset="0"/>
                        </a:rPr>
                        <a:t>funding_round_permalink</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dirty="0">
                          <a:effectLst/>
                          <a:latin typeface="Times New Roman" panose="02020603050405020304" pitchFamily="18" charset="0"/>
                          <a:cs typeface="Times New Roman" panose="02020603050405020304" pitchFamily="18" charset="0"/>
                        </a:rPr>
                        <a:t>Unique</a:t>
                      </a:r>
                      <a:r>
                        <a:rPr lang="en-US" sz="1200" spc="-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ID</a:t>
                      </a:r>
                      <a:r>
                        <a:rPr lang="en-US" sz="1200" spc="-2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of</a:t>
                      </a:r>
                      <a:r>
                        <a:rPr lang="en-US" sz="1200" spc="-3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funding</a:t>
                      </a:r>
                      <a:r>
                        <a:rPr lang="en-US" sz="1200" spc="-2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round</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4045953175"/>
                  </a:ext>
                </a:extLst>
              </a:tr>
              <a:tr h="209456">
                <a:tc>
                  <a:txBody>
                    <a:bodyPr/>
                    <a:lstStyle/>
                    <a:p>
                      <a:pPr marL="26670">
                        <a:lnSpc>
                          <a:spcPct val="107000"/>
                        </a:lnSpc>
                        <a:spcBef>
                          <a:spcPts val="185"/>
                        </a:spcBef>
                      </a:pPr>
                      <a:r>
                        <a:rPr lang="en-US" sz="1200">
                          <a:effectLst/>
                          <a:latin typeface="Times New Roman" panose="02020603050405020304" pitchFamily="18" charset="0"/>
                          <a:cs typeface="Times New Roman" panose="02020603050405020304" pitchFamily="18" charset="0"/>
                        </a:rPr>
                        <a:t>funding_round_type</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a:effectLst/>
                          <a:latin typeface="Times New Roman" panose="02020603050405020304" pitchFamily="18" charset="0"/>
                          <a:cs typeface="Times New Roman" panose="02020603050405020304" pitchFamily="18" charset="0"/>
                        </a:rPr>
                        <a:t>Type</a:t>
                      </a:r>
                      <a:r>
                        <a:rPr lang="en-US" sz="1200" spc="-5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of</a:t>
                      </a:r>
                      <a:r>
                        <a:rPr lang="en-US" sz="1200" spc="-40">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funding</a:t>
                      </a:r>
                      <a:r>
                        <a:rPr lang="en-US" sz="1200" spc="-5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a:t>
                      </a:r>
                      <a:r>
                        <a:rPr lang="en-US" sz="1200" spc="-6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Venture,angel,</a:t>
                      </a:r>
                      <a:r>
                        <a:rPr lang="en-US" sz="1200" spc="-3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private</a:t>
                      </a:r>
                      <a:r>
                        <a:rPr lang="en-US" sz="1200" spc="-5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equity</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1306022877"/>
                  </a:ext>
                </a:extLst>
              </a:tr>
              <a:tr h="209456">
                <a:tc>
                  <a:txBody>
                    <a:bodyPr/>
                    <a:lstStyle/>
                    <a:p>
                      <a:pPr marL="26670">
                        <a:lnSpc>
                          <a:spcPct val="107000"/>
                        </a:lnSpc>
                        <a:spcBef>
                          <a:spcPts val="185"/>
                        </a:spcBef>
                      </a:pPr>
                      <a:r>
                        <a:rPr lang="en-US" sz="1200">
                          <a:effectLst/>
                          <a:latin typeface="Times New Roman" panose="02020603050405020304" pitchFamily="18" charset="0"/>
                          <a:cs typeface="Times New Roman" panose="02020603050405020304" pitchFamily="18" charset="0"/>
                        </a:rPr>
                        <a:t>funding_round_code</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spc="-5" dirty="0">
                          <a:effectLst/>
                          <a:latin typeface="Times New Roman" panose="02020603050405020304" pitchFamily="18" charset="0"/>
                          <a:cs typeface="Times New Roman" panose="02020603050405020304" pitchFamily="18" charset="0"/>
                        </a:rPr>
                        <a:t>Round</a:t>
                      </a:r>
                      <a:r>
                        <a:rPr lang="en-US" sz="1200" spc="-25"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of</a:t>
                      </a:r>
                      <a:r>
                        <a:rPr lang="en-US" sz="1200" spc="-3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venture</a:t>
                      </a:r>
                      <a:r>
                        <a:rPr lang="en-US" sz="1200" spc="-4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funding</a:t>
                      </a:r>
                      <a:r>
                        <a:rPr lang="en-US" sz="1200" spc="-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(round</a:t>
                      </a:r>
                      <a:r>
                        <a:rPr lang="en-US" sz="1200" spc="-6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A,B..)</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1161884696"/>
                  </a:ext>
                </a:extLst>
              </a:tr>
              <a:tr h="209456">
                <a:tc>
                  <a:txBody>
                    <a:bodyPr/>
                    <a:lstStyle/>
                    <a:p>
                      <a:pPr marL="26670">
                        <a:lnSpc>
                          <a:spcPct val="107000"/>
                        </a:lnSpc>
                        <a:spcBef>
                          <a:spcPts val="185"/>
                        </a:spcBef>
                      </a:pPr>
                      <a:r>
                        <a:rPr lang="en-US" sz="1200">
                          <a:effectLst/>
                          <a:latin typeface="Times New Roman" panose="02020603050405020304" pitchFamily="18" charset="0"/>
                          <a:cs typeface="Times New Roman" panose="02020603050405020304" pitchFamily="18" charset="0"/>
                        </a:rPr>
                        <a:t>Funding_at</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dirty="0">
                          <a:effectLst/>
                          <a:latin typeface="Times New Roman" panose="02020603050405020304" pitchFamily="18" charset="0"/>
                          <a:cs typeface="Times New Roman" panose="02020603050405020304" pitchFamily="18" charset="0"/>
                        </a:rPr>
                        <a:t>Date</a:t>
                      </a:r>
                      <a:r>
                        <a:rPr lang="en-US" sz="1200" spc="-3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of</a:t>
                      </a:r>
                      <a:r>
                        <a:rPr lang="en-US" sz="1200" spc="-1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funding</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710674704"/>
                  </a:ext>
                </a:extLst>
              </a:tr>
              <a:tr h="209456">
                <a:tc>
                  <a:txBody>
                    <a:bodyPr/>
                    <a:lstStyle/>
                    <a:p>
                      <a:pPr marL="26670">
                        <a:lnSpc>
                          <a:spcPct val="107000"/>
                        </a:lnSpc>
                        <a:spcBef>
                          <a:spcPts val="185"/>
                        </a:spcBef>
                      </a:pPr>
                      <a:r>
                        <a:rPr lang="en-US" sz="1200">
                          <a:effectLst/>
                          <a:latin typeface="Times New Roman" panose="02020603050405020304" pitchFamily="18" charset="0"/>
                          <a:cs typeface="Times New Roman" panose="02020603050405020304" pitchFamily="18" charset="0"/>
                        </a:rPr>
                        <a:t>raised_amount_usd</a:t>
                      </a:r>
                      <a:endParaRPr lang="en-IN" sz="120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35560">
                        <a:lnSpc>
                          <a:spcPct val="107000"/>
                        </a:lnSpc>
                        <a:spcBef>
                          <a:spcPts val="185"/>
                        </a:spcBef>
                        <a:spcAft>
                          <a:spcPts val="0"/>
                        </a:spcAft>
                      </a:pPr>
                      <a:r>
                        <a:rPr lang="en-US" sz="1200" dirty="0">
                          <a:effectLst/>
                          <a:latin typeface="Times New Roman" panose="02020603050405020304" pitchFamily="18" charset="0"/>
                          <a:cs typeface="Times New Roman" panose="02020603050405020304" pitchFamily="18" charset="0"/>
                        </a:rPr>
                        <a:t>Money</a:t>
                      </a:r>
                      <a:r>
                        <a:rPr lang="en-US" sz="1200" spc="-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raised</a:t>
                      </a:r>
                      <a:r>
                        <a:rPr lang="en-US" sz="1200" spc="-2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in</a:t>
                      </a:r>
                      <a:r>
                        <a:rPr lang="en-US" sz="1200" spc="-5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funding</a:t>
                      </a:r>
                      <a:r>
                        <a:rPr lang="en-US" sz="1200" spc="-2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(USD)</a:t>
                      </a:r>
                      <a:endParaRPr lang="en-IN" sz="12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694512828"/>
                  </a:ext>
                </a:extLst>
              </a:tr>
            </a:tbl>
          </a:graphicData>
        </a:graphic>
      </p:graphicFrame>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Additional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Q2.In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compnaies.text</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file find the name of company which having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folowing</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url</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'http://inovatiff.com‘</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b="1" dirty="0">
              <a:ea typeface="Times New Roman" panose="02020603050405020304" pitchFamily="18" charset="0"/>
              <a:cs typeface="Arial" panose="020B0604020202020204" pitchFamily="34" charset="0"/>
            </a:endParaRPr>
          </a:p>
          <a:p>
            <a:pPr marL="0" indent="0" eaLnBrk="0" fontAlgn="base" hangingPunct="0">
              <a:spcBef>
                <a:spcPct val="0"/>
              </a:spcBef>
              <a:spcAft>
                <a:spcPct val="0"/>
              </a:spcAft>
              <a:buNone/>
            </a:pPr>
            <a:r>
              <a:rPr kumimoji="0" lang="en-US" sz="2800" b="1" i="0" u="none" strike="noStrike" cap="none" normalizeH="0" baseline="0" dirty="0">
                <a:ln>
                  <a:noFill/>
                </a:ln>
                <a:solidFill>
                  <a:srgbClr val="002060"/>
                </a:solidFill>
                <a:effectLst/>
                <a:ea typeface="Times New Roman" panose="02020603050405020304" pitchFamily="18" charset="0"/>
                <a:cs typeface="Arial" panose="020B0604020202020204" pitchFamily="34" charset="0"/>
              </a:rPr>
              <a:t>[companies['</a:t>
            </a:r>
            <a:r>
              <a:rPr kumimoji="0" lang="en-US" sz="2800" b="1" i="0" u="none" strike="noStrike" cap="none" normalizeH="0" baseline="0" dirty="0" err="1">
                <a:ln>
                  <a:noFill/>
                </a:ln>
                <a:solidFill>
                  <a:srgbClr val="002060"/>
                </a:solidFill>
                <a:effectLst/>
                <a:ea typeface="Times New Roman" panose="02020603050405020304" pitchFamily="18" charset="0"/>
                <a:cs typeface="Arial" panose="020B0604020202020204" pitchFamily="34" charset="0"/>
              </a:rPr>
              <a:t>homepage_url</a:t>
            </a:r>
            <a:r>
              <a:rPr kumimoji="0" lang="en-US" sz="2800" b="1" i="0" u="none" strike="noStrike" cap="none" normalizeH="0" baseline="0" dirty="0">
                <a:ln>
                  <a:noFill/>
                </a:ln>
                <a:solidFill>
                  <a:srgbClr val="002060"/>
                </a:solidFill>
                <a:effectLst/>
                <a:ea typeface="Times New Roman" panose="02020603050405020304" pitchFamily="18" charset="0"/>
                <a:cs typeface="Arial" panose="020B0604020202020204" pitchFamily="34" charset="0"/>
              </a:rPr>
              <a:t>']=='http://www.zznode.com']</a:t>
            </a:r>
            <a:endParaRPr kumimoji="0" lang="en-US" sz="2800" b="1" i="0" u="none" strike="noStrike" cap="none" normalizeH="0" baseline="0" dirty="0">
              <a:ln>
                <a:noFill/>
              </a:ln>
              <a:solidFill>
                <a:srgbClr val="00206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00206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err="1">
                <a:ln>
                  <a:noFill/>
                </a:ln>
                <a:solidFill>
                  <a:srgbClr val="002060"/>
                </a:solidFill>
                <a:effectLst/>
                <a:ea typeface="Times New Roman" panose="02020603050405020304" pitchFamily="18" charset="0"/>
                <a:cs typeface="Arial" panose="020B0604020202020204" pitchFamily="34" charset="0"/>
              </a:rPr>
              <a:t>Solution:</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In</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this question we have to find the name of company having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url</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‘http://inovatiff.com'. </a:t>
            </a:r>
            <a:endParaRPr kumimoji="0" lang="en-US" sz="2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companies[companies['</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homepage_url</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']=='http://www.zznode.com']['name']</a:t>
            </a:r>
            <a:endParaRPr kumimoji="0" lang="en-US" sz="2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sz="2800" b="1" i="1" u="none" strike="noStrike" cap="none" normalizeH="0" baseline="0" dirty="0" err="1">
                <a:ln>
                  <a:noFill/>
                </a:ln>
                <a:solidFill>
                  <a:srgbClr val="002060"/>
                </a:solidFill>
                <a:effectLst/>
                <a:ea typeface="Times New Roman" panose="02020603050405020304" pitchFamily="18" charset="0"/>
                <a:cs typeface="Arial" panose="020B0604020202020204" pitchFamily="34" charset="0"/>
              </a:rPr>
              <a:t>Inference:</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we</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need filtering condition on column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homepage_url</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.If the following condition true it return true or false.</a:t>
            </a:r>
            <a:endParaRPr kumimoji="0" lang="en-US" sz="2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But we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intrested</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in name of company so just putting ['name'] column after giving condition we get name of company which having above </a:t>
            </a:r>
            <a:r>
              <a:rPr kumimoji="0" lang="en-US" sz="2800" b="1"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url</a:t>
            </a:r>
            <a:r>
              <a:rPr kumimoji="0" lang="en-US" sz="28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a:t>
            </a:r>
            <a:endParaRPr kumimoji="0" lang="en-US" sz="2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2800" b="1" i="0" u="none" strike="noStrike" cap="none" normalizeH="0" baseline="0" dirty="0">
              <a:ln>
                <a:noFill/>
              </a:ln>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4192263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Additional Question 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77500" lnSpcReduction="20000"/>
          </a:bodyPr>
          <a:lstStyle/>
          <a:p>
            <a:pPr marL="0" indent="0">
              <a:buNone/>
            </a:pPr>
            <a:r>
              <a:rPr lang="en-IN" sz="2800" b="1" dirty="0"/>
              <a:t>Q3. Create a pivot table to show the amount raised by each country in each category.</a:t>
            </a:r>
          </a:p>
          <a:p>
            <a:endParaRPr lang="en-IN" sz="2800" b="1" dirty="0"/>
          </a:p>
          <a:p>
            <a:pPr marL="0" indent="0">
              <a:buNone/>
            </a:pPr>
            <a:r>
              <a:rPr lang="en-IN" sz="2800" b="1" dirty="0">
                <a:solidFill>
                  <a:srgbClr val="002060"/>
                </a:solidFill>
              </a:rPr>
              <a:t>df_pivot1 = </a:t>
            </a:r>
            <a:r>
              <a:rPr lang="en-IN" sz="2800" b="1" dirty="0" err="1">
                <a:solidFill>
                  <a:srgbClr val="002060"/>
                </a:solidFill>
              </a:rPr>
              <a:t>pd.pivot_table</a:t>
            </a:r>
            <a:r>
              <a:rPr lang="en-IN" sz="2800" b="1" dirty="0">
                <a:solidFill>
                  <a:srgbClr val="002060"/>
                </a:solidFill>
              </a:rPr>
              <a:t>(</a:t>
            </a:r>
            <a:r>
              <a:rPr lang="en-IN" sz="2800" b="1" dirty="0" err="1">
                <a:solidFill>
                  <a:srgbClr val="002060"/>
                </a:solidFill>
              </a:rPr>
              <a:t>master_dataframe,index</a:t>
            </a:r>
            <a:r>
              <a:rPr lang="en-IN" sz="2800" b="1" dirty="0">
                <a:solidFill>
                  <a:srgbClr val="002060"/>
                </a:solidFill>
              </a:rPr>
              <a:t>=['</a:t>
            </a:r>
            <a:r>
              <a:rPr lang="en-IN" sz="2800" b="1" dirty="0" err="1">
                <a:solidFill>
                  <a:srgbClr val="002060"/>
                </a:solidFill>
              </a:rPr>
              <a:t>country_code</a:t>
            </a:r>
            <a:r>
              <a:rPr lang="en-IN" sz="2800" b="1" dirty="0">
                <a:solidFill>
                  <a:srgbClr val="002060"/>
                </a:solidFill>
              </a:rPr>
              <a:t>'] , columns=['</a:t>
            </a:r>
            <a:r>
              <a:rPr lang="en-IN" sz="2800" b="1" dirty="0" err="1">
                <a:solidFill>
                  <a:srgbClr val="002060"/>
                </a:solidFill>
              </a:rPr>
              <a:t>categorical_column</a:t>
            </a:r>
            <a:r>
              <a:rPr lang="en-IN" sz="2800" b="1" dirty="0">
                <a:solidFill>
                  <a:srgbClr val="002060"/>
                </a:solidFill>
              </a:rPr>
              <a:t>'], values=['</a:t>
            </a:r>
            <a:r>
              <a:rPr lang="en-IN" sz="2800" b="1" dirty="0" err="1">
                <a:solidFill>
                  <a:srgbClr val="002060"/>
                </a:solidFill>
              </a:rPr>
              <a:t>raised_amount_usd</a:t>
            </a:r>
            <a:r>
              <a:rPr lang="en-IN" sz="2800" b="1" dirty="0">
                <a:solidFill>
                  <a:srgbClr val="002060"/>
                </a:solidFill>
              </a:rPr>
              <a:t>'])</a:t>
            </a:r>
          </a:p>
          <a:p>
            <a:endParaRPr lang="en-IN" sz="2800" b="1" dirty="0">
              <a:solidFill>
                <a:srgbClr val="002060"/>
              </a:solidFill>
            </a:endParaRPr>
          </a:p>
          <a:p>
            <a:pPr marL="0" indent="0">
              <a:buNone/>
            </a:pPr>
            <a:r>
              <a:rPr lang="en-IN" sz="2800" b="1" i="1" dirty="0" err="1">
                <a:solidFill>
                  <a:srgbClr val="002060"/>
                </a:solidFill>
              </a:rPr>
              <a:t>Solution:</a:t>
            </a:r>
            <a:r>
              <a:rPr lang="en-IN" sz="2800" b="1" dirty="0" err="1"/>
              <a:t>In</a:t>
            </a:r>
            <a:r>
              <a:rPr lang="en-IN" sz="2800" b="1" dirty="0"/>
              <a:t> this question we have to find, how the distribution of '</a:t>
            </a:r>
            <a:r>
              <a:rPr lang="en-IN" sz="2800" b="1" dirty="0" err="1"/>
              <a:t>raised_amount_usd</a:t>
            </a:r>
            <a:r>
              <a:rPr lang="en-IN" sz="2800" b="1" dirty="0"/>
              <a:t>' by each country and each category</a:t>
            </a:r>
          </a:p>
          <a:p>
            <a:pPr marL="0" indent="0">
              <a:buNone/>
            </a:pPr>
            <a:r>
              <a:rPr lang="en-IN" sz="2800" b="1" i="1" dirty="0" err="1">
                <a:solidFill>
                  <a:srgbClr val="002060"/>
                </a:solidFill>
              </a:rPr>
              <a:t>Inference:</a:t>
            </a:r>
            <a:r>
              <a:rPr lang="en-IN" sz="2800" b="1" dirty="0" err="1"/>
              <a:t>The</a:t>
            </a:r>
            <a:r>
              <a:rPr lang="en-IN" sz="2800" b="1" dirty="0"/>
              <a:t> solution may be written using pivot table, The pivot table takes simple column-wise data as input, and groups the entries into </a:t>
            </a:r>
          </a:p>
          <a:p>
            <a:pPr marL="0" indent="0">
              <a:buNone/>
            </a:pPr>
            <a:r>
              <a:rPr lang="en-IN" sz="2800" b="1" dirty="0"/>
              <a:t>a two-dimensional table that provides a multidimensional summarization of the data.</a:t>
            </a:r>
          </a:p>
          <a:p>
            <a:pPr marL="0" indent="0">
              <a:buNone/>
            </a:pPr>
            <a:r>
              <a:rPr lang="en-IN" sz="2800" b="1" dirty="0"/>
              <a:t>In above syntax country code columns taken as index and the numerical column taken as value using this pivot table we get distribution according to each country and each category.</a:t>
            </a:r>
          </a:p>
        </p:txBody>
      </p:sp>
    </p:spTree>
    <p:extLst>
      <p:ext uri="{BB962C8B-B14F-4D97-AF65-F5344CB8AC3E}">
        <p14:creationId xmlns:p14="http://schemas.microsoft.com/office/powerpoint/2010/main" val="107620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Additional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669525" y="1690688"/>
            <a:ext cx="10515600" cy="4461170"/>
          </a:xfrm>
        </p:spPr>
        <p:txBody>
          <a:bodyPr>
            <a:noAutofit/>
          </a:bodyPr>
          <a:lstStyle/>
          <a:p>
            <a:pPr marL="0" indent="0">
              <a:buNone/>
            </a:pPr>
            <a:r>
              <a:rPr lang="en-IN" sz="1100" b="1" dirty="0"/>
              <a:t>Q4.Companies want to invest in top 2 English speaking countries like USA and </a:t>
            </a:r>
            <a:r>
              <a:rPr lang="en-IN" sz="1100" b="1" dirty="0" err="1"/>
              <a:t>IND.Create</a:t>
            </a:r>
            <a:r>
              <a:rPr lang="en-IN" sz="1100" b="1" dirty="0"/>
              <a:t> three </a:t>
            </a:r>
            <a:r>
              <a:rPr lang="en-IN" sz="1100" b="1" dirty="0" err="1"/>
              <a:t>separatedata</a:t>
            </a:r>
            <a:r>
              <a:rPr lang="en-IN" sz="1100" b="1" dirty="0"/>
              <a:t> frames D1 and D2 for each of the three countries containing the observations of funding type FT falling within the 10-15 million USD </a:t>
            </a:r>
            <a:r>
              <a:rPr lang="en-IN" sz="1100" b="1" dirty="0" err="1"/>
              <a:t>range.The</a:t>
            </a:r>
            <a:r>
              <a:rPr lang="en-IN" sz="1100" b="1" dirty="0"/>
              <a:t> two data frames should contain:</a:t>
            </a:r>
          </a:p>
          <a:p>
            <a:pPr marL="0" indent="0">
              <a:buNone/>
            </a:pPr>
            <a:r>
              <a:rPr lang="en-IN" sz="1100" b="1" dirty="0"/>
              <a:t>All the columns of the </a:t>
            </a:r>
            <a:r>
              <a:rPr lang="en-IN" sz="1100" b="1" dirty="0" err="1"/>
              <a:t>master_frame</a:t>
            </a:r>
            <a:r>
              <a:rPr lang="en-IN" sz="1100" b="1" dirty="0"/>
              <a:t> along with the primary sector and the main sector.</a:t>
            </a:r>
          </a:p>
          <a:p>
            <a:pPr marL="0" indent="0">
              <a:buNone/>
            </a:pPr>
            <a:r>
              <a:rPr lang="en-IN" sz="1100" b="1" dirty="0"/>
              <a:t>The total number (or count) of investments for each main sector in a separate column</a:t>
            </a:r>
          </a:p>
          <a:p>
            <a:pPr marL="0" indent="0">
              <a:buNone/>
            </a:pPr>
            <a:r>
              <a:rPr lang="en-IN" sz="1100" b="1" dirty="0"/>
              <a:t>The total amount invested in each main sector in a separate column</a:t>
            </a:r>
          </a:p>
          <a:p>
            <a:pPr marL="0" indent="0">
              <a:buNone/>
            </a:pPr>
            <a:r>
              <a:rPr lang="en-IN" sz="1100" b="1" dirty="0" err="1">
                <a:solidFill>
                  <a:srgbClr val="002060"/>
                </a:solidFill>
              </a:rPr>
              <a:t>master_dataframe</a:t>
            </a:r>
            <a:r>
              <a:rPr lang="en-IN" sz="1100" b="1" dirty="0">
                <a:solidFill>
                  <a:srgbClr val="002060"/>
                </a:solidFill>
              </a:rPr>
              <a:t> =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country_code</a:t>
            </a:r>
            <a:r>
              <a:rPr lang="en-IN" sz="1100" b="1" dirty="0">
                <a:solidFill>
                  <a:srgbClr val="002060"/>
                </a:solidFill>
              </a:rPr>
              <a:t>'] == 'USA') |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country_code</a:t>
            </a:r>
            <a:r>
              <a:rPr lang="en-IN" sz="1100" b="1" dirty="0">
                <a:solidFill>
                  <a:srgbClr val="002060"/>
                </a:solidFill>
              </a:rPr>
              <a:t>'] == 'IND')]</a:t>
            </a:r>
          </a:p>
          <a:p>
            <a:pPr marL="0" indent="0">
              <a:buNone/>
            </a:pPr>
            <a:r>
              <a:rPr lang="en-IN" sz="1100" b="1" dirty="0" err="1">
                <a:solidFill>
                  <a:srgbClr val="002060"/>
                </a:solidFill>
              </a:rPr>
              <a:t>master_dataframe.head</a:t>
            </a:r>
            <a:r>
              <a:rPr lang="en-IN" sz="1100" b="1" dirty="0">
                <a:solidFill>
                  <a:srgbClr val="002060"/>
                </a:solidFill>
              </a:rPr>
              <a:t>() </a:t>
            </a:r>
          </a:p>
          <a:p>
            <a:pPr marL="0" indent="0">
              <a:buNone/>
            </a:pPr>
            <a:r>
              <a:rPr lang="en-IN" sz="1100" b="1" dirty="0">
                <a:solidFill>
                  <a:srgbClr val="002060"/>
                </a:solidFill>
              </a:rPr>
              <a:t>D1 =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country_code</a:t>
            </a:r>
            <a:r>
              <a:rPr lang="en-IN" sz="1100" b="1" dirty="0">
                <a:solidFill>
                  <a:srgbClr val="002060"/>
                </a:solidFill>
              </a:rPr>
              <a:t>'] == 'USA') &amp;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raised_amount_usd</a:t>
            </a:r>
            <a:r>
              <a:rPr lang="en-IN" sz="1100" b="1" dirty="0">
                <a:solidFill>
                  <a:srgbClr val="002060"/>
                </a:solidFill>
              </a:rPr>
              <a:t>'] &gt;= 10000000) &amp; </a:t>
            </a:r>
          </a:p>
          <a:p>
            <a:pPr marL="0" indent="0">
              <a:buNone/>
            </a:pPr>
            <a:r>
              <a:rPr lang="en-IN" sz="1100" b="1" dirty="0">
                <a:solidFill>
                  <a:srgbClr val="002060"/>
                </a:solidFill>
              </a:rPr>
              <a:t>(</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raised_amount_usd</a:t>
            </a:r>
            <a:r>
              <a:rPr lang="en-IN" sz="1100" b="1" dirty="0">
                <a:solidFill>
                  <a:srgbClr val="002060"/>
                </a:solidFill>
              </a:rPr>
              <a:t>'] &lt;= 15000000)] </a:t>
            </a:r>
          </a:p>
          <a:p>
            <a:pPr marL="0" indent="0">
              <a:buNone/>
            </a:pPr>
            <a:r>
              <a:rPr lang="en-IN" sz="1100" b="1" dirty="0">
                <a:solidFill>
                  <a:srgbClr val="002060"/>
                </a:solidFill>
              </a:rPr>
              <a:t>USA=D1[['raised_amount_</a:t>
            </a:r>
            <a:r>
              <a:rPr lang="en-IN" sz="1100" b="1" dirty="0" err="1">
                <a:solidFill>
                  <a:srgbClr val="002060"/>
                </a:solidFill>
              </a:rPr>
              <a:t>usd</a:t>
            </a:r>
            <a:r>
              <a:rPr lang="en-IN" sz="1100" b="1" dirty="0">
                <a:solidFill>
                  <a:srgbClr val="002060"/>
                </a:solidFill>
              </a:rPr>
              <a:t>','</a:t>
            </a:r>
            <a:r>
              <a:rPr lang="en-IN" sz="1100" b="1" dirty="0" err="1">
                <a:solidFill>
                  <a:srgbClr val="002060"/>
                </a:solidFill>
              </a:rPr>
              <a:t>main_category</a:t>
            </a:r>
            <a:r>
              <a:rPr lang="en-IN" sz="1100" b="1" dirty="0">
                <a:solidFill>
                  <a:srgbClr val="002060"/>
                </a:solidFill>
              </a:rPr>
              <a:t>']].</a:t>
            </a:r>
            <a:r>
              <a:rPr lang="en-IN" sz="1100" b="1" dirty="0" err="1">
                <a:solidFill>
                  <a:srgbClr val="002060"/>
                </a:solidFill>
              </a:rPr>
              <a:t>groupby</a:t>
            </a:r>
            <a:r>
              <a:rPr lang="en-IN" sz="1100" b="1" dirty="0">
                <a:solidFill>
                  <a:srgbClr val="002060"/>
                </a:solidFill>
              </a:rPr>
              <a:t>('</a:t>
            </a:r>
            <a:r>
              <a:rPr lang="en-IN" sz="1100" b="1" dirty="0" err="1">
                <a:solidFill>
                  <a:srgbClr val="002060"/>
                </a:solidFill>
              </a:rPr>
              <a:t>main_category</a:t>
            </a:r>
            <a:r>
              <a:rPr lang="en-IN" sz="1100" b="1" dirty="0">
                <a:solidFill>
                  <a:srgbClr val="002060"/>
                </a:solidFill>
              </a:rPr>
              <a:t>').</a:t>
            </a:r>
            <a:r>
              <a:rPr lang="en-IN" sz="1100" b="1" dirty="0" err="1">
                <a:solidFill>
                  <a:srgbClr val="002060"/>
                </a:solidFill>
              </a:rPr>
              <a:t>agg</a:t>
            </a:r>
            <a:r>
              <a:rPr lang="en-IN" sz="1100" b="1" dirty="0">
                <a:solidFill>
                  <a:srgbClr val="002060"/>
                </a:solidFill>
              </a:rPr>
              <a:t>(['sum', 'count']).rename(columns={'</a:t>
            </a:r>
            <a:r>
              <a:rPr lang="en-IN" sz="1100" b="1" dirty="0" err="1">
                <a:solidFill>
                  <a:srgbClr val="002060"/>
                </a:solidFill>
              </a:rPr>
              <a:t>sum':'Total_amount','count</a:t>
            </a:r>
            <a:r>
              <a:rPr lang="en-IN" sz="1100" b="1" dirty="0">
                <a:solidFill>
                  <a:srgbClr val="002060"/>
                </a:solidFill>
              </a:rPr>
              <a:t>' : '</a:t>
            </a:r>
            <a:r>
              <a:rPr lang="en-IN" sz="1100" b="1" dirty="0" err="1">
                <a:solidFill>
                  <a:srgbClr val="002060"/>
                </a:solidFill>
              </a:rPr>
              <a:t>Total_count</a:t>
            </a:r>
            <a:r>
              <a:rPr lang="en-IN" sz="1100" b="1" dirty="0">
                <a:solidFill>
                  <a:srgbClr val="002060"/>
                </a:solidFill>
              </a:rPr>
              <a:t>'})</a:t>
            </a:r>
          </a:p>
          <a:p>
            <a:pPr marL="0" indent="0">
              <a:buNone/>
            </a:pPr>
            <a:r>
              <a:rPr lang="en-IN" sz="1100" b="1" dirty="0">
                <a:solidFill>
                  <a:srgbClr val="002060"/>
                </a:solidFill>
              </a:rPr>
              <a:t>D1 = D1.merge(USA, how='left', on ='</a:t>
            </a:r>
            <a:r>
              <a:rPr lang="en-IN" sz="1100" b="1" dirty="0" err="1">
                <a:solidFill>
                  <a:srgbClr val="002060"/>
                </a:solidFill>
              </a:rPr>
              <a:t>main_category</a:t>
            </a:r>
            <a:r>
              <a:rPr lang="en-IN" sz="1100" b="1" dirty="0">
                <a:solidFill>
                  <a:srgbClr val="002060"/>
                </a:solidFill>
              </a:rPr>
              <a:t>')</a:t>
            </a:r>
          </a:p>
          <a:p>
            <a:pPr marL="0" indent="0">
              <a:buNone/>
            </a:pPr>
            <a:r>
              <a:rPr lang="en-IN" sz="1100" b="1" dirty="0">
                <a:solidFill>
                  <a:srgbClr val="002060"/>
                </a:solidFill>
              </a:rPr>
              <a:t>D1.head() </a:t>
            </a:r>
          </a:p>
          <a:p>
            <a:pPr marL="0" indent="0">
              <a:buNone/>
            </a:pPr>
            <a:r>
              <a:rPr lang="en-IN" sz="1100" b="1" dirty="0">
                <a:solidFill>
                  <a:srgbClr val="002060"/>
                </a:solidFill>
              </a:rPr>
              <a:t>D2 =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country_code</a:t>
            </a:r>
            <a:r>
              <a:rPr lang="en-IN" sz="1100" b="1" dirty="0">
                <a:solidFill>
                  <a:srgbClr val="002060"/>
                </a:solidFill>
              </a:rPr>
              <a:t>'] == 'IND') &amp; (</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raised_amount_usd</a:t>
            </a:r>
            <a:r>
              <a:rPr lang="en-IN" sz="1100" b="1" dirty="0">
                <a:solidFill>
                  <a:srgbClr val="002060"/>
                </a:solidFill>
              </a:rPr>
              <a:t>'] &gt;= 10000000) &amp;(</a:t>
            </a:r>
            <a:r>
              <a:rPr lang="en-IN" sz="1100" b="1" dirty="0" err="1">
                <a:solidFill>
                  <a:srgbClr val="002060"/>
                </a:solidFill>
              </a:rPr>
              <a:t>master_dataframe</a:t>
            </a:r>
            <a:r>
              <a:rPr lang="en-IN" sz="1100" b="1" dirty="0">
                <a:solidFill>
                  <a:srgbClr val="002060"/>
                </a:solidFill>
              </a:rPr>
              <a:t>['</a:t>
            </a:r>
            <a:r>
              <a:rPr lang="en-IN" sz="1100" b="1" dirty="0" err="1">
                <a:solidFill>
                  <a:srgbClr val="002060"/>
                </a:solidFill>
              </a:rPr>
              <a:t>raised_amount_usd</a:t>
            </a:r>
            <a:r>
              <a:rPr lang="en-IN" sz="1100" b="1" dirty="0">
                <a:solidFill>
                  <a:srgbClr val="002060"/>
                </a:solidFill>
              </a:rPr>
              <a:t>'] &lt;= 15000000)] </a:t>
            </a:r>
          </a:p>
          <a:p>
            <a:pPr marL="0" indent="0">
              <a:buNone/>
            </a:pPr>
            <a:r>
              <a:rPr lang="en-IN" sz="1100" b="1" dirty="0">
                <a:solidFill>
                  <a:srgbClr val="002060"/>
                </a:solidFill>
              </a:rPr>
              <a:t>IND=D2[['raised_amount_</a:t>
            </a:r>
            <a:r>
              <a:rPr lang="en-IN" sz="1100" b="1" dirty="0" err="1">
                <a:solidFill>
                  <a:srgbClr val="002060"/>
                </a:solidFill>
              </a:rPr>
              <a:t>usd</a:t>
            </a:r>
            <a:r>
              <a:rPr lang="en-IN" sz="1100" b="1" dirty="0">
                <a:solidFill>
                  <a:srgbClr val="002060"/>
                </a:solidFill>
              </a:rPr>
              <a:t>','</a:t>
            </a:r>
            <a:r>
              <a:rPr lang="en-IN" sz="1100" b="1" dirty="0" err="1">
                <a:solidFill>
                  <a:srgbClr val="002060"/>
                </a:solidFill>
              </a:rPr>
              <a:t>main_category</a:t>
            </a:r>
            <a:r>
              <a:rPr lang="en-IN" sz="1100" b="1" dirty="0">
                <a:solidFill>
                  <a:srgbClr val="002060"/>
                </a:solidFill>
              </a:rPr>
              <a:t>']].</a:t>
            </a:r>
            <a:r>
              <a:rPr lang="en-IN" sz="1100" b="1" dirty="0" err="1">
                <a:solidFill>
                  <a:srgbClr val="002060"/>
                </a:solidFill>
              </a:rPr>
              <a:t>groupby</a:t>
            </a:r>
            <a:r>
              <a:rPr lang="en-IN" sz="1100" b="1" dirty="0">
                <a:solidFill>
                  <a:srgbClr val="002060"/>
                </a:solidFill>
              </a:rPr>
              <a:t>('</a:t>
            </a:r>
            <a:r>
              <a:rPr lang="en-IN" sz="1100" b="1" dirty="0" err="1">
                <a:solidFill>
                  <a:srgbClr val="002060"/>
                </a:solidFill>
              </a:rPr>
              <a:t>main_category</a:t>
            </a:r>
            <a:r>
              <a:rPr lang="en-IN" sz="1100" b="1" dirty="0">
                <a:solidFill>
                  <a:srgbClr val="002060"/>
                </a:solidFill>
              </a:rPr>
              <a:t>').</a:t>
            </a:r>
            <a:r>
              <a:rPr lang="en-IN" sz="1100" b="1" dirty="0" err="1">
                <a:solidFill>
                  <a:srgbClr val="002060"/>
                </a:solidFill>
              </a:rPr>
              <a:t>agg</a:t>
            </a:r>
            <a:r>
              <a:rPr lang="en-IN" sz="1100" b="1" dirty="0">
                <a:solidFill>
                  <a:srgbClr val="002060"/>
                </a:solidFill>
              </a:rPr>
              <a:t>(['sum', 'count']).rename(columns={'</a:t>
            </a:r>
            <a:r>
              <a:rPr lang="en-IN" sz="1100" b="1" dirty="0" err="1">
                <a:solidFill>
                  <a:srgbClr val="002060"/>
                </a:solidFill>
              </a:rPr>
              <a:t>sum':'Total_amount','count</a:t>
            </a:r>
            <a:r>
              <a:rPr lang="en-IN" sz="1100" b="1" dirty="0">
                <a:solidFill>
                  <a:srgbClr val="002060"/>
                </a:solidFill>
              </a:rPr>
              <a:t>' : '</a:t>
            </a:r>
            <a:r>
              <a:rPr lang="en-IN" sz="1100" b="1" dirty="0" err="1">
                <a:solidFill>
                  <a:srgbClr val="002060"/>
                </a:solidFill>
              </a:rPr>
              <a:t>Total_count</a:t>
            </a:r>
            <a:r>
              <a:rPr lang="en-IN" sz="1100" b="1" dirty="0">
                <a:solidFill>
                  <a:srgbClr val="002060"/>
                </a:solidFill>
              </a:rPr>
              <a:t>'})</a:t>
            </a:r>
          </a:p>
          <a:p>
            <a:pPr marL="0" indent="0">
              <a:buNone/>
            </a:pPr>
            <a:r>
              <a:rPr lang="en-IN" sz="1100" b="1" dirty="0">
                <a:solidFill>
                  <a:srgbClr val="002060"/>
                </a:solidFill>
              </a:rPr>
              <a:t>D2 = D2.merge(IND, how='left', on ='</a:t>
            </a:r>
            <a:r>
              <a:rPr lang="en-IN" sz="1100" b="1" dirty="0" err="1">
                <a:solidFill>
                  <a:srgbClr val="002060"/>
                </a:solidFill>
              </a:rPr>
              <a:t>main_category</a:t>
            </a:r>
            <a:r>
              <a:rPr lang="en-IN" sz="1100" b="1" dirty="0">
                <a:solidFill>
                  <a:srgbClr val="002060"/>
                </a:solidFill>
              </a:rPr>
              <a:t>')</a:t>
            </a:r>
          </a:p>
          <a:p>
            <a:pPr marL="0" indent="0">
              <a:buNone/>
            </a:pPr>
            <a:r>
              <a:rPr lang="en-IN" sz="1100" b="1" dirty="0">
                <a:solidFill>
                  <a:srgbClr val="002060"/>
                </a:solidFill>
              </a:rPr>
              <a:t>D2.head()</a:t>
            </a:r>
          </a:p>
        </p:txBody>
      </p:sp>
    </p:spTree>
    <p:extLst>
      <p:ext uri="{BB962C8B-B14F-4D97-AF65-F5344CB8AC3E}">
        <p14:creationId xmlns:p14="http://schemas.microsoft.com/office/powerpoint/2010/main" val="88583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Additional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825625"/>
            <a:ext cx="10515600" cy="4461170"/>
          </a:xfrm>
        </p:spPr>
        <p:txBody>
          <a:bodyPr>
            <a:noAutofit/>
          </a:bodyPr>
          <a:lstStyle/>
          <a:p>
            <a:r>
              <a:rPr lang="en-IN" sz="2000" b="1" i="1" dirty="0" err="1">
                <a:solidFill>
                  <a:srgbClr val="002060"/>
                </a:solidFill>
              </a:rPr>
              <a:t>Solution:</a:t>
            </a:r>
            <a:r>
              <a:rPr lang="en-IN" sz="2000" b="1" dirty="0" err="1"/>
              <a:t>We</a:t>
            </a:r>
            <a:r>
              <a:rPr lang="en-IN" sz="2000" b="1" dirty="0"/>
              <a:t> have to create the two </a:t>
            </a:r>
            <a:r>
              <a:rPr lang="en-IN" sz="2000" b="1" dirty="0" err="1"/>
              <a:t>dataframe</a:t>
            </a:r>
            <a:r>
              <a:rPr lang="en-IN" sz="2000" b="1" dirty="0"/>
              <a:t> one is for IND and other for </a:t>
            </a:r>
            <a:r>
              <a:rPr lang="en-IN" sz="2000" b="1" dirty="0" err="1"/>
              <a:t>USA,but</a:t>
            </a:r>
            <a:r>
              <a:rPr lang="en-IN" sz="2000" b="1" dirty="0"/>
              <a:t> the condition is the funding type FT falling within the 10-15 million USD </a:t>
            </a:r>
            <a:r>
              <a:rPr lang="en-IN" sz="2000" b="1" dirty="0" err="1"/>
              <a:t>range.In</a:t>
            </a:r>
            <a:r>
              <a:rPr lang="en-IN" sz="2000" b="1" dirty="0"/>
              <a:t> this two </a:t>
            </a:r>
            <a:r>
              <a:rPr lang="en-IN" sz="2000" b="1" dirty="0" err="1"/>
              <a:t>dataframe</a:t>
            </a:r>
            <a:r>
              <a:rPr lang="en-IN" sz="2000" b="1" dirty="0"/>
              <a:t> we want the column of the master frame along with primary and main </a:t>
            </a:r>
            <a:r>
              <a:rPr lang="en-IN" sz="2000" b="1" dirty="0" err="1"/>
              <a:t>secor</a:t>
            </a:r>
            <a:r>
              <a:rPr lang="en-IN" sz="2000" b="1" dirty="0"/>
              <a:t> And the total amount of </a:t>
            </a:r>
            <a:r>
              <a:rPr lang="en-IN" sz="2000" b="1" dirty="0" err="1"/>
              <a:t>investement</a:t>
            </a:r>
            <a:r>
              <a:rPr lang="en-IN" sz="2000" b="1" dirty="0"/>
              <a:t> of main sector should have separate column. </a:t>
            </a:r>
          </a:p>
          <a:p>
            <a:endParaRPr lang="en-IN" sz="2000" b="1" dirty="0"/>
          </a:p>
          <a:p>
            <a:r>
              <a:rPr lang="en-IN" sz="2000" b="1" i="1" dirty="0" err="1">
                <a:solidFill>
                  <a:srgbClr val="002060"/>
                </a:solidFill>
              </a:rPr>
              <a:t>Inference:</a:t>
            </a:r>
            <a:r>
              <a:rPr lang="en-IN" sz="2000" b="1" dirty="0" err="1"/>
              <a:t>First</a:t>
            </a:r>
            <a:r>
              <a:rPr lang="en-IN" sz="2000" b="1" dirty="0"/>
              <a:t> part is to create the two separate </a:t>
            </a:r>
            <a:r>
              <a:rPr lang="en-IN" sz="2000" b="1" dirty="0" err="1"/>
              <a:t>dataframe</a:t>
            </a:r>
            <a:r>
              <a:rPr lang="en-IN" sz="2000" b="1" dirty="0"/>
              <a:t> for USA and IND having funding type FT falling within the 10-15 million USD </a:t>
            </a:r>
            <a:r>
              <a:rPr lang="en-IN" sz="2000" b="1" dirty="0" err="1"/>
              <a:t>range.for</a:t>
            </a:r>
            <a:r>
              <a:rPr lang="en-IN" sz="2000" b="1" dirty="0"/>
              <a:t> that we need filter condition on ['</a:t>
            </a:r>
            <a:r>
              <a:rPr lang="en-IN" sz="2000" b="1" dirty="0" err="1"/>
              <a:t>raised_amount_usd</a:t>
            </a:r>
            <a:r>
              <a:rPr lang="en-IN" sz="2000" b="1" dirty="0"/>
              <a:t>’]</a:t>
            </a:r>
          </a:p>
          <a:p>
            <a:pPr marL="0" indent="0">
              <a:buNone/>
            </a:pPr>
            <a:r>
              <a:rPr lang="en-IN" sz="2000" b="1" dirty="0"/>
              <a:t>Next applying </a:t>
            </a:r>
            <a:r>
              <a:rPr lang="en-IN" sz="2000" b="1" dirty="0" err="1"/>
              <a:t>groupby</a:t>
            </a:r>
            <a:r>
              <a:rPr lang="en-IN" sz="2000" b="1" dirty="0"/>
              <a:t> on categorical column ['</a:t>
            </a:r>
            <a:r>
              <a:rPr lang="en-IN" sz="2000" b="1" dirty="0" err="1"/>
              <a:t>main_category</a:t>
            </a:r>
            <a:r>
              <a:rPr lang="en-IN" sz="2000" b="1" dirty="0"/>
              <a:t>'] and aggregate function on numerical column ['</a:t>
            </a:r>
            <a:r>
              <a:rPr lang="en-IN" sz="2000" b="1" dirty="0" err="1"/>
              <a:t>raised_amount_usd</a:t>
            </a:r>
            <a:r>
              <a:rPr lang="en-IN" sz="2000" b="1" dirty="0"/>
              <a:t>'] </a:t>
            </a:r>
            <a:r>
              <a:rPr lang="en-IN" sz="2000" b="1" dirty="0" err="1"/>
              <a:t>i.e</a:t>
            </a:r>
            <a:r>
              <a:rPr lang="en-IN" sz="2000" b="1" dirty="0"/>
              <a:t> sum and count and just giving merge left module function on categorical column we get accepted result.</a:t>
            </a:r>
          </a:p>
        </p:txBody>
      </p:sp>
    </p:spTree>
    <p:extLst>
      <p:ext uri="{BB962C8B-B14F-4D97-AF65-F5344CB8AC3E}">
        <p14:creationId xmlns:p14="http://schemas.microsoft.com/office/powerpoint/2010/main" val="252749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6931F348-DF32-32E3-C84B-DEAFCB226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649" y="1551391"/>
            <a:ext cx="7539360" cy="4358649"/>
          </a:xfrm>
        </p:spPr>
      </p:pic>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028AA7A-0ABD-EAE6-875D-B2721F6D3BF4}"/>
              </a:ext>
            </a:extLst>
          </p:cNvPr>
          <p:cNvSpPr txBox="1"/>
          <p:nvPr/>
        </p:nvSpPr>
        <p:spPr>
          <a:xfrm>
            <a:off x="932155" y="1690688"/>
            <a:ext cx="330249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14 different type of investments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USA amounts as the most invested country.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China follows USA, United </a:t>
            </a:r>
            <a:r>
              <a:rPr lang="en-US" sz="2000" dirty="0" err="1">
                <a:latin typeface="Times New Roman" panose="02020603050405020304" pitchFamily="18" charset="0"/>
                <a:cs typeface="Times New Roman" panose="02020603050405020304" pitchFamily="18" charset="0"/>
              </a:rPr>
              <a:t>Kigdom</a:t>
            </a:r>
            <a:r>
              <a:rPr lang="en-US" sz="2000" dirty="0">
                <a:latin typeface="Times New Roman" panose="02020603050405020304" pitchFamily="18" charset="0"/>
                <a:cs typeface="Times New Roman" panose="02020603050405020304" pitchFamily="18" charset="0"/>
              </a:rPr>
              <a:t> ,India Canada are among the Top 5 countries to attract investments.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France, Germany, Israel and Japan are other among the top 9 invested countries.</a:t>
            </a:r>
          </a:p>
        </p:txBody>
      </p:sp>
    </p:spTree>
    <p:extLst>
      <p:ext uri="{BB962C8B-B14F-4D97-AF65-F5344CB8AC3E}">
        <p14:creationId xmlns:p14="http://schemas.microsoft.com/office/powerpoint/2010/main" val="122396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028AA7A-0ABD-EAE6-875D-B2721F6D3BF4}"/>
              </a:ext>
            </a:extLst>
          </p:cNvPr>
          <p:cNvSpPr txBox="1"/>
          <p:nvPr/>
        </p:nvSpPr>
        <p:spPr>
          <a:xfrm>
            <a:off x="932155" y="1944210"/>
            <a:ext cx="33024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 USA receives the highest investment amount (approx. 420k Million USD)</a:t>
            </a:r>
            <a:endParaRPr lang="en-US" sz="2000"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B87453A4-F685-6DD6-6FAE-FEC94FCA5DA7}"/>
              </a:ext>
            </a:extLst>
          </p:cNvPr>
          <p:cNvGraphicFramePr>
            <a:graphicFrameLocks noGrp="1"/>
          </p:cNvGraphicFramePr>
          <p:nvPr>
            <p:ph idx="1"/>
            <p:extLst>
              <p:ext uri="{D42A27DB-BD31-4B8C-83A1-F6EECF244321}">
                <p14:modId xmlns:p14="http://schemas.microsoft.com/office/powerpoint/2010/main" val="2043207666"/>
              </p:ext>
            </p:extLst>
          </p:nvPr>
        </p:nvGraphicFramePr>
        <p:xfrm>
          <a:off x="5255581" y="1376039"/>
          <a:ext cx="6098222" cy="4871449"/>
        </p:xfrm>
        <a:graphic>
          <a:graphicData uri="http://schemas.openxmlformats.org/drawingml/2006/table">
            <a:tbl>
              <a:tblPr/>
              <a:tblGrid>
                <a:gridCol w="2017601">
                  <a:extLst>
                    <a:ext uri="{9D8B030D-6E8A-4147-A177-3AD203B41FA5}">
                      <a16:colId xmlns:a16="http://schemas.microsoft.com/office/drawing/2014/main" val="4066097095"/>
                    </a:ext>
                  </a:extLst>
                </a:gridCol>
                <a:gridCol w="4080621">
                  <a:extLst>
                    <a:ext uri="{9D8B030D-6E8A-4147-A177-3AD203B41FA5}">
                      <a16:colId xmlns:a16="http://schemas.microsoft.com/office/drawing/2014/main" val="333782588"/>
                    </a:ext>
                  </a:extLst>
                </a:gridCol>
              </a:tblGrid>
              <a:tr h="664039">
                <a:tc>
                  <a:txBody>
                    <a:bodyPr/>
                    <a:lstStyle/>
                    <a:p>
                      <a:pPr algn="l" fontAlgn="ctr"/>
                      <a:r>
                        <a:rPr lang="en-IN" b="1" dirty="0">
                          <a:effectLst/>
                        </a:rPr>
                        <a:t>Results from </a:t>
                      </a:r>
                      <a:r>
                        <a:rPr lang="en-IN" b="1" dirty="0" err="1">
                          <a:effectLst/>
                        </a:rPr>
                        <a:t>jupyter</a:t>
                      </a:r>
                      <a:r>
                        <a:rPr lang="en-IN" b="1" dirty="0">
                          <a:effectLst/>
                        </a:rPr>
                        <a:t> 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err="1">
                          <a:effectLst/>
                        </a:rPr>
                        <a:t>raised_amount_usd</a:t>
                      </a:r>
                      <a:r>
                        <a:rPr lang="en-IN" b="1" dirty="0">
                          <a:effectLs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447640"/>
                  </a:ext>
                </a:extLst>
              </a:tr>
              <a:tr h="420741">
                <a:tc>
                  <a:txBody>
                    <a:bodyPr/>
                    <a:lstStyle/>
                    <a:p>
                      <a:pPr algn="r" fontAlgn="ctr"/>
                      <a:r>
                        <a:rPr lang="en-IN" b="1" dirty="0" err="1">
                          <a:effectLst/>
                        </a:rPr>
                        <a:t>country_code</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b="1" dirty="0">
                          <a:effectLst/>
                        </a:rPr>
                        <a:t>Investment in million USD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75988"/>
                  </a:ext>
                </a:extLst>
              </a:tr>
              <a:tr h="420741">
                <a:tc>
                  <a:txBody>
                    <a:bodyPr/>
                    <a:lstStyle/>
                    <a:p>
                      <a:pPr algn="r" fontAlgn="ctr"/>
                      <a:r>
                        <a:rPr lang="en-IN" b="1" dirty="0">
                          <a:effectLst/>
                        </a:rPr>
                        <a:t>USA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IN">
                          <a:effectLst/>
                        </a:rPr>
                        <a:t>422510.842796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345300405"/>
                  </a:ext>
                </a:extLst>
              </a:tr>
              <a:tr h="420741">
                <a:tc>
                  <a:txBody>
                    <a:bodyPr/>
                    <a:lstStyle/>
                    <a:p>
                      <a:pPr algn="r" fontAlgn="ctr"/>
                      <a:r>
                        <a:rPr lang="en-IN" b="1" dirty="0">
                          <a:effectLst/>
                        </a:rPr>
                        <a:t>CHN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IN" dirty="0">
                          <a:effectLst/>
                        </a:rPr>
                        <a:t>39835.418773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760041"/>
                  </a:ext>
                </a:extLst>
              </a:tr>
              <a:tr h="420741">
                <a:tc>
                  <a:txBody>
                    <a:bodyPr/>
                    <a:lstStyle/>
                    <a:p>
                      <a:pPr algn="r" fontAlgn="ctr"/>
                      <a:r>
                        <a:rPr lang="en-IN" b="1">
                          <a:effectLst/>
                        </a:rPr>
                        <a:t>GBR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IN" dirty="0">
                          <a:effectLst/>
                        </a:rPr>
                        <a:t>20245.627416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649178617"/>
                  </a:ext>
                </a:extLst>
              </a:tr>
              <a:tr h="420741">
                <a:tc>
                  <a:txBody>
                    <a:bodyPr/>
                    <a:lstStyle/>
                    <a:p>
                      <a:pPr algn="r" fontAlgn="ctr"/>
                      <a:r>
                        <a:rPr lang="en-IN" b="1">
                          <a:effectLst/>
                        </a:rPr>
                        <a:t>IND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IN" dirty="0">
                          <a:effectLst/>
                        </a:rPr>
                        <a:t>14391.858718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731134"/>
                  </a:ext>
                </a:extLst>
              </a:tr>
              <a:tr h="420741">
                <a:tc>
                  <a:txBody>
                    <a:bodyPr/>
                    <a:lstStyle/>
                    <a:p>
                      <a:pPr algn="r" fontAlgn="ctr"/>
                      <a:r>
                        <a:rPr lang="en-IN" b="1">
                          <a:effectLst/>
                        </a:rPr>
                        <a:t>CAN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IN" dirty="0">
                          <a:effectLst/>
                        </a:rPr>
                        <a:t>9583.332317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209314217"/>
                  </a:ext>
                </a:extLst>
              </a:tr>
              <a:tr h="420741">
                <a:tc>
                  <a:txBody>
                    <a:bodyPr/>
                    <a:lstStyle/>
                    <a:p>
                      <a:pPr algn="r" fontAlgn="ctr"/>
                      <a:r>
                        <a:rPr lang="en-IN" b="1">
                          <a:effectLst/>
                        </a:rPr>
                        <a:t>FRA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IN" dirty="0">
                          <a:effectLst/>
                        </a:rPr>
                        <a:t>7259.536732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7887165"/>
                  </a:ext>
                </a:extLst>
              </a:tr>
              <a:tr h="420741">
                <a:tc>
                  <a:txBody>
                    <a:bodyPr/>
                    <a:lstStyle/>
                    <a:p>
                      <a:pPr algn="r" fontAlgn="ctr"/>
                      <a:r>
                        <a:rPr lang="en-IN" b="1">
                          <a:effectLst/>
                        </a:rPr>
                        <a:t>ISR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IN" dirty="0">
                          <a:effectLst/>
                        </a:rPr>
                        <a:t>6907.514579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92463842"/>
                  </a:ext>
                </a:extLst>
              </a:tr>
              <a:tr h="420741">
                <a:tc>
                  <a:txBody>
                    <a:bodyPr/>
                    <a:lstStyle/>
                    <a:p>
                      <a:pPr algn="r" fontAlgn="ctr"/>
                      <a:r>
                        <a:rPr lang="en-IN" b="1">
                          <a:effectLst/>
                        </a:rPr>
                        <a:t>DEU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IN" dirty="0">
                          <a:effectLst/>
                        </a:rPr>
                        <a:t>6346.959822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040292"/>
                  </a:ext>
                </a:extLst>
              </a:tr>
              <a:tr h="420741">
                <a:tc>
                  <a:txBody>
                    <a:bodyPr/>
                    <a:lstStyle/>
                    <a:p>
                      <a:pPr algn="r" fontAlgn="ctr"/>
                      <a:r>
                        <a:rPr lang="en-IN" b="1">
                          <a:effectLst/>
                        </a:rPr>
                        <a:t>JPN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IN" dirty="0">
                          <a:effectLst/>
                        </a:rPr>
                        <a:t>3363.676611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38853326"/>
                  </a:ext>
                </a:extLst>
              </a:tr>
            </a:tbl>
          </a:graphicData>
        </a:graphic>
      </p:graphicFrame>
    </p:spTree>
    <p:extLst>
      <p:ext uri="{BB962C8B-B14F-4D97-AF65-F5344CB8AC3E}">
        <p14:creationId xmlns:p14="http://schemas.microsoft.com/office/powerpoint/2010/main" val="725487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028AA7A-0ABD-EAE6-875D-B2721F6D3BF4}"/>
              </a:ext>
            </a:extLst>
          </p:cNvPr>
          <p:cNvSpPr txBox="1"/>
          <p:nvPr/>
        </p:nvSpPr>
        <p:spPr>
          <a:xfrm>
            <a:off x="932155" y="1944210"/>
            <a:ext cx="27254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5 main sectors to invest in USA 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Biotechnology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Enterprise Software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Advertising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Healthcare</a:t>
            </a:r>
          </a:p>
        </p:txBody>
      </p:sp>
      <p:graphicFrame>
        <p:nvGraphicFramePr>
          <p:cNvPr id="4" name="Content Placeholder 3">
            <a:extLst>
              <a:ext uri="{FF2B5EF4-FFF2-40B4-BE49-F238E27FC236}">
                <a16:creationId xmlns:a16="http://schemas.microsoft.com/office/drawing/2014/main" id="{4AD07571-AA74-7B19-31BE-3CAA7341329C}"/>
              </a:ext>
            </a:extLst>
          </p:cNvPr>
          <p:cNvGraphicFramePr>
            <a:graphicFrameLocks noGrp="1"/>
          </p:cNvGraphicFramePr>
          <p:nvPr>
            <p:ph idx="1"/>
            <p:extLst>
              <p:ext uri="{D42A27DB-BD31-4B8C-83A1-F6EECF244321}">
                <p14:modId xmlns:p14="http://schemas.microsoft.com/office/powerpoint/2010/main" val="3741518002"/>
              </p:ext>
            </p:extLst>
          </p:nvPr>
        </p:nvGraphicFramePr>
        <p:xfrm>
          <a:off x="5557421" y="2043550"/>
          <a:ext cx="5796378" cy="3948878"/>
        </p:xfrm>
        <a:graphic>
          <a:graphicData uri="http://schemas.openxmlformats.org/drawingml/2006/table">
            <a:tbl>
              <a:tblPr/>
              <a:tblGrid>
                <a:gridCol w="1973556">
                  <a:extLst>
                    <a:ext uri="{9D8B030D-6E8A-4147-A177-3AD203B41FA5}">
                      <a16:colId xmlns:a16="http://schemas.microsoft.com/office/drawing/2014/main" val="787413195"/>
                    </a:ext>
                  </a:extLst>
                </a:gridCol>
                <a:gridCol w="1630778">
                  <a:extLst>
                    <a:ext uri="{9D8B030D-6E8A-4147-A177-3AD203B41FA5}">
                      <a16:colId xmlns:a16="http://schemas.microsoft.com/office/drawing/2014/main" val="3627252629"/>
                    </a:ext>
                  </a:extLst>
                </a:gridCol>
                <a:gridCol w="2192044">
                  <a:extLst>
                    <a:ext uri="{9D8B030D-6E8A-4147-A177-3AD203B41FA5}">
                      <a16:colId xmlns:a16="http://schemas.microsoft.com/office/drawing/2014/main" val="3839772124"/>
                    </a:ext>
                  </a:extLst>
                </a:gridCol>
              </a:tblGrid>
              <a:tr h="727423">
                <a:tc gridSpan="2">
                  <a:txBody>
                    <a:bodyPr/>
                    <a:lstStyle/>
                    <a:p>
                      <a:pPr algn="l" fontAlgn="ctr"/>
                      <a:br>
                        <a:rPr lang="en-IN" b="1" dirty="0">
                          <a:effectLst/>
                        </a:rPr>
                      </a:br>
                      <a:r>
                        <a:rPr lang="en-IN" b="1" dirty="0">
                          <a:effectLst/>
                        </a:rPr>
                        <a:t>Results from </a:t>
                      </a:r>
                      <a:r>
                        <a:rPr lang="en-IN" b="1" dirty="0" err="1">
                          <a:effectLst/>
                        </a:rPr>
                        <a:t>jupyter</a:t>
                      </a:r>
                      <a:r>
                        <a:rPr lang="en-IN" b="1" dirty="0">
                          <a:effectLst/>
                        </a:rPr>
                        <a:t> 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b="1" dirty="0" err="1">
                          <a:effectLst/>
                        </a:rPr>
                        <a:t>raised_amount_usd</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680472"/>
                  </a:ext>
                </a:extLst>
              </a:tr>
              <a:tr h="415672">
                <a:tc>
                  <a:txBody>
                    <a:bodyPr/>
                    <a:lstStyle/>
                    <a:p>
                      <a:pPr algn="l"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b="1">
                          <a:effectLst/>
                        </a:rPr>
                        <a:t>Total_amount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b="1">
                          <a:effectLst/>
                        </a:rPr>
                        <a:t>Total_count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0379817"/>
                  </a:ext>
                </a:extLst>
              </a:tr>
              <a:tr h="415672">
                <a:tc>
                  <a:txBody>
                    <a:bodyPr/>
                    <a:lstStyle/>
                    <a:p>
                      <a:pPr algn="r" fontAlgn="ctr"/>
                      <a:r>
                        <a:rPr lang="en-IN" b="1">
                          <a:effectLst/>
                        </a:rPr>
                        <a:t>main_category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28375431"/>
                  </a:ext>
                </a:extLst>
              </a:tr>
              <a:tr h="415672">
                <a:tc>
                  <a:txBody>
                    <a:bodyPr/>
                    <a:lstStyle/>
                    <a:p>
                      <a:pPr algn="r" fontAlgn="ctr"/>
                      <a:r>
                        <a:rPr lang="en-IN" b="1">
                          <a:effectLst/>
                        </a:rPr>
                        <a:t>Biotechnology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7314.424405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12759062"/>
                  </a:ext>
                </a:extLst>
              </a:tr>
              <a:tr h="415672">
                <a:tc>
                  <a:txBody>
                    <a:bodyPr/>
                    <a:lstStyle/>
                    <a:p>
                      <a:pPr algn="r" fontAlgn="ctr"/>
                      <a:r>
                        <a:rPr lang="en-IN" b="1">
                          <a:effectLst/>
                        </a:rPr>
                        <a:t>Software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dirty="0">
                          <a:effectLst/>
                        </a:rPr>
                        <a:t>4878.997007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411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67113229"/>
                  </a:ext>
                </a:extLst>
              </a:tr>
              <a:tr h="727423">
                <a:tc>
                  <a:txBody>
                    <a:bodyPr/>
                    <a:lstStyle/>
                    <a:p>
                      <a:pPr algn="r" fontAlgn="ctr"/>
                      <a:r>
                        <a:rPr lang="en-IN" b="1">
                          <a:effectLst/>
                        </a:rPr>
                        <a:t>Enterprise Software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3556.986494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292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92141797"/>
                  </a:ext>
                </a:extLst>
              </a:tr>
              <a:tr h="415672">
                <a:tc>
                  <a:txBody>
                    <a:bodyPr/>
                    <a:lstStyle/>
                    <a:p>
                      <a:pPr algn="r" fontAlgn="ctr"/>
                      <a:r>
                        <a:rPr lang="en-IN" b="1">
                          <a:effectLst/>
                        </a:rPr>
                        <a:t>Advertising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2866.762379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237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3854205"/>
                  </a:ext>
                </a:extLst>
              </a:tr>
              <a:tr h="415672">
                <a:tc>
                  <a:txBody>
                    <a:bodyPr/>
                    <a:lstStyle/>
                    <a:p>
                      <a:pPr algn="r" fontAlgn="ctr"/>
                      <a:r>
                        <a:rPr lang="en-IN" b="1">
                          <a:effectLst/>
                        </a:rPr>
                        <a:t>Health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2445.764085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dirty="0">
                          <a:effectLst/>
                        </a:rPr>
                        <a:t>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2569503"/>
                  </a:ext>
                </a:extLst>
              </a:tr>
            </a:tbl>
          </a:graphicData>
        </a:graphic>
      </p:graphicFrame>
    </p:spTree>
    <p:extLst>
      <p:ext uri="{BB962C8B-B14F-4D97-AF65-F5344CB8AC3E}">
        <p14:creationId xmlns:p14="http://schemas.microsoft.com/office/powerpoint/2010/main" val="1341062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028AA7A-0ABD-EAE6-875D-B2721F6D3BF4}"/>
              </a:ext>
            </a:extLst>
          </p:cNvPr>
          <p:cNvSpPr txBox="1"/>
          <p:nvPr/>
        </p:nvSpPr>
        <p:spPr>
          <a:xfrm>
            <a:off x="932155" y="1944210"/>
            <a:ext cx="27254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5 main sectors to invest in India 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E-Commerce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Analytics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 Estate</a:t>
            </a:r>
          </a:p>
        </p:txBody>
      </p:sp>
      <p:graphicFrame>
        <p:nvGraphicFramePr>
          <p:cNvPr id="6" name="Content Placeholder 5">
            <a:extLst>
              <a:ext uri="{FF2B5EF4-FFF2-40B4-BE49-F238E27FC236}">
                <a16:creationId xmlns:a16="http://schemas.microsoft.com/office/drawing/2014/main" id="{75226453-DAF9-46F7-4CC3-77E7A4B693F8}"/>
              </a:ext>
            </a:extLst>
          </p:cNvPr>
          <p:cNvGraphicFramePr>
            <a:graphicFrameLocks noGrp="1"/>
          </p:cNvGraphicFramePr>
          <p:nvPr>
            <p:ph idx="1"/>
            <p:extLst>
              <p:ext uri="{D42A27DB-BD31-4B8C-83A1-F6EECF244321}">
                <p14:modId xmlns:p14="http://schemas.microsoft.com/office/powerpoint/2010/main" val="1545726570"/>
              </p:ext>
            </p:extLst>
          </p:nvPr>
        </p:nvGraphicFramePr>
        <p:xfrm>
          <a:off x="5477522" y="1944210"/>
          <a:ext cx="5876277" cy="3720185"/>
        </p:xfrm>
        <a:graphic>
          <a:graphicData uri="http://schemas.openxmlformats.org/drawingml/2006/table">
            <a:tbl>
              <a:tblPr/>
              <a:tblGrid>
                <a:gridCol w="2065291">
                  <a:extLst>
                    <a:ext uri="{9D8B030D-6E8A-4147-A177-3AD203B41FA5}">
                      <a16:colId xmlns:a16="http://schemas.microsoft.com/office/drawing/2014/main" val="3775740976"/>
                    </a:ext>
                  </a:extLst>
                </a:gridCol>
                <a:gridCol w="1905493">
                  <a:extLst>
                    <a:ext uri="{9D8B030D-6E8A-4147-A177-3AD203B41FA5}">
                      <a16:colId xmlns:a16="http://schemas.microsoft.com/office/drawing/2014/main" val="3864967310"/>
                    </a:ext>
                  </a:extLst>
                </a:gridCol>
                <a:gridCol w="1905493">
                  <a:extLst>
                    <a:ext uri="{9D8B030D-6E8A-4147-A177-3AD203B41FA5}">
                      <a16:colId xmlns:a16="http://schemas.microsoft.com/office/drawing/2014/main" val="32842730"/>
                    </a:ext>
                  </a:extLst>
                </a:gridCol>
              </a:tblGrid>
              <a:tr h="440015">
                <a:tc>
                  <a:txBody>
                    <a:bodyPr/>
                    <a:lstStyle/>
                    <a:p>
                      <a:pPr algn="l"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algn="l" fontAlgn="ctr"/>
                      <a:r>
                        <a:rPr lang="en-IN" b="1" dirty="0" err="1">
                          <a:effectLst/>
                        </a:rPr>
                        <a:t>raised_amount_usd</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738909489"/>
                  </a:ext>
                </a:extLst>
              </a:tr>
              <a:tr h="440015">
                <a:tc>
                  <a:txBody>
                    <a:bodyPr/>
                    <a:lstStyle/>
                    <a:p>
                      <a:pPr algn="l" fontAlgn="ctr"/>
                      <a:r>
                        <a:rPr lang="en-IN" b="1" dirty="0">
                          <a:effectLst/>
                        </a:rPr>
                        <a:t>Results from </a:t>
                      </a:r>
                      <a:r>
                        <a:rPr lang="en-IN" b="1" dirty="0" err="1">
                          <a:effectLst/>
                        </a:rPr>
                        <a:t>jupyter</a:t>
                      </a:r>
                      <a:r>
                        <a:rPr lang="en-IN" b="1" dirty="0">
                          <a:effectLst/>
                        </a:rPr>
                        <a:t> 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b="1">
                          <a:effectLst/>
                        </a:rPr>
                        <a:t>Total_amount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b="1">
                          <a:effectLst/>
                        </a:rPr>
                        <a:t>Total_count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9381871"/>
                  </a:ext>
                </a:extLst>
              </a:tr>
              <a:tr h="440015">
                <a:tc>
                  <a:txBody>
                    <a:bodyPr/>
                    <a:lstStyle/>
                    <a:p>
                      <a:pPr algn="r" fontAlgn="ctr"/>
                      <a:r>
                        <a:rPr lang="en-IN" b="1">
                          <a:effectLst/>
                        </a:rPr>
                        <a:t>main_category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endParaRPr lang="en-IN"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endParaRPr lang="en-IN"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3038073"/>
                  </a:ext>
                </a:extLst>
              </a:tr>
              <a:tr h="440015">
                <a:tc>
                  <a:txBody>
                    <a:bodyPr/>
                    <a:lstStyle/>
                    <a:p>
                      <a:pPr algn="r" fontAlgn="ctr"/>
                      <a:r>
                        <a:rPr lang="en-IN" b="1">
                          <a:effectLst/>
                        </a:rPr>
                        <a:t>E-Commerce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218.50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989985316"/>
                  </a:ext>
                </a:extLst>
              </a:tr>
              <a:tr h="440015">
                <a:tc>
                  <a:txBody>
                    <a:bodyPr/>
                    <a:lstStyle/>
                    <a:p>
                      <a:pPr algn="r" fontAlgn="ctr"/>
                      <a:r>
                        <a:rPr lang="en-IN" b="1">
                          <a:effectLst/>
                        </a:rPr>
                        <a:t>Mobile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113.49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17145149"/>
                  </a:ext>
                </a:extLst>
              </a:tr>
              <a:tr h="440015">
                <a:tc>
                  <a:txBody>
                    <a:bodyPr/>
                    <a:lstStyle/>
                    <a:p>
                      <a:pPr algn="r" fontAlgn="ctr"/>
                      <a:r>
                        <a:rPr lang="en-IN" b="1">
                          <a:effectLst/>
                        </a:rPr>
                        <a:t>Software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80.80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27725328"/>
                  </a:ext>
                </a:extLst>
              </a:tr>
              <a:tr h="440015">
                <a:tc>
                  <a:txBody>
                    <a:bodyPr/>
                    <a:lstStyle/>
                    <a:p>
                      <a:pPr algn="r" fontAlgn="ctr"/>
                      <a:r>
                        <a:rPr lang="en-IN" b="1">
                          <a:effectLst/>
                        </a:rPr>
                        <a:t>Analytics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76.00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36271234"/>
                  </a:ext>
                </a:extLst>
              </a:tr>
              <a:tr h="440015">
                <a:tc>
                  <a:txBody>
                    <a:bodyPr/>
                    <a:lstStyle/>
                    <a:p>
                      <a:pPr algn="r" fontAlgn="ctr"/>
                      <a:r>
                        <a:rPr lang="en-IN" b="1">
                          <a:effectLst/>
                        </a:rPr>
                        <a:t>Real Estate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69.40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33661846"/>
                  </a:ext>
                </a:extLst>
              </a:tr>
            </a:tbl>
          </a:graphicData>
        </a:graphic>
      </p:graphicFrame>
    </p:spTree>
    <p:extLst>
      <p:ext uri="{BB962C8B-B14F-4D97-AF65-F5344CB8AC3E}">
        <p14:creationId xmlns:p14="http://schemas.microsoft.com/office/powerpoint/2010/main" val="277290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a:xfrm>
            <a:off x="1482571" y="1825625"/>
            <a:ext cx="9010836" cy="4351338"/>
          </a:xfrm>
        </p:spPr>
        <p:txBody>
          <a:bodyPr>
            <a:normAutofit/>
          </a:bodyPr>
          <a:lstStyle/>
          <a:p>
            <a:pPr marL="914400" lvl="2" indent="0" algn="just">
              <a:buNone/>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t> The Objective is to identify the best countries and a suitable investment type for making the investment. The overall strategy is to invest where others are investing, implying that the best countries are the ones ‘where most investors are investing’.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4371"/>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004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816747"/>
            <a:ext cx="10515600" cy="4351338"/>
          </a:xfrm>
        </p:spPr>
        <p:txBody>
          <a:bodyPr>
            <a:norm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is real investment data taken from crunchbase.com.</a:t>
            </a:r>
          </a:p>
          <a:p>
            <a:pPr marL="342900" lvl="0" indent="-3429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Company details: The data for different companies has been provided for investing in different sectors by taking reference from past investment strategies on several sectors in various countries. The company details include the unique company id’s their names, URL’s for their websites the category to which these said companies belong operational statuses countries in which they operate and their codes.</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Round2:  gives us the funding rounds, its types which are coded and include types such as seeds venture, private equity and many more. The date of fundings and money raised as per the investments.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0" indent="0" algn="just">
              <a:buNone/>
            </a:pPr>
            <a:r>
              <a:rPr lang="en-US" sz="1800" dirty="0"/>
              <a:t>The overall strategy is to invest where others are investing, implying that the 'best' sectors, countries and investment type where most investors are investing. </a:t>
            </a:r>
          </a:p>
          <a:p>
            <a:pPr marL="0" indent="0" algn="just">
              <a:buNone/>
            </a:pPr>
            <a:r>
              <a:rPr lang="en-US" sz="1800" dirty="0"/>
              <a:t>Business constrains: </a:t>
            </a:r>
          </a:p>
          <a:p>
            <a:pPr marL="0" indent="0" algn="just">
              <a:buNone/>
            </a:pPr>
            <a:r>
              <a:rPr lang="en-US" sz="1800" dirty="0"/>
              <a:t>• It see investments across different sectors 10 to 15 million USD per round of investment </a:t>
            </a:r>
          </a:p>
          <a:p>
            <a:pPr marL="0" indent="0" algn="just">
              <a:buNone/>
            </a:pPr>
            <a:r>
              <a:rPr lang="en-US" sz="1800" dirty="0"/>
              <a:t>• It wants to invest in countries with great prospect.</a:t>
            </a:r>
          </a:p>
          <a:p>
            <a:pPr marL="0" indent="0" algn="just">
              <a:buNone/>
            </a:pPr>
            <a:r>
              <a:rPr lang="en-US" sz="1800" dirty="0"/>
              <a:t>Business objective: </a:t>
            </a:r>
          </a:p>
          <a:p>
            <a:pPr marL="0" indent="0" algn="just">
              <a:buNone/>
            </a:pPr>
            <a:r>
              <a:rPr lang="en-US" sz="1800" dirty="0"/>
              <a:t>To identify the best sectors, countries, and a suitable investment type for making investments. </a:t>
            </a:r>
          </a:p>
          <a:p>
            <a:pPr marL="0" indent="0" algn="just">
              <a:buNone/>
            </a:pPr>
            <a:r>
              <a:rPr lang="en-US" sz="1800" dirty="0"/>
              <a:t>Goals of data analysis: </a:t>
            </a:r>
          </a:p>
          <a:p>
            <a:pPr marL="0" indent="0" algn="just">
              <a:buNone/>
            </a:pPr>
            <a:r>
              <a:rPr lang="en-US" sz="1800" dirty="0"/>
              <a:t>• Investment type analysis</a:t>
            </a:r>
          </a:p>
          <a:p>
            <a:pPr algn="just"/>
            <a:r>
              <a:rPr lang="en-US" sz="1800" dirty="0"/>
              <a:t>Country Analysis</a:t>
            </a:r>
          </a:p>
          <a:p>
            <a:pPr algn="just"/>
            <a:r>
              <a:rPr lang="en-US" sz="1800" dirty="0"/>
              <a:t>Sector Analysis</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lvl="0"/>
            <a:r>
              <a:rPr lang="en-IN" sz="2800" b="1" dirty="0"/>
              <a:t>1) Reading the Rounds2, companies.txt files</a:t>
            </a:r>
            <a:r>
              <a:rPr lang="en-IN" dirty="0"/>
              <a:t>.</a:t>
            </a:r>
          </a:p>
          <a:p>
            <a:pPr marL="0" indent="0">
              <a:buNone/>
            </a:pPr>
            <a:r>
              <a:rPr lang="en-IN" dirty="0"/>
              <a:t> </a:t>
            </a:r>
          </a:p>
          <a:p>
            <a:pPr marL="0" indent="0">
              <a:buNone/>
            </a:pPr>
            <a:r>
              <a:rPr lang="en-IN" b="1" dirty="0">
                <a:solidFill>
                  <a:srgbClr val="002060"/>
                </a:solidFill>
                <a:latin typeface="Times New Roman" panose="02020603050405020304" pitchFamily="18" charset="0"/>
                <a:cs typeface="Times New Roman" panose="02020603050405020304" pitchFamily="18" charset="0"/>
              </a:rPr>
              <a:t>data</a:t>
            </a:r>
            <a:r>
              <a:rPr lang="en-IN" b="1" dirty="0">
                <a:solidFill>
                  <a:srgbClr val="002060"/>
                </a:solidFill>
              </a:rPr>
              <a:t> = </a:t>
            </a:r>
            <a:r>
              <a:rPr lang="en-IN" b="1" dirty="0" err="1">
                <a:solidFill>
                  <a:srgbClr val="002060"/>
                </a:solidFill>
              </a:rPr>
              <a:t>pd.read_csv</a:t>
            </a:r>
            <a:r>
              <a:rPr lang="en-IN" b="1" dirty="0">
                <a:solidFill>
                  <a:srgbClr val="002060"/>
                </a:solidFill>
              </a:rPr>
              <a:t>('rounds2.csv',encoding = 'ANSI')</a:t>
            </a:r>
          </a:p>
          <a:p>
            <a:pPr marL="0" indent="0">
              <a:buNone/>
            </a:pPr>
            <a:r>
              <a:rPr lang="en-IN" b="1" dirty="0" err="1">
                <a:solidFill>
                  <a:srgbClr val="002060"/>
                </a:solidFill>
              </a:rPr>
              <a:t>data.head</a:t>
            </a:r>
            <a:r>
              <a:rPr lang="en-IN" b="1" dirty="0">
                <a:solidFill>
                  <a:srgbClr val="002060"/>
                </a:solidFill>
              </a:rPr>
              <a:t>()</a:t>
            </a:r>
          </a:p>
          <a:p>
            <a:pPr marL="0" indent="0">
              <a:buNone/>
            </a:pPr>
            <a:endParaRPr lang="en-IN" sz="2800" b="1" i="1"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r>
              <a:rPr lang="en-IN" sz="2800" b="1" i="1" dirty="0">
                <a:solidFill>
                  <a:schemeClr val="accent5">
                    <a:lumMod val="50000"/>
                  </a:schemeClr>
                </a:solidFill>
                <a:latin typeface="Times New Roman" panose="02020603050405020304" pitchFamily="18" charset="0"/>
                <a:cs typeface="Times New Roman" panose="02020603050405020304" pitchFamily="18" charset="0"/>
              </a:rPr>
              <a:t>solution</a:t>
            </a:r>
            <a:r>
              <a:rPr lang="en-IN" i="1" dirty="0">
                <a:solidFill>
                  <a:schemeClr val="accent5">
                    <a:lumMod val="50000"/>
                  </a:schemeClr>
                </a:solidFill>
              </a:rPr>
              <a:t>:</a:t>
            </a:r>
            <a:r>
              <a:rPr lang="en-IN" dirty="0">
                <a:solidFill>
                  <a:srgbClr val="00B050"/>
                </a:solidFill>
              </a:rPr>
              <a:t> </a:t>
            </a:r>
            <a:r>
              <a:rPr lang="en-IN" sz="2800" b="1" dirty="0"/>
              <a:t>The csv is uploaded in the data base to perform operation we import the csv file using the above command</a:t>
            </a:r>
            <a:endParaRPr lang="en-IN" b="1" dirty="0"/>
          </a:p>
        </p:txBody>
      </p:sp>
    </p:spTree>
    <p:extLst>
      <p:ext uri="{BB962C8B-B14F-4D97-AF65-F5344CB8AC3E}">
        <p14:creationId xmlns:p14="http://schemas.microsoft.com/office/powerpoint/2010/main" val="17554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lvl="0" indent="0">
              <a:buNone/>
            </a:pPr>
            <a:r>
              <a:rPr lang="en-IN" sz="2800" b="1" dirty="0"/>
              <a:t>2)How many unique companies are present in rounds2?</a:t>
            </a:r>
          </a:p>
          <a:p>
            <a:pPr marL="0" indent="0">
              <a:buNone/>
            </a:pPr>
            <a:r>
              <a:rPr lang="en-IN" sz="2800" dirty="0"/>
              <a:t> </a:t>
            </a:r>
            <a:r>
              <a:rPr lang="en-IN" b="1" dirty="0" err="1">
                <a:solidFill>
                  <a:srgbClr val="002060"/>
                </a:solidFill>
              </a:rPr>
              <a:t>len</a:t>
            </a:r>
            <a:r>
              <a:rPr lang="en-IN" b="1" dirty="0">
                <a:solidFill>
                  <a:srgbClr val="002060"/>
                </a:solidFill>
              </a:rPr>
              <a:t>(rounds2['</a:t>
            </a:r>
            <a:r>
              <a:rPr lang="en-IN" b="1" dirty="0" err="1">
                <a:solidFill>
                  <a:srgbClr val="002060"/>
                </a:solidFill>
              </a:rPr>
              <a:t>company_permalink</a:t>
            </a:r>
            <a:r>
              <a:rPr lang="en-IN" b="1" dirty="0">
                <a:solidFill>
                  <a:srgbClr val="002060"/>
                </a:solidFill>
              </a:rPr>
              <a:t>'].unique())</a:t>
            </a:r>
          </a:p>
          <a:p>
            <a:pPr marL="0" indent="0">
              <a:buNone/>
            </a:pPr>
            <a:endParaRPr lang="en-IN" sz="2800" b="1" i="1"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r>
              <a:rPr lang="en-IN" sz="2800" b="1" i="1" dirty="0">
                <a:solidFill>
                  <a:schemeClr val="accent5">
                    <a:lumMod val="50000"/>
                  </a:schemeClr>
                </a:solidFill>
                <a:latin typeface="Times New Roman" panose="02020603050405020304" pitchFamily="18" charset="0"/>
                <a:cs typeface="Times New Roman" panose="02020603050405020304" pitchFamily="18" charset="0"/>
              </a:rPr>
              <a:t>solution:</a:t>
            </a:r>
            <a:r>
              <a:rPr lang="en-IN" dirty="0">
                <a:solidFill>
                  <a:schemeClr val="accent5">
                    <a:lumMod val="50000"/>
                  </a:schemeClr>
                </a:solidFill>
              </a:rPr>
              <a:t> </a:t>
            </a:r>
            <a:r>
              <a:rPr lang="en-IN" sz="2800" b="1" dirty="0"/>
              <a:t>To find unique number of companies from the imported rounds2 csv file we use length(</a:t>
            </a:r>
            <a:r>
              <a:rPr lang="en-IN" sz="2800" b="1" dirty="0" err="1"/>
              <a:t>len</a:t>
            </a:r>
            <a:r>
              <a:rPr lang="en-IN" sz="2800" b="1" dirty="0"/>
              <a:t>)</a:t>
            </a:r>
          </a:p>
          <a:p>
            <a:pPr marL="0" indent="0">
              <a:buNone/>
            </a:pPr>
            <a:endParaRPr lang="en-IN" sz="2800" i="1" dirty="0"/>
          </a:p>
          <a:p>
            <a:pPr marL="0" indent="0">
              <a:buNone/>
            </a:pPr>
            <a:r>
              <a:rPr lang="en-IN" sz="2800" i="1" dirty="0"/>
              <a:t> </a:t>
            </a:r>
            <a:r>
              <a:rPr lang="en-IN" sz="2800" b="1" i="1" dirty="0">
                <a:solidFill>
                  <a:schemeClr val="accent5">
                    <a:lumMod val="50000"/>
                  </a:schemeClr>
                </a:solidFill>
              </a:rPr>
              <a:t>inference:</a:t>
            </a:r>
            <a:r>
              <a:rPr lang="en-IN" sz="2800" b="1" i="1" dirty="0"/>
              <a:t> </a:t>
            </a:r>
            <a:r>
              <a:rPr lang="en-IN" sz="2800" b="1" dirty="0"/>
              <a:t>we get 90247 unique companies</a:t>
            </a:r>
          </a:p>
        </p:txBody>
      </p:sp>
    </p:spTree>
    <p:extLst>
      <p:ext uri="{BB962C8B-B14F-4D97-AF65-F5344CB8AC3E}">
        <p14:creationId xmlns:p14="http://schemas.microsoft.com/office/powerpoint/2010/main" val="250685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lvl="0"/>
            <a:r>
              <a:rPr lang="en-IN" sz="2800" b="1" dirty="0"/>
              <a:t>3)How many unique companies are present in the companies file?</a:t>
            </a:r>
          </a:p>
          <a:p>
            <a:pPr marL="0" indent="0">
              <a:buNone/>
            </a:pPr>
            <a:endParaRPr lang="en-IN" sz="2800" b="1" dirty="0">
              <a:solidFill>
                <a:srgbClr val="002060"/>
              </a:solidFill>
            </a:endParaRPr>
          </a:p>
          <a:p>
            <a:pPr marL="0" indent="0">
              <a:buNone/>
            </a:pPr>
            <a:r>
              <a:rPr lang="en-IN" b="1" dirty="0">
                <a:solidFill>
                  <a:srgbClr val="002060"/>
                </a:solidFill>
              </a:rPr>
              <a:t>    </a:t>
            </a:r>
            <a:r>
              <a:rPr lang="en-IN" sz="2800" b="1" dirty="0" err="1">
                <a:solidFill>
                  <a:srgbClr val="002060"/>
                </a:solidFill>
              </a:rPr>
              <a:t>len</a:t>
            </a:r>
            <a:r>
              <a:rPr lang="en-IN" sz="2800" b="1" dirty="0">
                <a:solidFill>
                  <a:srgbClr val="002060"/>
                </a:solidFill>
              </a:rPr>
              <a:t>(companies['permalink'].unique())</a:t>
            </a:r>
          </a:p>
          <a:p>
            <a:pPr marL="0" indent="0">
              <a:buNone/>
            </a:pPr>
            <a:endParaRPr lang="en-IN" sz="2800" b="1" dirty="0"/>
          </a:p>
          <a:p>
            <a:r>
              <a:rPr lang="en-IN" sz="2800" b="1" i="1" dirty="0">
                <a:solidFill>
                  <a:schemeClr val="accent5">
                    <a:lumMod val="50000"/>
                  </a:schemeClr>
                </a:solidFill>
              </a:rPr>
              <a:t>solution:</a:t>
            </a:r>
            <a:r>
              <a:rPr lang="en-IN" sz="2800" b="1" dirty="0"/>
              <a:t> to find unique number of companies from the imported companies csv file we use length(</a:t>
            </a:r>
            <a:r>
              <a:rPr lang="en-IN" sz="2800" b="1" dirty="0" err="1"/>
              <a:t>len</a:t>
            </a:r>
            <a:r>
              <a:rPr lang="en-IN" sz="2800" b="1" dirty="0"/>
              <a:t>)</a:t>
            </a:r>
          </a:p>
          <a:p>
            <a:pPr marL="0" indent="0">
              <a:buNone/>
            </a:pPr>
            <a:endParaRPr lang="en-IN" sz="2800" b="1" dirty="0"/>
          </a:p>
          <a:p>
            <a:r>
              <a:rPr lang="en-IN" sz="2800" b="1" i="1" dirty="0">
                <a:solidFill>
                  <a:schemeClr val="accent5">
                    <a:lumMod val="50000"/>
                  </a:schemeClr>
                </a:solidFill>
              </a:rPr>
              <a:t>inference:</a:t>
            </a:r>
            <a:r>
              <a:rPr lang="en-IN" sz="2800" b="1" dirty="0"/>
              <a:t> we get 66368 unique companies</a:t>
            </a:r>
          </a:p>
        </p:txBody>
      </p:sp>
    </p:spTree>
    <p:extLst>
      <p:ext uri="{BB962C8B-B14F-4D97-AF65-F5344CB8AC3E}">
        <p14:creationId xmlns:p14="http://schemas.microsoft.com/office/powerpoint/2010/main" val="5574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77500" lnSpcReduction="20000"/>
          </a:bodyPr>
          <a:lstStyle/>
          <a:p>
            <a:pPr marL="0" lvl="0" indent="0">
              <a:buNone/>
            </a:pPr>
            <a:r>
              <a:rPr lang="en-IN" sz="2800" b="1" dirty="0"/>
              <a:t>4)Write the code to convert companies[‘permalink’] and \Round2[‘</a:t>
            </a:r>
            <a:r>
              <a:rPr lang="en-IN" sz="2800" b="1" dirty="0" err="1"/>
              <a:t>company_permalink</a:t>
            </a:r>
            <a:r>
              <a:rPr lang="en-IN" sz="2800" b="1" dirty="0"/>
              <a:t>’] columns     to uppercase.</a:t>
            </a:r>
          </a:p>
          <a:p>
            <a:endParaRPr lang="en-IN" sz="2800" b="1" dirty="0">
              <a:solidFill>
                <a:srgbClr val="002060"/>
              </a:solidFill>
            </a:endParaRPr>
          </a:p>
          <a:p>
            <a:pPr marL="0" indent="0">
              <a:buNone/>
            </a:pPr>
            <a:r>
              <a:rPr lang="en-IN" sz="2800" b="1" dirty="0">
                <a:solidFill>
                  <a:srgbClr val="002060"/>
                </a:solidFill>
              </a:rPr>
              <a:t>companies['permalink'] = companies['permalink'].</a:t>
            </a:r>
            <a:r>
              <a:rPr lang="en-IN" sz="2800" b="1" dirty="0" err="1">
                <a:solidFill>
                  <a:srgbClr val="002060"/>
                </a:solidFill>
              </a:rPr>
              <a:t>str.upper</a:t>
            </a:r>
            <a:r>
              <a:rPr lang="en-IN" sz="2800" b="1" dirty="0">
                <a:solidFill>
                  <a:srgbClr val="002060"/>
                </a:solidFill>
              </a:rPr>
              <a:t>()</a:t>
            </a:r>
          </a:p>
          <a:p>
            <a:pPr marL="0" indent="0">
              <a:buNone/>
            </a:pPr>
            <a:r>
              <a:rPr lang="en-IN" sz="2800" b="1" dirty="0" err="1">
                <a:solidFill>
                  <a:srgbClr val="002060"/>
                </a:solidFill>
              </a:rPr>
              <a:t>companies.head</a:t>
            </a:r>
            <a:r>
              <a:rPr lang="en-IN" sz="2800" b="1" dirty="0">
                <a:solidFill>
                  <a:srgbClr val="002060"/>
                </a:solidFill>
              </a:rPr>
              <a:t>()</a:t>
            </a:r>
          </a:p>
          <a:p>
            <a:pPr marL="0" indent="0">
              <a:buNone/>
            </a:pPr>
            <a:r>
              <a:rPr lang="en-IN" sz="2800" b="1" dirty="0">
                <a:solidFill>
                  <a:srgbClr val="002060"/>
                </a:solidFill>
              </a:rPr>
              <a:t>rounds2['</a:t>
            </a:r>
            <a:r>
              <a:rPr lang="en-IN" sz="2800" b="1" dirty="0" err="1">
                <a:solidFill>
                  <a:srgbClr val="002060"/>
                </a:solidFill>
              </a:rPr>
              <a:t>company_permalink</a:t>
            </a:r>
            <a:r>
              <a:rPr lang="en-IN" sz="2800" b="1" dirty="0">
                <a:solidFill>
                  <a:srgbClr val="002060"/>
                </a:solidFill>
              </a:rPr>
              <a:t>'] = rounds2['</a:t>
            </a:r>
            <a:r>
              <a:rPr lang="en-IN" sz="2800" b="1" dirty="0" err="1">
                <a:solidFill>
                  <a:srgbClr val="002060"/>
                </a:solidFill>
              </a:rPr>
              <a:t>company_permalink</a:t>
            </a:r>
            <a:r>
              <a:rPr lang="en-IN" sz="2800" b="1" dirty="0">
                <a:solidFill>
                  <a:srgbClr val="002060"/>
                </a:solidFill>
              </a:rPr>
              <a:t>'].</a:t>
            </a:r>
            <a:r>
              <a:rPr lang="en-IN" sz="2800" b="1" dirty="0" err="1">
                <a:solidFill>
                  <a:srgbClr val="002060"/>
                </a:solidFill>
              </a:rPr>
              <a:t>str.upper</a:t>
            </a:r>
            <a:r>
              <a:rPr lang="en-IN" sz="2800" b="1" dirty="0">
                <a:solidFill>
                  <a:srgbClr val="002060"/>
                </a:solidFill>
              </a:rPr>
              <a:t>()</a:t>
            </a:r>
          </a:p>
          <a:p>
            <a:pPr marL="0" indent="0">
              <a:buNone/>
            </a:pPr>
            <a:r>
              <a:rPr lang="en-IN" sz="2800" b="1" dirty="0">
                <a:solidFill>
                  <a:srgbClr val="002060"/>
                </a:solidFill>
              </a:rPr>
              <a:t>rounds2.head()</a:t>
            </a:r>
          </a:p>
          <a:p>
            <a:endParaRPr lang="en-IN" sz="2800" b="1" dirty="0">
              <a:solidFill>
                <a:srgbClr val="002060"/>
              </a:solidFill>
            </a:endParaRPr>
          </a:p>
          <a:p>
            <a:r>
              <a:rPr lang="en-IN" sz="2800" b="1" i="1" dirty="0">
                <a:solidFill>
                  <a:schemeClr val="accent5">
                    <a:lumMod val="50000"/>
                  </a:schemeClr>
                </a:solidFill>
              </a:rPr>
              <a:t>solution:</a:t>
            </a:r>
            <a:r>
              <a:rPr lang="en-IN" sz="2800" b="1" dirty="0"/>
              <a:t> we find that all permalinks and </a:t>
            </a:r>
            <a:r>
              <a:rPr lang="en-IN" sz="2800" b="1" dirty="0" err="1"/>
              <a:t>company_permalinks</a:t>
            </a:r>
            <a:r>
              <a:rPr lang="en-IN" sz="2800" b="1" dirty="0"/>
              <a:t> have been converted in uppercase </a:t>
            </a:r>
          </a:p>
          <a:p>
            <a:r>
              <a:rPr lang="en-IN" sz="2800" b="1" dirty="0"/>
              <a:t> </a:t>
            </a:r>
            <a:r>
              <a:rPr lang="en-IN" sz="2800" b="1" i="1" dirty="0">
                <a:solidFill>
                  <a:schemeClr val="accent5">
                    <a:lumMod val="50000"/>
                  </a:schemeClr>
                </a:solidFill>
              </a:rPr>
              <a:t>inference:</a:t>
            </a:r>
            <a:r>
              <a:rPr lang="en-IN" sz="2800" b="1" dirty="0"/>
              <a:t> This is done to make the permalinks and </a:t>
            </a:r>
            <a:r>
              <a:rPr lang="en-IN" sz="2800" b="1" dirty="0" err="1"/>
              <a:t>company_permalinks</a:t>
            </a:r>
            <a:r>
              <a:rPr lang="en-IN" sz="2800" b="1" dirty="0"/>
              <a:t> </a:t>
            </a:r>
            <a:r>
              <a:rPr lang="en-IN" sz="2800" b="1" dirty="0" err="1"/>
              <a:t>uniques</a:t>
            </a:r>
            <a:r>
              <a:rPr lang="en-IN" sz="2800" b="1" dirty="0"/>
              <a:t> to discard any duplication while performing further tasks while merging the data.</a:t>
            </a:r>
          </a:p>
        </p:txBody>
      </p:sp>
    </p:spTree>
    <p:extLst>
      <p:ext uri="{BB962C8B-B14F-4D97-AF65-F5344CB8AC3E}">
        <p14:creationId xmlns:p14="http://schemas.microsoft.com/office/powerpoint/2010/main" val="206295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TotalTime>
  <Words>2852</Words>
  <Application>Microsoft Office PowerPoint</Application>
  <PresentationFormat>Widescreen</PresentationFormat>
  <Paragraphs>318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Problem Definition</vt:lpstr>
      <vt:lpstr>Problem Definition</vt:lpstr>
      <vt:lpstr>Data Set Description</vt:lpstr>
      <vt:lpstr>Business Importance of Problem</vt:lpstr>
      <vt:lpstr> 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Additional Question 1</vt:lpstr>
      <vt:lpstr>Additional Question 2</vt:lpstr>
      <vt:lpstr>Additional Question 3</vt:lpstr>
      <vt:lpstr>Additional Question 4</vt:lpstr>
      <vt:lpstr>Additional Question 4</vt:lpstr>
      <vt:lpstr>Conclusions</vt:lpstr>
      <vt:lpstr>Conclusions</vt:lpstr>
      <vt:lpstr>Conclusions</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piyush khupse</cp:lastModifiedBy>
  <cp:revision>105</cp:revision>
  <dcterms:created xsi:type="dcterms:W3CDTF">2022-06-10T06:46:36Z</dcterms:created>
  <dcterms:modified xsi:type="dcterms:W3CDTF">2022-12-18T17:00:22Z</dcterms:modified>
</cp:coreProperties>
</file>