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8" r:id="rId4"/>
    <p:sldId id="299" r:id="rId5"/>
    <p:sldId id="300" r:id="rId6"/>
    <p:sldId id="301" r:id="rId7"/>
    <p:sldId id="302" r:id="rId8"/>
    <p:sldId id="303" r:id="rId9"/>
    <p:sldId id="304" r:id="rId10"/>
    <p:sldId id="273" r:id="rId11"/>
    <p:sldId id="274" r:id="rId12"/>
    <p:sldId id="285" r:id="rId13"/>
    <p:sldId id="305" r:id="rId14"/>
    <p:sldId id="275" r:id="rId15"/>
    <p:sldId id="276" r:id="rId16"/>
    <p:sldId id="277" r:id="rId17"/>
    <p:sldId id="306" r:id="rId18"/>
    <p:sldId id="278" r:id="rId19"/>
    <p:sldId id="294" r:id="rId20"/>
    <p:sldId id="279" r:id="rId21"/>
    <p:sldId id="295" r:id="rId22"/>
    <p:sldId id="284" r:id="rId23"/>
    <p:sldId id="282" r:id="rId24"/>
    <p:sldId id="296" r:id="rId25"/>
    <p:sldId id="297" r:id="rId26"/>
    <p:sldId id="283" r:id="rId27"/>
    <p:sldId id="298" r:id="rId28"/>
    <p:sldId id="281" r:id="rId29"/>
    <p:sldId id="286" r:id="rId30"/>
    <p:sldId id="287" r:id="rId31"/>
    <p:sldId id="288" r:id="rId32"/>
    <p:sldId id="289" r:id="rId33"/>
    <p:sldId id="290" r:id="rId34"/>
    <p:sldId id="291" r:id="rId35"/>
    <p:sldId id="292" r:id="rId36"/>
    <p:sldId id="293" r:id="rId37"/>
    <p:sldId id="28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74B5"/>
    <a:srgbClr val="4281BC"/>
    <a:srgbClr val="5174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8" autoAdjust="0"/>
    <p:restoredTop sz="94660"/>
  </p:normalViewPr>
  <p:slideViewPr>
    <p:cSldViewPr snapToGrid="0">
      <p:cViewPr>
        <p:scale>
          <a:sx n="81" d="100"/>
          <a:sy n="81" d="100"/>
        </p:scale>
        <p:origin x="-258" y="-36"/>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D24BE7F-CB3C-4508-9E6E-F2D7C49A799C}" type="datetimeFigureOut">
              <a:rPr lang="en-GB" smtClean="0"/>
              <a:t>27/01/2017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3833075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D24BE7F-CB3C-4508-9E6E-F2D7C49A799C}" type="datetimeFigureOut">
              <a:rPr lang="en-GB" smtClean="0"/>
              <a:t>27/01/2017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3097117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D24BE7F-CB3C-4508-9E6E-F2D7C49A799C}" type="datetimeFigureOut">
              <a:rPr lang="en-GB" smtClean="0"/>
              <a:t>27/01/2017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2269504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D24BE7F-CB3C-4508-9E6E-F2D7C49A799C}" type="datetimeFigureOut">
              <a:rPr lang="en-GB" smtClean="0"/>
              <a:t>27/01/2017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5BF943-F242-4D71-BFB7-2EA825A85243}" type="slidenum">
              <a:rPr lang="en-GB" smtClean="0"/>
              <a:t>‹#›</a:t>
            </a:fld>
            <a:endParaRPr lang="en-GB"/>
          </a:p>
        </p:txBody>
      </p:sp>
      <p:pic>
        <p:nvPicPr>
          <p:cNvPr id="7" name="Picture 6"/>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1288304" y="5934075"/>
            <a:ext cx="683884" cy="723900"/>
          </a:xfrm>
          <a:prstGeom prst="rect">
            <a:avLst/>
          </a:prstGeom>
          <a:effectLst/>
        </p:spPr>
      </p:pic>
    </p:spTree>
    <p:extLst>
      <p:ext uri="{BB962C8B-B14F-4D97-AF65-F5344CB8AC3E}">
        <p14:creationId xmlns:p14="http://schemas.microsoft.com/office/powerpoint/2010/main" val="2124848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D24BE7F-CB3C-4508-9E6E-F2D7C49A799C}" type="datetimeFigureOut">
              <a:rPr lang="en-GB" smtClean="0"/>
              <a:t>27/01/2017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582600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D24BE7F-CB3C-4508-9E6E-F2D7C49A799C}" type="datetimeFigureOut">
              <a:rPr lang="en-GB" smtClean="0"/>
              <a:t>27/01/2017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1747343664"/>
      </p:ext>
    </p:extLst>
  </p:cSld>
  <p:clrMapOvr>
    <a:masterClrMapping/>
  </p:clrMapOvr>
  <p:extLst>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D24BE7F-CB3C-4508-9E6E-F2D7C49A799C}" type="datetimeFigureOut">
              <a:rPr lang="en-GB" smtClean="0"/>
              <a:t>27/01/2017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587829716"/>
      </p:ext>
    </p:extLst>
  </p:cSld>
  <p:clrMapOvr>
    <a:masterClrMapping/>
  </p:clrMapOvr>
  <p:extLst>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D24BE7F-CB3C-4508-9E6E-F2D7C49A799C}" type="datetimeFigureOut">
              <a:rPr lang="en-GB" smtClean="0"/>
              <a:t>27/01/2017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1003337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24BE7F-CB3C-4508-9E6E-F2D7C49A799C}" type="datetimeFigureOut">
              <a:rPr lang="en-GB" smtClean="0"/>
              <a:t>27/01/2017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568891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D24BE7F-CB3C-4508-9E6E-F2D7C49A799C}" type="datetimeFigureOut">
              <a:rPr lang="en-GB" smtClean="0"/>
              <a:t>27/01/2017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9200036"/>
      </p:ext>
    </p:extLst>
  </p:cSld>
  <p:clrMapOvr>
    <a:masterClrMapping/>
  </p:clrMapOvr>
  <p:extLst>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D24BE7F-CB3C-4508-9E6E-F2D7C49A799C}" type="datetimeFigureOut">
              <a:rPr lang="en-GB" smtClean="0"/>
              <a:t>27/01/2017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1610114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24BE7F-CB3C-4508-9E6E-F2D7C49A799C}" type="datetimeFigureOut">
              <a:rPr lang="en-GB" smtClean="0"/>
              <a:t>27/01/2017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BF943-F242-4D71-BFB7-2EA825A85243}" type="slidenum">
              <a:rPr lang="en-GB" smtClean="0"/>
              <a:t>‹#›</a:t>
            </a:fld>
            <a:endParaRPr lang="en-GB"/>
          </a:p>
        </p:txBody>
      </p:sp>
      <p:pic>
        <p:nvPicPr>
          <p:cNvPr id="7" name="Picture 6"/>
          <p:cNvPicPr/>
          <p:nvPr userDrawn="1"/>
        </p:nvPicPr>
        <p:blipFill>
          <a:blip r:embed="rId13">
            <a:extLst>
              <a:ext uri="{28A0092B-C50C-407E-A947-70E740481C1C}">
                <a14:useLocalDpi xmlns:a14="http://schemas.microsoft.com/office/drawing/2010/main" val="0"/>
              </a:ext>
            </a:extLst>
          </a:blip>
          <a:stretch>
            <a:fillRect/>
          </a:stretch>
        </p:blipFill>
        <p:spPr>
          <a:xfrm>
            <a:off x="9841153" y="230188"/>
            <a:ext cx="2020570" cy="911860"/>
          </a:xfrm>
          <a:prstGeom prst="rect">
            <a:avLst/>
          </a:prstGeom>
        </p:spPr>
      </p:pic>
    </p:spTree>
    <p:extLst>
      <p:ext uri="{BB962C8B-B14F-4D97-AF65-F5344CB8AC3E}">
        <p14:creationId xmlns:p14="http://schemas.microsoft.com/office/powerpoint/2010/main" val="27282463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hyperlink" Target="https://blog.data.gov.sg/how-we-caught-the-circle-line-rogue-train-with-data-79405c86ab6a#.ihvbj09ni"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blog.ibmjstart.net/2016/01/14/2314/" TargetMode="External"/><Relationship Id="rId2" Type="http://schemas.openxmlformats.org/officeDocument/2006/relationships/hyperlink" Target="https://blog.data.gov.sg/how-we-caught-the-circle-line-rogue-train-with-data-79405c86ab6a#.ihvbj09ni" TargetMode="Externa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jpg"/><Relationship Id="rId4" Type="http://schemas.microsoft.com/office/2007/relationships/hdphoto" Target="../media/hdphoto3.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97142" y="478032"/>
            <a:ext cx="7404683" cy="1973232"/>
          </a:xfrm>
          <a:prstGeom prst="rect">
            <a:avLst/>
          </a:prstGeom>
        </p:spPr>
        <p:txBody>
          <a:bodyPr wrap="square">
            <a:spAutoFit/>
          </a:bodyPr>
          <a:lstStyle/>
          <a:p>
            <a:pPr algn="ctr">
              <a:lnSpc>
                <a:spcPct val="107000"/>
              </a:lnSpc>
              <a:spcAft>
                <a:spcPts val="800"/>
              </a:spcAft>
            </a:pPr>
            <a:r>
              <a:rPr lang="en-US" sz="5400" dirty="0">
                <a:solidFill>
                  <a:srgbClr val="2E74B5"/>
                </a:solidFill>
                <a:ea typeface="MS Gothic" panose="020B0609070205080204" pitchFamily="49" charset="-128"/>
                <a:cs typeface="Times New Roman" panose="02020603050405020304" pitchFamily="18" charset="0"/>
              </a:rPr>
              <a:t>NISRA </a:t>
            </a:r>
            <a:endParaRPr lang="en-GB" sz="5400" dirty="0">
              <a:solidFill>
                <a:srgbClr val="2E74B5"/>
              </a:solidFill>
              <a:effectLst/>
              <a:ea typeface="Calibri" panose="020F0502020204030204" pitchFamily="34" charset="0"/>
            </a:endParaRPr>
          </a:p>
          <a:p>
            <a:pPr algn="ctr">
              <a:lnSpc>
                <a:spcPct val="107000"/>
              </a:lnSpc>
              <a:spcAft>
                <a:spcPts val="800"/>
              </a:spcAft>
            </a:pPr>
            <a:r>
              <a:rPr lang="en-US" sz="5400" dirty="0">
                <a:solidFill>
                  <a:srgbClr val="2E74B5"/>
                </a:solidFill>
                <a:ea typeface="MS Gothic" panose="020B0609070205080204" pitchFamily="49" charset="-128"/>
                <a:cs typeface="Times New Roman" panose="02020603050405020304" pitchFamily="18" charset="0"/>
              </a:rPr>
              <a:t>Data Science Bootcamp</a:t>
            </a:r>
            <a:endParaRPr lang="en-GB" sz="5400" dirty="0">
              <a:effectLst/>
              <a:ea typeface="Calibri" panose="020F0502020204030204" pitchFamily="34" charset="0"/>
            </a:endParaRPr>
          </a:p>
        </p:txBody>
      </p:sp>
      <p:pic>
        <p:nvPicPr>
          <p:cNvPr id="6" name="Picture 5"/>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0277476" y="4754795"/>
            <a:ext cx="1744464" cy="1846538"/>
          </a:xfrm>
          <a:prstGeom prst="rect">
            <a:avLst/>
          </a:prstGeom>
        </p:spPr>
      </p:pic>
      <p:sp>
        <p:nvSpPr>
          <p:cNvPr id="8" name="Rectangle 7"/>
          <p:cNvSpPr/>
          <p:nvPr/>
        </p:nvSpPr>
        <p:spPr>
          <a:xfrm>
            <a:off x="4023774" y="2467306"/>
            <a:ext cx="4144451" cy="530594"/>
          </a:xfrm>
          <a:prstGeom prst="rect">
            <a:avLst/>
          </a:prstGeom>
        </p:spPr>
        <p:txBody>
          <a:bodyPr wrap="square">
            <a:spAutoFit/>
          </a:bodyPr>
          <a:lstStyle/>
          <a:p>
            <a:pPr algn="ctr">
              <a:lnSpc>
                <a:spcPct val="107000"/>
              </a:lnSpc>
              <a:spcAft>
                <a:spcPts val="800"/>
              </a:spcAft>
            </a:pPr>
            <a:r>
              <a:rPr lang="en-GB" sz="2800" b="1" dirty="0" smtClean="0">
                <a:solidFill>
                  <a:srgbClr val="2E74B5"/>
                </a:solidFill>
                <a:latin typeface="Calibri Light" panose="020F0302020204030204" pitchFamily="34" charset="0"/>
                <a:ea typeface="Calibri" panose="020F0502020204030204" pitchFamily="34" charset="0"/>
              </a:rPr>
              <a:t>WELCOME</a:t>
            </a:r>
            <a:r>
              <a:rPr lang="en-GB" sz="2800" b="1" dirty="0" smtClean="0">
                <a:solidFill>
                  <a:srgbClr val="517494"/>
                </a:solidFill>
                <a:latin typeface="Calibri Light" panose="020F0302020204030204" pitchFamily="34" charset="0"/>
                <a:ea typeface="Calibri" panose="020F0502020204030204" pitchFamily="34" charset="0"/>
              </a:rPr>
              <a:t> </a:t>
            </a:r>
            <a:endParaRPr lang="en-GB" sz="2800" b="1" dirty="0">
              <a:solidFill>
                <a:srgbClr val="517494"/>
              </a:solidFill>
              <a:effectLst/>
              <a:latin typeface="Times New Roman" panose="02020603050405020304" pitchFamily="18" charset="0"/>
              <a:ea typeface="Calibri" panose="020F0502020204030204" pitchFamily="34" charset="0"/>
            </a:endParaRPr>
          </a:p>
        </p:txBody>
      </p:sp>
      <p:sp>
        <p:nvSpPr>
          <p:cNvPr id="9" name="Rectangle 8"/>
          <p:cNvSpPr/>
          <p:nvPr/>
        </p:nvSpPr>
        <p:spPr>
          <a:xfrm>
            <a:off x="0" y="3134056"/>
            <a:ext cx="12192000" cy="530594"/>
          </a:xfrm>
          <a:prstGeom prst="rect">
            <a:avLst/>
          </a:prstGeom>
        </p:spPr>
        <p:txBody>
          <a:bodyPr wrap="square">
            <a:spAutoFit/>
          </a:bodyPr>
          <a:lstStyle/>
          <a:p>
            <a:pPr algn="ctr">
              <a:lnSpc>
                <a:spcPct val="107000"/>
              </a:lnSpc>
              <a:spcAft>
                <a:spcPts val="800"/>
              </a:spcAft>
            </a:pPr>
            <a:r>
              <a:rPr lang="en-GB" sz="2800" b="1" dirty="0">
                <a:solidFill>
                  <a:srgbClr val="2E74B5"/>
                </a:solidFill>
                <a:latin typeface="Calibri Light" panose="020F0302020204030204" pitchFamily="34" charset="0"/>
                <a:ea typeface="Calibri" panose="020F0502020204030204" pitchFamily="34" charset="0"/>
              </a:rPr>
              <a:t>Course Title – </a:t>
            </a:r>
            <a:r>
              <a:rPr lang="en-GB" sz="2800" b="1" dirty="0" smtClean="0">
                <a:solidFill>
                  <a:srgbClr val="2E74B5"/>
                </a:solidFill>
                <a:latin typeface="Calibri Light" panose="020F0302020204030204" pitchFamily="34" charset="0"/>
                <a:ea typeface="Calibri" panose="020F0502020204030204" pitchFamily="34" charset="0"/>
              </a:rPr>
              <a:t>Week 7 Python for Data Science</a:t>
            </a:r>
            <a:endParaRPr lang="en-GB" sz="2800" b="1" dirty="0">
              <a:solidFill>
                <a:srgbClr val="517494"/>
              </a:solidFill>
              <a:effectLst/>
              <a:latin typeface="Times New Roman" panose="02020603050405020304" pitchFamily="18" charset="0"/>
              <a:ea typeface="Calibri" panose="020F0502020204030204" pitchFamily="34" charset="0"/>
            </a:endParaRPr>
          </a:p>
        </p:txBody>
      </p:sp>
      <p:sp>
        <p:nvSpPr>
          <p:cNvPr id="10" name="Rectangle 9"/>
          <p:cNvSpPr/>
          <p:nvPr/>
        </p:nvSpPr>
        <p:spPr>
          <a:xfrm>
            <a:off x="4033299" y="3905444"/>
            <a:ext cx="4144451" cy="388696"/>
          </a:xfrm>
          <a:prstGeom prst="rect">
            <a:avLst/>
          </a:prstGeom>
        </p:spPr>
        <p:txBody>
          <a:bodyPr wrap="square">
            <a:spAutoFit/>
          </a:bodyPr>
          <a:lstStyle/>
          <a:p>
            <a:pPr algn="ctr">
              <a:lnSpc>
                <a:spcPct val="107000"/>
              </a:lnSpc>
              <a:spcAft>
                <a:spcPts val="800"/>
              </a:spcAft>
            </a:pPr>
            <a:r>
              <a:rPr lang="en-GB" dirty="0">
                <a:solidFill>
                  <a:srgbClr val="2E74B5"/>
                </a:solidFill>
                <a:latin typeface="Calibri Light" panose="020F0302020204030204" pitchFamily="34" charset="0"/>
                <a:ea typeface="Calibri" panose="020F0502020204030204" pitchFamily="34" charset="0"/>
              </a:rPr>
              <a:t>Course Tutor: </a:t>
            </a:r>
            <a:r>
              <a:rPr lang="en-GB" dirty="0" smtClean="0">
                <a:solidFill>
                  <a:srgbClr val="2E74B5"/>
                </a:solidFill>
                <a:latin typeface="Calibri Light" panose="020F0302020204030204" pitchFamily="34" charset="0"/>
                <a:ea typeface="Calibri" panose="020F0502020204030204" pitchFamily="34" charset="0"/>
              </a:rPr>
              <a:t>Ashish Kumar</a:t>
            </a:r>
            <a:endParaRPr lang="en-GB" sz="1600" dirty="0">
              <a:solidFill>
                <a:srgbClr val="2E74B5"/>
              </a:solidFill>
              <a:effectLst/>
              <a:latin typeface="Times New Roman" panose="02020603050405020304" pitchFamily="18" charset="0"/>
              <a:ea typeface="Calibri" panose="020F0502020204030204" pitchFamily="34" charset="0"/>
            </a:endParaRPr>
          </a:p>
        </p:txBody>
      </p:sp>
      <p:sp>
        <p:nvSpPr>
          <p:cNvPr id="11" name="Rectangle 10"/>
          <p:cNvSpPr/>
          <p:nvPr/>
        </p:nvSpPr>
        <p:spPr>
          <a:xfrm>
            <a:off x="4033299" y="4520315"/>
            <a:ext cx="4144451" cy="388696"/>
          </a:xfrm>
          <a:prstGeom prst="rect">
            <a:avLst/>
          </a:prstGeom>
        </p:spPr>
        <p:txBody>
          <a:bodyPr wrap="square">
            <a:spAutoFit/>
          </a:bodyPr>
          <a:lstStyle/>
          <a:p>
            <a:pPr algn="ctr">
              <a:lnSpc>
                <a:spcPct val="107000"/>
              </a:lnSpc>
              <a:spcAft>
                <a:spcPts val="800"/>
              </a:spcAft>
            </a:pPr>
            <a:r>
              <a:rPr lang="en-GB" dirty="0" smtClean="0">
                <a:solidFill>
                  <a:srgbClr val="2E74B5"/>
                </a:solidFill>
                <a:latin typeface="Calibri Light" panose="020F0302020204030204" pitchFamily="34" charset="0"/>
                <a:ea typeface="Calibri" panose="020F0502020204030204" pitchFamily="34" charset="0"/>
              </a:rPr>
              <a:t>30</a:t>
            </a:r>
            <a:r>
              <a:rPr lang="en-GB" baseline="30000" dirty="0" smtClean="0">
                <a:solidFill>
                  <a:srgbClr val="2E74B5"/>
                </a:solidFill>
                <a:latin typeface="Calibri Light" panose="020F0302020204030204" pitchFamily="34" charset="0"/>
                <a:ea typeface="Calibri" panose="020F0502020204030204" pitchFamily="34" charset="0"/>
              </a:rPr>
              <a:t>th </a:t>
            </a:r>
            <a:r>
              <a:rPr lang="en-GB" dirty="0" smtClean="0">
                <a:solidFill>
                  <a:srgbClr val="2E74B5"/>
                </a:solidFill>
                <a:latin typeface="Calibri Light" panose="020F0302020204030204" pitchFamily="34" charset="0"/>
                <a:ea typeface="Calibri" panose="020F0502020204030204" pitchFamily="34" charset="0"/>
              </a:rPr>
              <a:t> Jan </a:t>
            </a:r>
            <a:r>
              <a:rPr lang="en-GB" dirty="0">
                <a:solidFill>
                  <a:srgbClr val="2E74B5"/>
                </a:solidFill>
                <a:latin typeface="Calibri Light" panose="020F0302020204030204" pitchFamily="34" charset="0"/>
                <a:ea typeface="Calibri" panose="020F0502020204030204" pitchFamily="34" charset="0"/>
              </a:rPr>
              <a:t>– </a:t>
            </a:r>
            <a:r>
              <a:rPr lang="en-GB" dirty="0" smtClean="0">
                <a:solidFill>
                  <a:srgbClr val="2E74B5"/>
                </a:solidFill>
                <a:latin typeface="Calibri Light" panose="020F0302020204030204" pitchFamily="34" charset="0"/>
                <a:ea typeface="Calibri" panose="020F0502020204030204" pitchFamily="34" charset="0"/>
              </a:rPr>
              <a:t>3</a:t>
            </a:r>
            <a:r>
              <a:rPr lang="en-GB" baseline="30000" dirty="0" smtClean="0">
                <a:solidFill>
                  <a:srgbClr val="2E74B5"/>
                </a:solidFill>
                <a:latin typeface="Calibri Light" panose="020F0302020204030204" pitchFamily="34" charset="0"/>
                <a:ea typeface="Calibri" panose="020F0502020204030204" pitchFamily="34" charset="0"/>
              </a:rPr>
              <a:t>rd</a:t>
            </a:r>
            <a:r>
              <a:rPr lang="en-GB" dirty="0" smtClean="0">
                <a:solidFill>
                  <a:srgbClr val="2E74B5"/>
                </a:solidFill>
                <a:latin typeface="Calibri Light" panose="020F0302020204030204" pitchFamily="34" charset="0"/>
                <a:ea typeface="Calibri" panose="020F0502020204030204" pitchFamily="34" charset="0"/>
              </a:rPr>
              <a:t> Feb </a:t>
            </a:r>
            <a:r>
              <a:rPr lang="en-GB" dirty="0">
                <a:solidFill>
                  <a:srgbClr val="2E74B5"/>
                </a:solidFill>
                <a:latin typeface="Calibri Light" panose="020F0302020204030204" pitchFamily="34" charset="0"/>
                <a:ea typeface="Calibri" panose="020F0502020204030204" pitchFamily="34" charset="0"/>
              </a:rPr>
              <a:t>2017</a:t>
            </a:r>
            <a:endParaRPr lang="en-GB" sz="1600" dirty="0">
              <a:solidFill>
                <a:srgbClr val="2E74B5"/>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524849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1: Python Basics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Introduction to Python</a:t>
            </a:r>
          </a:p>
          <a:p>
            <a:pPr marL="0" indent="0">
              <a:buNone/>
            </a:pPr>
            <a:r>
              <a:rPr lang="en-IN" dirty="0" smtClean="0"/>
              <a:t>        Data Science packages in Python </a:t>
            </a:r>
          </a:p>
          <a:p>
            <a:pPr marL="0" indent="0">
              <a:buNone/>
            </a:pPr>
            <a:r>
              <a:rPr lang="en-IN" dirty="0"/>
              <a:t> </a:t>
            </a:r>
            <a:r>
              <a:rPr lang="en-IN" dirty="0" smtClean="0"/>
              <a:t>       IDEs in Python</a:t>
            </a:r>
          </a:p>
          <a:p>
            <a:pPr marL="0" indent="0">
              <a:buNone/>
            </a:pPr>
            <a:r>
              <a:rPr lang="en-IN" dirty="0"/>
              <a:t> </a:t>
            </a:r>
            <a:r>
              <a:rPr lang="en-IN" dirty="0" smtClean="0"/>
              <a:t>       Downloads and Installations</a:t>
            </a:r>
          </a:p>
          <a:p>
            <a:pPr marL="0" indent="0">
              <a:buNone/>
            </a:pPr>
            <a:r>
              <a:rPr lang="en-IN" dirty="0" smtClean="0"/>
              <a:t>        Data Structure Types</a:t>
            </a:r>
          </a:p>
          <a:p>
            <a:pPr marL="0" indent="0">
              <a:buNone/>
            </a:pPr>
            <a:r>
              <a:rPr lang="en-IN" dirty="0" smtClean="0"/>
              <a:t>        Control Statements</a:t>
            </a:r>
          </a:p>
          <a:p>
            <a:pPr marL="0" indent="0">
              <a:buNone/>
            </a:pPr>
            <a:r>
              <a:rPr lang="en-IN" dirty="0"/>
              <a:t> </a:t>
            </a:r>
            <a:r>
              <a:rPr lang="en-IN" dirty="0" smtClean="0"/>
              <a:t>       Problem Solving using Python</a:t>
            </a:r>
            <a:endParaRPr lang="en-IN" dirty="0"/>
          </a:p>
        </p:txBody>
      </p:sp>
      <p:sp>
        <p:nvSpPr>
          <p:cNvPr id="4" name="Oval 3"/>
          <p:cNvSpPr/>
          <p:nvPr/>
        </p:nvSpPr>
        <p:spPr>
          <a:xfrm>
            <a:off x="1018309" y="1825625"/>
            <a:ext cx="436418" cy="44680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1018309" y="2365447"/>
            <a:ext cx="436418" cy="44680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1018309" y="2905270"/>
            <a:ext cx="436418" cy="44680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1018309" y="3445093"/>
            <a:ext cx="436418" cy="44680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1018309" y="3984916"/>
            <a:ext cx="436418" cy="44680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a:off x="1018309" y="4561081"/>
            <a:ext cx="436418" cy="44680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1018309" y="5033875"/>
            <a:ext cx="436418" cy="44680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86217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9418" y="270164"/>
            <a:ext cx="8396920" cy="714574"/>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a:bodyPr>
          <a:lstStyle/>
          <a:p>
            <a:r>
              <a:rPr lang="en-IN" dirty="0">
                <a:solidFill>
                  <a:schemeClr val="dk1"/>
                </a:solidFill>
                <a:latin typeface="+mn-lt"/>
                <a:ea typeface="+mn-ea"/>
                <a:cs typeface="+mn-cs"/>
              </a:rPr>
              <a:t>Introduction to Python</a:t>
            </a:r>
          </a:p>
        </p:txBody>
      </p:sp>
      <p:sp>
        <p:nvSpPr>
          <p:cNvPr id="4" name="TextBox 3"/>
          <p:cNvSpPr txBox="1"/>
          <p:nvPr/>
        </p:nvSpPr>
        <p:spPr>
          <a:xfrm>
            <a:off x="1605395" y="2064193"/>
            <a:ext cx="1891146"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nchor="ctr" anchorCtr="1">
            <a:spAutoFit/>
          </a:bodyPr>
          <a:lstStyle/>
          <a:p>
            <a:pPr algn="ctr"/>
            <a:r>
              <a:rPr lang="en-IN" dirty="0" smtClean="0"/>
              <a:t>Open Source</a:t>
            </a:r>
          </a:p>
          <a:p>
            <a:pPr algn="ctr"/>
            <a:endParaRPr lang="en-IN" dirty="0"/>
          </a:p>
          <a:p>
            <a:pPr algn="ctr"/>
            <a:endParaRPr lang="en-IN" dirty="0" smtClean="0"/>
          </a:p>
          <a:p>
            <a:pPr algn="ctr"/>
            <a:endParaRPr lang="en-IN" dirty="0" smtClean="0"/>
          </a:p>
        </p:txBody>
      </p:sp>
      <p:sp>
        <p:nvSpPr>
          <p:cNvPr id="5" name="TextBox 4"/>
          <p:cNvSpPr txBox="1"/>
          <p:nvPr/>
        </p:nvSpPr>
        <p:spPr>
          <a:xfrm>
            <a:off x="5195800" y="5351881"/>
            <a:ext cx="1891146"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dirty="0" smtClean="0"/>
              <a:t>Variety of packages for Data Science</a:t>
            </a:r>
          </a:p>
          <a:p>
            <a:endParaRPr lang="en-IN" dirty="0"/>
          </a:p>
        </p:txBody>
      </p:sp>
      <p:sp>
        <p:nvSpPr>
          <p:cNvPr id="6" name="TextBox 5"/>
          <p:cNvSpPr txBox="1"/>
          <p:nvPr/>
        </p:nvSpPr>
        <p:spPr>
          <a:xfrm>
            <a:off x="5195800" y="2066853"/>
            <a:ext cx="1891146"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dirty="0" smtClean="0"/>
              <a:t>Variety of powerful &amp; elegant IDEs</a:t>
            </a:r>
          </a:p>
          <a:p>
            <a:endParaRPr lang="en-IN" dirty="0"/>
          </a:p>
        </p:txBody>
      </p:sp>
      <p:sp>
        <p:nvSpPr>
          <p:cNvPr id="7" name="TextBox 6"/>
          <p:cNvSpPr txBox="1"/>
          <p:nvPr/>
        </p:nvSpPr>
        <p:spPr>
          <a:xfrm>
            <a:off x="1605395" y="5351882"/>
            <a:ext cx="1891146"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dirty="0" smtClean="0"/>
              <a:t>Can read data into chunks-essential to read large datasets  </a:t>
            </a:r>
            <a:endParaRPr lang="en-IN" dirty="0"/>
          </a:p>
        </p:txBody>
      </p:sp>
      <p:sp>
        <p:nvSpPr>
          <p:cNvPr id="8" name="TextBox 7"/>
          <p:cNvSpPr txBox="1"/>
          <p:nvPr/>
        </p:nvSpPr>
        <p:spPr>
          <a:xfrm>
            <a:off x="8688531" y="5351880"/>
            <a:ext cx="1891146"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dirty="0" smtClean="0"/>
              <a:t>Can be easily integrated with other APIs and coding languages</a:t>
            </a:r>
            <a:endParaRPr lang="en-IN" dirty="0"/>
          </a:p>
        </p:txBody>
      </p:sp>
      <p:sp>
        <p:nvSpPr>
          <p:cNvPr id="9" name="TextBox 8"/>
          <p:cNvSpPr txBox="1"/>
          <p:nvPr/>
        </p:nvSpPr>
        <p:spPr>
          <a:xfrm>
            <a:off x="8688531" y="2064192"/>
            <a:ext cx="1891146"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dirty="0" smtClean="0"/>
              <a:t>Intuitive syntax; simple to use</a:t>
            </a:r>
          </a:p>
          <a:p>
            <a:endParaRPr lang="en-IN" dirty="0"/>
          </a:p>
          <a:p>
            <a:endParaRPr lang="en-IN" dirty="0"/>
          </a:p>
        </p:txBody>
      </p:sp>
      <p:sp>
        <p:nvSpPr>
          <p:cNvPr id="11" name="TextBox 10"/>
          <p:cNvSpPr txBox="1"/>
          <p:nvPr/>
        </p:nvSpPr>
        <p:spPr>
          <a:xfrm>
            <a:off x="1605395" y="3708037"/>
            <a:ext cx="1891146"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dirty="0" smtClean="0"/>
              <a:t>Easy debugging; errors and packages well-documented</a:t>
            </a:r>
            <a:endParaRPr lang="en-IN" dirty="0"/>
          </a:p>
        </p:txBody>
      </p:sp>
      <p:sp>
        <p:nvSpPr>
          <p:cNvPr id="12" name="TextBox 11"/>
          <p:cNvSpPr txBox="1"/>
          <p:nvPr/>
        </p:nvSpPr>
        <p:spPr>
          <a:xfrm>
            <a:off x="8688531" y="3708036"/>
            <a:ext cx="1891146"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dirty="0"/>
              <a:t>S</a:t>
            </a:r>
            <a:r>
              <a:rPr lang="en-IN" dirty="0" smtClean="0"/>
              <a:t>cientific computing packages-</a:t>
            </a:r>
            <a:r>
              <a:rPr lang="en-IN" dirty="0" err="1" smtClean="0"/>
              <a:t>LinAl</a:t>
            </a:r>
            <a:r>
              <a:rPr lang="en-IN" dirty="0" smtClean="0"/>
              <a:t>, 3D, Simulations</a:t>
            </a:r>
            <a:endParaRPr lang="en-IN" dirty="0"/>
          </a:p>
        </p:txBody>
      </p:sp>
      <p:sp>
        <p:nvSpPr>
          <p:cNvPr id="13" name="TextBox 12"/>
          <p:cNvSpPr txBox="1"/>
          <p:nvPr/>
        </p:nvSpPr>
        <p:spPr>
          <a:xfrm>
            <a:off x="5195800" y="3708035"/>
            <a:ext cx="1891146"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dirty="0" smtClean="0"/>
              <a:t>Creating GUIs, connecting to relational databases etc.</a:t>
            </a:r>
            <a:endParaRPr lang="en-IN"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05" y="110321"/>
            <a:ext cx="1354796" cy="1354796"/>
          </a:xfrm>
          <a:prstGeom prst="rect">
            <a:avLst/>
          </a:prstGeom>
        </p:spPr>
      </p:pic>
    </p:spTree>
    <p:extLst>
      <p:ext uri="{BB962C8B-B14F-4D97-AF65-F5344CB8AC3E}">
        <p14:creationId xmlns:p14="http://schemas.microsoft.com/office/powerpoint/2010/main" val="10430351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9418" y="270164"/>
            <a:ext cx="8396920" cy="714574"/>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a:bodyPr>
          <a:lstStyle/>
          <a:p>
            <a:r>
              <a:rPr lang="en-IN" dirty="0">
                <a:solidFill>
                  <a:schemeClr val="dk1"/>
                </a:solidFill>
                <a:latin typeface="+mn-lt"/>
                <a:ea typeface="+mn-ea"/>
                <a:cs typeface="+mn-cs"/>
              </a:rPr>
              <a:t>Introduction to Python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6544" y="1244844"/>
            <a:ext cx="7343775"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2402" y="3854694"/>
            <a:ext cx="6534150"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4747847" y="5533291"/>
            <a:ext cx="6096000" cy="369332"/>
          </a:xfrm>
          <a:prstGeom prst="rect">
            <a:avLst/>
          </a:prstGeom>
        </p:spPr>
        <p:txBody>
          <a:bodyPr>
            <a:spAutoFit/>
          </a:bodyPr>
          <a:lstStyle/>
          <a:p>
            <a:r>
              <a:rPr lang="en-US" dirty="0" smtClean="0">
                <a:hlinkClick r:id="rId4"/>
              </a:rPr>
              <a:t>Read the full </a:t>
            </a:r>
            <a:r>
              <a:rPr lang="en-US" dirty="0">
                <a:hlinkClick r:id="rId4"/>
              </a:rPr>
              <a:t>a</a:t>
            </a:r>
            <a:r>
              <a:rPr lang="en-US" dirty="0" smtClean="0">
                <a:hlinkClick r:id="rId4"/>
              </a:rPr>
              <a:t>rticle</a:t>
            </a:r>
            <a:endParaRPr lang="en-US" dirty="0"/>
          </a:p>
        </p:txBody>
      </p:sp>
      <p:sp>
        <p:nvSpPr>
          <p:cNvPr id="15" name="TextBox 14"/>
          <p:cNvSpPr txBox="1"/>
          <p:nvPr/>
        </p:nvSpPr>
        <p:spPr>
          <a:xfrm>
            <a:off x="386861" y="1506360"/>
            <a:ext cx="2039815" cy="369332"/>
          </a:xfrm>
          <a:prstGeom prst="rect">
            <a:avLst/>
          </a:prstGeom>
          <a:noFill/>
        </p:spPr>
        <p:txBody>
          <a:bodyPr wrap="square" rtlCol="0">
            <a:spAutoFit/>
          </a:bodyPr>
          <a:lstStyle/>
          <a:p>
            <a:r>
              <a:rPr lang="en-US" b="1" dirty="0" smtClean="0"/>
              <a:t>Case Study 1</a:t>
            </a:r>
            <a:endParaRPr lang="en-US" b="1" dirty="0"/>
          </a:p>
        </p:txBody>
      </p:sp>
    </p:spTree>
    <p:extLst>
      <p:ext uri="{BB962C8B-B14F-4D97-AF65-F5344CB8AC3E}">
        <p14:creationId xmlns:p14="http://schemas.microsoft.com/office/powerpoint/2010/main" val="38213863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9418" y="270164"/>
            <a:ext cx="8396920" cy="714574"/>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a:bodyPr>
          <a:lstStyle/>
          <a:p>
            <a:r>
              <a:rPr lang="en-IN" dirty="0">
                <a:solidFill>
                  <a:schemeClr val="dk1"/>
                </a:solidFill>
                <a:latin typeface="+mn-lt"/>
                <a:ea typeface="+mn-ea"/>
                <a:cs typeface="+mn-cs"/>
              </a:rPr>
              <a:t>Introduction to Python</a:t>
            </a:r>
          </a:p>
        </p:txBody>
      </p:sp>
      <p:sp>
        <p:nvSpPr>
          <p:cNvPr id="10" name="Rectangle 9"/>
          <p:cNvSpPr/>
          <p:nvPr/>
        </p:nvSpPr>
        <p:spPr>
          <a:xfrm>
            <a:off x="4747847" y="5533291"/>
            <a:ext cx="6096000" cy="923330"/>
          </a:xfrm>
          <a:prstGeom prst="rect">
            <a:avLst/>
          </a:prstGeom>
        </p:spPr>
        <p:txBody>
          <a:bodyPr>
            <a:spAutoFit/>
          </a:bodyPr>
          <a:lstStyle/>
          <a:p>
            <a:endParaRPr lang="en-US" dirty="0" smtClean="0">
              <a:hlinkClick r:id="rId2"/>
            </a:endParaRPr>
          </a:p>
          <a:p>
            <a:endParaRPr lang="en-US" dirty="0" smtClean="0">
              <a:hlinkClick r:id="rId2"/>
            </a:endParaRPr>
          </a:p>
          <a:p>
            <a:r>
              <a:rPr lang="en-US" dirty="0" smtClean="0">
                <a:hlinkClick r:id="rId3"/>
              </a:rPr>
              <a:t>Read the full </a:t>
            </a:r>
            <a:r>
              <a:rPr lang="en-US" dirty="0">
                <a:hlinkClick r:id="rId3"/>
              </a:rPr>
              <a:t>a</a:t>
            </a:r>
            <a:r>
              <a:rPr lang="en-US" dirty="0" smtClean="0">
                <a:hlinkClick r:id="rId3"/>
              </a:rPr>
              <a:t>rticle</a:t>
            </a:r>
            <a:endParaRPr lang="en-US" dirty="0"/>
          </a:p>
        </p:txBody>
      </p:sp>
      <p:sp>
        <p:nvSpPr>
          <p:cNvPr id="15" name="TextBox 14"/>
          <p:cNvSpPr txBox="1"/>
          <p:nvPr/>
        </p:nvSpPr>
        <p:spPr>
          <a:xfrm>
            <a:off x="386861" y="1506360"/>
            <a:ext cx="2039815" cy="369332"/>
          </a:xfrm>
          <a:prstGeom prst="rect">
            <a:avLst/>
          </a:prstGeom>
          <a:noFill/>
        </p:spPr>
        <p:txBody>
          <a:bodyPr wrap="square" rtlCol="0">
            <a:spAutoFit/>
          </a:bodyPr>
          <a:lstStyle/>
          <a:p>
            <a:r>
              <a:rPr lang="en-US" b="1" dirty="0" smtClean="0"/>
              <a:t>Case Study 2</a:t>
            </a:r>
            <a:endParaRPr lang="en-US" b="1" dirty="0"/>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3112" y="1325074"/>
            <a:ext cx="8105775"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3111" y="4047026"/>
            <a:ext cx="8105775" cy="2113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09592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5763" y="310661"/>
            <a:ext cx="9362209" cy="748146"/>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IN" dirty="0" smtClean="0"/>
              <a:t>Data Science packages in Python</a:t>
            </a:r>
            <a:endParaRPr lang="en-IN" dirty="0"/>
          </a:p>
        </p:txBody>
      </p:sp>
      <p:sp>
        <p:nvSpPr>
          <p:cNvPr id="3" name="Subtitle 2"/>
          <p:cNvSpPr>
            <a:spLocks noGrp="1"/>
          </p:cNvSpPr>
          <p:nvPr>
            <p:ph type="subTitle" idx="1"/>
          </p:nvPr>
        </p:nvSpPr>
        <p:spPr>
          <a:xfrm>
            <a:off x="907472" y="2084964"/>
            <a:ext cx="1794163" cy="3806681"/>
          </a:xfrm>
        </p:spPr>
        <p:style>
          <a:lnRef idx="1">
            <a:schemeClr val="accent6"/>
          </a:lnRef>
          <a:fillRef idx="2">
            <a:schemeClr val="accent6"/>
          </a:fillRef>
          <a:effectRef idx="1">
            <a:schemeClr val="accent6"/>
          </a:effectRef>
          <a:fontRef idx="minor">
            <a:schemeClr val="dk1"/>
          </a:fontRef>
        </p:style>
        <p:txBody>
          <a:bodyPr>
            <a:normAutofit/>
          </a:bodyPr>
          <a:lstStyle/>
          <a:p>
            <a:pPr algn="l"/>
            <a:r>
              <a:rPr lang="en-US" sz="1100" b="1" dirty="0" smtClean="0"/>
              <a:t>Most </a:t>
            </a:r>
            <a:r>
              <a:rPr lang="en-US" sz="1100" b="1" dirty="0"/>
              <a:t>important and versatile package used widely in data science </a:t>
            </a:r>
            <a:r>
              <a:rPr lang="en-US" sz="1100" b="1" dirty="0" smtClean="0"/>
              <a:t>domains</a:t>
            </a:r>
          </a:p>
          <a:p>
            <a:pPr algn="l"/>
            <a:r>
              <a:rPr lang="en-US" sz="1100" b="1" dirty="0" smtClean="0"/>
              <a:t>Following are the main features of this package:</a:t>
            </a:r>
          </a:p>
          <a:p>
            <a:pPr marL="171450" lvl="0" indent="-171450" algn="l">
              <a:buFont typeface="Arial" panose="020B0604020202020204" pitchFamily="34" charset="0"/>
              <a:buChar char="•"/>
            </a:pPr>
            <a:r>
              <a:rPr lang="en-US" sz="1100" dirty="0"/>
              <a:t>reading of a dataset in a usable format (Data Frame in case of Python),</a:t>
            </a:r>
            <a:endParaRPr lang="en-IN" sz="1100" dirty="0"/>
          </a:p>
          <a:p>
            <a:pPr marL="171450" lvl="0" indent="-171450" algn="l">
              <a:buFont typeface="Arial" panose="020B0604020202020204" pitchFamily="34" charset="0"/>
              <a:buChar char="•"/>
            </a:pPr>
            <a:r>
              <a:rPr lang="en-US" sz="1100" dirty="0"/>
              <a:t>calculating basic statistics and, </a:t>
            </a:r>
            <a:endParaRPr lang="en-IN" sz="1100" dirty="0"/>
          </a:p>
          <a:p>
            <a:pPr marL="171450" lvl="0" indent="-171450" algn="l">
              <a:buFont typeface="Arial" panose="020B0604020202020204" pitchFamily="34" charset="0"/>
              <a:buChar char="•"/>
            </a:pPr>
            <a:r>
              <a:rPr lang="en-US" sz="1100" dirty="0" smtClean="0"/>
              <a:t>basic operations: sub-setting </a:t>
            </a:r>
            <a:r>
              <a:rPr lang="en-US" sz="1100" dirty="0"/>
              <a:t>a dataset, merging/concatenating two datasets, handling missing data etc.             </a:t>
            </a:r>
            <a:endParaRPr lang="en-IN" sz="1100" dirty="0"/>
          </a:p>
          <a:p>
            <a:endParaRPr lang="en-IN" sz="1100" b="1" dirty="0"/>
          </a:p>
        </p:txBody>
      </p:sp>
      <p:sp>
        <p:nvSpPr>
          <p:cNvPr id="5" name="Subtitle 2"/>
          <p:cNvSpPr txBox="1">
            <a:spLocks/>
          </p:cNvSpPr>
          <p:nvPr/>
        </p:nvSpPr>
        <p:spPr>
          <a:xfrm>
            <a:off x="3834245" y="2084964"/>
            <a:ext cx="1794163" cy="3806681"/>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pPr algn="l"/>
            <a:r>
              <a:rPr lang="en-US" sz="1100" b="1" dirty="0"/>
              <a:t>MATLAB equivalent in the Python environment</a:t>
            </a:r>
          </a:p>
          <a:p>
            <a:pPr algn="l"/>
            <a:r>
              <a:rPr lang="en-US" sz="1100" b="1" dirty="0"/>
              <a:t>Following are the main </a:t>
            </a:r>
            <a:r>
              <a:rPr lang="en-US" sz="1100" b="1" dirty="0" smtClean="0"/>
              <a:t>features of this package:</a:t>
            </a:r>
          </a:p>
          <a:p>
            <a:pPr marL="171450" lvl="0" indent="-171450" algn="l">
              <a:buFont typeface="Arial" panose="020B0604020202020204" pitchFamily="34" charset="0"/>
              <a:buChar char="•"/>
            </a:pPr>
            <a:r>
              <a:rPr lang="en-US" sz="1100" dirty="0"/>
              <a:t>a powerful and widely used a N-d array element</a:t>
            </a:r>
            <a:endParaRPr lang="en-IN" sz="1100" dirty="0"/>
          </a:p>
          <a:p>
            <a:pPr marL="171450" lvl="0" indent="-171450" algn="l">
              <a:buFont typeface="Arial" panose="020B0604020202020204" pitchFamily="34" charset="0"/>
              <a:buChar char="•"/>
            </a:pPr>
            <a:r>
              <a:rPr lang="en-US" sz="1100" dirty="0" smtClean="0"/>
              <a:t> </a:t>
            </a:r>
            <a:r>
              <a:rPr lang="en-US" sz="1100" dirty="0"/>
              <a:t>mathematical functions used in linear algebra, Fourier transforms and random number generation</a:t>
            </a:r>
            <a:endParaRPr lang="en-IN" sz="1100" dirty="0"/>
          </a:p>
          <a:p>
            <a:pPr marL="171450" lvl="0" indent="-171450" algn="l">
              <a:buFont typeface="Arial" panose="020B0604020202020204" pitchFamily="34" charset="0"/>
              <a:buChar char="•"/>
            </a:pPr>
            <a:r>
              <a:rPr lang="en-US" sz="1100" dirty="0"/>
              <a:t>d</a:t>
            </a:r>
            <a:r>
              <a:rPr lang="en-US" sz="1100" dirty="0" smtClean="0"/>
              <a:t>ummy datasets, simulations. </a:t>
            </a:r>
            <a:endParaRPr lang="en-IN" sz="1100" dirty="0"/>
          </a:p>
          <a:p>
            <a:endParaRPr lang="en-IN" sz="1100" b="1" dirty="0"/>
          </a:p>
        </p:txBody>
      </p:sp>
      <p:sp>
        <p:nvSpPr>
          <p:cNvPr id="7" name="Subtitle 2"/>
          <p:cNvSpPr txBox="1">
            <a:spLocks/>
          </p:cNvSpPr>
          <p:nvPr/>
        </p:nvSpPr>
        <p:spPr>
          <a:xfrm>
            <a:off x="6677891" y="2084964"/>
            <a:ext cx="1794163" cy="3806681"/>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pPr algn="l"/>
            <a:r>
              <a:rPr lang="en-US" sz="1100" b="1" dirty="0" smtClean="0"/>
              <a:t>A robust </a:t>
            </a:r>
            <a:r>
              <a:rPr lang="en-US" sz="1100" b="1" dirty="0"/>
              <a:t>collection of all the data science algorithms and methods to implement </a:t>
            </a:r>
            <a:r>
              <a:rPr lang="en-US" sz="1100" b="1" dirty="0" smtClean="0"/>
              <a:t>them</a:t>
            </a:r>
          </a:p>
          <a:p>
            <a:pPr algn="l"/>
            <a:r>
              <a:rPr lang="en-US" sz="1100" b="1" dirty="0" smtClean="0"/>
              <a:t>Following </a:t>
            </a:r>
            <a:r>
              <a:rPr lang="en-US" sz="1100" b="1" dirty="0"/>
              <a:t>are the main </a:t>
            </a:r>
            <a:r>
              <a:rPr lang="en-US" sz="1100" b="1" dirty="0" smtClean="0"/>
              <a:t>features of this package:</a:t>
            </a:r>
          </a:p>
          <a:p>
            <a:pPr marL="171450" lvl="0" indent="-171450" algn="l">
              <a:buFont typeface="Arial" panose="020B0604020202020204" pitchFamily="34" charset="0"/>
              <a:buChar char="•"/>
            </a:pPr>
            <a:r>
              <a:rPr lang="en-US" sz="1100" dirty="0" smtClean="0"/>
              <a:t>built </a:t>
            </a:r>
            <a:r>
              <a:rPr lang="en-US" sz="1100" dirty="0"/>
              <a:t>entirely on Python packages </a:t>
            </a:r>
            <a:r>
              <a:rPr lang="en-US" sz="1100" i="1" dirty="0"/>
              <a:t>like pandas, </a:t>
            </a:r>
            <a:r>
              <a:rPr lang="en-US" sz="1100" i="1" dirty="0" err="1"/>
              <a:t>numpy</a:t>
            </a:r>
            <a:r>
              <a:rPr lang="en-US" sz="1100" i="1" dirty="0"/>
              <a:t> and </a:t>
            </a:r>
            <a:r>
              <a:rPr lang="en-US" sz="1100" i="1" dirty="0" err="1"/>
              <a:t>matplotlib</a:t>
            </a:r>
            <a:endParaRPr lang="en-IN" sz="1100" dirty="0"/>
          </a:p>
          <a:p>
            <a:pPr marL="171450" lvl="0" indent="-171450" algn="l">
              <a:buFont typeface="Arial" panose="020B0604020202020204" pitchFamily="34" charset="0"/>
              <a:buChar char="•"/>
            </a:pPr>
            <a:r>
              <a:rPr lang="en-US" sz="1100" dirty="0" smtClean="0"/>
              <a:t>methods </a:t>
            </a:r>
            <a:r>
              <a:rPr lang="en-US" sz="1100" dirty="0"/>
              <a:t>for implementing most of the </a:t>
            </a:r>
            <a:r>
              <a:rPr lang="en-US" sz="1100" dirty="0" smtClean="0"/>
              <a:t>data science </a:t>
            </a:r>
            <a:r>
              <a:rPr lang="en-US" sz="1100" dirty="0"/>
              <a:t>techniques like Linear regression, logistic regression, clustering and decision </a:t>
            </a:r>
            <a:r>
              <a:rPr lang="en-US" sz="1100" dirty="0" smtClean="0"/>
              <a:t>trees</a:t>
            </a:r>
            <a:endParaRPr lang="en-IN" sz="1100" dirty="0"/>
          </a:p>
          <a:p>
            <a:pPr marL="171450" lvl="0" indent="-171450" algn="l">
              <a:buFont typeface="Arial" panose="020B0604020202020204" pitchFamily="34" charset="0"/>
              <a:buChar char="•"/>
            </a:pPr>
            <a:r>
              <a:rPr lang="en-US" sz="1100" dirty="0" smtClean="0"/>
              <a:t>concise </a:t>
            </a:r>
            <a:r>
              <a:rPr lang="en-US" sz="1100" dirty="0"/>
              <a:t>method to predict the outcome based on the model and measure the accuracy of the outcomes</a:t>
            </a:r>
            <a:endParaRPr lang="en-IN" sz="1100" dirty="0"/>
          </a:p>
          <a:p>
            <a:endParaRPr lang="en-IN" sz="1100" b="1" dirty="0"/>
          </a:p>
        </p:txBody>
      </p:sp>
      <p:sp>
        <p:nvSpPr>
          <p:cNvPr id="9" name="Subtitle 2"/>
          <p:cNvSpPr txBox="1">
            <a:spLocks/>
          </p:cNvSpPr>
          <p:nvPr/>
        </p:nvSpPr>
        <p:spPr>
          <a:xfrm>
            <a:off x="9521537" y="2084964"/>
            <a:ext cx="1794163" cy="3806681"/>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pPr algn="l"/>
            <a:r>
              <a:rPr lang="en-US" sz="1100" b="1" dirty="0" smtClean="0"/>
              <a:t>Used to generate high quality plots</a:t>
            </a:r>
            <a:endParaRPr lang="en-US" sz="1100" b="1" dirty="0"/>
          </a:p>
          <a:p>
            <a:pPr algn="l"/>
            <a:r>
              <a:rPr lang="en-US" sz="1100" b="1" dirty="0"/>
              <a:t>Following are the main </a:t>
            </a:r>
            <a:r>
              <a:rPr lang="en-US" sz="1100" b="1" dirty="0" smtClean="0"/>
              <a:t>functions of this package:</a:t>
            </a:r>
          </a:p>
          <a:p>
            <a:pPr marL="171450" lvl="0" indent="-171450" algn="l">
              <a:buFont typeface="Arial" panose="020B0604020202020204" pitchFamily="34" charset="0"/>
              <a:buChar char="•"/>
            </a:pPr>
            <a:r>
              <a:rPr lang="en-US" sz="1100" dirty="0" smtClean="0"/>
              <a:t>common </a:t>
            </a:r>
            <a:r>
              <a:rPr lang="en-US" sz="1100" dirty="0"/>
              <a:t>plots viz. histograms, stacked and unstacked bar charts, scatterplots, heat diagrams, box plots, power spectra, error charts etc.</a:t>
            </a:r>
            <a:endParaRPr lang="en-IN" sz="1100" dirty="0"/>
          </a:p>
          <a:p>
            <a:pPr marL="171450" lvl="0" indent="-171450" algn="l">
              <a:buFont typeface="Arial" panose="020B0604020202020204" pitchFamily="34" charset="0"/>
              <a:buChar char="•"/>
            </a:pPr>
            <a:r>
              <a:rPr lang="en-US" sz="1100" dirty="0" smtClean="0"/>
              <a:t>edit </a:t>
            </a:r>
            <a:r>
              <a:rPr lang="en-US" sz="1100" dirty="0"/>
              <a:t>and manipulate all the plot properties like title, axes properties, color, scale etc. </a:t>
            </a:r>
            <a:endParaRPr lang="en-IN" sz="1100" dirty="0"/>
          </a:p>
          <a:p>
            <a:endParaRPr lang="en-IN" sz="1100" b="1" dirty="0"/>
          </a:p>
        </p:txBody>
      </p:sp>
      <p:pic>
        <p:nvPicPr>
          <p:cNvPr id="11" name="Picture 10"/>
          <p:cNvPicPr>
            <a:picLocks noChangeAspect="1"/>
          </p:cNvPicPr>
          <p:nvPr/>
        </p:nvPicPr>
        <p:blipFill>
          <a:blip r:embed="rId2"/>
          <a:stretch>
            <a:fillRect/>
          </a:stretch>
        </p:blipFill>
        <p:spPr>
          <a:xfrm>
            <a:off x="907471" y="1381981"/>
            <a:ext cx="1794163" cy="667302"/>
          </a:xfrm>
          <a:prstGeom prst="rect">
            <a:avLst/>
          </a:prstGeom>
        </p:spPr>
      </p:pic>
      <p:pic>
        <p:nvPicPr>
          <p:cNvPr id="12" name="Picture 11"/>
          <p:cNvPicPr>
            <a:picLocks noChangeAspect="1"/>
          </p:cNvPicPr>
          <p:nvPr/>
        </p:nvPicPr>
        <p:blipFill>
          <a:blip r:embed="rId3"/>
          <a:stretch>
            <a:fillRect/>
          </a:stretch>
        </p:blipFill>
        <p:spPr>
          <a:xfrm>
            <a:off x="3847234" y="1530600"/>
            <a:ext cx="1781174" cy="554274"/>
          </a:xfrm>
          <a:prstGeom prst="rect">
            <a:avLst/>
          </a:prstGeom>
        </p:spPr>
      </p:pic>
      <p:pic>
        <p:nvPicPr>
          <p:cNvPr id="13" name="Picture 12"/>
          <p:cNvPicPr>
            <a:picLocks noChangeAspect="1"/>
          </p:cNvPicPr>
          <p:nvPr/>
        </p:nvPicPr>
        <p:blipFill>
          <a:blip r:embed="rId4"/>
          <a:stretch>
            <a:fillRect/>
          </a:stretch>
        </p:blipFill>
        <p:spPr>
          <a:xfrm>
            <a:off x="6624204" y="1532514"/>
            <a:ext cx="1847850" cy="552450"/>
          </a:xfrm>
          <a:prstGeom prst="rect">
            <a:avLst/>
          </a:prstGeom>
        </p:spPr>
      </p:pic>
      <p:pic>
        <p:nvPicPr>
          <p:cNvPr id="14" name="Picture 13"/>
          <p:cNvPicPr>
            <a:picLocks noChangeAspect="1"/>
          </p:cNvPicPr>
          <p:nvPr/>
        </p:nvPicPr>
        <p:blipFill>
          <a:blip r:embed="rId5"/>
          <a:stretch>
            <a:fillRect/>
          </a:stretch>
        </p:blipFill>
        <p:spPr>
          <a:xfrm>
            <a:off x="9447934" y="1672846"/>
            <a:ext cx="1867766" cy="412118"/>
          </a:xfrm>
          <a:prstGeom prst="rect">
            <a:avLst/>
          </a:prstGeom>
        </p:spPr>
      </p:pic>
    </p:spTree>
    <p:extLst>
      <p:ext uri="{BB962C8B-B14F-4D97-AF65-F5344CB8AC3E}">
        <p14:creationId xmlns:p14="http://schemas.microsoft.com/office/powerpoint/2010/main" val="4167949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3419" y="298938"/>
            <a:ext cx="9362209" cy="748146"/>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IN" dirty="0" smtClean="0"/>
              <a:t>IDEs in Python</a:t>
            </a:r>
            <a:endParaRPr lang="en-IN" dirty="0"/>
          </a:p>
        </p:txBody>
      </p:sp>
      <p:sp>
        <p:nvSpPr>
          <p:cNvPr id="3" name="Subtitle 2"/>
          <p:cNvSpPr>
            <a:spLocks noGrp="1"/>
          </p:cNvSpPr>
          <p:nvPr>
            <p:ph type="subTitle" idx="1"/>
          </p:nvPr>
        </p:nvSpPr>
        <p:spPr>
          <a:xfrm>
            <a:off x="1073726" y="2698029"/>
            <a:ext cx="2332414" cy="3287136"/>
          </a:xfrm>
        </p:spPr>
        <p:style>
          <a:lnRef idx="1">
            <a:schemeClr val="accent6"/>
          </a:lnRef>
          <a:fillRef idx="2">
            <a:schemeClr val="accent6"/>
          </a:fillRef>
          <a:effectRef idx="1">
            <a:schemeClr val="accent6"/>
          </a:effectRef>
          <a:fontRef idx="minor">
            <a:schemeClr val="dk1"/>
          </a:fontRef>
        </p:style>
        <p:txBody>
          <a:bodyPr>
            <a:normAutofit/>
          </a:bodyPr>
          <a:lstStyle/>
          <a:p>
            <a:pPr algn="l"/>
            <a:r>
              <a:rPr lang="en-US" sz="1100" b="1" dirty="0" smtClean="0"/>
              <a:t>Default IDE for Python and comes with default </a:t>
            </a:r>
            <a:r>
              <a:rPr lang="en-US" sz="1100" b="1" dirty="0"/>
              <a:t>implementation of </a:t>
            </a:r>
            <a:r>
              <a:rPr lang="en-US" sz="1100" b="1" dirty="0" smtClean="0"/>
              <a:t>Python</a:t>
            </a:r>
          </a:p>
          <a:p>
            <a:pPr algn="l"/>
            <a:r>
              <a:rPr lang="en-US" sz="1100" b="1" dirty="0" smtClean="0"/>
              <a:t>Following are the main features of this IDE:</a:t>
            </a:r>
          </a:p>
          <a:p>
            <a:pPr marL="171450" lvl="0" indent="-171450" algn="l">
              <a:buFont typeface="Arial" panose="020B0604020202020204" pitchFamily="34" charset="0"/>
              <a:buChar char="•"/>
            </a:pPr>
            <a:r>
              <a:rPr lang="en-US" sz="1100" dirty="0"/>
              <a:t>Multi-window text-editor with auto-completion, smart-indent and syntax and keyword highlighting</a:t>
            </a:r>
            <a:endParaRPr lang="en-IN" sz="1100" dirty="0"/>
          </a:p>
          <a:p>
            <a:pPr marL="171450" lvl="0" indent="-171450" algn="l">
              <a:buFont typeface="Arial" panose="020B0604020202020204" pitchFamily="34" charset="0"/>
              <a:buChar char="•"/>
            </a:pPr>
            <a:r>
              <a:rPr lang="en-US" sz="1100" dirty="0"/>
              <a:t>Python shell with syntax </a:t>
            </a:r>
            <a:r>
              <a:rPr lang="en-US" sz="1100" dirty="0" smtClean="0"/>
              <a:t>highlighting</a:t>
            </a:r>
          </a:p>
          <a:p>
            <a:pPr marL="171450" lvl="0" indent="-171450" algn="l">
              <a:buFont typeface="Arial" panose="020B0604020202020204" pitchFamily="34" charset="0"/>
              <a:buChar char="•"/>
            </a:pPr>
            <a:r>
              <a:rPr lang="en-US" sz="1100" dirty="0"/>
              <a:t>IDE for beginners as it is simple to use and works well for simple tasks</a:t>
            </a:r>
            <a:endParaRPr lang="en-IN" sz="1100" dirty="0"/>
          </a:p>
          <a:p>
            <a:endParaRPr lang="en-IN" sz="1100" b="1" dirty="0"/>
          </a:p>
        </p:txBody>
      </p:sp>
      <p:sp>
        <p:nvSpPr>
          <p:cNvPr id="4" name="TextBox 3"/>
          <p:cNvSpPr txBox="1"/>
          <p:nvPr/>
        </p:nvSpPr>
        <p:spPr>
          <a:xfrm>
            <a:off x="1073726" y="2328696"/>
            <a:ext cx="2332414"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IN" dirty="0" smtClean="0">
                <a:ln w="0"/>
                <a:solidFill>
                  <a:schemeClr val="tx1"/>
                </a:solidFill>
                <a:effectLst>
                  <a:outerShdw blurRad="38100" dist="19050" dir="2700000" algn="tl" rotWithShape="0">
                    <a:schemeClr val="dk1">
                      <a:alpha val="40000"/>
                    </a:schemeClr>
                  </a:outerShdw>
                </a:effectLst>
              </a:rPr>
              <a:t>IDLE</a:t>
            </a:r>
            <a:endParaRPr lang="en-IN" dirty="0">
              <a:ln w="0"/>
              <a:solidFill>
                <a:schemeClr val="tx1"/>
              </a:solidFill>
              <a:effectLst>
                <a:outerShdw blurRad="38100" dist="19050" dir="2700000" algn="tl" rotWithShape="0">
                  <a:schemeClr val="dk1">
                    <a:alpha val="40000"/>
                  </a:schemeClr>
                </a:outerShdw>
              </a:effectLst>
            </a:endParaRPr>
          </a:p>
        </p:txBody>
      </p:sp>
      <p:sp>
        <p:nvSpPr>
          <p:cNvPr id="13" name="Subtitle 2"/>
          <p:cNvSpPr txBox="1">
            <a:spLocks/>
          </p:cNvSpPr>
          <p:nvPr/>
        </p:nvSpPr>
        <p:spPr>
          <a:xfrm>
            <a:off x="4994910" y="2698028"/>
            <a:ext cx="2354580" cy="3287136"/>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pPr algn="l"/>
            <a:r>
              <a:rPr lang="en-US" sz="1100" b="1" dirty="0" smtClean="0"/>
              <a:t>A </a:t>
            </a:r>
            <a:r>
              <a:rPr lang="en-US" sz="1100" b="1" dirty="0"/>
              <a:t>powerful computational environment where code, execution, results and media can co-exist in one single </a:t>
            </a:r>
            <a:r>
              <a:rPr lang="en-US" sz="1100" b="1" dirty="0" smtClean="0"/>
              <a:t>document</a:t>
            </a:r>
          </a:p>
          <a:p>
            <a:pPr algn="l"/>
            <a:r>
              <a:rPr lang="en-US" sz="1100" b="1" dirty="0" smtClean="0"/>
              <a:t>Following are the main features of this package:</a:t>
            </a:r>
          </a:p>
          <a:p>
            <a:pPr marL="171450" indent="-171450" algn="l">
              <a:buFont typeface="Arial" panose="020B0604020202020204" pitchFamily="34" charset="0"/>
              <a:buChar char="•"/>
            </a:pPr>
            <a:r>
              <a:rPr lang="en-US" sz="1100" dirty="0" smtClean="0"/>
              <a:t>code</a:t>
            </a:r>
            <a:r>
              <a:rPr lang="en-US" sz="1100" dirty="0"/>
              <a:t>, executions, plots and results </a:t>
            </a:r>
            <a:r>
              <a:rPr lang="en-US" sz="1100" dirty="0" smtClean="0"/>
              <a:t>stored </a:t>
            </a:r>
            <a:r>
              <a:rPr lang="en-US" sz="1100" dirty="0"/>
              <a:t>in different cells </a:t>
            </a:r>
            <a:r>
              <a:rPr lang="en-US" sz="1100" dirty="0" smtClean="0"/>
              <a:t>can </a:t>
            </a:r>
            <a:r>
              <a:rPr lang="en-US" sz="1100" dirty="0"/>
              <a:t>be saved and edited as and when </a:t>
            </a:r>
            <a:r>
              <a:rPr lang="en-US" sz="1100" dirty="0" smtClean="0"/>
              <a:t>required</a:t>
            </a:r>
          </a:p>
          <a:p>
            <a:pPr marL="171450" lvl="0" indent="-171450" algn="l">
              <a:buFont typeface="Arial" panose="020B0604020202020204" pitchFamily="34" charset="0"/>
              <a:buChar char="•"/>
            </a:pPr>
            <a:r>
              <a:rPr lang="en-US" sz="1100" dirty="0"/>
              <a:t>Inline figure rendering of </a:t>
            </a:r>
            <a:r>
              <a:rPr lang="en-US" sz="1100" i="1" dirty="0" err="1"/>
              <a:t>matplotlib</a:t>
            </a:r>
            <a:r>
              <a:rPr lang="en-US" sz="1100" dirty="0"/>
              <a:t> plots which can be saved in multiple formats(JPEG,PNG) </a:t>
            </a:r>
            <a:endParaRPr lang="en-IN" sz="1100" dirty="0"/>
          </a:p>
          <a:p>
            <a:pPr marL="171450" lvl="0" indent="-171450" algn="l">
              <a:buFont typeface="Arial" panose="020B0604020202020204" pitchFamily="34" charset="0"/>
              <a:buChar char="•"/>
            </a:pPr>
            <a:r>
              <a:rPr lang="en-US" sz="1100" dirty="0"/>
              <a:t>Standard python syntax in the notebook can be saved as a python script</a:t>
            </a:r>
            <a:endParaRPr lang="en-IN" sz="1100" dirty="0"/>
          </a:p>
          <a:p>
            <a:endParaRPr lang="en-IN" sz="1100" b="1" dirty="0"/>
          </a:p>
        </p:txBody>
      </p:sp>
      <p:sp>
        <p:nvSpPr>
          <p:cNvPr id="14" name="TextBox 13"/>
          <p:cNvSpPr txBox="1"/>
          <p:nvPr/>
        </p:nvSpPr>
        <p:spPr>
          <a:xfrm>
            <a:off x="4994910" y="2328695"/>
            <a:ext cx="235458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IN" dirty="0" err="1" smtClean="0">
                <a:ln w="0"/>
                <a:solidFill>
                  <a:schemeClr val="tx1"/>
                </a:solidFill>
                <a:effectLst>
                  <a:outerShdw blurRad="38100" dist="19050" dir="2700000" algn="tl" rotWithShape="0">
                    <a:schemeClr val="dk1">
                      <a:alpha val="40000"/>
                    </a:schemeClr>
                  </a:outerShdw>
                </a:effectLst>
              </a:rPr>
              <a:t>Jupyter</a:t>
            </a:r>
            <a:endParaRPr lang="en-IN" dirty="0">
              <a:ln w="0"/>
              <a:solidFill>
                <a:schemeClr val="tx1"/>
              </a:solidFill>
              <a:effectLst>
                <a:outerShdw blurRad="38100" dist="19050" dir="2700000" algn="tl" rotWithShape="0">
                  <a:schemeClr val="dk1">
                    <a:alpha val="40000"/>
                  </a:schemeClr>
                </a:outerShdw>
              </a:effectLst>
            </a:endParaRPr>
          </a:p>
        </p:txBody>
      </p:sp>
      <p:sp>
        <p:nvSpPr>
          <p:cNvPr id="15" name="TextBox 14"/>
          <p:cNvSpPr txBox="1"/>
          <p:nvPr/>
        </p:nvSpPr>
        <p:spPr>
          <a:xfrm>
            <a:off x="1569026" y="1283388"/>
            <a:ext cx="9663545" cy="738664"/>
          </a:xfrm>
          <a:prstGeom prst="rect">
            <a:avLst/>
          </a:prstGeom>
          <a:noFill/>
        </p:spPr>
        <p:txBody>
          <a:bodyPr wrap="square" rtlCol="0">
            <a:spAutoFit/>
          </a:bodyPr>
          <a:lstStyle/>
          <a:p>
            <a:r>
              <a:rPr lang="en-GB" sz="1400" i="1" dirty="0"/>
              <a:t>IDE or Integrated Development Environment is a software which provides the source-code editor cum debugger for writing code. Using these </a:t>
            </a:r>
            <a:r>
              <a:rPr lang="en-GB" sz="1400" i="1" dirty="0" err="1"/>
              <a:t>softwares</a:t>
            </a:r>
            <a:r>
              <a:rPr lang="en-GB" sz="1400" i="1" dirty="0"/>
              <a:t>, one can write, test and debug a code snippet before adding the snippet in the production version of the code.</a:t>
            </a:r>
            <a:endParaRPr lang="en-IN" sz="1400" i="1" dirty="0"/>
          </a:p>
        </p:txBody>
      </p:sp>
      <p:sp>
        <p:nvSpPr>
          <p:cNvPr id="16" name="Subtitle 2"/>
          <p:cNvSpPr txBox="1">
            <a:spLocks/>
          </p:cNvSpPr>
          <p:nvPr/>
        </p:nvSpPr>
        <p:spPr>
          <a:xfrm>
            <a:off x="8641080" y="2698028"/>
            <a:ext cx="2290155" cy="3287136"/>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pPr algn="l"/>
            <a:r>
              <a:rPr lang="en-US" sz="1100" b="1" dirty="0" err="1"/>
              <a:t>Spyder</a:t>
            </a:r>
            <a:r>
              <a:rPr lang="en-US" sz="1100" b="1" dirty="0"/>
              <a:t> is a powerful scientific computing &amp; development environment for </a:t>
            </a:r>
            <a:r>
              <a:rPr lang="en-US" sz="1100" b="1" dirty="0" smtClean="0"/>
              <a:t>Python</a:t>
            </a:r>
          </a:p>
          <a:p>
            <a:pPr algn="l"/>
            <a:r>
              <a:rPr lang="en-US" sz="1100" b="1" dirty="0" smtClean="0"/>
              <a:t>Following are the main features of this package:</a:t>
            </a:r>
          </a:p>
          <a:p>
            <a:pPr marL="171450" lvl="0" indent="-171450" algn="l">
              <a:buFont typeface="Arial" panose="020B0604020202020204" pitchFamily="34" charset="0"/>
              <a:buChar char="•"/>
            </a:pPr>
            <a:r>
              <a:rPr lang="en-US" sz="1100" dirty="0"/>
              <a:t>Advanced editing, auto</a:t>
            </a:r>
            <a:r>
              <a:rPr lang="en-US" sz="1100" b="1" dirty="0"/>
              <a:t>-</a:t>
            </a:r>
            <a:r>
              <a:rPr lang="en-US" sz="1100" dirty="0"/>
              <a:t>completion, debugging, interactive testing</a:t>
            </a:r>
            <a:endParaRPr lang="en-IN" sz="1100" dirty="0"/>
          </a:p>
          <a:p>
            <a:pPr marL="171450" lvl="0" indent="-171450" algn="l">
              <a:buFont typeface="Arial" panose="020B0604020202020204" pitchFamily="34" charset="0"/>
              <a:buChar char="•"/>
            </a:pPr>
            <a:r>
              <a:rPr lang="en-US" sz="1100" dirty="0"/>
              <a:t>Python kernel and code editor with line numbering in the same screen</a:t>
            </a:r>
            <a:endParaRPr lang="en-IN" sz="1100" dirty="0"/>
          </a:p>
          <a:p>
            <a:pPr marL="171450" lvl="0" indent="-171450" algn="l">
              <a:buFont typeface="Arial" panose="020B0604020202020204" pitchFamily="34" charset="0"/>
              <a:buChar char="•"/>
            </a:pPr>
            <a:r>
              <a:rPr lang="en-US" sz="1100" dirty="0"/>
              <a:t>Pre-installed scientific packages like </a:t>
            </a:r>
            <a:r>
              <a:rPr lang="en-US" sz="1100" dirty="0" err="1"/>
              <a:t>numpy</a:t>
            </a:r>
            <a:r>
              <a:rPr lang="en-US" sz="1100" dirty="0"/>
              <a:t>, pandas, </a:t>
            </a:r>
            <a:r>
              <a:rPr lang="en-US" sz="1100" dirty="0" err="1"/>
              <a:t>scikit</a:t>
            </a:r>
            <a:r>
              <a:rPr lang="en-US" sz="1100" dirty="0"/>
              <a:t>-learn, </a:t>
            </a:r>
            <a:r>
              <a:rPr lang="en-US" sz="1100" dirty="0" err="1"/>
              <a:t>matplotlib</a:t>
            </a:r>
            <a:r>
              <a:rPr lang="en-US" sz="1100" dirty="0"/>
              <a:t> etc.</a:t>
            </a:r>
            <a:endParaRPr lang="en-IN" sz="1100" dirty="0"/>
          </a:p>
          <a:p>
            <a:endParaRPr lang="en-IN" sz="1100" b="1" dirty="0"/>
          </a:p>
        </p:txBody>
      </p:sp>
      <p:sp>
        <p:nvSpPr>
          <p:cNvPr id="17" name="TextBox 16"/>
          <p:cNvSpPr txBox="1"/>
          <p:nvPr/>
        </p:nvSpPr>
        <p:spPr>
          <a:xfrm>
            <a:off x="8641080" y="2328695"/>
            <a:ext cx="2290155"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IN" dirty="0" err="1" smtClean="0">
                <a:ln w="0"/>
                <a:solidFill>
                  <a:schemeClr val="tx1"/>
                </a:solidFill>
                <a:effectLst>
                  <a:outerShdw blurRad="38100" dist="19050" dir="2700000" algn="tl" rotWithShape="0">
                    <a:schemeClr val="dk1">
                      <a:alpha val="40000"/>
                    </a:schemeClr>
                  </a:outerShdw>
                </a:effectLst>
              </a:rPr>
              <a:t>Spyder</a:t>
            </a: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18680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6"/>
            <a:ext cx="9149861" cy="713397"/>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a:bodyPr>
          <a:lstStyle/>
          <a:p>
            <a:pPr algn="ctr"/>
            <a:r>
              <a:rPr lang="en-IN" sz="6000" dirty="0">
                <a:solidFill>
                  <a:schemeClr val="dk1"/>
                </a:solidFill>
                <a:latin typeface="+mn-lt"/>
                <a:ea typeface="+mn-ea"/>
                <a:cs typeface="+mn-cs"/>
              </a:rPr>
              <a:t>Downloads and Installation</a:t>
            </a:r>
          </a:p>
        </p:txBody>
      </p:sp>
      <p:graphicFrame>
        <p:nvGraphicFramePr>
          <p:cNvPr id="4" name="Table 3"/>
          <p:cNvGraphicFramePr>
            <a:graphicFrameLocks noGrp="1"/>
          </p:cNvGraphicFramePr>
          <p:nvPr>
            <p:extLst>
              <p:ext uri="{D42A27DB-BD31-4B8C-83A1-F6EECF244321}">
                <p14:modId xmlns:p14="http://schemas.microsoft.com/office/powerpoint/2010/main" val="1924835359"/>
              </p:ext>
            </p:extLst>
          </p:nvPr>
        </p:nvGraphicFramePr>
        <p:xfrm>
          <a:off x="1527907" y="1498984"/>
          <a:ext cx="8431644" cy="2807548"/>
        </p:xfrm>
        <a:graphic>
          <a:graphicData uri="http://schemas.openxmlformats.org/drawingml/2006/table">
            <a:tbl>
              <a:tblPr firstRow="1" bandRow="1">
                <a:tableStyleId>{5C22544A-7EE6-4342-B048-85BDC9FD1C3A}</a:tableStyleId>
              </a:tblPr>
              <a:tblGrid>
                <a:gridCol w="1978891"/>
                <a:gridCol w="2067791"/>
                <a:gridCol w="4384962"/>
              </a:tblGrid>
              <a:tr h="701887">
                <a:tc>
                  <a:txBody>
                    <a:bodyPr/>
                    <a:lstStyle/>
                    <a:p>
                      <a:pPr algn="ctr"/>
                      <a:r>
                        <a:rPr lang="en-IN" dirty="0" smtClean="0"/>
                        <a:t>Name</a:t>
                      </a:r>
                      <a:endParaRPr lang="en-IN" dirty="0"/>
                    </a:p>
                  </a:txBody>
                  <a:tcPr/>
                </a:tc>
                <a:tc>
                  <a:txBody>
                    <a:bodyPr/>
                    <a:lstStyle/>
                    <a:p>
                      <a:pPr algn="ctr"/>
                      <a:r>
                        <a:rPr lang="en-IN" dirty="0" smtClean="0"/>
                        <a:t>Function </a:t>
                      </a:r>
                      <a:endParaRPr lang="en-IN" dirty="0"/>
                    </a:p>
                  </a:txBody>
                  <a:tcPr/>
                </a:tc>
                <a:tc>
                  <a:txBody>
                    <a:bodyPr/>
                    <a:lstStyle/>
                    <a:p>
                      <a:pPr algn="ctr"/>
                      <a:r>
                        <a:rPr lang="en-IN" dirty="0" smtClean="0"/>
                        <a:t>Link</a:t>
                      </a:r>
                      <a:endParaRPr lang="en-IN" dirty="0"/>
                    </a:p>
                  </a:txBody>
                  <a:tcPr/>
                </a:tc>
              </a:tr>
              <a:tr h="701887">
                <a:tc>
                  <a:txBody>
                    <a:bodyPr/>
                    <a:lstStyle/>
                    <a:p>
                      <a:r>
                        <a:rPr lang="en-IN" dirty="0" smtClean="0"/>
                        <a:t>Python v2.7.0</a:t>
                      </a:r>
                      <a:endParaRPr lang="en-IN" dirty="0"/>
                    </a:p>
                  </a:txBody>
                  <a:tcPr/>
                </a:tc>
                <a:tc>
                  <a:txBody>
                    <a:bodyPr/>
                    <a:lstStyle/>
                    <a:p>
                      <a:r>
                        <a:rPr lang="en-IN" dirty="0" smtClean="0"/>
                        <a:t>Python Installation</a:t>
                      </a:r>
                      <a:endParaRPr lang="en-IN" dirty="0"/>
                    </a:p>
                  </a:txBody>
                  <a:tcPr/>
                </a:tc>
                <a:tc>
                  <a:txBody>
                    <a:bodyPr/>
                    <a:lstStyle/>
                    <a:p>
                      <a:r>
                        <a:rPr lang="en-IN" dirty="0" smtClean="0"/>
                        <a:t>https://www.python.org/downloads/</a:t>
                      </a:r>
                      <a:endParaRPr lang="en-IN" dirty="0"/>
                    </a:p>
                  </a:txBody>
                  <a:tcPr/>
                </a:tc>
              </a:tr>
              <a:tr h="701887">
                <a:tc>
                  <a:txBody>
                    <a:bodyPr/>
                    <a:lstStyle/>
                    <a:p>
                      <a:r>
                        <a:rPr lang="en-IN" dirty="0" smtClean="0"/>
                        <a:t>Anaconda</a:t>
                      </a:r>
                      <a:endParaRPr lang="en-IN" dirty="0"/>
                    </a:p>
                  </a:txBody>
                  <a:tcPr/>
                </a:tc>
                <a:tc>
                  <a:txBody>
                    <a:bodyPr/>
                    <a:lstStyle/>
                    <a:p>
                      <a:r>
                        <a:rPr lang="en-IN" dirty="0" smtClean="0"/>
                        <a:t>Python Distribution</a:t>
                      </a:r>
                      <a:endParaRPr lang="en-IN" dirty="0"/>
                    </a:p>
                  </a:txBody>
                  <a:tcPr/>
                </a:tc>
                <a:tc>
                  <a:txBody>
                    <a:bodyPr/>
                    <a:lstStyle/>
                    <a:p>
                      <a:r>
                        <a:rPr lang="en-IN" dirty="0" smtClean="0"/>
                        <a:t>https://www.continuum.io/downloads</a:t>
                      </a:r>
                      <a:endParaRPr lang="en-IN" dirty="0"/>
                    </a:p>
                  </a:txBody>
                  <a:tcPr/>
                </a:tc>
              </a:tr>
              <a:tr h="701887">
                <a:tc>
                  <a:txBody>
                    <a:bodyPr/>
                    <a:lstStyle/>
                    <a:p>
                      <a:r>
                        <a:rPr lang="en-IN" dirty="0" smtClean="0"/>
                        <a:t>Pip</a:t>
                      </a:r>
                      <a:endParaRPr lang="en-IN" dirty="0"/>
                    </a:p>
                  </a:txBody>
                  <a:tcPr/>
                </a:tc>
                <a:tc>
                  <a:txBody>
                    <a:bodyPr/>
                    <a:lstStyle/>
                    <a:p>
                      <a:r>
                        <a:rPr lang="en-IN" dirty="0" smtClean="0"/>
                        <a:t>Package Installer</a:t>
                      </a:r>
                      <a:endParaRPr lang="en-IN" dirty="0"/>
                    </a:p>
                  </a:txBody>
                  <a:tcPr/>
                </a:tc>
                <a:tc>
                  <a:txBody>
                    <a:bodyPr/>
                    <a:lstStyle/>
                    <a:p>
                      <a:r>
                        <a:rPr lang="en-IN" dirty="0" smtClean="0"/>
                        <a:t>https://pip.pypa.io/en/stable/installing/</a:t>
                      </a:r>
                      <a:endParaRPr lang="en-IN" dirty="0"/>
                    </a:p>
                  </a:txBody>
                  <a:tcPr/>
                </a:tc>
              </a:tr>
            </a:tbl>
          </a:graphicData>
        </a:graphic>
      </p:graphicFrame>
      <p:sp>
        <p:nvSpPr>
          <p:cNvPr id="3" name="TextBox 2"/>
          <p:cNvSpPr txBox="1"/>
          <p:nvPr/>
        </p:nvSpPr>
        <p:spPr>
          <a:xfrm>
            <a:off x="1535723" y="4548554"/>
            <a:ext cx="8382000" cy="1477328"/>
          </a:xfrm>
          <a:prstGeom prst="rect">
            <a:avLst/>
          </a:prstGeom>
          <a:noFill/>
        </p:spPr>
        <p:txBody>
          <a:bodyPr wrap="square" rtlCol="0">
            <a:spAutoFit/>
          </a:bodyPr>
          <a:lstStyle/>
          <a:p>
            <a:r>
              <a:rPr lang="en-US" dirty="0" smtClean="0"/>
              <a:t>• Anaconda </a:t>
            </a:r>
            <a:r>
              <a:rPr lang="en-US" dirty="0"/>
              <a:t>(Python distribution) should be installed</a:t>
            </a:r>
          </a:p>
          <a:p>
            <a:r>
              <a:rPr lang="en-US" dirty="0" smtClean="0"/>
              <a:t>• Download </a:t>
            </a:r>
            <a:r>
              <a:rPr lang="en-US" dirty="0"/>
              <a:t>Anaconda from - https://www.continuum.io/downloads</a:t>
            </a:r>
          </a:p>
          <a:p>
            <a:r>
              <a:rPr lang="en-US" dirty="0" smtClean="0"/>
              <a:t>• Download </a:t>
            </a:r>
            <a:r>
              <a:rPr lang="en-US" dirty="0"/>
              <a:t>the Python 2.7 version. It is more stable. Go to Control Panel-&gt; System and Security to check the operating    system type (32/64 bit). Download the appropriate installer.</a:t>
            </a:r>
          </a:p>
        </p:txBody>
      </p:sp>
    </p:spTree>
    <p:extLst>
      <p:ext uri="{BB962C8B-B14F-4D97-AF65-F5344CB8AC3E}">
        <p14:creationId xmlns:p14="http://schemas.microsoft.com/office/powerpoint/2010/main" val="5026739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6"/>
            <a:ext cx="9149861" cy="713397"/>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a:bodyPr>
          <a:lstStyle/>
          <a:p>
            <a:pPr algn="ctr"/>
            <a:r>
              <a:rPr lang="en-IN" sz="6000" dirty="0" smtClean="0"/>
              <a:t>Demo</a:t>
            </a:r>
            <a:endParaRPr lang="en-IN" sz="6000" dirty="0">
              <a:solidFill>
                <a:schemeClr val="dk1"/>
              </a:solidFill>
              <a:latin typeface="+mn-lt"/>
              <a:ea typeface="+mn-ea"/>
              <a:cs typeface="+mn-cs"/>
            </a:endParaRPr>
          </a:p>
        </p:txBody>
      </p:sp>
      <p:sp>
        <p:nvSpPr>
          <p:cNvPr id="3" name="TextBox 2"/>
          <p:cNvSpPr txBox="1"/>
          <p:nvPr/>
        </p:nvSpPr>
        <p:spPr>
          <a:xfrm>
            <a:off x="2778370" y="2555631"/>
            <a:ext cx="8382000" cy="707886"/>
          </a:xfrm>
          <a:prstGeom prst="rect">
            <a:avLst/>
          </a:prstGeom>
          <a:noFill/>
        </p:spPr>
        <p:txBody>
          <a:bodyPr wrap="square" rtlCol="0">
            <a:spAutoFit/>
          </a:bodyPr>
          <a:lstStyle/>
          <a:p>
            <a:r>
              <a:rPr lang="en-US" sz="4000" b="1" dirty="0" smtClean="0"/>
              <a:t>Demo of </a:t>
            </a:r>
            <a:r>
              <a:rPr lang="en-US" sz="4000" b="1" dirty="0" err="1" smtClean="0"/>
              <a:t>Jupyter</a:t>
            </a:r>
            <a:r>
              <a:rPr lang="en-US" sz="4000" b="1" dirty="0" smtClean="0"/>
              <a:t> Notebook</a:t>
            </a:r>
            <a:endParaRPr lang="en-US" sz="4000" b="1" dirty="0"/>
          </a:p>
        </p:txBody>
      </p:sp>
    </p:spTree>
    <p:extLst>
      <p:ext uri="{BB962C8B-B14F-4D97-AF65-F5344CB8AC3E}">
        <p14:creationId xmlns:p14="http://schemas.microsoft.com/office/powerpoint/2010/main" val="17796745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169" y="1825625"/>
            <a:ext cx="10556631" cy="4411052"/>
          </a:xfrm>
        </p:spPr>
        <p:txBody>
          <a:bodyPr>
            <a:normAutofit fontScale="92500" lnSpcReduction="20000"/>
          </a:bodyPr>
          <a:lstStyle/>
          <a:p>
            <a:pPr marL="0" indent="0">
              <a:buNone/>
            </a:pPr>
            <a:r>
              <a:rPr lang="en-US" sz="3200" b="1" dirty="0" smtClean="0"/>
              <a:t>List</a:t>
            </a:r>
          </a:p>
          <a:p>
            <a:pPr lvl="1"/>
            <a:r>
              <a:rPr lang="en-US" sz="2800" dirty="0"/>
              <a:t>holds an ordered collection of </a:t>
            </a:r>
            <a:r>
              <a:rPr lang="en-US" sz="2800" dirty="0" smtClean="0"/>
              <a:t>items</a:t>
            </a:r>
          </a:p>
          <a:p>
            <a:pPr marL="457200" lvl="1" indent="0">
              <a:buNone/>
            </a:pPr>
            <a:endParaRPr lang="en-US" sz="2800" dirty="0" smtClean="0"/>
          </a:p>
          <a:p>
            <a:pPr lvl="1"/>
            <a:r>
              <a:rPr lang="en-US" sz="2800" dirty="0"/>
              <a:t>i</a:t>
            </a:r>
            <a:r>
              <a:rPr lang="en-US" sz="2800" dirty="0" smtClean="0"/>
              <a:t>tems separated by commas</a:t>
            </a:r>
          </a:p>
          <a:p>
            <a:pPr marL="457200" lvl="1" indent="0">
              <a:buNone/>
            </a:pPr>
            <a:endParaRPr lang="en-US" sz="2800" dirty="0" smtClean="0"/>
          </a:p>
          <a:p>
            <a:pPr lvl="1"/>
            <a:r>
              <a:rPr lang="en-US" sz="2800" dirty="0"/>
              <a:t>e</a:t>
            </a:r>
            <a:r>
              <a:rPr lang="en-US" sz="2800" dirty="0" smtClean="0"/>
              <a:t>nclosed in square brackets</a:t>
            </a:r>
          </a:p>
          <a:p>
            <a:pPr marL="457200" lvl="1" indent="0">
              <a:buNone/>
            </a:pPr>
            <a:endParaRPr lang="en-US" sz="2800" dirty="0" smtClean="0"/>
          </a:p>
          <a:p>
            <a:pPr lvl="1"/>
            <a:r>
              <a:rPr lang="en-US" sz="2800" dirty="0"/>
              <a:t>m</a:t>
            </a:r>
            <a:r>
              <a:rPr lang="en-US" sz="2800" dirty="0" smtClean="0"/>
              <a:t>utable (can add/delete elements)</a:t>
            </a:r>
          </a:p>
          <a:p>
            <a:pPr marL="457200" lvl="1" indent="0">
              <a:buNone/>
            </a:pPr>
            <a:endParaRPr lang="en-US" sz="2800" dirty="0" smtClean="0"/>
          </a:p>
          <a:p>
            <a:pPr lvl="1"/>
            <a:r>
              <a:rPr lang="en-US" sz="2800" dirty="0" err="1" smtClean="0"/>
              <a:t>Prezlist</a:t>
            </a:r>
            <a:r>
              <a:rPr lang="en-US" sz="2800" dirty="0" smtClean="0"/>
              <a:t> = [‘Higgins’, ‘</a:t>
            </a:r>
            <a:r>
              <a:rPr lang="en-US" sz="2800" dirty="0" err="1" smtClean="0"/>
              <a:t>Modi</a:t>
            </a:r>
            <a:r>
              <a:rPr lang="en-US" sz="2800" dirty="0" smtClean="0"/>
              <a:t>’, ‘Trump’, ‘Putin’, ‘Merkel’]</a:t>
            </a:r>
          </a:p>
          <a:p>
            <a:pPr marL="457200" lvl="1" indent="0">
              <a:buNone/>
            </a:pPr>
            <a:endParaRPr lang="en-US" sz="2800" dirty="0" smtClean="0"/>
          </a:p>
          <a:p>
            <a:pPr lvl="1"/>
            <a:r>
              <a:rPr lang="en-US" sz="2800" dirty="0" err="1" smtClean="0"/>
              <a:t>Prezlist.append</a:t>
            </a:r>
            <a:r>
              <a:rPr lang="en-US" sz="2800" dirty="0" smtClean="0"/>
              <a:t>(), </a:t>
            </a:r>
            <a:r>
              <a:rPr lang="en-US" sz="2800" dirty="0" err="1" smtClean="0"/>
              <a:t>prezlist.sort</a:t>
            </a:r>
            <a:r>
              <a:rPr lang="en-US" sz="2800" dirty="0" smtClean="0"/>
              <a:t>(), </a:t>
            </a:r>
            <a:r>
              <a:rPr lang="en-US" sz="2800" dirty="0" err="1" smtClean="0"/>
              <a:t>len</a:t>
            </a:r>
            <a:r>
              <a:rPr lang="en-US" sz="2800" dirty="0" smtClean="0"/>
              <a:t>(</a:t>
            </a:r>
            <a:r>
              <a:rPr lang="en-US" sz="2800" dirty="0" err="1" smtClean="0"/>
              <a:t>prezlist</a:t>
            </a:r>
            <a:r>
              <a:rPr lang="en-US" sz="2800" dirty="0" smtClean="0"/>
              <a:t>), del </a:t>
            </a:r>
            <a:r>
              <a:rPr lang="en-US" sz="2800" dirty="0" err="1" smtClean="0"/>
              <a:t>prezlist</a:t>
            </a:r>
            <a:r>
              <a:rPr lang="en-US" sz="2800" dirty="0" smtClean="0"/>
              <a:t>[0] (indexing)</a:t>
            </a:r>
          </a:p>
          <a:p>
            <a:pPr lvl="1">
              <a:buFont typeface="Wingdings" panose="05000000000000000000" pitchFamily="2" charset="2"/>
              <a:buChar char="q"/>
            </a:pPr>
            <a:endParaRPr lang="en-US" sz="1600" dirty="0" smtClean="0"/>
          </a:p>
          <a:p>
            <a:pPr lvl="1">
              <a:buFont typeface="Wingdings" panose="05000000000000000000" pitchFamily="2" charset="2"/>
              <a:buChar char="q"/>
            </a:pPr>
            <a:endParaRPr lang="en-US" sz="1600" dirty="0" smtClean="0"/>
          </a:p>
          <a:p>
            <a:pPr lvl="1">
              <a:buFont typeface="Wingdings" panose="05000000000000000000" pitchFamily="2" charset="2"/>
              <a:buChar char="q"/>
            </a:pPr>
            <a:endParaRPr lang="en-US" sz="1600" dirty="0"/>
          </a:p>
          <a:p>
            <a:pPr marL="457200" lvl="1" indent="0">
              <a:buNone/>
            </a:pPr>
            <a:endParaRPr lang="en-US" sz="2000" i="1" dirty="0"/>
          </a:p>
          <a:p>
            <a:pPr marL="457200" lvl="1" indent="0">
              <a:buNone/>
            </a:pPr>
            <a:endParaRPr lang="en-US" sz="2000" i="1" dirty="0" smtClean="0"/>
          </a:p>
          <a:p>
            <a:pPr lvl="1">
              <a:buFont typeface="Wingdings" panose="05000000000000000000" pitchFamily="2" charset="2"/>
              <a:buChar char="q"/>
            </a:pPr>
            <a:endParaRPr lang="en-US" sz="1600" dirty="0"/>
          </a:p>
        </p:txBody>
      </p:sp>
      <p:sp>
        <p:nvSpPr>
          <p:cNvPr id="5" name="Title 1"/>
          <p:cNvSpPr>
            <a:spLocks noGrp="1"/>
          </p:cNvSpPr>
          <p:nvPr>
            <p:ph type="title"/>
          </p:nvPr>
        </p:nvSpPr>
        <p:spPr>
          <a:xfrm>
            <a:off x="838200" y="365126"/>
            <a:ext cx="8997462" cy="818905"/>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a:bodyPr>
          <a:lstStyle/>
          <a:p>
            <a:pPr algn="ctr"/>
            <a:r>
              <a:rPr lang="en-IN" sz="6000" dirty="0" smtClean="0">
                <a:solidFill>
                  <a:schemeClr val="dk1"/>
                </a:solidFill>
                <a:latin typeface="+mn-lt"/>
                <a:ea typeface="+mn-ea"/>
                <a:cs typeface="+mn-cs"/>
              </a:rPr>
              <a:t>Data Structures in Python</a:t>
            </a:r>
            <a:endParaRPr lang="en-IN" sz="6000" dirty="0">
              <a:solidFill>
                <a:schemeClr val="dk1"/>
              </a:solidFill>
              <a:latin typeface="+mn-lt"/>
              <a:ea typeface="+mn-ea"/>
              <a:cs typeface="+mn-cs"/>
            </a:endParaRPr>
          </a:p>
        </p:txBody>
      </p:sp>
    </p:spTree>
    <p:extLst>
      <p:ext uri="{BB962C8B-B14F-4D97-AF65-F5344CB8AC3E}">
        <p14:creationId xmlns:p14="http://schemas.microsoft.com/office/powerpoint/2010/main" val="3470812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169" y="1825625"/>
            <a:ext cx="10556631" cy="4411052"/>
          </a:xfrm>
        </p:spPr>
        <p:txBody>
          <a:bodyPr>
            <a:normAutofit fontScale="92500" lnSpcReduction="20000"/>
          </a:bodyPr>
          <a:lstStyle/>
          <a:p>
            <a:pPr marL="0" lvl="1" indent="0">
              <a:spcBef>
                <a:spcPts val="1000"/>
              </a:spcBef>
              <a:buNone/>
            </a:pPr>
            <a:r>
              <a:rPr lang="en-US" sz="3200" b="1" dirty="0" smtClean="0"/>
              <a:t>Tuple</a:t>
            </a:r>
          </a:p>
          <a:p>
            <a:pPr lvl="1"/>
            <a:r>
              <a:rPr lang="en-US" sz="2800" dirty="0"/>
              <a:t>Similar  to </a:t>
            </a:r>
            <a:r>
              <a:rPr lang="en-US" sz="2800" dirty="0" smtClean="0"/>
              <a:t>list</a:t>
            </a:r>
          </a:p>
          <a:p>
            <a:pPr marL="457200" lvl="1" indent="0">
              <a:buNone/>
            </a:pPr>
            <a:endParaRPr lang="en-US" sz="2800" dirty="0"/>
          </a:p>
          <a:p>
            <a:pPr lvl="1"/>
            <a:r>
              <a:rPr lang="en-US" sz="2800" dirty="0"/>
              <a:t>immutable </a:t>
            </a:r>
            <a:endParaRPr lang="en-US" sz="2800" dirty="0" smtClean="0"/>
          </a:p>
          <a:p>
            <a:pPr marL="457200" lvl="1" indent="0">
              <a:buNone/>
            </a:pPr>
            <a:endParaRPr lang="en-US" sz="2800" dirty="0" smtClean="0"/>
          </a:p>
          <a:p>
            <a:pPr lvl="1"/>
            <a:r>
              <a:rPr lang="en-US" sz="2800" dirty="0"/>
              <a:t>e</a:t>
            </a:r>
            <a:r>
              <a:rPr lang="en-US" sz="2800" dirty="0" smtClean="0"/>
              <a:t>nclosed in parentheses (optional)</a:t>
            </a:r>
          </a:p>
          <a:p>
            <a:pPr marL="457200" lvl="1" indent="0">
              <a:buNone/>
            </a:pPr>
            <a:endParaRPr lang="en-US" sz="2800" dirty="0" smtClean="0"/>
          </a:p>
          <a:p>
            <a:pPr lvl="1"/>
            <a:r>
              <a:rPr lang="en-US" sz="2800" dirty="0"/>
              <a:t>m</a:t>
            </a:r>
            <a:r>
              <a:rPr lang="en-US" sz="2800" dirty="0" smtClean="0"/>
              <a:t>at = (‘land’, ‘water’, ‘air’)</a:t>
            </a:r>
          </a:p>
          <a:p>
            <a:pPr marL="457200" lvl="1" indent="0">
              <a:buNone/>
            </a:pPr>
            <a:endParaRPr lang="en-US" sz="2800" dirty="0" smtClean="0"/>
          </a:p>
          <a:p>
            <a:pPr lvl="1"/>
            <a:r>
              <a:rPr lang="en-US" sz="2800" dirty="0" smtClean="0"/>
              <a:t>got = ‘fire’, ‘ice’, mat = ‘fire’, ‘ice’, </a:t>
            </a:r>
            <a:r>
              <a:rPr lang="en-US" sz="2800" dirty="0"/>
              <a:t>(‘land’, ‘water’, ‘air</a:t>
            </a:r>
            <a:r>
              <a:rPr lang="en-US" sz="2800" dirty="0" smtClean="0"/>
              <a:t>’)</a:t>
            </a:r>
          </a:p>
          <a:p>
            <a:pPr marL="457200" lvl="1" indent="0">
              <a:buNone/>
            </a:pPr>
            <a:endParaRPr lang="en-US" sz="2800" dirty="0" smtClean="0"/>
          </a:p>
          <a:p>
            <a:pPr lvl="1"/>
            <a:r>
              <a:rPr lang="en-US" sz="2800" dirty="0"/>
              <a:t>g</a:t>
            </a:r>
            <a:r>
              <a:rPr lang="en-US" sz="2800" dirty="0" smtClean="0"/>
              <a:t>ot[2], got[2][2]</a:t>
            </a:r>
            <a:endParaRPr lang="en-US" sz="2800" dirty="0"/>
          </a:p>
          <a:p>
            <a:pPr lvl="1">
              <a:buFont typeface="Wingdings" panose="05000000000000000000" pitchFamily="2" charset="2"/>
              <a:buChar char="q"/>
            </a:pPr>
            <a:endParaRPr lang="en-US" sz="1600" dirty="0" smtClean="0"/>
          </a:p>
          <a:p>
            <a:pPr lvl="1">
              <a:buFont typeface="Wingdings" panose="05000000000000000000" pitchFamily="2" charset="2"/>
              <a:buChar char="q"/>
            </a:pPr>
            <a:endParaRPr lang="en-US" sz="1600" dirty="0" smtClean="0"/>
          </a:p>
          <a:p>
            <a:pPr lvl="1">
              <a:buFont typeface="Wingdings" panose="05000000000000000000" pitchFamily="2" charset="2"/>
              <a:buChar char="q"/>
            </a:pPr>
            <a:endParaRPr lang="en-US" sz="1600" dirty="0"/>
          </a:p>
          <a:p>
            <a:pPr marL="457200" lvl="1" indent="0">
              <a:buNone/>
            </a:pPr>
            <a:endParaRPr lang="en-US" sz="2000" i="1" dirty="0"/>
          </a:p>
          <a:p>
            <a:pPr marL="457200" lvl="1" indent="0">
              <a:buNone/>
            </a:pPr>
            <a:endParaRPr lang="en-US" sz="2000" i="1" dirty="0" smtClean="0"/>
          </a:p>
          <a:p>
            <a:pPr lvl="1">
              <a:buFont typeface="Wingdings" panose="05000000000000000000" pitchFamily="2" charset="2"/>
              <a:buChar char="q"/>
            </a:pPr>
            <a:endParaRPr lang="en-US" sz="1600" dirty="0"/>
          </a:p>
        </p:txBody>
      </p:sp>
      <p:sp>
        <p:nvSpPr>
          <p:cNvPr id="5" name="Title 1"/>
          <p:cNvSpPr>
            <a:spLocks noGrp="1"/>
          </p:cNvSpPr>
          <p:nvPr>
            <p:ph type="title"/>
          </p:nvPr>
        </p:nvSpPr>
        <p:spPr>
          <a:xfrm>
            <a:off x="838200" y="365126"/>
            <a:ext cx="8997462" cy="818905"/>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a:bodyPr>
          <a:lstStyle/>
          <a:p>
            <a:pPr algn="ctr"/>
            <a:r>
              <a:rPr lang="en-IN" sz="6000" dirty="0" smtClean="0">
                <a:solidFill>
                  <a:schemeClr val="dk1"/>
                </a:solidFill>
                <a:latin typeface="+mn-lt"/>
                <a:ea typeface="+mn-ea"/>
                <a:cs typeface="+mn-cs"/>
              </a:rPr>
              <a:t>Data Structures in Python</a:t>
            </a:r>
            <a:endParaRPr lang="en-IN" sz="6000" dirty="0">
              <a:solidFill>
                <a:schemeClr val="dk1"/>
              </a:solidFill>
              <a:latin typeface="+mn-lt"/>
              <a:ea typeface="+mn-ea"/>
              <a:cs typeface="+mn-cs"/>
            </a:endParaRPr>
          </a:p>
        </p:txBody>
      </p:sp>
    </p:spTree>
    <p:extLst>
      <p:ext uri="{BB962C8B-B14F-4D97-AF65-F5344CB8AC3E}">
        <p14:creationId xmlns:p14="http://schemas.microsoft.com/office/powerpoint/2010/main" val="2896160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a:srcRect l="61439" t="12778" r="7560" b="51111"/>
          <a:stretch/>
        </p:blipFill>
        <p:spPr>
          <a:xfrm>
            <a:off x="6229350" y="1944975"/>
            <a:ext cx="5181600" cy="3862832"/>
          </a:xfrm>
          <a:prstGeom prst="rect">
            <a:avLst/>
          </a:prstGeom>
        </p:spPr>
      </p:pic>
      <p:grpSp>
        <p:nvGrpSpPr>
          <p:cNvPr id="4" name="Group 3"/>
          <p:cNvGrpSpPr/>
          <p:nvPr/>
        </p:nvGrpSpPr>
        <p:grpSpPr>
          <a:xfrm>
            <a:off x="663244" y="597331"/>
            <a:ext cx="4744339" cy="671512"/>
            <a:chOff x="663244" y="597331"/>
            <a:chExt cx="4744339" cy="671512"/>
          </a:xfrm>
        </p:grpSpPr>
        <p:sp>
          <p:nvSpPr>
            <p:cNvPr id="5" name="Rectangle 4"/>
            <p:cNvSpPr/>
            <p:nvPr/>
          </p:nvSpPr>
          <p:spPr>
            <a:xfrm>
              <a:off x="1263132" y="712371"/>
              <a:ext cx="4144451" cy="530594"/>
            </a:xfrm>
            <a:prstGeom prst="rect">
              <a:avLst/>
            </a:prstGeom>
          </p:spPr>
          <p:txBody>
            <a:bodyPr wrap="square">
              <a:spAutoFit/>
            </a:bodyPr>
            <a:lstStyle/>
            <a:p>
              <a:pPr>
                <a:lnSpc>
                  <a:spcPct val="107000"/>
                </a:lnSpc>
                <a:spcAft>
                  <a:spcPts val="800"/>
                </a:spcAft>
              </a:pPr>
              <a:r>
                <a:rPr lang="en-GB" sz="2800" b="1" dirty="0">
                  <a:solidFill>
                    <a:srgbClr val="2E74B5"/>
                  </a:solidFill>
                  <a:latin typeface="Calibri Light" panose="020F0302020204030204" pitchFamily="34" charset="0"/>
                  <a:ea typeface="Calibri" panose="020F0502020204030204" pitchFamily="34" charset="0"/>
                </a:rPr>
                <a:t>Course Locations</a:t>
              </a:r>
              <a:endParaRPr lang="en-GB" sz="2800" b="1" dirty="0">
                <a:solidFill>
                  <a:srgbClr val="517494"/>
                </a:solidFill>
                <a:effectLst/>
                <a:latin typeface="Times New Roman" panose="02020603050405020304" pitchFamily="18" charset="0"/>
                <a:ea typeface="Calibri" panose="020F0502020204030204" pitchFamily="34" charset="0"/>
              </a:endParaRPr>
            </a:p>
          </p:txBody>
        </p:sp>
        <p:pic>
          <p:nvPicPr>
            <p:cNvPr id="6" name="Picture 5"/>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663244" y="597331"/>
              <a:ext cx="634392" cy="671512"/>
            </a:xfrm>
            <a:prstGeom prst="rect">
              <a:avLst/>
            </a:prstGeom>
          </p:spPr>
        </p:pic>
      </p:gr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244" y="1944975"/>
            <a:ext cx="4358758" cy="4246275"/>
          </a:xfrm>
          <a:prstGeom prst="rect">
            <a:avLst/>
          </a:prstGeom>
        </p:spPr>
      </p:pic>
      <p:sp>
        <p:nvSpPr>
          <p:cNvPr id="8" name="Rectangle 7"/>
          <p:cNvSpPr/>
          <p:nvPr/>
        </p:nvSpPr>
        <p:spPr>
          <a:xfrm>
            <a:off x="663244" y="1454515"/>
            <a:ext cx="4358758" cy="369332"/>
          </a:xfrm>
          <a:prstGeom prst="rect">
            <a:avLst/>
          </a:prstGeom>
        </p:spPr>
        <p:txBody>
          <a:bodyPr wrap="square">
            <a:spAutoFit/>
          </a:bodyPr>
          <a:lstStyle/>
          <a:p>
            <a:r>
              <a:rPr lang="en-GB" dirty="0">
                <a:solidFill>
                  <a:srgbClr val="2E74B5"/>
                </a:solidFill>
              </a:rPr>
              <a:t>Location 1: ‘The Stables’, Stormont Castle</a:t>
            </a:r>
          </a:p>
        </p:txBody>
      </p:sp>
      <p:sp>
        <p:nvSpPr>
          <p:cNvPr id="9" name="Oval 8"/>
          <p:cNvSpPr/>
          <p:nvPr/>
        </p:nvSpPr>
        <p:spPr>
          <a:xfrm>
            <a:off x="7703879" y="3657316"/>
            <a:ext cx="457200" cy="438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w="38100">
                <a:solidFill>
                  <a:schemeClr val="tx1"/>
                </a:solidFill>
              </a:ln>
            </a:endParaRPr>
          </a:p>
        </p:txBody>
      </p:sp>
      <p:sp>
        <p:nvSpPr>
          <p:cNvPr id="10" name="Rectangle 9"/>
          <p:cNvSpPr/>
          <p:nvPr/>
        </p:nvSpPr>
        <p:spPr>
          <a:xfrm>
            <a:off x="6096000" y="1454515"/>
            <a:ext cx="4358758" cy="369332"/>
          </a:xfrm>
          <a:prstGeom prst="rect">
            <a:avLst/>
          </a:prstGeom>
        </p:spPr>
        <p:txBody>
          <a:bodyPr wrap="square">
            <a:spAutoFit/>
          </a:bodyPr>
          <a:lstStyle/>
          <a:p>
            <a:r>
              <a:rPr lang="en-GB" dirty="0">
                <a:solidFill>
                  <a:srgbClr val="2E74B5"/>
                </a:solidFill>
              </a:rPr>
              <a:t>Location 2: ‘iD Lab’, Adelaide Street, Belfast</a:t>
            </a:r>
          </a:p>
        </p:txBody>
      </p:sp>
      <p:sp>
        <p:nvSpPr>
          <p:cNvPr id="12" name="Oval 11"/>
          <p:cNvSpPr/>
          <p:nvPr/>
        </p:nvSpPr>
        <p:spPr>
          <a:xfrm>
            <a:off x="2847975" y="3924300"/>
            <a:ext cx="457200" cy="438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w="38100">
                <a:solidFill>
                  <a:schemeClr val="tx1"/>
                </a:solidFill>
              </a:ln>
            </a:endParaRPr>
          </a:p>
        </p:txBody>
      </p:sp>
      <p:sp>
        <p:nvSpPr>
          <p:cNvPr id="13" name="Arrow: Left 12"/>
          <p:cNvSpPr/>
          <p:nvPr/>
        </p:nvSpPr>
        <p:spPr>
          <a:xfrm>
            <a:off x="3373696" y="3948580"/>
            <a:ext cx="647700" cy="23906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Left 13"/>
          <p:cNvSpPr/>
          <p:nvPr/>
        </p:nvSpPr>
        <p:spPr>
          <a:xfrm>
            <a:off x="8275379" y="3756860"/>
            <a:ext cx="647700" cy="23906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04244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169" y="1825625"/>
            <a:ext cx="10556631" cy="4411052"/>
          </a:xfrm>
        </p:spPr>
        <p:txBody>
          <a:bodyPr>
            <a:normAutofit lnSpcReduction="10000"/>
          </a:bodyPr>
          <a:lstStyle/>
          <a:p>
            <a:pPr marL="0" indent="0">
              <a:buNone/>
            </a:pPr>
            <a:r>
              <a:rPr lang="en-US" sz="3200" b="1" dirty="0" smtClean="0"/>
              <a:t>Dictionary </a:t>
            </a:r>
          </a:p>
          <a:p>
            <a:pPr lvl="1"/>
            <a:r>
              <a:rPr lang="en-US" sz="2800" dirty="0"/>
              <a:t>k</a:t>
            </a:r>
            <a:r>
              <a:rPr lang="en-US" sz="2800" dirty="0" smtClean="0"/>
              <a:t>ey-value pairs</a:t>
            </a:r>
          </a:p>
          <a:p>
            <a:pPr marL="457200" lvl="1" indent="0">
              <a:buNone/>
            </a:pPr>
            <a:endParaRPr lang="en-US" sz="2800" dirty="0" smtClean="0"/>
          </a:p>
          <a:p>
            <a:pPr lvl="1"/>
            <a:r>
              <a:rPr lang="en-US" sz="2800" dirty="0"/>
              <a:t>d = {key1 : value1, key2 : value2 </a:t>
            </a:r>
            <a:r>
              <a:rPr lang="en-US" sz="2800" dirty="0" smtClean="0"/>
              <a:t>}</a:t>
            </a:r>
          </a:p>
          <a:p>
            <a:pPr marL="457200" lvl="1" indent="0">
              <a:buNone/>
            </a:pPr>
            <a:endParaRPr lang="en-US" sz="2800" dirty="0" smtClean="0"/>
          </a:p>
          <a:p>
            <a:pPr lvl="1"/>
            <a:r>
              <a:rPr lang="en-US" sz="2800" dirty="0"/>
              <a:t>capital={'</a:t>
            </a:r>
            <a:r>
              <a:rPr lang="en-US" sz="2800" dirty="0" err="1"/>
              <a:t>India':'New</a:t>
            </a:r>
            <a:r>
              <a:rPr lang="en-US" sz="2800" dirty="0"/>
              <a:t> Delhi', '</a:t>
            </a:r>
            <a:r>
              <a:rPr lang="en-US" sz="2800" dirty="0" err="1"/>
              <a:t>Ireland':'Dublin</a:t>
            </a:r>
            <a:r>
              <a:rPr lang="en-US" sz="2800" dirty="0"/>
              <a:t>', '</a:t>
            </a:r>
            <a:r>
              <a:rPr lang="en-US" sz="2800" dirty="0" err="1"/>
              <a:t>USA':'Washington</a:t>
            </a:r>
            <a:r>
              <a:rPr lang="en-US" sz="2800" dirty="0"/>
              <a:t> </a:t>
            </a:r>
            <a:r>
              <a:rPr lang="en-US" sz="2800" dirty="0" err="1"/>
              <a:t>DC','France':</a:t>
            </a:r>
            <a:r>
              <a:rPr lang="en-US" sz="2800" dirty="0" err="1" smtClean="0"/>
              <a:t>'Paris</a:t>
            </a:r>
            <a:r>
              <a:rPr lang="en-US" sz="2800" dirty="0" smtClean="0"/>
              <a:t>'}</a:t>
            </a:r>
          </a:p>
          <a:p>
            <a:pPr marL="457200" lvl="1" indent="0">
              <a:buNone/>
            </a:pPr>
            <a:endParaRPr lang="en-US" sz="2800" dirty="0" smtClean="0"/>
          </a:p>
          <a:p>
            <a:pPr lvl="1"/>
            <a:r>
              <a:rPr lang="en-US" sz="2800" dirty="0"/>
              <a:t>c</a:t>
            </a:r>
            <a:r>
              <a:rPr lang="en-US" sz="2800" dirty="0" smtClean="0"/>
              <a:t>apital[‘India’], </a:t>
            </a:r>
            <a:r>
              <a:rPr lang="en-US" sz="2800" dirty="0" err="1" smtClean="0"/>
              <a:t>capital.items</a:t>
            </a:r>
            <a:r>
              <a:rPr lang="en-US" sz="2800" dirty="0" smtClean="0"/>
              <a:t>(), del capital[‘India’], capital[‘Australia’]=‘Sydney’</a:t>
            </a:r>
          </a:p>
          <a:p>
            <a:pPr lvl="1"/>
            <a:endParaRPr lang="en-US" sz="2800" dirty="0" smtClean="0"/>
          </a:p>
          <a:p>
            <a:pPr lvl="1">
              <a:buFont typeface="Wingdings" panose="05000000000000000000" pitchFamily="2" charset="2"/>
              <a:buChar char="q"/>
            </a:pPr>
            <a:endParaRPr lang="en-US" sz="1600" dirty="0" smtClean="0"/>
          </a:p>
          <a:p>
            <a:pPr lvl="1">
              <a:buFont typeface="Wingdings" panose="05000000000000000000" pitchFamily="2" charset="2"/>
              <a:buChar char="q"/>
            </a:pPr>
            <a:endParaRPr lang="en-US" sz="1600" dirty="0"/>
          </a:p>
          <a:p>
            <a:pPr marL="457200" lvl="1" indent="0">
              <a:buNone/>
            </a:pPr>
            <a:endParaRPr lang="en-US" sz="2000" i="1" dirty="0"/>
          </a:p>
          <a:p>
            <a:pPr marL="457200" lvl="1" indent="0">
              <a:buNone/>
            </a:pPr>
            <a:endParaRPr lang="en-US" sz="2000" i="1" dirty="0" smtClean="0"/>
          </a:p>
          <a:p>
            <a:pPr lvl="1">
              <a:buFont typeface="Wingdings" panose="05000000000000000000" pitchFamily="2" charset="2"/>
              <a:buChar char="q"/>
            </a:pPr>
            <a:endParaRPr lang="en-US" sz="1600" dirty="0"/>
          </a:p>
        </p:txBody>
      </p:sp>
      <p:sp>
        <p:nvSpPr>
          <p:cNvPr id="5" name="Title 1"/>
          <p:cNvSpPr>
            <a:spLocks noGrp="1"/>
          </p:cNvSpPr>
          <p:nvPr>
            <p:ph type="title"/>
          </p:nvPr>
        </p:nvSpPr>
        <p:spPr>
          <a:xfrm>
            <a:off x="838200" y="365126"/>
            <a:ext cx="8997462" cy="818905"/>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a:bodyPr>
          <a:lstStyle/>
          <a:p>
            <a:pPr algn="ctr"/>
            <a:r>
              <a:rPr lang="en-IN" sz="6000" dirty="0" smtClean="0">
                <a:solidFill>
                  <a:schemeClr val="dk1"/>
                </a:solidFill>
                <a:latin typeface="+mn-lt"/>
                <a:ea typeface="+mn-ea"/>
                <a:cs typeface="+mn-cs"/>
              </a:rPr>
              <a:t>Data Structures in Python</a:t>
            </a:r>
            <a:endParaRPr lang="en-IN" sz="6000" dirty="0">
              <a:solidFill>
                <a:schemeClr val="dk1"/>
              </a:solidFill>
              <a:latin typeface="+mn-lt"/>
              <a:ea typeface="+mn-ea"/>
              <a:cs typeface="+mn-cs"/>
            </a:endParaRPr>
          </a:p>
        </p:txBody>
      </p:sp>
    </p:spTree>
    <p:extLst>
      <p:ext uri="{BB962C8B-B14F-4D97-AF65-F5344CB8AC3E}">
        <p14:creationId xmlns:p14="http://schemas.microsoft.com/office/powerpoint/2010/main" val="3382223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169" y="1825625"/>
            <a:ext cx="10556631" cy="4411052"/>
          </a:xfrm>
        </p:spPr>
        <p:txBody>
          <a:bodyPr>
            <a:normAutofit fontScale="92500" lnSpcReduction="10000"/>
          </a:bodyPr>
          <a:lstStyle/>
          <a:p>
            <a:pPr marL="0" lvl="1" indent="0">
              <a:spcBef>
                <a:spcPts val="1000"/>
              </a:spcBef>
              <a:buNone/>
            </a:pPr>
            <a:r>
              <a:rPr lang="en-US" sz="3200" b="1" dirty="0" smtClean="0"/>
              <a:t>Array</a:t>
            </a:r>
          </a:p>
          <a:p>
            <a:pPr lvl="1"/>
            <a:r>
              <a:rPr lang="en-US" sz="2800" dirty="0"/>
              <a:t>multidimensional container for homogeneous </a:t>
            </a:r>
            <a:r>
              <a:rPr lang="en-US" sz="2800" dirty="0" smtClean="0"/>
              <a:t>data</a:t>
            </a:r>
          </a:p>
          <a:p>
            <a:pPr marL="457200" lvl="1" indent="0">
              <a:buNone/>
            </a:pPr>
            <a:endParaRPr lang="en-US" sz="2800" dirty="0" smtClean="0"/>
          </a:p>
          <a:p>
            <a:pPr lvl="1"/>
            <a:r>
              <a:rPr lang="en-US" sz="2800" dirty="0" err="1" smtClean="0"/>
              <a:t>Numpy</a:t>
            </a:r>
            <a:r>
              <a:rPr lang="en-US" sz="2800" dirty="0" smtClean="0"/>
              <a:t> package has the method to create powerful arrays</a:t>
            </a:r>
          </a:p>
          <a:p>
            <a:pPr marL="457200" lvl="1" indent="0">
              <a:buNone/>
            </a:pPr>
            <a:endParaRPr lang="en-US" sz="2800" dirty="0" smtClean="0"/>
          </a:p>
          <a:p>
            <a:pPr lvl="1"/>
            <a:r>
              <a:rPr lang="en-US" sz="2800" dirty="0"/>
              <a:t>d</a:t>
            </a:r>
            <a:r>
              <a:rPr lang="en-US" sz="2800" dirty="0" smtClean="0"/>
              <a:t>ata1=[1,3,7,91], ar1=</a:t>
            </a:r>
            <a:r>
              <a:rPr lang="en-US" sz="2800" dirty="0" err="1" smtClean="0"/>
              <a:t>np.array</a:t>
            </a:r>
            <a:r>
              <a:rPr lang="en-US" sz="2800" dirty="0" smtClean="0"/>
              <a:t>(data1); data2=[[1,2,3,4],[5,6,7,8]], ar2=</a:t>
            </a:r>
            <a:r>
              <a:rPr lang="en-US" sz="2800" dirty="0" err="1" smtClean="0"/>
              <a:t>np.array</a:t>
            </a:r>
            <a:r>
              <a:rPr lang="en-US" sz="2800" dirty="0" smtClean="0"/>
              <a:t>(data2)</a:t>
            </a:r>
          </a:p>
          <a:p>
            <a:pPr marL="457200" lvl="1" indent="0">
              <a:buNone/>
            </a:pPr>
            <a:endParaRPr lang="en-US" sz="2800" dirty="0" smtClean="0"/>
          </a:p>
          <a:p>
            <a:pPr lvl="1"/>
            <a:r>
              <a:rPr lang="en-US" sz="2800" dirty="0" err="1" smtClean="0"/>
              <a:t>np.zeros</a:t>
            </a:r>
            <a:r>
              <a:rPr lang="en-US" sz="2800" dirty="0" smtClean="0"/>
              <a:t>(10), </a:t>
            </a:r>
            <a:r>
              <a:rPr lang="en-US" sz="2800" dirty="0" err="1" smtClean="0"/>
              <a:t>np.ones</a:t>
            </a:r>
            <a:r>
              <a:rPr lang="en-US" sz="2800" dirty="0" smtClean="0"/>
              <a:t>(15</a:t>
            </a:r>
            <a:r>
              <a:rPr lang="en-US" sz="2800" dirty="0"/>
              <a:t>), </a:t>
            </a:r>
            <a:r>
              <a:rPr lang="en-US" sz="2800" dirty="0" err="1"/>
              <a:t>np.ones</a:t>
            </a:r>
            <a:r>
              <a:rPr lang="en-US" sz="2800" dirty="0"/>
              <a:t>(15</a:t>
            </a:r>
            <a:r>
              <a:rPr lang="en-US" sz="2800" dirty="0" smtClean="0"/>
              <a:t>).reshape(3,5)</a:t>
            </a:r>
            <a:endParaRPr lang="en-US" sz="2800" dirty="0" smtClean="0"/>
          </a:p>
          <a:p>
            <a:pPr marL="457200" lvl="1" indent="0">
              <a:buNone/>
            </a:pPr>
            <a:endParaRPr lang="en-US" sz="2800" dirty="0" smtClean="0"/>
          </a:p>
          <a:p>
            <a:pPr lvl="1"/>
            <a:r>
              <a:rPr lang="en-US" sz="2800" dirty="0"/>
              <a:t>a</a:t>
            </a:r>
            <a:r>
              <a:rPr lang="en-US" sz="2800" dirty="0" smtClean="0"/>
              <a:t>r2[0][1], ar1[1:3]</a:t>
            </a:r>
            <a:endParaRPr lang="en-US" sz="2800" dirty="0"/>
          </a:p>
          <a:p>
            <a:pPr lvl="1">
              <a:buFont typeface="Wingdings" panose="05000000000000000000" pitchFamily="2" charset="2"/>
              <a:buChar char="q"/>
            </a:pPr>
            <a:endParaRPr lang="en-US" sz="1600" dirty="0" smtClean="0"/>
          </a:p>
          <a:p>
            <a:pPr lvl="1">
              <a:buFont typeface="Wingdings" panose="05000000000000000000" pitchFamily="2" charset="2"/>
              <a:buChar char="q"/>
            </a:pPr>
            <a:endParaRPr lang="en-US" sz="1600" dirty="0" smtClean="0"/>
          </a:p>
          <a:p>
            <a:pPr lvl="1">
              <a:buFont typeface="Wingdings" panose="05000000000000000000" pitchFamily="2" charset="2"/>
              <a:buChar char="q"/>
            </a:pPr>
            <a:endParaRPr lang="en-US" sz="1600" dirty="0"/>
          </a:p>
          <a:p>
            <a:pPr marL="457200" lvl="1" indent="0">
              <a:buNone/>
            </a:pPr>
            <a:endParaRPr lang="en-US" sz="2000" i="1" dirty="0"/>
          </a:p>
          <a:p>
            <a:pPr marL="457200" lvl="1" indent="0">
              <a:buNone/>
            </a:pPr>
            <a:endParaRPr lang="en-US" sz="2000" i="1" dirty="0" smtClean="0"/>
          </a:p>
          <a:p>
            <a:pPr lvl="1">
              <a:buFont typeface="Wingdings" panose="05000000000000000000" pitchFamily="2" charset="2"/>
              <a:buChar char="q"/>
            </a:pPr>
            <a:endParaRPr lang="en-US" sz="1600" dirty="0"/>
          </a:p>
        </p:txBody>
      </p:sp>
      <p:sp>
        <p:nvSpPr>
          <p:cNvPr id="5" name="Title 1"/>
          <p:cNvSpPr>
            <a:spLocks noGrp="1"/>
          </p:cNvSpPr>
          <p:nvPr>
            <p:ph type="title"/>
          </p:nvPr>
        </p:nvSpPr>
        <p:spPr>
          <a:xfrm>
            <a:off x="838200" y="365126"/>
            <a:ext cx="8997462" cy="818905"/>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a:bodyPr>
          <a:lstStyle/>
          <a:p>
            <a:pPr algn="ctr"/>
            <a:r>
              <a:rPr lang="en-IN" sz="6000" dirty="0" smtClean="0">
                <a:solidFill>
                  <a:schemeClr val="dk1"/>
                </a:solidFill>
                <a:latin typeface="+mn-lt"/>
                <a:ea typeface="+mn-ea"/>
                <a:cs typeface="+mn-cs"/>
              </a:rPr>
              <a:t>Data Structures in Python</a:t>
            </a:r>
            <a:endParaRPr lang="en-IN" sz="6000" dirty="0">
              <a:solidFill>
                <a:schemeClr val="dk1"/>
              </a:solidFill>
              <a:latin typeface="+mn-lt"/>
              <a:ea typeface="+mn-ea"/>
              <a:cs typeface="+mn-cs"/>
            </a:endParaRPr>
          </a:p>
        </p:txBody>
      </p:sp>
    </p:spTree>
    <p:extLst>
      <p:ext uri="{BB962C8B-B14F-4D97-AF65-F5344CB8AC3E}">
        <p14:creationId xmlns:p14="http://schemas.microsoft.com/office/powerpoint/2010/main" val="3498519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169" y="1825625"/>
            <a:ext cx="10556631" cy="4411052"/>
          </a:xfrm>
        </p:spPr>
        <p:txBody>
          <a:bodyPr>
            <a:normAutofit lnSpcReduction="10000"/>
          </a:bodyPr>
          <a:lstStyle/>
          <a:p>
            <a:pPr marL="0" indent="0">
              <a:buNone/>
            </a:pPr>
            <a:r>
              <a:rPr lang="en-US" sz="3200" b="1" dirty="0" smtClean="0"/>
              <a:t>Data Frame</a:t>
            </a:r>
          </a:p>
          <a:p>
            <a:pPr lvl="1"/>
            <a:r>
              <a:rPr lang="en-US" sz="2000" dirty="0" smtClean="0"/>
              <a:t>Most common data structure in Python</a:t>
            </a:r>
          </a:p>
          <a:p>
            <a:pPr lvl="1"/>
            <a:r>
              <a:rPr lang="en-US" sz="2000" dirty="0" smtClean="0"/>
              <a:t>Similar to SQL table or a spreadsheet</a:t>
            </a:r>
          </a:p>
          <a:p>
            <a:pPr lvl="1"/>
            <a:r>
              <a:rPr lang="en-US" sz="2000" dirty="0" smtClean="0"/>
              <a:t>Creating data frame from array</a:t>
            </a:r>
          </a:p>
          <a:p>
            <a:pPr marL="914400" lvl="2" indent="0">
              <a:buNone/>
            </a:pPr>
            <a:r>
              <a:rPr lang="en-US" i="1" dirty="0"/>
              <a:t>import pandas as </a:t>
            </a:r>
            <a:r>
              <a:rPr lang="en-US" i="1" dirty="0" err="1"/>
              <a:t>pd</a:t>
            </a:r>
            <a:endParaRPr lang="en-US" i="1" dirty="0"/>
          </a:p>
          <a:p>
            <a:pPr marL="914400" lvl="2" indent="0">
              <a:buNone/>
            </a:pPr>
            <a:r>
              <a:rPr lang="en-US" i="1" dirty="0"/>
              <a:t>data=[(1,2.,'Hello'), (2,3.,"World")]</a:t>
            </a:r>
          </a:p>
          <a:p>
            <a:pPr marL="914400" lvl="2" indent="0">
              <a:buNone/>
            </a:pPr>
            <a:r>
              <a:rPr lang="en-US" i="1" dirty="0"/>
              <a:t>df1=</a:t>
            </a:r>
            <a:r>
              <a:rPr lang="en-US" i="1" dirty="0" err="1"/>
              <a:t>pd.DataFrame</a:t>
            </a:r>
            <a:r>
              <a:rPr lang="en-US" i="1" dirty="0"/>
              <a:t>(</a:t>
            </a:r>
            <a:r>
              <a:rPr lang="en-US" i="1" dirty="0" err="1"/>
              <a:t>data,columns</a:t>
            </a:r>
            <a:r>
              <a:rPr lang="en-US" i="1" dirty="0"/>
              <a:t>=['A','B','C</a:t>
            </a:r>
            <a:r>
              <a:rPr lang="en-US" i="1" dirty="0" smtClean="0"/>
              <a:t>'])</a:t>
            </a:r>
          </a:p>
          <a:p>
            <a:pPr marL="914400" lvl="2" indent="0">
              <a:buNone/>
            </a:pPr>
            <a:endParaRPr lang="en-US" dirty="0"/>
          </a:p>
          <a:p>
            <a:pPr lvl="1"/>
            <a:r>
              <a:rPr lang="en-US" sz="2000" dirty="0"/>
              <a:t>Creating data frame from list of </a:t>
            </a:r>
            <a:r>
              <a:rPr lang="en-US" sz="2000" dirty="0" err="1"/>
              <a:t>dicts</a:t>
            </a:r>
            <a:endParaRPr lang="en-US" sz="2000" dirty="0"/>
          </a:p>
          <a:p>
            <a:pPr marL="914400" lvl="2" indent="0">
              <a:buNone/>
            </a:pPr>
            <a:r>
              <a:rPr lang="en-US" i="1" dirty="0" smtClean="0"/>
              <a:t>data2 </a:t>
            </a:r>
            <a:r>
              <a:rPr lang="en-US" i="1" dirty="0"/>
              <a:t>= [{'a': 1, 'b': 2}, {'a': 5, 'b': 10, 'c': 20}]</a:t>
            </a:r>
          </a:p>
          <a:p>
            <a:pPr marL="914400" lvl="2" indent="0">
              <a:buNone/>
            </a:pPr>
            <a:r>
              <a:rPr lang="en-US" i="1" dirty="0"/>
              <a:t>df2=</a:t>
            </a:r>
            <a:r>
              <a:rPr lang="en-US" i="1" dirty="0" err="1"/>
              <a:t>pd.DataFrame</a:t>
            </a:r>
            <a:r>
              <a:rPr lang="en-US" i="1" dirty="0"/>
              <a:t>(data2</a:t>
            </a:r>
            <a:r>
              <a:rPr lang="en-US" i="1" dirty="0" smtClean="0"/>
              <a:t>)</a:t>
            </a:r>
          </a:p>
          <a:p>
            <a:pPr marL="914400" lvl="2" indent="0">
              <a:buNone/>
            </a:pPr>
            <a:endParaRPr lang="en-US" dirty="0" smtClean="0"/>
          </a:p>
          <a:p>
            <a:pPr lvl="1"/>
            <a:r>
              <a:rPr lang="en-US" sz="2000" dirty="0"/>
              <a:t>Creating a data frame by reading a csv/txt file</a:t>
            </a:r>
          </a:p>
          <a:p>
            <a:pPr lvl="1">
              <a:buFont typeface="Wingdings" panose="05000000000000000000" pitchFamily="2" charset="2"/>
              <a:buChar char="q"/>
            </a:pPr>
            <a:endParaRPr lang="en-US" sz="1600" dirty="0"/>
          </a:p>
          <a:p>
            <a:pPr marL="457200" lvl="1" indent="0">
              <a:buNone/>
            </a:pPr>
            <a:endParaRPr lang="en-US" sz="2000" i="1" dirty="0"/>
          </a:p>
          <a:p>
            <a:pPr marL="457200" lvl="1" indent="0">
              <a:buNone/>
            </a:pPr>
            <a:endParaRPr lang="en-US" sz="2000" i="1" dirty="0" smtClean="0"/>
          </a:p>
          <a:p>
            <a:pPr lvl="1">
              <a:buFont typeface="Wingdings" panose="05000000000000000000" pitchFamily="2" charset="2"/>
              <a:buChar char="q"/>
            </a:pPr>
            <a:endParaRPr lang="en-US" sz="1600" dirty="0"/>
          </a:p>
        </p:txBody>
      </p:sp>
      <p:sp>
        <p:nvSpPr>
          <p:cNvPr id="5" name="Title 1"/>
          <p:cNvSpPr>
            <a:spLocks noGrp="1"/>
          </p:cNvSpPr>
          <p:nvPr>
            <p:ph type="title"/>
          </p:nvPr>
        </p:nvSpPr>
        <p:spPr>
          <a:xfrm>
            <a:off x="838200" y="365126"/>
            <a:ext cx="8997462" cy="818905"/>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a:bodyPr>
          <a:lstStyle/>
          <a:p>
            <a:pPr algn="ctr"/>
            <a:r>
              <a:rPr lang="en-IN" sz="6000" dirty="0" smtClean="0">
                <a:solidFill>
                  <a:schemeClr val="dk1"/>
                </a:solidFill>
                <a:latin typeface="+mn-lt"/>
                <a:ea typeface="+mn-ea"/>
                <a:cs typeface="+mn-cs"/>
              </a:rPr>
              <a:t>Data Structures in Python</a:t>
            </a:r>
            <a:endParaRPr lang="en-IN" sz="6000" dirty="0">
              <a:solidFill>
                <a:schemeClr val="dk1"/>
              </a:solidFill>
              <a:latin typeface="+mn-lt"/>
              <a:ea typeface="+mn-ea"/>
              <a:cs typeface="+mn-cs"/>
            </a:endParaRPr>
          </a:p>
        </p:txBody>
      </p:sp>
    </p:spTree>
    <p:extLst>
      <p:ext uri="{BB962C8B-B14F-4D97-AF65-F5344CB8AC3E}">
        <p14:creationId xmlns:p14="http://schemas.microsoft.com/office/powerpoint/2010/main" val="2350543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169" y="1825625"/>
            <a:ext cx="3809999" cy="4411052"/>
          </a:xfrm>
        </p:spPr>
        <p:txBody>
          <a:bodyPr>
            <a:normAutofit/>
          </a:bodyPr>
          <a:lstStyle/>
          <a:p>
            <a:r>
              <a:rPr lang="en-US" sz="3200" b="1" dirty="0" smtClean="0"/>
              <a:t>For loop</a:t>
            </a:r>
          </a:p>
          <a:p>
            <a:pPr marL="0" indent="0">
              <a:buNone/>
            </a:pPr>
            <a:endParaRPr lang="en-US" sz="1600" dirty="0" smtClean="0"/>
          </a:p>
          <a:p>
            <a:pPr marL="457200" lvl="1" indent="0">
              <a:buNone/>
            </a:pPr>
            <a:r>
              <a:rPr lang="en-US" sz="1600" dirty="0" smtClean="0"/>
              <a:t> for </a:t>
            </a:r>
            <a:r>
              <a:rPr lang="en-US" sz="1600" dirty="0" err="1"/>
              <a:t>i</a:t>
            </a:r>
            <a:r>
              <a:rPr lang="en-US" sz="1600" dirty="0"/>
              <a:t> in range(10):</a:t>
            </a:r>
          </a:p>
          <a:p>
            <a:pPr marL="457200" lvl="1" indent="0">
              <a:buNone/>
            </a:pPr>
            <a:r>
              <a:rPr lang="en-US" sz="1600" dirty="0" smtClean="0"/>
              <a:t>	for </a:t>
            </a:r>
            <a:r>
              <a:rPr lang="en-US" sz="1600" dirty="0"/>
              <a:t>j in range(5,20):</a:t>
            </a:r>
          </a:p>
          <a:p>
            <a:pPr marL="457200" lvl="1" indent="0">
              <a:buNone/>
            </a:pPr>
            <a:r>
              <a:rPr lang="en-US" sz="1600" dirty="0" smtClean="0"/>
              <a:t>  	print(</a:t>
            </a:r>
            <a:r>
              <a:rPr lang="en-US" sz="1600" dirty="0" err="1" smtClean="0"/>
              <a:t>i</a:t>
            </a:r>
            <a:r>
              <a:rPr lang="en-US" sz="1600" dirty="0" smtClean="0"/>
              <a:t>*j)</a:t>
            </a:r>
          </a:p>
          <a:p>
            <a:pPr marL="457200" lvl="1" indent="0">
              <a:buNone/>
            </a:pPr>
            <a:endParaRPr lang="en-US" sz="1600" dirty="0" smtClean="0"/>
          </a:p>
          <a:p>
            <a:pPr marL="457200" lvl="1" indent="0">
              <a:buNone/>
            </a:pPr>
            <a:endParaRPr lang="en-US" sz="1600" dirty="0"/>
          </a:p>
          <a:p>
            <a:pPr marL="914400" lvl="2" indent="0">
              <a:buNone/>
            </a:pPr>
            <a:endParaRPr lang="en-US" sz="1600" dirty="0" smtClean="0"/>
          </a:p>
          <a:p>
            <a:pPr marL="914400" lvl="2" indent="0">
              <a:buNone/>
            </a:pPr>
            <a:endParaRPr lang="en-US" sz="1600" dirty="0" smtClean="0"/>
          </a:p>
          <a:p>
            <a:pPr lvl="1">
              <a:buFont typeface="Wingdings" panose="05000000000000000000" pitchFamily="2" charset="2"/>
              <a:buChar char="q"/>
            </a:pPr>
            <a:endParaRPr lang="en-US" sz="1600" dirty="0" smtClean="0"/>
          </a:p>
          <a:p>
            <a:pPr lvl="1">
              <a:buFont typeface="Wingdings" panose="05000000000000000000" pitchFamily="2" charset="2"/>
              <a:buChar char="q"/>
            </a:pPr>
            <a:endParaRPr lang="en-US" sz="1600" dirty="0"/>
          </a:p>
          <a:p>
            <a:pPr marL="457200" lvl="1" indent="0">
              <a:buNone/>
            </a:pPr>
            <a:endParaRPr lang="en-US" sz="2000" i="1" dirty="0"/>
          </a:p>
          <a:p>
            <a:pPr marL="457200" lvl="1" indent="0">
              <a:buNone/>
            </a:pPr>
            <a:endParaRPr lang="en-US" sz="2000" i="1" dirty="0" smtClean="0"/>
          </a:p>
          <a:p>
            <a:pPr lvl="1">
              <a:buFont typeface="Wingdings" panose="05000000000000000000" pitchFamily="2" charset="2"/>
              <a:buChar char="q"/>
            </a:pPr>
            <a:endParaRPr lang="en-US" sz="1600" dirty="0"/>
          </a:p>
        </p:txBody>
      </p:sp>
      <p:sp>
        <p:nvSpPr>
          <p:cNvPr id="5" name="Title 1"/>
          <p:cNvSpPr>
            <a:spLocks noGrp="1"/>
          </p:cNvSpPr>
          <p:nvPr>
            <p:ph type="title"/>
          </p:nvPr>
        </p:nvSpPr>
        <p:spPr>
          <a:xfrm>
            <a:off x="838200" y="365126"/>
            <a:ext cx="8997462" cy="818905"/>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a:bodyPr>
          <a:lstStyle/>
          <a:p>
            <a:pPr algn="ctr"/>
            <a:r>
              <a:rPr lang="en-IN" sz="6000" dirty="0" smtClean="0"/>
              <a:t>Control Statements</a:t>
            </a:r>
            <a:r>
              <a:rPr lang="en-IN" sz="6000" dirty="0" smtClean="0">
                <a:solidFill>
                  <a:schemeClr val="dk1"/>
                </a:solidFill>
                <a:latin typeface="+mn-lt"/>
                <a:ea typeface="+mn-ea"/>
                <a:cs typeface="+mn-cs"/>
              </a:rPr>
              <a:t> in Python</a:t>
            </a:r>
            <a:endParaRPr lang="en-IN" sz="6000" dirty="0">
              <a:solidFill>
                <a:schemeClr val="dk1"/>
              </a:solidFill>
              <a:latin typeface="+mn-lt"/>
              <a:ea typeface="+mn-ea"/>
              <a:cs typeface="+mn-cs"/>
            </a:endParaRPr>
          </a:p>
        </p:txBody>
      </p:sp>
      <p:sp>
        <p:nvSpPr>
          <p:cNvPr id="7" name="Content Placeholder 2"/>
          <p:cNvSpPr txBox="1">
            <a:spLocks/>
          </p:cNvSpPr>
          <p:nvPr/>
        </p:nvSpPr>
        <p:spPr>
          <a:xfrm>
            <a:off x="4413739" y="2083533"/>
            <a:ext cx="3217984" cy="40710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600" dirty="0" smtClean="0"/>
          </a:p>
          <a:p>
            <a:pPr marL="457200" lvl="1" indent="0">
              <a:buFont typeface="Arial" panose="020B0604020202020204" pitchFamily="34" charset="0"/>
              <a:buNone/>
            </a:pPr>
            <a:endParaRPr lang="en-US" sz="1600" dirty="0" smtClean="0"/>
          </a:p>
          <a:p>
            <a:pPr marL="457200" lvl="1" indent="0">
              <a:buNone/>
            </a:pPr>
            <a:r>
              <a:rPr lang="en-US" sz="1600" dirty="0" smtClean="0"/>
              <a:t> import string</a:t>
            </a:r>
          </a:p>
          <a:p>
            <a:pPr marL="457200" lvl="1" indent="0">
              <a:buFont typeface="Arial" panose="020B0604020202020204" pitchFamily="34" charset="0"/>
              <a:buNone/>
            </a:pPr>
            <a:r>
              <a:rPr lang="en-US" sz="1600" dirty="0" smtClean="0"/>
              <a:t>     alphas=</a:t>
            </a:r>
            <a:r>
              <a:rPr lang="en-US" sz="1600" dirty="0" err="1" smtClean="0"/>
              <a:t>string.lowercase</a:t>
            </a:r>
            <a:endParaRPr lang="en-US" sz="1600" dirty="0" smtClean="0"/>
          </a:p>
          <a:p>
            <a:pPr marL="457200" lvl="1" indent="0">
              <a:buFont typeface="Arial" panose="020B0604020202020204" pitchFamily="34" charset="0"/>
              <a:buNone/>
            </a:pPr>
            <a:r>
              <a:rPr lang="en-US" sz="1600" dirty="0" smtClean="0"/>
              <a:t>     </a:t>
            </a:r>
            <a:r>
              <a:rPr lang="en-US" sz="1600" dirty="0" err="1" smtClean="0"/>
              <a:t>alphal</a:t>
            </a:r>
            <a:r>
              <a:rPr lang="en-US" sz="1600" dirty="0" smtClean="0"/>
              <a:t>=[]</a:t>
            </a:r>
          </a:p>
          <a:p>
            <a:pPr marL="457200" lvl="1" indent="0">
              <a:buFont typeface="Arial" panose="020B0604020202020204" pitchFamily="34" charset="0"/>
              <a:buNone/>
            </a:pPr>
            <a:r>
              <a:rPr lang="en-US" sz="1600" dirty="0" smtClean="0"/>
              <a:t>     for </a:t>
            </a:r>
            <a:r>
              <a:rPr lang="en-US" sz="1600" dirty="0" err="1" smtClean="0"/>
              <a:t>i</a:t>
            </a:r>
            <a:r>
              <a:rPr lang="en-US" sz="1600" dirty="0" smtClean="0"/>
              <a:t> in range(</a:t>
            </a:r>
            <a:r>
              <a:rPr lang="en-US" sz="1600" dirty="0" err="1" smtClean="0"/>
              <a:t>len</a:t>
            </a:r>
            <a:r>
              <a:rPr lang="en-US" sz="1600" dirty="0" smtClean="0"/>
              <a:t>(alphas)):</a:t>
            </a:r>
          </a:p>
          <a:p>
            <a:pPr marL="457200" lvl="1" indent="0">
              <a:buFont typeface="Arial" panose="020B0604020202020204" pitchFamily="34" charset="0"/>
              <a:buNone/>
            </a:pPr>
            <a:r>
              <a:rPr lang="en-US" sz="1600" dirty="0" smtClean="0"/>
              <a:t>    	</a:t>
            </a:r>
            <a:r>
              <a:rPr lang="en-US" sz="1600" dirty="0" err="1" smtClean="0"/>
              <a:t>alphal.append</a:t>
            </a:r>
            <a:r>
              <a:rPr lang="en-US" sz="1600" dirty="0" smtClean="0"/>
              <a:t>(alphas[</a:t>
            </a:r>
            <a:r>
              <a:rPr lang="en-US" sz="1600" dirty="0" err="1" smtClean="0"/>
              <a:t>i</a:t>
            </a:r>
            <a:r>
              <a:rPr lang="en-US" sz="1600" dirty="0" smtClean="0"/>
              <a:t>])</a:t>
            </a:r>
          </a:p>
          <a:p>
            <a:pPr marL="457200" lvl="1" indent="0">
              <a:buFont typeface="Arial" panose="020B0604020202020204" pitchFamily="34" charset="0"/>
              <a:buNone/>
            </a:pPr>
            <a:endParaRPr lang="en-US" sz="1600" dirty="0" smtClean="0"/>
          </a:p>
          <a:p>
            <a:pPr marL="914400" lvl="2" indent="0">
              <a:buFont typeface="Arial" panose="020B0604020202020204" pitchFamily="34" charset="0"/>
              <a:buNone/>
            </a:pPr>
            <a:endParaRPr lang="en-US" sz="1600" dirty="0" smtClean="0"/>
          </a:p>
          <a:p>
            <a:pPr marL="914400" lvl="2" indent="0">
              <a:buFont typeface="Arial" panose="020B0604020202020204" pitchFamily="34" charset="0"/>
              <a:buNone/>
            </a:pPr>
            <a:endParaRPr lang="en-US" sz="1600" dirty="0" smtClean="0"/>
          </a:p>
          <a:p>
            <a:pPr lvl="1">
              <a:buFont typeface="Wingdings" panose="05000000000000000000" pitchFamily="2" charset="2"/>
              <a:buChar char="q"/>
            </a:pPr>
            <a:endParaRPr lang="en-US" sz="1600" dirty="0" smtClean="0"/>
          </a:p>
          <a:p>
            <a:pPr lvl="1">
              <a:buFont typeface="Wingdings" panose="05000000000000000000" pitchFamily="2" charset="2"/>
              <a:buChar char="q"/>
            </a:pPr>
            <a:endParaRPr lang="en-US" sz="1600" dirty="0" smtClean="0"/>
          </a:p>
          <a:p>
            <a:pPr marL="457200" lvl="1" indent="0">
              <a:buFont typeface="Arial" panose="020B0604020202020204" pitchFamily="34" charset="0"/>
              <a:buNone/>
            </a:pPr>
            <a:endParaRPr lang="en-US" sz="2000" i="1" dirty="0" smtClean="0"/>
          </a:p>
          <a:p>
            <a:pPr marL="457200" lvl="1" indent="0">
              <a:buFont typeface="Arial" panose="020B0604020202020204" pitchFamily="34" charset="0"/>
              <a:buNone/>
            </a:pPr>
            <a:endParaRPr lang="en-US" sz="2000" i="1" dirty="0" smtClean="0"/>
          </a:p>
          <a:p>
            <a:pPr lvl="1">
              <a:buFont typeface="Wingdings" panose="05000000000000000000" pitchFamily="2" charset="2"/>
              <a:buChar char="q"/>
            </a:pPr>
            <a:endParaRPr lang="en-US" sz="1600" dirty="0"/>
          </a:p>
        </p:txBody>
      </p:sp>
      <p:sp>
        <p:nvSpPr>
          <p:cNvPr id="2" name="Rectangle 1"/>
          <p:cNvSpPr/>
          <p:nvPr/>
        </p:nvSpPr>
        <p:spPr>
          <a:xfrm>
            <a:off x="8311663" y="2569423"/>
            <a:ext cx="2801814" cy="830997"/>
          </a:xfrm>
          <a:prstGeom prst="rect">
            <a:avLst/>
          </a:prstGeom>
        </p:spPr>
        <p:txBody>
          <a:bodyPr wrap="square">
            <a:spAutoFit/>
          </a:bodyPr>
          <a:lstStyle/>
          <a:p>
            <a:pPr lvl="1"/>
            <a:r>
              <a:rPr lang="en-US" sz="1600" dirty="0"/>
              <a:t>for keys, values in </a:t>
            </a:r>
            <a:r>
              <a:rPr lang="en-US" sz="1600" dirty="0" err="1"/>
              <a:t>dict.items</a:t>
            </a:r>
            <a:r>
              <a:rPr lang="en-US" sz="1600" dirty="0"/>
              <a:t>():</a:t>
            </a:r>
          </a:p>
          <a:p>
            <a:pPr lvl="1"/>
            <a:r>
              <a:rPr lang="en-US" sz="1600" dirty="0"/>
              <a:t>	Print keys, values </a:t>
            </a:r>
          </a:p>
        </p:txBody>
      </p:sp>
      <p:cxnSp>
        <p:nvCxnSpPr>
          <p:cNvPr id="9" name="Straight Connector 8"/>
          <p:cNvCxnSpPr/>
          <p:nvPr/>
        </p:nvCxnSpPr>
        <p:spPr>
          <a:xfrm>
            <a:off x="4255477" y="2461846"/>
            <a:ext cx="0" cy="20867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936523" y="2569423"/>
            <a:ext cx="0" cy="20867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9436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6"/>
            <a:ext cx="8997462" cy="818905"/>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a:bodyPr>
          <a:lstStyle/>
          <a:p>
            <a:pPr algn="ctr"/>
            <a:r>
              <a:rPr lang="en-IN" sz="6000" dirty="0" smtClean="0"/>
              <a:t>Control Statements</a:t>
            </a:r>
            <a:r>
              <a:rPr lang="en-IN" sz="6000" dirty="0" smtClean="0">
                <a:solidFill>
                  <a:schemeClr val="dk1"/>
                </a:solidFill>
                <a:latin typeface="+mn-lt"/>
                <a:ea typeface="+mn-ea"/>
                <a:cs typeface="+mn-cs"/>
              </a:rPr>
              <a:t> in Python</a:t>
            </a:r>
            <a:endParaRPr lang="en-IN" sz="6000" dirty="0">
              <a:solidFill>
                <a:schemeClr val="dk1"/>
              </a:solidFill>
              <a:latin typeface="+mn-lt"/>
              <a:ea typeface="+mn-ea"/>
              <a:cs typeface="+mn-cs"/>
            </a:endParaRPr>
          </a:p>
        </p:txBody>
      </p:sp>
      <p:sp>
        <p:nvSpPr>
          <p:cNvPr id="4" name="Content Placeholder 2"/>
          <p:cNvSpPr txBox="1">
            <a:spLocks/>
          </p:cNvSpPr>
          <p:nvPr/>
        </p:nvSpPr>
        <p:spPr>
          <a:xfrm>
            <a:off x="914401" y="1745762"/>
            <a:ext cx="3809999" cy="44110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smtClean="0"/>
              <a:t>While loop</a:t>
            </a:r>
          </a:p>
          <a:p>
            <a:pPr marL="0" indent="0">
              <a:buFont typeface="Arial" panose="020B0604020202020204" pitchFamily="34" charset="0"/>
              <a:buNone/>
            </a:pPr>
            <a:endParaRPr lang="en-US" sz="1600" dirty="0" smtClean="0"/>
          </a:p>
          <a:p>
            <a:pPr marL="457200" lvl="1" indent="0">
              <a:buNone/>
            </a:pPr>
            <a:r>
              <a:rPr lang="en-US" sz="1600" dirty="0"/>
              <a:t>while True:</a:t>
            </a:r>
          </a:p>
          <a:p>
            <a:pPr marL="914400" lvl="1" indent="0">
              <a:buNone/>
            </a:pPr>
            <a:r>
              <a:rPr lang="en-US" sz="1600" dirty="0"/>
              <a:t>input('Enter something</a:t>
            </a:r>
            <a:r>
              <a:rPr lang="en-US" sz="1600" dirty="0" smtClean="0"/>
              <a:t>')</a:t>
            </a:r>
          </a:p>
          <a:p>
            <a:pPr marL="914400" lvl="1" indent="0">
              <a:buNone/>
            </a:pPr>
            <a:endParaRPr lang="en-US" sz="1600" dirty="0"/>
          </a:p>
          <a:p>
            <a:pPr marL="914400" lvl="2" indent="0">
              <a:buFont typeface="Arial" panose="020B0604020202020204" pitchFamily="34" charset="0"/>
              <a:buNone/>
            </a:pPr>
            <a:endParaRPr lang="en-US" sz="1600" dirty="0" smtClean="0"/>
          </a:p>
          <a:p>
            <a:pPr marL="914400" lvl="2" indent="0">
              <a:buFont typeface="Arial" panose="020B0604020202020204" pitchFamily="34" charset="0"/>
              <a:buNone/>
            </a:pPr>
            <a:endParaRPr lang="en-US" sz="1600" dirty="0" smtClean="0"/>
          </a:p>
          <a:p>
            <a:pPr lvl="1">
              <a:buFont typeface="Wingdings" panose="05000000000000000000" pitchFamily="2" charset="2"/>
              <a:buChar char="q"/>
            </a:pPr>
            <a:endParaRPr lang="en-US" sz="1600" dirty="0" smtClean="0"/>
          </a:p>
          <a:p>
            <a:pPr lvl="1">
              <a:buFont typeface="Wingdings" panose="05000000000000000000" pitchFamily="2" charset="2"/>
              <a:buChar char="q"/>
            </a:pPr>
            <a:endParaRPr lang="en-US" sz="1600" dirty="0" smtClean="0"/>
          </a:p>
          <a:p>
            <a:pPr marL="457200" lvl="1" indent="0">
              <a:buFont typeface="Arial" panose="020B0604020202020204" pitchFamily="34" charset="0"/>
              <a:buNone/>
            </a:pPr>
            <a:endParaRPr lang="en-US" sz="2000" i="1" dirty="0" smtClean="0"/>
          </a:p>
          <a:p>
            <a:pPr marL="457200" lvl="1" indent="0">
              <a:buFont typeface="Arial" panose="020B0604020202020204" pitchFamily="34" charset="0"/>
              <a:buNone/>
            </a:pPr>
            <a:endParaRPr lang="en-US" sz="2000" i="1" dirty="0" smtClean="0"/>
          </a:p>
          <a:p>
            <a:pPr lvl="1">
              <a:buFont typeface="Wingdings" panose="05000000000000000000" pitchFamily="2" charset="2"/>
              <a:buChar char="q"/>
            </a:pPr>
            <a:endParaRPr lang="en-US" sz="1600" dirty="0"/>
          </a:p>
        </p:txBody>
      </p:sp>
      <p:sp>
        <p:nvSpPr>
          <p:cNvPr id="7" name="Content Placeholder 2"/>
          <p:cNvSpPr txBox="1">
            <a:spLocks/>
          </p:cNvSpPr>
          <p:nvPr/>
        </p:nvSpPr>
        <p:spPr>
          <a:xfrm>
            <a:off x="4724400" y="1898162"/>
            <a:ext cx="3809999" cy="44110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600" dirty="0" smtClean="0"/>
          </a:p>
          <a:p>
            <a:pPr marL="914400" lvl="1" indent="0">
              <a:buNone/>
            </a:pPr>
            <a:endParaRPr lang="en-US" sz="1600" dirty="0"/>
          </a:p>
          <a:p>
            <a:pPr marL="457200" lvl="1" indent="0">
              <a:buNone/>
            </a:pPr>
            <a:r>
              <a:rPr lang="nn-NO" sz="1600" dirty="0"/>
              <a:t>i=0</a:t>
            </a:r>
          </a:p>
          <a:p>
            <a:pPr marL="457200" lvl="1" indent="0">
              <a:buNone/>
            </a:pPr>
            <a:r>
              <a:rPr lang="nn-NO" sz="1600" dirty="0" smtClean="0"/>
              <a:t>     while </a:t>
            </a:r>
            <a:r>
              <a:rPr lang="nn-NO" sz="1600" dirty="0"/>
              <a:t>i&lt;6:</a:t>
            </a:r>
          </a:p>
          <a:p>
            <a:pPr marL="457200" lvl="1" indent="0">
              <a:buNone/>
            </a:pPr>
            <a:r>
              <a:rPr lang="nn-NO" sz="1600" dirty="0" smtClean="0"/>
              <a:t>	print </a:t>
            </a:r>
            <a:r>
              <a:rPr lang="nn-NO" sz="1600" dirty="0"/>
              <a:t>i</a:t>
            </a:r>
          </a:p>
          <a:p>
            <a:pPr marL="457200" lvl="1" indent="0">
              <a:buNone/>
            </a:pPr>
            <a:r>
              <a:rPr lang="nn-NO" sz="1600" dirty="0" smtClean="0"/>
              <a:t>	 </a:t>
            </a:r>
            <a:r>
              <a:rPr lang="nn-NO" sz="1600" dirty="0"/>
              <a:t>i=i+1</a:t>
            </a:r>
            <a:endParaRPr lang="en-US" sz="1600" dirty="0" smtClean="0"/>
          </a:p>
          <a:p>
            <a:pPr marL="914400" lvl="2" indent="0">
              <a:buFont typeface="Arial" panose="020B0604020202020204" pitchFamily="34" charset="0"/>
              <a:buNone/>
            </a:pPr>
            <a:endParaRPr lang="en-US" sz="1600" dirty="0" smtClean="0"/>
          </a:p>
          <a:p>
            <a:pPr marL="914400" lvl="2" indent="0">
              <a:buFont typeface="Arial" panose="020B0604020202020204" pitchFamily="34" charset="0"/>
              <a:buNone/>
            </a:pPr>
            <a:endParaRPr lang="en-US" sz="1600" dirty="0" smtClean="0"/>
          </a:p>
          <a:p>
            <a:pPr lvl="1">
              <a:buFont typeface="Wingdings" panose="05000000000000000000" pitchFamily="2" charset="2"/>
              <a:buChar char="q"/>
            </a:pPr>
            <a:endParaRPr lang="en-US" sz="1600" dirty="0" smtClean="0"/>
          </a:p>
          <a:p>
            <a:pPr lvl="1">
              <a:buFont typeface="Wingdings" panose="05000000000000000000" pitchFamily="2" charset="2"/>
              <a:buChar char="q"/>
            </a:pPr>
            <a:endParaRPr lang="en-US" sz="1600" dirty="0" smtClean="0"/>
          </a:p>
          <a:p>
            <a:pPr marL="457200" lvl="1" indent="0">
              <a:buFont typeface="Arial" panose="020B0604020202020204" pitchFamily="34" charset="0"/>
              <a:buNone/>
            </a:pPr>
            <a:endParaRPr lang="en-US" sz="2000" i="1" dirty="0" smtClean="0"/>
          </a:p>
          <a:p>
            <a:pPr marL="457200" lvl="1" indent="0">
              <a:buFont typeface="Arial" panose="020B0604020202020204" pitchFamily="34" charset="0"/>
              <a:buNone/>
            </a:pPr>
            <a:endParaRPr lang="en-US" sz="2000" i="1" dirty="0" smtClean="0"/>
          </a:p>
          <a:p>
            <a:pPr lvl="1">
              <a:buFont typeface="Wingdings" panose="05000000000000000000" pitchFamily="2" charset="2"/>
              <a:buChar char="q"/>
            </a:pPr>
            <a:endParaRPr lang="en-US" sz="1600" dirty="0"/>
          </a:p>
        </p:txBody>
      </p:sp>
      <p:cxnSp>
        <p:nvCxnSpPr>
          <p:cNvPr id="8" name="Straight Connector 7"/>
          <p:cNvCxnSpPr/>
          <p:nvPr/>
        </p:nvCxnSpPr>
        <p:spPr>
          <a:xfrm>
            <a:off x="4243753" y="2414953"/>
            <a:ext cx="0" cy="2086708"/>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807569" y="2311352"/>
            <a:ext cx="4384431" cy="1754326"/>
          </a:xfrm>
          <a:prstGeom prst="rect">
            <a:avLst/>
          </a:prstGeom>
        </p:spPr>
        <p:txBody>
          <a:bodyPr wrap="square">
            <a:spAutoFit/>
          </a:bodyPr>
          <a:lstStyle/>
          <a:p>
            <a:r>
              <a:rPr lang="en-US" dirty="0"/>
              <a:t>x=0</a:t>
            </a:r>
          </a:p>
          <a:p>
            <a:r>
              <a:rPr lang="en-US" dirty="0"/>
              <a:t>while x&lt;10:</a:t>
            </a:r>
          </a:p>
          <a:p>
            <a:r>
              <a:rPr lang="en-US" dirty="0"/>
              <a:t>    x+=1 </a:t>
            </a:r>
          </a:p>
          <a:p>
            <a:r>
              <a:rPr lang="en-US" dirty="0"/>
              <a:t>    print x&lt;10</a:t>
            </a:r>
          </a:p>
          <a:p>
            <a:endParaRPr lang="en-US" dirty="0"/>
          </a:p>
          <a:p>
            <a:r>
              <a:rPr lang="en-US" dirty="0"/>
              <a:t>print x</a:t>
            </a:r>
          </a:p>
        </p:txBody>
      </p:sp>
      <p:cxnSp>
        <p:nvCxnSpPr>
          <p:cNvPr id="10" name="Straight Connector 9"/>
          <p:cNvCxnSpPr/>
          <p:nvPr/>
        </p:nvCxnSpPr>
        <p:spPr>
          <a:xfrm>
            <a:off x="7373814" y="2438398"/>
            <a:ext cx="0" cy="20867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974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6"/>
            <a:ext cx="8997462" cy="818905"/>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a:bodyPr>
          <a:lstStyle/>
          <a:p>
            <a:pPr algn="ctr"/>
            <a:r>
              <a:rPr lang="en-IN" sz="6000" dirty="0" smtClean="0"/>
              <a:t>Control Statements</a:t>
            </a:r>
            <a:r>
              <a:rPr lang="en-IN" sz="6000" dirty="0" smtClean="0">
                <a:solidFill>
                  <a:schemeClr val="dk1"/>
                </a:solidFill>
                <a:latin typeface="+mn-lt"/>
                <a:ea typeface="+mn-ea"/>
                <a:cs typeface="+mn-cs"/>
              </a:rPr>
              <a:t> in Python</a:t>
            </a:r>
            <a:endParaRPr lang="en-IN" sz="6000" dirty="0">
              <a:solidFill>
                <a:schemeClr val="dk1"/>
              </a:solidFill>
              <a:latin typeface="+mn-lt"/>
              <a:ea typeface="+mn-ea"/>
              <a:cs typeface="+mn-cs"/>
            </a:endParaRPr>
          </a:p>
        </p:txBody>
      </p:sp>
      <p:sp>
        <p:nvSpPr>
          <p:cNvPr id="6" name="Content Placeholder 2"/>
          <p:cNvSpPr txBox="1">
            <a:spLocks/>
          </p:cNvSpPr>
          <p:nvPr/>
        </p:nvSpPr>
        <p:spPr>
          <a:xfrm>
            <a:off x="1312984" y="1779955"/>
            <a:ext cx="3809999" cy="44110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smtClean="0"/>
              <a:t>If – Else </a:t>
            </a:r>
          </a:p>
          <a:p>
            <a:pPr marL="0" indent="0">
              <a:buFont typeface="Arial" panose="020B0604020202020204" pitchFamily="34" charset="0"/>
              <a:buNone/>
            </a:pPr>
            <a:endParaRPr lang="en-US" sz="1600" dirty="0" smtClean="0"/>
          </a:p>
          <a:p>
            <a:pPr marL="457200" lvl="1" indent="0">
              <a:buNone/>
            </a:pPr>
            <a:r>
              <a:rPr lang="en-US" sz="1600" dirty="0"/>
              <a:t>a=input('Enter a number:\n')</a:t>
            </a:r>
          </a:p>
          <a:p>
            <a:pPr marL="457200" lvl="1" indent="0">
              <a:buNone/>
            </a:pPr>
            <a:r>
              <a:rPr lang="en-US" sz="1600" dirty="0"/>
              <a:t> </a:t>
            </a:r>
            <a:r>
              <a:rPr lang="en-US" sz="1600" dirty="0" smtClean="0"/>
              <a:t>     if(a%2</a:t>
            </a:r>
            <a:r>
              <a:rPr lang="en-US" sz="1600" dirty="0"/>
              <a:t>==0):</a:t>
            </a:r>
          </a:p>
          <a:p>
            <a:pPr marL="457200" lvl="1" indent="0">
              <a:buNone/>
            </a:pPr>
            <a:r>
              <a:rPr lang="en-US" sz="1600" dirty="0" smtClean="0"/>
              <a:t>	print</a:t>
            </a:r>
            <a:r>
              <a:rPr lang="en-US" sz="1600" dirty="0"/>
              <a:t>('You entered an even number')</a:t>
            </a:r>
          </a:p>
          <a:p>
            <a:pPr marL="457200" lvl="1" indent="0">
              <a:buNone/>
            </a:pPr>
            <a:r>
              <a:rPr lang="en-US" sz="1600" dirty="0" smtClean="0"/>
              <a:t>      else</a:t>
            </a:r>
            <a:r>
              <a:rPr lang="en-US" sz="1600" dirty="0"/>
              <a:t>:</a:t>
            </a:r>
          </a:p>
          <a:p>
            <a:pPr marL="457200" lvl="1" indent="0">
              <a:buNone/>
            </a:pPr>
            <a:r>
              <a:rPr lang="en-US" sz="1600" dirty="0" smtClean="0"/>
              <a:t>	print</a:t>
            </a:r>
            <a:r>
              <a:rPr lang="en-US" sz="1600" dirty="0"/>
              <a:t>('You entered an odd number</a:t>
            </a:r>
            <a:r>
              <a:rPr lang="en-US" sz="1600" dirty="0" smtClean="0"/>
              <a:t>')</a:t>
            </a:r>
          </a:p>
          <a:p>
            <a:pPr marL="914400" lvl="2" indent="0">
              <a:buFont typeface="Arial" panose="020B0604020202020204" pitchFamily="34" charset="0"/>
              <a:buNone/>
            </a:pPr>
            <a:endParaRPr lang="en-US" sz="1600" dirty="0" smtClean="0"/>
          </a:p>
          <a:p>
            <a:pPr marL="914400" lvl="2" indent="0">
              <a:buFont typeface="Arial" panose="020B0604020202020204" pitchFamily="34" charset="0"/>
              <a:buNone/>
            </a:pPr>
            <a:endParaRPr lang="en-US" sz="1600" dirty="0" smtClean="0"/>
          </a:p>
          <a:p>
            <a:pPr lvl="1">
              <a:buFont typeface="Wingdings" panose="05000000000000000000" pitchFamily="2" charset="2"/>
              <a:buChar char="q"/>
            </a:pPr>
            <a:endParaRPr lang="en-US" sz="1600" dirty="0" smtClean="0"/>
          </a:p>
          <a:p>
            <a:pPr lvl="1">
              <a:buFont typeface="Wingdings" panose="05000000000000000000" pitchFamily="2" charset="2"/>
              <a:buChar char="q"/>
            </a:pPr>
            <a:endParaRPr lang="en-US" sz="1600" dirty="0" smtClean="0"/>
          </a:p>
          <a:p>
            <a:pPr marL="457200" lvl="1" indent="0">
              <a:buFont typeface="Arial" panose="020B0604020202020204" pitchFamily="34" charset="0"/>
              <a:buNone/>
            </a:pPr>
            <a:endParaRPr lang="en-US" sz="2000" i="1" dirty="0" smtClean="0"/>
          </a:p>
          <a:p>
            <a:pPr marL="457200" lvl="1" indent="0">
              <a:buFont typeface="Arial" panose="020B0604020202020204" pitchFamily="34" charset="0"/>
              <a:buNone/>
            </a:pPr>
            <a:endParaRPr lang="en-US" sz="2000" i="1" dirty="0" smtClean="0"/>
          </a:p>
          <a:p>
            <a:pPr lvl="1">
              <a:buFont typeface="Wingdings" panose="05000000000000000000" pitchFamily="2" charset="2"/>
              <a:buChar char="q"/>
            </a:pPr>
            <a:endParaRPr lang="en-US" sz="1600" dirty="0"/>
          </a:p>
        </p:txBody>
      </p:sp>
      <p:sp>
        <p:nvSpPr>
          <p:cNvPr id="7" name="Content Placeholder 2"/>
          <p:cNvSpPr txBox="1">
            <a:spLocks/>
          </p:cNvSpPr>
          <p:nvPr/>
        </p:nvSpPr>
        <p:spPr>
          <a:xfrm>
            <a:off x="7010398" y="1686171"/>
            <a:ext cx="3809999" cy="44110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smtClean="0"/>
              <a:t> </a:t>
            </a:r>
          </a:p>
          <a:p>
            <a:pPr marL="457200" lvl="1" indent="0">
              <a:buNone/>
            </a:pPr>
            <a:endParaRPr lang="en-US" sz="1600" dirty="0"/>
          </a:p>
          <a:p>
            <a:pPr marL="457200" lvl="1" indent="0">
              <a:buNone/>
            </a:pPr>
            <a:r>
              <a:rPr lang="en-US" sz="1600" dirty="0" err="1" smtClean="0"/>
              <a:t>lat</a:t>
            </a:r>
            <a:r>
              <a:rPr lang="en-US" sz="1600" dirty="0" smtClean="0"/>
              <a:t>=input</a:t>
            </a:r>
            <a:r>
              <a:rPr lang="en-US" sz="1600" dirty="0"/>
              <a:t>('Enter the latitude of the number:\n')</a:t>
            </a:r>
          </a:p>
          <a:p>
            <a:pPr marL="457200" lvl="1" indent="0">
              <a:buNone/>
            </a:pPr>
            <a:r>
              <a:rPr lang="en-US" sz="1600" dirty="0" smtClean="0"/>
              <a:t>    if </a:t>
            </a:r>
            <a:r>
              <a:rPr lang="en-US" sz="1600" dirty="0" err="1"/>
              <a:t>lat</a:t>
            </a:r>
            <a:r>
              <a:rPr lang="en-US" sz="1600" dirty="0"/>
              <a:t>&gt;180 or long&lt;-180:</a:t>
            </a:r>
          </a:p>
          <a:p>
            <a:pPr marL="457200" lvl="1" indent="0">
              <a:buNone/>
            </a:pPr>
            <a:r>
              <a:rPr lang="en-US" sz="1600" dirty="0"/>
              <a:t>    </a:t>
            </a:r>
            <a:r>
              <a:rPr lang="en-US" sz="1600" dirty="0" smtClean="0"/>
              <a:t>	print</a:t>
            </a:r>
            <a:r>
              <a:rPr lang="en-US" sz="1600" dirty="0"/>
              <a:t>('An invalid latitude!')</a:t>
            </a:r>
          </a:p>
          <a:p>
            <a:pPr marL="457200" lvl="1" indent="0">
              <a:buNone/>
            </a:pPr>
            <a:r>
              <a:rPr lang="en-US" sz="1600" dirty="0" smtClean="0"/>
              <a:t>    else</a:t>
            </a:r>
            <a:r>
              <a:rPr lang="en-US" sz="1600" dirty="0"/>
              <a:t>:</a:t>
            </a:r>
          </a:p>
          <a:p>
            <a:pPr marL="457200" lvl="1" indent="0">
              <a:buNone/>
            </a:pPr>
            <a:r>
              <a:rPr lang="en-US" sz="1600" dirty="0"/>
              <a:t>   </a:t>
            </a:r>
            <a:r>
              <a:rPr lang="en-US" sz="1600" dirty="0" smtClean="0"/>
              <a:t>	 </a:t>
            </a:r>
            <a:r>
              <a:rPr lang="en-US" sz="1600" dirty="0"/>
              <a:t>print('Valid latitude!!')</a:t>
            </a:r>
            <a:endParaRPr lang="en-US" sz="1600" dirty="0" smtClean="0"/>
          </a:p>
          <a:p>
            <a:pPr marL="914400" lvl="2" indent="0">
              <a:buFont typeface="Arial" panose="020B0604020202020204" pitchFamily="34" charset="0"/>
              <a:buNone/>
            </a:pPr>
            <a:endParaRPr lang="en-US" sz="1600" dirty="0" smtClean="0"/>
          </a:p>
          <a:p>
            <a:pPr marL="914400" lvl="2" indent="0">
              <a:buFont typeface="Arial" panose="020B0604020202020204" pitchFamily="34" charset="0"/>
              <a:buNone/>
            </a:pPr>
            <a:endParaRPr lang="en-US" sz="1600" dirty="0" smtClean="0"/>
          </a:p>
          <a:p>
            <a:pPr lvl="1">
              <a:buFont typeface="Wingdings" panose="05000000000000000000" pitchFamily="2" charset="2"/>
              <a:buChar char="q"/>
            </a:pPr>
            <a:endParaRPr lang="en-US" sz="1600" dirty="0" smtClean="0"/>
          </a:p>
          <a:p>
            <a:pPr lvl="1">
              <a:buFont typeface="Wingdings" panose="05000000000000000000" pitchFamily="2" charset="2"/>
              <a:buChar char="q"/>
            </a:pPr>
            <a:endParaRPr lang="en-US" sz="1600" dirty="0" smtClean="0"/>
          </a:p>
          <a:p>
            <a:pPr marL="457200" lvl="1" indent="0">
              <a:buFont typeface="Arial" panose="020B0604020202020204" pitchFamily="34" charset="0"/>
              <a:buNone/>
            </a:pPr>
            <a:endParaRPr lang="en-US" sz="2000" i="1" dirty="0" smtClean="0"/>
          </a:p>
          <a:p>
            <a:pPr marL="457200" lvl="1" indent="0">
              <a:buFont typeface="Arial" panose="020B0604020202020204" pitchFamily="34" charset="0"/>
              <a:buNone/>
            </a:pPr>
            <a:endParaRPr lang="en-US" sz="2000" i="1" dirty="0" smtClean="0"/>
          </a:p>
          <a:p>
            <a:pPr lvl="1">
              <a:buFont typeface="Wingdings" panose="05000000000000000000" pitchFamily="2" charset="2"/>
              <a:buChar char="q"/>
            </a:pPr>
            <a:endParaRPr lang="en-US" sz="1600" dirty="0"/>
          </a:p>
        </p:txBody>
      </p:sp>
      <p:cxnSp>
        <p:nvCxnSpPr>
          <p:cNvPr id="8" name="Straight Connector 7"/>
          <p:cNvCxnSpPr/>
          <p:nvPr/>
        </p:nvCxnSpPr>
        <p:spPr>
          <a:xfrm>
            <a:off x="5978769" y="2297723"/>
            <a:ext cx="0" cy="20867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974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169" y="1825625"/>
            <a:ext cx="3809999" cy="4411052"/>
          </a:xfrm>
        </p:spPr>
        <p:txBody>
          <a:bodyPr>
            <a:normAutofit/>
          </a:bodyPr>
          <a:lstStyle/>
          <a:p>
            <a:r>
              <a:rPr lang="en-US" sz="3200" b="1" dirty="0" smtClean="0"/>
              <a:t>List comprehensions</a:t>
            </a:r>
          </a:p>
          <a:p>
            <a:pPr marL="0" indent="0">
              <a:buNone/>
            </a:pPr>
            <a:endParaRPr lang="en-US" sz="1600" dirty="0" smtClean="0"/>
          </a:p>
          <a:p>
            <a:pPr marL="457200" lvl="1" indent="0">
              <a:lnSpc>
                <a:spcPct val="80000"/>
              </a:lnSpc>
              <a:buNone/>
            </a:pPr>
            <a:r>
              <a:rPr lang="en-US" sz="1500" dirty="0"/>
              <a:t>c=[</a:t>
            </a:r>
            <a:r>
              <a:rPr lang="en-US" sz="1500" dirty="0" err="1"/>
              <a:t>a+b</a:t>
            </a:r>
            <a:r>
              <a:rPr lang="en-US" sz="1500" dirty="0"/>
              <a:t> for a in range(10) for b in range(5) if </a:t>
            </a:r>
            <a:r>
              <a:rPr lang="en-US" sz="1500" dirty="0" err="1"/>
              <a:t>a+b</a:t>
            </a:r>
            <a:r>
              <a:rPr lang="en-US" sz="1500" dirty="0"/>
              <a:t>&gt;4]</a:t>
            </a:r>
          </a:p>
          <a:p>
            <a:pPr marL="457200" lvl="1" indent="0">
              <a:lnSpc>
                <a:spcPct val="80000"/>
              </a:lnSpc>
              <a:buNone/>
            </a:pPr>
            <a:endParaRPr lang="en-US" sz="1500" dirty="0"/>
          </a:p>
          <a:p>
            <a:pPr marL="914400" lvl="2" indent="0">
              <a:buNone/>
            </a:pPr>
            <a:endParaRPr lang="en-US" sz="1600" dirty="0" smtClean="0"/>
          </a:p>
          <a:p>
            <a:pPr lvl="1">
              <a:buFont typeface="Wingdings" panose="05000000000000000000" pitchFamily="2" charset="2"/>
              <a:buChar char="q"/>
            </a:pPr>
            <a:endParaRPr lang="en-US" sz="1600" dirty="0" smtClean="0"/>
          </a:p>
          <a:p>
            <a:pPr lvl="1">
              <a:buFont typeface="Wingdings" panose="05000000000000000000" pitchFamily="2" charset="2"/>
              <a:buChar char="q"/>
            </a:pPr>
            <a:endParaRPr lang="en-US" sz="1600" dirty="0"/>
          </a:p>
          <a:p>
            <a:pPr marL="457200" lvl="1" indent="0">
              <a:buNone/>
            </a:pPr>
            <a:endParaRPr lang="en-US" sz="2000" i="1" dirty="0"/>
          </a:p>
          <a:p>
            <a:pPr marL="457200" lvl="1" indent="0">
              <a:buNone/>
            </a:pPr>
            <a:endParaRPr lang="en-US" sz="2000" i="1" dirty="0" smtClean="0"/>
          </a:p>
          <a:p>
            <a:pPr lvl="1">
              <a:buFont typeface="Wingdings" panose="05000000000000000000" pitchFamily="2" charset="2"/>
              <a:buChar char="q"/>
            </a:pPr>
            <a:endParaRPr lang="en-US" sz="1600" dirty="0"/>
          </a:p>
        </p:txBody>
      </p:sp>
      <p:sp>
        <p:nvSpPr>
          <p:cNvPr id="5" name="Title 1"/>
          <p:cNvSpPr>
            <a:spLocks noGrp="1"/>
          </p:cNvSpPr>
          <p:nvPr>
            <p:ph type="title"/>
          </p:nvPr>
        </p:nvSpPr>
        <p:spPr>
          <a:xfrm>
            <a:off x="838200" y="365126"/>
            <a:ext cx="8997462" cy="818905"/>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a:bodyPr>
          <a:lstStyle/>
          <a:p>
            <a:pPr algn="ctr"/>
            <a:r>
              <a:rPr lang="en-IN" sz="6000" dirty="0" smtClean="0"/>
              <a:t>Control Statements</a:t>
            </a:r>
            <a:r>
              <a:rPr lang="en-IN" sz="6000" dirty="0" smtClean="0">
                <a:solidFill>
                  <a:schemeClr val="dk1"/>
                </a:solidFill>
                <a:latin typeface="+mn-lt"/>
                <a:ea typeface="+mn-ea"/>
                <a:cs typeface="+mn-cs"/>
              </a:rPr>
              <a:t> in Python</a:t>
            </a:r>
            <a:endParaRPr lang="en-IN" sz="6000" dirty="0">
              <a:solidFill>
                <a:schemeClr val="dk1"/>
              </a:solidFill>
              <a:latin typeface="+mn-lt"/>
              <a:ea typeface="+mn-ea"/>
              <a:cs typeface="+mn-cs"/>
            </a:endParaRPr>
          </a:p>
        </p:txBody>
      </p:sp>
      <p:sp>
        <p:nvSpPr>
          <p:cNvPr id="6" name="Content Placeholder 2"/>
          <p:cNvSpPr txBox="1">
            <a:spLocks/>
          </p:cNvSpPr>
          <p:nvPr/>
        </p:nvSpPr>
        <p:spPr>
          <a:xfrm>
            <a:off x="4208584" y="1978025"/>
            <a:ext cx="3809999" cy="44110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80000"/>
              </a:lnSpc>
              <a:buFont typeface="Arial" panose="020B0604020202020204" pitchFamily="34" charset="0"/>
              <a:buNone/>
            </a:pPr>
            <a:endParaRPr lang="en-US" sz="1500" dirty="0" smtClean="0"/>
          </a:p>
          <a:p>
            <a:pPr marL="457200" lvl="1" indent="0">
              <a:lnSpc>
                <a:spcPct val="80000"/>
              </a:lnSpc>
              <a:buNone/>
            </a:pPr>
            <a:endParaRPr lang="en-US" sz="1500" dirty="0" smtClean="0"/>
          </a:p>
          <a:p>
            <a:pPr marL="457200" lvl="1" indent="0">
              <a:lnSpc>
                <a:spcPct val="80000"/>
              </a:lnSpc>
              <a:buNone/>
            </a:pPr>
            <a:endParaRPr lang="en-US" sz="1500" dirty="0"/>
          </a:p>
          <a:p>
            <a:pPr marL="457200" lvl="1" indent="0">
              <a:lnSpc>
                <a:spcPct val="80000"/>
              </a:lnSpc>
              <a:buNone/>
            </a:pPr>
            <a:endParaRPr lang="en-US" sz="1500" dirty="0" smtClean="0"/>
          </a:p>
          <a:p>
            <a:pPr marL="457200" lvl="1" indent="0">
              <a:lnSpc>
                <a:spcPct val="80000"/>
              </a:lnSpc>
              <a:buNone/>
            </a:pPr>
            <a:endParaRPr lang="en-US" sz="1500" dirty="0"/>
          </a:p>
          <a:p>
            <a:pPr marL="457200" lvl="1" indent="0">
              <a:lnSpc>
                <a:spcPct val="80000"/>
              </a:lnSpc>
              <a:buNone/>
            </a:pPr>
            <a:r>
              <a:rPr lang="en-US" sz="1500" dirty="0" smtClean="0"/>
              <a:t>prod=[</a:t>
            </a:r>
            <a:r>
              <a:rPr lang="en-US" sz="1500" dirty="0" err="1" smtClean="0"/>
              <a:t>i</a:t>
            </a:r>
            <a:r>
              <a:rPr lang="en-US" sz="1500" dirty="0" smtClean="0"/>
              <a:t>*j for </a:t>
            </a:r>
            <a:r>
              <a:rPr lang="en-US" sz="1500" dirty="0" err="1" smtClean="0"/>
              <a:t>i</a:t>
            </a:r>
            <a:r>
              <a:rPr lang="en-US" sz="1500" dirty="0" smtClean="0"/>
              <a:t> in range(10) for j in range(5,20) if </a:t>
            </a:r>
            <a:r>
              <a:rPr lang="en-US" sz="1500" dirty="0" err="1" smtClean="0"/>
              <a:t>i</a:t>
            </a:r>
            <a:r>
              <a:rPr lang="en-US" sz="1500" dirty="0" smtClean="0"/>
              <a:t>&gt;5 and j&gt;10]</a:t>
            </a:r>
          </a:p>
          <a:p>
            <a:pPr marL="457200" lvl="1" indent="0">
              <a:lnSpc>
                <a:spcPct val="80000"/>
              </a:lnSpc>
              <a:buFont typeface="Arial" panose="020B0604020202020204" pitchFamily="34" charset="0"/>
              <a:buNone/>
            </a:pPr>
            <a:endParaRPr lang="en-US" sz="1500" dirty="0" smtClean="0"/>
          </a:p>
          <a:p>
            <a:pPr marL="914400" lvl="2" indent="0">
              <a:buFont typeface="Arial" panose="020B0604020202020204" pitchFamily="34" charset="0"/>
              <a:buNone/>
            </a:pPr>
            <a:endParaRPr lang="en-US" sz="1600" dirty="0" smtClean="0"/>
          </a:p>
          <a:p>
            <a:pPr lvl="1">
              <a:buFont typeface="Wingdings" panose="05000000000000000000" pitchFamily="2" charset="2"/>
              <a:buChar char="q"/>
            </a:pPr>
            <a:endParaRPr lang="en-US" sz="1600" dirty="0" smtClean="0"/>
          </a:p>
          <a:p>
            <a:pPr lvl="1">
              <a:buFont typeface="Wingdings" panose="05000000000000000000" pitchFamily="2" charset="2"/>
              <a:buChar char="q"/>
            </a:pPr>
            <a:endParaRPr lang="en-US" sz="1600" dirty="0" smtClean="0"/>
          </a:p>
          <a:p>
            <a:pPr marL="457200" lvl="1" indent="0">
              <a:buFont typeface="Arial" panose="020B0604020202020204" pitchFamily="34" charset="0"/>
              <a:buNone/>
            </a:pPr>
            <a:endParaRPr lang="en-US" sz="2000" i="1" dirty="0" smtClean="0"/>
          </a:p>
          <a:p>
            <a:pPr marL="457200" lvl="1" indent="0">
              <a:buFont typeface="Arial" panose="020B0604020202020204" pitchFamily="34" charset="0"/>
              <a:buNone/>
            </a:pPr>
            <a:endParaRPr lang="en-US" sz="2000" i="1" dirty="0" smtClean="0"/>
          </a:p>
          <a:p>
            <a:pPr lvl="1">
              <a:buFont typeface="Wingdings" panose="05000000000000000000" pitchFamily="2" charset="2"/>
              <a:buChar char="q"/>
            </a:pPr>
            <a:endParaRPr lang="en-US" sz="1600" dirty="0"/>
          </a:p>
        </p:txBody>
      </p:sp>
      <p:sp>
        <p:nvSpPr>
          <p:cNvPr id="7" name="Content Placeholder 2"/>
          <p:cNvSpPr txBox="1">
            <a:spLocks/>
          </p:cNvSpPr>
          <p:nvPr/>
        </p:nvSpPr>
        <p:spPr>
          <a:xfrm>
            <a:off x="7608277" y="1978025"/>
            <a:ext cx="3809999" cy="44110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80000"/>
              </a:lnSpc>
              <a:buFont typeface="Arial" panose="020B0604020202020204" pitchFamily="34" charset="0"/>
              <a:buNone/>
            </a:pPr>
            <a:endParaRPr lang="en-US" sz="1500" dirty="0" smtClean="0"/>
          </a:p>
          <a:p>
            <a:pPr marL="457200" lvl="1" indent="0">
              <a:lnSpc>
                <a:spcPct val="80000"/>
              </a:lnSpc>
              <a:buFont typeface="Arial" panose="020B0604020202020204" pitchFamily="34" charset="0"/>
              <a:buNone/>
            </a:pPr>
            <a:endParaRPr lang="en-US" sz="1500" dirty="0" smtClean="0"/>
          </a:p>
          <a:p>
            <a:pPr marL="457200" lvl="1" indent="0">
              <a:lnSpc>
                <a:spcPct val="80000"/>
              </a:lnSpc>
              <a:buNone/>
            </a:pPr>
            <a:endParaRPr lang="en-US" sz="1500" dirty="0" smtClean="0"/>
          </a:p>
          <a:p>
            <a:pPr marL="457200" lvl="1" indent="0">
              <a:lnSpc>
                <a:spcPct val="80000"/>
              </a:lnSpc>
              <a:buNone/>
            </a:pPr>
            <a:endParaRPr lang="en-US" sz="1500" dirty="0"/>
          </a:p>
          <a:p>
            <a:pPr marL="457200" lvl="1" indent="0">
              <a:lnSpc>
                <a:spcPct val="80000"/>
              </a:lnSpc>
              <a:buNone/>
            </a:pPr>
            <a:endParaRPr lang="en-US" sz="1500" dirty="0" smtClean="0"/>
          </a:p>
          <a:p>
            <a:pPr marL="457200" lvl="1" indent="0">
              <a:lnSpc>
                <a:spcPct val="80000"/>
              </a:lnSpc>
              <a:buNone/>
            </a:pPr>
            <a:r>
              <a:rPr lang="en-US" sz="1500" dirty="0" smtClean="0"/>
              <a:t>capital={'</a:t>
            </a:r>
            <a:r>
              <a:rPr lang="en-US" sz="1500" dirty="0" err="1" smtClean="0"/>
              <a:t>India':'New</a:t>
            </a:r>
            <a:r>
              <a:rPr lang="en-US" sz="1500" dirty="0" smtClean="0"/>
              <a:t> Delhi', '</a:t>
            </a:r>
            <a:r>
              <a:rPr lang="en-US" sz="1500" dirty="0" err="1" smtClean="0"/>
              <a:t>Ireland':'Dublin</a:t>
            </a:r>
            <a:r>
              <a:rPr lang="en-US" sz="1500" dirty="0" smtClean="0"/>
              <a:t>', '</a:t>
            </a:r>
            <a:r>
              <a:rPr lang="en-US" sz="1500" dirty="0" err="1" smtClean="0"/>
              <a:t>USA':'Washington</a:t>
            </a:r>
            <a:r>
              <a:rPr lang="en-US" sz="1500" dirty="0" smtClean="0"/>
              <a:t> </a:t>
            </a:r>
            <a:r>
              <a:rPr lang="en-US" sz="1500" dirty="0" err="1" smtClean="0"/>
              <a:t>DC','France':'Paris</a:t>
            </a:r>
            <a:r>
              <a:rPr lang="en-US" sz="1500" dirty="0" smtClean="0"/>
              <a:t>'}</a:t>
            </a:r>
          </a:p>
          <a:p>
            <a:pPr marL="457200" lvl="1" indent="0">
              <a:lnSpc>
                <a:spcPct val="80000"/>
              </a:lnSpc>
              <a:buFont typeface="Arial" panose="020B0604020202020204" pitchFamily="34" charset="0"/>
              <a:buNone/>
            </a:pPr>
            <a:r>
              <a:rPr lang="en-US" sz="1500" dirty="0" smtClean="0"/>
              <a:t>     [(</a:t>
            </a:r>
            <a:r>
              <a:rPr lang="en-US" sz="1500" dirty="0" err="1" smtClean="0"/>
              <a:t>keys,values</a:t>
            </a:r>
            <a:r>
              <a:rPr lang="en-US" sz="1500" dirty="0" smtClean="0"/>
              <a:t>) for </a:t>
            </a:r>
            <a:r>
              <a:rPr lang="en-US" sz="1500" dirty="0" err="1" smtClean="0"/>
              <a:t>keys,values</a:t>
            </a:r>
            <a:r>
              <a:rPr lang="en-US" sz="1500" dirty="0" smtClean="0"/>
              <a:t> in             	</a:t>
            </a:r>
            <a:r>
              <a:rPr lang="en-US" sz="1500" dirty="0" err="1" smtClean="0"/>
              <a:t>capital.items</a:t>
            </a:r>
            <a:r>
              <a:rPr lang="en-US" sz="1500" dirty="0" smtClean="0"/>
              <a:t>()]</a:t>
            </a:r>
          </a:p>
          <a:p>
            <a:pPr marL="914400" lvl="2" indent="0">
              <a:buFont typeface="Arial" panose="020B0604020202020204" pitchFamily="34" charset="0"/>
              <a:buNone/>
            </a:pPr>
            <a:endParaRPr lang="en-US" sz="1600" dirty="0" smtClean="0"/>
          </a:p>
          <a:p>
            <a:pPr lvl="1">
              <a:buFont typeface="Wingdings" panose="05000000000000000000" pitchFamily="2" charset="2"/>
              <a:buChar char="q"/>
            </a:pPr>
            <a:endParaRPr lang="en-US" sz="1600" dirty="0" smtClean="0"/>
          </a:p>
          <a:p>
            <a:pPr lvl="1">
              <a:buFont typeface="Wingdings" panose="05000000000000000000" pitchFamily="2" charset="2"/>
              <a:buChar char="q"/>
            </a:pPr>
            <a:endParaRPr lang="en-US" sz="1600" dirty="0" smtClean="0"/>
          </a:p>
          <a:p>
            <a:pPr marL="457200" lvl="1" indent="0">
              <a:buFont typeface="Arial" panose="020B0604020202020204" pitchFamily="34" charset="0"/>
              <a:buNone/>
            </a:pPr>
            <a:endParaRPr lang="en-US" sz="2000" i="1" dirty="0" smtClean="0"/>
          </a:p>
          <a:p>
            <a:pPr marL="457200" lvl="1" indent="0">
              <a:buFont typeface="Arial" panose="020B0604020202020204" pitchFamily="34" charset="0"/>
              <a:buNone/>
            </a:pPr>
            <a:endParaRPr lang="en-US" sz="2000" i="1" dirty="0" smtClean="0"/>
          </a:p>
          <a:p>
            <a:pPr lvl="1">
              <a:buFont typeface="Wingdings" panose="05000000000000000000" pitchFamily="2" charset="2"/>
              <a:buChar char="q"/>
            </a:pPr>
            <a:endParaRPr lang="en-US" sz="1600" dirty="0"/>
          </a:p>
        </p:txBody>
      </p:sp>
      <p:cxnSp>
        <p:nvCxnSpPr>
          <p:cNvPr id="8" name="Straight Connector 7"/>
          <p:cNvCxnSpPr/>
          <p:nvPr/>
        </p:nvCxnSpPr>
        <p:spPr>
          <a:xfrm>
            <a:off x="4501662" y="2403230"/>
            <a:ext cx="0" cy="208670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795846" y="2403230"/>
            <a:ext cx="0" cy="20867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2348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6"/>
            <a:ext cx="8997462" cy="818905"/>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a:bodyPr>
          <a:lstStyle/>
          <a:p>
            <a:pPr algn="ctr"/>
            <a:r>
              <a:rPr lang="en-IN" sz="6000" dirty="0" smtClean="0"/>
              <a:t>Control Statements</a:t>
            </a:r>
            <a:r>
              <a:rPr lang="en-IN" sz="6000" dirty="0" smtClean="0">
                <a:solidFill>
                  <a:schemeClr val="dk1"/>
                </a:solidFill>
                <a:latin typeface="+mn-lt"/>
                <a:ea typeface="+mn-ea"/>
                <a:cs typeface="+mn-cs"/>
              </a:rPr>
              <a:t> in Python</a:t>
            </a:r>
            <a:endParaRPr lang="en-IN" sz="6000" dirty="0">
              <a:solidFill>
                <a:schemeClr val="dk1"/>
              </a:solidFill>
              <a:latin typeface="+mn-lt"/>
              <a:ea typeface="+mn-ea"/>
              <a:cs typeface="+mn-cs"/>
            </a:endParaRPr>
          </a:p>
        </p:txBody>
      </p:sp>
      <p:sp>
        <p:nvSpPr>
          <p:cNvPr id="4" name="Content Placeholder 2"/>
          <p:cNvSpPr txBox="1">
            <a:spLocks/>
          </p:cNvSpPr>
          <p:nvPr/>
        </p:nvSpPr>
        <p:spPr>
          <a:xfrm>
            <a:off x="914400" y="1768232"/>
            <a:ext cx="4384431" cy="43033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smtClean="0"/>
              <a:t>Functions</a:t>
            </a:r>
          </a:p>
          <a:p>
            <a:pPr marL="0" indent="0">
              <a:buFont typeface="Arial" panose="020B0604020202020204" pitchFamily="34" charset="0"/>
              <a:buNone/>
            </a:pPr>
            <a:endParaRPr lang="en-US" sz="1600" dirty="0" smtClean="0"/>
          </a:p>
          <a:p>
            <a:pPr marL="457200" lvl="1" indent="0">
              <a:buNone/>
            </a:pPr>
            <a:r>
              <a:rPr lang="en-US" sz="1600" dirty="0" smtClean="0"/>
              <a:t>    </a:t>
            </a:r>
            <a:r>
              <a:rPr lang="en-US" sz="1600" dirty="0" err="1" smtClean="0"/>
              <a:t>def</a:t>
            </a:r>
            <a:r>
              <a:rPr lang="en-US" sz="1600" dirty="0" smtClean="0"/>
              <a:t> </a:t>
            </a:r>
            <a:r>
              <a:rPr lang="en-US" sz="1600" dirty="0" err="1"/>
              <a:t>squaresum</a:t>
            </a:r>
            <a:r>
              <a:rPr lang="en-US" sz="1600" dirty="0"/>
              <a:t>(</a:t>
            </a:r>
            <a:r>
              <a:rPr lang="en-US" sz="1600" dirty="0" err="1"/>
              <a:t>x,y</a:t>
            </a:r>
            <a:r>
              <a:rPr lang="en-US" sz="1600" dirty="0" smtClean="0"/>
              <a:t>):</a:t>
            </a:r>
          </a:p>
          <a:p>
            <a:pPr marL="457200" lvl="1" indent="0">
              <a:buNone/>
            </a:pPr>
            <a:r>
              <a:rPr lang="en-US" sz="1600" dirty="0"/>
              <a:t>	</a:t>
            </a:r>
            <a:r>
              <a:rPr lang="en-US" sz="1600" dirty="0" smtClean="0"/>
              <a:t>return(x*</a:t>
            </a:r>
            <a:r>
              <a:rPr lang="en-US" sz="1600" dirty="0" err="1" smtClean="0"/>
              <a:t>x+y</a:t>
            </a:r>
            <a:r>
              <a:rPr lang="en-US" sz="1600" dirty="0" smtClean="0"/>
              <a:t>*y</a:t>
            </a:r>
            <a:r>
              <a:rPr lang="en-US" sz="1600" dirty="0"/>
              <a:t>)</a:t>
            </a:r>
          </a:p>
          <a:p>
            <a:pPr marL="457200" lvl="1" indent="0">
              <a:buNone/>
            </a:pPr>
            <a:r>
              <a:rPr lang="en-US" sz="1600" dirty="0"/>
              <a:t> </a:t>
            </a:r>
            <a:r>
              <a:rPr lang="en-US" sz="1600" dirty="0" smtClean="0"/>
              <a:t>    </a:t>
            </a:r>
            <a:r>
              <a:rPr lang="en-US" sz="1600" dirty="0" err="1" smtClean="0"/>
              <a:t>squaresum</a:t>
            </a:r>
            <a:r>
              <a:rPr lang="en-US" sz="1600" dirty="0" smtClean="0"/>
              <a:t>(3,4)</a:t>
            </a:r>
          </a:p>
          <a:p>
            <a:pPr marL="457200" lvl="1" indent="0">
              <a:buNone/>
            </a:pPr>
            <a:endParaRPr lang="en-US" sz="1600" dirty="0" smtClean="0"/>
          </a:p>
          <a:p>
            <a:pPr marL="914400" lvl="2" indent="0">
              <a:buFont typeface="Arial" panose="020B0604020202020204" pitchFamily="34" charset="0"/>
              <a:buNone/>
            </a:pPr>
            <a:endParaRPr lang="en-US" sz="1600" dirty="0" smtClean="0"/>
          </a:p>
          <a:p>
            <a:pPr marL="914400" lvl="2" indent="0">
              <a:buFont typeface="Arial" panose="020B0604020202020204" pitchFamily="34" charset="0"/>
              <a:buNone/>
            </a:pPr>
            <a:endParaRPr lang="en-US" sz="1600" dirty="0" smtClean="0"/>
          </a:p>
          <a:p>
            <a:pPr lvl="1">
              <a:buFont typeface="Wingdings" panose="05000000000000000000" pitchFamily="2" charset="2"/>
              <a:buChar char="q"/>
            </a:pPr>
            <a:endParaRPr lang="en-US" sz="1600" dirty="0" smtClean="0"/>
          </a:p>
          <a:p>
            <a:pPr lvl="1">
              <a:buFont typeface="Wingdings" panose="05000000000000000000" pitchFamily="2" charset="2"/>
              <a:buChar char="q"/>
            </a:pPr>
            <a:endParaRPr lang="en-US" sz="1600" dirty="0" smtClean="0"/>
          </a:p>
          <a:p>
            <a:pPr marL="457200" lvl="1" indent="0">
              <a:buFont typeface="Arial" panose="020B0604020202020204" pitchFamily="34" charset="0"/>
              <a:buNone/>
            </a:pPr>
            <a:endParaRPr lang="en-US" sz="2000" i="1" dirty="0" smtClean="0"/>
          </a:p>
          <a:p>
            <a:pPr marL="457200" lvl="1" indent="0">
              <a:buFont typeface="Arial" panose="020B0604020202020204" pitchFamily="34" charset="0"/>
              <a:buNone/>
            </a:pPr>
            <a:endParaRPr lang="en-US" sz="2000" i="1" dirty="0" smtClean="0"/>
          </a:p>
          <a:p>
            <a:pPr lvl="1">
              <a:buFont typeface="Wingdings" panose="05000000000000000000" pitchFamily="2" charset="2"/>
              <a:buChar char="q"/>
            </a:pPr>
            <a:endParaRPr lang="en-US" sz="1600" dirty="0"/>
          </a:p>
        </p:txBody>
      </p:sp>
      <p:sp>
        <p:nvSpPr>
          <p:cNvPr id="6" name="Content Placeholder 2"/>
          <p:cNvSpPr txBox="1">
            <a:spLocks/>
          </p:cNvSpPr>
          <p:nvPr/>
        </p:nvSpPr>
        <p:spPr>
          <a:xfrm>
            <a:off x="4021015" y="1895233"/>
            <a:ext cx="4384431" cy="43033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sz="1600" dirty="0" smtClean="0"/>
          </a:p>
          <a:p>
            <a:pPr marL="457200" lvl="1" indent="0">
              <a:buNone/>
            </a:pPr>
            <a:endParaRPr lang="en-US" sz="1600" dirty="0" smtClean="0"/>
          </a:p>
          <a:p>
            <a:pPr marL="457200" lvl="1" indent="0">
              <a:buNone/>
            </a:pPr>
            <a:endParaRPr lang="en-US" sz="1600" dirty="0"/>
          </a:p>
          <a:p>
            <a:pPr marL="457200" lvl="1" indent="0">
              <a:buNone/>
            </a:pPr>
            <a:r>
              <a:rPr lang="en-US" sz="1600" dirty="0" err="1" smtClean="0"/>
              <a:t>def</a:t>
            </a:r>
            <a:r>
              <a:rPr lang="en-US" sz="1600" dirty="0" smtClean="0"/>
              <a:t> </a:t>
            </a:r>
            <a:r>
              <a:rPr lang="en-US" sz="1600" dirty="0" err="1"/>
              <a:t>areatriangle</a:t>
            </a:r>
            <a:r>
              <a:rPr lang="en-US" sz="1600" dirty="0"/>
              <a:t>(</a:t>
            </a:r>
            <a:r>
              <a:rPr lang="en-US" sz="1600" dirty="0" err="1"/>
              <a:t>a,b,c</a:t>
            </a:r>
            <a:r>
              <a:rPr lang="en-US" sz="1600" dirty="0"/>
              <a:t>):</a:t>
            </a:r>
          </a:p>
          <a:p>
            <a:pPr marL="457200" lvl="1" indent="0">
              <a:buNone/>
            </a:pPr>
            <a:r>
              <a:rPr lang="en-US" sz="1600" dirty="0" smtClean="0"/>
              <a:t>	s</a:t>
            </a:r>
            <a:r>
              <a:rPr lang="en-US" sz="1600" dirty="0"/>
              <a:t>=(</a:t>
            </a:r>
            <a:r>
              <a:rPr lang="en-US" sz="1600" dirty="0" err="1"/>
              <a:t>a+b+c</a:t>
            </a:r>
            <a:r>
              <a:rPr lang="en-US" sz="1600" dirty="0"/>
              <a:t>)/2</a:t>
            </a:r>
          </a:p>
          <a:p>
            <a:pPr marL="457200" lvl="1" indent="0">
              <a:buNone/>
            </a:pPr>
            <a:r>
              <a:rPr lang="en-US" sz="1600" dirty="0" smtClean="0"/>
              <a:t>	area=pow</a:t>
            </a:r>
            <a:r>
              <a:rPr lang="en-US" sz="1600" dirty="0"/>
              <a:t>((s*(s-a)*(s-b)*(s-c)),0.5)</a:t>
            </a:r>
          </a:p>
          <a:p>
            <a:pPr marL="457200" lvl="1" indent="0">
              <a:buNone/>
            </a:pPr>
            <a:r>
              <a:rPr lang="en-US" sz="1600" dirty="0" smtClean="0"/>
              <a:t>	return(area</a:t>
            </a:r>
            <a:r>
              <a:rPr lang="en-US" sz="1600" dirty="0"/>
              <a:t>)</a:t>
            </a:r>
          </a:p>
          <a:p>
            <a:pPr marL="457200" lvl="1" indent="0">
              <a:buNone/>
            </a:pPr>
            <a:r>
              <a:rPr lang="en-US" sz="1600" dirty="0"/>
              <a:t> </a:t>
            </a:r>
            <a:r>
              <a:rPr lang="en-US" sz="1600" dirty="0" smtClean="0"/>
              <a:t>   </a:t>
            </a:r>
            <a:r>
              <a:rPr lang="en-US" sz="1600" dirty="0" err="1" smtClean="0"/>
              <a:t>areatriangle</a:t>
            </a:r>
            <a:r>
              <a:rPr lang="en-US" sz="1600" dirty="0" smtClean="0"/>
              <a:t>(3,4,5)</a:t>
            </a:r>
          </a:p>
          <a:p>
            <a:pPr marL="457200" lvl="1" indent="0">
              <a:buNone/>
            </a:pPr>
            <a:endParaRPr lang="en-US" sz="1600" dirty="0"/>
          </a:p>
          <a:p>
            <a:pPr marL="914400" lvl="2" indent="0">
              <a:buFont typeface="Arial" panose="020B0604020202020204" pitchFamily="34" charset="0"/>
              <a:buNone/>
            </a:pPr>
            <a:endParaRPr lang="en-US" sz="1600" dirty="0" smtClean="0"/>
          </a:p>
          <a:p>
            <a:pPr marL="914400" lvl="2" indent="0">
              <a:buFont typeface="Arial" panose="020B0604020202020204" pitchFamily="34" charset="0"/>
              <a:buNone/>
            </a:pPr>
            <a:endParaRPr lang="en-US" sz="1600" dirty="0" smtClean="0"/>
          </a:p>
          <a:p>
            <a:pPr lvl="1">
              <a:buFont typeface="Wingdings" panose="05000000000000000000" pitchFamily="2" charset="2"/>
              <a:buChar char="q"/>
            </a:pPr>
            <a:endParaRPr lang="en-US" sz="1600" dirty="0" smtClean="0"/>
          </a:p>
          <a:p>
            <a:pPr lvl="1">
              <a:buFont typeface="Wingdings" panose="05000000000000000000" pitchFamily="2" charset="2"/>
              <a:buChar char="q"/>
            </a:pPr>
            <a:endParaRPr lang="en-US" sz="1600" dirty="0" smtClean="0"/>
          </a:p>
          <a:p>
            <a:pPr marL="457200" lvl="1" indent="0">
              <a:buFont typeface="Arial" panose="020B0604020202020204" pitchFamily="34" charset="0"/>
              <a:buNone/>
            </a:pPr>
            <a:endParaRPr lang="en-US" sz="2000" i="1" dirty="0" smtClean="0"/>
          </a:p>
          <a:p>
            <a:pPr marL="457200" lvl="1" indent="0">
              <a:buFont typeface="Arial" panose="020B0604020202020204" pitchFamily="34" charset="0"/>
              <a:buNone/>
            </a:pPr>
            <a:endParaRPr lang="en-US" sz="2000" i="1" dirty="0" smtClean="0"/>
          </a:p>
          <a:p>
            <a:pPr lvl="1">
              <a:buFont typeface="Wingdings" panose="05000000000000000000" pitchFamily="2" charset="2"/>
              <a:buChar char="q"/>
            </a:pPr>
            <a:endParaRPr lang="en-US" sz="1600" dirty="0"/>
          </a:p>
        </p:txBody>
      </p:sp>
      <p:sp>
        <p:nvSpPr>
          <p:cNvPr id="7" name="Content Placeholder 2"/>
          <p:cNvSpPr txBox="1">
            <a:spLocks/>
          </p:cNvSpPr>
          <p:nvPr/>
        </p:nvSpPr>
        <p:spPr>
          <a:xfrm>
            <a:off x="7795846" y="2047633"/>
            <a:ext cx="4384431" cy="43033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sz="1600" dirty="0" smtClean="0"/>
          </a:p>
          <a:p>
            <a:pPr marL="457200" lvl="1" indent="0">
              <a:buNone/>
            </a:pPr>
            <a:endParaRPr lang="en-US" sz="1600" dirty="0"/>
          </a:p>
          <a:p>
            <a:pPr marL="457200" lvl="1" indent="0">
              <a:buNone/>
            </a:pPr>
            <a:r>
              <a:rPr lang="en-US" sz="1600" dirty="0" err="1"/>
              <a:t>def</a:t>
            </a:r>
            <a:r>
              <a:rPr lang="en-US" sz="1600" dirty="0"/>
              <a:t> zipper(</a:t>
            </a:r>
            <a:r>
              <a:rPr lang="en-US" sz="1600" dirty="0" err="1"/>
              <a:t>a,b</a:t>
            </a:r>
            <a:r>
              <a:rPr lang="en-US" sz="1600" dirty="0"/>
              <a:t>):</a:t>
            </a:r>
          </a:p>
          <a:p>
            <a:pPr marL="457200" lvl="1" indent="0">
              <a:buNone/>
            </a:pPr>
            <a:r>
              <a:rPr lang="en-US" sz="1600" dirty="0"/>
              <a:t>   </a:t>
            </a:r>
            <a:r>
              <a:rPr lang="en-US" sz="1600" dirty="0" smtClean="0"/>
              <a:t>	c</a:t>
            </a:r>
            <a:r>
              <a:rPr lang="en-US" sz="1600" dirty="0"/>
              <a:t>=[(a[x],b[y]) for x in range(</a:t>
            </a:r>
            <a:r>
              <a:rPr lang="en-US" sz="1600" dirty="0" err="1"/>
              <a:t>len</a:t>
            </a:r>
            <a:r>
              <a:rPr lang="en-US" sz="1600" dirty="0"/>
              <a:t>(a)) for y in range(</a:t>
            </a:r>
            <a:r>
              <a:rPr lang="en-US" sz="1600" dirty="0" err="1"/>
              <a:t>len</a:t>
            </a:r>
            <a:r>
              <a:rPr lang="en-US" sz="1600" dirty="0"/>
              <a:t>(b)) if x==y]</a:t>
            </a:r>
          </a:p>
          <a:p>
            <a:pPr marL="457200" lvl="1" indent="0">
              <a:buNone/>
            </a:pPr>
            <a:r>
              <a:rPr lang="en-US" sz="1600" dirty="0"/>
              <a:t>   </a:t>
            </a:r>
            <a:r>
              <a:rPr lang="en-US" sz="1600" dirty="0" smtClean="0"/>
              <a:t>        return </a:t>
            </a:r>
            <a:r>
              <a:rPr lang="en-US" sz="1600" dirty="0"/>
              <a:t>c</a:t>
            </a:r>
            <a:endParaRPr lang="en-US" sz="1600" dirty="0" smtClean="0"/>
          </a:p>
          <a:p>
            <a:pPr marL="914400" lvl="2" indent="0">
              <a:buFont typeface="Arial" panose="020B0604020202020204" pitchFamily="34" charset="0"/>
              <a:buNone/>
            </a:pPr>
            <a:endParaRPr lang="en-US" sz="1600" dirty="0" smtClean="0"/>
          </a:p>
          <a:p>
            <a:pPr marL="914400" lvl="2" indent="0">
              <a:buFont typeface="Arial" panose="020B0604020202020204" pitchFamily="34" charset="0"/>
              <a:buNone/>
            </a:pPr>
            <a:endParaRPr lang="en-US" sz="1600" dirty="0" smtClean="0"/>
          </a:p>
          <a:p>
            <a:pPr lvl="1">
              <a:buFont typeface="Wingdings" panose="05000000000000000000" pitchFamily="2" charset="2"/>
              <a:buChar char="q"/>
            </a:pPr>
            <a:endParaRPr lang="en-US" sz="1600" dirty="0" smtClean="0"/>
          </a:p>
          <a:p>
            <a:pPr lvl="1">
              <a:buFont typeface="Wingdings" panose="05000000000000000000" pitchFamily="2" charset="2"/>
              <a:buChar char="q"/>
            </a:pPr>
            <a:endParaRPr lang="en-US" sz="1600" dirty="0" smtClean="0"/>
          </a:p>
          <a:p>
            <a:pPr marL="457200" lvl="1" indent="0">
              <a:buFont typeface="Arial" panose="020B0604020202020204" pitchFamily="34" charset="0"/>
              <a:buNone/>
            </a:pPr>
            <a:endParaRPr lang="en-US" sz="2000" i="1" dirty="0" smtClean="0"/>
          </a:p>
          <a:p>
            <a:pPr marL="457200" lvl="1" indent="0">
              <a:buFont typeface="Arial" panose="020B0604020202020204" pitchFamily="34" charset="0"/>
              <a:buNone/>
            </a:pPr>
            <a:endParaRPr lang="en-US" sz="2000" i="1" dirty="0" smtClean="0"/>
          </a:p>
          <a:p>
            <a:pPr lvl="1">
              <a:buFont typeface="Wingdings" panose="05000000000000000000" pitchFamily="2" charset="2"/>
              <a:buChar char="q"/>
            </a:pPr>
            <a:endParaRPr lang="en-US" sz="1600" dirty="0"/>
          </a:p>
        </p:txBody>
      </p:sp>
      <p:cxnSp>
        <p:nvCxnSpPr>
          <p:cNvPr id="8" name="Straight Connector 7"/>
          <p:cNvCxnSpPr/>
          <p:nvPr/>
        </p:nvCxnSpPr>
        <p:spPr>
          <a:xfrm>
            <a:off x="4021015" y="2403230"/>
            <a:ext cx="0" cy="208670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065477" y="2403230"/>
            <a:ext cx="0" cy="20867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539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591163"/>
            <a:ext cx="10556631" cy="4411052"/>
          </a:xfrm>
        </p:spPr>
        <p:txBody>
          <a:bodyPr>
            <a:normAutofit/>
          </a:bodyPr>
          <a:lstStyle/>
          <a:p>
            <a:pPr lvl="1">
              <a:buFont typeface="Wingdings" panose="05000000000000000000" pitchFamily="2" charset="2"/>
              <a:buChar char="q"/>
            </a:pPr>
            <a:endParaRPr lang="en-US" sz="1600" dirty="0" smtClean="0"/>
          </a:p>
          <a:p>
            <a:pPr marL="457200" lvl="1" indent="0">
              <a:buNone/>
            </a:pPr>
            <a:endParaRPr lang="en-US" sz="1600" dirty="0"/>
          </a:p>
          <a:p>
            <a:pPr marL="457200" lvl="1" indent="0">
              <a:buNone/>
            </a:pPr>
            <a:endParaRPr lang="en-US" sz="4400" b="1" dirty="0" smtClean="0"/>
          </a:p>
          <a:p>
            <a:pPr marL="457200" lvl="1" indent="0">
              <a:buNone/>
            </a:pPr>
            <a:endParaRPr lang="en-US" sz="4400" b="1" dirty="0"/>
          </a:p>
          <a:p>
            <a:pPr marL="457200" lvl="1" indent="0">
              <a:buNone/>
            </a:pPr>
            <a:r>
              <a:rPr lang="en-US" sz="4400" dirty="0" smtClean="0">
                <a:solidFill>
                  <a:srgbClr val="C00000"/>
                </a:solidFill>
                <a:latin typeface="Arial" panose="020B0604020202020204" pitchFamily="34" charset="0"/>
                <a:cs typeface="Arial" panose="020B0604020202020204" pitchFamily="34" charset="0"/>
              </a:rPr>
              <a:t>Q1. Find sum of first n odd natural numbers</a:t>
            </a:r>
          </a:p>
          <a:p>
            <a:pPr marL="457200" lvl="1" indent="0">
              <a:buNone/>
            </a:pPr>
            <a:endParaRPr lang="en-US" sz="1600" dirty="0" smtClean="0"/>
          </a:p>
          <a:p>
            <a:pPr marL="457200" lvl="1" indent="0">
              <a:buNone/>
            </a:pPr>
            <a:endParaRPr lang="en-US" sz="1600" dirty="0"/>
          </a:p>
          <a:p>
            <a:pPr marL="457200" lvl="1" indent="0">
              <a:buNone/>
            </a:pPr>
            <a:endParaRPr lang="en-US" sz="1600" dirty="0" smtClean="0"/>
          </a:p>
          <a:p>
            <a:pPr lvl="1">
              <a:buFont typeface="Wingdings" panose="05000000000000000000" pitchFamily="2" charset="2"/>
              <a:buChar char="q"/>
            </a:pPr>
            <a:endParaRPr lang="en-US" sz="1600" dirty="0"/>
          </a:p>
          <a:p>
            <a:pPr marL="457200" lvl="1" indent="0">
              <a:buNone/>
            </a:pPr>
            <a:endParaRPr lang="en-US" sz="2000" i="1" dirty="0"/>
          </a:p>
          <a:p>
            <a:pPr marL="457200" lvl="1" indent="0">
              <a:buNone/>
            </a:pPr>
            <a:endParaRPr lang="en-US" sz="2000" i="1" dirty="0" smtClean="0"/>
          </a:p>
          <a:p>
            <a:pPr marL="457200" lvl="1" indent="0">
              <a:buNone/>
            </a:pPr>
            <a:endParaRPr lang="en-US" sz="1600" dirty="0"/>
          </a:p>
        </p:txBody>
      </p:sp>
      <p:sp>
        <p:nvSpPr>
          <p:cNvPr id="5" name="Title 1"/>
          <p:cNvSpPr>
            <a:spLocks noGrp="1"/>
          </p:cNvSpPr>
          <p:nvPr>
            <p:ph type="title"/>
          </p:nvPr>
        </p:nvSpPr>
        <p:spPr>
          <a:xfrm>
            <a:off x="838200" y="365126"/>
            <a:ext cx="8997462" cy="818905"/>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a:bodyPr>
          <a:lstStyle/>
          <a:p>
            <a:pPr algn="ctr"/>
            <a:r>
              <a:rPr lang="en-IN" sz="6000" dirty="0" smtClean="0">
                <a:solidFill>
                  <a:schemeClr val="dk1"/>
                </a:solidFill>
                <a:latin typeface="+mn-lt"/>
                <a:ea typeface="+mn-ea"/>
                <a:cs typeface="+mn-cs"/>
              </a:rPr>
              <a:t>Problem Solving using Python</a:t>
            </a:r>
            <a:endParaRPr lang="en-IN" sz="6000" dirty="0">
              <a:solidFill>
                <a:schemeClr val="dk1"/>
              </a:solidFill>
              <a:latin typeface="+mn-lt"/>
              <a:ea typeface="+mn-ea"/>
              <a:cs typeface="+mn-cs"/>
            </a:endParaRPr>
          </a:p>
        </p:txBody>
      </p:sp>
    </p:spTree>
    <p:extLst>
      <p:ext uri="{BB962C8B-B14F-4D97-AF65-F5344CB8AC3E}">
        <p14:creationId xmlns:p14="http://schemas.microsoft.com/office/powerpoint/2010/main" val="4223204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169" y="1825625"/>
            <a:ext cx="10556631" cy="4411052"/>
          </a:xfrm>
        </p:spPr>
        <p:txBody>
          <a:bodyPr>
            <a:normAutofit/>
          </a:bodyPr>
          <a:lstStyle/>
          <a:p>
            <a:pPr lvl="1">
              <a:buFont typeface="Wingdings" panose="05000000000000000000" pitchFamily="2" charset="2"/>
              <a:buChar char="q"/>
            </a:pPr>
            <a:endParaRPr lang="en-US" sz="1600" dirty="0" smtClean="0"/>
          </a:p>
          <a:p>
            <a:pPr marL="457200" lvl="1" indent="0">
              <a:buNone/>
            </a:pPr>
            <a:endParaRPr lang="en-US" sz="1600" dirty="0"/>
          </a:p>
          <a:p>
            <a:pPr marL="457200" lvl="1" indent="0">
              <a:buNone/>
            </a:pPr>
            <a:endParaRPr lang="en-US" sz="1600" dirty="0" smtClean="0"/>
          </a:p>
          <a:p>
            <a:pPr marL="457200" lvl="1" indent="0">
              <a:buNone/>
            </a:pPr>
            <a:r>
              <a:rPr lang="en-US" sz="4400" dirty="0" smtClean="0">
                <a:solidFill>
                  <a:srgbClr val="C00000"/>
                </a:solidFill>
                <a:latin typeface="Arial" panose="020B0604020202020204" pitchFamily="34" charset="0"/>
                <a:cs typeface="Arial" panose="020B0604020202020204" pitchFamily="34" charset="0"/>
              </a:rPr>
              <a:t>Q2. Find the sum of numbers which are multiples of either a or b up to a limit</a:t>
            </a:r>
          </a:p>
          <a:p>
            <a:pPr lvl="1">
              <a:buFont typeface="Wingdings" panose="05000000000000000000" pitchFamily="2" charset="2"/>
              <a:buChar char="q"/>
            </a:pPr>
            <a:endParaRPr lang="en-US" sz="1600" dirty="0"/>
          </a:p>
          <a:p>
            <a:pPr marL="457200" lvl="1" indent="0">
              <a:buNone/>
            </a:pPr>
            <a:endParaRPr lang="en-US" sz="1600" dirty="0"/>
          </a:p>
          <a:p>
            <a:pPr marL="457200" lvl="1" indent="0">
              <a:buNone/>
            </a:pPr>
            <a:endParaRPr lang="en-US" sz="1600" dirty="0" smtClean="0"/>
          </a:p>
          <a:p>
            <a:pPr lvl="1">
              <a:buFont typeface="Wingdings" panose="05000000000000000000" pitchFamily="2" charset="2"/>
              <a:buChar char="q"/>
            </a:pPr>
            <a:endParaRPr lang="en-US" sz="1600" dirty="0"/>
          </a:p>
          <a:p>
            <a:pPr marL="457200" lvl="1" indent="0">
              <a:buNone/>
            </a:pPr>
            <a:endParaRPr lang="en-US" sz="2000" i="1" dirty="0"/>
          </a:p>
          <a:p>
            <a:pPr marL="457200" lvl="1" indent="0">
              <a:buNone/>
            </a:pPr>
            <a:endParaRPr lang="en-US" sz="2000" i="1" dirty="0" smtClean="0"/>
          </a:p>
          <a:p>
            <a:pPr lvl="1">
              <a:buFont typeface="Wingdings" panose="05000000000000000000" pitchFamily="2" charset="2"/>
              <a:buChar char="q"/>
            </a:pPr>
            <a:endParaRPr lang="en-US" sz="1600" dirty="0"/>
          </a:p>
        </p:txBody>
      </p:sp>
      <p:sp>
        <p:nvSpPr>
          <p:cNvPr id="5" name="Title 1"/>
          <p:cNvSpPr>
            <a:spLocks noGrp="1"/>
          </p:cNvSpPr>
          <p:nvPr>
            <p:ph type="title"/>
          </p:nvPr>
        </p:nvSpPr>
        <p:spPr>
          <a:xfrm>
            <a:off x="838200" y="365126"/>
            <a:ext cx="8997462" cy="818905"/>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a:bodyPr>
          <a:lstStyle/>
          <a:p>
            <a:pPr algn="ctr"/>
            <a:r>
              <a:rPr lang="en-IN" sz="6000" dirty="0" smtClean="0">
                <a:solidFill>
                  <a:schemeClr val="dk1"/>
                </a:solidFill>
                <a:latin typeface="+mn-lt"/>
                <a:ea typeface="+mn-ea"/>
                <a:cs typeface="+mn-cs"/>
              </a:rPr>
              <a:t>Problem Solving using Python</a:t>
            </a:r>
            <a:endParaRPr lang="en-IN" sz="6000" dirty="0">
              <a:solidFill>
                <a:schemeClr val="dk1"/>
              </a:solidFill>
              <a:latin typeface="+mn-lt"/>
              <a:ea typeface="+mn-ea"/>
              <a:cs typeface="+mn-cs"/>
            </a:endParaRPr>
          </a:p>
        </p:txBody>
      </p:sp>
    </p:spTree>
    <p:extLst>
      <p:ext uri="{BB962C8B-B14F-4D97-AF65-F5344CB8AC3E}">
        <p14:creationId xmlns:p14="http://schemas.microsoft.com/office/powerpoint/2010/main" val="1377703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663244" y="597331"/>
            <a:ext cx="4744339" cy="671512"/>
            <a:chOff x="663244" y="597331"/>
            <a:chExt cx="4744339" cy="671512"/>
          </a:xfrm>
        </p:grpSpPr>
        <p:sp>
          <p:nvSpPr>
            <p:cNvPr id="6" name="Rectangle 5"/>
            <p:cNvSpPr/>
            <p:nvPr/>
          </p:nvSpPr>
          <p:spPr>
            <a:xfrm>
              <a:off x="1263132" y="712371"/>
              <a:ext cx="4144451" cy="530594"/>
            </a:xfrm>
            <a:prstGeom prst="rect">
              <a:avLst/>
            </a:prstGeom>
          </p:spPr>
          <p:txBody>
            <a:bodyPr wrap="square">
              <a:spAutoFit/>
            </a:bodyPr>
            <a:lstStyle/>
            <a:p>
              <a:pPr>
                <a:lnSpc>
                  <a:spcPct val="107000"/>
                </a:lnSpc>
                <a:spcAft>
                  <a:spcPts val="800"/>
                </a:spcAft>
              </a:pPr>
              <a:r>
                <a:rPr lang="en-GB" sz="2800" b="1" dirty="0">
                  <a:solidFill>
                    <a:srgbClr val="2E74B5"/>
                  </a:solidFill>
                  <a:latin typeface="Calibri Light" panose="020F0302020204030204" pitchFamily="34" charset="0"/>
                  <a:ea typeface="Calibri" panose="020F0502020204030204" pitchFamily="34" charset="0"/>
                </a:rPr>
                <a:t>Your Attention Please</a:t>
              </a:r>
              <a:endParaRPr lang="en-GB" sz="2800" b="1" dirty="0">
                <a:solidFill>
                  <a:srgbClr val="517494"/>
                </a:solidFill>
                <a:effectLst/>
                <a:latin typeface="Times New Roman" panose="02020603050405020304" pitchFamily="18" charset="0"/>
                <a:ea typeface="Calibri" panose="020F0502020204030204" pitchFamily="34" charset="0"/>
              </a:endParaRPr>
            </a:p>
          </p:txBody>
        </p:sp>
        <p:pic>
          <p:nvPicPr>
            <p:cNvPr id="7" name="Picture 6"/>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63244" y="597331"/>
              <a:ext cx="634392" cy="671512"/>
            </a:xfrm>
            <a:prstGeom prst="rect">
              <a:avLst/>
            </a:prstGeom>
          </p:spPr>
        </p:pic>
      </p:grpSp>
      <p:sp>
        <p:nvSpPr>
          <p:cNvPr id="9" name="TextBox 8"/>
          <p:cNvSpPr txBox="1"/>
          <p:nvPr/>
        </p:nvSpPr>
        <p:spPr>
          <a:xfrm>
            <a:off x="793102" y="1922106"/>
            <a:ext cx="10851502" cy="1477328"/>
          </a:xfrm>
          <a:prstGeom prst="rect">
            <a:avLst/>
          </a:prstGeom>
          <a:noFill/>
        </p:spPr>
        <p:txBody>
          <a:bodyPr wrap="square" rtlCol="0">
            <a:spAutoFit/>
          </a:bodyPr>
          <a:lstStyle/>
          <a:p>
            <a:r>
              <a:rPr lang="en-GB" b="1" dirty="0">
                <a:solidFill>
                  <a:srgbClr val="2E74B5"/>
                </a:solidFill>
              </a:rPr>
              <a:t>Fire Alarm</a:t>
            </a:r>
            <a:endParaRPr lang="en-GB" dirty="0">
              <a:solidFill>
                <a:srgbClr val="2E74B5"/>
              </a:solidFill>
            </a:endParaRPr>
          </a:p>
          <a:p>
            <a:pPr marL="285750" indent="-285750">
              <a:buFont typeface="Arial" panose="020B0604020202020204" pitchFamily="34" charset="0"/>
              <a:buChar char="•"/>
            </a:pPr>
            <a:r>
              <a:rPr lang="en-GB" dirty="0">
                <a:solidFill>
                  <a:srgbClr val="2E74B5"/>
                </a:solidFill>
              </a:rPr>
              <a:t>There are no fire alarm tests scheduled for today. So, if you do hear the fire alarm siren, or announcements asking you to leave the building, please leave immediately by the nearest available exit.</a:t>
            </a:r>
          </a:p>
          <a:p>
            <a:pPr marL="285750" indent="-285750">
              <a:buFont typeface="Arial" panose="020B0604020202020204" pitchFamily="34" charset="0"/>
              <a:buChar char="•"/>
            </a:pPr>
            <a:r>
              <a:rPr lang="en-GB" dirty="0">
                <a:solidFill>
                  <a:srgbClr val="2E74B5"/>
                </a:solidFill>
              </a:rPr>
              <a:t>Staff in high visibility jackets will direct you to the assembly point.</a:t>
            </a:r>
          </a:p>
          <a:p>
            <a:pPr marL="285750" indent="-285750">
              <a:buFont typeface="Arial" panose="020B0604020202020204" pitchFamily="34" charset="0"/>
              <a:buChar char="•"/>
            </a:pPr>
            <a:r>
              <a:rPr lang="en-GB" dirty="0">
                <a:solidFill>
                  <a:srgbClr val="2E74B5"/>
                </a:solidFill>
              </a:rPr>
              <a:t>Please take a moment to locate the exits around you now.</a:t>
            </a:r>
          </a:p>
        </p:txBody>
      </p:sp>
      <p:sp>
        <p:nvSpPr>
          <p:cNvPr id="10" name="TextBox 9"/>
          <p:cNvSpPr txBox="1"/>
          <p:nvPr/>
        </p:nvSpPr>
        <p:spPr>
          <a:xfrm>
            <a:off x="793102" y="3522698"/>
            <a:ext cx="10851502" cy="923330"/>
          </a:xfrm>
          <a:prstGeom prst="rect">
            <a:avLst/>
          </a:prstGeom>
          <a:noFill/>
        </p:spPr>
        <p:txBody>
          <a:bodyPr wrap="square" rtlCol="0">
            <a:spAutoFit/>
          </a:bodyPr>
          <a:lstStyle/>
          <a:p>
            <a:r>
              <a:rPr lang="en-GB" b="1" dirty="0">
                <a:solidFill>
                  <a:srgbClr val="2E74B5"/>
                </a:solidFill>
              </a:rPr>
              <a:t>Toilets</a:t>
            </a:r>
            <a:endParaRPr lang="en-GB" dirty="0">
              <a:solidFill>
                <a:srgbClr val="2E74B5"/>
              </a:solidFill>
            </a:endParaRPr>
          </a:p>
          <a:p>
            <a:pPr marL="285750" indent="-285750">
              <a:buFont typeface="Arial" panose="020B0604020202020204" pitchFamily="34" charset="0"/>
              <a:buChar char="•"/>
            </a:pPr>
            <a:r>
              <a:rPr lang="en-GB" dirty="0">
                <a:solidFill>
                  <a:srgbClr val="2E74B5"/>
                </a:solidFill>
              </a:rPr>
              <a:t>The NISRA Stables Training Room toilets are </a:t>
            </a:r>
            <a:r>
              <a:rPr lang="en-GB" dirty="0" smtClean="0">
                <a:solidFill>
                  <a:srgbClr val="2E74B5"/>
                </a:solidFill>
              </a:rPr>
              <a:t>located</a:t>
            </a:r>
            <a:endParaRPr lang="en-GB" dirty="0">
              <a:solidFill>
                <a:srgbClr val="2E74B5"/>
              </a:solidFill>
            </a:endParaRPr>
          </a:p>
          <a:p>
            <a:pPr marL="285750" indent="-285750">
              <a:buFont typeface="Arial" panose="020B0604020202020204" pitchFamily="34" charset="0"/>
              <a:buChar char="•"/>
            </a:pPr>
            <a:r>
              <a:rPr lang="en-GB" dirty="0">
                <a:solidFill>
                  <a:srgbClr val="2E74B5"/>
                </a:solidFill>
              </a:rPr>
              <a:t>The Intelligent Datalytics toilets are located on your left as you enter the office. </a:t>
            </a:r>
          </a:p>
        </p:txBody>
      </p:sp>
      <p:sp>
        <p:nvSpPr>
          <p:cNvPr id="11" name="TextBox 10"/>
          <p:cNvSpPr txBox="1"/>
          <p:nvPr/>
        </p:nvSpPr>
        <p:spPr>
          <a:xfrm>
            <a:off x="793102" y="4569292"/>
            <a:ext cx="10851502" cy="923330"/>
          </a:xfrm>
          <a:prstGeom prst="rect">
            <a:avLst/>
          </a:prstGeom>
          <a:noFill/>
        </p:spPr>
        <p:txBody>
          <a:bodyPr wrap="square" rtlCol="0">
            <a:spAutoFit/>
          </a:bodyPr>
          <a:lstStyle/>
          <a:p>
            <a:r>
              <a:rPr lang="en-GB" b="1" dirty="0">
                <a:solidFill>
                  <a:srgbClr val="2E74B5"/>
                </a:solidFill>
              </a:rPr>
              <a:t>Refreshments </a:t>
            </a:r>
            <a:endParaRPr lang="en-GB" dirty="0">
              <a:solidFill>
                <a:srgbClr val="2E74B5"/>
              </a:solidFill>
            </a:endParaRPr>
          </a:p>
          <a:p>
            <a:pPr marL="285750" indent="-285750">
              <a:buFont typeface="Arial" panose="020B0604020202020204" pitchFamily="34" charset="0"/>
              <a:buChar char="•"/>
            </a:pPr>
            <a:r>
              <a:rPr lang="en-GB" dirty="0">
                <a:solidFill>
                  <a:srgbClr val="2E74B5"/>
                </a:solidFill>
              </a:rPr>
              <a:t>The NISRA kitchen for coffee and tea is </a:t>
            </a:r>
            <a:r>
              <a:rPr lang="en-GB" dirty="0" smtClean="0">
                <a:solidFill>
                  <a:srgbClr val="2E74B5"/>
                </a:solidFill>
              </a:rPr>
              <a:t>available</a:t>
            </a:r>
            <a:endParaRPr lang="en-GB" dirty="0">
              <a:solidFill>
                <a:srgbClr val="2E74B5"/>
              </a:solidFill>
            </a:endParaRPr>
          </a:p>
          <a:p>
            <a:pPr marL="285750" indent="-285750">
              <a:buFont typeface="Arial" panose="020B0604020202020204" pitchFamily="34" charset="0"/>
              <a:buChar char="•"/>
            </a:pPr>
            <a:r>
              <a:rPr lang="en-GB" dirty="0">
                <a:solidFill>
                  <a:srgbClr val="2E74B5"/>
                </a:solidFill>
              </a:rPr>
              <a:t>Vending machines are available for refreshments on the 1</a:t>
            </a:r>
            <a:r>
              <a:rPr lang="en-GB" baseline="30000" dirty="0">
                <a:solidFill>
                  <a:srgbClr val="2E74B5"/>
                </a:solidFill>
              </a:rPr>
              <a:t>st</a:t>
            </a:r>
            <a:r>
              <a:rPr lang="en-GB" dirty="0">
                <a:solidFill>
                  <a:srgbClr val="2E74B5"/>
                </a:solidFill>
              </a:rPr>
              <a:t> Floor of the Premier Business Centre.</a:t>
            </a:r>
          </a:p>
        </p:txBody>
      </p:sp>
    </p:spTree>
    <p:extLst>
      <p:ext uri="{BB962C8B-B14F-4D97-AF65-F5344CB8AC3E}">
        <p14:creationId xmlns:p14="http://schemas.microsoft.com/office/powerpoint/2010/main" val="31588932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169" y="1825625"/>
            <a:ext cx="10556631" cy="4411052"/>
          </a:xfrm>
        </p:spPr>
        <p:txBody>
          <a:bodyPr>
            <a:normAutofit/>
          </a:bodyPr>
          <a:lstStyle/>
          <a:p>
            <a:pPr marL="457200" lvl="1" indent="0">
              <a:buNone/>
            </a:pPr>
            <a:endParaRPr lang="en-US" sz="1600" dirty="0"/>
          </a:p>
          <a:p>
            <a:pPr marL="457200" lvl="1" indent="0">
              <a:buNone/>
            </a:pPr>
            <a:endParaRPr lang="en-US" sz="4400" dirty="0" smtClean="0">
              <a:solidFill>
                <a:srgbClr val="C00000"/>
              </a:solidFill>
              <a:latin typeface="Arial" panose="020B0604020202020204" pitchFamily="34" charset="0"/>
              <a:cs typeface="Arial" panose="020B0604020202020204" pitchFamily="34" charset="0"/>
            </a:endParaRPr>
          </a:p>
          <a:p>
            <a:pPr marL="457200" lvl="1" indent="0">
              <a:buNone/>
            </a:pPr>
            <a:r>
              <a:rPr lang="en-US" sz="4400" dirty="0" smtClean="0">
                <a:solidFill>
                  <a:srgbClr val="C00000"/>
                </a:solidFill>
                <a:latin typeface="Arial" panose="020B0604020202020204" pitchFamily="34" charset="0"/>
                <a:cs typeface="Arial" panose="020B0604020202020204" pitchFamily="34" charset="0"/>
              </a:rPr>
              <a:t>Q3. Create </a:t>
            </a:r>
            <a:r>
              <a:rPr lang="en-US" sz="4400" dirty="0">
                <a:solidFill>
                  <a:srgbClr val="C00000"/>
                </a:solidFill>
                <a:latin typeface="Arial" panose="020B0604020202020204" pitchFamily="34" charset="0"/>
                <a:cs typeface="Arial" panose="020B0604020202020204" pitchFamily="34" charset="0"/>
              </a:rPr>
              <a:t>a dictionary with 10 values in each key</a:t>
            </a:r>
          </a:p>
          <a:p>
            <a:pPr marL="457200" lvl="1" indent="0">
              <a:buNone/>
            </a:pPr>
            <a:endParaRPr lang="en-US" sz="1600" dirty="0"/>
          </a:p>
          <a:p>
            <a:pPr marL="457200" lvl="1" indent="0">
              <a:buNone/>
            </a:pPr>
            <a:endParaRPr lang="en-US" sz="1600" dirty="0" smtClean="0"/>
          </a:p>
          <a:p>
            <a:pPr lvl="1">
              <a:buFont typeface="Wingdings" panose="05000000000000000000" pitchFamily="2" charset="2"/>
              <a:buChar char="q"/>
            </a:pPr>
            <a:endParaRPr lang="en-US" sz="1600" dirty="0"/>
          </a:p>
          <a:p>
            <a:pPr marL="457200" lvl="1" indent="0">
              <a:buNone/>
            </a:pPr>
            <a:endParaRPr lang="en-US" sz="2000" i="1" dirty="0"/>
          </a:p>
          <a:p>
            <a:pPr marL="457200" lvl="1" indent="0">
              <a:buNone/>
            </a:pPr>
            <a:endParaRPr lang="en-US" sz="2000" i="1" dirty="0" smtClean="0"/>
          </a:p>
          <a:p>
            <a:pPr lvl="1">
              <a:buFont typeface="Wingdings" panose="05000000000000000000" pitchFamily="2" charset="2"/>
              <a:buChar char="q"/>
            </a:pPr>
            <a:endParaRPr lang="en-US" sz="1600" dirty="0"/>
          </a:p>
        </p:txBody>
      </p:sp>
      <p:sp>
        <p:nvSpPr>
          <p:cNvPr id="5" name="Title 1"/>
          <p:cNvSpPr>
            <a:spLocks noGrp="1"/>
          </p:cNvSpPr>
          <p:nvPr>
            <p:ph type="title"/>
          </p:nvPr>
        </p:nvSpPr>
        <p:spPr>
          <a:xfrm>
            <a:off x="838200" y="365126"/>
            <a:ext cx="8997462" cy="818905"/>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a:bodyPr>
          <a:lstStyle/>
          <a:p>
            <a:pPr algn="ctr"/>
            <a:r>
              <a:rPr lang="en-IN" sz="6000" dirty="0" smtClean="0">
                <a:solidFill>
                  <a:schemeClr val="dk1"/>
                </a:solidFill>
                <a:latin typeface="+mn-lt"/>
                <a:ea typeface="+mn-ea"/>
                <a:cs typeface="+mn-cs"/>
              </a:rPr>
              <a:t>Problem Solving using Python</a:t>
            </a:r>
            <a:endParaRPr lang="en-IN" sz="6000" dirty="0">
              <a:solidFill>
                <a:schemeClr val="dk1"/>
              </a:solidFill>
              <a:latin typeface="+mn-lt"/>
              <a:ea typeface="+mn-ea"/>
              <a:cs typeface="+mn-cs"/>
            </a:endParaRPr>
          </a:p>
        </p:txBody>
      </p:sp>
    </p:spTree>
    <p:extLst>
      <p:ext uri="{BB962C8B-B14F-4D97-AF65-F5344CB8AC3E}">
        <p14:creationId xmlns:p14="http://schemas.microsoft.com/office/powerpoint/2010/main" val="3333735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169" y="1825625"/>
            <a:ext cx="10556631" cy="4411052"/>
          </a:xfrm>
        </p:spPr>
        <p:txBody>
          <a:bodyPr>
            <a:normAutofit/>
          </a:bodyPr>
          <a:lstStyle/>
          <a:p>
            <a:pPr lvl="1">
              <a:buFont typeface="Wingdings" panose="05000000000000000000" pitchFamily="2" charset="2"/>
              <a:buChar char="q"/>
            </a:pPr>
            <a:endParaRPr lang="en-US" sz="1600" dirty="0" smtClean="0"/>
          </a:p>
          <a:p>
            <a:pPr marL="457200" lvl="1" indent="0">
              <a:buNone/>
            </a:pPr>
            <a:r>
              <a:rPr lang="en-US" sz="4400" dirty="0" smtClean="0">
                <a:solidFill>
                  <a:srgbClr val="C00000"/>
                </a:solidFill>
                <a:latin typeface="Arial" panose="020B0604020202020204" pitchFamily="34" charset="0"/>
                <a:cs typeface="Arial" panose="020B0604020202020204" pitchFamily="34" charset="0"/>
              </a:rPr>
              <a:t>Q4</a:t>
            </a:r>
            <a:r>
              <a:rPr lang="en-US" sz="4400" dirty="0">
                <a:solidFill>
                  <a:srgbClr val="C00000"/>
                </a:solidFill>
                <a:latin typeface="Arial" panose="020B0604020202020204" pitchFamily="34" charset="0"/>
                <a:cs typeface="Arial" panose="020B0604020202020204" pitchFamily="34" charset="0"/>
              </a:rPr>
              <a:t>. </a:t>
            </a:r>
            <a:r>
              <a:rPr lang="en-US" sz="4400" dirty="0" smtClean="0">
                <a:solidFill>
                  <a:srgbClr val="C00000"/>
                </a:solidFill>
                <a:latin typeface="Arial" panose="020B0604020202020204" pitchFamily="34" charset="0"/>
                <a:cs typeface="Arial" panose="020B0604020202020204" pitchFamily="34" charset="0"/>
              </a:rPr>
              <a:t>Generate </a:t>
            </a:r>
            <a:r>
              <a:rPr lang="en-US" sz="4400" dirty="0">
                <a:solidFill>
                  <a:srgbClr val="C00000"/>
                </a:solidFill>
                <a:latin typeface="Arial" panose="020B0604020202020204" pitchFamily="34" charset="0"/>
                <a:cs typeface="Arial" panose="020B0604020202020204" pitchFamily="34" charset="0"/>
              </a:rPr>
              <a:t>the Fibonacci sequence till number n</a:t>
            </a:r>
          </a:p>
          <a:p>
            <a:pPr marL="457200" lvl="1" indent="0">
              <a:buNone/>
            </a:pPr>
            <a:endParaRPr lang="en-US" sz="1600" dirty="0" smtClean="0"/>
          </a:p>
          <a:p>
            <a:pPr lvl="1">
              <a:buFont typeface="Wingdings" panose="05000000000000000000" pitchFamily="2" charset="2"/>
              <a:buChar char="q"/>
            </a:pPr>
            <a:endParaRPr lang="en-US" sz="1600" dirty="0"/>
          </a:p>
          <a:p>
            <a:pPr marL="457200" lvl="1" indent="0">
              <a:buNone/>
            </a:pPr>
            <a:endParaRPr lang="en-US" sz="2000" i="1" dirty="0"/>
          </a:p>
          <a:p>
            <a:pPr marL="457200" lvl="1" indent="0">
              <a:buNone/>
            </a:pPr>
            <a:endParaRPr lang="en-US" sz="2000" i="1" dirty="0" smtClean="0"/>
          </a:p>
          <a:p>
            <a:pPr lvl="1">
              <a:buFont typeface="Wingdings" panose="05000000000000000000" pitchFamily="2" charset="2"/>
              <a:buChar char="q"/>
            </a:pPr>
            <a:endParaRPr lang="en-US" sz="1600" dirty="0"/>
          </a:p>
        </p:txBody>
      </p:sp>
      <p:sp>
        <p:nvSpPr>
          <p:cNvPr id="5" name="Title 1"/>
          <p:cNvSpPr>
            <a:spLocks noGrp="1"/>
          </p:cNvSpPr>
          <p:nvPr>
            <p:ph type="title"/>
          </p:nvPr>
        </p:nvSpPr>
        <p:spPr>
          <a:xfrm>
            <a:off x="838200" y="365126"/>
            <a:ext cx="8997462" cy="818905"/>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a:bodyPr>
          <a:lstStyle/>
          <a:p>
            <a:pPr algn="ctr"/>
            <a:r>
              <a:rPr lang="en-IN" sz="6000" dirty="0" smtClean="0">
                <a:solidFill>
                  <a:schemeClr val="dk1"/>
                </a:solidFill>
                <a:latin typeface="+mn-lt"/>
                <a:ea typeface="+mn-ea"/>
                <a:cs typeface="+mn-cs"/>
              </a:rPr>
              <a:t>Problem Solving using Python</a:t>
            </a:r>
            <a:endParaRPr lang="en-IN" sz="6000" dirty="0">
              <a:solidFill>
                <a:schemeClr val="dk1"/>
              </a:solidFill>
              <a:latin typeface="+mn-lt"/>
              <a:ea typeface="+mn-ea"/>
              <a:cs typeface="+mn-cs"/>
            </a:endParaRPr>
          </a:p>
        </p:txBody>
      </p:sp>
    </p:spTree>
    <p:extLst>
      <p:ext uri="{BB962C8B-B14F-4D97-AF65-F5344CB8AC3E}">
        <p14:creationId xmlns:p14="http://schemas.microsoft.com/office/powerpoint/2010/main" val="33337355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169" y="1825625"/>
            <a:ext cx="10556631" cy="4411052"/>
          </a:xfrm>
        </p:spPr>
        <p:txBody>
          <a:bodyPr>
            <a:normAutofit/>
          </a:bodyPr>
          <a:lstStyle/>
          <a:p>
            <a:pPr lvl="1">
              <a:buFont typeface="Wingdings" panose="05000000000000000000" pitchFamily="2" charset="2"/>
              <a:buChar char="q"/>
            </a:pPr>
            <a:endParaRPr lang="en-US" sz="1600" dirty="0" smtClean="0"/>
          </a:p>
          <a:p>
            <a:pPr marL="457200" lvl="1" indent="0">
              <a:buNone/>
            </a:pPr>
            <a:endParaRPr lang="en-US" sz="1600" dirty="0"/>
          </a:p>
          <a:p>
            <a:pPr marL="457200" lvl="1" indent="0">
              <a:buNone/>
            </a:pPr>
            <a:endParaRPr lang="en-US" sz="1600" dirty="0"/>
          </a:p>
          <a:p>
            <a:pPr marL="457200" lvl="1" indent="0">
              <a:buNone/>
            </a:pPr>
            <a:r>
              <a:rPr lang="en-US" sz="4400" dirty="0" smtClean="0">
                <a:solidFill>
                  <a:srgbClr val="C00000"/>
                </a:solidFill>
                <a:latin typeface="Arial" panose="020B0604020202020204" pitchFamily="34" charset="0"/>
                <a:cs typeface="Arial" panose="020B0604020202020204" pitchFamily="34" charset="0"/>
              </a:rPr>
              <a:t>Q5</a:t>
            </a:r>
            <a:r>
              <a:rPr lang="en-US" sz="4400" dirty="0">
                <a:solidFill>
                  <a:srgbClr val="C00000"/>
                </a:solidFill>
                <a:latin typeface="Arial" panose="020B0604020202020204" pitchFamily="34" charset="0"/>
                <a:cs typeface="Arial" panose="020B0604020202020204" pitchFamily="34" charset="0"/>
              </a:rPr>
              <a:t>. Find Pythagorean triplets up to a number n </a:t>
            </a:r>
          </a:p>
          <a:p>
            <a:pPr marL="457200" lvl="1" indent="0">
              <a:buNone/>
            </a:pPr>
            <a:endParaRPr lang="en-US" sz="1600" dirty="0" smtClean="0"/>
          </a:p>
          <a:p>
            <a:pPr marL="457200" lvl="1" indent="0">
              <a:buNone/>
            </a:pPr>
            <a:endParaRPr lang="en-US" sz="1600" dirty="0"/>
          </a:p>
          <a:p>
            <a:pPr marL="457200" lvl="1" indent="0">
              <a:buNone/>
            </a:pPr>
            <a:endParaRPr lang="en-US" sz="2000" i="1" dirty="0"/>
          </a:p>
          <a:p>
            <a:pPr marL="457200" lvl="1" indent="0">
              <a:buNone/>
            </a:pPr>
            <a:endParaRPr lang="en-US" sz="2000" i="1" dirty="0" smtClean="0"/>
          </a:p>
          <a:p>
            <a:pPr lvl="1">
              <a:buFont typeface="Wingdings" panose="05000000000000000000" pitchFamily="2" charset="2"/>
              <a:buChar char="q"/>
            </a:pPr>
            <a:endParaRPr lang="en-US" sz="1600" dirty="0"/>
          </a:p>
        </p:txBody>
      </p:sp>
      <p:sp>
        <p:nvSpPr>
          <p:cNvPr id="5" name="Title 1"/>
          <p:cNvSpPr>
            <a:spLocks noGrp="1"/>
          </p:cNvSpPr>
          <p:nvPr>
            <p:ph type="title"/>
          </p:nvPr>
        </p:nvSpPr>
        <p:spPr>
          <a:xfrm>
            <a:off x="838200" y="365126"/>
            <a:ext cx="8997462" cy="818905"/>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a:bodyPr>
          <a:lstStyle/>
          <a:p>
            <a:pPr algn="ctr"/>
            <a:r>
              <a:rPr lang="en-IN" sz="6000" dirty="0" smtClean="0">
                <a:solidFill>
                  <a:schemeClr val="dk1"/>
                </a:solidFill>
                <a:latin typeface="+mn-lt"/>
                <a:ea typeface="+mn-ea"/>
                <a:cs typeface="+mn-cs"/>
              </a:rPr>
              <a:t>Problem Solving using Python</a:t>
            </a:r>
            <a:endParaRPr lang="en-IN" sz="6000" dirty="0">
              <a:solidFill>
                <a:schemeClr val="dk1"/>
              </a:solidFill>
              <a:latin typeface="+mn-lt"/>
              <a:ea typeface="+mn-ea"/>
              <a:cs typeface="+mn-cs"/>
            </a:endParaRPr>
          </a:p>
        </p:txBody>
      </p:sp>
    </p:spTree>
    <p:extLst>
      <p:ext uri="{BB962C8B-B14F-4D97-AF65-F5344CB8AC3E}">
        <p14:creationId xmlns:p14="http://schemas.microsoft.com/office/powerpoint/2010/main" val="3333735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169" y="1825625"/>
            <a:ext cx="10556631" cy="4411052"/>
          </a:xfrm>
        </p:spPr>
        <p:txBody>
          <a:bodyPr>
            <a:normAutofit/>
          </a:bodyPr>
          <a:lstStyle/>
          <a:p>
            <a:pPr lvl="1">
              <a:buFont typeface="Wingdings" panose="05000000000000000000" pitchFamily="2" charset="2"/>
              <a:buChar char="q"/>
            </a:pPr>
            <a:endParaRPr lang="en-US" sz="1600" dirty="0" smtClean="0"/>
          </a:p>
          <a:p>
            <a:pPr marL="457200" lvl="1" indent="0">
              <a:buNone/>
            </a:pPr>
            <a:endParaRPr lang="en-US" sz="1600" dirty="0"/>
          </a:p>
          <a:p>
            <a:pPr marL="457200" lvl="1" indent="0">
              <a:buNone/>
            </a:pPr>
            <a:endParaRPr lang="en-US" sz="1600" dirty="0"/>
          </a:p>
          <a:p>
            <a:pPr marL="457200" lvl="1" indent="0">
              <a:buNone/>
            </a:pPr>
            <a:r>
              <a:rPr lang="en-US" sz="4400" dirty="0" smtClean="0">
                <a:solidFill>
                  <a:srgbClr val="C00000"/>
                </a:solidFill>
                <a:latin typeface="Arial" panose="020B0604020202020204" pitchFamily="34" charset="0"/>
                <a:cs typeface="Arial" panose="020B0604020202020204" pitchFamily="34" charset="0"/>
              </a:rPr>
              <a:t>Q6</a:t>
            </a:r>
            <a:r>
              <a:rPr lang="en-US" sz="4400" dirty="0">
                <a:solidFill>
                  <a:srgbClr val="C00000"/>
                </a:solidFill>
                <a:latin typeface="Arial" panose="020B0604020202020204" pitchFamily="34" charset="0"/>
                <a:cs typeface="Arial" panose="020B0604020202020204" pitchFamily="34" charset="0"/>
              </a:rPr>
              <a:t>. Create the quadratic equation solver</a:t>
            </a:r>
          </a:p>
          <a:p>
            <a:pPr marL="457200" lvl="1" indent="0">
              <a:buNone/>
            </a:pPr>
            <a:endParaRPr lang="en-US" sz="1600" dirty="0" smtClean="0"/>
          </a:p>
          <a:p>
            <a:pPr lvl="1">
              <a:buFont typeface="Wingdings" panose="05000000000000000000" pitchFamily="2" charset="2"/>
              <a:buChar char="q"/>
            </a:pPr>
            <a:endParaRPr lang="en-US" sz="1600" dirty="0"/>
          </a:p>
          <a:p>
            <a:pPr marL="457200" lvl="1" indent="0">
              <a:buNone/>
            </a:pPr>
            <a:endParaRPr lang="en-US" sz="2000" i="1" dirty="0"/>
          </a:p>
          <a:p>
            <a:pPr marL="457200" lvl="1" indent="0">
              <a:buNone/>
            </a:pPr>
            <a:endParaRPr lang="en-US" sz="2000" i="1" dirty="0" smtClean="0"/>
          </a:p>
          <a:p>
            <a:pPr lvl="1">
              <a:buFont typeface="Wingdings" panose="05000000000000000000" pitchFamily="2" charset="2"/>
              <a:buChar char="q"/>
            </a:pPr>
            <a:endParaRPr lang="en-US" sz="1600" dirty="0"/>
          </a:p>
        </p:txBody>
      </p:sp>
      <p:sp>
        <p:nvSpPr>
          <p:cNvPr id="5" name="Title 1"/>
          <p:cNvSpPr>
            <a:spLocks noGrp="1"/>
          </p:cNvSpPr>
          <p:nvPr>
            <p:ph type="title"/>
          </p:nvPr>
        </p:nvSpPr>
        <p:spPr>
          <a:xfrm>
            <a:off x="838200" y="365126"/>
            <a:ext cx="8997462" cy="818905"/>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a:bodyPr>
          <a:lstStyle/>
          <a:p>
            <a:pPr algn="ctr"/>
            <a:r>
              <a:rPr lang="en-IN" sz="6000" dirty="0" smtClean="0">
                <a:solidFill>
                  <a:schemeClr val="dk1"/>
                </a:solidFill>
                <a:latin typeface="+mn-lt"/>
                <a:ea typeface="+mn-ea"/>
                <a:cs typeface="+mn-cs"/>
              </a:rPr>
              <a:t>Problem Solving using Python</a:t>
            </a:r>
            <a:endParaRPr lang="en-IN" sz="6000" dirty="0">
              <a:solidFill>
                <a:schemeClr val="dk1"/>
              </a:solidFill>
              <a:latin typeface="+mn-lt"/>
              <a:ea typeface="+mn-ea"/>
              <a:cs typeface="+mn-cs"/>
            </a:endParaRPr>
          </a:p>
        </p:txBody>
      </p:sp>
    </p:spTree>
    <p:extLst>
      <p:ext uri="{BB962C8B-B14F-4D97-AF65-F5344CB8AC3E}">
        <p14:creationId xmlns:p14="http://schemas.microsoft.com/office/powerpoint/2010/main" val="33337355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169" y="1825625"/>
            <a:ext cx="10556631" cy="4411052"/>
          </a:xfrm>
        </p:spPr>
        <p:txBody>
          <a:bodyPr>
            <a:normAutofit/>
          </a:bodyPr>
          <a:lstStyle/>
          <a:p>
            <a:pPr lvl="1">
              <a:buFont typeface="Wingdings" panose="05000000000000000000" pitchFamily="2" charset="2"/>
              <a:buChar char="q"/>
            </a:pPr>
            <a:endParaRPr lang="en-US" sz="1600" dirty="0" smtClean="0"/>
          </a:p>
          <a:p>
            <a:pPr marL="457200" lvl="1" indent="0">
              <a:buNone/>
            </a:pPr>
            <a:endParaRPr lang="en-US" sz="1600" dirty="0"/>
          </a:p>
          <a:p>
            <a:pPr marL="457200" lvl="1" indent="0">
              <a:buNone/>
            </a:pPr>
            <a:r>
              <a:rPr lang="en-US" sz="4400" dirty="0" smtClean="0">
                <a:solidFill>
                  <a:srgbClr val="C00000"/>
                </a:solidFill>
                <a:latin typeface="Arial" panose="020B0604020202020204" pitchFamily="34" charset="0"/>
                <a:cs typeface="Arial" panose="020B0604020202020204" pitchFamily="34" charset="0"/>
              </a:rPr>
              <a:t>Q7</a:t>
            </a:r>
            <a:r>
              <a:rPr lang="en-US" sz="4400" dirty="0">
                <a:solidFill>
                  <a:srgbClr val="C00000"/>
                </a:solidFill>
                <a:latin typeface="Arial" panose="020B0604020202020204" pitchFamily="34" charset="0"/>
                <a:cs typeface="Arial" panose="020B0604020202020204" pitchFamily="34" charset="0"/>
              </a:rPr>
              <a:t>. Finding the cumulative sum of a list</a:t>
            </a:r>
          </a:p>
          <a:p>
            <a:pPr marL="457200" lvl="1" indent="0">
              <a:buNone/>
            </a:pPr>
            <a:endParaRPr lang="en-US" sz="1600" dirty="0" smtClean="0"/>
          </a:p>
          <a:p>
            <a:pPr lvl="1">
              <a:buFont typeface="Wingdings" panose="05000000000000000000" pitchFamily="2" charset="2"/>
              <a:buChar char="q"/>
            </a:pPr>
            <a:endParaRPr lang="en-US" sz="1600" dirty="0"/>
          </a:p>
          <a:p>
            <a:pPr marL="457200" lvl="1" indent="0">
              <a:buNone/>
            </a:pPr>
            <a:endParaRPr lang="en-US" sz="2000" i="1" dirty="0"/>
          </a:p>
          <a:p>
            <a:pPr marL="457200" lvl="1" indent="0">
              <a:buNone/>
            </a:pPr>
            <a:endParaRPr lang="en-US" sz="2000" i="1" dirty="0" smtClean="0"/>
          </a:p>
          <a:p>
            <a:pPr lvl="1">
              <a:buFont typeface="Wingdings" panose="05000000000000000000" pitchFamily="2" charset="2"/>
              <a:buChar char="q"/>
            </a:pPr>
            <a:endParaRPr lang="en-US" sz="1600" dirty="0"/>
          </a:p>
        </p:txBody>
      </p:sp>
      <p:sp>
        <p:nvSpPr>
          <p:cNvPr id="5" name="Title 1"/>
          <p:cNvSpPr>
            <a:spLocks noGrp="1"/>
          </p:cNvSpPr>
          <p:nvPr>
            <p:ph type="title"/>
          </p:nvPr>
        </p:nvSpPr>
        <p:spPr>
          <a:xfrm>
            <a:off x="838200" y="365126"/>
            <a:ext cx="8997462" cy="818905"/>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a:bodyPr>
          <a:lstStyle/>
          <a:p>
            <a:pPr algn="ctr"/>
            <a:r>
              <a:rPr lang="en-IN" sz="6000" dirty="0" smtClean="0">
                <a:solidFill>
                  <a:schemeClr val="dk1"/>
                </a:solidFill>
                <a:latin typeface="+mn-lt"/>
                <a:ea typeface="+mn-ea"/>
                <a:cs typeface="+mn-cs"/>
              </a:rPr>
              <a:t>Problem Solving using Python</a:t>
            </a:r>
            <a:endParaRPr lang="en-IN" sz="6000" dirty="0">
              <a:solidFill>
                <a:schemeClr val="dk1"/>
              </a:solidFill>
              <a:latin typeface="+mn-lt"/>
              <a:ea typeface="+mn-ea"/>
              <a:cs typeface="+mn-cs"/>
            </a:endParaRPr>
          </a:p>
        </p:txBody>
      </p:sp>
    </p:spTree>
    <p:extLst>
      <p:ext uri="{BB962C8B-B14F-4D97-AF65-F5344CB8AC3E}">
        <p14:creationId xmlns:p14="http://schemas.microsoft.com/office/powerpoint/2010/main" val="33337355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169" y="1825625"/>
            <a:ext cx="10556631" cy="4411052"/>
          </a:xfrm>
        </p:spPr>
        <p:txBody>
          <a:bodyPr>
            <a:normAutofit/>
          </a:bodyPr>
          <a:lstStyle/>
          <a:p>
            <a:pPr lvl="1">
              <a:buFont typeface="Wingdings" panose="05000000000000000000" pitchFamily="2" charset="2"/>
              <a:buChar char="q"/>
            </a:pPr>
            <a:endParaRPr lang="en-US" sz="1600" dirty="0" smtClean="0"/>
          </a:p>
          <a:p>
            <a:pPr marL="457200" lvl="1" indent="0">
              <a:buNone/>
            </a:pPr>
            <a:endParaRPr lang="en-US" sz="4400" dirty="0" smtClean="0">
              <a:solidFill>
                <a:srgbClr val="C00000"/>
              </a:solidFill>
              <a:latin typeface="Arial" panose="020B0604020202020204" pitchFamily="34" charset="0"/>
              <a:cs typeface="Arial" panose="020B0604020202020204" pitchFamily="34" charset="0"/>
            </a:endParaRPr>
          </a:p>
          <a:p>
            <a:pPr marL="457200" lvl="1" indent="0">
              <a:buNone/>
            </a:pPr>
            <a:endParaRPr lang="en-US" sz="4400" dirty="0">
              <a:solidFill>
                <a:srgbClr val="C00000"/>
              </a:solidFill>
              <a:latin typeface="Arial" panose="020B0604020202020204" pitchFamily="34" charset="0"/>
              <a:cs typeface="Arial" panose="020B0604020202020204" pitchFamily="34" charset="0"/>
            </a:endParaRPr>
          </a:p>
          <a:p>
            <a:pPr marL="457200" lvl="1" indent="0">
              <a:buNone/>
            </a:pPr>
            <a:r>
              <a:rPr lang="en-US" sz="4400" dirty="0" smtClean="0">
                <a:solidFill>
                  <a:srgbClr val="C00000"/>
                </a:solidFill>
                <a:latin typeface="Arial" panose="020B0604020202020204" pitchFamily="34" charset="0"/>
                <a:cs typeface="Arial" panose="020B0604020202020204" pitchFamily="34" charset="0"/>
              </a:rPr>
              <a:t>8</a:t>
            </a:r>
            <a:r>
              <a:rPr lang="en-US" sz="4400" dirty="0">
                <a:solidFill>
                  <a:srgbClr val="C00000"/>
                </a:solidFill>
                <a:latin typeface="Arial" panose="020B0604020202020204" pitchFamily="34" charset="0"/>
                <a:cs typeface="Arial" panose="020B0604020202020204" pitchFamily="34" charset="0"/>
              </a:rPr>
              <a:t>. Reversing elements of a list</a:t>
            </a:r>
          </a:p>
          <a:p>
            <a:pPr marL="457200" lvl="1" indent="0">
              <a:buNone/>
            </a:pPr>
            <a:endParaRPr lang="en-US" sz="1600" dirty="0" smtClean="0"/>
          </a:p>
          <a:p>
            <a:pPr lvl="1">
              <a:buFont typeface="Wingdings" panose="05000000000000000000" pitchFamily="2" charset="2"/>
              <a:buChar char="q"/>
            </a:pPr>
            <a:endParaRPr lang="en-US" sz="1600" dirty="0"/>
          </a:p>
          <a:p>
            <a:pPr marL="457200" lvl="1" indent="0">
              <a:buNone/>
            </a:pPr>
            <a:endParaRPr lang="en-US" sz="2000" i="1" dirty="0"/>
          </a:p>
          <a:p>
            <a:pPr marL="457200" lvl="1" indent="0">
              <a:buNone/>
            </a:pPr>
            <a:endParaRPr lang="en-US" sz="2000" i="1" dirty="0" smtClean="0"/>
          </a:p>
          <a:p>
            <a:pPr lvl="1">
              <a:buFont typeface="Wingdings" panose="05000000000000000000" pitchFamily="2" charset="2"/>
              <a:buChar char="q"/>
            </a:pPr>
            <a:endParaRPr lang="en-US" sz="1600" dirty="0"/>
          </a:p>
        </p:txBody>
      </p:sp>
      <p:sp>
        <p:nvSpPr>
          <p:cNvPr id="5" name="Title 1"/>
          <p:cNvSpPr>
            <a:spLocks noGrp="1"/>
          </p:cNvSpPr>
          <p:nvPr>
            <p:ph type="title"/>
          </p:nvPr>
        </p:nvSpPr>
        <p:spPr>
          <a:xfrm>
            <a:off x="838200" y="365126"/>
            <a:ext cx="8997462" cy="818905"/>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a:bodyPr>
          <a:lstStyle/>
          <a:p>
            <a:pPr algn="ctr"/>
            <a:r>
              <a:rPr lang="en-IN" sz="6000" dirty="0" smtClean="0">
                <a:solidFill>
                  <a:schemeClr val="dk1"/>
                </a:solidFill>
                <a:latin typeface="+mn-lt"/>
                <a:ea typeface="+mn-ea"/>
                <a:cs typeface="+mn-cs"/>
              </a:rPr>
              <a:t>Problem Solving using Python</a:t>
            </a:r>
            <a:endParaRPr lang="en-IN" sz="6000" dirty="0">
              <a:solidFill>
                <a:schemeClr val="dk1"/>
              </a:solidFill>
              <a:latin typeface="+mn-lt"/>
              <a:ea typeface="+mn-ea"/>
              <a:cs typeface="+mn-cs"/>
            </a:endParaRPr>
          </a:p>
        </p:txBody>
      </p:sp>
    </p:spTree>
    <p:extLst>
      <p:ext uri="{BB962C8B-B14F-4D97-AF65-F5344CB8AC3E}">
        <p14:creationId xmlns:p14="http://schemas.microsoft.com/office/powerpoint/2010/main" val="33337355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169" y="1825625"/>
            <a:ext cx="10556631" cy="4411052"/>
          </a:xfrm>
        </p:spPr>
        <p:txBody>
          <a:bodyPr>
            <a:normAutofit/>
          </a:bodyPr>
          <a:lstStyle/>
          <a:p>
            <a:pPr lvl="1">
              <a:buFont typeface="Wingdings" panose="05000000000000000000" pitchFamily="2" charset="2"/>
              <a:buChar char="q"/>
            </a:pPr>
            <a:endParaRPr lang="en-US" sz="1600" dirty="0" smtClean="0"/>
          </a:p>
          <a:p>
            <a:pPr marL="457200" lvl="1" indent="0">
              <a:buNone/>
            </a:pPr>
            <a:endParaRPr lang="en-US" sz="1600" dirty="0"/>
          </a:p>
          <a:p>
            <a:pPr marL="457200" lvl="1" indent="0">
              <a:buNone/>
            </a:pPr>
            <a:endParaRPr lang="en-US" sz="1600" dirty="0"/>
          </a:p>
          <a:p>
            <a:pPr marL="457200" lvl="1" indent="0">
              <a:buNone/>
            </a:pPr>
            <a:r>
              <a:rPr lang="en-US" sz="4400" dirty="0" smtClean="0">
                <a:solidFill>
                  <a:srgbClr val="C00000"/>
                </a:solidFill>
                <a:latin typeface="Arial" panose="020B0604020202020204" pitchFamily="34" charset="0"/>
                <a:cs typeface="Arial" panose="020B0604020202020204" pitchFamily="34" charset="0"/>
              </a:rPr>
              <a:t>Q9</a:t>
            </a:r>
            <a:r>
              <a:rPr lang="en-US" sz="4400" dirty="0">
                <a:solidFill>
                  <a:srgbClr val="C00000"/>
                </a:solidFill>
                <a:latin typeface="Arial" panose="020B0604020202020204" pitchFamily="34" charset="0"/>
                <a:cs typeface="Arial" panose="020B0604020202020204" pitchFamily="34" charset="0"/>
              </a:rPr>
              <a:t>. </a:t>
            </a:r>
            <a:r>
              <a:rPr lang="en-US" sz="4400" dirty="0" smtClean="0">
                <a:solidFill>
                  <a:srgbClr val="C00000"/>
                </a:solidFill>
                <a:latin typeface="Arial" panose="020B0604020202020204" pitchFamily="34" charset="0"/>
                <a:cs typeface="Arial" panose="020B0604020202020204" pitchFamily="34" charset="0"/>
              </a:rPr>
              <a:t>Find </a:t>
            </a:r>
            <a:r>
              <a:rPr lang="en-US" sz="4400" dirty="0">
                <a:solidFill>
                  <a:srgbClr val="C00000"/>
                </a:solidFill>
                <a:latin typeface="Arial" panose="020B0604020202020204" pitchFamily="34" charset="0"/>
                <a:cs typeface="Arial" panose="020B0604020202020204" pitchFamily="34" charset="0"/>
              </a:rPr>
              <a:t>the lines in a file containing an expression</a:t>
            </a:r>
          </a:p>
          <a:p>
            <a:pPr marL="457200" lvl="1" indent="0">
              <a:buNone/>
            </a:pPr>
            <a:endParaRPr lang="en-US" sz="1600" dirty="0" smtClean="0"/>
          </a:p>
          <a:p>
            <a:pPr lvl="1">
              <a:buFont typeface="Wingdings" panose="05000000000000000000" pitchFamily="2" charset="2"/>
              <a:buChar char="q"/>
            </a:pPr>
            <a:endParaRPr lang="en-US" sz="1600" dirty="0"/>
          </a:p>
          <a:p>
            <a:pPr marL="457200" lvl="1" indent="0">
              <a:buNone/>
            </a:pPr>
            <a:endParaRPr lang="en-US" sz="2000" i="1" dirty="0"/>
          </a:p>
          <a:p>
            <a:pPr marL="457200" lvl="1" indent="0">
              <a:buNone/>
            </a:pPr>
            <a:endParaRPr lang="en-US" sz="2000" i="1" dirty="0" smtClean="0"/>
          </a:p>
          <a:p>
            <a:pPr lvl="1">
              <a:buFont typeface="Wingdings" panose="05000000000000000000" pitchFamily="2" charset="2"/>
              <a:buChar char="q"/>
            </a:pPr>
            <a:endParaRPr lang="en-US" sz="1600" dirty="0"/>
          </a:p>
        </p:txBody>
      </p:sp>
      <p:sp>
        <p:nvSpPr>
          <p:cNvPr id="5" name="Title 1"/>
          <p:cNvSpPr>
            <a:spLocks noGrp="1"/>
          </p:cNvSpPr>
          <p:nvPr>
            <p:ph type="title"/>
          </p:nvPr>
        </p:nvSpPr>
        <p:spPr>
          <a:xfrm>
            <a:off x="838200" y="365126"/>
            <a:ext cx="8997462" cy="818905"/>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a:bodyPr>
          <a:lstStyle/>
          <a:p>
            <a:pPr algn="ctr"/>
            <a:r>
              <a:rPr lang="en-IN" sz="6000" dirty="0" smtClean="0">
                <a:solidFill>
                  <a:schemeClr val="dk1"/>
                </a:solidFill>
                <a:latin typeface="+mn-lt"/>
                <a:ea typeface="+mn-ea"/>
                <a:cs typeface="+mn-cs"/>
              </a:rPr>
              <a:t>Problem Solving using Python</a:t>
            </a:r>
            <a:endParaRPr lang="en-IN" sz="6000" dirty="0">
              <a:solidFill>
                <a:schemeClr val="dk1"/>
              </a:solidFill>
              <a:latin typeface="+mn-lt"/>
              <a:ea typeface="+mn-ea"/>
              <a:cs typeface="+mn-cs"/>
            </a:endParaRPr>
          </a:p>
        </p:txBody>
      </p:sp>
    </p:spTree>
    <p:extLst>
      <p:ext uri="{BB962C8B-B14F-4D97-AF65-F5344CB8AC3E}">
        <p14:creationId xmlns:p14="http://schemas.microsoft.com/office/powerpoint/2010/main" val="33337355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169" y="1825625"/>
            <a:ext cx="10556631" cy="4411052"/>
          </a:xfrm>
        </p:spPr>
        <p:txBody>
          <a:bodyPr>
            <a:normAutofit/>
          </a:bodyPr>
          <a:lstStyle/>
          <a:p>
            <a:pPr lvl="1">
              <a:buFont typeface="Wingdings" panose="05000000000000000000" pitchFamily="2" charset="2"/>
              <a:buChar char="q"/>
            </a:pPr>
            <a:endParaRPr lang="en-US" sz="1600" dirty="0" smtClean="0"/>
          </a:p>
          <a:p>
            <a:pPr lvl="1">
              <a:buFont typeface="Wingdings" panose="05000000000000000000" pitchFamily="2" charset="2"/>
              <a:buChar char="q"/>
            </a:pPr>
            <a:endParaRPr lang="en-US" sz="1600" dirty="0" smtClean="0"/>
          </a:p>
          <a:p>
            <a:pPr marL="457200" lvl="1" indent="0">
              <a:buNone/>
            </a:pPr>
            <a:r>
              <a:rPr lang="en-US" sz="4400" dirty="0" smtClean="0">
                <a:solidFill>
                  <a:srgbClr val="C00000"/>
                </a:solidFill>
                <a:latin typeface="Arial" panose="020B0604020202020204" pitchFamily="34" charset="0"/>
                <a:cs typeface="Arial" panose="020B0604020202020204" pitchFamily="34" charset="0"/>
              </a:rPr>
              <a:t>Q10</a:t>
            </a:r>
            <a:r>
              <a:rPr lang="en-US" sz="4400" dirty="0">
                <a:solidFill>
                  <a:srgbClr val="C00000"/>
                </a:solidFill>
                <a:latin typeface="Arial" panose="020B0604020202020204" pitchFamily="34" charset="0"/>
                <a:cs typeface="Arial" panose="020B0604020202020204" pitchFamily="34" charset="0"/>
              </a:rPr>
              <a:t>. Finding the moving average of a list</a:t>
            </a:r>
          </a:p>
          <a:p>
            <a:pPr marL="457200" lvl="1" indent="0">
              <a:buNone/>
            </a:pPr>
            <a:endParaRPr lang="en-US" sz="2000" i="1" dirty="0"/>
          </a:p>
          <a:p>
            <a:pPr marL="457200" lvl="1" indent="0">
              <a:buNone/>
            </a:pPr>
            <a:endParaRPr lang="en-US" sz="2000" i="1" dirty="0" smtClean="0"/>
          </a:p>
          <a:p>
            <a:pPr lvl="1">
              <a:buFont typeface="Wingdings" panose="05000000000000000000" pitchFamily="2" charset="2"/>
              <a:buChar char="q"/>
            </a:pPr>
            <a:endParaRPr lang="en-US" sz="1600" dirty="0"/>
          </a:p>
        </p:txBody>
      </p:sp>
      <p:sp>
        <p:nvSpPr>
          <p:cNvPr id="5" name="Title 1"/>
          <p:cNvSpPr>
            <a:spLocks noGrp="1"/>
          </p:cNvSpPr>
          <p:nvPr>
            <p:ph type="title"/>
          </p:nvPr>
        </p:nvSpPr>
        <p:spPr>
          <a:xfrm>
            <a:off x="838200" y="365126"/>
            <a:ext cx="8997462" cy="818905"/>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rmAutofit fontScale="90000"/>
          </a:bodyPr>
          <a:lstStyle/>
          <a:p>
            <a:pPr algn="ctr"/>
            <a:r>
              <a:rPr lang="en-IN" sz="6000" dirty="0" smtClean="0">
                <a:solidFill>
                  <a:schemeClr val="dk1"/>
                </a:solidFill>
                <a:latin typeface="+mn-lt"/>
                <a:ea typeface="+mn-ea"/>
                <a:cs typeface="+mn-cs"/>
              </a:rPr>
              <a:t>Problem Solving using Python</a:t>
            </a:r>
            <a:endParaRPr lang="en-IN" sz="6000" dirty="0">
              <a:solidFill>
                <a:schemeClr val="dk1"/>
              </a:solidFill>
              <a:latin typeface="+mn-lt"/>
              <a:ea typeface="+mn-ea"/>
              <a:cs typeface="+mn-cs"/>
            </a:endParaRPr>
          </a:p>
        </p:txBody>
      </p:sp>
    </p:spTree>
    <p:extLst>
      <p:ext uri="{BB962C8B-B14F-4D97-AF65-F5344CB8AC3E}">
        <p14:creationId xmlns:p14="http://schemas.microsoft.com/office/powerpoint/2010/main" val="1441215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Content Summary</a:t>
            </a:r>
            <a:endParaRPr lang="en-IN" sz="5400" dirty="0">
              <a:solidFill>
                <a:srgbClr val="C00000"/>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941060340"/>
              </p:ext>
            </p:extLst>
          </p:nvPr>
        </p:nvGraphicFramePr>
        <p:xfrm>
          <a:off x="1113693" y="1340936"/>
          <a:ext cx="9835663" cy="4649555"/>
        </p:xfrm>
        <a:graphic>
          <a:graphicData uri="http://schemas.openxmlformats.org/drawingml/2006/table">
            <a:tbl>
              <a:tblPr firstRow="1" firstCol="1" bandRow="1">
                <a:tableStyleId>{9D7B26C5-4107-4FEC-AEDC-1716B250A1EF}</a:tableStyleId>
              </a:tblPr>
              <a:tblGrid>
                <a:gridCol w="1299690"/>
                <a:gridCol w="1952715"/>
                <a:gridCol w="4198020"/>
                <a:gridCol w="763276"/>
                <a:gridCol w="667867"/>
                <a:gridCol w="954095"/>
              </a:tblGrid>
              <a:tr h="318048">
                <a:tc>
                  <a:txBody>
                    <a:bodyPr/>
                    <a:lstStyle/>
                    <a:p>
                      <a:pPr marL="0" marR="0" algn="ctr" fontAlgn="base">
                        <a:spcBef>
                          <a:spcPts val="0"/>
                        </a:spcBef>
                        <a:spcAft>
                          <a:spcPts val="0"/>
                        </a:spcAft>
                      </a:pPr>
                      <a:r>
                        <a:rPr lang="en-US" sz="1200" dirty="0">
                          <a:effectLst/>
                        </a:rPr>
                        <a:t>Day 1 </a:t>
                      </a:r>
                      <a:endParaRPr lang="en-US" sz="1200" dirty="0">
                        <a:solidFill>
                          <a:schemeClr val="tx1"/>
                        </a:solidFill>
                        <a:effectLst/>
                        <a:latin typeface="Times New Roman"/>
                        <a:ea typeface="Calibri"/>
                        <a:cs typeface="Times New Roman"/>
                      </a:endParaRPr>
                    </a:p>
                  </a:txBody>
                  <a:tcPr marL="0" marR="0" marT="28575" marB="28575"/>
                </a:tc>
                <a:tc>
                  <a:txBody>
                    <a:bodyPr/>
                    <a:lstStyle/>
                    <a:p>
                      <a:pPr marL="0" marR="0" algn="ctr" fontAlgn="base">
                        <a:spcBef>
                          <a:spcPts val="0"/>
                        </a:spcBef>
                        <a:spcAft>
                          <a:spcPts val="0"/>
                        </a:spcAft>
                      </a:pPr>
                      <a:r>
                        <a:rPr lang="en-US" sz="1200" dirty="0">
                          <a:effectLst/>
                        </a:rPr>
                        <a:t>Introduction to Python </a:t>
                      </a:r>
                      <a:endParaRPr lang="en-US" sz="1200" dirty="0">
                        <a:solidFill>
                          <a:schemeClr val="tx1"/>
                        </a:solidFill>
                        <a:effectLst/>
                        <a:latin typeface="Times New Roman"/>
                        <a:ea typeface="Calibri"/>
                        <a:cs typeface="Times New Roman"/>
                      </a:endParaRPr>
                    </a:p>
                  </a:txBody>
                  <a:tcPr marL="0" marR="0" marT="28575" marB="28575"/>
                </a:tc>
                <a:tc>
                  <a:txBody>
                    <a:bodyPr/>
                    <a:lstStyle/>
                    <a:p>
                      <a:pPr marL="0" marR="0" algn="ctr" fontAlgn="base">
                        <a:spcBef>
                          <a:spcPts val="0"/>
                        </a:spcBef>
                        <a:spcAft>
                          <a:spcPts val="0"/>
                        </a:spcAft>
                      </a:pPr>
                      <a:r>
                        <a:rPr lang="en-US" sz="1200" dirty="0" smtClean="0">
                          <a:effectLst/>
                        </a:rPr>
                        <a:t>Details</a:t>
                      </a:r>
                      <a:endParaRPr lang="en-US" sz="1200" dirty="0">
                        <a:solidFill>
                          <a:schemeClr val="tx1"/>
                        </a:solidFill>
                        <a:effectLst/>
                        <a:latin typeface="Times New Roman"/>
                        <a:ea typeface="Calibri"/>
                        <a:cs typeface="Times New Roman"/>
                      </a:endParaRPr>
                    </a:p>
                  </a:txBody>
                  <a:tcPr marL="0" marR="0" marT="0" marB="0"/>
                </a:tc>
                <a:tc>
                  <a:txBody>
                    <a:bodyPr/>
                    <a:lstStyle/>
                    <a:p>
                      <a:pPr marL="0" marR="0" algn="ctr" fontAlgn="base">
                        <a:spcBef>
                          <a:spcPts val="0"/>
                        </a:spcBef>
                        <a:spcAft>
                          <a:spcPts val="0"/>
                        </a:spcAft>
                      </a:pPr>
                      <a:r>
                        <a:rPr lang="en-US" sz="1200">
                          <a:effectLst/>
                        </a:rPr>
                        <a:t>Start </a:t>
                      </a:r>
                      <a:endParaRPr lang="en-US" sz="1200">
                        <a:solidFill>
                          <a:schemeClr val="tx1"/>
                        </a:solidFill>
                        <a:effectLst/>
                        <a:latin typeface="Times New Roman"/>
                        <a:ea typeface="Calibri"/>
                        <a:cs typeface="Times New Roman"/>
                      </a:endParaRPr>
                    </a:p>
                  </a:txBody>
                  <a:tcPr marL="0" marR="0" marT="28575" marB="28575"/>
                </a:tc>
                <a:tc>
                  <a:txBody>
                    <a:bodyPr/>
                    <a:lstStyle/>
                    <a:p>
                      <a:pPr marL="0" marR="0" algn="ctr" fontAlgn="base">
                        <a:spcBef>
                          <a:spcPts val="0"/>
                        </a:spcBef>
                        <a:spcAft>
                          <a:spcPts val="0"/>
                        </a:spcAft>
                      </a:pPr>
                      <a:r>
                        <a:rPr lang="en-US" sz="1200">
                          <a:effectLst/>
                        </a:rPr>
                        <a:t>End </a:t>
                      </a:r>
                      <a:endParaRPr lang="en-US" sz="1200">
                        <a:solidFill>
                          <a:schemeClr val="tx1"/>
                        </a:solidFill>
                        <a:effectLst/>
                        <a:latin typeface="Times New Roman"/>
                        <a:ea typeface="Calibri"/>
                        <a:cs typeface="Times New Roman"/>
                      </a:endParaRPr>
                    </a:p>
                  </a:txBody>
                  <a:tcPr marL="0" marR="0" marT="28575" marB="28575"/>
                </a:tc>
                <a:tc>
                  <a:txBody>
                    <a:bodyPr/>
                    <a:lstStyle/>
                    <a:p>
                      <a:pPr marL="0" marR="0" algn="ctr" fontAlgn="base">
                        <a:spcBef>
                          <a:spcPts val="0"/>
                        </a:spcBef>
                        <a:spcAft>
                          <a:spcPts val="0"/>
                        </a:spcAft>
                      </a:pPr>
                      <a:r>
                        <a:rPr lang="en-US" sz="1200" dirty="0">
                          <a:effectLst/>
                        </a:rPr>
                        <a:t>Format </a:t>
                      </a:r>
                      <a:endParaRPr lang="en-US" sz="1200" dirty="0">
                        <a:solidFill>
                          <a:schemeClr val="tx1"/>
                        </a:solidFill>
                        <a:effectLst/>
                        <a:latin typeface="Times New Roman"/>
                        <a:ea typeface="Calibri"/>
                        <a:cs typeface="Times New Roman"/>
                      </a:endParaRPr>
                    </a:p>
                  </a:txBody>
                  <a:tcPr marL="0" marR="0" marT="28575" marB="28575"/>
                </a:tc>
              </a:tr>
              <a:tr h="1835233">
                <a:tc>
                  <a:txBody>
                    <a:bodyPr/>
                    <a:lstStyle/>
                    <a:p>
                      <a:pPr marL="0" marR="0" fontAlgn="base">
                        <a:spcBef>
                          <a:spcPts val="0"/>
                        </a:spcBef>
                        <a:spcAft>
                          <a:spcPts val="0"/>
                        </a:spcAft>
                      </a:pPr>
                      <a:r>
                        <a:rPr lang="en-US" sz="1200" dirty="0">
                          <a:effectLst/>
                        </a:rPr>
                        <a:t> </a:t>
                      </a:r>
                      <a:endParaRPr lang="en-US" sz="1200" dirty="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Python Basics </a:t>
                      </a:r>
                      <a:endParaRPr lang="en-US" sz="1200" dirty="0">
                        <a:effectLst/>
                        <a:latin typeface="Times New Roman"/>
                        <a:ea typeface="Calibri"/>
                        <a:cs typeface="Times New Roman"/>
                      </a:endParaRPr>
                    </a:p>
                  </a:txBody>
                  <a:tcPr marL="0" marR="0" marT="28575" marB="28575"/>
                </a:tc>
                <a:tc>
                  <a:txBody>
                    <a:bodyPr/>
                    <a:lstStyle/>
                    <a:p>
                      <a:pPr marL="342900" marR="0" lvl="0" indent="-342900" fontAlgn="base">
                        <a:lnSpc>
                          <a:spcPct val="115000"/>
                        </a:lnSpc>
                        <a:spcBef>
                          <a:spcPts val="0"/>
                        </a:spcBef>
                        <a:spcAft>
                          <a:spcPts val="0"/>
                        </a:spcAft>
                        <a:buFont typeface="Symbol"/>
                        <a:buChar char=""/>
                      </a:pPr>
                      <a:r>
                        <a:rPr lang="en-US" sz="1200" dirty="0">
                          <a:effectLst/>
                        </a:rPr>
                        <a:t>Characteristics &amp; </a:t>
                      </a:r>
                      <a:r>
                        <a:rPr lang="en-US" sz="1200" dirty="0" smtClean="0">
                          <a:effectLst/>
                        </a:rPr>
                        <a:t>Capabilities</a:t>
                      </a:r>
                    </a:p>
                    <a:p>
                      <a:pPr marL="342900" marR="0" lvl="0" indent="-342900" fontAlgn="base">
                        <a:lnSpc>
                          <a:spcPct val="115000"/>
                        </a:lnSpc>
                        <a:spcBef>
                          <a:spcPts val="0"/>
                        </a:spcBef>
                        <a:spcAft>
                          <a:spcPts val="0"/>
                        </a:spcAft>
                        <a:buFont typeface="Symbol"/>
                        <a:buChar char=""/>
                      </a:pPr>
                      <a:r>
                        <a:rPr lang="en-US" sz="1200" dirty="0" smtClean="0">
                          <a:effectLst/>
                        </a:rPr>
                        <a:t>Few Case studies</a:t>
                      </a:r>
                      <a:endParaRPr lang="en-US" sz="1200" dirty="0">
                        <a:effectLst/>
                      </a:endParaRPr>
                    </a:p>
                    <a:p>
                      <a:pPr marL="342900" marR="0" lvl="0" indent="-342900" fontAlgn="base">
                        <a:lnSpc>
                          <a:spcPct val="115000"/>
                        </a:lnSpc>
                        <a:spcBef>
                          <a:spcPts val="0"/>
                        </a:spcBef>
                        <a:spcAft>
                          <a:spcPts val="0"/>
                        </a:spcAft>
                        <a:buFont typeface="Symbol"/>
                        <a:buChar char=""/>
                      </a:pPr>
                      <a:r>
                        <a:rPr lang="en-US" sz="1200" dirty="0">
                          <a:effectLst/>
                        </a:rPr>
                        <a:t>Libraries in Python</a:t>
                      </a:r>
                    </a:p>
                    <a:p>
                      <a:pPr marL="342900" marR="0" lvl="0" indent="-342900">
                        <a:lnSpc>
                          <a:spcPct val="115000"/>
                        </a:lnSpc>
                        <a:spcBef>
                          <a:spcPts val="0"/>
                        </a:spcBef>
                        <a:spcAft>
                          <a:spcPts val="0"/>
                        </a:spcAft>
                        <a:buFont typeface="Symbol"/>
                        <a:buChar char=""/>
                      </a:pPr>
                      <a:r>
                        <a:rPr lang="en-US" sz="1200" dirty="0" smtClean="0">
                          <a:effectLst/>
                        </a:rPr>
                        <a:t>Distributions &amp; IDEs of Python</a:t>
                      </a:r>
                    </a:p>
                    <a:p>
                      <a:pPr marL="342900" marR="0" lvl="0" indent="-342900">
                        <a:lnSpc>
                          <a:spcPct val="115000"/>
                        </a:lnSpc>
                        <a:spcBef>
                          <a:spcPts val="0"/>
                        </a:spcBef>
                        <a:spcAft>
                          <a:spcPts val="0"/>
                        </a:spcAft>
                        <a:buFont typeface="Symbol"/>
                        <a:buChar char=""/>
                      </a:pPr>
                      <a:r>
                        <a:rPr lang="en-US" sz="1200" dirty="0" smtClean="0">
                          <a:effectLst/>
                        </a:rPr>
                        <a:t>Python Installation</a:t>
                      </a:r>
                    </a:p>
                    <a:p>
                      <a:pPr marL="342900" marR="0" lvl="0" indent="-342900">
                        <a:lnSpc>
                          <a:spcPct val="115000"/>
                        </a:lnSpc>
                        <a:spcBef>
                          <a:spcPts val="0"/>
                        </a:spcBef>
                        <a:spcAft>
                          <a:spcPts val="1000"/>
                        </a:spcAft>
                        <a:buFont typeface="Symbol"/>
                        <a:buChar char=""/>
                      </a:pPr>
                      <a:r>
                        <a:rPr lang="en-US" sz="1200" dirty="0" smtClean="0">
                          <a:effectLst/>
                        </a:rPr>
                        <a:t>Installing a package</a:t>
                      </a:r>
                    </a:p>
                    <a:p>
                      <a:pPr marL="0" marR="0">
                        <a:spcBef>
                          <a:spcPts val="0"/>
                        </a:spcBef>
                        <a:spcAft>
                          <a:spcPts val="0"/>
                        </a:spcAft>
                      </a:pPr>
                      <a:r>
                        <a:rPr lang="en-US" sz="1200" dirty="0">
                          <a:effectLst/>
                        </a:rPr>
                        <a:t> </a:t>
                      </a:r>
                    </a:p>
                    <a:p>
                      <a:pPr marL="0" marR="0" fontAlgn="base">
                        <a:spcBef>
                          <a:spcPts val="0"/>
                        </a:spcBef>
                        <a:spcAft>
                          <a:spcPts val="0"/>
                        </a:spcAft>
                      </a:pPr>
                      <a:r>
                        <a:rPr lang="en-US" sz="1200" dirty="0">
                          <a:effectLst/>
                        </a:rPr>
                        <a:t> </a:t>
                      </a:r>
                      <a:endParaRPr lang="en-US" sz="1200" dirty="0">
                        <a:effectLst/>
                        <a:latin typeface="Times New Roman"/>
                        <a:ea typeface="Calibri"/>
                        <a:cs typeface="Times New Roman"/>
                      </a:endParaRPr>
                    </a:p>
                  </a:txBody>
                  <a:tcPr marL="0" marR="0" marT="0" marB="0"/>
                </a:tc>
                <a:tc>
                  <a:txBody>
                    <a:bodyPr/>
                    <a:lstStyle/>
                    <a:p>
                      <a:pPr marL="0" marR="0" fontAlgn="base">
                        <a:spcBef>
                          <a:spcPts val="0"/>
                        </a:spcBef>
                        <a:spcAft>
                          <a:spcPts val="0"/>
                        </a:spcAft>
                      </a:pPr>
                      <a:r>
                        <a:rPr lang="en-US" sz="1200" dirty="0">
                          <a:effectLst/>
                        </a:rPr>
                        <a:t>09:00 </a:t>
                      </a:r>
                      <a:endParaRPr lang="en-US" sz="1200" dirty="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10.30 </a:t>
                      </a:r>
                      <a:endParaRPr lang="en-US" sz="1200" dirty="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Taught </a:t>
                      </a:r>
                      <a:endParaRPr lang="en-US" sz="1200">
                        <a:effectLst/>
                        <a:latin typeface="Times New Roman"/>
                        <a:ea typeface="Calibri"/>
                        <a:cs typeface="Times New Roman"/>
                      </a:endParaRPr>
                    </a:p>
                  </a:txBody>
                  <a:tcPr marL="0" marR="0" marT="28575" marB="28575"/>
                </a:tc>
              </a:tr>
              <a:tr h="1589347">
                <a:tc>
                  <a:txBody>
                    <a:bodyPr/>
                    <a:lstStyle/>
                    <a:p>
                      <a:pPr marL="0" marR="0" fontAlgn="base">
                        <a:spcBef>
                          <a:spcPts val="0"/>
                        </a:spcBef>
                        <a:spcAft>
                          <a:spcPts val="0"/>
                        </a:spcAft>
                      </a:pPr>
                      <a:r>
                        <a:rPr lang="en-US" sz="1200">
                          <a:effectLst/>
                        </a:rPr>
                        <a:t>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Python Basics </a:t>
                      </a:r>
                      <a:endParaRPr lang="en-US" sz="1200">
                        <a:effectLst/>
                        <a:latin typeface="Times New Roman"/>
                        <a:ea typeface="Calibri"/>
                        <a:cs typeface="Times New Roman"/>
                      </a:endParaRPr>
                    </a:p>
                  </a:txBody>
                  <a:tcPr marL="0" marR="0" marT="28575" marB="28575"/>
                </a:tc>
                <a:tc>
                  <a:txBody>
                    <a:bodyPr/>
                    <a:lstStyle/>
                    <a:p>
                      <a:pPr marL="342900" marR="0" lvl="0" indent="-342900" fontAlgn="base">
                        <a:lnSpc>
                          <a:spcPct val="115000"/>
                        </a:lnSpc>
                        <a:spcBef>
                          <a:spcPts val="0"/>
                        </a:spcBef>
                        <a:spcAft>
                          <a:spcPts val="0"/>
                        </a:spcAft>
                        <a:buFont typeface="Symbol"/>
                        <a:buChar char=""/>
                      </a:pPr>
                      <a:r>
                        <a:rPr lang="en-US" sz="1200" dirty="0">
                          <a:effectLst/>
                        </a:rPr>
                        <a:t>Data Structure Types: List/Tuples/Series/Dictionaries/</a:t>
                      </a:r>
                      <a:r>
                        <a:rPr lang="en-US" sz="1200" dirty="0" err="1">
                          <a:effectLst/>
                        </a:rPr>
                        <a:t>DataFrame</a:t>
                      </a:r>
                      <a:r>
                        <a:rPr lang="en-US" sz="1200" dirty="0">
                          <a:effectLst/>
                        </a:rPr>
                        <a:t>/</a:t>
                      </a:r>
                    </a:p>
                    <a:p>
                      <a:pPr marL="342900" marR="0" lvl="0" indent="-342900" fontAlgn="base">
                        <a:lnSpc>
                          <a:spcPct val="115000"/>
                        </a:lnSpc>
                        <a:spcBef>
                          <a:spcPts val="0"/>
                        </a:spcBef>
                        <a:spcAft>
                          <a:spcPts val="0"/>
                        </a:spcAft>
                        <a:buFont typeface="Symbol"/>
                        <a:buChar char=""/>
                      </a:pPr>
                      <a:r>
                        <a:rPr lang="en-US" sz="1200" dirty="0">
                          <a:effectLst/>
                        </a:rPr>
                        <a:t>Loops: For/If-Else/While</a:t>
                      </a:r>
                    </a:p>
                    <a:p>
                      <a:pPr marL="342900" marR="0" lvl="0" indent="-342900" fontAlgn="base">
                        <a:lnSpc>
                          <a:spcPct val="115000"/>
                        </a:lnSpc>
                        <a:spcBef>
                          <a:spcPts val="0"/>
                        </a:spcBef>
                        <a:spcAft>
                          <a:spcPts val="0"/>
                        </a:spcAft>
                        <a:buFont typeface="Symbol"/>
                        <a:buChar char=""/>
                      </a:pPr>
                      <a:r>
                        <a:rPr lang="en-US" sz="1200" dirty="0">
                          <a:effectLst/>
                        </a:rPr>
                        <a:t>List Comprehension</a:t>
                      </a:r>
                    </a:p>
                    <a:p>
                      <a:pPr marL="342900" marR="0" lvl="0" indent="-342900" fontAlgn="base">
                        <a:lnSpc>
                          <a:spcPct val="115000"/>
                        </a:lnSpc>
                        <a:spcBef>
                          <a:spcPts val="0"/>
                        </a:spcBef>
                        <a:spcAft>
                          <a:spcPts val="1000"/>
                        </a:spcAft>
                        <a:buFont typeface="Symbol"/>
                        <a:buChar char=""/>
                      </a:pPr>
                      <a:r>
                        <a:rPr lang="en-US" sz="1200" dirty="0">
                          <a:effectLst/>
                        </a:rPr>
                        <a:t>Writing functions</a:t>
                      </a:r>
                    </a:p>
                    <a:p>
                      <a:pPr marL="0" marR="0" fontAlgn="base">
                        <a:spcBef>
                          <a:spcPts val="0"/>
                        </a:spcBef>
                        <a:spcAft>
                          <a:spcPts val="0"/>
                        </a:spcAft>
                      </a:pPr>
                      <a:r>
                        <a:rPr lang="en-US" sz="1200" dirty="0">
                          <a:effectLst/>
                        </a:rPr>
                        <a:t> </a:t>
                      </a:r>
                    </a:p>
                    <a:p>
                      <a:pPr marL="0" marR="0" fontAlgn="base">
                        <a:spcBef>
                          <a:spcPts val="0"/>
                        </a:spcBef>
                        <a:spcAft>
                          <a:spcPts val="0"/>
                        </a:spcAft>
                      </a:pPr>
                      <a:r>
                        <a:rPr lang="en-US" sz="1200" dirty="0">
                          <a:effectLst/>
                        </a:rPr>
                        <a:t> </a:t>
                      </a:r>
                      <a:endParaRPr lang="en-US" sz="1200" dirty="0">
                        <a:effectLst/>
                        <a:latin typeface="Times New Roman"/>
                        <a:ea typeface="Calibri"/>
                        <a:cs typeface="Times New Roman"/>
                      </a:endParaRPr>
                    </a:p>
                  </a:txBody>
                  <a:tcPr marL="0" marR="0" marT="0" marB="0"/>
                </a:tc>
                <a:tc>
                  <a:txBody>
                    <a:bodyPr/>
                    <a:lstStyle/>
                    <a:p>
                      <a:pPr marL="0" marR="0" fontAlgn="base">
                        <a:spcBef>
                          <a:spcPts val="0"/>
                        </a:spcBef>
                        <a:spcAft>
                          <a:spcPts val="0"/>
                        </a:spcAft>
                      </a:pPr>
                      <a:r>
                        <a:rPr lang="en-US" sz="1200">
                          <a:effectLst/>
                        </a:rPr>
                        <a:t>10.45 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12.15 </a:t>
                      </a:r>
                      <a:endParaRPr lang="en-US" sz="1200" dirty="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Taught </a:t>
                      </a:r>
                      <a:endParaRPr lang="en-US" sz="1200" dirty="0">
                        <a:effectLst/>
                        <a:latin typeface="Times New Roman"/>
                        <a:ea typeface="Calibri"/>
                        <a:cs typeface="Times New Roman"/>
                      </a:endParaRPr>
                    </a:p>
                  </a:txBody>
                  <a:tcPr marL="0" marR="0" marT="28575" marB="28575"/>
                </a:tc>
              </a:tr>
              <a:tr h="318939">
                <a:tc>
                  <a:txBody>
                    <a:bodyPr/>
                    <a:lstStyle/>
                    <a:p>
                      <a:pPr marL="0" marR="0" fontAlgn="base">
                        <a:spcBef>
                          <a:spcPts val="0"/>
                        </a:spcBef>
                        <a:spcAft>
                          <a:spcPts val="0"/>
                        </a:spcAft>
                      </a:pPr>
                      <a:r>
                        <a:rPr lang="en-US" sz="1200">
                          <a:effectLst/>
                        </a:rPr>
                        <a:t>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Python Basic Lab1</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 Solving problems using loops, functions &amp; data types</a:t>
                      </a:r>
                      <a:endParaRPr lang="en-US" sz="1200">
                        <a:effectLst/>
                        <a:latin typeface="Times New Roman"/>
                        <a:ea typeface="Calibri"/>
                        <a:cs typeface="Times New Roman"/>
                      </a:endParaRPr>
                    </a:p>
                  </a:txBody>
                  <a:tcPr marL="0" marR="0" marT="0" marB="0"/>
                </a:tc>
                <a:tc>
                  <a:txBody>
                    <a:bodyPr/>
                    <a:lstStyle/>
                    <a:p>
                      <a:pPr marL="0" marR="0" fontAlgn="base">
                        <a:spcBef>
                          <a:spcPts val="0"/>
                        </a:spcBef>
                        <a:spcAft>
                          <a:spcPts val="0"/>
                        </a:spcAft>
                      </a:pPr>
                      <a:r>
                        <a:rPr lang="en-US" sz="1200">
                          <a:effectLst/>
                        </a:rPr>
                        <a:t>13.00 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14.30 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Practical </a:t>
                      </a:r>
                      <a:endParaRPr lang="en-US" sz="1200" dirty="0">
                        <a:effectLst/>
                        <a:latin typeface="Times New Roman"/>
                        <a:ea typeface="Calibri"/>
                        <a:cs typeface="Times New Roman"/>
                      </a:endParaRPr>
                    </a:p>
                  </a:txBody>
                  <a:tcPr marL="0" marR="0" marT="28575" marB="28575"/>
                </a:tc>
              </a:tr>
              <a:tr h="293994">
                <a:tc>
                  <a:txBody>
                    <a:bodyPr/>
                    <a:lstStyle/>
                    <a:p>
                      <a:pPr marL="0" marR="0" fontAlgn="base">
                        <a:spcBef>
                          <a:spcPts val="0"/>
                        </a:spcBef>
                        <a:spcAft>
                          <a:spcPts val="0"/>
                        </a:spcAft>
                      </a:pPr>
                      <a:r>
                        <a:rPr lang="en-US" sz="1200">
                          <a:effectLst/>
                        </a:rPr>
                        <a:t>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Python Basics Lab2</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Solving problems using loops, functions &amp; data types</a:t>
                      </a:r>
                      <a:endParaRPr lang="en-US" sz="1200">
                        <a:effectLst/>
                        <a:latin typeface="Times New Roman"/>
                        <a:ea typeface="Calibri"/>
                        <a:cs typeface="Times New Roman"/>
                      </a:endParaRPr>
                    </a:p>
                  </a:txBody>
                  <a:tcPr marL="0" marR="0" marT="0" marB="0"/>
                </a:tc>
                <a:tc>
                  <a:txBody>
                    <a:bodyPr/>
                    <a:lstStyle/>
                    <a:p>
                      <a:pPr marL="0" marR="0" fontAlgn="base">
                        <a:spcBef>
                          <a:spcPts val="0"/>
                        </a:spcBef>
                        <a:spcAft>
                          <a:spcPts val="0"/>
                        </a:spcAft>
                      </a:pPr>
                      <a:r>
                        <a:rPr lang="en-US" sz="1200">
                          <a:effectLst/>
                        </a:rPr>
                        <a:t>14.45 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16.15 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Practical </a:t>
                      </a:r>
                      <a:endParaRPr lang="en-US" sz="1200" dirty="0">
                        <a:effectLst/>
                        <a:latin typeface="Times New Roman"/>
                        <a:ea typeface="Calibri"/>
                        <a:cs typeface="Times New Roman"/>
                      </a:endParaRPr>
                    </a:p>
                  </a:txBody>
                  <a:tcPr marL="0" marR="0" marT="28575" marB="28575"/>
                </a:tc>
              </a:tr>
              <a:tr h="293994">
                <a:tc>
                  <a:txBody>
                    <a:bodyPr/>
                    <a:lstStyle/>
                    <a:p>
                      <a:pPr marL="0" marR="0" fontAlgn="base">
                        <a:spcBef>
                          <a:spcPts val="0"/>
                        </a:spcBef>
                        <a:spcAft>
                          <a:spcPts val="0"/>
                        </a:spcAft>
                      </a:pPr>
                      <a:r>
                        <a:rPr lang="en-US" sz="1200">
                          <a:effectLst/>
                        </a:rPr>
                        <a:t>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Wrap up / Q &amp; A Discussion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 </a:t>
                      </a:r>
                      <a:endParaRPr lang="en-US" sz="1200">
                        <a:effectLst/>
                        <a:latin typeface="Times New Roman"/>
                        <a:ea typeface="Calibri"/>
                        <a:cs typeface="Times New Roman"/>
                      </a:endParaRPr>
                    </a:p>
                  </a:txBody>
                  <a:tcPr marL="0" marR="0" marT="0" marB="0"/>
                </a:tc>
                <a:tc>
                  <a:txBody>
                    <a:bodyPr/>
                    <a:lstStyle/>
                    <a:p>
                      <a:pPr marL="0" marR="0" fontAlgn="base">
                        <a:spcBef>
                          <a:spcPts val="0"/>
                        </a:spcBef>
                        <a:spcAft>
                          <a:spcPts val="0"/>
                        </a:spcAft>
                      </a:pPr>
                      <a:r>
                        <a:rPr lang="en-US" sz="1200">
                          <a:effectLst/>
                        </a:rPr>
                        <a:t>16.15 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16.45 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 Q&amp;A</a:t>
                      </a:r>
                      <a:endParaRPr lang="en-US" sz="1200" dirty="0">
                        <a:effectLst/>
                        <a:latin typeface="Times New Roman"/>
                        <a:ea typeface="Calibri"/>
                        <a:cs typeface="Times New Roman"/>
                      </a:endParaRPr>
                    </a:p>
                  </a:txBody>
                  <a:tcPr marL="0" marR="0" marT="28575" marB="28575"/>
                </a:tc>
              </a:tr>
            </a:tbl>
          </a:graphicData>
        </a:graphic>
      </p:graphicFrame>
    </p:spTree>
    <p:extLst>
      <p:ext uri="{BB962C8B-B14F-4D97-AF65-F5344CB8AC3E}">
        <p14:creationId xmlns:p14="http://schemas.microsoft.com/office/powerpoint/2010/main" val="2296352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Content Summary</a:t>
            </a:r>
            <a:endParaRPr lang="en-IN" sz="5400" dirty="0">
              <a:solidFill>
                <a:srgbClr val="C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967343361"/>
              </p:ext>
            </p:extLst>
          </p:nvPr>
        </p:nvGraphicFramePr>
        <p:xfrm>
          <a:off x="1148863" y="1477108"/>
          <a:ext cx="9917724" cy="4434713"/>
        </p:xfrm>
        <a:graphic>
          <a:graphicData uri="http://schemas.openxmlformats.org/drawingml/2006/table">
            <a:tbl>
              <a:tblPr firstRow="1" firstCol="1" bandRow="1">
                <a:tableStyleId>{9D7B26C5-4107-4FEC-AEDC-1716B250A1EF}</a:tableStyleId>
              </a:tblPr>
              <a:tblGrid>
                <a:gridCol w="1310534"/>
                <a:gridCol w="1969008"/>
                <a:gridCol w="4233043"/>
                <a:gridCol w="769644"/>
                <a:gridCol w="673440"/>
                <a:gridCol w="962055"/>
              </a:tblGrid>
              <a:tr h="268165">
                <a:tc>
                  <a:txBody>
                    <a:bodyPr/>
                    <a:lstStyle/>
                    <a:p>
                      <a:pPr marL="0" marR="0" fontAlgn="base">
                        <a:spcBef>
                          <a:spcPts val="0"/>
                        </a:spcBef>
                        <a:spcAft>
                          <a:spcPts val="0"/>
                        </a:spcAft>
                      </a:pPr>
                      <a:r>
                        <a:rPr lang="en-US" sz="1200" dirty="0">
                          <a:effectLst/>
                        </a:rPr>
                        <a:t>Day 2</a:t>
                      </a:r>
                      <a:endParaRPr lang="en-US" sz="1200" dirty="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Data preparation with Python 1</a:t>
                      </a:r>
                      <a:endParaRPr lang="en-US" sz="1200">
                        <a:effectLst/>
                        <a:latin typeface="Times New Roman"/>
                        <a:ea typeface="Calibri"/>
                        <a:cs typeface="Times New Roman"/>
                      </a:endParaRPr>
                    </a:p>
                  </a:txBody>
                  <a:tcPr marL="0" marR="0" marT="28575" marB="28575"/>
                </a:tc>
                <a:tc>
                  <a:txBody>
                    <a:bodyPr/>
                    <a:lstStyle/>
                    <a:p>
                      <a:pPr marL="0" marR="0" algn="ctr" fontAlgn="base">
                        <a:spcBef>
                          <a:spcPts val="0"/>
                        </a:spcBef>
                        <a:spcAft>
                          <a:spcPts val="0"/>
                        </a:spcAft>
                      </a:pPr>
                      <a:r>
                        <a:rPr lang="en-US" sz="1200">
                          <a:effectLst/>
                        </a:rPr>
                        <a:t>Details</a:t>
                      </a:r>
                      <a:endParaRPr lang="en-US" sz="1200">
                        <a:effectLst/>
                        <a:latin typeface="Times New Roman"/>
                        <a:ea typeface="Calibri"/>
                        <a:cs typeface="Times New Roman"/>
                      </a:endParaRPr>
                    </a:p>
                  </a:txBody>
                  <a:tcPr marL="0" marR="0" marT="0" marB="0"/>
                </a:tc>
                <a:tc>
                  <a:txBody>
                    <a:bodyPr/>
                    <a:lstStyle/>
                    <a:p>
                      <a:pPr marL="0" marR="0" fontAlgn="base">
                        <a:spcBef>
                          <a:spcPts val="0"/>
                        </a:spcBef>
                        <a:spcAft>
                          <a:spcPts val="0"/>
                        </a:spcAft>
                      </a:pPr>
                      <a:r>
                        <a:rPr lang="en-US" sz="1200" dirty="0">
                          <a:effectLst/>
                        </a:rPr>
                        <a:t>Start </a:t>
                      </a:r>
                      <a:endParaRPr lang="en-US" sz="1200" dirty="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End </a:t>
                      </a:r>
                      <a:endParaRPr lang="en-US" sz="1200" dirty="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Format </a:t>
                      </a:r>
                      <a:endParaRPr lang="en-US" sz="1200" dirty="0">
                        <a:effectLst/>
                        <a:latin typeface="Times New Roman"/>
                        <a:ea typeface="Calibri"/>
                        <a:cs typeface="Times New Roman"/>
                      </a:endParaRPr>
                    </a:p>
                  </a:txBody>
                  <a:tcPr marL="0" marR="0" marT="28575" marB="28575"/>
                </a:tc>
              </a:tr>
              <a:tr h="1076325">
                <a:tc>
                  <a:txBody>
                    <a:bodyPr/>
                    <a:lstStyle/>
                    <a:p>
                      <a:pPr marL="0" marR="0" fontAlgn="base">
                        <a:spcBef>
                          <a:spcPts val="0"/>
                        </a:spcBef>
                        <a:spcAft>
                          <a:spcPts val="0"/>
                        </a:spcAft>
                      </a:pPr>
                      <a:r>
                        <a:rPr lang="en-US" sz="1200">
                          <a:effectLst/>
                        </a:rPr>
                        <a:t>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Reading/Writing data</a:t>
                      </a:r>
                      <a:endParaRPr lang="en-US" sz="1200">
                        <a:effectLst/>
                        <a:latin typeface="Times New Roman"/>
                        <a:ea typeface="Calibri"/>
                        <a:cs typeface="Times New Roman"/>
                      </a:endParaRPr>
                    </a:p>
                  </a:txBody>
                  <a:tcPr marL="0" marR="0" marT="28575" marB="28575"/>
                </a:tc>
                <a:tc>
                  <a:txBody>
                    <a:bodyPr/>
                    <a:lstStyle/>
                    <a:p>
                      <a:pPr marL="342900" marR="0" lvl="0" indent="-342900" fontAlgn="base">
                        <a:lnSpc>
                          <a:spcPct val="115000"/>
                        </a:lnSpc>
                        <a:spcBef>
                          <a:spcPts val="0"/>
                        </a:spcBef>
                        <a:spcAft>
                          <a:spcPts val="0"/>
                        </a:spcAft>
                        <a:buFont typeface="Symbol"/>
                        <a:buChar char=""/>
                      </a:pPr>
                      <a:r>
                        <a:rPr lang="en-US" sz="1200" dirty="0">
                          <a:effectLst/>
                        </a:rPr>
                        <a:t>Understanding a </a:t>
                      </a:r>
                      <a:r>
                        <a:rPr lang="en-US" sz="1200" dirty="0" err="1">
                          <a:effectLst/>
                        </a:rPr>
                        <a:t>DataFrame</a:t>
                      </a:r>
                      <a:endParaRPr lang="en-US" sz="1200" dirty="0">
                        <a:effectLst/>
                      </a:endParaRPr>
                    </a:p>
                    <a:p>
                      <a:pPr marL="342900" marR="0" lvl="0" indent="-342900" fontAlgn="base">
                        <a:lnSpc>
                          <a:spcPct val="115000"/>
                        </a:lnSpc>
                        <a:spcBef>
                          <a:spcPts val="0"/>
                        </a:spcBef>
                        <a:spcAft>
                          <a:spcPts val="0"/>
                        </a:spcAft>
                        <a:buFont typeface="Symbol"/>
                        <a:buChar char=""/>
                      </a:pPr>
                      <a:r>
                        <a:rPr lang="en-US" sz="1200" dirty="0">
                          <a:effectLst/>
                        </a:rPr>
                        <a:t>Basics of Pandas</a:t>
                      </a:r>
                    </a:p>
                    <a:p>
                      <a:pPr marL="342900" marR="0" lvl="0" indent="-342900" fontAlgn="base">
                        <a:lnSpc>
                          <a:spcPct val="115000"/>
                        </a:lnSpc>
                        <a:spcBef>
                          <a:spcPts val="0"/>
                        </a:spcBef>
                        <a:spcAft>
                          <a:spcPts val="0"/>
                        </a:spcAft>
                        <a:buFont typeface="Symbol"/>
                        <a:buChar char=""/>
                      </a:pPr>
                      <a:r>
                        <a:rPr lang="en-US" sz="1200" dirty="0">
                          <a:effectLst/>
                        </a:rPr>
                        <a:t>Reading a dataset: CSV, JSON, URL,XLSX</a:t>
                      </a:r>
                    </a:p>
                    <a:p>
                      <a:pPr marL="342900" marR="0" lvl="0" indent="-342900" fontAlgn="base">
                        <a:lnSpc>
                          <a:spcPct val="115000"/>
                        </a:lnSpc>
                        <a:spcBef>
                          <a:spcPts val="0"/>
                        </a:spcBef>
                        <a:spcAft>
                          <a:spcPts val="1000"/>
                        </a:spcAft>
                        <a:buFont typeface="Symbol"/>
                        <a:buChar char=""/>
                      </a:pPr>
                      <a:r>
                        <a:rPr lang="en-US" sz="1200" dirty="0">
                          <a:effectLst/>
                        </a:rPr>
                        <a:t> </a:t>
                      </a:r>
                      <a:r>
                        <a:rPr lang="en-US" sz="1200" dirty="0" smtClean="0">
                          <a:effectLst/>
                        </a:rPr>
                        <a:t>Connecting to a databases</a:t>
                      </a:r>
                      <a:endParaRPr lang="en-US" sz="1200" dirty="0">
                        <a:effectLst/>
                        <a:latin typeface="Calibri"/>
                        <a:ea typeface="Calibri"/>
                        <a:cs typeface="Times New Roman"/>
                      </a:endParaRPr>
                    </a:p>
                  </a:txBody>
                  <a:tcPr marL="0" marR="0" marT="0" marB="0"/>
                </a:tc>
                <a:tc>
                  <a:txBody>
                    <a:bodyPr/>
                    <a:lstStyle/>
                    <a:p>
                      <a:pPr marL="0" marR="0" fontAlgn="base">
                        <a:spcBef>
                          <a:spcPts val="0"/>
                        </a:spcBef>
                        <a:spcAft>
                          <a:spcPts val="0"/>
                        </a:spcAft>
                      </a:pPr>
                      <a:r>
                        <a:rPr lang="en-US" sz="1200" dirty="0">
                          <a:effectLst/>
                        </a:rPr>
                        <a:t>09:00 </a:t>
                      </a:r>
                      <a:endParaRPr lang="en-US" sz="1200" dirty="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10.30 </a:t>
                      </a:r>
                      <a:endParaRPr lang="en-US" sz="1200" dirty="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Practical</a:t>
                      </a:r>
                      <a:endParaRPr lang="en-US" sz="1200" dirty="0">
                        <a:effectLst/>
                        <a:latin typeface="Times New Roman"/>
                        <a:ea typeface="Calibri"/>
                        <a:cs typeface="Times New Roman"/>
                      </a:endParaRPr>
                    </a:p>
                  </a:txBody>
                  <a:tcPr marL="0" marR="0" marT="28575" marB="28575"/>
                </a:tc>
              </a:tr>
              <a:tr h="779145">
                <a:tc>
                  <a:txBody>
                    <a:bodyPr/>
                    <a:lstStyle/>
                    <a:p>
                      <a:pPr marL="0" marR="0" fontAlgn="base">
                        <a:spcBef>
                          <a:spcPts val="0"/>
                        </a:spcBef>
                        <a:spcAft>
                          <a:spcPts val="0"/>
                        </a:spcAft>
                      </a:pPr>
                      <a:r>
                        <a:rPr lang="en-US" sz="1200">
                          <a:effectLst/>
                        </a:rPr>
                        <a:t>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Data Explorations</a:t>
                      </a:r>
                      <a:endParaRPr lang="en-US" sz="1200">
                        <a:effectLst/>
                        <a:latin typeface="Times New Roman"/>
                        <a:ea typeface="Calibri"/>
                        <a:cs typeface="Times New Roman"/>
                      </a:endParaRPr>
                    </a:p>
                  </a:txBody>
                  <a:tcPr marL="0" marR="0" marT="28575" marB="28575"/>
                </a:tc>
                <a:tc>
                  <a:txBody>
                    <a:bodyPr/>
                    <a:lstStyle/>
                    <a:p>
                      <a:pPr marL="342900" marR="0" lvl="0" indent="-342900" fontAlgn="base">
                        <a:lnSpc>
                          <a:spcPct val="115000"/>
                        </a:lnSpc>
                        <a:spcBef>
                          <a:spcPts val="0"/>
                        </a:spcBef>
                        <a:spcAft>
                          <a:spcPts val="0"/>
                        </a:spcAft>
                        <a:buFont typeface="Symbol"/>
                        <a:buChar char=""/>
                      </a:pPr>
                      <a:r>
                        <a:rPr lang="en-US" sz="1200" dirty="0">
                          <a:effectLst/>
                        </a:rPr>
                        <a:t>Preview of the read dataset</a:t>
                      </a:r>
                    </a:p>
                    <a:p>
                      <a:pPr marL="342900" marR="0" lvl="0" indent="-342900" fontAlgn="base">
                        <a:lnSpc>
                          <a:spcPct val="115000"/>
                        </a:lnSpc>
                        <a:spcBef>
                          <a:spcPts val="0"/>
                        </a:spcBef>
                        <a:spcAft>
                          <a:spcPts val="0"/>
                        </a:spcAft>
                        <a:buFont typeface="Symbol"/>
                        <a:buChar char=""/>
                      </a:pPr>
                      <a:r>
                        <a:rPr lang="en-US" sz="1200" dirty="0">
                          <a:effectLst/>
                        </a:rPr>
                        <a:t>Basic Stats / Data types of the dataset</a:t>
                      </a:r>
                    </a:p>
                    <a:p>
                      <a:pPr marL="342900" marR="0" lvl="0" indent="-342900" fontAlgn="base">
                        <a:lnSpc>
                          <a:spcPct val="115000"/>
                        </a:lnSpc>
                        <a:spcBef>
                          <a:spcPts val="0"/>
                        </a:spcBef>
                        <a:spcAft>
                          <a:spcPts val="1000"/>
                        </a:spcAft>
                        <a:buFont typeface="Symbol"/>
                        <a:buChar char=""/>
                      </a:pPr>
                      <a:r>
                        <a:rPr lang="en-US" sz="1200" dirty="0">
                          <a:effectLst/>
                        </a:rPr>
                        <a:t>Data type conversion</a:t>
                      </a:r>
                    </a:p>
                    <a:p>
                      <a:pPr marL="0" marR="0" fontAlgn="base">
                        <a:spcBef>
                          <a:spcPts val="0"/>
                        </a:spcBef>
                        <a:spcAft>
                          <a:spcPts val="0"/>
                        </a:spcAft>
                      </a:pPr>
                      <a:r>
                        <a:rPr lang="en-US" sz="1200" dirty="0">
                          <a:effectLst/>
                        </a:rPr>
                        <a:t> </a:t>
                      </a:r>
                    </a:p>
                    <a:p>
                      <a:pPr marL="0" marR="0" fontAlgn="base">
                        <a:spcBef>
                          <a:spcPts val="0"/>
                        </a:spcBef>
                        <a:spcAft>
                          <a:spcPts val="0"/>
                        </a:spcAft>
                      </a:pPr>
                      <a:r>
                        <a:rPr lang="en-US" sz="1200" dirty="0">
                          <a:effectLst/>
                        </a:rPr>
                        <a:t> </a:t>
                      </a:r>
                      <a:endParaRPr lang="en-US" sz="1200" dirty="0">
                        <a:effectLst/>
                        <a:latin typeface="Times New Roman"/>
                        <a:ea typeface="Calibri"/>
                        <a:cs typeface="Times New Roman"/>
                      </a:endParaRPr>
                    </a:p>
                  </a:txBody>
                  <a:tcPr marL="0" marR="0" marT="0" marB="0"/>
                </a:tc>
                <a:tc>
                  <a:txBody>
                    <a:bodyPr/>
                    <a:lstStyle/>
                    <a:p>
                      <a:pPr marL="0" marR="0" fontAlgn="base">
                        <a:spcBef>
                          <a:spcPts val="0"/>
                        </a:spcBef>
                        <a:spcAft>
                          <a:spcPts val="0"/>
                        </a:spcAft>
                      </a:pPr>
                      <a:r>
                        <a:rPr lang="en-US" sz="1200" dirty="0">
                          <a:effectLst/>
                        </a:rPr>
                        <a:t>10.45 </a:t>
                      </a:r>
                      <a:endParaRPr lang="en-US" sz="1200" dirty="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12.15 </a:t>
                      </a:r>
                      <a:endParaRPr lang="en-US" sz="1200" dirty="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Taught </a:t>
                      </a:r>
                      <a:endParaRPr lang="en-US" sz="1200" dirty="0">
                        <a:effectLst/>
                        <a:latin typeface="Times New Roman"/>
                        <a:ea typeface="Calibri"/>
                        <a:cs typeface="Times New Roman"/>
                      </a:endParaRPr>
                    </a:p>
                  </a:txBody>
                  <a:tcPr marL="0" marR="0" marT="28575" marB="28575"/>
                </a:tc>
              </a:tr>
              <a:tr h="227330">
                <a:tc>
                  <a:txBody>
                    <a:bodyPr/>
                    <a:lstStyle/>
                    <a:p>
                      <a:pPr marL="0" marR="0" fontAlgn="base">
                        <a:spcBef>
                          <a:spcPts val="0"/>
                        </a:spcBef>
                        <a:spcAft>
                          <a:spcPts val="0"/>
                        </a:spcAft>
                      </a:pPr>
                      <a:r>
                        <a:rPr lang="en-US" sz="1200">
                          <a:effectLst/>
                        </a:rPr>
                        <a:t>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Python Basic Lab1</a:t>
                      </a:r>
                      <a:endParaRPr lang="en-US" sz="1200">
                        <a:effectLst/>
                        <a:latin typeface="Times New Roman"/>
                        <a:ea typeface="Calibri"/>
                        <a:cs typeface="Times New Roman"/>
                      </a:endParaRPr>
                    </a:p>
                  </a:txBody>
                  <a:tcPr marL="0" marR="0" marT="28575" marB="28575"/>
                </a:tc>
                <a:tc>
                  <a:txBody>
                    <a:bodyPr/>
                    <a:lstStyle/>
                    <a:p>
                      <a:pPr marL="342900" marR="0" lvl="0" indent="-342900" fontAlgn="base">
                        <a:lnSpc>
                          <a:spcPct val="115000"/>
                        </a:lnSpc>
                        <a:spcBef>
                          <a:spcPts val="0"/>
                        </a:spcBef>
                        <a:spcAft>
                          <a:spcPts val="0"/>
                        </a:spcAft>
                        <a:buFont typeface="Symbol"/>
                        <a:buChar char=""/>
                      </a:pPr>
                      <a:r>
                        <a:rPr lang="en-US" sz="1200" dirty="0">
                          <a:effectLst/>
                        </a:rPr>
                        <a:t> Sub-setting a </a:t>
                      </a:r>
                      <a:r>
                        <a:rPr lang="en-US" sz="1200" dirty="0" err="1">
                          <a:effectLst/>
                        </a:rPr>
                        <a:t>Dataframe</a:t>
                      </a:r>
                      <a:endParaRPr lang="en-US" sz="1200" dirty="0">
                        <a:effectLst/>
                      </a:endParaRPr>
                    </a:p>
                    <a:p>
                      <a:pPr marL="342900" marR="0" lvl="0" indent="-342900" fontAlgn="base">
                        <a:lnSpc>
                          <a:spcPct val="115000"/>
                        </a:lnSpc>
                        <a:spcBef>
                          <a:spcPts val="0"/>
                        </a:spcBef>
                        <a:spcAft>
                          <a:spcPts val="0"/>
                        </a:spcAft>
                        <a:buFont typeface="Symbol"/>
                        <a:buChar char=""/>
                      </a:pPr>
                      <a:r>
                        <a:rPr lang="en-US" sz="1200" dirty="0">
                          <a:effectLst/>
                        </a:rPr>
                        <a:t>Creating a new /renaming column in </a:t>
                      </a:r>
                      <a:r>
                        <a:rPr lang="en-US" sz="1200" dirty="0" err="1">
                          <a:effectLst/>
                        </a:rPr>
                        <a:t>Dataframe</a:t>
                      </a:r>
                      <a:endParaRPr lang="en-US" sz="1200" dirty="0">
                        <a:effectLst/>
                      </a:endParaRPr>
                    </a:p>
                    <a:p>
                      <a:pPr marL="342900" marR="0" lvl="0" indent="-342900" fontAlgn="base">
                        <a:lnSpc>
                          <a:spcPct val="115000"/>
                        </a:lnSpc>
                        <a:spcBef>
                          <a:spcPts val="0"/>
                        </a:spcBef>
                        <a:spcAft>
                          <a:spcPts val="1000"/>
                        </a:spcAft>
                        <a:buFont typeface="Symbol"/>
                        <a:buChar char=""/>
                      </a:pPr>
                      <a:r>
                        <a:rPr lang="en-US" sz="1200" dirty="0">
                          <a:effectLst/>
                        </a:rPr>
                        <a:t>Writing data to a csv file</a:t>
                      </a:r>
                    </a:p>
                    <a:p>
                      <a:pPr marL="0" marR="0" fontAlgn="base">
                        <a:spcBef>
                          <a:spcPts val="0"/>
                        </a:spcBef>
                        <a:spcAft>
                          <a:spcPts val="0"/>
                        </a:spcAft>
                      </a:pPr>
                      <a:r>
                        <a:rPr lang="en-US" sz="1200" dirty="0">
                          <a:effectLst/>
                        </a:rPr>
                        <a:t> </a:t>
                      </a:r>
                      <a:endParaRPr lang="en-US" sz="1200" dirty="0">
                        <a:effectLst/>
                        <a:latin typeface="Times New Roman"/>
                        <a:ea typeface="Calibri"/>
                        <a:cs typeface="Times New Roman"/>
                      </a:endParaRPr>
                    </a:p>
                  </a:txBody>
                  <a:tcPr marL="0" marR="0" marT="0" marB="0"/>
                </a:tc>
                <a:tc>
                  <a:txBody>
                    <a:bodyPr/>
                    <a:lstStyle/>
                    <a:p>
                      <a:pPr marL="0" marR="0" fontAlgn="base">
                        <a:spcBef>
                          <a:spcPts val="0"/>
                        </a:spcBef>
                        <a:spcAft>
                          <a:spcPts val="0"/>
                        </a:spcAft>
                      </a:pPr>
                      <a:r>
                        <a:rPr lang="en-US" sz="1200" dirty="0">
                          <a:effectLst/>
                        </a:rPr>
                        <a:t>13.00 </a:t>
                      </a:r>
                      <a:endParaRPr lang="en-US" sz="1200" dirty="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14.30 </a:t>
                      </a:r>
                      <a:endParaRPr lang="en-US" sz="1200" dirty="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Practical </a:t>
                      </a:r>
                      <a:endParaRPr lang="en-US" sz="1200" dirty="0">
                        <a:effectLst/>
                        <a:latin typeface="Times New Roman"/>
                        <a:ea typeface="Calibri"/>
                        <a:cs typeface="Times New Roman"/>
                      </a:endParaRPr>
                    </a:p>
                  </a:txBody>
                  <a:tcPr marL="0" marR="0" marT="28575" marB="28575"/>
                </a:tc>
              </a:tr>
              <a:tr h="153670">
                <a:tc>
                  <a:txBody>
                    <a:bodyPr/>
                    <a:lstStyle/>
                    <a:p>
                      <a:pPr marL="0" marR="0" fontAlgn="base">
                        <a:spcBef>
                          <a:spcPts val="0"/>
                        </a:spcBef>
                        <a:spcAft>
                          <a:spcPts val="0"/>
                        </a:spcAft>
                      </a:pPr>
                      <a:r>
                        <a:rPr lang="en-US" sz="1200">
                          <a:effectLst/>
                        </a:rPr>
                        <a:t>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Data Wrangling</a:t>
                      </a:r>
                      <a:endParaRPr lang="en-US" sz="1200">
                        <a:effectLst/>
                        <a:latin typeface="Times New Roman"/>
                        <a:ea typeface="Calibri"/>
                        <a:cs typeface="Times New Roman"/>
                      </a:endParaRPr>
                    </a:p>
                  </a:txBody>
                  <a:tcPr marL="0" marR="0" marT="28575" marB="28575"/>
                </a:tc>
                <a:tc>
                  <a:txBody>
                    <a:bodyPr/>
                    <a:lstStyle/>
                    <a:p>
                      <a:pPr marL="342900" marR="0" lvl="0" indent="-342900" fontAlgn="base">
                        <a:lnSpc>
                          <a:spcPct val="115000"/>
                        </a:lnSpc>
                        <a:spcBef>
                          <a:spcPts val="0"/>
                        </a:spcBef>
                        <a:spcAft>
                          <a:spcPts val="0"/>
                        </a:spcAft>
                        <a:buFont typeface="Symbol"/>
                        <a:buChar char=""/>
                      </a:pPr>
                      <a:r>
                        <a:rPr lang="en-US" sz="1200" dirty="0">
                          <a:effectLst/>
                        </a:rPr>
                        <a:t>Handling missing values</a:t>
                      </a:r>
                    </a:p>
                    <a:p>
                      <a:pPr marL="342900" marR="0" lvl="0" indent="-342900" fontAlgn="base">
                        <a:lnSpc>
                          <a:spcPct val="115000"/>
                        </a:lnSpc>
                        <a:spcBef>
                          <a:spcPts val="0"/>
                        </a:spcBef>
                        <a:spcAft>
                          <a:spcPts val="0"/>
                        </a:spcAft>
                        <a:buFont typeface="Symbol"/>
                        <a:buChar char=""/>
                      </a:pPr>
                      <a:r>
                        <a:rPr lang="en-US" sz="1200" dirty="0">
                          <a:effectLst/>
                        </a:rPr>
                        <a:t>Sort a dataset</a:t>
                      </a:r>
                    </a:p>
                    <a:p>
                      <a:pPr marL="342900" marR="0" lvl="0" indent="-342900" fontAlgn="base">
                        <a:lnSpc>
                          <a:spcPct val="115000"/>
                        </a:lnSpc>
                        <a:spcBef>
                          <a:spcPts val="0"/>
                        </a:spcBef>
                        <a:spcAft>
                          <a:spcPts val="1000"/>
                        </a:spcAft>
                        <a:buFont typeface="Symbol"/>
                        <a:buChar char=""/>
                      </a:pPr>
                      <a:r>
                        <a:rPr lang="en-US" sz="1200" dirty="0">
                          <a:effectLst/>
                        </a:rPr>
                        <a:t>Transpose dataset</a:t>
                      </a:r>
                      <a:endParaRPr lang="en-US" sz="1200" dirty="0">
                        <a:effectLst/>
                        <a:latin typeface="Calibri"/>
                        <a:ea typeface="Calibri"/>
                        <a:cs typeface="Times New Roman"/>
                      </a:endParaRPr>
                    </a:p>
                  </a:txBody>
                  <a:tcPr marL="0" marR="0" marT="0" marB="0"/>
                </a:tc>
                <a:tc>
                  <a:txBody>
                    <a:bodyPr/>
                    <a:lstStyle/>
                    <a:p>
                      <a:pPr marL="0" marR="0" fontAlgn="base">
                        <a:spcBef>
                          <a:spcPts val="0"/>
                        </a:spcBef>
                        <a:spcAft>
                          <a:spcPts val="0"/>
                        </a:spcAft>
                      </a:pPr>
                      <a:r>
                        <a:rPr lang="en-US" sz="1200" dirty="0">
                          <a:effectLst/>
                        </a:rPr>
                        <a:t>14.45 </a:t>
                      </a:r>
                      <a:endParaRPr lang="en-US" sz="1200" dirty="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16.15 </a:t>
                      </a:r>
                      <a:endParaRPr lang="en-US" sz="1200" dirty="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Practical </a:t>
                      </a:r>
                      <a:endParaRPr lang="en-US" sz="1200" dirty="0">
                        <a:effectLst/>
                        <a:latin typeface="Times New Roman"/>
                        <a:ea typeface="Calibri"/>
                        <a:cs typeface="Times New Roman"/>
                      </a:endParaRPr>
                    </a:p>
                  </a:txBody>
                  <a:tcPr marL="0" marR="0" marT="28575" marB="28575"/>
                </a:tc>
              </a:tr>
              <a:tr h="190500">
                <a:tc>
                  <a:txBody>
                    <a:bodyPr/>
                    <a:lstStyle/>
                    <a:p>
                      <a:pPr marL="0" marR="0" fontAlgn="base">
                        <a:spcBef>
                          <a:spcPts val="0"/>
                        </a:spcBef>
                        <a:spcAft>
                          <a:spcPts val="0"/>
                        </a:spcAft>
                      </a:pPr>
                      <a:r>
                        <a:rPr lang="en-US" sz="1200">
                          <a:effectLst/>
                        </a:rPr>
                        <a:t>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Wrap up / Q &amp; A Discussion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 </a:t>
                      </a:r>
                      <a:endParaRPr lang="en-US" sz="1200" dirty="0">
                        <a:effectLst/>
                        <a:latin typeface="Times New Roman"/>
                        <a:ea typeface="Calibri"/>
                        <a:cs typeface="Times New Roman"/>
                      </a:endParaRPr>
                    </a:p>
                  </a:txBody>
                  <a:tcPr marL="0" marR="0" marT="0" marB="0"/>
                </a:tc>
                <a:tc>
                  <a:txBody>
                    <a:bodyPr/>
                    <a:lstStyle/>
                    <a:p>
                      <a:pPr marL="0" marR="0" fontAlgn="base">
                        <a:spcBef>
                          <a:spcPts val="0"/>
                        </a:spcBef>
                        <a:spcAft>
                          <a:spcPts val="0"/>
                        </a:spcAft>
                      </a:pPr>
                      <a:r>
                        <a:rPr lang="en-US" sz="1200" dirty="0">
                          <a:effectLst/>
                        </a:rPr>
                        <a:t>16.15 </a:t>
                      </a:r>
                      <a:endParaRPr lang="en-US" sz="1200" dirty="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16.45 </a:t>
                      </a:r>
                      <a:endParaRPr lang="en-US" sz="1200" dirty="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 Q&amp;A</a:t>
                      </a:r>
                      <a:endParaRPr lang="en-US" sz="1200" dirty="0">
                        <a:effectLst/>
                        <a:latin typeface="Times New Roman"/>
                        <a:ea typeface="Calibri"/>
                        <a:cs typeface="Times New Roman"/>
                      </a:endParaRPr>
                    </a:p>
                  </a:txBody>
                  <a:tcPr marL="0" marR="0" marT="28575" marB="28575"/>
                </a:tc>
              </a:tr>
            </a:tbl>
          </a:graphicData>
        </a:graphic>
      </p:graphicFrame>
    </p:spTree>
    <p:extLst>
      <p:ext uri="{BB962C8B-B14F-4D97-AF65-F5344CB8AC3E}">
        <p14:creationId xmlns:p14="http://schemas.microsoft.com/office/powerpoint/2010/main" val="2827619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Content Summary</a:t>
            </a:r>
            <a:endParaRPr lang="en-IN" sz="5400" dirty="0">
              <a:solidFill>
                <a:srgbClr val="C0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660767332"/>
              </p:ext>
            </p:extLst>
          </p:nvPr>
        </p:nvGraphicFramePr>
        <p:xfrm>
          <a:off x="867508" y="1430215"/>
          <a:ext cx="10515600" cy="4724400"/>
        </p:xfrm>
        <a:graphic>
          <a:graphicData uri="http://schemas.openxmlformats.org/drawingml/2006/table">
            <a:tbl>
              <a:tblPr firstRow="1" firstCol="1" bandRow="1">
                <a:tableStyleId>{9D7B26C5-4107-4FEC-AEDC-1716B250A1EF}</a:tableStyleId>
              </a:tblPr>
              <a:tblGrid>
                <a:gridCol w="1389537"/>
                <a:gridCol w="2087706"/>
                <a:gridCol w="4488228"/>
                <a:gridCol w="816041"/>
                <a:gridCol w="714036"/>
                <a:gridCol w="1020052"/>
              </a:tblGrid>
              <a:tr h="307893">
                <a:tc>
                  <a:txBody>
                    <a:bodyPr/>
                    <a:lstStyle/>
                    <a:p>
                      <a:pPr marL="0" marR="0" fontAlgn="base">
                        <a:spcBef>
                          <a:spcPts val="0"/>
                        </a:spcBef>
                        <a:spcAft>
                          <a:spcPts val="0"/>
                        </a:spcAft>
                      </a:pPr>
                      <a:r>
                        <a:rPr lang="en-US" sz="1200" dirty="0">
                          <a:effectLst/>
                        </a:rPr>
                        <a:t>Day 3</a:t>
                      </a:r>
                      <a:endParaRPr lang="en-US" sz="1200" dirty="0">
                        <a:solidFill>
                          <a:schemeClr val="tx1"/>
                        </a:solidFill>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Data preparation with Python 2</a:t>
                      </a:r>
                      <a:endParaRPr lang="en-US" sz="1200" dirty="0">
                        <a:solidFill>
                          <a:schemeClr val="tx1"/>
                        </a:solidFill>
                        <a:effectLst/>
                        <a:latin typeface="Times New Roman"/>
                        <a:ea typeface="Calibri"/>
                        <a:cs typeface="Times New Roman"/>
                      </a:endParaRPr>
                    </a:p>
                  </a:txBody>
                  <a:tcPr marL="0" marR="0" marT="28575" marB="28575"/>
                </a:tc>
                <a:tc>
                  <a:txBody>
                    <a:bodyPr/>
                    <a:lstStyle/>
                    <a:p>
                      <a:pPr marL="0" marR="0" algn="ctr" fontAlgn="base">
                        <a:spcBef>
                          <a:spcPts val="0"/>
                        </a:spcBef>
                        <a:spcAft>
                          <a:spcPts val="0"/>
                        </a:spcAft>
                      </a:pPr>
                      <a:r>
                        <a:rPr lang="en-US" sz="1200" dirty="0">
                          <a:effectLst/>
                        </a:rPr>
                        <a:t>Details</a:t>
                      </a:r>
                      <a:endParaRPr lang="en-US" sz="1200" dirty="0">
                        <a:solidFill>
                          <a:schemeClr val="tx1"/>
                        </a:solidFill>
                        <a:effectLst/>
                        <a:latin typeface="Times New Roman"/>
                        <a:ea typeface="Calibri"/>
                        <a:cs typeface="Times New Roman"/>
                      </a:endParaRPr>
                    </a:p>
                  </a:txBody>
                  <a:tcPr marL="0" marR="0" marT="0" marB="0"/>
                </a:tc>
                <a:tc>
                  <a:txBody>
                    <a:bodyPr/>
                    <a:lstStyle/>
                    <a:p>
                      <a:pPr marL="0" marR="0" fontAlgn="base">
                        <a:spcBef>
                          <a:spcPts val="0"/>
                        </a:spcBef>
                        <a:spcAft>
                          <a:spcPts val="0"/>
                        </a:spcAft>
                      </a:pPr>
                      <a:r>
                        <a:rPr lang="en-US" sz="1200" dirty="0">
                          <a:effectLst/>
                        </a:rPr>
                        <a:t>Start </a:t>
                      </a:r>
                      <a:endParaRPr lang="en-US" sz="1200" dirty="0">
                        <a:solidFill>
                          <a:schemeClr val="tx1"/>
                        </a:solidFill>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End </a:t>
                      </a:r>
                      <a:endParaRPr lang="en-US" sz="1200" dirty="0">
                        <a:solidFill>
                          <a:schemeClr val="tx1"/>
                        </a:solidFill>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Format </a:t>
                      </a:r>
                      <a:endParaRPr lang="en-US" sz="1200" dirty="0">
                        <a:solidFill>
                          <a:schemeClr val="tx1"/>
                        </a:solidFill>
                        <a:effectLst/>
                        <a:latin typeface="Times New Roman"/>
                        <a:ea typeface="Calibri"/>
                        <a:cs typeface="Times New Roman"/>
                      </a:endParaRPr>
                    </a:p>
                  </a:txBody>
                  <a:tcPr marL="0" marR="0" marT="28575" marB="28575"/>
                </a:tc>
              </a:tr>
              <a:tr h="1461842">
                <a:tc>
                  <a:txBody>
                    <a:bodyPr/>
                    <a:lstStyle/>
                    <a:p>
                      <a:pPr marL="0" marR="0" fontAlgn="base">
                        <a:spcBef>
                          <a:spcPts val="0"/>
                        </a:spcBef>
                        <a:spcAft>
                          <a:spcPts val="0"/>
                        </a:spcAft>
                      </a:pPr>
                      <a:r>
                        <a:rPr lang="en-US" sz="1200" dirty="0">
                          <a:effectLst/>
                        </a:rPr>
                        <a:t> </a:t>
                      </a:r>
                      <a:endParaRPr lang="en-US" sz="1200" dirty="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Data Transformation </a:t>
                      </a:r>
                      <a:endParaRPr lang="en-US" sz="1200" dirty="0">
                        <a:effectLst/>
                        <a:latin typeface="Times New Roman"/>
                        <a:ea typeface="Calibri"/>
                        <a:cs typeface="Times New Roman"/>
                      </a:endParaRPr>
                    </a:p>
                  </a:txBody>
                  <a:tcPr marL="0" marR="0" marT="28575" marB="28575"/>
                </a:tc>
                <a:tc>
                  <a:txBody>
                    <a:bodyPr/>
                    <a:lstStyle/>
                    <a:p>
                      <a:pPr marL="342900" marR="0" lvl="0" indent="-342900" fontAlgn="base">
                        <a:lnSpc>
                          <a:spcPct val="115000"/>
                        </a:lnSpc>
                        <a:spcBef>
                          <a:spcPts val="0"/>
                        </a:spcBef>
                        <a:spcAft>
                          <a:spcPts val="0"/>
                        </a:spcAft>
                        <a:buFont typeface="Symbol"/>
                        <a:buChar char=""/>
                      </a:pPr>
                      <a:r>
                        <a:rPr lang="en-US" sz="1200" dirty="0">
                          <a:effectLst/>
                        </a:rPr>
                        <a:t>Identifying unique values</a:t>
                      </a:r>
                    </a:p>
                    <a:p>
                      <a:pPr marL="342900" marR="0" lvl="0" indent="-342900" fontAlgn="base">
                        <a:lnSpc>
                          <a:spcPct val="115000"/>
                        </a:lnSpc>
                        <a:spcBef>
                          <a:spcPts val="0"/>
                        </a:spcBef>
                        <a:spcAft>
                          <a:spcPts val="0"/>
                        </a:spcAft>
                        <a:buFont typeface="Symbol"/>
                        <a:buChar char=""/>
                      </a:pPr>
                      <a:r>
                        <a:rPr lang="en-US" sz="1200" dirty="0">
                          <a:effectLst/>
                        </a:rPr>
                        <a:t>Removing duplicate values of a variable</a:t>
                      </a:r>
                    </a:p>
                    <a:p>
                      <a:pPr marL="342900" marR="0" lvl="0" indent="-342900" fontAlgn="base">
                        <a:lnSpc>
                          <a:spcPct val="115000"/>
                        </a:lnSpc>
                        <a:spcBef>
                          <a:spcPts val="0"/>
                        </a:spcBef>
                        <a:spcAft>
                          <a:spcPts val="0"/>
                        </a:spcAft>
                        <a:buFont typeface="Symbol"/>
                        <a:buChar char=""/>
                      </a:pPr>
                      <a:r>
                        <a:rPr lang="en-US" sz="1200" dirty="0">
                          <a:effectLst/>
                        </a:rPr>
                        <a:t>Sample rows from dataset</a:t>
                      </a:r>
                    </a:p>
                    <a:p>
                      <a:pPr marL="342900" marR="0" lvl="0" indent="-342900" fontAlgn="base">
                        <a:lnSpc>
                          <a:spcPct val="115000"/>
                        </a:lnSpc>
                        <a:spcBef>
                          <a:spcPts val="0"/>
                        </a:spcBef>
                        <a:spcAft>
                          <a:spcPts val="1000"/>
                        </a:spcAft>
                        <a:buFont typeface="Symbol"/>
                        <a:buChar char=""/>
                      </a:pPr>
                      <a:r>
                        <a:rPr lang="en-US" sz="1200" dirty="0">
                          <a:effectLst/>
                        </a:rPr>
                        <a:t>Creating a simulation</a:t>
                      </a:r>
                      <a:endParaRPr lang="en-US" sz="1200" dirty="0">
                        <a:effectLst/>
                        <a:latin typeface="Calibri"/>
                        <a:ea typeface="Calibri"/>
                        <a:cs typeface="Times New Roman"/>
                      </a:endParaRPr>
                    </a:p>
                  </a:txBody>
                  <a:tcPr marL="0" marR="0" marT="0" marB="0"/>
                </a:tc>
                <a:tc>
                  <a:txBody>
                    <a:bodyPr/>
                    <a:lstStyle/>
                    <a:p>
                      <a:pPr marL="0" marR="0" fontAlgn="base">
                        <a:spcBef>
                          <a:spcPts val="0"/>
                        </a:spcBef>
                        <a:spcAft>
                          <a:spcPts val="0"/>
                        </a:spcAft>
                      </a:pPr>
                      <a:r>
                        <a:rPr lang="en-US" sz="1200">
                          <a:effectLst/>
                        </a:rPr>
                        <a:t>09:00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10.30 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Practical</a:t>
                      </a:r>
                      <a:endParaRPr lang="en-US" sz="1200">
                        <a:effectLst/>
                        <a:latin typeface="Times New Roman"/>
                        <a:ea typeface="Calibri"/>
                        <a:cs typeface="Times New Roman"/>
                      </a:endParaRPr>
                    </a:p>
                  </a:txBody>
                  <a:tcPr marL="0" marR="0" marT="28575" marB="28575"/>
                </a:tc>
              </a:tr>
              <a:tr h="1058217">
                <a:tc>
                  <a:txBody>
                    <a:bodyPr/>
                    <a:lstStyle/>
                    <a:p>
                      <a:pPr marL="0" marR="0" fontAlgn="base">
                        <a:spcBef>
                          <a:spcPts val="0"/>
                        </a:spcBef>
                        <a:spcAft>
                          <a:spcPts val="0"/>
                        </a:spcAft>
                      </a:pPr>
                      <a:r>
                        <a:rPr lang="en-US" sz="1200">
                          <a:effectLst/>
                        </a:rPr>
                        <a:t>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Data Transformation</a:t>
                      </a:r>
                      <a:endParaRPr lang="en-US" sz="1200">
                        <a:effectLst/>
                        <a:latin typeface="Times New Roman"/>
                        <a:ea typeface="Calibri"/>
                        <a:cs typeface="Times New Roman"/>
                      </a:endParaRPr>
                    </a:p>
                  </a:txBody>
                  <a:tcPr marL="0" marR="0" marT="28575" marB="28575"/>
                </a:tc>
                <a:tc>
                  <a:txBody>
                    <a:bodyPr/>
                    <a:lstStyle/>
                    <a:p>
                      <a:pPr marL="342900" marR="0" lvl="0" indent="-342900" fontAlgn="base">
                        <a:lnSpc>
                          <a:spcPct val="115000"/>
                        </a:lnSpc>
                        <a:spcBef>
                          <a:spcPts val="0"/>
                        </a:spcBef>
                        <a:spcAft>
                          <a:spcPts val="0"/>
                        </a:spcAft>
                        <a:buFont typeface="Symbol"/>
                        <a:buChar char=""/>
                      </a:pPr>
                      <a:r>
                        <a:rPr lang="en-US" sz="1200" dirty="0">
                          <a:effectLst/>
                        </a:rPr>
                        <a:t>Aggregating a function (</a:t>
                      </a:r>
                      <a:r>
                        <a:rPr lang="en-US" sz="1200" dirty="0" err="1">
                          <a:effectLst/>
                        </a:rPr>
                        <a:t>Groupby</a:t>
                      </a:r>
                      <a:r>
                        <a:rPr lang="en-US" sz="1200" dirty="0">
                          <a:effectLst/>
                        </a:rPr>
                        <a:t>)</a:t>
                      </a:r>
                    </a:p>
                    <a:p>
                      <a:pPr marL="342900" marR="0" lvl="0" indent="-342900" fontAlgn="base">
                        <a:lnSpc>
                          <a:spcPct val="115000"/>
                        </a:lnSpc>
                        <a:spcBef>
                          <a:spcPts val="0"/>
                        </a:spcBef>
                        <a:spcAft>
                          <a:spcPts val="1000"/>
                        </a:spcAft>
                        <a:buFont typeface="Symbol"/>
                        <a:buChar char=""/>
                      </a:pPr>
                      <a:r>
                        <a:rPr lang="en-US" sz="1200" dirty="0">
                          <a:effectLst/>
                        </a:rPr>
                        <a:t>Applying functions</a:t>
                      </a:r>
                      <a:endParaRPr lang="en-US" sz="1200" dirty="0">
                        <a:effectLst/>
                        <a:latin typeface="Calibri"/>
                        <a:ea typeface="Calibri"/>
                        <a:cs typeface="Times New Roman"/>
                      </a:endParaRPr>
                    </a:p>
                  </a:txBody>
                  <a:tcPr marL="0" marR="0" marT="0" marB="0"/>
                </a:tc>
                <a:tc>
                  <a:txBody>
                    <a:bodyPr/>
                    <a:lstStyle/>
                    <a:p>
                      <a:pPr marL="0" marR="0" fontAlgn="base">
                        <a:spcBef>
                          <a:spcPts val="0"/>
                        </a:spcBef>
                        <a:spcAft>
                          <a:spcPts val="0"/>
                        </a:spcAft>
                      </a:pPr>
                      <a:r>
                        <a:rPr lang="en-US" sz="1200">
                          <a:effectLst/>
                        </a:rPr>
                        <a:t>10.45 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12.15 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Taught </a:t>
                      </a:r>
                      <a:endParaRPr lang="en-US" sz="1200">
                        <a:effectLst/>
                        <a:latin typeface="Times New Roman"/>
                        <a:ea typeface="Calibri"/>
                        <a:cs typeface="Times New Roman"/>
                      </a:endParaRPr>
                    </a:p>
                  </a:txBody>
                  <a:tcPr marL="0" marR="0" marT="28575" marB="28575"/>
                </a:tc>
              </a:tr>
              <a:tr h="476867">
                <a:tc>
                  <a:txBody>
                    <a:bodyPr/>
                    <a:lstStyle/>
                    <a:p>
                      <a:pPr marL="0" marR="0" fontAlgn="base">
                        <a:spcBef>
                          <a:spcPts val="0"/>
                        </a:spcBef>
                        <a:spcAft>
                          <a:spcPts val="0"/>
                        </a:spcAft>
                      </a:pPr>
                      <a:r>
                        <a:rPr lang="en-US" sz="1200">
                          <a:effectLst/>
                        </a:rPr>
                        <a:t>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Data Transformation</a:t>
                      </a:r>
                      <a:endParaRPr lang="en-US" sz="1200">
                        <a:effectLst/>
                        <a:latin typeface="Times New Roman"/>
                        <a:ea typeface="Calibri"/>
                        <a:cs typeface="Times New Roman"/>
                      </a:endParaRPr>
                    </a:p>
                  </a:txBody>
                  <a:tcPr marL="0" marR="0" marT="28575" marB="28575"/>
                </a:tc>
                <a:tc>
                  <a:txBody>
                    <a:bodyPr/>
                    <a:lstStyle/>
                    <a:p>
                      <a:pPr marL="342900" marR="0" lvl="0" indent="-342900" fontAlgn="base">
                        <a:lnSpc>
                          <a:spcPct val="115000"/>
                        </a:lnSpc>
                        <a:spcBef>
                          <a:spcPts val="0"/>
                        </a:spcBef>
                        <a:spcAft>
                          <a:spcPts val="0"/>
                        </a:spcAft>
                        <a:buFont typeface="Symbol"/>
                        <a:buChar char=""/>
                      </a:pPr>
                      <a:r>
                        <a:rPr lang="en-US" sz="1200" dirty="0">
                          <a:effectLst/>
                        </a:rPr>
                        <a:t>Merging datasets </a:t>
                      </a:r>
                    </a:p>
                    <a:p>
                      <a:pPr marL="342900" marR="0" lvl="0" indent="-342900" fontAlgn="base">
                        <a:lnSpc>
                          <a:spcPct val="115000"/>
                        </a:lnSpc>
                        <a:spcBef>
                          <a:spcPts val="0"/>
                        </a:spcBef>
                        <a:spcAft>
                          <a:spcPts val="1000"/>
                        </a:spcAft>
                        <a:buFont typeface="Symbol"/>
                        <a:buChar char=""/>
                      </a:pPr>
                      <a:r>
                        <a:rPr lang="en-US" sz="1200" dirty="0">
                          <a:effectLst/>
                        </a:rPr>
                        <a:t>Pivot tables</a:t>
                      </a:r>
                      <a:endParaRPr lang="en-US" sz="1200" dirty="0">
                        <a:effectLst/>
                        <a:latin typeface="Calibri"/>
                        <a:ea typeface="Calibri"/>
                        <a:cs typeface="Times New Roman"/>
                      </a:endParaRPr>
                    </a:p>
                  </a:txBody>
                  <a:tcPr marL="0" marR="0" marT="0" marB="0"/>
                </a:tc>
                <a:tc>
                  <a:txBody>
                    <a:bodyPr/>
                    <a:lstStyle/>
                    <a:p>
                      <a:pPr marL="0" marR="0" fontAlgn="base">
                        <a:spcBef>
                          <a:spcPts val="0"/>
                        </a:spcBef>
                        <a:spcAft>
                          <a:spcPts val="0"/>
                        </a:spcAft>
                      </a:pPr>
                      <a:r>
                        <a:rPr lang="en-US" sz="1200">
                          <a:effectLst/>
                        </a:rPr>
                        <a:t>13.00 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14.30 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Practical </a:t>
                      </a:r>
                      <a:endParaRPr lang="en-US" sz="1200">
                        <a:effectLst/>
                        <a:latin typeface="Times New Roman"/>
                        <a:ea typeface="Calibri"/>
                        <a:cs typeface="Times New Roman"/>
                      </a:endParaRPr>
                    </a:p>
                  </a:txBody>
                  <a:tcPr marL="0" marR="0" marT="28575" marB="28575"/>
                </a:tc>
              </a:tr>
              <a:tr h="1134976">
                <a:tc>
                  <a:txBody>
                    <a:bodyPr/>
                    <a:lstStyle/>
                    <a:p>
                      <a:pPr marL="0" marR="0" fontAlgn="base">
                        <a:spcBef>
                          <a:spcPts val="0"/>
                        </a:spcBef>
                        <a:spcAft>
                          <a:spcPts val="0"/>
                        </a:spcAft>
                      </a:pPr>
                      <a:r>
                        <a:rPr lang="en-US" sz="1200">
                          <a:effectLst/>
                        </a:rPr>
                        <a:t>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Data Transformation</a:t>
                      </a:r>
                      <a:endParaRPr lang="en-US" sz="1200">
                        <a:effectLst/>
                        <a:latin typeface="Times New Roman"/>
                        <a:ea typeface="Calibri"/>
                        <a:cs typeface="Times New Roman"/>
                      </a:endParaRPr>
                    </a:p>
                  </a:txBody>
                  <a:tcPr marL="0" marR="0" marT="28575" marB="28575"/>
                </a:tc>
                <a:tc>
                  <a:txBody>
                    <a:bodyPr/>
                    <a:lstStyle/>
                    <a:p>
                      <a:pPr marL="342900" marR="0" lvl="0" indent="-342900" fontAlgn="base">
                        <a:lnSpc>
                          <a:spcPct val="115000"/>
                        </a:lnSpc>
                        <a:spcBef>
                          <a:spcPts val="0"/>
                        </a:spcBef>
                        <a:spcAft>
                          <a:spcPts val="0"/>
                        </a:spcAft>
                        <a:buFont typeface="Symbol"/>
                        <a:buChar char=""/>
                      </a:pPr>
                      <a:r>
                        <a:rPr lang="en-US" sz="1200" dirty="0" smtClean="0">
                          <a:effectLst/>
                        </a:rPr>
                        <a:t>Lag</a:t>
                      </a:r>
                      <a:r>
                        <a:rPr lang="en-US" sz="1200" baseline="0" dirty="0" smtClean="0">
                          <a:effectLst/>
                        </a:rPr>
                        <a:t> &amp; Rolling functions</a:t>
                      </a:r>
                      <a:endParaRPr lang="en-US" sz="1200" dirty="0">
                        <a:effectLst/>
                      </a:endParaRPr>
                    </a:p>
                    <a:p>
                      <a:pPr marL="342900" marR="0" lvl="0" indent="-342900" fontAlgn="base">
                        <a:lnSpc>
                          <a:spcPct val="115000"/>
                        </a:lnSpc>
                        <a:spcBef>
                          <a:spcPts val="0"/>
                        </a:spcBef>
                        <a:spcAft>
                          <a:spcPts val="0"/>
                        </a:spcAft>
                        <a:buFont typeface="Symbol"/>
                        <a:buChar char=""/>
                      </a:pPr>
                      <a:r>
                        <a:rPr lang="en-US" sz="1200" dirty="0">
                          <a:effectLst/>
                        </a:rPr>
                        <a:t>Creating a dummy variable</a:t>
                      </a:r>
                    </a:p>
                    <a:p>
                      <a:pPr marL="342900" marR="0" lvl="0" indent="-342900" fontAlgn="base">
                        <a:lnSpc>
                          <a:spcPct val="115000"/>
                        </a:lnSpc>
                        <a:spcBef>
                          <a:spcPts val="0"/>
                        </a:spcBef>
                        <a:spcAft>
                          <a:spcPts val="1000"/>
                        </a:spcAft>
                        <a:buFont typeface="Symbol"/>
                        <a:buChar char=""/>
                      </a:pPr>
                      <a:r>
                        <a:rPr lang="en-US" sz="1200" dirty="0">
                          <a:effectLst/>
                        </a:rPr>
                        <a:t>Creating a dataset</a:t>
                      </a:r>
                    </a:p>
                    <a:p>
                      <a:pPr marL="228600" marR="0" fontAlgn="base">
                        <a:spcBef>
                          <a:spcPts val="0"/>
                        </a:spcBef>
                        <a:spcAft>
                          <a:spcPts val="0"/>
                        </a:spcAft>
                      </a:pPr>
                      <a:r>
                        <a:rPr lang="en-US" sz="1200" dirty="0">
                          <a:effectLst/>
                        </a:rPr>
                        <a:t> </a:t>
                      </a:r>
                      <a:endParaRPr lang="en-US" sz="1200" dirty="0">
                        <a:effectLst/>
                        <a:latin typeface="Times New Roman"/>
                        <a:ea typeface="Calibri"/>
                        <a:cs typeface="Times New Roman"/>
                      </a:endParaRPr>
                    </a:p>
                  </a:txBody>
                  <a:tcPr marL="0" marR="0" marT="0" marB="0"/>
                </a:tc>
                <a:tc>
                  <a:txBody>
                    <a:bodyPr/>
                    <a:lstStyle/>
                    <a:p>
                      <a:pPr marL="0" marR="0" fontAlgn="base">
                        <a:spcBef>
                          <a:spcPts val="0"/>
                        </a:spcBef>
                        <a:spcAft>
                          <a:spcPts val="0"/>
                        </a:spcAft>
                      </a:pPr>
                      <a:r>
                        <a:rPr lang="en-US" sz="1200" dirty="0">
                          <a:effectLst/>
                        </a:rPr>
                        <a:t>14.45 </a:t>
                      </a:r>
                      <a:endParaRPr lang="en-US" sz="1200" dirty="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16.15 </a:t>
                      </a:r>
                      <a:endParaRPr lang="en-US" sz="1200" dirty="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Practical </a:t>
                      </a:r>
                      <a:endParaRPr lang="en-US" sz="1200" dirty="0">
                        <a:effectLst/>
                        <a:latin typeface="Times New Roman"/>
                        <a:ea typeface="Calibri"/>
                        <a:cs typeface="Times New Roman"/>
                      </a:endParaRPr>
                    </a:p>
                  </a:txBody>
                  <a:tcPr marL="0" marR="0" marT="28575" marB="28575"/>
                </a:tc>
              </a:tr>
              <a:tr h="284605">
                <a:tc>
                  <a:txBody>
                    <a:bodyPr/>
                    <a:lstStyle/>
                    <a:p>
                      <a:pPr marL="0" marR="0" fontAlgn="base">
                        <a:spcBef>
                          <a:spcPts val="0"/>
                        </a:spcBef>
                        <a:spcAft>
                          <a:spcPts val="0"/>
                        </a:spcAft>
                      </a:pPr>
                      <a:r>
                        <a:rPr lang="en-US" sz="1200">
                          <a:effectLst/>
                        </a:rPr>
                        <a:t>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Wrap up / Q &amp; A Discussion </a:t>
                      </a:r>
                      <a:endParaRPr lang="en-US" sz="1200" dirty="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 </a:t>
                      </a:r>
                      <a:endParaRPr lang="en-US" sz="1200">
                        <a:effectLst/>
                        <a:latin typeface="Times New Roman"/>
                        <a:ea typeface="Calibri"/>
                        <a:cs typeface="Times New Roman"/>
                      </a:endParaRPr>
                    </a:p>
                  </a:txBody>
                  <a:tcPr marL="0" marR="0" marT="0" marB="0"/>
                </a:tc>
                <a:tc>
                  <a:txBody>
                    <a:bodyPr/>
                    <a:lstStyle/>
                    <a:p>
                      <a:pPr marL="0" marR="0" fontAlgn="base">
                        <a:spcBef>
                          <a:spcPts val="0"/>
                        </a:spcBef>
                        <a:spcAft>
                          <a:spcPts val="0"/>
                        </a:spcAft>
                      </a:pPr>
                      <a:r>
                        <a:rPr lang="en-US" sz="1200">
                          <a:effectLst/>
                        </a:rPr>
                        <a:t>16.15 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16.45 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 Q&amp;A</a:t>
                      </a:r>
                      <a:endParaRPr lang="en-US" sz="1200" dirty="0">
                        <a:effectLst/>
                        <a:latin typeface="Times New Roman"/>
                        <a:ea typeface="Calibri"/>
                        <a:cs typeface="Times New Roman"/>
                      </a:endParaRPr>
                    </a:p>
                  </a:txBody>
                  <a:tcPr marL="0" marR="0" marT="28575" marB="28575"/>
                </a:tc>
              </a:tr>
            </a:tbl>
          </a:graphicData>
        </a:graphic>
      </p:graphicFrame>
    </p:spTree>
    <p:extLst>
      <p:ext uri="{BB962C8B-B14F-4D97-AF65-F5344CB8AC3E}">
        <p14:creationId xmlns:p14="http://schemas.microsoft.com/office/powerpoint/2010/main" val="3607265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Content Summary</a:t>
            </a:r>
            <a:endParaRPr lang="en-IN" sz="5400" dirty="0">
              <a:solidFill>
                <a:srgbClr val="C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336382786"/>
              </p:ext>
            </p:extLst>
          </p:nvPr>
        </p:nvGraphicFramePr>
        <p:xfrm>
          <a:off x="1207476" y="1453663"/>
          <a:ext cx="9964615" cy="4665782"/>
        </p:xfrm>
        <a:graphic>
          <a:graphicData uri="http://schemas.openxmlformats.org/drawingml/2006/table">
            <a:tbl>
              <a:tblPr firstRow="1" firstCol="1" bandRow="1">
                <a:tableStyleId>{9D7B26C5-4107-4FEC-AEDC-1716B250A1EF}</a:tableStyleId>
              </a:tblPr>
              <a:tblGrid>
                <a:gridCol w="1316730"/>
                <a:gridCol w="1978316"/>
                <a:gridCol w="4253057"/>
                <a:gridCol w="773284"/>
                <a:gridCol w="676623"/>
                <a:gridCol w="966605"/>
              </a:tblGrid>
              <a:tr h="505992">
                <a:tc>
                  <a:txBody>
                    <a:bodyPr/>
                    <a:lstStyle/>
                    <a:p>
                      <a:pPr marL="0" marR="0" fontAlgn="base">
                        <a:spcBef>
                          <a:spcPts val="0"/>
                        </a:spcBef>
                        <a:spcAft>
                          <a:spcPts val="0"/>
                        </a:spcAft>
                      </a:pPr>
                      <a:r>
                        <a:rPr lang="en-US" sz="1000" dirty="0">
                          <a:effectLst/>
                        </a:rPr>
                        <a:t>Day 4</a:t>
                      </a:r>
                      <a:endParaRPr lang="en-US" sz="1200" dirty="0">
                        <a:solidFill>
                          <a:schemeClr val="tx1"/>
                        </a:solidFill>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Data visualization &amp; NLP with Python </a:t>
                      </a:r>
                      <a:endParaRPr lang="en-US" sz="1200" dirty="0">
                        <a:solidFill>
                          <a:schemeClr val="tx1"/>
                        </a:solidFill>
                        <a:effectLst/>
                        <a:latin typeface="Times New Roman"/>
                        <a:ea typeface="Calibri"/>
                        <a:cs typeface="Times New Roman"/>
                      </a:endParaRPr>
                    </a:p>
                  </a:txBody>
                  <a:tcPr marL="0" marR="0" marT="28575" marB="28575"/>
                </a:tc>
                <a:tc>
                  <a:txBody>
                    <a:bodyPr/>
                    <a:lstStyle/>
                    <a:p>
                      <a:pPr marL="0" marR="0" algn="ctr" fontAlgn="base">
                        <a:spcBef>
                          <a:spcPts val="0"/>
                        </a:spcBef>
                        <a:spcAft>
                          <a:spcPts val="0"/>
                        </a:spcAft>
                      </a:pPr>
                      <a:r>
                        <a:rPr lang="en-US" sz="1200" dirty="0">
                          <a:effectLst/>
                        </a:rPr>
                        <a:t>Details</a:t>
                      </a:r>
                      <a:endParaRPr lang="en-US" sz="1200" dirty="0">
                        <a:solidFill>
                          <a:schemeClr val="tx1"/>
                        </a:solidFill>
                        <a:effectLst/>
                        <a:latin typeface="Times New Roman"/>
                        <a:ea typeface="Calibri"/>
                        <a:cs typeface="Times New Roman"/>
                      </a:endParaRPr>
                    </a:p>
                  </a:txBody>
                  <a:tcPr marL="0" marR="0" marT="0" marB="0"/>
                </a:tc>
                <a:tc>
                  <a:txBody>
                    <a:bodyPr/>
                    <a:lstStyle/>
                    <a:p>
                      <a:pPr marL="0" marR="0" fontAlgn="base">
                        <a:spcBef>
                          <a:spcPts val="0"/>
                        </a:spcBef>
                        <a:spcAft>
                          <a:spcPts val="0"/>
                        </a:spcAft>
                      </a:pPr>
                      <a:r>
                        <a:rPr lang="en-US" sz="1200" dirty="0">
                          <a:effectLst/>
                        </a:rPr>
                        <a:t>Start </a:t>
                      </a:r>
                      <a:endParaRPr lang="en-US" sz="1200" dirty="0">
                        <a:solidFill>
                          <a:schemeClr val="tx1"/>
                        </a:solidFill>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End </a:t>
                      </a:r>
                      <a:endParaRPr lang="en-US" sz="1200" dirty="0">
                        <a:solidFill>
                          <a:schemeClr val="tx1"/>
                        </a:solidFill>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Format </a:t>
                      </a:r>
                      <a:endParaRPr lang="en-US" sz="1200" dirty="0">
                        <a:solidFill>
                          <a:schemeClr val="tx1"/>
                        </a:solidFill>
                        <a:effectLst/>
                        <a:latin typeface="Times New Roman"/>
                        <a:ea typeface="Calibri"/>
                        <a:cs typeface="Times New Roman"/>
                      </a:endParaRPr>
                    </a:p>
                  </a:txBody>
                  <a:tcPr marL="0" marR="0" marT="28575" marB="28575"/>
                </a:tc>
              </a:tr>
              <a:tr h="1504662">
                <a:tc>
                  <a:txBody>
                    <a:bodyPr/>
                    <a:lstStyle/>
                    <a:p>
                      <a:pPr marL="0" marR="0" fontAlgn="base">
                        <a:spcBef>
                          <a:spcPts val="0"/>
                        </a:spcBef>
                        <a:spcAft>
                          <a:spcPts val="0"/>
                        </a:spcAft>
                      </a:pPr>
                      <a:r>
                        <a:rPr lang="en-US" sz="1000">
                          <a:effectLst/>
                        </a:rPr>
                        <a:t>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Visualisation with Matplotlib </a:t>
                      </a:r>
                      <a:endParaRPr lang="en-US" sz="1200">
                        <a:effectLst/>
                        <a:latin typeface="Times New Roman"/>
                        <a:ea typeface="Calibri"/>
                        <a:cs typeface="Times New Roman"/>
                      </a:endParaRPr>
                    </a:p>
                  </a:txBody>
                  <a:tcPr marL="0" marR="0" marT="28575" marB="28575"/>
                </a:tc>
                <a:tc>
                  <a:txBody>
                    <a:bodyPr/>
                    <a:lstStyle/>
                    <a:p>
                      <a:pPr marL="342900" marR="0" lvl="0" indent="-342900" fontAlgn="base">
                        <a:lnSpc>
                          <a:spcPct val="115000"/>
                        </a:lnSpc>
                        <a:spcBef>
                          <a:spcPts val="0"/>
                        </a:spcBef>
                        <a:spcAft>
                          <a:spcPts val="1000"/>
                        </a:spcAft>
                        <a:buFont typeface="Symbol"/>
                        <a:buChar char=""/>
                      </a:pPr>
                      <a:r>
                        <a:rPr lang="en-US" sz="1200">
                          <a:effectLst/>
                        </a:rPr>
                        <a:t>Sample visualization with matplotlib – boxplots, histograms, scatter plot etc.</a:t>
                      </a:r>
                      <a:endParaRPr lang="en-US" sz="1200">
                        <a:effectLst/>
                        <a:latin typeface="Calibri"/>
                        <a:ea typeface="Calibri"/>
                        <a:cs typeface="Times New Roman"/>
                      </a:endParaRPr>
                    </a:p>
                  </a:txBody>
                  <a:tcPr marL="0" marR="0" marT="0" marB="0"/>
                </a:tc>
                <a:tc>
                  <a:txBody>
                    <a:bodyPr/>
                    <a:lstStyle/>
                    <a:p>
                      <a:pPr marL="0" marR="0" fontAlgn="base">
                        <a:spcBef>
                          <a:spcPts val="0"/>
                        </a:spcBef>
                        <a:spcAft>
                          <a:spcPts val="0"/>
                        </a:spcAft>
                      </a:pPr>
                      <a:r>
                        <a:rPr lang="en-US" sz="1200">
                          <a:effectLst/>
                        </a:rPr>
                        <a:t>09:00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10.30 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Practical</a:t>
                      </a:r>
                      <a:endParaRPr lang="en-US" sz="1200">
                        <a:effectLst/>
                        <a:latin typeface="Times New Roman"/>
                        <a:ea typeface="Calibri"/>
                        <a:cs typeface="Times New Roman"/>
                      </a:endParaRPr>
                    </a:p>
                  </a:txBody>
                  <a:tcPr marL="0" marR="0" marT="28575" marB="28575"/>
                </a:tc>
              </a:tr>
              <a:tr h="1089215">
                <a:tc>
                  <a:txBody>
                    <a:bodyPr/>
                    <a:lstStyle/>
                    <a:p>
                      <a:pPr marL="0" marR="0" fontAlgn="base">
                        <a:spcBef>
                          <a:spcPts val="0"/>
                        </a:spcBef>
                        <a:spcAft>
                          <a:spcPts val="0"/>
                        </a:spcAft>
                      </a:pPr>
                      <a:r>
                        <a:rPr lang="en-US" sz="1000" dirty="0">
                          <a:effectLst/>
                        </a:rPr>
                        <a:t> </a:t>
                      </a:r>
                      <a:endParaRPr lang="en-US" sz="1200" dirty="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Visualisation with Seaborn</a:t>
                      </a:r>
                      <a:endParaRPr lang="en-US" sz="1200">
                        <a:effectLst/>
                        <a:latin typeface="Times New Roman"/>
                        <a:ea typeface="Calibri"/>
                        <a:cs typeface="Times New Roman"/>
                      </a:endParaRPr>
                    </a:p>
                  </a:txBody>
                  <a:tcPr marL="0" marR="0" marT="28575" marB="28575"/>
                </a:tc>
                <a:tc>
                  <a:txBody>
                    <a:bodyPr/>
                    <a:lstStyle/>
                    <a:p>
                      <a:pPr marL="342900" marR="0" lvl="0" indent="-342900" fontAlgn="base">
                        <a:lnSpc>
                          <a:spcPct val="115000"/>
                        </a:lnSpc>
                        <a:spcBef>
                          <a:spcPts val="0"/>
                        </a:spcBef>
                        <a:spcAft>
                          <a:spcPts val="1000"/>
                        </a:spcAft>
                        <a:buFont typeface="Symbol"/>
                        <a:buChar char=""/>
                      </a:pPr>
                      <a:r>
                        <a:rPr lang="en-US" sz="1200">
                          <a:effectLst/>
                        </a:rPr>
                        <a:t>Sample visualization with Seaborn – boxplots, histograms, scatter plot etc.</a:t>
                      </a:r>
                      <a:endParaRPr lang="en-US" sz="1200">
                        <a:effectLst/>
                        <a:latin typeface="Calibri"/>
                        <a:ea typeface="Calibri"/>
                        <a:cs typeface="Times New Roman"/>
                      </a:endParaRPr>
                    </a:p>
                  </a:txBody>
                  <a:tcPr marL="0" marR="0" marT="0" marB="0"/>
                </a:tc>
                <a:tc>
                  <a:txBody>
                    <a:bodyPr/>
                    <a:lstStyle/>
                    <a:p>
                      <a:pPr marL="0" marR="0" fontAlgn="base">
                        <a:spcBef>
                          <a:spcPts val="0"/>
                        </a:spcBef>
                        <a:spcAft>
                          <a:spcPts val="0"/>
                        </a:spcAft>
                      </a:pPr>
                      <a:r>
                        <a:rPr lang="en-US" sz="1200">
                          <a:effectLst/>
                        </a:rPr>
                        <a:t>10.45 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12.15 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Practical</a:t>
                      </a:r>
                      <a:endParaRPr lang="en-US" sz="1200" dirty="0">
                        <a:effectLst/>
                        <a:latin typeface="Times New Roman"/>
                        <a:ea typeface="Calibri"/>
                        <a:cs typeface="Times New Roman"/>
                      </a:endParaRPr>
                    </a:p>
                  </a:txBody>
                  <a:tcPr marL="0" marR="0" marT="28575" marB="28575"/>
                </a:tc>
              </a:tr>
              <a:tr h="980027">
                <a:tc>
                  <a:txBody>
                    <a:bodyPr/>
                    <a:lstStyle/>
                    <a:p>
                      <a:pPr marL="0" marR="0" fontAlgn="base">
                        <a:spcBef>
                          <a:spcPts val="0"/>
                        </a:spcBef>
                        <a:spcAft>
                          <a:spcPts val="0"/>
                        </a:spcAft>
                      </a:pPr>
                      <a:r>
                        <a:rPr lang="en-US" sz="1000">
                          <a:effectLst/>
                        </a:rPr>
                        <a:t>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Visualisation with Plotly</a:t>
                      </a:r>
                      <a:endParaRPr lang="en-US" sz="1200">
                        <a:effectLst/>
                        <a:latin typeface="Times New Roman"/>
                        <a:ea typeface="Calibri"/>
                        <a:cs typeface="Times New Roman"/>
                      </a:endParaRPr>
                    </a:p>
                  </a:txBody>
                  <a:tcPr marL="0" marR="0" marT="28575" marB="28575"/>
                </a:tc>
                <a:tc>
                  <a:txBody>
                    <a:bodyPr/>
                    <a:lstStyle/>
                    <a:p>
                      <a:pPr marL="342900" marR="0" lvl="0" indent="-342900" fontAlgn="base">
                        <a:lnSpc>
                          <a:spcPct val="115000"/>
                        </a:lnSpc>
                        <a:spcBef>
                          <a:spcPts val="0"/>
                        </a:spcBef>
                        <a:spcAft>
                          <a:spcPts val="0"/>
                        </a:spcAft>
                        <a:buFont typeface="Symbol"/>
                        <a:buChar char=""/>
                      </a:pPr>
                      <a:r>
                        <a:rPr lang="en-US" sz="1200">
                          <a:effectLst/>
                        </a:rPr>
                        <a:t>Sample visualization with plotly – boxplots, histograms, scatter plot etc.</a:t>
                      </a:r>
                    </a:p>
                    <a:p>
                      <a:pPr marL="457200" marR="0" fontAlgn="base">
                        <a:lnSpc>
                          <a:spcPct val="115000"/>
                        </a:lnSpc>
                        <a:spcBef>
                          <a:spcPts val="0"/>
                        </a:spcBef>
                        <a:spcAft>
                          <a:spcPts val="0"/>
                        </a:spcAft>
                      </a:pPr>
                      <a:r>
                        <a:rPr lang="en-US" sz="1200">
                          <a:effectLst/>
                        </a:rPr>
                        <a:t>OR</a:t>
                      </a:r>
                    </a:p>
                    <a:p>
                      <a:pPr marL="342900" marR="0" lvl="0" indent="-342900" fontAlgn="base">
                        <a:lnSpc>
                          <a:spcPct val="115000"/>
                        </a:lnSpc>
                        <a:spcBef>
                          <a:spcPts val="0"/>
                        </a:spcBef>
                        <a:spcAft>
                          <a:spcPts val="1000"/>
                        </a:spcAft>
                        <a:buFont typeface="Symbol"/>
                        <a:buChar char=""/>
                      </a:pPr>
                      <a:r>
                        <a:rPr lang="en-US" sz="1200">
                          <a:effectLst/>
                        </a:rPr>
                        <a:t>Introduction to NLTK</a:t>
                      </a:r>
                      <a:endParaRPr lang="en-US" sz="1200">
                        <a:effectLst/>
                        <a:latin typeface="Calibri"/>
                        <a:ea typeface="Calibri"/>
                        <a:cs typeface="Times New Roman"/>
                      </a:endParaRPr>
                    </a:p>
                  </a:txBody>
                  <a:tcPr marL="0" marR="0" marT="0" marB="0"/>
                </a:tc>
                <a:tc>
                  <a:txBody>
                    <a:bodyPr/>
                    <a:lstStyle/>
                    <a:p>
                      <a:pPr marL="0" marR="0" fontAlgn="base">
                        <a:spcBef>
                          <a:spcPts val="0"/>
                        </a:spcBef>
                        <a:spcAft>
                          <a:spcPts val="0"/>
                        </a:spcAft>
                      </a:pPr>
                      <a:r>
                        <a:rPr lang="en-US" sz="1200">
                          <a:effectLst/>
                        </a:rPr>
                        <a:t>13.00 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14.30 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Practical </a:t>
                      </a:r>
                      <a:endParaRPr lang="en-US" sz="1200">
                        <a:effectLst/>
                        <a:latin typeface="Times New Roman"/>
                        <a:ea typeface="Calibri"/>
                        <a:cs typeface="Times New Roman"/>
                      </a:endParaRPr>
                    </a:p>
                  </a:txBody>
                  <a:tcPr marL="0" marR="0" marT="28575" marB="28575"/>
                </a:tc>
              </a:tr>
              <a:tr h="292943">
                <a:tc>
                  <a:txBody>
                    <a:bodyPr/>
                    <a:lstStyle/>
                    <a:p>
                      <a:pPr marL="0" marR="0" fontAlgn="base">
                        <a:spcBef>
                          <a:spcPts val="0"/>
                        </a:spcBef>
                        <a:spcAft>
                          <a:spcPts val="0"/>
                        </a:spcAft>
                      </a:pPr>
                      <a:r>
                        <a:rPr lang="en-US" sz="1000">
                          <a:effectLst/>
                        </a:rPr>
                        <a:t>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NLTK continued</a:t>
                      </a:r>
                      <a:endParaRPr lang="en-US" sz="1200">
                        <a:effectLst/>
                        <a:latin typeface="Times New Roman"/>
                        <a:ea typeface="Calibri"/>
                        <a:cs typeface="Times New Roman"/>
                      </a:endParaRPr>
                    </a:p>
                  </a:txBody>
                  <a:tcPr marL="0" marR="0" marT="28575" marB="28575"/>
                </a:tc>
                <a:tc>
                  <a:txBody>
                    <a:bodyPr/>
                    <a:lstStyle/>
                    <a:p>
                      <a:pPr marL="342900" marR="0" lvl="0" indent="-342900" fontAlgn="base">
                        <a:lnSpc>
                          <a:spcPct val="115000"/>
                        </a:lnSpc>
                        <a:spcBef>
                          <a:spcPts val="0"/>
                        </a:spcBef>
                        <a:spcAft>
                          <a:spcPts val="1000"/>
                        </a:spcAft>
                        <a:buFont typeface="Symbol"/>
                        <a:buChar char=""/>
                      </a:pPr>
                      <a:r>
                        <a:rPr lang="en-US" sz="1200">
                          <a:effectLst/>
                        </a:rPr>
                        <a:t>Continued Introduction to NLTK</a:t>
                      </a:r>
                      <a:endParaRPr lang="en-US" sz="1200">
                        <a:effectLst/>
                        <a:latin typeface="Calibri"/>
                        <a:ea typeface="Calibri"/>
                        <a:cs typeface="Times New Roman"/>
                      </a:endParaRPr>
                    </a:p>
                  </a:txBody>
                  <a:tcPr marL="0" marR="0" marT="0" marB="0"/>
                </a:tc>
                <a:tc>
                  <a:txBody>
                    <a:bodyPr/>
                    <a:lstStyle/>
                    <a:p>
                      <a:pPr marL="0" marR="0" fontAlgn="base">
                        <a:spcBef>
                          <a:spcPts val="0"/>
                        </a:spcBef>
                        <a:spcAft>
                          <a:spcPts val="0"/>
                        </a:spcAft>
                      </a:pPr>
                      <a:r>
                        <a:rPr lang="en-US" sz="1200">
                          <a:effectLst/>
                        </a:rPr>
                        <a:t>14.45 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16.15 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Practical </a:t>
                      </a:r>
                      <a:endParaRPr lang="en-US" sz="1200">
                        <a:effectLst/>
                        <a:latin typeface="Times New Roman"/>
                        <a:ea typeface="Calibri"/>
                        <a:cs typeface="Times New Roman"/>
                      </a:endParaRPr>
                    </a:p>
                  </a:txBody>
                  <a:tcPr marL="0" marR="0" marT="28575" marB="28575"/>
                </a:tc>
              </a:tr>
              <a:tr h="292943">
                <a:tc>
                  <a:txBody>
                    <a:bodyPr/>
                    <a:lstStyle/>
                    <a:p>
                      <a:pPr marL="0" marR="0" fontAlgn="base">
                        <a:spcBef>
                          <a:spcPts val="0"/>
                        </a:spcBef>
                        <a:spcAft>
                          <a:spcPts val="0"/>
                        </a:spcAft>
                      </a:pPr>
                      <a:r>
                        <a:rPr lang="en-US" sz="1000">
                          <a:effectLst/>
                        </a:rPr>
                        <a:t>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Wrap up / Q &amp; A Discussion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 </a:t>
                      </a:r>
                      <a:endParaRPr lang="en-US" sz="1200">
                        <a:effectLst/>
                        <a:latin typeface="Times New Roman"/>
                        <a:ea typeface="Calibri"/>
                        <a:cs typeface="Times New Roman"/>
                      </a:endParaRPr>
                    </a:p>
                  </a:txBody>
                  <a:tcPr marL="0" marR="0" marT="0" marB="0"/>
                </a:tc>
                <a:tc>
                  <a:txBody>
                    <a:bodyPr/>
                    <a:lstStyle/>
                    <a:p>
                      <a:pPr marL="0" marR="0" fontAlgn="base">
                        <a:spcBef>
                          <a:spcPts val="0"/>
                        </a:spcBef>
                        <a:spcAft>
                          <a:spcPts val="0"/>
                        </a:spcAft>
                      </a:pPr>
                      <a:r>
                        <a:rPr lang="en-US" sz="1200">
                          <a:effectLst/>
                        </a:rPr>
                        <a:t>16.15 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16.45 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 Q&amp;A</a:t>
                      </a:r>
                      <a:endParaRPr lang="en-US" sz="1200" dirty="0">
                        <a:effectLst/>
                        <a:latin typeface="Times New Roman"/>
                        <a:ea typeface="Calibri"/>
                        <a:cs typeface="Times New Roman"/>
                      </a:endParaRPr>
                    </a:p>
                  </a:txBody>
                  <a:tcPr marL="0" marR="0" marT="28575" marB="28575"/>
                </a:tc>
              </a:tr>
            </a:tbl>
          </a:graphicData>
        </a:graphic>
      </p:graphicFrame>
    </p:spTree>
    <p:extLst>
      <p:ext uri="{BB962C8B-B14F-4D97-AF65-F5344CB8AC3E}">
        <p14:creationId xmlns:p14="http://schemas.microsoft.com/office/powerpoint/2010/main" val="2865969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Content Summary</a:t>
            </a:r>
            <a:endParaRPr lang="en-IN" sz="5400" dirty="0">
              <a:solidFill>
                <a:srgbClr val="C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618389234"/>
              </p:ext>
            </p:extLst>
          </p:nvPr>
        </p:nvGraphicFramePr>
        <p:xfrm>
          <a:off x="1207476" y="1453663"/>
          <a:ext cx="9964615" cy="4665782"/>
        </p:xfrm>
        <a:graphic>
          <a:graphicData uri="http://schemas.openxmlformats.org/drawingml/2006/table">
            <a:tbl>
              <a:tblPr firstRow="1" firstCol="1" bandRow="1">
                <a:tableStyleId>{9D7B26C5-4107-4FEC-AEDC-1716B250A1EF}</a:tableStyleId>
              </a:tblPr>
              <a:tblGrid>
                <a:gridCol w="1316730"/>
                <a:gridCol w="1978316"/>
                <a:gridCol w="4253057"/>
                <a:gridCol w="773284"/>
                <a:gridCol w="676623"/>
                <a:gridCol w="966605"/>
              </a:tblGrid>
              <a:tr h="505992">
                <a:tc>
                  <a:txBody>
                    <a:bodyPr/>
                    <a:lstStyle/>
                    <a:p>
                      <a:pPr marL="0" marR="0" fontAlgn="base">
                        <a:spcBef>
                          <a:spcPts val="0"/>
                        </a:spcBef>
                        <a:spcAft>
                          <a:spcPts val="0"/>
                        </a:spcAft>
                      </a:pPr>
                      <a:r>
                        <a:rPr lang="en-US" sz="1000" dirty="0">
                          <a:effectLst/>
                        </a:rPr>
                        <a:t>Day 4</a:t>
                      </a:r>
                      <a:endParaRPr lang="en-US" sz="1200" dirty="0">
                        <a:solidFill>
                          <a:schemeClr val="tx1"/>
                        </a:solidFill>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Data visualization &amp; NLP with Python </a:t>
                      </a:r>
                      <a:endParaRPr lang="en-US" sz="1200" dirty="0">
                        <a:solidFill>
                          <a:schemeClr val="tx1"/>
                        </a:solidFill>
                        <a:effectLst/>
                        <a:latin typeface="Times New Roman"/>
                        <a:ea typeface="Calibri"/>
                        <a:cs typeface="Times New Roman"/>
                      </a:endParaRPr>
                    </a:p>
                  </a:txBody>
                  <a:tcPr marL="0" marR="0" marT="28575" marB="28575"/>
                </a:tc>
                <a:tc>
                  <a:txBody>
                    <a:bodyPr/>
                    <a:lstStyle/>
                    <a:p>
                      <a:pPr marL="0" marR="0" algn="ctr" fontAlgn="base">
                        <a:spcBef>
                          <a:spcPts val="0"/>
                        </a:spcBef>
                        <a:spcAft>
                          <a:spcPts val="0"/>
                        </a:spcAft>
                      </a:pPr>
                      <a:r>
                        <a:rPr lang="en-US" sz="1200" dirty="0">
                          <a:effectLst/>
                        </a:rPr>
                        <a:t>Details</a:t>
                      </a:r>
                      <a:endParaRPr lang="en-US" sz="1200" dirty="0">
                        <a:solidFill>
                          <a:schemeClr val="tx1"/>
                        </a:solidFill>
                        <a:effectLst/>
                        <a:latin typeface="Times New Roman"/>
                        <a:ea typeface="Calibri"/>
                        <a:cs typeface="Times New Roman"/>
                      </a:endParaRPr>
                    </a:p>
                  </a:txBody>
                  <a:tcPr marL="0" marR="0" marT="0" marB="0"/>
                </a:tc>
                <a:tc>
                  <a:txBody>
                    <a:bodyPr/>
                    <a:lstStyle/>
                    <a:p>
                      <a:pPr marL="0" marR="0" fontAlgn="base">
                        <a:spcBef>
                          <a:spcPts val="0"/>
                        </a:spcBef>
                        <a:spcAft>
                          <a:spcPts val="0"/>
                        </a:spcAft>
                      </a:pPr>
                      <a:r>
                        <a:rPr lang="en-US" sz="1200" dirty="0">
                          <a:effectLst/>
                        </a:rPr>
                        <a:t>Start </a:t>
                      </a:r>
                      <a:endParaRPr lang="en-US" sz="1200" dirty="0">
                        <a:solidFill>
                          <a:schemeClr val="tx1"/>
                        </a:solidFill>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End </a:t>
                      </a:r>
                      <a:endParaRPr lang="en-US" sz="1200" dirty="0">
                        <a:solidFill>
                          <a:schemeClr val="tx1"/>
                        </a:solidFill>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Format </a:t>
                      </a:r>
                      <a:endParaRPr lang="en-US" sz="1200" dirty="0">
                        <a:solidFill>
                          <a:schemeClr val="tx1"/>
                        </a:solidFill>
                        <a:effectLst/>
                        <a:latin typeface="Times New Roman"/>
                        <a:ea typeface="Calibri"/>
                        <a:cs typeface="Times New Roman"/>
                      </a:endParaRPr>
                    </a:p>
                  </a:txBody>
                  <a:tcPr marL="0" marR="0" marT="28575" marB="28575"/>
                </a:tc>
              </a:tr>
              <a:tr h="1504662">
                <a:tc>
                  <a:txBody>
                    <a:bodyPr/>
                    <a:lstStyle/>
                    <a:p>
                      <a:pPr marL="0" marR="0" fontAlgn="base">
                        <a:spcBef>
                          <a:spcPts val="0"/>
                        </a:spcBef>
                        <a:spcAft>
                          <a:spcPts val="0"/>
                        </a:spcAft>
                      </a:pPr>
                      <a:r>
                        <a:rPr lang="en-US" sz="1000">
                          <a:effectLst/>
                        </a:rPr>
                        <a:t>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Visualisation with Matplotlib </a:t>
                      </a:r>
                      <a:endParaRPr lang="en-US" sz="1200">
                        <a:effectLst/>
                        <a:latin typeface="Times New Roman"/>
                        <a:ea typeface="Calibri"/>
                        <a:cs typeface="Times New Roman"/>
                      </a:endParaRPr>
                    </a:p>
                  </a:txBody>
                  <a:tcPr marL="0" marR="0" marT="28575" marB="28575"/>
                </a:tc>
                <a:tc>
                  <a:txBody>
                    <a:bodyPr/>
                    <a:lstStyle/>
                    <a:p>
                      <a:pPr marL="342900" marR="0" lvl="0" indent="-342900" fontAlgn="base">
                        <a:lnSpc>
                          <a:spcPct val="115000"/>
                        </a:lnSpc>
                        <a:spcBef>
                          <a:spcPts val="0"/>
                        </a:spcBef>
                        <a:spcAft>
                          <a:spcPts val="1000"/>
                        </a:spcAft>
                        <a:buFont typeface="Symbol"/>
                        <a:buChar char=""/>
                      </a:pPr>
                      <a:r>
                        <a:rPr lang="en-US" sz="1200">
                          <a:effectLst/>
                        </a:rPr>
                        <a:t>Sample visualization with matplotlib – boxplots, histograms, scatter plot etc.</a:t>
                      </a:r>
                      <a:endParaRPr lang="en-US" sz="1200">
                        <a:effectLst/>
                        <a:latin typeface="Calibri"/>
                        <a:ea typeface="Calibri"/>
                        <a:cs typeface="Times New Roman"/>
                      </a:endParaRPr>
                    </a:p>
                  </a:txBody>
                  <a:tcPr marL="0" marR="0" marT="0" marB="0"/>
                </a:tc>
                <a:tc>
                  <a:txBody>
                    <a:bodyPr/>
                    <a:lstStyle/>
                    <a:p>
                      <a:pPr marL="0" marR="0" fontAlgn="base">
                        <a:spcBef>
                          <a:spcPts val="0"/>
                        </a:spcBef>
                        <a:spcAft>
                          <a:spcPts val="0"/>
                        </a:spcAft>
                      </a:pPr>
                      <a:r>
                        <a:rPr lang="en-US" sz="1200">
                          <a:effectLst/>
                        </a:rPr>
                        <a:t>09:00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10.30 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Practical</a:t>
                      </a:r>
                      <a:endParaRPr lang="en-US" sz="1200">
                        <a:effectLst/>
                        <a:latin typeface="Times New Roman"/>
                        <a:ea typeface="Calibri"/>
                        <a:cs typeface="Times New Roman"/>
                      </a:endParaRPr>
                    </a:p>
                  </a:txBody>
                  <a:tcPr marL="0" marR="0" marT="28575" marB="28575"/>
                </a:tc>
              </a:tr>
              <a:tr h="1089215">
                <a:tc>
                  <a:txBody>
                    <a:bodyPr/>
                    <a:lstStyle/>
                    <a:p>
                      <a:pPr marL="0" marR="0" fontAlgn="base">
                        <a:spcBef>
                          <a:spcPts val="0"/>
                        </a:spcBef>
                        <a:spcAft>
                          <a:spcPts val="0"/>
                        </a:spcAft>
                      </a:pPr>
                      <a:r>
                        <a:rPr lang="en-US" sz="1000" dirty="0">
                          <a:effectLst/>
                        </a:rPr>
                        <a:t> </a:t>
                      </a:r>
                      <a:endParaRPr lang="en-US" sz="1200" dirty="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Visualisation with Seaborn</a:t>
                      </a:r>
                      <a:endParaRPr lang="en-US" sz="1200">
                        <a:effectLst/>
                        <a:latin typeface="Times New Roman"/>
                        <a:ea typeface="Calibri"/>
                        <a:cs typeface="Times New Roman"/>
                      </a:endParaRPr>
                    </a:p>
                  </a:txBody>
                  <a:tcPr marL="0" marR="0" marT="28575" marB="28575"/>
                </a:tc>
                <a:tc>
                  <a:txBody>
                    <a:bodyPr/>
                    <a:lstStyle/>
                    <a:p>
                      <a:pPr marL="342900" marR="0" lvl="0" indent="-342900" fontAlgn="base">
                        <a:lnSpc>
                          <a:spcPct val="115000"/>
                        </a:lnSpc>
                        <a:spcBef>
                          <a:spcPts val="0"/>
                        </a:spcBef>
                        <a:spcAft>
                          <a:spcPts val="1000"/>
                        </a:spcAft>
                        <a:buFont typeface="Symbol"/>
                        <a:buChar char=""/>
                      </a:pPr>
                      <a:r>
                        <a:rPr lang="en-US" sz="1200">
                          <a:effectLst/>
                        </a:rPr>
                        <a:t>Sample visualization with Seaborn – boxplots, histograms, scatter plot etc.</a:t>
                      </a:r>
                      <a:endParaRPr lang="en-US" sz="1200">
                        <a:effectLst/>
                        <a:latin typeface="Calibri"/>
                        <a:ea typeface="Calibri"/>
                        <a:cs typeface="Times New Roman"/>
                      </a:endParaRPr>
                    </a:p>
                  </a:txBody>
                  <a:tcPr marL="0" marR="0" marT="0" marB="0"/>
                </a:tc>
                <a:tc>
                  <a:txBody>
                    <a:bodyPr/>
                    <a:lstStyle/>
                    <a:p>
                      <a:pPr marL="0" marR="0" fontAlgn="base">
                        <a:spcBef>
                          <a:spcPts val="0"/>
                        </a:spcBef>
                        <a:spcAft>
                          <a:spcPts val="0"/>
                        </a:spcAft>
                      </a:pPr>
                      <a:r>
                        <a:rPr lang="en-US" sz="1200">
                          <a:effectLst/>
                        </a:rPr>
                        <a:t>10.45 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12.15 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Practical</a:t>
                      </a:r>
                      <a:endParaRPr lang="en-US" sz="1200" dirty="0">
                        <a:effectLst/>
                        <a:latin typeface="Times New Roman"/>
                        <a:ea typeface="Calibri"/>
                        <a:cs typeface="Times New Roman"/>
                      </a:endParaRPr>
                    </a:p>
                  </a:txBody>
                  <a:tcPr marL="0" marR="0" marT="28575" marB="28575"/>
                </a:tc>
              </a:tr>
              <a:tr h="980027">
                <a:tc>
                  <a:txBody>
                    <a:bodyPr/>
                    <a:lstStyle/>
                    <a:p>
                      <a:pPr marL="0" marR="0" fontAlgn="base">
                        <a:spcBef>
                          <a:spcPts val="0"/>
                        </a:spcBef>
                        <a:spcAft>
                          <a:spcPts val="0"/>
                        </a:spcAft>
                      </a:pPr>
                      <a:r>
                        <a:rPr lang="en-US" sz="1000">
                          <a:effectLst/>
                        </a:rPr>
                        <a:t>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Visualisation with Plotly</a:t>
                      </a:r>
                      <a:endParaRPr lang="en-US" sz="1200">
                        <a:effectLst/>
                        <a:latin typeface="Times New Roman"/>
                        <a:ea typeface="Calibri"/>
                        <a:cs typeface="Times New Roman"/>
                      </a:endParaRPr>
                    </a:p>
                  </a:txBody>
                  <a:tcPr marL="0" marR="0" marT="28575" marB="28575"/>
                </a:tc>
                <a:tc>
                  <a:txBody>
                    <a:bodyPr/>
                    <a:lstStyle/>
                    <a:p>
                      <a:pPr marL="342900" marR="0" lvl="0" indent="-342900" fontAlgn="base">
                        <a:lnSpc>
                          <a:spcPct val="115000"/>
                        </a:lnSpc>
                        <a:spcBef>
                          <a:spcPts val="0"/>
                        </a:spcBef>
                        <a:spcAft>
                          <a:spcPts val="0"/>
                        </a:spcAft>
                        <a:buFont typeface="Symbol"/>
                        <a:buChar char=""/>
                      </a:pPr>
                      <a:r>
                        <a:rPr lang="en-US" sz="1200">
                          <a:effectLst/>
                        </a:rPr>
                        <a:t>Sample visualization with plotly – boxplots, histograms, scatter plot etc.</a:t>
                      </a:r>
                    </a:p>
                    <a:p>
                      <a:pPr marL="457200" marR="0" fontAlgn="base">
                        <a:lnSpc>
                          <a:spcPct val="115000"/>
                        </a:lnSpc>
                        <a:spcBef>
                          <a:spcPts val="0"/>
                        </a:spcBef>
                        <a:spcAft>
                          <a:spcPts val="0"/>
                        </a:spcAft>
                      </a:pPr>
                      <a:r>
                        <a:rPr lang="en-US" sz="1200">
                          <a:effectLst/>
                        </a:rPr>
                        <a:t>OR</a:t>
                      </a:r>
                    </a:p>
                    <a:p>
                      <a:pPr marL="342900" marR="0" lvl="0" indent="-342900" fontAlgn="base">
                        <a:lnSpc>
                          <a:spcPct val="115000"/>
                        </a:lnSpc>
                        <a:spcBef>
                          <a:spcPts val="0"/>
                        </a:spcBef>
                        <a:spcAft>
                          <a:spcPts val="1000"/>
                        </a:spcAft>
                        <a:buFont typeface="Symbol"/>
                        <a:buChar char=""/>
                      </a:pPr>
                      <a:r>
                        <a:rPr lang="en-US" sz="1200">
                          <a:effectLst/>
                        </a:rPr>
                        <a:t>Introduction to NLTK</a:t>
                      </a:r>
                      <a:endParaRPr lang="en-US" sz="1200">
                        <a:effectLst/>
                        <a:latin typeface="Calibri"/>
                        <a:ea typeface="Calibri"/>
                        <a:cs typeface="Times New Roman"/>
                      </a:endParaRPr>
                    </a:p>
                  </a:txBody>
                  <a:tcPr marL="0" marR="0" marT="0" marB="0"/>
                </a:tc>
                <a:tc>
                  <a:txBody>
                    <a:bodyPr/>
                    <a:lstStyle/>
                    <a:p>
                      <a:pPr marL="0" marR="0" fontAlgn="base">
                        <a:spcBef>
                          <a:spcPts val="0"/>
                        </a:spcBef>
                        <a:spcAft>
                          <a:spcPts val="0"/>
                        </a:spcAft>
                      </a:pPr>
                      <a:r>
                        <a:rPr lang="en-US" sz="1200">
                          <a:effectLst/>
                        </a:rPr>
                        <a:t>13.00 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14.30 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Practical </a:t>
                      </a:r>
                      <a:endParaRPr lang="en-US" sz="1200">
                        <a:effectLst/>
                        <a:latin typeface="Times New Roman"/>
                        <a:ea typeface="Calibri"/>
                        <a:cs typeface="Times New Roman"/>
                      </a:endParaRPr>
                    </a:p>
                  </a:txBody>
                  <a:tcPr marL="0" marR="0" marT="28575" marB="28575"/>
                </a:tc>
              </a:tr>
              <a:tr h="292943">
                <a:tc>
                  <a:txBody>
                    <a:bodyPr/>
                    <a:lstStyle/>
                    <a:p>
                      <a:pPr marL="0" marR="0" fontAlgn="base">
                        <a:spcBef>
                          <a:spcPts val="0"/>
                        </a:spcBef>
                        <a:spcAft>
                          <a:spcPts val="0"/>
                        </a:spcAft>
                      </a:pPr>
                      <a:r>
                        <a:rPr lang="en-US" sz="1000">
                          <a:effectLst/>
                        </a:rPr>
                        <a:t>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NLTK continued</a:t>
                      </a:r>
                      <a:endParaRPr lang="en-US" sz="1200">
                        <a:effectLst/>
                        <a:latin typeface="Times New Roman"/>
                        <a:ea typeface="Calibri"/>
                        <a:cs typeface="Times New Roman"/>
                      </a:endParaRPr>
                    </a:p>
                  </a:txBody>
                  <a:tcPr marL="0" marR="0" marT="28575" marB="28575"/>
                </a:tc>
                <a:tc>
                  <a:txBody>
                    <a:bodyPr/>
                    <a:lstStyle/>
                    <a:p>
                      <a:pPr marL="342900" marR="0" lvl="0" indent="-342900" fontAlgn="base">
                        <a:lnSpc>
                          <a:spcPct val="115000"/>
                        </a:lnSpc>
                        <a:spcBef>
                          <a:spcPts val="0"/>
                        </a:spcBef>
                        <a:spcAft>
                          <a:spcPts val="1000"/>
                        </a:spcAft>
                        <a:buFont typeface="Symbol"/>
                        <a:buChar char=""/>
                      </a:pPr>
                      <a:r>
                        <a:rPr lang="en-US" sz="1200">
                          <a:effectLst/>
                        </a:rPr>
                        <a:t>Continued Introduction to NLTK</a:t>
                      </a:r>
                      <a:endParaRPr lang="en-US" sz="1200">
                        <a:effectLst/>
                        <a:latin typeface="Calibri"/>
                        <a:ea typeface="Calibri"/>
                        <a:cs typeface="Times New Roman"/>
                      </a:endParaRPr>
                    </a:p>
                  </a:txBody>
                  <a:tcPr marL="0" marR="0" marT="0" marB="0"/>
                </a:tc>
                <a:tc>
                  <a:txBody>
                    <a:bodyPr/>
                    <a:lstStyle/>
                    <a:p>
                      <a:pPr marL="0" marR="0" fontAlgn="base">
                        <a:spcBef>
                          <a:spcPts val="0"/>
                        </a:spcBef>
                        <a:spcAft>
                          <a:spcPts val="0"/>
                        </a:spcAft>
                      </a:pPr>
                      <a:r>
                        <a:rPr lang="en-US" sz="1200">
                          <a:effectLst/>
                        </a:rPr>
                        <a:t>14.45 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16.15 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Practical </a:t>
                      </a:r>
                      <a:endParaRPr lang="en-US" sz="1200">
                        <a:effectLst/>
                        <a:latin typeface="Times New Roman"/>
                        <a:ea typeface="Calibri"/>
                        <a:cs typeface="Times New Roman"/>
                      </a:endParaRPr>
                    </a:p>
                  </a:txBody>
                  <a:tcPr marL="0" marR="0" marT="28575" marB="28575"/>
                </a:tc>
              </a:tr>
              <a:tr h="292943">
                <a:tc>
                  <a:txBody>
                    <a:bodyPr/>
                    <a:lstStyle/>
                    <a:p>
                      <a:pPr marL="0" marR="0" fontAlgn="base">
                        <a:spcBef>
                          <a:spcPts val="0"/>
                        </a:spcBef>
                        <a:spcAft>
                          <a:spcPts val="0"/>
                        </a:spcAft>
                      </a:pPr>
                      <a:r>
                        <a:rPr lang="en-US" sz="1000">
                          <a:effectLst/>
                        </a:rPr>
                        <a:t>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Wrap up / Q &amp; A Discussion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 </a:t>
                      </a:r>
                      <a:endParaRPr lang="en-US" sz="1200">
                        <a:effectLst/>
                        <a:latin typeface="Times New Roman"/>
                        <a:ea typeface="Calibri"/>
                        <a:cs typeface="Times New Roman"/>
                      </a:endParaRPr>
                    </a:p>
                  </a:txBody>
                  <a:tcPr marL="0" marR="0" marT="0" marB="0"/>
                </a:tc>
                <a:tc>
                  <a:txBody>
                    <a:bodyPr/>
                    <a:lstStyle/>
                    <a:p>
                      <a:pPr marL="0" marR="0" fontAlgn="base">
                        <a:spcBef>
                          <a:spcPts val="0"/>
                        </a:spcBef>
                        <a:spcAft>
                          <a:spcPts val="0"/>
                        </a:spcAft>
                      </a:pPr>
                      <a:r>
                        <a:rPr lang="en-US" sz="1200">
                          <a:effectLst/>
                        </a:rPr>
                        <a:t>16.15 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16.45 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 Q&amp;A</a:t>
                      </a:r>
                      <a:endParaRPr lang="en-US" sz="1200" dirty="0">
                        <a:effectLst/>
                        <a:latin typeface="Times New Roman"/>
                        <a:ea typeface="Calibri"/>
                        <a:cs typeface="Times New Roman"/>
                      </a:endParaRPr>
                    </a:p>
                  </a:txBody>
                  <a:tcPr marL="0" marR="0" marT="28575" marB="28575"/>
                </a:tc>
              </a:tr>
            </a:tbl>
          </a:graphicData>
        </a:graphic>
      </p:graphicFrame>
    </p:spTree>
    <p:extLst>
      <p:ext uri="{BB962C8B-B14F-4D97-AF65-F5344CB8AC3E}">
        <p14:creationId xmlns:p14="http://schemas.microsoft.com/office/powerpoint/2010/main" val="532114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Content Summary</a:t>
            </a:r>
            <a:endParaRPr lang="en-IN" sz="5400" dirty="0">
              <a:solidFill>
                <a:srgbClr val="C0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677831380"/>
              </p:ext>
            </p:extLst>
          </p:nvPr>
        </p:nvGraphicFramePr>
        <p:xfrm>
          <a:off x="1242645" y="1676400"/>
          <a:ext cx="9694985" cy="4536836"/>
        </p:xfrm>
        <a:graphic>
          <a:graphicData uri="http://schemas.openxmlformats.org/drawingml/2006/table">
            <a:tbl>
              <a:tblPr firstRow="1" firstCol="1" bandRow="1">
                <a:tableStyleId>{9D7B26C5-4107-4FEC-AEDC-1716B250A1EF}</a:tableStyleId>
              </a:tblPr>
              <a:tblGrid>
                <a:gridCol w="1281101"/>
                <a:gridCol w="1924787"/>
                <a:gridCol w="4137974"/>
                <a:gridCol w="752360"/>
                <a:gridCol w="658314"/>
                <a:gridCol w="940449"/>
              </a:tblGrid>
              <a:tr h="365238">
                <a:tc>
                  <a:txBody>
                    <a:bodyPr/>
                    <a:lstStyle/>
                    <a:p>
                      <a:pPr marL="0" marR="0" fontAlgn="base">
                        <a:spcBef>
                          <a:spcPts val="0"/>
                        </a:spcBef>
                        <a:spcAft>
                          <a:spcPts val="0"/>
                        </a:spcAft>
                      </a:pPr>
                      <a:r>
                        <a:rPr lang="en-US" sz="1200" dirty="0">
                          <a:effectLst/>
                        </a:rPr>
                        <a:t>Day 5</a:t>
                      </a:r>
                      <a:endParaRPr lang="en-US" sz="1200" dirty="0">
                        <a:solidFill>
                          <a:schemeClr val="tx1"/>
                        </a:solidFill>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Predictive Analytics with Python </a:t>
                      </a:r>
                      <a:endParaRPr lang="en-US" sz="1200">
                        <a:solidFill>
                          <a:schemeClr val="tx1"/>
                        </a:solidFill>
                        <a:effectLst/>
                        <a:latin typeface="Times New Roman"/>
                        <a:ea typeface="Calibri"/>
                        <a:cs typeface="Times New Roman"/>
                      </a:endParaRPr>
                    </a:p>
                  </a:txBody>
                  <a:tcPr marL="0" marR="0" marT="28575" marB="28575"/>
                </a:tc>
                <a:tc>
                  <a:txBody>
                    <a:bodyPr/>
                    <a:lstStyle/>
                    <a:p>
                      <a:pPr marL="0" marR="0" algn="ctr" fontAlgn="base">
                        <a:spcBef>
                          <a:spcPts val="0"/>
                        </a:spcBef>
                        <a:spcAft>
                          <a:spcPts val="0"/>
                        </a:spcAft>
                      </a:pPr>
                      <a:r>
                        <a:rPr lang="en-US" sz="1200">
                          <a:effectLst/>
                        </a:rPr>
                        <a:t>Details</a:t>
                      </a:r>
                      <a:endParaRPr lang="en-US" sz="1200">
                        <a:solidFill>
                          <a:schemeClr val="tx1"/>
                        </a:solidFill>
                        <a:effectLst/>
                        <a:latin typeface="Times New Roman"/>
                        <a:ea typeface="Calibri"/>
                        <a:cs typeface="Times New Roman"/>
                      </a:endParaRPr>
                    </a:p>
                  </a:txBody>
                  <a:tcPr marL="0" marR="0" marT="0" marB="0"/>
                </a:tc>
                <a:tc>
                  <a:txBody>
                    <a:bodyPr/>
                    <a:lstStyle/>
                    <a:p>
                      <a:pPr marL="0" marR="0" fontAlgn="base">
                        <a:spcBef>
                          <a:spcPts val="0"/>
                        </a:spcBef>
                        <a:spcAft>
                          <a:spcPts val="0"/>
                        </a:spcAft>
                      </a:pPr>
                      <a:r>
                        <a:rPr lang="en-US" sz="1200">
                          <a:effectLst/>
                        </a:rPr>
                        <a:t>Start </a:t>
                      </a:r>
                      <a:endParaRPr lang="en-US" sz="1200">
                        <a:solidFill>
                          <a:schemeClr val="tx1"/>
                        </a:solidFill>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End </a:t>
                      </a:r>
                      <a:endParaRPr lang="en-US" sz="1200">
                        <a:solidFill>
                          <a:schemeClr val="tx1"/>
                        </a:solidFill>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Format </a:t>
                      </a:r>
                      <a:endParaRPr lang="en-US" sz="1200" dirty="0">
                        <a:solidFill>
                          <a:schemeClr val="tx1"/>
                        </a:solidFill>
                        <a:effectLst/>
                        <a:latin typeface="Times New Roman"/>
                        <a:ea typeface="Calibri"/>
                        <a:cs typeface="Times New Roman"/>
                      </a:endParaRPr>
                    </a:p>
                  </a:txBody>
                  <a:tcPr marL="0" marR="0" marT="28575" marB="28575"/>
                </a:tc>
              </a:tr>
              <a:tr h="1734113">
                <a:tc>
                  <a:txBody>
                    <a:bodyPr/>
                    <a:lstStyle/>
                    <a:p>
                      <a:pPr marL="0" marR="0" fontAlgn="base">
                        <a:spcBef>
                          <a:spcPts val="0"/>
                        </a:spcBef>
                        <a:spcAft>
                          <a:spcPts val="0"/>
                        </a:spcAft>
                      </a:pPr>
                      <a:r>
                        <a:rPr lang="en-US" sz="1200">
                          <a:effectLst/>
                        </a:rPr>
                        <a:t>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Introduction to other useful packages </a:t>
                      </a:r>
                      <a:endParaRPr lang="en-US" sz="1200">
                        <a:effectLst/>
                        <a:latin typeface="Times New Roman"/>
                        <a:ea typeface="Calibri"/>
                        <a:cs typeface="Times New Roman"/>
                      </a:endParaRPr>
                    </a:p>
                  </a:txBody>
                  <a:tcPr marL="0" marR="0" marT="28575" marB="28575"/>
                </a:tc>
                <a:tc>
                  <a:txBody>
                    <a:bodyPr/>
                    <a:lstStyle/>
                    <a:p>
                      <a:pPr marL="342900" marR="0" lvl="0" indent="-342900" fontAlgn="base">
                        <a:lnSpc>
                          <a:spcPct val="115000"/>
                        </a:lnSpc>
                        <a:spcBef>
                          <a:spcPts val="0"/>
                        </a:spcBef>
                        <a:spcAft>
                          <a:spcPts val="0"/>
                        </a:spcAft>
                        <a:buFont typeface="Symbol"/>
                        <a:buChar char=""/>
                      </a:pPr>
                      <a:r>
                        <a:rPr lang="en-US" sz="1200" dirty="0" smtClean="0">
                          <a:effectLst/>
                        </a:rPr>
                        <a:t>Linear Algebra with Python</a:t>
                      </a:r>
                      <a:endParaRPr lang="en-US" sz="1200" dirty="0">
                        <a:effectLst/>
                      </a:endParaRPr>
                    </a:p>
                    <a:p>
                      <a:pPr marL="342900" marR="0" lvl="0" indent="-342900" fontAlgn="base">
                        <a:lnSpc>
                          <a:spcPct val="115000"/>
                        </a:lnSpc>
                        <a:spcBef>
                          <a:spcPts val="0"/>
                        </a:spcBef>
                        <a:spcAft>
                          <a:spcPts val="1000"/>
                        </a:spcAft>
                        <a:buFont typeface="Symbol"/>
                        <a:buChar char=""/>
                      </a:pPr>
                      <a:r>
                        <a:rPr lang="en-US" sz="1200" dirty="0">
                          <a:effectLst/>
                        </a:rPr>
                        <a:t>Introduction to </a:t>
                      </a:r>
                      <a:r>
                        <a:rPr lang="en-US" sz="1200" dirty="0" err="1">
                          <a:effectLst/>
                        </a:rPr>
                        <a:t>scikit</a:t>
                      </a:r>
                      <a:r>
                        <a:rPr lang="en-US" sz="1200" dirty="0">
                          <a:effectLst/>
                        </a:rPr>
                        <a:t>-learn</a:t>
                      </a:r>
                      <a:endParaRPr lang="en-US" sz="1200" dirty="0">
                        <a:effectLst/>
                        <a:latin typeface="Calibri"/>
                        <a:ea typeface="Calibri"/>
                        <a:cs typeface="Times New Roman"/>
                      </a:endParaRPr>
                    </a:p>
                  </a:txBody>
                  <a:tcPr marL="0" marR="0" marT="0" marB="0"/>
                </a:tc>
                <a:tc>
                  <a:txBody>
                    <a:bodyPr/>
                    <a:lstStyle/>
                    <a:p>
                      <a:pPr marL="0" marR="0" fontAlgn="base">
                        <a:spcBef>
                          <a:spcPts val="0"/>
                        </a:spcBef>
                        <a:spcAft>
                          <a:spcPts val="0"/>
                        </a:spcAft>
                      </a:pPr>
                      <a:r>
                        <a:rPr lang="en-US" sz="1200">
                          <a:effectLst/>
                        </a:rPr>
                        <a:t>09:00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10.30 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Practical</a:t>
                      </a:r>
                      <a:endParaRPr lang="en-US" sz="1200">
                        <a:effectLst/>
                        <a:latin typeface="Times New Roman"/>
                        <a:ea typeface="Calibri"/>
                        <a:cs typeface="Times New Roman"/>
                      </a:endParaRPr>
                    </a:p>
                  </a:txBody>
                  <a:tcPr marL="0" marR="0" marT="28575" marB="28575"/>
                </a:tc>
              </a:tr>
              <a:tr h="1255313">
                <a:tc>
                  <a:txBody>
                    <a:bodyPr/>
                    <a:lstStyle/>
                    <a:p>
                      <a:pPr marL="0" marR="0" fontAlgn="base">
                        <a:spcBef>
                          <a:spcPts val="0"/>
                        </a:spcBef>
                        <a:spcAft>
                          <a:spcPts val="0"/>
                        </a:spcAft>
                      </a:pPr>
                      <a:r>
                        <a:rPr lang="en-US" sz="1200">
                          <a:effectLst/>
                        </a:rPr>
                        <a:t>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smtClean="0">
                          <a:effectLst/>
                        </a:rPr>
                        <a:t>Project 1</a:t>
                      </a:r>
                      <a:endParaRPr lang="en-US" sz="1200" dirty="0">
                        <a:effectLst/>
                        <a:latin typeface="Times New Roman"/>
                        <a:ea typeface="Calibri"/>
                        <a:cs typeface="Times New Roman"/>
                      </a:endParaRPr>
                    </a:p>
                  </a:txBody>
                  <a:tcPr marL="0" marR="0" marT="28575" marB="28575"/>
                </a:tc>
                <a:tc>
                  <a:txBody>
                    <a:bodyPr/>
                    <a:lstStyle/>
                    <a:p>
                      <a:pPr marL="342900" marR="0" lvl="0" indent="-342900" fontAlgn="base">
                        <a:lnSpc>
                          <a:spcPct val="115000"/>
                        </a:lnSpc>
                        <a:spcBef>
                          <a:spcPts val="0"/>
                        </a:spcBef>
                        <a:spcAft>
                          <a:spcPts val="0"/>
                        </a:spcAft>
                        <a:buFont typeface="Symbol"/>
                        <a:buChar char=""/>
                      </a:pPr>
                      <a:r>
                        <a:rPr lang="en-US" sz="1200" dirty="0" smtClean="0">
                          <a:effectLst/>
                        </a:rPr>
                        <a:t>Sample Project</a:t>
                      </a:r>
                      <a:r>
                        <a:rPr lang="en-US" sz="1200" baseline="0" dirty="0" smtClean="0">
                          <a:effectLst/>
                        </a:rPr>
                        <a:t>  1 (Linear Regression with </a:t>
                      </a:r>
                      <a:r>
                        <a:rPr lang="en-US" sz="1200" baseline="0" dirty="0" err="1" smtClean="0">
                          <a:effectLst/>
                        </a:rPr>
                        <a:t>sciki</a:t>
                      </a:r>
                      <a:r>
                        <a:rPr lang="en-US" sz="1200" baseline="0" dirty="0" smtClean="0">
                          <a:effectLst/>
                        </a:rPr>
                        <a:t> t learn)</a:t>
                      </a:r>
                      <a:endParaRPr lang="en-US" sz="1200" dirty="0">
                        <a:effectLst/>
                      </a:endParaRPr>
                    </a:p>
                    <a:p>
                      <a:pPr marL="457200" marR="0" fontAlgn="base">
                        <a:lnSpc>
                          <a:spcPct val="115000"/>
                        </a:lnSpc>
                        <a:spcBef>
                          <a:spcPts val="0"/>
                        </a:spcBef>
                        <a:spcAft>
                          <a:spcPts val="1000"/>
                        </a:spcAft>
                      </a:pPr>
                      <a:r>
                        <a:rPr lang="en-US" sz="1200" dirty="0">
                          <a:effectLst/>
                        </a:rPr>
                        <a:t> </a:t>
                      </a:r>
                      <a:endParaRPr lang="en-US" sz="1200" dirty="0">
                        <a:effectLst/>
                        <a:latin typeface="Calibri"/>
                        <a:ea typeface="Calibri"/>
                        <a:cs typeface="Times New Roman"/>
                      </a:endParaRPr>
                    </a:p>
                  </a:txBody>
                  <a:tcPr marL="0" marR="0" marT="0" marB="0"/>
                </a:tc>
                <a:tc>
                  <a:txBody>
                    <a:bodyPr/>
                    <a:lstStyle/>
                    <a:p>
                      <a:pPr marL="0" marR="0" fontAlgn="base">
                        <a:spcBef>
                          <a:spcPts val="0"/>
                        </a:spcBef>
                        <a:spcAft>
                          <a:spcPts val="0"/>
                        </a:spcAft>
                      </a:pPr>
                      <a:r>
                        <a:rPr lang="en-US" sz="1200">
                          <a:effectLst/>
                        </a:rPr>
                        <a:t>10.45 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12.15 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Practical</a:t>
                      </a:r>
                      <a:endParaRPr lang="en-US" sz="1200" dirty="0">
                        <a:effectLst/>
                        <a:latin typeface="Times New Roman"/>
                        <a:ea typeface="Calibri"/>
                        <a:cs typeface="Times New Roman"/>
                      </a:endParaRPr>
                    </a:p>
                  </a:txBody>
                  <a:tcPr marL="0" marR="0" marT="28575" marB="28575"/>
                </a:tc>
              </a:tr>
              <a:tr h="366261">
                <a:tc>
                  <a:txBody>
                    <a:bodyPr/>
                    <a:lstStyle/>
                    <a:p>
                      <a:pPr marL="0" marR="0" fontAlgn="base">
                        <a:spcBef>
                          <a:spcPts val="0"/>
                        </a:spcBef>
                        <a:spcAft>
                          <a:spcPts val="0"/>
                        </a:spcAft>
                      </a:pPr>
                      <a:r>
                        <a:rPr lang="en-US" sz="1200">
                          <a:effectLst/>
                        </a:rPr>
                        <a:t>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smtClean="0">
                          <a:effectLst/>
                          <a:latin typeface="+mn-lt"/>
                          <a:ea typeface="Calibri"/>
                          <a:cs typeface="Times New Roman"/>
                        </a:rPr>
                        <a:t>Project 2</a:t>
                      </a:r>
                      <a:endParaRPr lang="en-US" sz="1200" dirty="0">
                        <a:effectLst/>
                        <a:latin typeface="+mn-lt"/>
                        <a:ea typeface="Calibri"/>
                        <a:cs typeface="Times New Roman"/>
                      </a:endParaRPr>
                    </a:p>
                  </a:txBody>
                  <a:tcPr marL="0" marR="0" marT="28575" marB="28575"/>
                </a:tc>
                <a:tc>
                  <a:txBody>
                    <a:bodyPr/>
                    <a:lstStyle/>
                    <a:p>
                      <a:pPr marL="342900" marR="0" lvl="0" indent="-342900" fontAlgn="base">
                        <a:lnSpc>
                          <a:spcPct val="115000"/>
                        </a:lnSpc>
                        <a:spcBef>
                          <a:spcPts val="0"/>
                        </a:spcBef>
                        <a:spcAft>
                          <a:spcPts val="1000"/>
                        </a:spcAft>
                        <a:buFont typeface="Symbol"/>
                        <a:buChar char=""/>
                      </a:pPr>
                      <a:r>
                        <a:rPr lang="en-US" sz="1200" dirty="0" smtClean="0">
                          <a:effectLst/>
                          <a:latin typeface="+mn-lt"/>
                          <a:ea typeface="+mn-ea"/>
                          <a:cs typeface="+mn-cs"/>
                        </a:rPr>
                        <a:t>Sample</a:t>
                      </a:r>
                      <a:r>
                        <a:rPr lang="en-US" sz="1200" baseline="0" dirty="0" smtClean="0">
                          <a:effectLst/>
                          <a:latin typeface="+mn-lt"/>
                          <a:ea typeface="+mn-ea"/>
                          <a:cs typeface="+mn-cs"/>
                        </a:rPr>
                        <a:t> Project 2 (Text Classification using Naïve Bayes) </a:t>
                      </a:r>
                      <a:endParaRPr lang="en-US" sz="1200" dirty="0">
                        <a:effectLst/>
                        <a:latin typeface="Calibri"/>
                        <a:ea typeface="Calibri"/>
                        <a:cs typeface="Times New Roman"/>
                      </a:endParaRPr>
                    </a:p>
                  </a:txBody>
                  <a:tcPr marL="0" marR="0" marT="0" marB="0"/>
                </a:tc>
                <a:tc>
                  <a:txBody>
                    <a:bodyPr/>
                    <a:lstStyle/>
                    <a:p>
                      <a:pPr marL="0" marR="0" fontAlgn="base">
                        <a:spcBef>
                          <a:spcPts val="0"/>
                        </a:spcBef>
                        <a:spcAft>
                          <a:spcPts val="0"/>
                        </a:spcAft>
                      </a:pPr>
                      <a:r>
                        <a:rPr lang="en-US" sz="1200">
                          <a:effectLst/>
                        </a:rPr>
                        <a:t>13.00 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14.30 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Practical </a:t>
                      </a:r>
                      <a:endParaRPr lang="en-US" sz="1200">
                        <a:effectLst/>
                        <a:latin typeface="Times New Roman"/>
                        <a:ea typeface="Calibri"/>
                        <a:cs typeface="Times New Roman"/>
                      </a:endParaRPr>
                    </a:p>
                  </a:txBody>
                  <a:tcPr marL="0" marR="0" marT="28575" marB="28575"/>
                </a:tc>
              </a:tr>
              <a:tr h="337615">
                <a:tc>
                  <a:txBody>
                    <a:bodyPr/>
                    <a:lstStyle/>
                    <a:p>
                      <a:pPr marL="0" marR="0" fontAlgn="base">
                        <a:spcBef>
                          <a:spcPts val="0"/>
                        </a:spcBef>
                        <a:spcAft>
                          <a:spcPts val="0"/>
                        </a:spcAft>
                      </a:pPr>
                      <a:r>
                        <a:rPr lang="en-US" sz="1200">
                          <a:effectLst/>
                        </a:rPr>
                        <a:t>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smtClean="0">
                          <a:effectLst/>
                          <a:latin typeface="+mn-lt"/>
                          <a:ea typeface="+mn-ea"/>
                          <a:cs typeface="+mn-cs"/>
                        </a:rPr>
                        <a:t>Project</a:t>
                      </a:r>
                      <a:r>
                        <a:rPr lang="en-US" sz="1200" baseline="0" dirty="0" smtClean="0">
                          <a:effectLst/>
                          <a:latin typeface="+mn-lt"/>
                          <a:ea typeface="+mn-ea"/>
                          <a:cs typeface="+mn-cs"/>
                        </a:rPr>
                        <a:t> 3</a:t>
                      </a:r>
                      <a:endParaRPr lang="en-US" sz="1200" dirty="0">
                        <a:effectLst/>
                        <a:latin typeface="Times New Roman"/>
                        <a:ea typeface="Calibri"/>
                        <a:cs typeface="Times New Roman"/>
                      </a:endParaRPr>
                    </a:p>
                  </a:txBody>
                  <a:tcPr marL="0" marR="0" marT="28575" marB="28575"/>
                </a:tc>
                <a:tc>
                  <a:txBody>
                    <a:bodyPr/>
                    <a:lstStyle/>
                    <a:p>
                      <a:pPr marL="457200" marR="0" indent="0" algn="l" fontAlgn="base">
                        <a:lnSpc>
                          <a:spcPct val="115000"/>
                        </a:lnSpc>
                        <a:spcBef>
                          <a:spcPts val="0"/>
                        </a:spcBef>
                        <a:spcAft>
                          <a:spcPts val="1000"/>
                        </a:spcAft>
                        <a:buFont typeface="Arial" panose="020B0604020202020204" pitchFamily="34" charset="0"/>
                        <a:buNone/>
                      </a:pPr>
                      <a:r>
                        <a:rPr lang="en-US" sz="1200" kern="1200" dirty="0" smtClean="0">
                          <a:solidFill>
                            <a:schemeClr val="tx1"/>
                          </a:solidFill>
                          <a:effectLst/>
                          <a:latin typeface="+mn-lt"/>
                          <a:ea typeface="+mn-ea"/>
                          <a:cs typeface="+mn-cs"/>
                        </a:rPr>
                        <a:t>Sample Project 3 (Optimal Demand Forecasting using Newsvendor model)</a:t>
                      </a:r>
                      <a:endParaRPr lang="en-US" sz="1200" kern="1200" dirty="0">
                        <a:solidFill>
                          <a:schemeClr val="tx1"/>
                        </a:solidFill>
                        <a:effectLst/>
                        <a:latin typeface="+mn-lt"/>
                        <a:ea typeface="+mn-ea"/>
                        <a:cs typeface="+mn-cs"/>
                      </a:endParaRPr>
                    </a:p>
                  </a:txBody>
                  <a:tcPr marL="0" marR="0" marT="0" marB="0"/>
                </a:tc>
                <a:tc>
                  <a:txBody>
                    <a:bodyPr/>
                    <a:lstStyle/>
                    <a:p>
                      <a:pPr marL="0" marR="0" fontAlgn="base">
                        <a:spcBef>
                          <a:spcPts val="0"/>
                        </a:spcBef>
                        <a:spcAft>
                          <a:spcPts val="0"/>
                        </a:spcAft>
                      </a:pPr>
                      <a:r>
                        <a:rPr lang="en-US" sz="1200">
                          <a:effectLst/>
                        </a:rPr>
                        <a:t>14.45 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16.15 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Practical </a:t>
                      </a:r>
                      <a:endParaRPr lang="en-US" sz="1200">
                        <a:effectLst/>
                        <a:latin typeface="Times New Roman"/>
                        <a:ea typeface="Calibri"/>
                        <a:cs typeface="Times New Roman"/>
                      </a:endParaRPr>
                    </a:p>
                  </a:txBody>
                  <a:tcPr marL="0" marR="0" marT="28575" marB="28575"/>
                </a:tc>
              </a:tr>
              <a:tr h="337615">
                <a:tc>
                  <a:txBody>
                    <a:bodyPr/>
                    <a:lstStyle/>
                    <a:p>
                      <a:pPr marL="0" marR="0" fontAlgn="base">
                        <a:spcBef>
                          <a:spcPts val="0"/>
                        </a:spcBef>
                        <a:spcAft>
                          <a:spcPts val="0"/>
                        </a:spcAft>
                      </a:pPr>
                      <a:r>
                        <a:rPr lang="en-US" sz="1200">
                          <a:effectLst/>
                        </a:rPr>
                        <a:t>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Wrap up / Q &amp; A Discussion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 </a:t>
                      </a:r>
                      <a:endParaRPr lang="en-US" sz="1200">
                        <a:effectLst/>
                        <a:latin typeface="Times New Roman"/>
                        <a:ea typeface="Calibri"/>
                        <a:cs typeface="Times New Roman"/>
                      </a:endParaRPr>
                    </a:p>
                  </a:txBody>
                  <a:tcPr marL="0" marR="0" marT="0" marB="0"/>
                </a:tc>
                <a:tc>
                  <a:txBody>
                    <a:bodyPr/>
                    <a:lstStyle/>
                    <a:p>
                      <a:pPr marL="0" marR="0" fontAlgn="base">
                        <a:spcBef>
                          <a:spcPts val="0"/>
                        </a:spcBef>
                        <a:spcAft>
                          <a:spcPts val="0"/>
                        </a:spcAft>
                      </a:pPr>
                      <a:r>
                        <a:rPr lang="en-US" sz="1200">
                          <a:effectLst/>
                        </a:rPr>
                        <a:t>16.15 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16.45 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 Q&amp;A</a:t>
                      </a:r>
                      <a:endParaRPr lang="en-US" sz="1200" dirty="0">
                        <a:effectLst/>
                        <a:latin typeface="Times New Roman"/>
                        <a:ea typeface="Calibri"/>
                        <a:cs typeface="Times New Roman"/>
                      </a:endParaRPr>
                    </a:p>
                  </a:txBody>
                  <a:tcPr marL="0" marR="0" marT="28575" marB="28575"/>
                </a:tc>
              </a:tr>
            </a:tbl>
          </a:graphicData>
        </a:graphic>
      </p:graphicFrame>
    </p:spTree>
    <p:extLst>
      <p:ext uri="{BB962C8B-B14F-4D97-AF65-F5344CB8AC3E}">
        <p14:creationId xmlns:p14="http://schemas.microsoft.com/office/powerpoint/2010/main" val="2741017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1207</TotalTime>
  <Words>2005</Words>
  <Application>Microsoft Office PowerPoint</Application>
  <PresentationFormat>Custom</PresentationFormat>
  <Paragraphs>670</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PowerPoint Presentation</vt:lpstr>
      <vt:lpstr>PowerPoint Presentation</vt:lpstr>
      <vt:lpstr>PowerPoint Presentation</vt:lpstr>
      <vt:lpstr>Content Summary</vt:lpstr>
      <vt:lpstr>Content Summary</vt:lpstr>
      <vt:lpstr>Content Summary</vt:lpstr>
      <vt:lpstr>Content Summary</vt:lpstr>
      <vt:lpstr>Content Summary</vt:lpstr>
      <vt:lpstr>Content Summary</vt:lpstr>
      <vt:lpstr>Day 1: Python Basics </vt:lpstr>
      <vt:lpstr>Introduction to Python</vt:lpstr>
      <vt:lpstr>Introduction to Python</vt:lpstr>
      <vt:lpstr>Introduction to Python</vt:lpstr>
      <vt:lpstr>Data Science packages in Python</vt:lpstr>
      <vt:lpstr>IDEs in Python</vt:lpstr>
      <vt:lpstr>Downloads and Installation</vt:lpstr>
      <vt:lpstr>Demo</vt:lpstr>
      <vt:lpstr>Data Structures in Python</vt:lpstr>
      <vt:lpstr>Data Structures in Python</vt:lpstr>
      <vt:lpstr>Data Structures in Python</vt:lpstr>
      <vt:lpstr>Data Structures in Python</vt:lpstr>
      <vt:lpstr>Data Structures in Python</vt:lpstr>
      <vt:lpstr>Control Statements in Python</vt:lpstr>
      <vt:lpstr>Control Statements in Python</vt:lpstr>
      <vt:lpstr>Control Statements in Python</vt:lpstr>
      <vt:lpstr>Control Statements in Python</vt:lpstr>
      <vt:lpstr>Control Statements in Python</vt:lpstr>
      <vt:lpstr>Problem Solving using Python</vt:lpstr>
      <vt:lpstr>Problem Solving using Python</vt:lpstr>
      <vt:lpstr>Problem Solving using Python</vt:lpstr>
      <vt:lpstr>Problem Solving using Python</vt:lpstr>
      <vt:lpstr>Problem Solving using Python</vt:lpstr>
      <vt:lpstr>Problem Solving using Python</vt:lpstr>
      <vt:lpstr>Problem Solving using Python</vt:lpstr>
      <vt:lpstr>Problem Solving using Python</vt:lpstr>
      <vt:lpstr>Problem Solving using Python</vt:lpstr>
      <vt:lpstr>Problem Solving using Python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 Adams</dc:creator>
  <cp:lastModifiedBy>Senthilkumar</cp:lastModifiedBy>
  <cp:revision>97</cp:revision>
  <dcterms:created xsi:type="dcterms:W3CDTF">2016-11-14T12:30:15Z</dcterms:created>
  <dcterms:modified xsi:type="dcterms:W3CDTF">2017-01-26T19:50:47Z</dcterms:modified>
</cp:coreProperties>
</file>