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8" r:id="rId4"/>
    <p:sldId id="372" r:id="rId5"/>
    <p:sldId id="373" r:id="rId6"/>
    <p:sldId id="273" r:id="rId7"/>
    <p:sldId id="274" r:id="rId8"/>
    <p:sldId id="292" r:id="rId9"/>
    <p:sldId id="293" r:id="rId10"/>
    <p:sldId id="294" r:id="rId11"/>
    <p:sldId id="295" r:id="rId12"/>
    <p:sldId id="296" r:id="rId13"/>
    <p:sldId id="297" r:id="rId14"/>
    <p:sldId id="298" r:id="rId15"/>
    <p:sldId id="299" r:id="rId16"/>
    <p:sldId id="335" r:id="rId17"/>
    <p:sldId id="367" r:id="rId18"/>
    <p:sldId id="368" r:id="rId19"/>
    <p:sldId id="369" r:id="rId20"/>
    <p:sldId id="332" r:id="rId21"/>
    <p:sldId id="333" r:id="rId22"/>
    <p:sldId id="334" r:id="rId23"/>
    <p:sldId id="377" r:id="rId24"/>
    <p:sldId id="378" r:id="rId25"/>
    <p:sldId id="379" r:id="rId26"/>
    <p:sldId id="337" r:id="rId27"/>
    <p:sldId id="340" r:id="rId28"/>
    <p:sldId id="339" r:id="rId29"/>
    <p:sldId id="342" r:id="rId30"/>
    <p:sldId id="341" r:id="rId31"/>
    <p:sldId id="374" r:id="rId32"/>
    <p:sldId id="336" r:id="rId33"/>
    <p:sldId id="275" r:id="rId34"/>
    <p:sldId id="276" r:id="rId35"/>
    <p:sldId id="312" r:id="rId36"/>
    <p:sldId id="301" r:id="rId37"/>
    <p:sldId id="302" r:id="rId38"/>
    <p:sldId id="303" r:id="rId39"/>
    <p:sldId id="304" r:id="rId40"/>
    <p:sldId id="305" r:id="rId41"/>
    <p:sldId id="306" r:id="rId42"/>
    <p:sldId id="284" r:id="rId43"/>
    <p:sldId id="307" r:id="rId44"/>
    <p:sldId id="318" r:id="rId45"/>
    <p:sldId id="319" r:id="rId46"/>
    <p:sldId id="280" r:id="rId47"/>
    <p:sldId id="283" r:id="rId48"/>
    <p:sldId id="308" r:id="rId49"/>
    <p:sldId id="309" r:id="rId50"/>
    <p:sldId id="310" r:id="rId51"/>
    <p:sldId id="311" r:id="rId52"/>
    <p:sldId id="291" r:id="rId53"/>
    <p:sldId id="313" r:id="rId54"/>
    <p:sldId id="288" r:id="rId55"/>
    <p:sldId id="364" r:id="rId56"/>
    <p:sldId id="287" r:id="rId57"/>
    <p:sldId id="316" r:id="rId58"/>
    <p:sldId id="317" r:id="rId59"/>
    <p:sldId id="286" r:id="rId60"/>
    <p:sldId id="322" r:id="rId61"/>
    <p:sldId id="323" r:id="rId62"/>
    <p:sldId id="324" r:id="rId63"/>
    <p:sldId id="325" r:id="rId64"/>
    <p:sldId id="326" r:id="rId65"/>
    <p:sldId id="327" r:id="rId66"/>
    <p:sldId id="328" r:id="rId67"/>
    <p:sldId id="329" r:id="rId68"/>
    <p:sldId id="330" r:id="rId69"/>
    <p:sldId id="331" r:id="rId70"/>
    <p:sldId id="290" r:id="rId71"/>
    <p:sldId id="314" r:id="rId72"/>
    <p:sldId id="315" r:id="rId73"/>
    <p:sldId id="356" r:id="rId74"/>
    <p:sldId id="357" r:id="rId75"/>
    <p:sldId id="365" r:id="rId76"/>
    <p:sldId id="366" r:id="rId77"/>
    <p:sldId id="375" r:id="rId78"/>
    <p:sldId id="376" r:id="rId79"/>
    <p:sldId id="289" r:id="rId80"/>
    <p:sldId id="344" r:id="rId81"/>
    <p:sldId id="345" r:id="rId82"/>
    <p:sldId id="346" r:id="rId83"/>
    <p:sldId id="347" r:id="rId84"/>
    <p:sldId id="348" r:id="rId85"/>
    <p:sldId id="358" r:id="rId86"/>
    <p:sldId id="359" r:id="rId87"/>
    <p:sldId id="360" r:id="rId88"/>
    <p:sldId id="361" r:id="rId89"/>
    <p:sldId id="362" r:id="rId90"/>
    <p:sldId id="320" r:id="rId91"/>
    <p:sldId id="321" r:id="rId92"/>
    <p:sldId id="363" r:id="rId93"/>
    <p:sldId id="350" r:id="rId94"/>
    <p:sldId id="351" r:id="rId95"/>
    <p:sldId id="352" r:id="rId96"/>
    <p:sldId id="353" r:id="rId97"/>
    <p:sldId id="354" r:id="rId98"/>
    <p:sldId id="355" r:id="rId99"/>
    <p:sldId id="370" r:id="rId100"/>
    <p:sldId id="371"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74B5"/>
    <a:srgbClr val="4281BC"/>
    <a:srgbClr val="5174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8" autoAdjust="0"/>
    <p:restoredTop sz="94660"/>
  </p:normalViewPr>
  <p:slideViewPr>
    <p:cSldViewPr snapToGrid="0">
      <p:cViewPr>
        <p:scale>
          <a:sx n="81" d="100"/>
          <a:sy n="81" d="100"/>
        </p:scale>
        <p:origin x="-258" y="72"/>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D24BE7F-CB3C-4508-9E6E-F2D7C49A799C}" type="datetimeFigureOut">
              <a:rPr lang="en-GB" smtClean="0"/>
              <a:t>26/01/2017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3833075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D24BE7F-CB3C-4508-9E6E-F2D7C49A799C}" type="datetimeFigureOut">
              <a:rPr lang="en-GB" smtClean="0"/>
              <a:t>26/01/2017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3097117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D24BE7F-CB3C-4508-9E6E-F2D7C49A799C}" type="datetimeFigureOut">
              <a:rPr lang="en-GB" smtClean="0"/>
              <a:t>26/01/2017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2269504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D24BE7F-CB3C-4508-9E6E-F2D7C49A799C}" type="datetimeFigureOut">
              <a:rPr lang="en-GB" smtClean="0"/>
              <a:t>26/01/2017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5BF943-F242-4D71-BFB7-2EA825A85243}" type="slidenum">
              <a:rPr lang="en-GB" smtClean="0"/>
              <a:t>‹#›</a:t>
            </a:fld>
            <a:endParaRPr lang="en-GB"/>
          </a:p>
        </p:txBody>
      </p:sp>
      <p:pic>
        <p:nvPicPr>
          <p:cNvPr id="7" name="Picture 6"/>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1288304" y="5934075"/>
            <a:ext cx="683884" cy="723900"/>
          </a:xfrm>
          <a:prstGeom prst="rect">
            <a:avLst/>
          </a:prstGeom>
          <a:effectLst/>
        </p:spPr>
      </p:pic>
    </p:spTree>
    <p:extLst>
      <p:ext uri="{BB962C8B-B14F-4D97-AF65-F5344CB8AC3E}">
        <p14:creationId xmlns:p14="http://schemas.microsoft.com/office/powerpoint/2010/main" val="2124848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24BE7F-CB3C-4508-9E6E-F2D7C49A799C}" type="datetimeFigureOut">
              <a:rPr lang="en-GB" smtClean="0"/>
              <a:t>26/01/2017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582600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D24BE7F-CB3C-4508-9E6E-F2D7C49A799C}" type="datetimeFigureOut">
              <a:rPr lang="en-GB" smtClean="0"/>
              <a:t>26/01/2017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1747343664"/>
      </p:ext>
    </p:extLst>
  </p:cSld>
  <p:clrMapOvr>
    <a:masterClrMapping/>
  </p:clrMapOvr>
  <p:extLst>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D24BE7F-CB3C-4508-9E6E-F2D7C49A799C}" type="datetimeFigureOut">
              <a:rPr lang="en-GB" smtClean="0"/>
              <a:t>26/01/2017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587829716"/>
      </p:ext>
    </p:extLst>
  </p:cSld>
  <p:clrMapOvr>
    <a:masterClrMapping/>
  </p:clrMapOvr>
  <p:extLst>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D24BE7F-CB3C-4508-9E6E-F2D7C49A799C}" type="datetimeFigureOut">
              <a:rPr lang="en-GB" smtClean="0"/>
              <a:t>26/01/2017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1003337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4BE7F-CB3C-4508-9E6E-F2D7C49A799C}" type="datetimeFigureOut">
              <a:rPr lang="en-GB" smtClean="0"/>
              <a:t>26/01/2017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568891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D24BE7F-CB3C-4508-9E6E-F2D7C49A799C}" type="datetimeFigureOut">
              <a:rPr lang="en-GB" smtClean="0"/>
              <a:t>26/01/2017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9200036"/>
      </p:ext>
    </p:extLst>
  </p:cSld>
  <p:clrMapOvr>
    <a:masterClrMapping/>
  </p:clrMapOvr>
  <p:extLst>
    <p:ext uri="{DCECCB84-F9BA-43D5-87BE-67443E8EF086}">
      <p15:sldGuideLst xmlns=""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D24BE7F-CB3C-4508-9E6E-F2D7C49A799C}" type="datetimeFigureOut">
              <a:rPr lang="en-GB" smtClean="0"/>
              <a:t>26/01/2017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1610114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24BE7F-CB3C-4508-9E6E-F2D7C49A799C}" type="datetimeFigureOut">
              <a:rPr lang="en-GB" smtClean="0"/>
              <a:t>26/01/2017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BF943-F242-4D71-BFB7-2EA825A85243}" type="slidenum">
              <a:rPr lang="en-GB" smtClean="0"/>
              <a:t>‹#›</a:t>
            </a:fld>
            <a:endParaRPr lang="en-GB"/>
          </a:p>
        </p:txBody>
      </p:sp>
      <p:pic>
        <p:nvPicPr>
          <p:cNvPr id="7" name="Picture 6"/>
          <p:cNvPicPr/>
          <p:nvPr userDrawn="1"/>
        </p:nvPicPr>
        <p:blipFill>
          <a:blip r:embed="rId13">
            <a:extLst>
              <a:ext uri="{28A0092B-C50C-407E-A947-70E740481C1C}">
                <a14:useLocalDpi xmlns:a14="http://schemas.microsoft.com/office/drawing/2010/main" val="0"/>
              </a:ext>
            </a:extLst>
          </a:blip>
          <a:stretch>
            <a:fillRect/>
          </a:stretch>
        </p:blipFill>
        <p:spPr>
          <a:xfrm>
            <a:off x="9841153" y="230188"/>
            <a:ext cx="2020570" cy="911860"/>
          </a:xfrm>
          <a:prstGeom prst="rect">
            <a:avLst/>
          </a:prstGeom>
        </p:spPr>
      </p:pic>
    </p:spTree>
    <p:extLst>
      <p:ext uri="{BB962C8B-B14F-4D97-AF65-F5344CB8AC3E}">
        <p14:creationId xmlns:p14="http://schemas.microsoft.com/office/powerpoint/2010/main" val="27282463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jpg"/><Relationship Id="rId4" Type="http://schemas.microsoft.com/office/2007/relationships/hdphoto" Target="../media/hdphoto3.wdp"/></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7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7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8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8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8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97142" y="478032"/>
            <a:ext cx="7404683" cy="1973232"/>
          </a:xfrm>
          <a:prstGeom prst="rect">
            <a:avLst/>
          </a:prstGeom>
        </p:spPr>
        <p:txBody>
          <a:bodyPr wrap="square">
            <a:spAutoFit/>
          </a:bodyPr>
          <a:lstStyle/>
          <a:p>
            <a:pPr algn="ctr">
              <a:lnSpc>
                <a:spcPct val="107000"/>
              </a:lnSpc>
              <a:spcAft>
                <a:spcPts val="800"/>
              </a:spcAft>
            </a:pPr>
            <a:r>
              <a:rPr lang="en-US" sz="5400" dirty="0">
                <a:solidFill>
                  <a:srgbClr val="2E74B5"/>
                </a:solidFill>
                <a:ea typeface="MS Gothic" panose="020B0609070205080204" pitchFamily="49" charset="-128"/>
                <a:cs typeface="Times New Roman" panose="02020603050405020304" pitchFamily="18" charset="0"/>
              </a:rPr>
              <a:t>NISRA </a:t>
            </a:r>
            <a:endParaRPr lang="en-GB" sz="5400" dirty="0">
              <a:solidFill>
                <a:srgbClr val="2E74B5"/>
              </a:solidFill>
              <a:effectLst/>
              <a:ea typeface="Calibri" panose="020F0502020204030204" pitchFamily="34" charset="0"/>
            </a:endParaRPr>
          </a:p>
          <a:p>
            <a:pPr algn="ctr">
              <a:lnSpc>
                <a:spcPct val="107000"/>
              </a:lnSpc>
              <a:spcAft>
                <a:spcPts val="800"/>
              </a:spcAft>
            </a:pPr>
            <a:r>
              <a:rPr lang="en-US" sz="5400" dirty="0">
                <a:solidFill>
                  <a:srgbClr val="2E74B5"/>
                </a:solidFill>
                <a:ea typeface="MS Gothic" panose="020B0609070205080204" pitchFamily="49" charset="-128"/>
                <a:cs typeface="Times New Roman" panose="02020603050405020304" pitchFamily="18" charset="0"/>
              </a:rPr>
              <a:t>Data Science Bootcamp</a:t>
            </a:r>
            <a:endParaRPr lang="en-GB" sz="5400" dirty="0">
              <a:effectLst/>
              <a:ea typeface="Calibri" panose="020F0502020204030204" pitchFamily="34" charset="0"/>
            </a:endParaRPr>
          </a:p>
        </p:txBody>
      </p:sp>
      <p:pic>
        <p:nvPicPr>
          <p:cNvPr id="6" name="Picture 5"/>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0277476" y="4754795"/>
            <a:ext cx="1744464" cy="1846538"/>
          </a:xfrm>
          <a:prstGeom prst="rect">
            <a:avLst/>
          </a:prstGeom>
        </p:spPr>
      </p:pic>
      <p:sp>
        <p:nvSpPr>
          <p:cNvPr id="8" name="Rectangle 7"/>
          <p:cNvSpPr/>
          <p:nvPr/>
        </p:nvSpPr>
        <p:spPr>
          <a:xfrm>
            <a:off x="4023774" y="2467306"/>
            <a:ext cx="4144451" cy="530594"/>
          </a:xfrm>
          <a:prstGeom prst="rect">
            <a:avLst/>
          </a:prstGeom>
        </p:spPr>
        <p:txBody>
          <a:bodyPr wrap="square">
            <a:spAutoFit/>
          </a:bodyPr>
          <a:lstStyle/>
          <a:p>
            <a:pPr algn="ctr">
              <a:lnSpc>
                <a:spcPct val="107000"/>
              </a:lnSpc>
              <a:spcAft>
                <a:spcPts val="800"/>
              </a:spcAft>
            </a:pPr>
            <a:r>
              <a:rPr lang="en-GB" sz="2800" b="1" dirty="0">
                <a:solidFill>
                  <a:srgbClr val="2E74B5"/>
                </a:solidFill>
                <a:latin typeface="Calibri Light" panose="020F0302020204030204" pitchFamily="34" charset="0"/>
                <a:ea typeface="Calibri" panose="020F0502020204030204" pitchFamily="34" charset="0"/>
              </a:rPr>
              <a:t>WELCOME</a:t>
            </a:r>
            <a:r>
              <a:rPr lang="en-GB" sz="2800" b="1" dirty="0">
                <a:solidFill>
                  <a:srgbClr val="517494"/>
                </a:solidFill>
                <a:latin typeface="Calibri Light" panose="020F0302020204030204" pitchFamily="34" charset="0"/>
                <a:ea typeface="Calibri" panose="020F0502020204030204" pitchFamily="34" charset="0"/>
              </a:rPr>
              <a:t> </a:t>
            </a:r>
            <a:endParaRPr lang="en-GB" sz="2800" b="1" dirty="0">
              <a:solidFill>
                <a:srgbClr val="517494"/>
              </a:solidFill>
              <a:effectLst/>
              <a:latin typeface="Times New Roman" panose="02020603050405020304" pitchFamily="18" charset="0"/>
              <a:ea typeface="Calibri" panose="020F0502020204030204" pitchFamily="34" charset="0"/>
            </a:endParaRPr>
          </a:p>
        </p:txBody>
      </p:sp>
      <p:sp>
        <p:nvSpPr>
          <p:cNvPr id="9" name="Rectangle 8"/>
          <p:cNvSpPr/>
          <p:nvPr/>
        </p:nvSpPr>
        <p:spPr>
          <a:xfrm>
            <a:off x="0" y="3134056"/>
            <a:ext cx="12192000" cy="530594"/>
          </a:xfrm>
          <a:prstGeom prst="rect">
            <a:avLst/>
          </a:prstGeom>
        </p:spPr>
        <p:txBody>
          <a:bodyPr wrap="square">
            <a:spAutoFit/>
          </a:bodyPr>
          <a:lstStyle/>
          <a:p>
            <a:pPr algn="ctr">
              <a:lnSpc>
                <a:spcPct val="107000"/>
              </a:lnSpc>
              <a:spcAft>
                <a:spcPts val="800"/>
              </a:spcAft>
            </a:pPr>
            <a:r>
              <a:rPr lang="en-GB" sz="2800" b="1" dirty="0">
                <a:solidFill>
                  <a:srgbClr val="2E74B5"/>
                </a:solidFill>
                <a:latin typeface="Calibri Light" panose="020F0302020204030204" pitchFamily="34" charset="0"/>
                <a:ea typeface="Calibri" panose="020F0502020204030204" pitchFamily="34" charset="0"/>
              </a:rPr>
              <a:t>Course Title – </a:t>
            </a:r>
            <a:r>
              <a:rPr lang="en-GB" sz="2800" b="1" dirty="0" smtClean="0">
                <a:solidFill>
                  <a:srgbClr val="2E74B5"/>
                </a:solidFill>
                <a:latin typeface="Calibri Light" panose="020F0302020204030204" pitchFamily="34" charset="0"/>
                <a:ea typeface="Calibri" panose="020F0502020204030204" pitchFamily="34" charset="0"/>
              </a:rPr>
              <a:t>Week 7 Python for Data Science</a:t>
            </a:r>
            <a:endParaRPr lang="en-GB" sz="2800" b="1" dirty="0">
              <a:solidFill>
                <a:srgbClr val="517494"/>
              </a:solidFill>
              <a:effectLst/>
              <a:latin typeface="Times New Roman" panose="02020603050405020304" pitchFamily="18" charset="0"/>
              <a:ea typeface="Calibri" panose="020F0502020204030204" pitchFamily="34" charset="0"/>
            </a:endParaRPr>
          </a:p>
        </p:txBody>
      </p:sp>
      <p:sp>
        <p:nvSpPr>
          <p:cNvPr id="10" name="Rectangle 9"/>
          <p:cNvSpPr/>
          <p:nvPr/>
        </p:nvSpPr>
        <p:spPr>
          <a:xfrm>
            <a:off x="4033299" y="3905444"/>
            <a:ext cx="4144451" cy="388696"/>
          </a:xfrm>
          <a:prstGeom prst="rect">
            <a:avLst/>
          </a:prstGeom>
        </p:spPr>
        <p:txBody>
          <a:bodyPr wrap="square">
            <a:spAutoFit/>
          </a:bodyPr>
          <a:lstStyle/>
          <a:p>
            <a:pPr algn="ctr">
              <a:lnSpc>
                <a:spcPct val="107000"/>
              </a:lnSpc>
              <a:spcAft>
                <a:spcPts val="800"/>
              </a:spcAft>
            </a:pPr>
            <a:r>
              <a:rPr lang="en-GB" dirty="0">
                <a:solidFill>
                  <a:srgbClr val="2E74B5"/>
                </a:solidFill>
                <a:latin typeface="Calibri Light" panose="020F0302020204030204" pitchFamily="34" charset="0"/>
                <a:ea typeface="Calibri" panose="020F0502020204030204" pitchFamily="34" charset="0"/>
              </a:rPr>
              <a:t>Course Tutor: </a:t>
            </a:r>
            <a:r>
              <a:rPr lang="en-GB" dirty="0" smtClean="0">
                <a:solidFill>
                  <a:srgbClr val="2E74B5"/>
                </a:solidFill>
                <a:latin typeface="Calibri Light" panose="020F0302020204030204" pitchFamily="34" charset="0"/>
                <a:ea typeface="Calibri" panose="020F0502020204030204" pitchFamily="34" charset="0"/>
              </a:rPr>
              <a:t>Ashish Kumar</a:t>
            </a:r>
            <a:endParaRPr lang="en-GB" sz="1600" dirty="0">
              <a:solidFill>
                <a:srgbClr val="2E74B5"/>
              </a:solidFill>
              <a:effectLst/>
              <a:latin typeface="Times New Roman" panose="02020603050405020304" pitchFamily="18" charset="0"/>
              <a:ea typeface="Calibri" panose="020F0502020204030204" pitchFamily="34" charset="0"/>
            </a:endParaRPr>
          </a:p>
        </p:txBody>
      </p:sp>
      <p:sp>
        <p:nvSpPr>
          <p:cNvPr id="11" name="Rectangle 10"/>
          <p:cNvSpPr/>
          <p:nvPr/>
        </p:nvSpPr>
        <p:spPr>
          <a:xfrm>
            <a:off x="4033299" y="4520315"/>
            <a:ext cx="4144451" cy="388696"/>
          </a:xfrm>
          <a:prstGeom prst="rect">
            <a:avLst/>
          </a:prstGeom>
        </p:spPr>
        <p:txBody>
          <a:bodyPr wrap="square">
            <a:spAutoFit/>
          </a:bodyPr>
          <a:lstStyle/>
          <a:p>
            <a:pPr algn="ctr">
              <a:lnSpc>
                <a:spcPct val="107000"/>
              </a:lnSpc>
              <a:spcAft>
                <a:spcPts val="800"/>
              </a:spcAft>
            </a:pPr>
            <a:r>
              <a:rPr lang="en-GB" dirty="0" smtClean="0">
                <a:solidFill>
                  <a:srgbClr val="2E74B5"/>
                </a:solidFill>
                <a:latin typeface="Calibri Light" panose="020F0302020204030204" pitchFamily="34" charset="0"/>
                <a:ea typeface="Calibri" panose="020F0502020204030204" pitchFamily="34" charset="0"/>
              </a:rPr>
              <a:t>30</a:t>
            </a:r>
            <a:r>
              <a:rPr lang="en-GB" baseline="30000" dirty="0" smtClean="0">
                <a:solidFill>
                  <a:srgbClr val="2E74B5"/>
                </a:solidFill>
                <a:latin typeface="Calibri Light" panose="020F0302020204030204" pitchFamily="34" charset="0"/>
                <a:ea typeface="Calibri" panose="020F0502020204030204" pitchFamily="34" charset="0"/>
              </a:rPr>
              <a:t>th </a:t>
            </a:r>
            <a:r>
              <a:rPr lang="en-GB" dirty="0" smtClean="0">
                <a:solidFill>
                  <a:srgbClr val="2E74B5"/>
                </a:solidFill>
                <a:latin typeface="Calibri Light" panose="020F0302020204030204" pitchFamily="34" charset="0"/>
                <a:ea typeface="Calibri" panose="020F0502020204030204" pitchFamily="34" charset="0"/>
              </a:rPr>
              <a:t> Jan </a:t>
            </a:r>
            <a:r>
              <a:rPr lang="en-GB" dirty="0">
                <a:solidFill>
                  <a:srgbClr val="2E74B5"/>
                </a:solidFill>
                <a:latin typeface="Calibri Light" panose="020F0302020204030204" pitchFamily="34" charset="0"/>
                <a:ea typeface="Calibri" panose="020F0502020204030204" pitchFamily="34" charset="0"/>
              </a:rPr>
              <a:t>– </a:t>
            </a:r>
            <a:r>
              <a:rPr lang="en-GB" dirty="0" smtClean="0">
                <a:solidFill>
                  <a:srgbClr val="2E74B5"/>
                </a:solidFill>
                <a:latin typeface="Calibri Light" panose="020F0302020204030204" pitchFamily="34" charset="0"/>
                <a:ea typeface="Calibri" panose="020F0502020204030204" pitchFamily="34" charset="0"/>
              </a:rPr>
              <a:t>3</a:t>
            </a:r>
            <a:r>
              <a:rPr lang="en-GB" baseline="30000" dirty="0" smtClean="0">
                <a:solidFill>
                  <a:srgbClr val="2E74B5"/>
                </a:solidFill>
                <a:latin typeface="Calibri Light" panose="020F0302020204030204" pitchFamily="34" charset="0"/>
                <a:ea typeface="Calibri" panose="020F0502020204030204" pitchFamily="34" charset="0"/>
              </a:rPr>
              <a:t>rd</a:t>
            </a:r>
            <a:r>
              <a:rPr lang="en-GB" dirty="0" smtClean="0">
                <a:solidFill>
                  <a:srgbClr val="2E74B5"/>
                </a:solidFill>
                <a:latin typeface="Calibri Light" panose="020F0302020204030204" pitchFamily="34" charset="0"/>
                <a:ea typeface="Calibri" panose="020F0502020204030204" pitchFamily="34" charset="0"/>
              </a:rPr>
              <a:t> Feb </a:t>
            </a:r>
            <a:r>
              <a:rPr lang="en-GB" dirty="0">
                <a:solidFill>
                  <a:srgbClr val="2E74B5"/>
                </a:solidFill>
                <a:latin typeface="Calibri Light" panose="020F0302020204030204" pitchFamily="34" charset="0"/>
                <a:ea typeface="Calibri" panose="020F0502020204030204" pitchFamily="34" charset="0"/>
              </a:rPr>
              <a:t>2017</a:t>
            </a:r>
            <a:endParaRPr lang="en-GB" sz="1600" dirty="0">
              <a:solidFill>
                <a:srgbClr val="2E74B5"/>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524849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Loading Data Files</a:t>
            </a:r>
            <a:endParaRPr lang="en-IN" sz="6000" dirty="0"/>
          </a:p>
        </p:txBody>
      </p:sp>
      <p:sp>
        <p:nvSpPr>
          <p:cNvPr id="5" name="TextBox 4"/>
          <p:cNvSpPr txBox="1"/>
          <p:nvPr/>
        </p:nvSpPr>
        <p:spPr>
          <a:xfrm>
            <a:off x="838199" y="1746737"/>
            <a:ext cx="10580078" cy="3693319"/>
          </a:xfrm>
          <a:prstGeom prst="rect">
            <a:avLst/>
          </a:prstGeom>
          <a:noFill/>
        </p:spPr>
        <p:txBody>
          <a:bodyPr wrap="square" rtlCol="0">
            <a:spAutoFit/>
          </a:bodyPr>
          <a:lstStyle/>
          <a:p>
            <a:r>
              <a:rPr lang="en-US" b="1" dirty="0" err="1" smtClean="0"/>
              <a:t>read_csv</a:t>
            </a:r>
            <a:endParaRPr lang="en-US" b="1" dirty="0" smtClean="0"/>
          </a:p>
          <a:p>
            <a:endParaRPr lang="en-US" b="1" dirty="0" smtClean="0"/>
          </a:p>
          <a:p>
            <a:r>
              <a:rPr lang="en-US" b="1" dirty="0"/>
              <a:t>Example 1 </a:t>
            </a:r>
            <a:r>
              <a:rPr lang="en-US" dirty="0"/>
              <a:t>: </a:t>
            </a:r>
            <a:r>
              <a:rPr lang="en-US" i="1" dirty="0"/>
              <a:t>data=</a:t>
            </a:r>
            <a:r>
              <a:rPr lang="en-US" i="1" dirty="0" err="1"/>
              <a:t>pd.read_csv</a:t>
            </a:r>
            <a:r>
              <a:rPr lang="en-US" i="1" dirty="0"/>
              <a:t>('Hospital Cost.csv</a:t>
            </a:r>
            <a:r>
              <a:rPr lang="en-US" i="1" dirty="0" smtClean="0"/>
              <a:t>')</a:t>
            </a:r>
          </a:p>
          <a:p>
            <a:endParaRPr lang="en-US" dirty="0"/>
          </a:p>
          <a:p>
            <a:r>
              <a:rPr lang="en-US" b="1" dirty="0" smtClean="0"/>
              <a:t>Example 2</a:t>
            </a:r>
            <a:r>
              <a:rPr lang="en-US" dirty="0"/>
              <a:t>: data2=</a:t>
            </a:r>
            <a:r>
              <a:rPr lang="en-US" i="1" dirty="0" err="1"/>
              <a:t>pd.read_csv</a:t>
            </a:r>
            <a:r>
              <a:rPr lang="en-US" i="1" dirty="0"/>
              <a:t>('Customer Churn Model.txt</a:t>
            </a:r>
            <a:r>
              <a:rPr lang="en-US" i="1" dirty="0" smtClean="0"/>
              <a:t>')</a:t>
            </a:r>
          </a:p>
          <a:p>
            <a:endParaRPr lang="en-US" i="1" dirty="0"/>
          </a:p>
          <a:p>
            <a:r>
              <a:rPr lang="en-US" b="1" dirty="0" smtClean="0"/>
              <a:t>Example 3</a:t>
            </a:r>
            <a:r>
              <a:rPr lang="en-US" dirty="0"/>
              <a:t>: data3=</a:t>
            </a:r>
            <a:r>
              <a:rPr lang="en-US" i="1" dirty="0" err="1"/>
              <a:t>pd.read_csv</a:t>
            </a:r>
            <a:r>
              <a:rPr lang="en-US" i="1" dirty="0"/>
              <a:t>('Tab Customer Churn Model.txt',</a:t>
            </a:r>
            <a:r>
              <a:rPr lang="en-US" i="1" dirty="0" err="1"/>
              <a:t>sep</a:t>
            </a:r>
            <a:r>
              <a:rPr lang="en-US" i="1" dirty="0"/>
              <a:t>='/t')</a:t>
            </a:r>
          </a:p>
          <a:p>
            <a:endParaRPr lang="en-US" dirty="0"/>
          </a:p>
          <a:p>
            <a:r>
              <a:rPr lang="en-US" b="1" dirty="0"/>
              <a:t>Example 4</a:t>
            </a:r>
            <a:r>
              <a:rPr lang="en-US" dirty="0"/>
              <a:t>: </a:t>
            </a:r>
            <a:r>
              <a:rPr lang="en-US" i="1" dirty="0" err="1"/>
              <a:t>column_names</a:t>
            </a:r>
            <a:r>
              <a:rPr lang="en-US" i="1" dirty="0"/>
              <a:t>=</a:t>
            </a:r>
            <a:r>
              <a:rPr lang="en-US" i="1" dirty="0" err="1"/>
              <a:t>pd.read_csv</a:t>
            </a:r>
            <a:r>
              <a:rPr lang="en-US" i="1" dirty="0"/>
              <a:t>('Customer Churn Columns.csv')</a:t>
            </a:r>
          </a:p>
          <a:p>
            <a:r>
              <a:rPr lang="en-US" i="1" dirty="0" smtClean="0"/>
              <a:t>                    </a:t>
            </a:r>
            <a:r>
              <a:rPr lang="en-US" i="1" dirty="0" err="1" smtClean="0"/>
              <a:t>column_names_list</a:t>
            </a:r>
            <a:r>
              <a:rPr lang="en-US" i="1" dirty="0" smtClean="0"/>
              <a:t>=</a:t>
            </a:r>
            <a:r>
              <a:rPr lang="en-US" i="1" dirty="0" err="1" smtClean="0"/>
              <a:t>column_names</a:t>
            </a:r>
            <a:r>
              <a:rPr lang="en-US" i="1" dirty="0"/>
              <a:t>['Column Names'].</a:t>
            </a:r>
            <a:r>
              <a:rPr lang="en-US" i="1" dirty="0" err="1"/>
              <a:t>tolist</a:t>
            </a:r>
            <a:r>
              <a:rPr lang="en-US" i="1" dirty="0"/>
              <a:t>()</a:t>
            </a:r>
          </a:p>
          <a:p>
            <a:r>
              <a:rPr lang="en-US" i="1" dirty="0" smtClean="0"/>
              <a:t>                    data4=</a:t>
            </a:r>
            <a:r>
              <a:rPr lang="en-US" i="1" dirty="0" err="1" smtClean="0"/>
              <a:t>pd.read_csv</a:t>
            </a:r>
            <a:r>
              <a:rPr lang="en-US" i="1" dirty="0"/>
              <a:t>('Customer Churn </a:t>
            </a:r>
            <a:r>
              <a:rPr lang="en-US" i="1" dirty="0" err="1"/>
              <a:t>Model.txt',header</a:t>
            </a:r>
            <a:r>
              <a:rPr lang="en-US" i="1" dirty="0"/>
              <a:t>=</a:t>
            </a:r>
            <a:r>
              <a:rPr lang="en-US" i="1" dirty="0" err="1"/>
              <a:t>None,names</a:t>
            </a:r>
            <a:r>
              <a:rPr lang="en-US" i="1" dirty="0"/>
              <a:t>=</a:t>
            </a:r>
            <a:r>
              <a:rPr lang="en-US" i="1" dirty="0" err="1"/>
              <a:t>column_names_list</a:t>
            </a:r>
            <a:r>
              <a:rPr lang="en-US" i="1" dirty="0"/>
              <a:t>)</a:t>
            </a:r>
            <a:endParaRPr lang="en-US" i="1" dirty="0" smtClean="0"/>
          </a:p>
          <a:p>
            <a:endParaRPr lang="en-US" i="1" dirty="0"/>
          </a:p>
          <a:p>
            <a:r>
              <a:rPr lang="en-US" b="1" dirty="0" smtClean="0"/>
              <a:t> </a:t>
            </a:r>
            <a:endParaRPr lang="en-US" b="1" dirty="0"/>
          </a:p>
        </p:txBody>
      </p:sp>
    </p:spTree>
    <p:extLst>
      <p:ext uri="{BB962C8B-B14F-4D97-AF65-F5344CB8AC3E}">
        <p14:creationId xmlns:p14="http://schemas.microsoft.com/office/powerpoint/2010/main" val="335664602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Linear Algebra with Python</a:t>
            </a:r>
            <a:endParaRPr lang="en-IN" sz="6000" dirty="0"/>
          </a:p>
        </p:txBody>
      </p:sp>
      <p:sp>
        <p:nvSpPr>
          <p:cNvPr id="5" name="Content Placeholder 2"/>
          <p:cNvSpPr txBox="1">
            <a:spLocks/>
          </p:cNvSpPr>
          <p:nvPr/>
        </p:nvSpPr>
        <p:spPr>
          <a:xfrm>
            <a:off x="838199" y="2482116"/>
            <a:ext cx="4624755" cy="37311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p:txBody>
      </p:sp>
      <p:sp>
        <p:nvSpPr>
          <p:cNvPr id="6" name="Content Placeholder 2"/>
          <p:cNvSpPr txBox="1">
            <a:spLocks/>
          </p:cNvSpPr>
          <p:nvPr/>
        </p:nvSpPr>
        <p:spPr>
          <a:xfrm>
            <a:off x="6488722" y="2634516"/>
            <a:ext cx="4624755" cy="37311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p:txBody>
      </p:sp>
      <p:sp>
        <p:nvSpPr>
          <p:cNvPr id="9" name="TextBox 8"/>
          <p:cNvSpPr txBox="1"/>
          <p:nvPr/>
        </p:nvSpPr>
        <p:spPr>
          <a:xfrm>
            <a:off x="838199" y="1312984"/>
            <a:ext cx="9173308" cy="646331"/>
          </a:xfrm>
          <a:prstGeom prst="rect">
            <a:avLst/>
          </a:prstGeom>
          <a:noFill/>
        </p:spPr>
        <p:txBody>
          <a:bodyPr wrap="square" rtlCol="0">
            <a:spAutoFit/>
          </a:bodyPr>
          <a:lstStyle/>
          <a:p>
            <a:endParaRPr lang="en-US" b="1" dirty="0" smtClean="0"/>
          </a:p>
          <a:p>
            <a:endParaRPr lang="en-US" dirty="0"/>
          </a:p>
        </p:txBody>
      </p:sp>
      <p:graphicFrame>
        <p:nvGraphicFramePr>
          <p:cNvPr id="15" name="Table 14"/>
          <p:cNvGraphicFramePr>
            <a:graphicFrameLocks noGrp="1"/>
          </p:cNvGraphicFramePr>
          <p:nvPr>
            <p:extLst>
              <p:ext uri="{D42A27DB-BD31-4B8C-83A1-F6EECF244321}">
                <p14:modId xmlns:p14="http://schemas.microsoft.com/office/powerpoint/2010/main" val="2101885601"/>
              </p:ext>
            </p:extLst>
          </p:nvPr>
        </p:nvGraphicFramePr>
        <p:xfrm>
          <a:off x="1707662" y="2003031"/>
          <a:ext cx="8128000" cy="348996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n-US" dirty="0" smtClean="0"/>
                        <a:t>Goal</a:t>
                      </a:r>
                      <a:endParaRPr lang="en-US" dirty="0"/>
                    </a:p>
                  </a:txBody>
                  <a:tcPr/>
                </a:tc>
                <a:tc>
                  <a:txBody>
                    <a:bodyPr/>
                    <a:lstStyle/>
                    <a:p>
                      <a:pPr algn="ctr"/>
                      <a:r>
                        <a:rPr lang="en-US" dirty="0" smtClean="0"/>
                        <a:t>Code</a:t>
                      </a:r>
                      <a:endParaRPr lang="en-US" dirty="0"/>
                    </a:p>
                  </a:txBody>
                  <a:tcPr/>
                </a:tc>
              </a:tr>
              <a:tr h="370840">
                <a:tc>
                  <a:txBody>
                    <a:bodyPr/>
                    <a:lstStyle/>
                    <a:p>
                      <a:r>
                        <a:rPr lang="en-US" dirty="0" smtClean="0"/>
                        <a:t>Computing the Eigenvector</a:t>
                      </a:r>
                      <a:endParaRPr lang="en-US" dirty="0"/>
                    </a:p>
                  </a:txBody>
                  <a:tcPr/>
                </a:tc>
                <a:tc>
                  <a:txBody>
                    <a:bodyPr/>
                    <a:lstStyle/>
                    <a:p>
                      <a:pPr algn="ctr"/>
                      <a:r>
                        <a:rPr lang="en-US" i="1" dirty="0" err="1" smtClean="0"/>
                        <a:t>np.linalg.eig</a:t>
                      </a:r>
                      <a:r>
                        <a:rPr lang="en-US" i="1" dirty="0" smtClean="0"/>
                        <a:t>(m1)</a:t>
                      </a:r>
                      <a:endParaRPr lang="en-US" i="1" dirty="0"/>
                    </a:p>
                  </a:txBody>
                  <a:tcPr/>
                </a:tc>
              </a:tr>
              <a:tr h="370840">
                <a:tc>
                  <a:txBody>
                    <a:bodyPr/>
                    <a:lstStyle/>
                    <a:p>
                      <a:r>
                        <a:rPr lang="en-US" dirty="0" smtClean="0"/>
                        <a:t>Computing the</a:t>
                      </a:r>
                      <a:r>
                        <a:rPr lang="en-US" baseline="0" dirty="0" smtClean="0"/>
                        <a:t> eigenvalues</a:t>
                      </a:r>
                      <a:endParaRPr lang="en-US" dirty="0"/>
                    </a:p>
                  </a:txBody>
                  <a:tcPr/>
                </a:tc>
                <a:tc>
                  <a:txBody>
                    <a:bodyPr/>
                    <a:lstStyle/>
                    <a:p>
                      <a:pPr algn="ctr"/>
                      <a:r>
                        <a:rPr lang="en-US" i="1" dirty="0" err="1" smtClean="0"/>
                        <a:t>np.linalg.eigvals</a:t>
                      </a:r>
                      <a:r>
                        <a:rPr lang="en-US" i="1" dirty="0" smtClean="0"/>
                        <a:t>(m1)</a:t>
                      </a:r>
                      <a:endParaRPr lang="en-US" i="1" dirty="0"/>
                    </a:p>
                  </a:txBody>
                  <a:tcPr/>
                </a:tc>
              </a:tr>
              <a:tr h="370840">
                <a:tc>
                  <a:txBody>
                    <a:bodyPr/>
                    <a:lstStyle/>
                    <a:p>
                      <a:r>
                        <a:rPr lang="en-US" dirty="0" smtClean="0"/>
                        <a:t>Solve a linear system of equation</a:t>
                      </a:r>
                      <a:endParaRPr lang="en-US" dirty="0"/>
                    </a:p>
                  </a:txBody>
                  <a:tcPr/>
                </a:tc>
                <a:tc>
                  <a:txBody>
                    <a:bodyPr/>
                    <a:lstStyle/>
                    <a:p>
                      <a:r>
                        <a:rPr lang="en-US" i="1" dirty="0" smtClean="0"/>
                        <a:t>a = </a:t>
                      </a:r>
                      <a:r>
                        <a:rPr lang="en-US" i="1" dirty="0" err="1" smtClean="0"/>
                        <a:t>np.array</a:t>
                      </a:r>
                      <a:r>
                        <a:rPr lang="en-US" i="1" dirty="0" smtClean="0"/>
                        <a:t>([[3,1], [1,2]])</a:t>
                      </a:r>
                    </a:p>
                    <a:p>
                      <a:r>
                        <a:rPr lang="en-US" i="1" dirty="0" smtClean="0"/>
                        <a:t>b = </a:t>
                      </a:r>
                      <a:r>
                        <a:rPr lang="en-US" i="1" dirty="0" err="1" smtClean="0"/>
                        <a:t>np.array</a:t>
                      </a:r>
                      <a:r>
                        <a:rPr lang="en-US" i="1" dirty="0" smtClean="0"/>
                        <a:t>([9,8])</a:t>
                      </a:r>
                    </a:p>
                    <a:p>
                      <a:r>
                        <a:rPr lang="en-US" i="1" dirty="0" smtClean="0"/>
                        <a:t>x = </a:t>
                      </a:r>
                      <a:r>
                        <a:rPr lang="en-US" i="1" dirty="0" err="1" smtClean="0"/>
                        <a:t>np.linalg.solve</a:t>
                      </a:r>
                      <a:r>
                        <a:rPr lang="en-US" i="1" dirty="0" smtClean="0"/>
                        <a:t>(a, b)</a:t>
                      </a:r>
                    </a:p>
                    <a:p>
                      <a:r>
                        <a:rPr lang="en-US" i="1" dirty="0" smtClean="0"/>
                        <a:t>x</a:t>
                      </a:r>
                      <a:endParaRPr lang="en-US" i="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Solve a linear system of equation</a:t>
                      </a:r>
                    </a:p>
                    <a:p>
                      <a:endParaRPr lang="en-US" dirty="0"/>
                    </a:p>
                  </a:txBody>
                  <a:tcPr/>
                </a:tc>
                <a:tc>
                  <a:txBody>
                    <a:bodyPr/>
                    <a:lstStyle/>
                    <a:p>
                      <a:pPr algn="l"/>
                      <a:r>
                        <a:rPr lang="en-US" i="1" dirty="0" smtClean="0"/>
                        <a:t>a = </a:t>
                      </a:r>
                      <a:r>
                        <a:rPr lang="en-US" i="1" dirty="0" err="1" smtClean="0"/>
                        <a:t>np.array</a:t>
                      </a:r>
                      <a:r>
                        <a:rPr lang="en-US" i="1" dirty="0" smtClean="0"/>
                        <a:t>([[3,1,2], [1,2,1],[3,3,4]])</a:t>
                      </a:r>
                    </a:p>
                    <a:p>
                      <a:pPr algn="l"/>
                      <a:r>
                        <a:rPr lang="en-US" i="1" dirty="0" smtClean="0"/>
                        <a:t>b = </a:t>
                      </a:r>
                      <a:r>
                        <a:rPr lang="en-US" i="1" dirty="0" err="1" smtClean="0"/>
                        <a:t>np.array</a:t>
                      </a:r>
                      <a:r>
                        <a:rPr lang="en-US" i="1" dirty="0" smtClean="0"/>
                        <a:t>([9,8,10])</a:t>
                      </a:r>
                    </a:p>
                    <a:p>
                      <a:pPr algn="l"/>
                      <a:r>
                        <a:rPr lang="en-US" i="1" dirty="0" smtClean="0"/>
                        <a:t>x = </a:t>
                      </a:r>
                      <a:r>
                        <a:rPr lang="en-US" i="1" dirty="0" err="1" smtClean="0"/>
                        <a:t>np.linalg.solve</a:t>
                      </a:r>
                      <a:r>
                        <a:rPr lang="en-US" i="1" dirty="0" smtClean="0"/>
                        <a:t>(a, b)</a:t>
                      </a:r>
                    </a:p>
                    <a:p>
                      <a:pPr algn="l"/>
                      <a:r>
                        <a:rPr lang="en-US" i="1" dirty="0" smtClean="0"/>
                        <a:t>x</a:t>
                      </a:r>
                      <a:endParaRPr lang="en-US" i="1" dirty="0"/>
                    </a:p>
                  </a:txBody>
                  <a:tcPr/>
                </a:tc>
              </a:tr>
            </a:tbl>
          </a:graphicData>
        </a:graphic>
      </p:graphicFrame>
    </p:spTree>
    <p:extLst>
      <p:ext uri="{BB962C8B-B14F-4D97-AF65-F5344CB8AC3E}">
        <p14:creationId xmlns:p14="http://schemas.microsoft.com/office/powerpoint/2010/main" val="33430987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Loading Data Files</a:t>
            </a:r>
            <a:endParaRPr lang="en-IN" sz="6000" dirty="0"/>
          </a:p>
        </p:txBody>
      </p:sp>
      <p:sp>
        <p:nvSpPr>
          <p:cNvPr id="5" name="TextBox 4"/>
          <p:cNvSpPr txBox="1"/>
          <p:nvPr/>
        </p:nvSpPr>
        <p:spPr>
          <a:xfrm>
            <a:off x="838199" y="1746737"/>
            <a:ext cx="10580078" cy="2862322"/>
          </a:xfrm>
          <a:prstGeom prst="rect">
            <a:avLst/>
          </a:prstGeom>
          <a:noFill/>
        </p:spPr>
        <p:txBody>
          <a:bodyPr wrap="square" rtlCol="0">
            <a:spAutoFit/>
          </a:bodyPr>
          <a:lstStyle/>
          <a:p>
            <a:r>
              <a:rPr lang="en-US" b="1" dirty="0" err="1" smtClean="0"/>
              <a:t>read_xlsx</a:t>
            </a:r>
            <a:endParaRPr lang="en-US" b="1" dirty="0" smtClean="0"/>
          </a:p>
          <a:p>
            <a:endParaRPr lang="en-US" b="1" dirty="0" smtClean="0"/>
          </a:p>
          <a:p>
            <a:r>
              <a:rPr lang="en-US" b="1" dirty="0"/>
              <a:t>Example 1</a:t>
            </a:r>
            <a:r>
              <a:rPr lang="en-US" i="1" dirty="0"/>
              <a:t>: data5=</a:t>
            </a:r>
            <a:r>
              <a:rPr lang="en-US" i="1" dirty="0" err="1"/>
              <a:t>pd.read_excel</a:t>
            </a:r>
            <a:r>
              <a:rPr lang="en-US" i="1" dirty="0"/>
              <a:t>('SRS Career.</a:t>
            </a:r>
            <a:r>
              <a:rPr lang="en-US" i="1" dirty="0" err="1"/>
              <a:t>xlsx</a:t>
            </a:r>
            <a:r>
              <a:rPr lang="en-US" i="1" dirty="0"/>
              <a:t>',</a:t>
            </a:r>
            <a:r>
              <a:rPr lang="en-US" i="1" dirty="0" err="1"/>
              <a:t>sheetname</a:t>
            </a:r>
            <a:r>
              <a:rPr lang="en-US" i="1" dirty="0"/>
              <a:t>='</a:t>
            </a:r>
            <a:r>
              <a:rPr lang="en-US" i="1" dirty="0" err="1"/>
              <a:t>Sachin</a:t>
            </a:r>
            <a:r>
              <a:rPr lang="en-US" i="1" dirty="0" smtClean="0"/>
              <a:t>')</a:t>
            </a:r>
          </a:p>
          <a:p>
            <a:endParaRPr lang="en-US" i="1" dirty="0"/>
          </a:p>
          <a:p>
            <a:r>
              <a:rPr lang="en-US" b="1" dirty="0"/>
              <a:t>Example 2</a:t>
            </a:r>
            <a:r>
              <a:rPr lang="en-US" i="1" dirty="0"/>
              <a:t>: data6=</a:t>
            </a:r>
            <a:r>
              <a:rPr lang="en-US" i="1" dirty="0" err="1"/>
              <a:t>pd.read_excel</a:t>
            </a:r>
            <a:r>
              <a:rPr lang="en-US" i="1" dirty="0"/>
              <a:t>('SRS Career.</a:t>
            </a:r>
            <a:r>
              <a:rPr lang="en-US" i="1" dirty="0" err="1"/>
              <a:t>xlsx</a:t>
            </a:r>
            <a:r>
              <a:rPr lang="en-US" i="1" dirty="0"/>
              <a:t>',</a:t>
            </a:r>
            <a:r>
              <a:rPr lang="en-US" i="1" dirty="0" err="1"/>
              <a:t>sheetname</a:t>
            </a:r>
            <a:r>
              <a:rPr lang="en-US" i="1" dirty="0"/>
              <a:t>=1</a:t>
            </a:r>
            <a:r>
              <a:rPr lang="en-US" i="1" dirty="0" smtClean="0"/>
              <a:t>)</a:t>
            </a:r>
          </a:p>
          <a:p>
            <a:endParaRPr lang="en-US" i="1" dirty="0"/>
          </a:p>
          <a:p>
            <a:r>
              <a:rPr lang="en-US" b="1" dirty="0"/>
              <a:t>Example 3</a:t>
            </a:r>
            <a:r>
              <a:rPr lang="en-US" i="1" dirty="0"/>
              <a:t>: data7=</a:t>
            </a:r>
            <a:r>
              <a:rPr lang="en-US" i="1" dirty="0" err="1"/>
              <a:t>pd.read_excel</a:t>
            </a:r>
            <a:r>
              <a:rPr lang="en-US" i="1" dirty="0"/>
              <a:t>('SRS Career.</a:t>
            </a:r>
            <a:r>
              <a:rPr lang="en-US" i="1" dirty="0" err="1"/>
              <a:t>xlsx</a:t>
            </a:r>
            <a:r>
              <a:rPr lang="en-US" i="1" dirty="0"/>
              <a:t>',</a:t>
            </a:r>
            <a:r>
              <a:rPr lang="en-US" i="1" dirty="0" err="1"/>
              <a:t>sheetname</a:t>
            </a:r>
            <a:r>
              <a:rPr lang="en-US" i="1" dirty="0"/>
              <a:t>=None</a:t>
            </a:r>
            <a:r>
              <a:rPr lang="en-US" i="1" dirty="0" smtClean="0"/>
              <a:t>)    </a:t>
            </a:r>
          </a:p>
          <a:p>
            <a:r>
              <a:rPr lang="en-US" i="1" dirty="0" smtClean="0"/>
              <a:t>(returns a </a:t>
            </a:r>
            <a:r>
              <a:rPr lang="en-US" i="1" dirty="0" err="1" smtClean="0"/>
              <a:t>dict</a:t>
            </a:r>
            <a:r>
              <a:rPr lang="en-US" i="1" dirty="0" smtClean="0"/>
              <a:t> of </a:t>
            </a:r>
            <a:r>
              <a:rPr lang="en-US" i="1" dirty="0" err="1" smtClean="0"/>
              <a:t>dataframes</a:t>
            </a:r>
            <a:r>
              <a:rPr lang="en-US" i="1" dirty="0" smtClean="0"/>
              <a:t> with </a:t>
            </a:r>
            <a:r>
              <a:rPr lang="en-US" i="1" dirty="0" err="1" smtClean="0"/>
              <a:t>sheetnames</a:t>
            </a:r>
            <a:r>
              <a:rPr lang="en-US" i="1" dirty="0" smtClean="0"/>
              <a:t> as the </a:t>
            </a:r>
            <a:r>
              <a:rPr lang="en-US" i="1" dirty="0"/>
              <a:t>keys) ; data7['</a:t>
            </a:r>
            <a:r>
              <a:rPr lang="en-US" i="1" dirty="0" err="1"/>
              <a:t>Sachin</a:t>
            </a:r>
            <a:r>
              <a:rPr lang="en-US" i="1" dirty="0"/>
              <a:t>']</a:t>
            </a:r>
          </a:p>
          <a:p>
            <a:r>
              <a:rPr lang="en-US" b="1" dirty="0" smtClean="0"/>
              <a:t> </a:t>
            </a:r>
          </a:p>
          <a:p>
            <a:endParaRPr lang="en-US" b="1" dirty="0"/>
          </a:p>
        </p:txBody>
      </p:sp>
    </p:spTree>
    <p:extLst>
      <p:ext uri="{BB962C8B-B14F-4D97-AF65-F5344CB8AC3E}">
        <p14:creationId xmlns:p14="http://schemas.microsoft.com/office/powerpoint/2010/main" val="25858152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Loading Data Files</a:t>
            </a:r>
            <a:endParaRPr lang="en-IN" sz="6000" dirty="0"/>
          </a:p>
        </p:txBody>
      </p:sp>
      <p:sp>
        <p:nvSpPr>
          <p:cNvPr id="5" name="TextBox 4"/>
          <p:cNvSpPr txBox="1"/>
          <p:nvPr/>
        </p:nvSpPr>
        <p:spPr>
          <a:xfrm>
            <a:off x="838199" y="1746737"/>
            <a:ext cx="10580078" cy="923330"/>
          </a:xfrm>
          <a:prstGeom prst="rect">
            <a:avLst/>
          </a:prstGeom>
          <a:noFill/>
        </p:spPr>
        <p:txBody>
          <a:bodyPr wrap="square" rtlCol="0">
            <a:spAutoFit/>
          </a:bodyPr>
          <a:lstStyle/>
          <a:p>
            <a:r>
              <a:rPr lang="en-US" b="1" dirty="0" err="1"/>
              <a:t>x</a:t>
            </a:r>
            <a:r>
              <a:rPr lang="en-US" b="1" dirty="0" err="1" smtClean="0"/>
              <a:t>lrd</a:t>
            </a:r>
            <a:endParaRPr lang="en-US" b="1" dirty="0" smtClean="0"/>
          </a:p>
          <a:p>
            <a:endParaRPr lang="en-US" b="1" dirty="0"/>
          </a:p>
          <a:p>
            <a:endParaRPr lang="en-US" b="1" dirty="0"/>
          </a:p>
        </p:txBody>
      </p:sp>
      <p:graphicFrame>
        <p:nvGraphicFramePr>
          <p:cNvPr id="2" name="Table 1"/>
          <p:cNvGraphicFramePr>
            <a:graphicFrameLocks noGrp="1"/>
          </p:cNvGraphicFramePr>
          <p:nvPr>
            <p:extLst>
              <p:ext uri="{D42A27DB-BD31-4B8C-83A1-F6EECF244321}">
                <p14:modId xmlns:p14="http://schemas.microsoft.com/office/powerpoint/2010/main" val="3325135843"/>
              </p:ext>
            </p:extLst>
          </p:nvPr>
        </p:nvGraphicFramePr>
        <p:xfrm>
          <a:off x="1457569" y="2021687"/>
          <a:ext cx="8764954" cy="3876040"/>
        </p:xfrm>
        <a:graphic>
          <a:graphicData uri="http://schemas.openxmlformats.org/drawingml/2006/table">
            <a:tbl>
              <a:tblPr firstRow="1" bandRow="1">
                <a:tableStyleId>{21E4AEA4-8DFA-4A89-87EB-49C32662AFE0}</a:tableStyleId>
              </a:tblPr>
              <a:tblGrid>
                <a:gridCol w="4395119"/>
                <a:gridCol w="4369835"/>
              </a:tblGrid>
              <a:tr h="370840">
                <a:tc>
                  <a:txBody>
                    <a:bodyPr/>
                    <a:lstStyle/>
                    <a:p>
                      <a:pPr algn="ctr"/>
                      <a:r>
                        <a:rPr lang="en-US" dirty="0" smtClean="0"/>
                        <a:t>Code snippet</a:t>
                      </a:r>
                      <a:endParaRPr lang="en-US" dirty="0"/>
                    </a:p>
                  </a:txBody>
                  <a:tcPr/>
                </a:tc>
                <a:tc>
                  <a:txBody>
                    <a:bodyPr/>
                    <a:lstStyle/>
                    <a:p>
                      <a:pPr algn="ctr"/>
                      <a:r>
                        <a:rPr lang="en-US" dirty="0" smtClean="0"/>
                        <a:t>Goal achieved</a:t>
                      </a:r>
                      <a:endParaRPr lang="en-US" dirty="0"/>
                    </a:p>
                  </a:txBody>
                  <a:tcPr/>
                </a:tc>
              </a:tr>
              <a:tr h="370840">
                <a:tc>
                  <a:txBody>
                    <a:bodyPr/>
                    <a:lstStyle/>
                    <a:p>
                      <a:r>
                        <a:rPr lang="en-US" dirty="0" smtClean="0"/>
                        <a:t>import </a:t>
                      </a:r>
                      <a:r>
                        <a:rPr lang="en-US" dirty="0" err="1" smtClean="0"/>
                        <a:t>xlrd</a:t>
                      </a:r>
                      <a:endParaRPr lang="en-US" i="1" dirty="0"/>
                    </a:p>
                  </a:txBody>
                  <a:tcPr/>
                </a:tc>
                <a:tc>
                  <a:txBody>
                    <a:bodyPr/>
                    <a:lstStyle/>
                    <a:p>
                      <a:pPr algn="ctr"/>
                      <a:r>
                        <a:rPr lang="en-US" dirty="0" smtClean="0"/>
                        <a:t>Importing </a:t>
                      </a:r>
                      <a:r>
                        <a:rPr lang="en-US" dirty="0" err="1" smtClean="0"/>
                        <a:t>xlrd</a:t>
                      </a:r>
                      <a:endParaRPr lang="en-US" dirty="0"/>
                    </a:p>
                  </a:txBody>
                  <a:tcPr/>
                </a:tc>
              </a:tr>
              <a:tr h="370840">
                <a:tc>
                  <a:txBody>
                    <a:bodyPr/>
                    <a:lstStyle/>
                    <a:p>
                      <a:r>
                        <a:rPr lang="en-US" dirty="0" smtClean="0"/>
                        <a:t>book=</a:t>
                      </a:r>
                      <a:r>
                        <a:rPr lang="en-US" dirty="0" err="1" smtClean="0"/>
                        <a:t>xlrd.open_workbook</a:t>
                      </a:r>
                      <a:r>
                        <a:rPr lang="en-US" dirty="0" smtClean="0"/>
                        <a:t>('SRS Career.xlsx')</a:t>
                      </a:r>
                    </a:p>
                    <a:p>
                      <a:endParaRPr lang="en-US" i="1" dirty="0"/>
                    </a:p>
                  </a:txBody>
                  <a:tcPr/>
                </a:tc>
                <a:tc>
                  <a:txBody>
                    <a:bodyPr/>
                    <a:lstStyle/>
                    <a:p>
                      <a:pPr algn="ctr"/>
                      <a:r>
                        <a:rPr lang="en-US" dirty="0" smtClean="0"/>
                        <a:t>Reading the Excel workbook</a:t>
                      </a:r>
                      <a:endParaRPr lang="en-US" dirty="0"/>
                    </a:p>
                  </a:txBody>
                  <a:tcPr/>
                </a:tc>
              </a:tr>
              <a:tr h="370840">
                <a:tc>
                  <a:txBody>
                    <a:bodyPr/>
                    <a:lstStyle/>
                    <a:p>
                      <a:r>
                        <a:rPr lang="en-US" dirty="0" smtClean="0"/>
                        <a:t>n=</a:t>
                      </a:r>
                      <a:r>
                        <a:rPr lang="en-US" dirty="0" err="1" smtClean="0"/>
                        <a:t>book.nsheets</a:t>
                      </a:r>
                      <a:endParaRPr lang="en-US" i="1" dirty="0"/>
                    </a:p>
                  </a:txBody>
                  <a:tcPr/>
                </a:tc>
                <a:tc>
                  <a:txBody>
                    <a:bodyPr/>
                    <a:lstStyle/>
                    <a:p>
                      <a:pPr algn="ctr"/>
                      <a:r>
                        <a:rPr lang="en-US" dirty="0" smtClean="0"/>
                        <a:t>Finding the number of</a:t>
                      </a:r>
                      <a:r>
                        <a:rPr lang="en-US" baseline="0" dirty="0" smtClean="0"/>
                        <a:t> sheets in workbook</a:t>
                      </a:r>
                      <a:endParaRPr lang="en-US" dirty="0"/>
                    </a:p>
                  </a:txBody>
                  <a:tcPr/>
                </a:tc>
              </a:tr>
              <a:tr h="370840">
                <a:tc>
                  <a:txBody>
                    <a:bodyPr/>
                    <a:lstStyle/>
                    <a:p>
                      <a:r>
                        <a:rPr lang="en-US" dirty="0" err="1" smtClean="0"/>
                        <a:t>book.sheet_names</a:t>
                      </a:r>
                      <a:r>
                        <a:rPr lang="en-US" dirty="0" smtClean="0"/>
                        <a:t>()</a:t>
                      </a:r>
                      <a:endParaRPr lang="en-US" i="1" dirty="0"/>
                    </a:p>
                  </a:txBody>
                  <a:tcPr/>
                </a:tc>
                <a:tc>
                  <a:txBody>
                    <a:bodyPr/>
                    <a:lstStyle/>
                    <a:p>
                      <a:pPr algn="ctr"/>
                      <a:r>
                        <a:rPr lang="en-US" dirty="0" smtClean="0"/>
                        <a:t>Finding the names of sheets in workbook</a:t>
                      </a:r>
                      <a:endParaRPr lang="en-US" dirty="0"/>
                    </a:p>
                  </a:txBody>
                  <a:tcPr/>
                </a:tc>
              </a:tr>
              <a:tr h="370840">
                <a:tc>
                  <a:txBody>
                    <a:bodyPr/>
                    <a:lstStyle/>
                    <a:p>
                      <a:r>
                        <a:rPr lang="en-US" dirty="0" err="1" smtClean="0"/>
                        <a:t>last_sheet</a:t>
                      </a:r>
                      <a:r>
                        <a:rPr lang="en-US" dirty="0" smtClean="0"/>
                        <a:t>=</a:t>
                      </a:r>
                      <a:r>
                        <a:rPr lang="en-US" dirty="0" err="1" smtClean="0"/>
                        <a:t>book.sheet_by_index</a:t>
                      </a:r>
                      <a:r>
                        <a:rPr lang="en-US" dirty="0" smtClean="0"/>
                        <a:t>(n-1)</a:t>
                      </a:r>
                      <a:endParaRPr lang="en-US" i="1" dirty="0"/>
                    </a:p>
                  </a:txBody>
                  <a:tcPr/>
                </a:tc>
                <a:tc>
                  <a:txBody>
                    <a:bodyPr/>
                    <a:lstStyle/>
                    <a:p>
                      <a:pPr algn="ctr"/>
                      <a:r>
                        <a:rPr lang="en-US" dirty="0" smtClean="0"/>
                        <a:t>Reading the sheets by sheet index</a:t>
                      </a:r>
                      <a:endParaRPr lang="en-US" dirty="0"/>
                    </a:p>
                  </a:txBody>
                  <a:tcPr/>
                </a:tc>
              </a:tr>
              <a:tr h="370840">
                <a:tc>
                  <a:txBody>
                    <a:bodyPr/>
                    <a:lstStyle/>
                    <a:p>
                      <a:r>
                        <a:rPr lang="en-US" dirty="0" err="1" smtClean="0"/>
                        <a:t>last_sheet.row_values</a:t>
                      </a:r>
                      <a:r>
                        <a:rPr lang="en-US" dirty="0" smtClean="0"/>
                        <a:t>(0)</a:t>
                      </a:r>
                      <a:endParaRPr lang="en-US" i="1" dirty="0"/>
                    </a:p>
                  </a:txBody>
                  <a:tcPr/>
                </a:tc>
                <a:tc>
                  <a:txBody>
                    <a:bodyPr/>
                    <a:lstStyle/>
                    <a:p>
                      <a:pPr algn="ctr"/>
                      <a:r>
                        <a:rPr lang="en-US" dirty="0" smtClean="0"/>
                        <a:t>Getting the 1</a:t>
                      </a:r>
                      <a:r>
                        <a:rPr lang="en-US" baseline="30000" dirty="0" smtClean="0"/>
                        <a:t>st</a:t>
                      </a:r>
                      <a:r>
                        <a:rPr lang="en-US" dirty="0" smtClean="0"/>
                        <a:t> row of a</a:t>
                      </a:r>
                      <a:r>
                        <a:rPr lang="en-US" baseline="0" dirty="0" smtClean="0"/>
                        <a:t> sheet</a:t>
                      </a:r>
                      <a:endParaRPr lang="en-US" dirty="0"/>
                    </a:p>
                  </a:txBody>
                  <a:tcPr/>
                </a:tc>
              </a:tr>
              <a:tr h="370840">
                <a:tc>
                  <a:txBody>
                    <a:bodyPr/>
                    <a:lstStyle/>
                    <a:p>
                      <a:r>
                        <a:rPr lang="en-US" dirty="0" err="1" smtClean="0"/>
                        <a:t>last_sheet.cell</a:t>
                      </a:r>
                      <a:r>
                        <a:rPr lang="en-US" dirty="0" smtClean="0"/>
                        <a:t>(0,0)</a:t>
                      </a:r>
                      <a:endParaRPr lang="en-US" i="1" dirty="0"/>
                    </a:p>
                  </a:txBody>
                  <a:tcPr/>
                </a:tc>
                <a:tc>
                  <a:txBody>
                    <a:bodyPr/>
                    <a:lstStyle/>
                    <a:p>
                      <a:pPr algn="ctr"/>
                      <a:r>
                        <a:rPr lang="en-US" dirty="0" smtClean="0"/>
                        <a:t>Getting 1</a:t>
                      </a:r>
                      <a:r>
                        <a:rPr lang="en-US" baseline="30000" dirty="0" smtClean="0"/>
                        <a:t>st</a:t>
                      </a:r>
                      <a:r>
                        <a:rPr lang="en-US" dirty="0" smtClean="0"/>
                        <a:t> cell of the sheet</a:t>
                      </a:r>
                      <a:endParaRPr lang="en-US" dirty="0"/>
                    </a:p>
                  </a:txBody>
                  <a:tcPr/>
                </a:tc>
              </a:tr>
              <a:tr h="370840">
                <a:tc>
                  <a:txBody>
                    <a:bodyPr/>
                    <a:lstStyle/>
                    <a:p>
                      <a:r>
                        <a:rPr lang="en-US" dirty="0" err="1" smtClean="0"/>
                        <a:t>last_sheet.row_slice</a:t>
                      </a:r>
                      <a:r>
                        <a:rPr lang="en-US" dirty="0" smtClean="0"/>
                        <a:t>(</a:t>
                      </a:r>
                      <a:r>
                        <a:rPr lang="en-US" dirty="0" err="1" smtClean="0"/>
                        <a:t>rowx</a:t>
                      </a:r>
                      <a:r>
                        <a:rPr lang="en-US" dirty="0" smtClean="0"/>
                        <a:t>=0,start_colx=1,end_colx=5)</a:t>
                      </a:r>
                      <a:endParaRPr lang="en-US" i="1" dirty="0"/>
                    </a:p>
                  </a:txBody>
                  <a:tcPr/>
                </a:tc>
                <a:tc>
                  <a:txBody>
                    <a:bodyPr/>
                    <a:lstStyle/>
                    <a:p>
                      <a:pPr algn="ctr"/>
                      <a:r>
                        <a:rPr lang="en-US" dirty="0" smtClean="0"/>
                        <a:t>Getting 1</a:t>
                      </a:r>
                      <a:r>
                        <a:rPr lang="en-US" baseline="30000" dirty="0" smtClean="0"/>
                        <a:t>st</a:t>
                      </a:r>
                      <a:r>
                        <a:rPr lang="en-US" dirty="0" smtClean="0"/>
                        <a:t> to 5</a:t>
                      </a:r>
                      <a:r>
                        <a:rPr lang="en-US" baseline="30000" dirty="0" smtClean="0"/>
                        <a:t>th</a:t>
                      </a:r>
                      <a:r>
                        <a:rPr lang="en-US" dirty="0" smtClean="0"/>
                        <a:t> columns of 1</a:t>
                      </a:r>
                      <a:r>
                        <a:rPr lang="en-US" baseline="30000" dirty="0" smtClean="0"/>
                        <a:t>st</a:t>
                      </a:r>
                      <a:r>
                        <a:rPr lang="en-US" dirty="0" smtClean="0"/>
                        <a:t> row</a:t>
                      </a:r>
                      <a:endParaRPr lang="en-US" dirty="0"/>
                    </a:p>
                  </a:txBody>
                  <a:tcPr/>
                </a:tc>
              </a:tr>
            </a:tbl>
          </a:graphicData>
        </a:graphic>
      </p:graphicFrame>
    </p:spTree>
    <p:extLst>
      <p:ext uri="{BB962C8B-B14F-4D97-AF65-F5344CB8AC3E}">
        <p14:creationId xmlns:p14="http://schemas.microsoft.com/office/powerpoint/2010/main" val="2053915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Loading Data Files</a:t>
            </a:r>
            <a:endParaRPr lang="en-IN" sz="6000" dirty="0"/>
          </a:p>
        </p:txBody>
      </p:sp>
      <p:sp>
        <p:nvSpPr>
          <p:cNvPr id="5" name="TextBox 4"/>
          <p:cNvSpPr txBox="1"/>
          <p:nvPr/>
        </p:nvSpPr>
        <p:spPr>
          <a:xfrm>
            <a:off x="838199" y="1746737"/>
            <a:ext cx="4706816" cy="4247317"/>
          </a:xfrm>
          <a:prstGeom prst="rect">
            <a:avLst/>
          </a:prstGeom>
          <a:noFill/>
        </p:spPr>
        <p:txBody>
          <a:bodyPr wrap="square" rtlCol="0">
            <a:spAutoFit/>
          </a:bodyPr>
          <a:lstStyle/>
          <a:p>
            <a:r>
              <a:rPr lang="en-US" b="1" dirty="0" smtClean="0"/>
              <a:t>open</a:t>
            </a:r>
          </a:p>
          <a:p>
            <a:endParaRPr lang="en-US" b="1" dirty="0" smtClean="0"/>
          </a:p>
          <a:p>
            <a:r>
              <a:rPr lang="en-US" b="1" dirty="0" smtClean="0"/>
              <a:t># Finding the total number of columns in a file</a:t>
            </a:r>
          </a:p>
          <a:p>
            <a:endParaRPr lang="en-US" b="1" dirty="0"/>
          </a:p>
          <a:p>
            <a:r>
              <a:rPr lang="en-US" i="1" dirty="0"/>
              <a:t>data=open('Customer Churn </a:t>
            </a:r>
            <a:r>
              <a:rPr lang="en-US" i="1" dirty="0" err="1"/>
              <a:t>Model.txt','r</a:t>
            </a:r>
            <a:r>
              <a:rPr lang="en-US" i="1" dirty="0"/>
              <a:t>')</a:t>
            </a:r>
          </a:p>
          <a:p>
            <a:r>
              <a:rPr lang="en-US" i="1" dirty="0"/>
              <a:t>cols=</a:t>
            </a:r>
            <a:r>
              <a:rPr lang="en-US" i="1" dirty="0" err="1"/>
              <a:t>data.next</a:t>
            </a:r>
            <a:r>
              <a:rPr lang="en-US" i="1" dirty="0"/>
              <a:t>().strip().split(',')</a:t>
            </a:r>
          </a:p>
          <a:p>
            <a:r>
              <a:rPr lang="en-US" i="1" dirty="0" err="1"/>
              <a:t>ncols</a:t>
            </a:r>
            <a:r>
              <a:rPr lang="en-US" i="1" dirty="0"/>
              <a:t>=</a:t>
            </a:r>
            <a:r>
              <a:rPr lang="en-US" i="1" dirty="0" err="1"/>
              <a:t>len</a:t>
            </a:r>
            <a:r>
              <a:rPr lang="en-US" i="1" dirty="0"/>
              <a:t>(cols</a:t>
            </a:r>
            <a:r>
              <a:rPr lang="en-US" i="1" dirty="0" smtClean="0"/>
              <a:t>)</a:t>
            </a:r>
          </a:p>
          <a:p>
            <a:endParaRPr lang="en-US" i="1" dirty="0" smtClean="0"/>
          </a:p>
          <a:p>
            <a:r>
              <a:rPr lang="en-US" b="1" i="1" dirty="0" smtClean="0"/>
              <a:t># Reading the file line by line</a:t>
            </a:r>
          </a:p>
          <a:p>
            <a:endParaRPr lang="en-US" b="1" i="1" dirty="0"/>
          </a:p>
          <a:p>
            <a:r>
              <a:rPr lang="en-US" i="1" dirty="0"/>
              <a:t>for line in open('Customer Churn Model.txt'):</a:t>
            </a:r>
          </a:p>
          <a:p>
            <a:r>
              <a:rPr lang="en-US" i="1" dirty="0"/>
              <a:t>    values=</a:t>
            </a:r>
            <a:r>
              <a:rPr lang="en-US" i="1" dirty="0" err="1"/>
              <a:t>line.strip</a:t>
            </a:r>
            <a:r>
              <a:rPr lang="en-US" i="1" dirty="0"/>
              <a:t>().split(',')</a:t>
            </a:r>
          </a:p>
          <a:p>
            <a:r>
              <a:rPr lang="en-US" i="1" dirty="0"/>
              <a:t>    print values</a:t>
            </a:r>
            <a:endParaRPr lang="en-US" i="1" dirty="0" smtClean="0"/>
          </a:p>
          <a:p>
            <a:endParaRPr lang="en-US" b="1" dirty="0"/>
          </a:p>
          <a:p>
            <a:endParaRPr lang="en-US" b="1" dirty="0"/>
          </a:p>
        </p:txBody>
      </p:sp>
      <p:sp>
        <p:nvSpPr>
          <p:cNvPr id="6" name="TextBox 5"/>
          <p:cNvSpPr txBox="1"/>
          <p:nvPr/>
        </p:nvSpPr>
        <p:spPr>
          <a:xfrm>
            <a:off x="6488722" y="1899137"/>
            <a:ext cx="4706816" cy="4524315"/>
          </a:xfrm>
          <a:prstGeom prst="rect">
            <a:avLst/>
          </a:prstGeom>
          <a:noFill/>
        </p:spPr>
        <p:txBody>
          <a:bodyPr wrap="square" rtlCol="0">
            <a:spAutoFit/>
          </a:bodyPr>
          <a:lstStyle/>
          <a:p>
            <a:r>
              <a:rPr lang="en-US" b="1" dirty="0" smtClean="0"/>
              <a:t>open</a:t>
            </a:r>
          </a:p>
          <a:p>
            <a:r>
              <a:rPr lang="en-US" b="1" dirty="0" smtClean="0"/>
              <a:t># Reading data as a </a:t>
            </a:r>
            <a:r>
              <a:rPr lang="en-US" b="1" dirty="0" err="1" smtClean="0"/>
              <a:t>dict</a:t>
            </a:r>
            <a:r>
              <a:rPr lang="en-US" b="1" dirty="0" smtClean="0"/>
              <a:t> line-by-line</a:t>
            </a:r>
          </a:p>
          <a:p>
            <a:r>
              <a:rPr lang="en-US" dirty="0"/>
              <a:t>counter=0</a:t>
            </a:r>
          </a:p>
          <a:p>
            <a:endParaRPr lang="en-US" dirty="0"/>
          </a:p>
          <a:p>
            <a:r>
              <a:rPr lang="en-US" dirty="0" err="1"/>
              <a:t>main_dict</a:t>
            </a:r>
            <a:r>
              <a:rPr lang="en-US" dirty="0"/>
              <a:t>={}</a:t>
            </a:r>
          </a:p>
          <a:p>
            <a:r>
              <a:rPr lang="en-US" dirty="0"/>
              <a:t>for col in cols:</a:t>
            </a:r>
          </a:p>
          <a:p>
            <a:r>
              <a:rPr lang="en-US" dirty="0"/>
              <a:t>    </a:t>
            </a:r>
            <a:r>
              <a:rPr lang="en-US" dirty="0" err="1"/>
              <a:t>main_dict</a:t>
            </a:r>
            <a:r>
              <a:rPr lang="en-US" dirty="0"/>
              <a:t>[col]=[]</a:t>
            </a:r>
          </a:p>
          <a:p>
            <a:endParaRPr lang="en-US" dirty="0"/>
          </a:p>
          <a:p>
            <a:r>
              <a:rPr lang="en-US" dirty="0"/>
              <a:t>for line in open('Customer Churn Model.txt'):</a:t>
            </a:r>
          </a:p>
          <a:p>
            <a:r>
              <a:rPr lang="en-US" dirty="0"/>
              <a:t>    values = </a:t>
            </a:r>
            <a:r>
              <a:rPr lang="en-US" dirty="0" err="1"/>
              <a:t>line.strip</a:t>
            </a:r>
            <a:r>
              <a:rPr lang="en-US" dirty="0"/>
              <a:t>().split(',')</a:t>
            </a:r>
          </a:p>
          <a:p>
            <a:r>
              <a:rPr lang="en-US" dirty="0"/>
              <a:t>    for </a:t>
            </a:r>
            <a:r>
              <a:rPr lang="en-US" dirty="0" err="1"/>
              <a:t>i</a:t>
            </a:r>
            <a:r>
              <a:rPr lang="en-US" dirty="0"/>
              <a:t> in range(</a:t>
            </a:r>
            <a:r>
              <a:rPr lang="en-US" dirty="0" err="1"/>
              <a:t>len</a:t>
            </a:r>
            <a:r>
              <a:rPr lang="en-US" dirty="0"/>
              <a:t>(cols)):</a:t>
            </a:r>
          </a:p>
          <a:p>
            <a:r>
              <a:rPr lang="en-US" dirty="0"/>
              <a:t>        </a:t>
            </a:r>
            <a:r>
              <a:rPr lang="en-US" dirty="0" err="1"/>
              <a:t>main_dict</a:t>
            </a:r>
            <a:r>
              <a:rPr lang="en-US" dirty="0"/>
              <a:t>[cols[</a:t>
            </a:r>
            <a:r>
              <a:rPr lang="en-US" dirty="0" err="1"/>
              <a:t>i</a:t>
            </a:r>
            <a:r>
              <a:rPr lang="en-US" dirty="0"/>
              <a:t>]].append(values[</a:t>
            </a:r>
            <a:r>
              <a:rPr lang="en-US" dirty="0" err="1"/>
              <a:t>i</a:t>
            </a:r>
            <a:r>
              <a:rPr lang="en-US" dirty="0"/>
              <a:t>])</a:t>
            </a:r>
          </a:p>
          <a:p>
            <a:r>
              <a:rPr lang="en-US" dirty="0"/>
              <a:t>    counter += 1</a:t>
            </a:r>
          </a:p>
          <a:p>
            <a:r>
              <a:rPr lang="en-US" dirty="0"/>
              <a:t>print "The dataset has %d rows and %d columns" % (</a:t>
            </a:r>
            <a:r>
              <a:rPr lang="en-US" dirty="0" err="1"/>
              <a:t>counter,ncols</a:t>
            </a:r>
            <a:r>
              <a:rPr lang="en-US" dirty="0"/>
              <a:t>)</a:t>
            </a:r>
            <a:endParaRPr lang="en-US" b="1" dirty="0"/>
          </a:p>
          <a:p>
            <a:endParaRPr lang="en-US" b="1" dirty="0"/>
          </a:p>
        </p:txBody>
      </p:sp>
    </p:spTree>
    <p:extLst>
      <p:ext uri="{BB962C8B-B14F-4D97-AF65-F5344CB8AC3E}">
        <p14:creationId xmlns:p14="http://schemas.microsoft.com/office/powerpoint/2010/main" val="7377470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Loading Data Files</a:t>
            </a:r>
            <a:endParaRPr lang="en-IN" sz="6000" dirty="0"/>
          </a:p>
        </p:txBody>
      </p:sp>
      <p:sp>
        <p:nvSpPr>
          <p:cNvPr id="2" name="TextBox 1"/>
          <p:cNvSpPr txBox="1"/>
          <p:nvPr/>
        </p:nvSpPr>
        <p:spPr>
          <a:xfrm>
            <a:off x="838199" y="1500554"/>
            <a:ext cx="10275277" cy="4524315"/>
          </a:xfrm>
          <a:prstGeom prst="rect">
            <a:avLst/>
          </a:prstGeom>
          <a:noFill/>
        </p:spPr>
        <p:txBody>
          <a:bodyPr wrap="square" rtlCol="0">
            <a:spAutoFit/>
          </a:bodyPr>
          <a:lstStyle/>
          <a:p>
            <a:r>
              <a:rPr lang="en-US" b="1" dirty="0" smtClean="0"/>
              <a:t>Reading data from URL</a:t>
            </a:r>
          </a:p>
          <a:p>
            <a:endParaRPr lang="pt-BR" b="1" dirty="0"/>
          </a:p>
          <a:p>
            <a:r>
              <a:rPr lang="pt-BR" b="1" dirty="0" smtClean="0"/>
              <a:t>Example 1</a:t>
            </a:r>
            <a:r>
              <a:rPr lang="pt-BR" dirty="0" smtClean="0"/>
              <a:t>:  </a:t>
            </a:r>
          </a:p>
          <a:p>
            <a:r>
              <a:rPr lang="pt-BR" i="1" dirty="0" smtClean="0"/>
              <a:t>medal_data=pd.read_csv</a:t>
            </a:r>
            <a:r>
              <a:rPr lang="pt-BR" i="1" dirty="0"/>
              <a:t>('http://winterolympicsmedals.com/medals.csv</a:t>
            </a:r>
            <a:r>
              <a:rPr lang="pt-BR" i="1" dirty="0" smtClean="0"/>
              <a:t>')</a:t>
            </a:r>
          </a:p>
          <a:p>
            <a:endParaRPr lang="pt-BR" dirty="0"/>
          </a:p>
          <a:p>
            <a:r>
              <a:rPr lang="pt-BR" b="1" dirty="0" smtClean="0"/>
              <a:t>Example 2</a:t>
            </a:r>
            <a:r>
              <a:rPr lang="pt-BR" dirty="0" smtClean="0"/>
              <a:t>: </a:t>
            </a:r>
          </a:p>
          <a:p>
            <a:endParaRPr lang="pt-BR" dirty="0"/>
          </a:p>
          <a:p>
            <a:r>
              <a:rPr lang="en-US" i="1" dirty="0" smtClean="0"/>
              <a:t>import </a:t>
            </a:r>
            <a:r>
              <a:rPr lang="en-US" i="1" dirty="0"/>
              <a:t>csv</a:t>
            </a:r>
          </a:p>
          <a:p>
            <a:r>
              <a:rPr lang="en-US" i="1" dirty="0"/>
              <a:t>import urllib2</a:t>
            </a:r>
          </a:p>
          <a:p>
            <a:endParaRPr lang="en-US" i="1" dirty="0"/>
          </a:p>
          <a:p>
            <a:r>
              <a:rPr lang="en-US" i="1" dirty="0" err="1"/>
              <a:t>url</a:t>
            </a:r>
            <a:r>
              <a:rPr lang="en-US" i="1" dirty="0"/>
              <a:t>="http://archive.ics.uci.edu/ml/machine-learning-databases/iris/</a:t>
            </a:r>
            <a:r>
              <a:rPr lang="en-US" i="1" dirty="0" err="1"/>
              <a:t>iris.data</a:t>
            </a:r>
            <a:r>
              <a:rPr lang="en-US" i="1" dirty="0"/>
              <a:t>"</a:t>
            </a:r>
          </a:p>
          <a:p>
            <a:r>
              <a:rPr lang="en-US" i="1" dirty="0"/>
              <a:t>response=urllib2.urlopen(</a:t>
            </a:r>
            <a:r>
              <a:rPr lang="en-US" i="1" dirty="0" err="1"/>
              <a:t>url</a:t>
            </a:r>
            <a:r>
              <a:rPr lang="en-US" i="1" dirty="0"/>
              <a:t>)</a:t>
            </a:r>
          </a:p>
          <a:p>
            <a:r>
              <a:rPr lang="en-US" i="1" dirty="0" err="1"/>
              <a:t>cr</a:t>
            </a:r>
            <a:r>
              <a:rPr lang="en-US" i="1" dirty="0"/>
              <a:t>=</a:t>
            </a:r>
            <a:r>
              <a:rPr lang="en-US" i="1" dirty="0" err="1"/>
              <a:t>csv.reader</a:t>
            </a:r>
            <a:r>
              <a:rPr lang="en-US" i="1" dirty="0"/>
              <a:t>(response)</a:t>
            </a:r>
          </a:p>
          <a:p>
            <a:endParaRPr lang="en-US" i="1" dirty="0"/>
          </a:p>
          <a:p>
            <a:r>
              <a:rPr lang="en-US" i="1" dirty="0"/>
              <a:t>for rows in </a:t>
            </a:r>
            <a:r>
              <a:rPr lang="en-US" i="1" dirty="0" err="1"/>
              <a:t>cr</a:t>
            </a:r>
            <a:r>
              <a:rPr lang="en-US" i="1" dirty="0"/>
              <a:t>:</a:t>
            </a:r>
          </a:p>
          <a:p>
            <a:r>
              <a:rPr lang="en-US" i="1" dirty="0" smtClean="0"/>
              <a:t>      print </a:t>
            </a:r>
            <a:r>
              <a:rPr lang="en-US" i="1" dirty="0"/>
              <a:t>rows</a:t>
            </a:r>
          </a:p>
        </p:txBody>
      </p:sp>
    </p:spTree>
    <p:extLst>
      <p:ext uri="{BB962C8B-B14F-4D97-AF65-F5344CB8AC3E}">
        <p14:creationId xmlns:p14="http://schemas.microsoft.com/office/powerpoint/2010/main" val="17107704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Loading Data Files</a:t>
            </a:r>
            <a:endParaRPr lang="en-IN" sz="6000" dirty="0"/>
          </a:p>
        </p:txBody>
      </p:sp>
      <p:sp>
        <p:nvSpPr>
          <p:cNvPr id="2" name="TextBox 1"/>
          <p:cNvSpPr txBox="1"/>
          <p:nvPr/>
        </p:nvSpPr>
        <p:spPr>
          <a:xfrm>
            <a:off x="838199" y="1500554"/>
            <a:ext cx="10275277" cy="2585323"/>
          </a:xfrm>
          <a:prstGeom prst="rect">
            <a:avLst/>
          </a:prstGeom>
          <a:noFill/>
        </p:spPr>
        <p:txBody>
          <a:bodyPr wrap="square" rtlCol="0">
            <a:spAutoFit/>
          </a:bodyPr>
          <a:lstStyle/>
          <a:p>
            <a:r>
              <a:rPr lang="en-US" b="1" i="1" dirty="0" err="1" smtClean="0"/>
              <a:t>read_table</a:t>
            </a:r>
            <a:endParaRPr lang="en-US" b="1" i="1" dirty="0" smtClean="0"/>
          </a:p>
          <a:p>
            <a:endParaRPr lang="en-US" i="1" dirty="0"/>
          </a:p>
          <a:p>
            <a:r>
              <a:rPr lang="en-US" dirty="0" err="1" smtClean="0"/>
              <a:t>read_table</a:t>
            </a:r>
            <a:r>
              <a:rPr lang="en-US" dirty="0" smtClean="0"/>
              <a:t> is similar to </a:t>
            </a:r>
            <a:r>
              <a:rPr lang="en-US" dirty="0" err="1" smtClean="0"/>
              <a:t>read_csv</a:t>
            </a:r>
            <a:r>
              <a:rPr lang="en-US" dirty="0" smtClean="0"/>
              <a:t>. </a:t>
            </a:r>
            <a:endParaRPr lang="en-US" dirty="0"/>
          </a:p>
          <a:p>
            <a:r>
              <a:rPr lang="en-US" dirty="0" smtClean="0"/>
              <a:t>In fact, </a:t>
            </a:r>
            <a:r>
              <a:rPr lang="en-US" dirty="0" err="1" smtClean="0"/>
              <a:t>read_csv</a:t>
            </a:r>
            <a:r>
              <a:rPr lang="en-US" dirty="0" smtClean="0"/>
              <a:t> is </a:t>
            </a:r>
            <a:r>
              <a:rPr lang="en-US" dirty="0" err="1" smtClean="0"/>
              <a:t>read_table</a:t>
            </a:r>
            <a:r>
              <a:rPr lang="en-US" dirty="0" smtClean="0"/>
              <a:t> with only some of the </a:t>
            </a:r>
            <a:r>
              <a:rPr lang="en-US" dirty="0" err="1" smtClean="0"/>
              <a:t>read_table</a:t>
            </a:r>
            <a:r>
              <a:rPr lang="en-US" dirty="0" smtClean="0"/>
              <a:t> options specified</a:t>
            </a:r>
          </a:p>
          <a:p>
            <a:r>
              <a:rPr lang="en-US" dirty="0" smtClean="0"/>
              <a:t>For </a:t>
            </a:r>
            <a:r>
              <a:rPr lang="en-US" dirty="0" err="1" smtClean="0"/>
              <a:t>read_table</a:t>
            </a:r>
            <a:r>
              <a:rPr lang="en-US" dirty="0" smtClean="0"/>
              <a:t>, one has to specify the delimiter.</a:t>
            </a:r>
          </a:p>
          <a:p>
            <a:endParaRPr lang="en-US" dirty="0"/>
          </a:p>
          <a:p>
            <a:endParaRPr lang="en-US" dirty="0" smtClean="0"/>
          </a:p>
          <a:p>
            <a:r>
              <a:rPr lang="en-US" i="1" dirty="0"/>
              <a:t>data8=</a:t>
            </a:r>
            <a:r>
              <a:rPr lang="en-US" i="1" dirty="0" err="1"/>
              <a:t>pd.read_table</a:t>
            </a:r>
            <a:r>
              <a:rPr lang="en-US" i="1" dirty="0"/>
              <a:t>('Customer Churn Model.txt',</a:t>
            </a:r>
            <a:r>
              <a:rPr lang="en-US" i="1" dirty="0" err="1"/>
              <a:t>sep</a:t>
            </a:r>
            <a:r>
              <a:rPr lang="en-US" i="1" dirty="0"/>
              <a:t>=',')</a:t>
            </a:r>
          </a:p>
          <a:p>
            <a:r>
              <a:rPr lang="en-US" i="1" dirty="0"/>
              <a:t>data8.head()</a:t>
            </a:r>
          </a:p>
        </p:txBody>
      </p:sp>
    </p:spTree>
    <p:extLst>
      <p:ext uri="{BB962C8B-B14F-4D97-AF65-F5344CB8AC3E}">
        <p14:creationId xmlns:p14="http://schemas.microsoft.com/office/powerpoint/2010/main" val="12811899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Loading Data Files</a:t>
            </a:r>
            <a:endParaRPr lang="en-IN" sz="6000" dirty="0"/>
          </a:p>
        </p:txBody>
      </p:sp>
      <p:sp>
        <p:nvSpPr>
          <p:cNvPr id="2" name="TextBox 1"/>
          <p:cNvSpPr txBox="1"/>
          <p:nvPr/>
        </p:nvSpPr>
        <p:spPr>
          <a:xfrm>
            <a:off x="838199" y="1500554"/>
            <a:ext cx="10275277" cy="3693319"/>
          </a:xfrm>
          <a:prstGeom prst="rect">
            <a:avLst/>
          </a:prstGeom>
          <a:noFill/>
        </p:spPr>
        <p:txBody>
          <a:bodyPr wrap="square" rtlCol="0">
            <a:spAutoFit/>
          </a:bodyPr>
          <a:lstStyle/>
          <a:p>
            <a:r>
              <a:rPr lang="en-US" b="1" i="1" dirty="0"/>
              <a:t>c</a:t>
            </a:r>
            <a:r>
              <a:rPr lang="en-US" b="1" i="1" dirty="0" smtClean="0"/>
              <a:t>sv as </a:t>
            </a:r>
            <a:r>
              <a:rPr lang="en-US" b="1" i="1" dirty="0" err="1" smtClean="0"/>
              <a:t>dict</a:t>
            </a:r>
            <a:endParaRPr lang="en-US" b="1" i="1" dirty="0" smtClean="0"/>
          </a:p>
          <a:p>
            <a:endParaRPr lang="en-US" i="1" dirty="0" smtClean="0"/>
          </a:p>
          <a:p>
            <a:r>
              <a:rPr lang="en-US" i="1" dirty="0"/>
              <a:t>import csv</a:t>
            </a:r>
          </a:p>
          <a:p>
            <a:r>
              <a:rPr lang="en-US" i="1" dirty="0" err="1"/>
              <a:t>csvfile</a:t>
            </a:r>
            <a:r>
              <a:rPr lang="en-US" i="1" dirty="0"/>
              <a:t>=open('Hospital </a:t>
            </a:r>
            <a:r>
              <a:rPr lang="en-US" i="1" dirty="0" err="1"/>
              <a:t>Cost.csv','r</a:t>
            </a:r>
            <a:r>
              <a:rPr lang="en-US" i="1" dirty="0"/>
              <a:t>')</a:t>
            </a:r>
          </a:p>
          <a:p>
            <a:r>
              <a:rPr lang="en-US" i="1" dirty="0" err="1"/>
              <a:t>csv_dict</a:t>
            </a:r>
            <a:r>
              <a:rPr lang="en-US" i="1" dirty="0"/>
              <a:t>=</a:t>
            </a:r>
            <a:r>
              <a:rPr lang="en-US" i="1" dirty="0" err="1"/>
              <a:t>csv.DictReader</a:t>
            </a:r>
            <a:r>
              <a:rPr lang="en-US" i="1" dirty="0"/>
              <a:t>(</a:t>
            </a:r>
            <a:r>
              <a:rPr lang="en-US" i="1" dirty="0" err="1"/>
              <a:t>csvfile</a:t>
            </a:r>
            <a:r>
              <a:rPr lang="en-US" i="1" dirty="0"/>
              <a:t>)</a:t>
            </a:r>
          </a:p>
          <a:p>
            <a:r>
              <a:rPr lang="en-US" i="1" dirty="0"/>
              <a:t>for row in </a:t>
            </a:r>
            <a:r>
              <a:rPr lang="en-US" i="1" dirty="0" err="1"/>
              <a:t>csv_dict</a:t>
            </a:r>
            <a:r>
              <a:rPr lang="en-US" i="1" dirty="0"/>
              <a:t>:</a:t>
            </a:r>
          </a:p>
          <a:p>
            <a:r>
              <a:rPr lang="en-US" i="1" dirty="0"/>
              <a:t>    print row</a:t>
            </a:r>
          </a:p>
          <a:p>
            <a:r>
              <a:rPr lang="en-US" i="1" dirty="0"/>
              <a:t>for row in </a:t>
            </a:r>
            <a:r>
              <a:rPr lang="en-US" i="1" dirty="0" err="1"/>
              <a:t>csv_dict</a:t>
            </a:r>
            <a:r>
              <a:rPr lang="en-US" i="1" dirty="0"/>
              <a:t>:</a:t>
            </a:r>
          </a:p>
          <a:p>
            <a:r>
              <a:rPr lang="en-US" i="1" dirty="0"/>
              <a:t>    print </a:t>
            </a:r>
            <a:r>
              <a:rPr lang="en-US" i="1" dirty="0" smtClean="0"/>
              <a:t>row[‘FEMALE’]</a:t>
            </a:r>
          </a:p>
          <a:p>
            <a:endParaRPr lang="en-US" i="1" dirty="0"/>
          </a:p>
          <a:p>
            <a:endParaRPr lang="en-US" i="1" dirty="0" smtClean="0"/>
          </a:p>
          <a:p>
            <a:endParaRPr lang="en-US" i="1" dirty="0"/>
          </a:p>
          <a:p>
            <a:endParaRPr lang="en-US" i="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6276" y="4195031"/>
            <a:ext cx="6791325"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89574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Loading Data Files</a:t>
            </a:r>
            <a:endParaRPr lang="en-IN" sz="6000" dirty="0"/>
          </a:p>
        </p:txBody>
      </p:sp>
      <p:sp>
        <p:nvSpPr>
          <p:cNvPr id="2" name="TextBox 1"/>
          <p:cNvSpPr txBox="1"/>
          <p:nvPr/>
        </p:nvSpPr>
        <p:spPr>
          <a:xfrm>
            <a:off x="838199" y="1500554"/>
            <a:ext cx="10275277" cy="1754326"/>
          </a:xfrm>
          <a:prstGeom prst="rect">
            <a:avLst/>
          </a:prstGeom>
          <a:noFill/>
        </p:spPr>
        <p:txBody>
          <a:bodyPr wrap="square" rtlCol="0">
            <a:spAutoFit/>
          </a:bodyPr>
          <a:lstStyle/>
          <a:p>
            <a:r>
              <a:rPr lang="en-US" b="1" i="1" dirty="0"/>
              <a:t>c</a:t>
            </a:r>
            <a:r>
              <a:rPr lang="en-US" b="1" i="1" dirty="0" smtClean="0"/>
              <a:t>sv as </a:t>
            </a:r>
            <a:r>
              <a:rPr lang="en-US" b="1" i="1" dirty="0" err="1" smtClean="0"/>
              <a:t>dict</a:t>
            </a:r>
            <a:endParaRPr lang="en-US" b="1" i="1" dirty="0" smtClean="0"/>
          </a:p>
          <a:p>
            <a:endParaRPr lang="en-US" i="1" dirty="0" smtClean="0"/>
          </a:p>
          <a:p>
            <a:endParaRPr lang="en-US" i="1" dirty="0"/>
          </a:p>
          <a:p>
            <a:endParaRPr lang="en-US" i="1" dirty="0" smtClean="0"/>
          </a:p>
          <a:p>
            <a:endParaRPr lang="en-US" i="1" dirty="0"/>
          </a:p>
          <a:p>
            <a:endParaRPr lang="en-US" i="1"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0269" y="1925150"/>
            <a:ext cx="808672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269" y="4381499"/>
            <a:ext cx="8086725" cy="2031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a:stCxn id="24578" idx="2"/>
            <a:endCxn id="24579" idx="0"/>
          </p:cNvCxnSpPr>
          <p:nvPr/>
        </p:nvCxnSpPr>
        <p:spPr>
          <a:xfrm>
            <a:off x="5603632" y="3877775"/>
            <a:ext cx="0" cy="50372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2797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Loading Data Files</a:t>
            </a:r>
            <a:endParaRPr lang="en-IN" sz="6000" dirty="0"/>
          </a:p>
        </p:txBody>
      </p:sp>
      <p:sp>
        <p:nvSpPr>
          <p:cNvPr id="2" name="TextBox 1"/>
          <p:cNvSpPr txBox="1"/>
          <p:nvPr/>
        </p:nvSpPr>
        <p:spPr>
          <a:xfrm>
            <a:off x="838199" y="1500554"/>
            <a:ext cx="10275277" cy="3970318"/>
          </a:xfrm>
          <a:prstGeom prst="rect">
            <a:avLst/>
          </a:prstGeom>
          <a:noFill/>
        </p:spPr>
        <p:txBody>
          <a:bodyPr wrap="square" rtlCol="0">
            <a:spAutoFit/>
          </a:bodyPr>
          <a:lstStyle/>
          <a:p>
            <a:r>
              <a:rPr lang="en-US" b="1" i="1" dirty="0"/>
              <a:t>c</a:t>
            </a:r>
            <a:r>
              <a:rPr lang="en-US" b="1" i="1" dirty="0" smtClean="0"/>
              <a:t>sv as </a:t>
            </a:r>
            <a:r>
              <a:rPr lang="en-US" b="1" i="1" dirty="0" err="1" smtClean="0"/>
              <a:t>dict</a:t>
            </a:r>
            <a:endParaRPr lang="en-US" b="1" i="1" dirty="0" smtClean="0"/>
          </a:p>
          <a:p>
            <a:endParaRPr lang="en-US" i="1" dirty="0" smtClean="0"/>
          </a:p>
          <a:p>
            <a:r>
              <a:rPr lang="en-US" b="1" i="1" dirty="0" smtClean="0"/>
              <a:t>Steps:</a:t>
            </a:r>
          </a:p>
          <a:p>
            <a:endParaRPr lang="en-US" i="1" dirty="0" smtClean="0"/>
          </a:p>
          <a:p>
            <a:pPr marL="342900" indent="-342900">
              <a:buAutoNum type="arabicParenR"/>
            </a:pPr>
            <a:r>
              <a:rPr lang="en-US" i="1" dirty="0" smtClean="0"/>
              <a:t>Define a dictionary with employee ID as key</a:t>
            </a:r>
          </a:p>
          <a:p>
            <a:pPr marL="342900" indent="-342900">
              <a:buAutoNum type="arabicParenR"/>
            </a:pPr>
            <a:r>
              <a:rPr lang="en-US" i="1" dirty="0" smtClean="0"/>
              <a:t>Loop over rows followed by a loop over columns</a:t>
            </a:r>
          </a:p>
          <a:p>
            <a:pPr marL="342900" indent="-342900">
              <a:buAutoNum type="arabicParenR"/>
            </a:pPr>
            <a:r>
              <a:rPr lang="en-US" i="1" dirty="0" smtClean="0"/>
              <a:t>Look for value 2. 2 represents absence</a:t>
            </a:r>
          </a:p>
          <a:p>
            <a:pPr marL="342900" indent="-342900">
              <a:buAutoNum type="arabicParenR"/>
            </a:pPr>
            <a:r>
              <a:rPr lang="en-US" i="1" dirty="0" smtClean="0"/>
              <a:t>Append such dates to dictionary for that particular employee</a:t>
            </a:r>
          </a:p>
          <a:p>
            <a:pPr marL="342900" indent="-342900">
              <a:buAutoNum type="arabicParenR"/>
            </a:pPr>
            <a:r>
              <a:rPr lang="en-US" i="1" dirty="0" smtClean="0"/>
              <a:t>Write the dictionary to a csv file</a:t>
            </a:r>
          </a:p>
          <a:p>
            <a:pPr marL="342900" indent="-342900">
              <a:buAutoNum type="arabicParenR"/>
            </a:pPr>
            <a:r>
              <a:rPr lang="en-US" i="1" dirty="0" smtClean="0"/>
              <a:t>Clean up the values</a:t>
            </a:r>
          </a:p>
          <a:p>
            <a:endParaRPr lang="en-US" i="1" dirty="0"/>
          </a:p>
          <a:p>
            <a:endParaRPr lang="en-US" i="1" dirty="0" smtClean="0"/>
          </a:p>
          <a:p>
            <a:endParaRPr lang="en-US" i="1" dirty="0"/>
          </a:p>
          <a:p>
            <a:endParaRPr lang="en-US" i="1" dirty="0"/>
          </a:p>
        </p:txBody>
      </p:sp>
    </p:spTree>
    <p:extLst>
      <p:ext uri="{BB962C8B-B14F-4D97-AF65-F5344CB8AC3E}">
        <p14:creationId xmlns:p14="http://schemas.microsoft.com/office/powerpoint/2010/main" val="2819656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Loading Data Files</a:t>
            </a:r>
            <a:endParaRPr lang="en-IN" sz="6000" dirty="0"/>
          </a:p>
        </p:txBody>
      </p:sp>
      <p:sp>
        <p:nvSpPr>
          <p:cNvPr id="2" name="TextBox 1"/>
          <p:cNvSpPr txBox="1"/>
          <p:nvPr/>
        </p:nvSpPr>
        <p:spPr>
          <a:xfrm>
            <a:off x="3815860" y="1488831"/>
            <a:ext cx="10275277" cy="5770811"/>
          </a:xfrm>
          <a:prstGeom prst="rect">
            <a:avLst/>
          </a:prstGeom>
          <a:noFill/>
        </p:spPr>
        <p:txBody>
          <a:bodyPr wrap="square" rtlCol="0">
            <a:spAutoFit/>
          </a:bodyPr>
          <a:lstStyle/>
          <a:p>
            <a:r>
              <a:rPr lang="en-US" sz="1050" i="1" dirty="0"/>
              <a:t>import csv</a:t>
            </a:r>
          </a:p>
          <a:p>
            <a:r>
              <a:rPr lang="en-US" sz="1050" i="1" dirty="0" err="1"/>
              <a:t>file_path</a:t>
            </a:r>
            <a:r>
              <a:rPr lang="en-US" sz="1050" i="1" dirty="0"/>
              <a:t>='Apr_att.csv'</a:t>
            </a:r>
          </a:p>
          <a:p>
            <a:endParaRPr lang="en-US" sz="1050" i="1" dirty="0"/>
          </a:p>
          <a:p>
            <a:r>
              <a:rPr lang="en-US" sz="1050" i="1" dirty="0"/>
              <a:t>with open(file_path,'</a:t>
            </a:r>
            <a:r>
              <a:rPr lang="en-US" sz="1050" i="1" dirty="0" err="1"/>
              <a:t>rb</a:t>
            </a:r>
            <a:r>
              <a:rPr lang="en-US" sz="1050" i="1" dirty="0"/>
              <a:t>') as f:</a:t>
            </a:r>
          </a:p>
          <a:p>
            <a:r>
              <a:rPr lang="en-US" sz="1050" i="1" dirty="0"/>
              <a:t>    reader=</a:t>
            </a:r>
            <a:r>
              <a:rPr lang="en-US" sz="1050" i="1" dirty="0" err="1"/>
              <a:t>csv.DictReader</a:t>
            </a:r>
            <a:r>
              <a:rPr lang="en-US" sz="1050" i="1" dirty="0"/>
              <a:t>(f)</a:t>
            </a:r>
          </a:p>
          <a:p>
            <a:r>
              <a:rPr lang="en-US" sz="1050" i="1" dirty="0"/>
              <a:t>    fields=</a:t>
            </a:r>
            <a:r>
              <a:rPr lang="en-US" sz="1050" i="1" dirty="0" err="1"/>
              <a:t>reader.fieldnames</a:t>
            </a:r>
            <a:endParaRPr lang="en-US" sz="1050" i="1" dirty="0"/>
          </a:p>
          <a:p>
            <a:r>
              <a:rPr lang="en-US" sz="1050" i="1" dirty="0"/>
              <a:t>    #print fields</a:t>
            </a:r>
          </a:p>
          <a:p>
            <a:r>
              <a:rPr lang="en-US" sz="1050" i="1" dirty="0"/>
              <a:t>    #headers=</a:t>
            </a:r>
            <a:r>
              <a:rPr lang="en-US" sz="1050" i="1" dirty="0" err="1"/>
              <a:t>reader.next</a:t>
            </a:r>
            <a:r>
              <a:rPr lang="en-US" sz="1050" i="1" dirty="0"/>
              <a:t>()</a:t>
            </a:r>
          </a:p>
          <a:p>
            <a:r>
              <a:rPr lang="en-US" sz="1050" i="1" dirty="0"/>
              <a:t>    </a:t>
            </a:r>
            <a:r>
              <a:rPr lang="en-US" sz="1050" i="1" dirty="0" err="1"/>
              <a:t>final_dict</a:t>
            </a:r>
            <a:r>
              <a:rPr lang="en-US" sz="1050" i="1" dirty="0"/>
              <a:t>={}</a:t>
            </a:r>
          </a:p>
          <a:p>
            <a:r>
              <a:rPr lang="en-US" sz="1050" i="1" dirty="0"/>
              <a:t>    for row in reader:</a:t>
            </a:r>
          </a:p>
          <a:p>
            <a:r>
              <a:rPr lang="en-US" sz="1050" i="1" dirty="0"/>
              <a:t>        </a:t>
            </a:r>
            <a:r>
              <a:rPr lang="en-US" sz="1050" i="1" dirty="0" err="1"/>
              <a:t>final_dict</a:t>
            </a:r>
            <a:r>
              <a:rPr lang="en-US" sz="1050" i="1" dirty="0"/>
              <a:t>[row['Name']]=[]</a:t>
            </a:r>
          </a:p>
          <a:p>
            <a:r>
              <a:rPr lang="en-US" sz="1050" i="1" dirty="0"/>
              <a:t>        for col in fields:</a:t>
            </a:r>
          </a:p>
          <a:p>
            <a:r>
              <a:rPr lang="en-US" sz="1050" i="1" dirty="0"/>
              <a:t>            if row[col]=='2':</a:t>
            </a:r>
          </a:p>
          <a:p>
            <a:r>
              <a:rPr lang="en-US" sz="1050" i="1" dirty="0"/>
              <a:t>                </a:t>
            </a:r>
            <a:r>
              <a:rPr lang="en-US" sz="1050" i="1" dirty="0" err="1"/>
              <a:t>final_dict</a:t>
            </a:r>
            <a:r>
              <a:rPr lang="en-US" sz="1050" i="1" dirty="0"/>
              <a:t>[row['Name']].append(col)</a:t>
            </a:r>
          </a:p>
          <a:p>
            <a:r>
              <a:rPr lang="en-US" sz="1050" i="1" dirty="0"/>
              <a:t>                print row['Name'],col</a:t>
            </a:r>
          </a:p>
          <a:p>
            <a:endParaRPr lang="en-US" sz="1050" i="1" dirty="0"/>
          </a:p>
          <a:p>
            <a:endParaRPr lang="en-US" sz="1050" i="1" dirty="0"/>
          </a:p>
          <a:p>
            <a:r>
              <a:rPr lang="en-US" sz="1050" i="1" dirty="0"/>
              <a:t>with open('att_dict.csv', '</a:t>
            </a:r>
            <a:r>
              <a:rPr lang="en-US" sz="1050" i="1" dirty="0" err="1"/>
              <a:t>wb</a:t>
            </a:r>
            <a:r>
              <a:rPr lang="en-US" sz="1050" i="1" dirty="0"/>
              <a:t>') as </a:t>
            </a:r>
            <a:r>
              <a:rPr lang="en-US" sz="1050" i="1" dirty="0" err="1"/>
              <a:t>csv_file</a:t>
            </a:r>
            <a:r>
              <a:rPr lang="en-US" sz="1050" i="1" dirty="0"/>
              <a:t>:</a:t>
            </a:r>
          </a:p>
          <a:p>
            <a:r>
              <a:rPr lang="en-US" sz="1050" i="1" dirty="0"/>
              <a:t>    writer = </a:t>
            </a:r>
            <a:r>
              <a:rPr lang="en-US" sz="1050" i="1" dirty="0" err="1"/>
              <a:t>csv.writer</a:t>
            </a:r>
            <a:r>
              <a:rPr lang="en-US" sz="1050" i="1" dirty="0"/>
              <a:t>(</a:t>
            </a:r>
            <a:r>
              <a:rPr lang="en-US" sz="1050" i="1" dirty="0" err="1"/>
              <a:t>csv_file</a:t>
            </a:r>
            <a:r>
              <a:rPr lang="en-US" sz="1050" i="1" dirty="0"/>
              <a:t>)</a:t>
            </a:r>
          </a:p>
          <a:p>
            <a:r>
              <a:rPr lang="en-US" sz="1050" i="1" dirty="0"/>
              <a:t>    for key, value in </a:t>
            </a:r>
            <a:r>
              <a:rPr lang="en-US" sz="1050" i="1" dirty="0" err="1"/>
              <a:t>final_dict.items</a:t>
            </a:r>
            <a:r>
              <a:rPr lang="en-US" sz="1050" i="1" dirty="0"/>
              <a:t>():</a:t>
            </a:r>
          </a:p>
          <a:p>
            <a:r>
              <a:rPr lang="en-US" sz="1050" i="1" dirty="0"/>
              <a:t>        </a:t>
            </a:r>
            <a:r>
              <a:rPr lang="en-US" sz="1050" i="1" dirty="0" err="1"/>
              <a:t>writer.writerow</a:t>
            </a:r>
            <a:r>
              <a:rPr lang="en-US" sz="1050" i="1" dirty="0"/>
              <a:t>([key, value])</a:t>
            </a:r>
          </a:p>
          <a:p>
            <a:endParaRPr lang="en-US" sz="1050" i="1" dirty="0"/>
          </a:p>
          <a:p>
            <a:r>
              <a:rPr lang="en-US" sz="1050" i="1" dirty="0"/>
              <a:t>data=</a:t>
            </a:r>
            <a:r>
              <a:rPr lang="en-US" sz="1050" i="1" dirty="0" err="1"/>
              <a:t>pd.read_csv</a:t>
            </a:r>
            <a:r>
              <a:rPr lang="en-US" sz="1050" i="1" dirty="0"/>
              <a:t>('</a:t>
            </a:r>
            <a:r>
              <a:rPr lang="en-US" sz="1050" i="1" dirty="0" err="1"/>
              <a:t>att_dict.csv',names</a:t>
            </a:r>
            <a:r>
              <a:rPr lang="en-US" sz="1050" i="1" dirty="0"/>
              <a:t>=["</a:t>
            </a:r>
            <a:r>
              <a:rPr lang="en-US" sz="1050" i="1" dirty="0" err="1"/>
              <a:t>Employee","Dates</a:t>
            </a:r>
            <a:r>
              <a:rPr lang="en-US" sz="1050" i="1" dirty="0"/>
              <a:t>"])</a:t>
            </a:r>
          </a:p>
          <a:p>
            <a:r>
              <a:rPr lang="en-US" sz="1050" i="1" dirty="0"/>
              <a:t>data['Dates1'] = data['Dates'].map(lambda x: </a:t>
            </a:r>
            <a:r>
              <a:rPr lang="en-US" sz="1050" i="1" dirty="0" err="1"/>
              <a:t>x.replace</a:t>
            </a:r>
            <a:r>
              <a:rPr lang="en-US" sz="1050" i="1" dirty="0"/>
              <a:t>("]",""))</a:t>
            </a:r>
          </a:p>
          <a:p>
            <a:r>
              <a:rPr lang="en-US" sz="1050" i="1" dirty="0"/>
              <a:t>data['Dates2'] = data['Dates1'].map(lambda x: </a:t>
            </a:r>
            <a:r>
              <a:rPr lang="en-US" sz="1050" i="1" dirty="0" err="1"/>
              <a:t>x.replace</a:t>
            </a:r>
            <a:r>
              <a:rPr lang="en-US" sz="1050" i="1" dirty="0"/>
              <a:t>("[",""))</a:t>
            </a:r>
          </a:p>
          <a:p>
            <a:r>
              <a:rPr lang="en-US" sz="1050" i="1" dirty="0"/>
              <a:t>data['Dates3'] = data['Dates2'].map(lambda x: </a:t>
            </a:r>
            <a:r>
              <a:rPr lang="en-US" sz="1050" i="1" dirty="0" err="1"/>
              <a:t>x.replace</a:t>
            </a:r>
            <a:r>
              <a:rPr lang="en-US" sz="1050" i="1" dirty="0"/>
              <a:t>("'",""))</a:t>
            </a:r>
          </a:p>
          <a:p>
            <a:r>
              <a:rPr lang="en-US" sz="1050" i="1" dirty="0" err="1"/>
              <a:t>data.head</a:t>
            </a:r>
            <a:r>
              <a:rPr lang="en-US" sz="1050" i="1" dirty="0"/>
              <a:t>()</a:t>
            </a:r>
          </a:p>
          <a:p>
            <a:endParaRPr lang="en-US" sz="1050" i="1" dirty="0"/>
          </a:p>
          <a:p>
            <a:r>
              <a:rPr lang="en-US" sz="1050" i="1" dirty="0" err="1"/>
              <a:t>final_df</a:t>
            </a:r>
            <a:r>
              <a:rPr lang="en-US" sz="1050" i="1" dirty="0"/>
              <a:t>=data[['Employee','Dates3']]</a:t>
            </a:r>
          </a:p>
          <a:p>
            <a:r>
              <a:rPr lang="en-US" sz="1050" i="1" dirty="0" err="1"/>
              <a:t>final_df.to_csv</a:t>
            </a:r>
            <a:r>
              <a:rPr lang="en-US" sz="1050" i="1" dirty="0"/>
              <a:t>('</a:t>
            </a:r>
            <a:r>
              <a:rPr lang="en-US" sz="1050" i="1" dirty="0" err="1"/>
              <a:t>final_att.csv',index</a:t>
            </a:r>
            <a:r>
              <a:rPr lang="en-US" sz="1050" i="1" dirty="0"/>
              <a:t>=False)</a:t>
            </a:r>
          </a:p>
          <a:p>
            <a:endParaRPr lang="en-US" i="1" dirty="0" smtClean="0"/>
          </a:p>
          <a:p>
            <a:endParaRPr lang="en-US" i="1" dirty="0"/>
          </a:p>
          <a:p>
            <a:endParaRPr lang="en-US" i="1" dirty="0"/>
          </a:p>
        </p:txBody>
      </p:sp>
    </p:spTree>
    <p:extLst>
      <p:ext uri="{BB962C8B-B14F-4D97-AF65-F5344CB8AC3E}">
        <p14:creationId xmlns:p14="http://schemas.microsoft.com/office/powerpoint/2010/main" val="1313060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srcRect l="61439" t="12778" r="7560" b="51111"/>
          <a:stretch/>
        </p:blipFill>
        <p:spPr>
          <a:xfrm>
            <a:off x="6229350" y="1944975"/>
            <a:ext cx="5181600" cy="3862832"/>
          </a:xfrm>
          <a:prstGeom prst="rect">
            <a:avLst/>
          </a:prstGeom>
        </p:spPr>
      </p:pic>
      <p:grpSp>
        <p:nvGrpSpPr>
          <p:cNvPr id="4" name="Group 3"/>
          <p:cNvGrpSpPr/>
          <p:nvPr/>
        </p:nvGrpSpPr>
        <p:grpSpPr>
          <a:xfrm>
            <a:off x="663244" y="597331"/>
            <a:ext cx="4744339" cy="671512"/>
            <a:chOff x="663244" y="597331"/>
            <a:chExt cx="4744339" cy="671512"/>
          </a:xfrm>
        </p:grpSpPr>
        <p:sp>
          <p:nvSpPr>
            <p:cNvPr id="5" name="Rectangle 4"/>
            <p:cNvSpPr/>
            <p:nvPr/>
          </p:nvSpPr>
          <p:spPr>
            <a:xfrm>
              <a:off x="1263132" y="712371"/>
              <a:ext cx="4144451" cy="530594"/>
            </a:xfrm>
            <a:prstGeom prst="rect">
              <a:avLst/>
            </a:prstGeom>
          </p:spPr>
          <p:txBody>
            <a:bodyPr wrap="square">
              <a:spAutoFit/>
            </a:bodyPr>
            <a:lstStyle/>
            <a:p>
              <a:pPr>
                <a:lnSpc>
                  <a:spcPct val="107000"/>
                </a:lnSpc>
                <a:spcAft>
                  <a:spcPts val="800"/>
                </a:spcAft>
              </a:pPr>
              <a:r>
                <a:rPr lang="en-GB" sz="2800" b="1" dirty="0">
                  <a:solidFill>
                    <a:srgbClr val="2E74B5"/>
                  </a:solidFill>
                  <a:latin typeface="Calibri Light" panose="020F0302020204030204" pitchFamily="34" charset="0"/>
                  <a:ea typeface="Calibri" panose="020F0502020204030204" pitchFamily="34" charset="0"/>
                </a:rPr>
                <a:t>Course Locations</a:t>
              </a:r>
              <a:endParaRPr lang="en-GB" sz="2800" b="1" dirty="0">
                <a:solidFill>
                  <a:srgbClr val="517494"/>
                </a:solidFill>
                <a:effectLst/>
                <a:latin typeface="Times New Roman" panose="02020603050405020304" pitchFamily="18" charset="0"/>
                <a:ea typeface="Calibri" panose="020F0502020204030204" pitchFamily="34" charset="0"/>
              </a:endParaRPr>
            </a:p>
          </p:txBody>
        </p:sp>
        <p:pic>
          <p:nvPicPr>
            <p:cNvPr id="6" name="Picture 5"/>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663244" y="597331"/>
              <a:ext cx="634392" cy="671512"/>
            </a:xfrm>
            <a:prstGeom prst="rect">
              <a:avLst/>
            </a:prstGeom>
          </p:spPr>
        </p:pic>
      </p:gr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244" y="1944975"/>
            <a:ext cx="4358758" cy="4246275"/>
          </a:xfrm>
          <a:prstGeom prst="rect">
            <a:avLst/>
          </a:prstGeom>
        </p:spPr>
      </p:pic>
      <p:sp>
        <p:nvSpPr>
          <p:cNvPr id="8" name="Rectangle 7"/>
          <p:cNvSpPr/>
          <p:nvPr/>
        </p:nvSpPr>
        <p:spPr>
          <a:xfrm>
            <a:off x="663244" y="1454515"/>
            <a:ext cx="4358758" cy="369332"/>
          </a:xfrm>
          <a:prstGeom prst="rect">
            <a:avLst/>
          </a:prstGeom>
        </p:spPr>
        <p:txBody>
          <a:bodyPr wrap="square">
            <a:spAutoFit/>
          </a:bodyPr>
          <a:lstStyle/>
          <a:p>
            <a:r>
              <a:rPr lang="en-GB" dirty="0">
                <a:solidFill>
                  <a:srgbClr val="2E74B5"/>
                </a:solidFill>
              </a:rPr>
              <a:t>Location 1: ‘The Stables’, Stormont Castle</a:t>
            </a:r>
          </a:p>
        </p:txBody>
      </p:sp>
      <p:sp>
        <p:nvSpPr>
          <p:cNvPr id="9" name="Oval 8"/>
          <p:cNvSpPr/>
          <p:nvPr/>
        </p:nvSpPr>
        <p:spPr>
          <a:xfrm>
            <a:off x="7703879" y="3657316"/>
            <a:ext cx="457200" cy="438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38100">
                <a:solidFill>
                  <a:schemeClr val="tx1"/>
                </a:solidFill>
              </a:ln>
            </a:endParaRPr>
          </a:p>
        </p:txBody>
      </p:sp>
      <p:sp>
        <p:nvSpPr>
          <p:cNvPr id="10" name="Rectangle 9"/>
          <p:cNvSpPr/>
          <p:nvPr/>
        </p:nvSpPr>
        <p:spPr>
          <a:xfrm>
            <a:off x="6096000" y="1454515"/>
            <a:ext cx="4358758" cy="369332"/>
          </a:xfrm>
          <a:prstGeom prst="rect">
            <a:avLst/>
          </a:prstGeom>
        </p:spPr>
        <p:txBody>
          <a:bodyPr wrap="square">
            <a:spAutoFit/>
          </a:bodyPr>
          <a:lstStyle/>
          <a:p>
            <a:r>
              <a:rPr lang="en-GB" dirty="0">
                <a:solidFill>
                  <a:srgbClr val="2E74B5"/>
                </a:solidFill>
              </a:rPr>
              <a:t>Location 2: ‘iD Lab’, Adelaide Street, Belfast</a:t>
            </a:r>
          </a:p>
        </p:txBody>
      </p:sp>
      <p:sp>
        <p:nvSpPr>
          <p:cNvPr id="12" name="Oval 11"/>
          <p:cNvSpPr/>
          <p:nvPr/>
        </p:nvSpPr>
        <p:spPr>
          <a:xfrm>
            <a:off x="2847975" y="3924300"/>
            <a:ext cx="457200" cy="438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38100">
                <a:solidFill>
                  <a:schemeClr val="tx1"/>
                </a:solidFill>
              </a:ln>
            </a:endParaRPr>
          </a:p>
        </p:txBody>
      </p:sp>
      <p:sp>
        <p:nvSpPr>
          <p:cNvPr id="13" name="Arrow: Left 12"/>
          <p:cNvSpPr/>
          <p:nvPr/>
        </p:nvSpPr>
        <p:spPr>
          <a:xfrm>
            <a:off x="3373696" y="3948580"/>
            <a:ext cx="647700" cy="23906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Left 13"/>
          <p:cNvSpPr/>
          <p:nvPr/>
        </p:nvSpPr>
        <p:spPr>
          <a:xfrm>
            <a:off x="8275379" y="3756860"/>
            <a:ext cx="647700" cy="23906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042446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Loading Data Files</a:t>
            </a:r>
            <a:endParaRPr lang="en-IN" sz="6000" dirty="0"/>
          </a:p>
        </p:txBody>
      </p:sp>
      <p:sp>
        <p:nvSpPr>
          <p:cNvPr id="2" name="TextBox 1"/>
          <p:cNvSpPr txBox="1"/>
          <p:nvPr/>
        </p:nvSpPr>
        <p:spPr>
          <a:xfrm>
            <a:off x="838199" y="1500554"/>
            <a:ext cx="10275277" cy="2585323"/>
          </a:xfrm>
          <a:prstGeom prst="rect">
            <a:avLst/>
          </a:prstGeom>
          <a:noFill/>
        </p:spPr>
        <p:txBody>
          <a:bodyPr wrap="square" rtlCol="0">
            <a:spAutoFit/>
          </a:bodyPr>
          <a:lstStyle/>
          <a:p>
            <a:r>
              <a:rPr lang="en-US" b="1" dirty="0" smtClean="0"/>
              <a:t>Reading JSON files</a:t>
            </a:r>
          </a:p>
          <a:p>
            <a:endParaRPr lang="en-US" b="1" dirty="0"/>
          </a:p>
          <a:p>
            <a:r>
              <a:rPr lang="en-US" dirty="0"/>
              <a:t>import </a:t>
            </a:r>
            <a:r>
              <a:rPr lang="en-US" dirty="0" err="1"/>
              <a:t>json</a:t>
            </a:r>
            <a:endParaRPr lang="en-US" dirty="0"/>
          </a:p>
          <a:p>
            <a:r>
              <a:rPr lang="en-US" dirty="0"/>
              <a:t>with open('</a:t>
            </a:r>
            <a:r>
              <a:rPr lang="en-US" dirty="0" err="1"/>
              <a:t>jsonex.json</a:t>
            </a:r>
            <a:r>
              <a:rPr lang="en-US" dirty="0"/>
              <a:t>') as </a:t>
            </a:r>
            <a:r>
              <a:rPr lang="en-US" dirty="0" err="1"/>
              <a:t>json_string</a:t>
            </a:r>
            <a:r>
              <a:rPr lang="en-US" dirty="0"/>
              <a:t>:</a:t>
            </a:r>
          </a:p>
          <a:p>
            <a:r>
              <a:rPr lang="en-US" dirty="0"/>
              <a:t>    d=</a:t>
            </a:r>
            <a:r>
              <a:rPr lang="en-US" dirty="0" err="1"/>
              <a:t>json.load</a:t>
            </a:r>
            <a:r>
              <a:rPr lang="en-US" dirty="0"/>
              <a:t>(</a:t>
            </a:r>
            <a:r>
              <a:rPr lang="en-US" dirty="0" err="1"/>
              <a:t>json_string</a:t>
            </a:r>
            <a:r>
              <a:rPr lang="en-US" dirty="0"/>
              <a:t>)</a:t>
            </a:r>
          </a:p>
          <a:p>
            <a:r>
              <a:rPr lang="en-US" dirty="0"/>
              <a:t>d</a:t>
            </a:r>
            <a:endParaRPr lang="en-US" dirty="0" smtClean="0"/>
          </a:p>
          <a:p>
            <a:endParaRPr lang="en-US" b="1" dirty="0" smtClean="0"/>
          </a:p>
          <a:p>
            <a:endParaRPr lang="en-US" b="1" dirty="0"/>
          </a:p>
          <a:p>
            <a:endParaRPr lang="en-US" b="1"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801" y="3441823"/>
            <a:ext cx="5400675"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79048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Loading Data Files</a:t>
            </a:r>
            <a:endParaRPr lang="en-IN" sz="6000" dirty="0"/>
          </a:p>
        </p:txBody>
      </p:sp>
      <p:sp>
        <p:nvSpPr>
          <p:cNvPr id="2" name="TextBox 1"/>
          <p:cNvSpPr txBox="1"/>
          <p:nvPr/>
        </p:nvSpPr>
        <p:spPr>
          <a:xfrm>
            <a:off x="838199" y="1500554"/>
            <a:ext cx="10275277" cy="3416320"/>
          </a:xfrm>
          <a:prstGeom prst="rect">
            <a:avLst/>
          </a:prstGeom>
          <a:noFill/>
        </p:spPr>
        <p:txBody>
          <a:bodyPr wrap="square" rtlCol="0">
            <a:spAutoFit/>
          </a:bodyPr>
          <a:lstStyle/>
          <a:p>
            <a:r>
              <a:rPr lang="en-US" b="1" dirty="0" smtClean="0"/>
              <a:t>Reading JSON files</a:t>
            </a:r>
          </a:p>
          <a:p>
            <a:endParaRPr lang="en-US" b="1" dirty="0" smtClean="0"/>
          </a:p>
          <a:p>
            <a:r>
              <a:rPr lang="en-US" dirty="0"/>
              <a:t>d</a:t>
            </a:r>
            <a:r>
              <a:rPr lang="en-US" dirty="0" smtClean="0"/>
              <a:t> is a dictionary</a:t>
            </a:r>
          </a:p>
          <a:p>
            <a:endParaRPr lang="en-US" dirty="0"/>
          </a:p>
          <a:p>
            <a:r>
              <a:rPr lang="en-US" i="1" dirty="0"/>
              <a:t>d[</a:t>
            </a:r>
            <a:r>
              <a:rPr lang="en-US" i="1" dirty="0" smtClean="0"/>
              <a:t>'age']</a:t>
            </a:r>
            <a:endParaRPr lang="en-US" i="1" dirty="0"/>
          </a:p>
          <a:p>
            <a:endParaRPr lang="en-US" i="1" dirty="0" smtClean="0"/>
          </a:p>
          <a:p>
            <a:r>
              <a:rPr lang="en-US" i="1" dirty="0" smtClean="0"/>
              <a:t>d</a:t>
            </a:r>
            <a:r>
              <a:rPr lang="en-US" i="1" dirty="0"/>
              <a:t>['address']['city</a:t>
            </a:r>
            <a:r>
              <a:rPr lang="en-US" i="1" dirty="0" smtClean="0"/>
              <a:t>']</a:t>
            </a:r>
          </a:p>
          <a:p>
            <a:endParaRPr lang="en-US" i="1" dirty="0"/>
          </a:p>
          <a:p>
            <a:r>
              <a:rPr lang="en-US" i="1" dirty="0"/>
              <a:t>for </a:t>
            </a:r>
            <a:r>
              <a:rPr lang="en-US" i="1" dirty="0" err="1"/>
              <a:t>keys,values</a:t>
            </a:r>
            <a:r>
              <a:rPr lang="en-US" i="1" dirty="0"/>
              <a:t> in d['address'].items():</a:t>
            </a:r>
          </a:p>
          <a:p>
            <a:r>
              <a:rPr lang="en-US" i="1" dirty="0"/>
              <a:t>    print </a:t>
            </a:r>
            <a:r>
              <a:rPr lang="en-US" i="1" dirty="0" err="1"/>
              <a:t>keys,values</a:t>
            </a:r>
            <a:endParaRPr lang="en-US" i="1" dirty="0" smtClean="0"/>
          </a:p>
          <a:p>
            <a:endParaRPr lang="en-US" b="1" dirty="0"/>
          </a:p>
          <a:p>
            <a:endParaRPr lang="en-US" b="1" dirty="0"/>
          </a:p>
        </p:txBody>
      </p:sp>
    </p:spTree>
    <p:extLst>
      <p:ext uri="{BB962C8B-B14F-4D97-AF65-F5344CB8AC3E}">
        <p14:creationId xmlns:p14="http://schemas.microsoft.com/office/powerpoint/2010/main" val="28074139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Loading Data Files</a:t>
            </a:r>
            <a:endParaRPr lang="en-IN" sz="6000" dirty="0"/>
          </a:p>
        </p:txBody>
      </p:sp>
      <p:sp>
        <p:nvSpPr>
          <p:cNvPr id="2" name="TextBox 1"/>
          <p:cNvSpPr txBox="1"/>
          <p:nvPr/>
        </p:nvSpPr>
        <p:spPr>
          <a:xfrm>
            <a:off x="838199" y="1500554"/>
            <a:ext cx="10275277" cy="4247317"/>
          </a:xfrm>
          <a:prstGeom prst="rect">
            <a:avLst/>
          </a:prstGeom>
          <a:noFill/>
        </p:spPr>
        <p:txBody>
          <a:bodyPr wrap="square" rtlCol="0">
            <a:spAutoFit/>
          </a:bodyPr>
          <a:lstStyle/>
          <a:p>
            <a:r>
              <a:rPr lang="en-US" b="1" dirty="0" smtClean="0"/>
              <a:t>Reading JSON files</a:t>
            </a:r>
          </a:p>
          <a:p>
            <a:endParaRPr lang="en-US" b="1" dirty="0" smtClean="0"/>
          </a:p>
          <a:p>
            <a:r>
              <a:rPr lang="en-US" dirty="0" smtClean="0"/>
              <a:t>Reading </a:t>
            </a:r>
            <a:r>
              <a:rPr lang="en-US" dirty="0" err="1" smtClean="0"/>
              <a:t>Youtube</a:t>
            </a:r>
            <a:r>
              <a:rPr lang="en-US" dirty="0" smtClean="0"/>
              <a:t> JSON file</a:t>
            </a:r>
          </a:p>
          <a:p>
            <a:endParaRPr lang="en-US" dirty="0"/>
          </a:p>
          <a:p>
            <a:r>
              <a:rPr lang="en-US" i="1" dirty="0"/>
              <a:t>import </a:t>
            </a:r>
            <a:r>
              <a:rPr lang="en-US" i="1" dirty="0" err="1"/>
              <a:t>json</a:t>
            </a:r>
            <a:endParaRPr lang="en-US" i="1" dirty="0"/>
          </a:p>
          <a:p>
            <a:r>
              <a:rPr lang="en-US" i="1" dirty="0"/>
              <a:t>with open('jsonex1.json') as </a:t>
            </a:r>
            <a:r>
              <a:rPr lang="en-US" i="1" dirty="0" err="1"/>
              <a:t>json_string</a:t>
            </a:r>
            <a:r>
              <a:rPr lang="en-US" i="1" dirty="0"/>
              <a:t>:</a:t>
            </a:r>
          </a:p>
          <a:p>
            <a:r>
              <a:rPr lang="en-US" i="1" dirty="0"/>
              <a:t>    d=</a:t>
            </a:r>
            <a:r>
              <a:rPr lang="en-US" i="1" dirty="0" err="1"/>
              <a:t>json.load</a:t>
            </a:r>
            <a:r>
              <a:rPr lang="en-US" i="1" dirty="0"/>
              <a:t>(</a:t>
            </a:r>
            <a:r>
              <a:rPr lang="en-US" i="1" dirty="0" err="1"/>
              <a:t>json_string</a:t>
            </a:r>
            <a:r>
              <a:rPr lang="en-US" i="1" dirty="0"/>
              <a:t>)</a:t>
            </a:r>
          </a:p>
          <a:p>
            <a:r>
              <a:rPr lang="en-US" i="1" dirty="0"/>
              <a:t>d</a:t>
            </a:r>
            <a:endParaRPr lang="en-US" i="1" dirty="0" smtClean="0"/>
          </a:p>
          <a:p>
            <a:endParaRPr lang="en-US" i="1" dirty="0"/>
          </a:p>
          <a:p>
            <a:r>
              <a:rPr lang="en-US" i="1" dirty="0"/>
              <a:t>for </a:t>
            </a:r>
            <a:r>
              <a:rPr lang="en-US" i="1" dirty="0" err="1"/>
              <a:t>keys,values</a:t>
            </a:r>
            <a:r>
              <a:rPr lang="en-US" i="1" dirty="0"/>
              <a:t> in </a:t>
            </a:r>
            <a:r>
              <a:rPr lang="en-US" i="1" dirty="0" err="1"/>
              <a:t>d.items</a:t>
            </a:r>
            <a:r>
              <a:rPr lang="en-US" i="1" dirty="0"/>
              <a:t>():</a:t>
            </a:r>
          </a:p>
          <a:p>
            <a:r>
              <a:rPr lang="en-US" i="1" dirty="0"/>
              <a:t>    print </a:t>
            </a:r>
            <a:r>
              <a:rPr lang="en-US" i="1" dirty="0" smtClean="0"/>
              <a:t>keys</a:t>
            </a:r>
          </a:p>
          <a:p>
            <a:endParaRPr lang="en-US" i="1" dirty="0"/>
          </a:p>
          <a:p>
            <a:r>
              <a:rPr lang="en-US" i="1" dirty="0"/>
              <a:t>for </a:t>
            </a:r>
            <a:r>
              <a:rPr lang="en-US" i="1" dirty="0" err="1"/>
              <a:t>keys,values</a:t>
            </a:r>
            <a:r>
              <a:rPr lang="en-US" i="1" dirty="0"/>
              <a:t> in d['data'].items():</a:t>
            </a:r>
          </a:p>
          <a:p>
            <a:r>
              <a:rPr lang="en-US" i="1" dirty="0"/>
              <a:t>    print keys</a:t>
            </a:r>
          </a:p>
          <a:p>
            <a:endParaRPr lang="en-US" b="1" dirty="0"/>
          </a:p>
        </p:txBody>
      </p:sp>
    </p:spTree>
    <p:extLst>
      <p:ext uri="{BB962C8B-B14F-4D97-AF65-F5344CB8AC3E}">
        <p14:creationId xmlns:p14="http://schemas.microsoft.com/office/powerpoint/2010/main" val="37357905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Loading Data Files</a:t>
            </a:r>
            <a:endParaRPr lang="en-IN" sz="6000" dirty="0"/>
          </a:p>
        </p:txBody>
      </p:sp>
      <p:sp>
        <p:nvSpPr>
          <p:cNvPr id="2" name="TextBox 1"/>
          <p:cNvSpPr txBox="1"/>
          <p:nvPr/>
        </p:nvSpPr>
        <p:spPr>
          <a:xfrm>
            <a:off x="838199" y="1500554"/>
            <a:ext cx="10275277" cy="1477328"/>
          </a:xfrm>
          <a:prstGeom prst="rect">
            <a:avLst/>
          </a:prstGeom>
          <a:noFill/>
        </p:spPr>
        <p:txBody>
          <a:bodyPr wrap="square" rtlCol="0">
            <a:spAutoFit/>
          </a:bodyPr>
          <a:lstStyle/>
          <a:p>
            <a:r>
              <a:rPr lang="en-US" b="1" dirty="0" smtClean="0"/>
              <a:t>Reading JSON files</a:t>
            </a:r>
          </a:p>
          <a:p>
            <a:endParaRPr lang="en-US" b="1" dirty="0" smtClean="0"/>
          </a:p>
          <a:p>
            <a:r>
              <a:rPr lang="en-US" i="1" dirty="0"/>
              <a:t>f=open('</a:t>
            </a:r>
            <a:r>
              <a:rPr lang="en-US" i="1" dirty="0" err="1"/>
              <a:t>usagov_bitly.txt','r</a:t>
            </a:r>
            <a:r>
              <a:rPr lang="en-US" i="1" dirty="0"/>
              <a:t>').</a:t>
            </a:r>
            <a:r>
              <a:rPr lang="en-US" i="1" dirty="0" err="1"/>
              <a:t>readline</a:t>
            </a:r>
            <a:r>
              <a:rPr lang="en-US" i="1" dirty="0" smtClean="0"/>
              <a:t>()</a:t>
            </a:r>
          </a:p>
          <a:p>
            <a:r>
              <a:rPr lang="en-US" i="1" dirty="0"/>
              <a:t>d=</a:t>
            </a:r>
            <a:r>
              <a:rPr lang="en-US" i="1" dirty="0" err="1"/>
              <a:t>json.loads</a:t>
            </a:r>
            <a:r>
              <a:rPr lang="en-US" i="1" dirty="0"/>
              <a:t>(f)</a:t>
            </a:r>
          </a:p>
          <a:p>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974" y="2809143"/>
            <a:ext cx="764857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838199" y="3942528"/>
            <a:ext cx="6096000" cy="2031325"/>
          </a:xfrm>
          <a:prstGeom prst="rect">
            <a:avLst/>
          </a:prstGeom>
        </p:spPr>
        <p:txBody>
          <a:bodyPr>
            <a:spAutoFit/>
          </a:bodyPr>
          <a:lstStyle/>
          <a:p>
            <a:r>
              <a:rPr lang="en-US" i="1" dirty="0"/>
              <a:t>records=[]</a:t>
            </a:r>
          </a:p>
          <a:p>
            <a:r>
              <a:rPr lang="en-US" i="1" dirty="0"/>
              <a:t>f=open('</a:t>
            </a:r>
            <a:r>
              <a:rPr lang="en-US" i="1" dirty="0" err="1"/>
              <a:t>usagov_bitly.txt','r</a:t>
            </a:r>
            <a:r>
              <a:rPr lang="en-US" i="1" dirty="0"/>
              <a:t>')</a:t>
            </a:r>
          </a:p>
          <a:p>
            <a:r>
              <a:rPr lang="en-US" i="1" dirty="0"/>
              <a:t>for </a:t>
            </a:r>
            <a:r>
              <a:rPr lang="en-US" i="1" dirty="0" err="1"/>
              <a:t>i</a:t>
            </a:r>
            <a:r>
              <a:rPr lang="en-US" i="1" dirty="0"/>
              <a:t> in range(1000):</a:t>
            </a:r>
          </a:p>
          <a:p>
            <a:r>
              <a:rPr lang="en-US" i="1" dirty="0"/>
              <a:t>    </a:t>
            </a:r>
            <a:r>
              <a:rPr lang="en-US" i="1" dirty="0" err="1"/>
              <a:t>fiterline</a:t>
            </a:r>
            <a:r>
              <a:rPr lang="en-US" i="1" dirty="0"/>
              <a:t>=</a:t>
            </a:r>
            <a:r>
              <a:rPr lang="en-US" i="1" dirty="0" err="1"/>
              <a:t>f.readline</a:t>
            </a:r>
            <a:r>
              <a:rPr lang="en-US" i="1" dirty="0"/>
              <a:t>()</a:t>
            </a:r>
          </a:p>
          <a:p>
            <a:r>
              <a:rPr lang="en-US" i="1" dirty="0"/>
              <a:t>    d=</a:t>
            </a:r>
            <a:r>
              <a:rPr lang="en-US" i="1" dirty="0" err="1"/>
              <a:t>json.loads</a:t>
            </a:r>
            <a:r>
              <a:rPr lang="en-US" i="1" dirty="0"/>
              <a:t>(</a:t>
            </a:r>
            <a:r>
              <a:rPr lang="en-US" i="1" dirty="0" err="1"/>
              <a:t>fiterline</a:t>
            </a:r>
            <a:r>
              <a:rPr lang="en-US" i="1" dirty="0"/>
              <a:t>)</a:t>
            </a:r>
          </a:p>
          <a:p>
            <a:r>
              <a:rPr lang="en-US" i="1" dirty="0"/>
              <a:t>    </a:t>
            </a:r>
            <a:r>
              <a:rPr lang="en-US" i="1" dirty="0" err="1"/>
              <a:t>records.append</a:t>
            </a:r>
            <a:r>
              <a:rPr lang="en-US" i="1" dirty="0"/>
              <a:t>(d</a:t>
            </a:r>
            <a:r>
              <a:rPr lang="en-US" i="1" dirty="0" smtClean="0"/>
              <a:t>)</a:t>
            </a:r>
          </a:p>
          <a:p>
            <a:r>
              <a:rPr lang="en-US" i="1" dirty="0" err="1" smtClean="0"/>
              <a:t>f.close</a:t>
            </a:r>
            <a:r>
              <a:rPr lang="en-US" i="1" dirty="0" smtClean="0"/>
              <a:t>()</a:t>
            </a:r>
          </a:p>
        </p:txBody>
      </p:sp>
      <p:sp>
        <p:nvSpPr>
          <p:cNvPr id="5" name="TextBox 4"/>
          <p:cNvSpPr txBox="1"/>
          <p:nvPr/>
        </p:nvSpPr>
        <p:spPr>
          <a:xfrm>
            <a:off x="5975837" y="4487706"/>
            <a:ext cx="5509847" cy="307777"/>
          </a:xfrm>
          <a:prstGeom prst="rect">
            <a:avLst/>
          </a:prstGeom>
          <a:noFill/>
        </p:spPr>
        <p:txBody>
          <a:bodyPr wrap="square" rtlCol="0">
            <a:spAutoFit/>
          </a:bodyPr>
          <a:lstStyle/>
          <a:p>
            <a:r>
              <a:rPr lang="en-US" sz="1400" b="1" dirty="0" smtClean="0"/>
              <a:t># reading the file line by line and creating a list of records</a:t>
            </a:r>
            <a:endParaRPr lang="en-US" sz="1400" b="1" dirty="0"/>
          </a:p>
        </p:txBody>
      </p:sp>
    </p:spTree>
    <p:extLst>
      <p:ext uri="{BB962C8B-B14F-4D97-AF65-F5344CB8AC3E}">
        <p14:creationId xmlns:p14="http://schemas.microsoft.com/office/powerpoint/2010/main" val="25681623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Loading Data Files</a:t>
            </a:r>
            <a:endParaRPr lang="en-IN" sz="6000" dirty="0"/>
          </a:p>
        </p:txBody>
      </p:sp>
      <p:sp>
        <p:nvSpPr>
          <p:cNvPr id="2" name="TextBox 1"/>
          <p:cNvSpPr txBox="1"/>
          <p:nvPr/>
        </p:nvSpPr>
        <p:spPr>
          <a:xfrm>
            <a:off x="838199" y="1500554"/>
            <a:ext cx="10275277" cy="923330"/>
          </a:xfrm>
          <a:prstGeom prst="rect">
            <a:avLst/>
          </a:prstGeom>
          <a:noFill/>
        </p:spPr>
        <p:txBody>
          <a:bodyPr wrap="square" rtlCol="0">
            <a:spAutoFit/>
          </a:bodyPr>
          <a:lstStyle/>
          <a:p>
            <a:r>
              <a:rPr lang="en-US" b="1" dirty="0" smtClean="0"/>
              <a:t>Reading JSON files</a:t>
            </a:r>
          </a:p>
          <a:p>
            <a:endParaRPr lang="en-US" b="1" dirty="0" smtClean="0"/>
          </a:p>
          <a:p>
            <a:r>
              <a:rPr lang="en-US" i="1" dirty="0" err="1"/>
              <a:t>latlong</a:t>
            </a:r>
            <a:r>
              <a:rPr lang="en-US" i="1" dirty="0"/>
              <a:t>=[rec['</a:t>
            </a:r>
            <a:r>
              <a:rPr lang="en-US" i="1" dirty="0" err="1"/>
              <a:t>ll</a:t>
            </a:r>
            <a:r>
              <a:rPr lang="en-US" i="1" dirty="0"/>
              <a:t>'] for rec in records if '</a:t>
            </a:r>
            <a:r>
              <a:rPr lang="en-US" i="1" dirty="0" err="1"/>
              <a:t>ll</a:t>
            </a:r>
            <a:r>
              <a:rPr lang="en-US" i="1" dirty="0"/>
              <a:t>' in rec]</a:t>
            </a:r>
            <a:endParaRPr lang="en-US" b="1" dirty="0"/>
          </a:p>
        </p:txBody>
      </p:sp>
      <p:cxnSp>
        <p:nvCxnSpPr>
          <p:cNvPr id="7" name="Straight Connector 6"/>
          <p:cNvCxnSpPr/>
          <p:nvPr/>
        </p:nvCxnSpPr>
        <p:spPr>
          <a:xfrm>
            <a:off x="5483469" y="2060468"/>
            <a:ext cx="42496" cy="2077778"/>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975837" y="2079449"/>
            <a:ext cx="6096000" cy="1477328"/>
          </a:xfrm>
          <a:prstGeom prst="rect">
            <a:avLst/>
          </a:prstGeom>
        </p:spPr>
        <p:txBody>
          <a:bodyPr>
            <a:spAutoFit/>
          </a:bodyPr>
          <a:lstStyle/>
          <a:p>
            <a:r>
              <a:rPr lang="en-US" i="1" dirty="0"/>
              <a:t>import pandas as </a:t>
            </a:r>
            <a:r>
              <a:rPr lang="en-US" i="1" dirty="0" err="1"/>
              <a:t>pd</a:t>
            </a:r>
            <a:endParaRPr lang="en-US" i="1" dirty="0"/>
          </a:p>
          <a:p>
            <a:r>
              <a:rPr lang="en-US" i="1" dirty="0" err="1"/>
              <a:t>df</a:t>
            </a:r>
            <a:r>
              <a:rPr lang="en-US" i="1" dirty="0"/>
              <a:t>=</a:t>
            </a:r>
            <a:r>
              <a:rPr lang="en-US" i="1" dirty="0" err="1"/>
              <a:t>pd.DataFrame</a:t>
            </a:r>
            <a:r>
              <a:rPr lang="en-US" i="1" dirty="0"/>
              <a:t>(records)</a:t>
            </a:r>
          </a:p>
          <a:p>
            <a:r>
              <a:rPr lang="en-US" i="1" dirty="0" err="1"/>
              <a:t>df.head</a:t>
            </a:r>
            <a:r>
              <a:rPr lang="en-US" i="1" dirty="0" smtClean="0"/>
              <a:t>()</a:t>
            </a:r>
          </a:p>
          <a:p>
            <a:endParaRPr lang="en-US" i="1" dirty="0"/>
          </a:p>
          <a:p>
            <a:r>
              <a:rPr lang="en-US" i="1" dirty="0" err="1"/>
              <a:t>df</a:t>
            </a:r>
            <a:r>
              <a:rPr lang="en-US" i="1" dirty="0"/>
              <a:t>['</a:t>
            </a:r>
            <a:r>
              <a:rPr lang="en-US" i="1" dirty="0" err="1"/>
              <a:t>tz</a:t>
            </a:r>
            <a:r>
              <a:rPr lang="en-US" i="1" dirty="0"/>
              <a:t>'].</a:t>
            </a:r>
            <a:r>
              <a:rPr lang="en-US" i="1" dirty="0" err="1"/>
              <a:t>value_counts</a:t>
            </a:r>
            <a:r>
              <a:rPr lang="en-US" i="1" dirty="0"/>
              <a:t>()</a:t>
            </a: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3283" y="2682753"/>
            <a:ext cx="2076450"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7258" y="3847734"/>
            <a:ext cx="2171700"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36292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Loading Data Files</a:t>
            </a:r>
            <a:endParaRPr lang="en-IN" sz="6000" dirty="0"/>
          </a:p>
        </p:txBody>
      </p:sp>
      <p:sp>
        <p:nvSpPr>
          <p:cNvPr id="2" name="TextBox 1"/>
          <p:cNvSpPr txBox="1"/>
          <p:nvPr/>
        </p:nvSpPr>
        <p:spPr>
          <a:xfrm>
            <a:off x="838199" y="1500554"/>
            <a:ext cx="10275277" cy="646331"/>
          </a:xfrm>
          <a:prstGeom prst="rect">
            <a:avLst/>
          </a:prstGeom>
          <a:noFill/>
        </p:spPr>
        <p:txBody>
          <a:bodyPr wrap="square" rtlCol="0">
            <a:spAutoFit/>
          </a:bodyPr>
          <a:lstStyle/>
          <a:p>
            <a:r>
              <a:rPr lang="en-US" b="1" dirty="0" smtClean="0"/>
              <a:t>Reading JSON files</a:t>
            </a:r>
          </a:p>
          <a:p>
            <a:endParaRPr lang="en-US" b="1" dirty="0" smtClean="0"/>
          </a:p>
        </p:txBody>
      </p:sp>
      <p:sp>
        <p:nvSpPr>
          <p:cNvPr id="3" name="Rectangle 2"/>
          <p:cNvSpPr/>
          <p:nvPr/>
        </p:nvSpPr>
        <p:spPr>
          <a:xfrm>
            <a:off x="3048000" y="2381182"/>
            <a:ext cx="6096000" cy="1200329"/>
          </a:xfrm>
          <a:prstGeom prst="rect">
            <a:avLst/>
          </a:prstGeom>
        </p:spPr>
        <p:txBody>
          <a:bodyPr>
            <a:spAutoFit/>
          </a:bodyPr>
          <a:lstStyle/>
          <a:p>
            <a:r>
              <a:rPr lang="en-US" i="1" dirty="0"/>
              <a:t>f=open('</a:t>
            </a:r>
            <a:r>
              <a:rPr lang="en-US" i="1" dirty="0" err="1"/>
              <a:t>usagov_bitly.txt','r</a:t>
            </a:r>
            <a:r>
              <a:rPr lang="en-US" i="1" dirty="0"/>
              <a:t>')</a:t>
            </a:r>
          </a:p>
          <a:p>
            <a:r>
              <a:rPr lang="en-US" i="1" dirty="0"/>
              <a:t>records=[</a:t>
            </a:r>
            <a:r>
              <a:rPr lang="en-US" i="1" dirty="0" err="1"/>
              <a:t>json.loads</a:t>
            </a:r>
            <a:r>
              <a:rPr lang="en-US" i="1" dirty="0"/>
              <a:t>(line) for line in f</a:t>
            </a:r>
            <a:r>
              <a:rPr lang="en-US" i="1" dirty="0" smtClean="0"/>
              <a:t>]</a:t>
            </a:r>
          </a:p>
          <a:p>
            <a:r>
              <a:rPr lang="en-US" i="1" dirty="0" err="1"/>
              <a:t>l</a:t>
            </a:r>
            <a:r>
              <a:rPr lang="en-US" i="1" dirty="0" err="1" smtClean="0"/>
              <a:t>en</a:t>
            </a:r>
            <a:r>
              <a:rPr lang="en-US" i="1" dirty="0" smtClean="0"/>
              <a:t>(records)</a:t>
            </a:r>
            <a:endParaRPr lang="en-US" i="1" dirty="0"/>
          </a:p>
          <a:p>
            <a:r>
              <a:rPr lang="en-US" i="1" dirty="0"/>
              <a:t>records[2000]</a:t>
            </a:r>
          </a:p>
        </p:txBody>
      </p:sp>
    </p:spTree>
    <p:extLst>
      <p:ext uri="{BB962C8B-B14F-4D97-AF65-F5344CB8AC3E}">
        <p14:creationId xmlns:p14="http://schemas.microsoft.com/office/powerpoint/2010/main" val="10928548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Loading Data Files</a:t>
            </a:r>
            <a:endParaRPr lang="en-IN" sz="6000" dirty="0"/>
          </a:p>
        </p:txBody>
      </p:sp>
      <p:sp>
        <p:nvSpPr>
          <p:cNvPr id="2" name="TextBox 1"/>
          <p:cNvSpPr txBox="1"/>
          <p:nvPr/>
        </p:nvSpPr>
        <p:spPr>
          <a:xfrm>
            <a:off x="838200" y="1500554"/>
            <a:ext cx="11095892" cy="1477328"/>
          </a:xfrm>
          <a:prstGeom prst="rect">
            <a:avLst/>
          </a:prstGeom>
          <a:noFill/>
        </p:spPr>
        <p:txBody>
          <a:bodyPr wrap="square" rtlCol="0">
            <a:spAutoFit/>
          </a:bodyPr>
          <a:lstStyle/>
          <a:p>
            <a:r>
              <a:rPr lang="en-US" b="1" dirty="0" smtClean="0"/>
              <a:t>Creating JSON file from data frame</a:t>
            </a:r>
          </a:p>
          <a:p>
            <a:endParaRPr lang="en-US" b="1" dirty="0" smtClean="0"/>
          </a:p>
          <a:p>
            <a:r>
              <a:rPr lang="en-US" i="1" dirty="0"/>
              <a:t>import </a:t>
            </a:r>
            <a:r>
              <a:rPr lang="en-US" i="1" dirty="0" err="1"/>
              <a:t>json</a:t>
            </a:r>
            <a:endParaRPr lang="en-US" i="1" dirty="0"/>
          </a:p>
          <a:p>
            <a:r>
              <a:rPr lang="en-US" i="1" dirty="0" err="1"/>
              <a:t>data_json</a:t>
            </a:r>
            <a:r>
              <a:rPr lang="en-US" i="1" dirty="0"/>
              <a:t>=data1.to_json(orient='records</a:t>
            </a:r>
            <a:r>
              <a:rPr lang="en-US" i="1" dirty="0" smtClean="0"/>
              <a:t>')</a:t>
            </a:r>
          </a:p>
          <a:p>
            <a:endParaRPr lang="en-US" i="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99239"/>
            <a:ext cx="947737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90600" y="3341077"/>
            <a:ext cx="11095892" cy="1200329"/>
          </a:xfrm>
          <a:prstGeom prst="rect">
            <a:avLst/>
          </a:prstGeom>
          <a:noFill/>
        </p:spPr>
        <p:txBody>
          <a:bodyPr wrap="square" rtlCol="0">
            <a:spAutoFit/>
          </a:bodyPr>
          <a:lstStyle/>
          <a:p>
            <a:endParaRPr lang="en-US" b="1" dirty="0" smtClean="0"/>
          </a:p>
          <a:p>
            <a:r>
              <a:rPr lang="en-US" i="1" dirty="0"/>
              <a:t>import </a:t>
            </a:r>
            <a:r>
              <a:rPr lang="en-US" i="1" dirty="0" err="1"/>
              <a:t>json</a:t>
            </a:r>
            <a:endParaRPr lang="en-US" i="1" dirty="0"/>
          </a:p>
          <a:p>
            <a:r>
              <a:rPr lang="en-US" i="1" dirty="0" err="1"/>
              <a:t>data_json</a:t>
            </a:r>
            <a:r>
              <a:rPr lang="en-US" i="1" dirty="0"/>
              <a:t>=data1.to_json(orient</a:t>
            </a:r>
            <a:r>
              <a:rPr lang="en-US" i="1" dirty="0" smtClean="0"/>
              <a:t>=‘index')</a:t>
            </a:r>
          </a:p>
          <a:p>
            <a:endParaRPr lang="en-US" i="1"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384243"/>
            <a:ext cx="9505950"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990600" y="5076092"/>
            <a:ext cx="9782908"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Default method to orient is ‘columns’</a:t>
            </a:r>
          </a:p>
          <a:p>
            <a:pPr marL="285750" indent="-285750">
              <a:buFont typeface="Arial" panose="020B0604020202020204" pitchFamily="34" charset="0"/>
              <a:buChar char="•"/>
            </a:pPr>
            <a:r>
              <a:rPr lang="en-US" dirty="0" smtClean="0"/>
              <a:t>Other methods are ‘split’ and ‘values’</a:t>
            </a:r>
            <a:endParaRPr lang="en-US" dirty="0"/>
          </a:p>
        </p:txBody>
      </p:sp>
    </p:spTree>
    <p:extLst>
      <p:ext uri="{BB962C8B-B14F-4D97-AF65-F5344CB8AC3E}">
        <p14:creationId xmlns:p14="http://schemas.microsoft.com/office/powerpoint/2010/main" val="3882094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Loading Data Files</a:t>
            </a:r>
            <a:endParaRPr lang="en-IN" sz="6000" dirty="0"/>
          </a:p>
        </p:txBody>
      </p:sp>
      <p:sp>
        <p:nvSpPr>
          <p:cNvPr id="2" name="TextBox 1"/>
          <p:cNvSpPr txBox="1"/>
          <p:nvPr/>
        </p:nvSpPr>
        <p:spPr>
          <a:xfrm>
            <a:off x="838200" y="1500554"/>
            <a:ext cx="11095892" cy="4247317"/>
          </a:xfrm>
          <a:prstGeom prst="rect">
            <a:avLst/>
          </a:prstGeom>
          <a:noFill/>
        </p:spPr>
        <p:txBody>
          <a:bodyPr wrap="square" rtlCol="0">
            <a:spAutoFit/>
          </a:bodyPr>
          <a:lstStyle/>
          <a:p>
            <a:r>
              <a:rPr lang="en-US" b="1" dirty="0" smtClean="0"/>
              <a:t>Writing JSON object to a file</a:t>
            </a:r>
          </a:p>
          <a:p>
            <a:endParaRPr lang="en-US" b="1" dirty="0"/>
          </a:p>
          <a:p>
            <a:r>
              <a:rPr lang="en-US" i="1" dirty="0"/>
              <a:t>with open('data.txt', 'w') as </a:t>
            </a:r>
            <a:r>
              <a:rPr lang="en-US" i="1" dirty="0" err="1"/>
              <a:t>outfile</a:t>
            </a:r>
            <a:r>
              <a:rPr lang="en-US" i="1" dirty="0"/>
              <a:t>:</a:t>
            </a:r>
          </a:p>
          <a:p>
            <a:r>
              <a:rPr lang="en-US" i="1" dirty="0"/>
              <a:t>    </a:t>
            </a:r>
            <a:r>
              <a:rPr lang="en-US" i="1" dirty="0" err="1"/>
              <a:t>json.dump</a:t>
            </a:r>
            <a:r>
              <a:rPr lang="en-US" i="1" dirty="0"/>
              <a:t>(</a:t>
            </a:r>
            <a:r>
              <a:rPr lang="en-US" i="1" dirty="0" err="1"/>
              <a:t>data_json</a:t>
            </a:r>
            <a:r>
              <a:rPr lang="en-US" i="1" dirty="0"/>
              <a:t>, </a:t>
            </a:r>
            <a:r>
              <a:rPr lang="en-US" i="1" dirty="0" err="1"/>
              <a:t>outfile</a:t>
            </a:r>
            <a:r>
              <a:rPr lang="en-US" i="1" dirty="0" smtClean="0"/>
              <a:t>)</a:t>
            </a:r>
          </a:p>
          <a:p>
            <a:endParaRPr lang="en-US" i="1" dirty="0" smtClean="0"/>
          </a:p>
          <a:p>
            <a:endParaRPr lang="en-US" i="1" dirty="0"/>
          </a:p>
          <a:p>
            <a:r>
              <a:rPr lang="en-US" i="1" dirty="0"/>
              <a:t>import csv</a:t>
            </a:r>
          </a:p>
          <a:p>
            <a:r>
              <a:rPr lang="en-US" i="1" dirty="0" err="1"/>
              <a:t>csvfile</a:t>
            </a:r>
            <a:r>
              <a:rPr lang="en-US" i="1" dirty="0"/>
              <a:t>=open('Hospital </a:t>
            </a:r>
            <a:r>
              <a:rPr lang="en-US" i="1" dirty="0" err="1"/>
              <a:t>Cost.csv','r</a:t>
            </a:r>
            <a:r>
              <a:rPr lang="en-US" i="1" dirty="0"/>
              <a:t>')</a:t>
            </a:r>
          </a:p>
          <a:p>
            <a:r>
              <a:rPr lang="en-US" i="1" dirty="0" err="1"/>
              <a:t>jsonfile</a:t>
            </a:r>
            <a:r>
              <a:rPr lang="en-US" i="1" dirty="0"/>
              <a:t>=open('data1.txt','w')</a:t>
            </a:r>
          </a:p>
          <a:p>
            <a:r>
              <a:rPr lang="en-US" i="1" dirty="0" err="1"/>
              <a:t>csv_dict</a:t>
            </a:r>
            <a:r>
              <a:rPr lang="en-US" i="1" dirty="0"/>
              <a:t>=</a:t>
            </a:r>
            <a:r>
              <a:rPr lang="en-US" i="1" dirty="0" err="1"/>
              <a:t>csv.DictReader</a:t>
            </a:r>
            <a:r>
              <a:rPr lang="en-US" i="1" dirty="0"/>
              <a:t>(</a:t>
            </a:r>
            <a:r>
              <a:rPr lang="en-US" i="1" dirty="0" err="1"/>
              <a:t>csvfile</a:t>
            </a:r>
            <a:r>
              <a:rPr lang="en-US" i="1" dirty="0"/>
              <a:t>)</a:t>
            </a:r>
          </a:p>
          <a:p>
            <a:r>
              <a:rPr lang="en-US" i="1" dirty="0"/>
              <a:t>for row in </a:t>
            </a:r>
            <a:r>
              <a:rPr lang="en-US" i="1" dirty="0" err="1"/>
              <a:t>csv_dict</a:t>
            </a:r>
            <a:r>
              <a:rPr lang="en-US" i="1" dirty="0"/>
              <a:t>:</a:t>
            </a:r>
          </a:p>
          <a:p>
            <a:r>
              <a:rPr lang="en-US" i="1" dirty="0"/>
              <a:t>    </a:t>
            </a:r>
            <a:r>
              <a:rPr lang="en-US" i="1" dirty="0" err="1"/>
              <a:t>json.dump</a:t>
            </a:r>
            <a:r>
              <a:rPr lang="en-US" i="1" dirty="0"/>
              <a:t>(row, </a:t>
            </a:r>
            <a:r>
              <a:rPr lang="en-US" i="1" dirty="0" err="1"/>
              <a:t>jsonfile</a:t>
            </a:r>
            <a:r>
              <a:rPr lang="en-US" i="1" dirty="0"/>
              <a:t>)</a:t>
            </a:r>
          </a:p>
          <a:p>
            <a:r>
              <a:rPr lang="en-US" i="1" dirty="0"/>
              <a:t>    </a:t>
            </a:r>
            <a:r>
              <a:rPr lang="en-US" i="1" dirty="0" err="1"/>
              <a:t>jsonfile.write</a:t>
            </a:r>
            <a:r>
              <a:rPr lang="en-US" i="1" dirty="0"/>
              <a:t>('\n')</a:t>
            </a:r>
            <a:endParaRPr lang="en-US" i="1" dirty="0" smtClean="0"/>
          </a:p>
          <a:p>
            <a:endParaRPr lang="en-US" b="1" dirty="0" smtClean="0"/>
          </a:p>
          <a:p>
            <a:endParaRPr lang="en-US" i="1" dirty="0"/>
          </a:p>
        </p:txBody>
      </p:sp>
    </p:spTree>
    <p:extLst>
      <p:ext uri="{BB962C8B-B14F-4D97-AF65-F5344CB8AC3E}">
        <p14:creationId xmlns:p14="http://schemas.microsoft.com/office/powerpoint/2010/main" val="10070154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Loading Data Files</a:t>
            </a:r>
            <a:endParaRPr lang="en-IN" sz="6000" dirty="0"/>
          </a:p>
        </p:txBody>
      </p:sp>
      <p:sp>
        <p:nvSpPr>
          <p:cNvPr id="2" name="TextBox 1"/>
          <p:cNvSpPr txBox="1"/>
          <p:nvPr/>
        </p:nvSpPr>
        <p:spPr>
          <a:xfrm>
            <a:off x="838200" y="1500554"/>
            <a:ext cx="11095892" cy="5078313"/>
          </a:xfrm>
          <a:prstGeom prst="rect">
            <a:avLst/>
          </a:prstGeom>
          <a:noFill/>
        </p:spPr>
        <p:txBody>
          <a:bodyPr wrap="square" rtlCol="0">
            <a:spAutoFit/>
          </a:bodyPr>
          <a:lstStyle/>
          <a:p>
            <a:r>
              <a:rPr lang="en-US" b="1" dirty="0" smtClean="0"/>
              <a:t>Reading a XML file</a:t>
            </a:r>
          </a:p>
          <a:p>
            <a:endParaRPr lang="en-US" b="1" dirty="0" smtClean="0"/>
          </a:p>
          <a:p>
            <a:r>
              <a:rPr lang="en-US" b="1" dirty="0" smtClean="0"/>
              <a:t># Returning the root of the XML</a:t>
            </a:r>
            <a:endParaRPr lang="en-US" b="1" dirty="0"/>
          </a:p>
          <a:p>
            <a:r>
              <a:rPr lang="en-US" i="1" dirty="0"/>
              <a:t>import </a:t>
            </a:r>
            <a:r>
              <a:rPr lang="en-US" i="1" dirty="0" err="1"/>
              <a:t>xml.etree.ElementTree</a:t>
            </a:r>
            <a:r>
              <a:rPr lang="en-US" i="1" dirty="0"/>
              <a:t> as </a:t>
            </a:r>
            <a:r>
              <a:rPr lang="en-US" i="1" dirty="0" err="1"/>
              <a:t>etree</a:t>
            </a:r>
            <a:endParaRPr lang="en-US" i="1" dirty="0"/>
          </a:p>
          <a:p>
            <a:r>
              <a:rPr lang="en-US" i="1" dirty="0"/>
              <a:t>tree=</a:t>
            </a:r>
            <a:r>
              <a:rPr lang="en-US" i="1" dirty="0" err="1"/>
              <a:t>etree.parse</a:t>
            </a:r>
            <a:r>
              <a:rPr lang="en-US" i="1" dirty="0"/>
              <a:t>('feed.xml')</a:t>
            </a:r>
          </a:p>
          <a:p>
            <a:r>
              <a:rPr lang="en-US" i="1" dirty="0"/>
              <a:t>root=</a:t>
            </a:r>
            <a:r>
              <a:rPr lang="en-US" i="1" dirty="0" err="1"/>
              <a:t>tree.getroot</a:t>
            </a:r>
            <a:r>
              <a:rPr lang="en-US" i="1" dirty="0"/>
              <a:t>()</a:t>
            </a:r>
          </a:p>
          <a:p>
            <a:r>
              <a:rPr lang="en-US" i="1" dirty="0" smtClean="0"/>
              <a:t>root</a:t>
            </a:r>
          </a:p>
          <a:p>
            <a:endParaRPr lang="en-US" i="1" dirty="0"/>
          </a:p>
          <a:p>
            <a:r>
              <a:rPr lang="en-US" b="1" i="1" dirty="0" smtClean="0"/>
              <a:t># length (number of child) of the root</a:t>
            </a:r>
          </a:p>
          <a:p>
            <a:r>
              <a:rPr lang="en-US" i="1" dirty="0" err="1"/>
              <a:t>l</a:t>
            </a:r>
            <a:r>
              <a:rPr lang="en-US" i="1" dirty="0" err="1" smtClean="0"/>
              <a:t>en</a:t>
            </a:r>
            <a:r>
              <a:rPr lang="en-US" i="1" dirty="0" smtClean="0"/>
              <a:t>(root) </a:t>
            </a:r>
          </a:p>
          <a:p>
            <a:endParaRPr lang="en-US" i="1" dirty="0"/>
          </a:p>
          <a:p>
            <a:r>
              <a:rPr lang="en-US" b="1" i="1" dirty="0" smtClean="0"/>
              <a:t># getting all the children of the root</a:t>
            </a:r>
          </a:p>
          <a:p>
            <a:r>
              <a:rPr lang="en-US" i="1" dirty="0" smtClean="0"/>
              <a:t>for </a:t>
            </a:r>
            <a:r>
              <a:rPr lang="en-US" i="1" dirty="0"/>
              <a:t>child in root:</a:t>
            </a:r>
          </a:p>
          <a:p>
            <a:r>
              <a:rPr lang="en-US" i="1" dirty="0"/>
              <a:t>    print </a:t>
            </a:r>
            <a:r>
              <a:rPr lang="en-US" i="1" dirty="0" smtClean="0"/>
              <a:t>child</a:t>
            </a:r>
          </a:p>
          <a:p>
            <a:endParaRPr lang="en-US" i="1" dirty="0" smtClean="0"/>
          </a:p>
          <a:p>
            <a:endParaRPr lang="en-US" i="1" dirty="0"/>
          </a:p>
          <a:p>
            <a:endParaRPr lang="en-US" i="1" dirty="0" smtClean="0"/>
          </a:p>
          <a:p>
            <a:endParaRPr lang="en-US" i="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1809" y="5268058"/>
            <a:ext cx="486727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70154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Loading Data Files</a:t>
            </a:r>
            <a:endParaRPr lang="en-IN" sz="6000" dirty="0"/>
          </a:p>
        </p:txBody>
      </p:sp>
      <p:sp>
        <p:nvSpPr>
          <p:cNvPr id="2" name="TextBox 1"/>
          <p:cNvSpPr txBox="1"/>
          <p:nvPr/>
        </p:nvSpPr>
        <p:spPr>
          <a:xfrm>
            <a:off x="838200" y="1500554"/>
            <a:ext cx="11095892" cy="3693319"/>
          </a:xfrm>
          <a:prstGeom prst="rect">
            <a:avLst/>
          </a:prstGeom>
          <a:noFill/>
        </p:spPr>
        <p:txBody>
          <a:bodyPr wrap="square" rtlCol="0">
            <a:spAutoFit/>
          </a:bodyPr>
          <a:lstStyle/>
          <a:p>
            <a:r>
              <a:rPr lang="en-US" b="1" dirty="0" smtClean="0"/>
              <a:t>Reading a XML file</a:t>
            </a:r>
          </a:p>
          <a:p>
            <a:endParaRPr lang="en-US" b="1" dirty="0" smtClean="0"/>
          </a:p>
          <a:p>
            <a:r>
              <a:rPr lang="en-US" b="1" dirty="0" smtClean="0"/>
              <a:t># Returning the attributes of an element</a:t>
            </a:r>
          </a:p>
          <a:p>
            <a:r>
              <a:rPr lang="en-US" i="1" dirty="0"/>
              <a:t>root[4].</a:t>
            </a:r>
            <a:r>
              <a:rPr lang="en-US" i="1" dirty="0" err="1"/>
              <a:t>attrib</a:t>
            </a:r>
            <a:endParaRPr lang="en-US" i="1" dirty="0"/>
          </a:p>
          <a:p>
            <a:endParaRPr lang="en-US" i="1" dirty="0"/>
          </a:p>
          <a:p>
            <a:endParaRPr lang="en-US" i="1" dirty="0"/>
          </a:p>
          <a:p>
            <a:r>
              <a:rPr lang="en-US" b="1" i="1" dirty="0" smtClean="0"/>
              <a:t># getting all the children of the root</a:t>
            </a:r>
          </a:p>
          <a:p>
            <a:r>
              <a:rPr lang="en-US" i="1" dirty="0" smtClean="0"/>
              <a:t>for </a:t>
            </a:r>
            <a:r>
              <a:rPr lang="en-US" i="1" dirty="0"/>
              <a:t>child in </a:t>
            </a:r>
            <a:r>
              <a:rPr lang="en-US" i="1" dirty="0" smtClean="0"/>
              <a:t>root[5]:</a:t>
            </a:r>
            <a:endParaRPr lang="en-US" i="1" dirty="0"/>
          </a:p>
          <a:p>
            <a:r>
              <a:rPr lang="en-US" i="1" dirty="0"/>
              <a:t>    print </a:t>
            </a:r>
            <a:r>
              <a:rPr lang="en-US" i="1" dirty="0" smtClean="0"/>
              <a:t>child</a:t>
            </a:r>
          </a:p>
          <a:p>
            <a:endParaRPr lang="en-US" i="1" dirty="0" smtClean="0"/>
          </a:p>
          <a:p>
            <a:endParaRPr lang="en-US" i="1" dirty="0"/>
          </a:p>
          <a:p>
            <a:endParaRPr lang="en-US" i="1" dirty="0" smtClean="0"/>
          </a:p>
          <a:p>
            <a:endParaRPr lang="en-US" i="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77637"/>
            <a:ext cx="5953125"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100" y="4116632"/>
            <a:ext cx="4914900"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3350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663244" y="597331"/>
            <a:ext cx="4744339" cy="671512"/>
            <a:chOff x="663244" y="597331"/>
            <a:chExt cx="4744339" cy="671512"/>
          </a:xfrm>
        </p:grpSpPr>
        <p:sp>
          <p:nvSpPr>
            <p:cNvPr id="6" name="Rectangle 5"/>
            <p:cNvSpPr/>
            <p:nvPr/>
          </p:nvSpPr>
          <p:spPr>
            <a:xfrm>
              <a:off x="1263132" y="712371"/>
              <a:ext cx="4144451" cy="530594"/>
            </a:xfrm>
            <a:prstGeom prst="rect">
              <a:avLst/>
            </a:prstGeom>
          </p:spPr>
          <p:txBody>
            <a:bodyPr wrap="square">
              <a:spAutoFit/>
            </a:bodyPr>
            <a:lstStyle/>
            <a:p>
              <a:pPr>
                <a:lnSpc>
                  <a:spcPct val="107000"/>
                </a:lnSpc>
                <a:spcAft>
                  <a:spcPts val="800"/>
                </a:spcAft>
              </a:pPr>
              <a:r>
                <a:rPr lang="en-GB" sz="2800" b="1" dirty="0">
                  <a:solidFill>
                    <a:srgbClr val="2E74B5"/>
                  </a:solidFill>
                  <a:latin typeface="Calibri Light" panose="020F0302020204030204" pitchFamily="34" charset="0"/>
                  <a:ea typeface="Calibri" panose="020F0502020204030204" pitchFamily="34" charset="0"/>
                </a:rPr>
                <a:t>Your Attention Please</a:t>
              </a:r>
              <a:endParaRPr lang="en-GB" sz="2800" b="1" dirty="0">
                <a:solidFill>
                  <a:srgbClr val="517494"/>
                </a:solidFill>
                <a:effectLst/>
                <a:latin typeface="Times New Roman" panose="02020603050405020304" pitchFamily="18" charset="0"/>
                <a:ea typeface="Calibri" panose="020F0502020204030204" pitchFamily="34" charset="0"/>
              </a:endParaRPr>
            </a:p>
          </p:txBody>
        </p:sp>
        <p:pic>
          <p:nvPicPr>
            <p:cNvPr id="7" name="Picture 6"/>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63244" y="597331"/>
              <a:ext cx="634392" cy="671512"/>
            </a:xfrm>
            <a:prstGeom prst="rect">
              <a:avLst/>
            </a:prstGeom>
          </p:spPr>
        </p:pic>
      </p:grpSp>
      <p:sp>
        <p:nvSpPr>
          <p:cNvPr id="9" name="TextBox 8"/>
          <p:cNvSpPr txBox="1"/>
          <p:nvPr/>
        </p:nvSpPr>
        <p:spPr>
          <a:xfrm>
            <a:off x="793102" y="1922106"/>
            <a:ext cx="10851502" cy="1477328"/>
          </a:xfrm>
          <a:prstGeom prst="rect">
            <a:avLst/>
          </a:prstGeom>
          <a:noFill/>
        </p:spPr>
        <p:txBody>
          <a:bodyPr wrap="square" rtlCol="0">
            <a:spAutoFit/>
          </a:bodyPr>
          <a:lstStyle/>
          <a:p>
            <a:r>
              <a:rPr lang="en-GB" b="1" dirty="0">
                <a:solidFill>
                  <a:srgbClr val="2E74B5"/>
                </a:solidFill>
              </a:rPr>
              <a:t>Fire Alarm</a:t>
            </a:r>
            <a:endParaRPr lang="en-GB" dirty="0">
              <a:solidFill>
                <a:srgbClr val="2E74B5"/>
              </a:solidFill>
            </a:endParaRPr>
          </a:p>
          <a:p>
            <a:pPr marL="285750" indent="-285750">
              <a:buFont typeface="Arial" panose="020B0604020202020204" pitchFamily="34" charset="0"/>
              <a:buChar char="•"/>
            </a:pPr>
            <a:r>
              <a:rPr lang="en-GB" dirty="0">
                <a:solidFill>
                  <a:srgbClr val="2E74B5"/>
                </a:solidFill>
              </a:rPr>
              <a:t>There are no fire alarm tests scheduled for today. So, if you do hear the fire alarm siren, or announcements asking you to leave the building, please leave immediately by the nearest available exit.</a:t>
            </a:r>
          </a:p>
          <a:p>
            <a:pPr marL="285750" indent="-285750">
              <a:buFont typeface="Arial" panose="020B0604020202020204" pitchFamily="34" charset="0"/>
              <a:buChar char="•"/>
            </a:pPr>
            <a:r>
              <a:rPr lang="en-GB" dirty="0">
                <a:solidFill>
                  <a:srgbClr val="2E74B5"/>
                </a:solidFill>
              </a:rPr>
              <a:t>Staff in high visibility jackets will direct you to the assembly point.</a:t>
            </a:r>
          </a:p>
          <a:p>
            <a:pPr marL="285750" indent="-285750">
              <a:buFont typeface="Arial" panose="020B0604020202020204" pitchFamily="34" charset="0"/>
              <a:buChar char="•"/>
            </a:pPr>
            <a:r>
              <a:rPr lang="en-GB" dirty="0">
                <a:solidFill>
                  <a:srgbClr val="2E74B5"/>
                </a:solidFill>
              </a:rPr>
              <a:t>Please take a moment to locate the exits around you now.</a:t>
            </a:r>
          </a:p>
        </p:txBody>
      </p:sp>
      <p:sp>
        <p:nvSpPr>
          <p:cNvPr id="10" name="TextBox 9"/>
          <p:cNvSpPr txBox="1"/>
          <p:nvPr/>
        </p:nvSpPr>
        <p:spPr>
          <a:xfrm>
            <a:off x="793102" y="3522698"/>
            <a:ext cx="10851502" cy="923330"/>
          </a:xfrm>
          <a:prstGeom prst="rect">
            <a:avLst/>
          </a:prstGeom>
          <a:noFill/>
        </p:spPr>
        <p:txBody>
          <a:bodyPr wrap="square" rtlCol="0">
            <a:spAutoFit/>
          </a:bodyPr>
          <a:lstStyle/>
          <a:p>
            <a:r>
              <a:rPr lang="en-GB" b="1" dirty="0">
                <a:solidFill>
                  <a:srgbClr val="2E74B5"/>
                </a:solidFill>
              </a:rPr>
              <a:t>Toilets</a:t>
            </a:r>
            <a:endParaRPr lang="en-GB" dirty="0">
              <a:solidFill>
                <a:srgbClr val="2E74B5"/>
              </a:solidFill>
            </a:endParaRPr>
          </a:p>
          <a:p>
            <a:pPr marL="285750" indent="-285750">
              <a:buFont typeface="Arial" panose="020B0604020202020204" pitchFamily="34" charset="0"/>
              <a:buChar char="•"/>
            </a:pPr>
            <a:r>
              <a:rPr lang="en-GB" dirty="0">
                <a:solidFill>
                  <a:srgbClr val="2E74B5"/>
                </a:solidFill>
              </a:rPr>
              <a:t>The NISRA Stables Training Room toilets are located…..&lt;to complete&gt;</a:t>
            </a:r>
          </a:p>
          <a:p>
            <a:pPr marL="285750" indent="-285750">
              <a:buFont typeface="Arial" panose="020B0604020202020204" pitchFamily="34" charset="0"/>
              <a:buChar char="•"/>
            </a:pPr>
            <a:r>
              <a:rPr lang="en-GB" dirty="0">
                <a:solidFill>
                  <a:srgbClr val="2E74B5"/>
                </a:solidFill>
              </a:rPr>
              <a:t>The Intelligent Datalytics toilets are located on your left as you enter the office. </a:t>
            </a:r>
          </a:p>
        </p:txBody>
      </p:sp>
      <p:sp>
        <p:nvSpPr>
          <p:cNvPr id="11" name="TextBox 10"/>
          <p:cNvSpPr txBox="1"/>
          <p:nvPr/>
        </p:nvSpPr>
        <p:spPr>
          <a:xfrm>
            <a:off x="793102" y="4569292"/>
            <a:ext cx="10851502" cy="923330"/>
          </a:xfrm>
          <a:prstGeom prst="rect">
            <a:avLst/>
          </a:prstGeom>
          <a:noFill/>
        </p:spPr>
        <p:txBody>
          <a:bodyPr wrap="square" rtlCol="0">
            <a:spAutoFit/>
          </a:bodyPr>
          <a:lstStyle/>
          <a:p>
            <a:r>
              <a:rPr lang="en-GB" b="1" dirty="0">
                <a:solidFill>
                  <a:srgbClr val="2E74B5"/>
                </a:solidFill>
              </a:rPr>
              <a:t>Refreshments </a:t>
            </a:r>
            <a:endParaRPr lang="en-GB" dirty="0">
              <a:solidFill>
                <a:srgbClr val="2E74B5"/>
              </a:solidFill>
            </a:endParaRPr>
          </a:p>
          <a:p>
            <a:pPr marL="285750" indent="-285750">
              <a:buFont typeface="Arial" panose="020B0604020202020204" pitchFamily="34" charset="0"/>
              <a:buChar char="•"/>
            </a:pPr>
            <a:r>
              <a:rPr lang="en-GB" dirty="0">
                <a:solidFill>
                  <a:srgbClr val="2E74B5"/>
                </a:solidFill>
              </a:rPr>
              <a:t>The NISRA kitchen for coffee and tea is available…&lt;to complete&gt;</a:t>
            </a:r>
          </a:p>
          <a:p>
            <a:pPr marL="285750" indent="-285750">
              <a:buFont typeface="Arial" panose="020B0604020202020204" pitchFamily="34" charset="0"/>
              <a:buChar char="•"/>
            </a:pPr>
            <a:r>
              <a:rPr lang="en-GB" dirty="0">
                <a:solidFill>
                  <a:srgbClr val="2E74B5"/>
                </a:solidFill>
              </a:rPr>
              <a:t>Vending machines are available for refreshments on the 1</a:t>
            </a:r>
            <a:r>
              <a:rPr lang="en-GB" baseline="30000" dirty="0">
                <a:solidFill>
                  <a:srgbClr val="2E74B5"/>
                </a:solidFill>
              </a:rPr>
              <a:t>st</a:t>
            </a:r>
            <a:r>
              <a:rPr lang="en-GB" dirty="0">
                <a:solidFill>
                  <a:srgbClr val="2E74B5"/>
                </a:solidFill>
              </a:rPr>
              <a:t> Floor of the Premier Business Centre.</a:t>
            </a:r>
          </a:p>
        </p:txBody>
      </p:sp>
    </p:spTree>
    <p:extLst>
      <p:ext uri="{BB962C8B-B14F-4D97-AF65-F5344CB8AC3E}">
        <p14:creationId xmlns:p14="http://schemas.microsoft.com/office/powerpoint/2010/main" val="31588932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Loading Data Files</a:t>
            </a:r>
            <a:endParaRPr lang="en-IN" sz="6000" dirty="0"/>
          </a:p>
        </p:txBody>
      </p:sp>
      <p:sp>
        <p:nvSpPr>
          <p:cNvPr id="2" name="TextBox 1"/>
          <p:cNvSpPr txBox="1"/>
          <p:nvPr/>
        </p:nvSpPr>
        <p:spPr>
          <a:xfrm>
            <a:off x="838200" y="1500554"/>
            <a:ext cx="11095892" cy="3970318"/>
          </a:xfrm>
          <a:prstGeom prst="rect">
            <a:avLst/>
          </a:prstGeom>
          <a:noFill/>
        </p:spPr>
        <p:txBody>
          <a:bodyPr wrap="square" rtlCol="0">
            <a:spAutoFit/>
          </a:bodyPr>
          <a:lstStyle/>
          <a:p>
            <a:r>
              <a:rPr lang="en-US" b="1" dirty="0" smtClean="0"/>
              <a:t>Reading a XML file</a:t>
            </a:r>
          </a:p>
          <a:p>
            <a:endParaRPr lang="en-US" b="1" dirty="0" smtClean="0"/>
          </a:p>
          <a:p>
            <a:r>
              <a:rPr lang="en-US" b="1" dirty="0" smtClean="0"/>
              <a:t># Searching for an element in XML</a:t>
            </a:r>
          </a:p>
          <a:p>
            <a:r>
              <a:rPr lang="en-US" i="1" dirty="0" err="1"/>
              <a:t>root.findall</a:t>
            </a:r>
            <a:r>
              <a:rPr lang="en-US" i="1" dirty="0"/>
              <a:t>('{http://www.w3.org/2005/Atom}entry</a:t>
            </a:r>
            <a:r>
              <a:rPr lang="en-US" i="1" dirty="0" smtClean="0"/>
              <a:t>')    # looks for direct children only</a:t>
            </a:r>
          </a:p>
          <a:p>
            <a:r>
              <a:rPr lang="en-US" i="1" dirty="0" smtClean="0"/>
              <a:t> </a:t>
            </a:r>
            <a:endParaRPr lang="en-US" i="1" dirty="0"/>
          </a:p>
          <a:p>
            <a:endParaRPr lang="en-US" i="1" dirty="0" smtClean="0"/>
          </a:p>
          <a:p>
            <a:endParaRPr lang="en-US" i="1" dirty="0" smtClean="0"/>
          </a:p>
          <a:p>
            <a:r>
              <a:rPr lang="en-US" i="1" dirty="0" err="1"/>
              <a:t>all_links</a:t>
            </a:r>
            <a:r>
              <a:rPr lang="en-US" i="1" dirty="0"/>
              <a:t> = </a:t>
            </a:r>
            <a:r>
              <a:rPr lang="en-US" i="1" dirty="0" err="1"/>
              <a:t>tree.findall</a:t>
            </a:r>
            <a:r>
              <a:rPr lang="en-US" i="1" dirty="0"/>
              <a:t>('//{http://www.w3.org/2005/Atom}link</a:t>
            </a:r>
            <a:r>
              <a:rPr lang="en-US" i="1" dirty="0" smtClean="0"/>
              <a:t>')   # looks for all children irrespective of the nesting level</a:t>
            </a:r>
            <a:endParaRPr lang="en-US" i="1" dirty="0"/>
          </a:p>
          <a:p>
            <a:endParaRPr lang="en-US" i="1" dirty="0" smtClean="0"/>
          </a:p>
          <a:p>
            <a:endParaRPr lang="en-US" i="1" dirty="0"/>
          </a:p>
          <a:p>
            <a:endParaRPr lang="en-US" i="1" dirty="0" smtClean="0"/>
          </a:p>
          <a:p>
            <a:endParaRPr lang="en-US" i="1" dirty="0"/>
          </a:p>
          <a:p>
            <a:endParaRPr lang="en-US" i="1" dirty="0" smtClean="0"/>
          </a:p>
          <a:p>
            <a:endParaRPr lang="en-US" i="1" dirty="0"/>
          </a:p>
        </p:txBody>
      </p:sp>
      <p:sp>
        <p:nvSpPr>
          <p:cNvPr id="3" name="Rectangle 4"/>
          <p:cNvSpPr>
            <a:spLocks noChangeArrowheads="1"/>
          </p:cNvSpPr>
          <p:nvPr/>
        </p:nvSpPr>
        <p:spPr bwMode="auto">
          <a:xfrm>
            <a:off x="0" y="0"/>
            <a:ext cx="12192000" cy="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itchFamily="49" charset="0"/>
                <a:cs typeface="Consolas" pitchFamily="49" charset="0"/>
              </a:rPr>
              <a:t>root</a:t>
            </a:r>
            <a:r>
              <a:rPr kumimoji="0" lang="en-US" altLang="en-US" sz="1000" b="0" i="0" u="none" strike="noStrike" cap="none" normalizeH="0" baseline="0" smtClean="0">
                <a:ln>
                  <a:noFill/>
                </a:ln>
                <a:solidFill>
                  <a:srgbClr val="666600"/>
                </a:solidFill>
                <a:effectLst/>
                <a:latin typeface="Consolas" pitchFamily="49" charset="0"/>
                <a:cs typeface="Consolas" pitchFamily="49" charset="0"/>
              </a:rPr>
              <a:t>.</a:t>
            </a:r>
            <a:r>
              <a:rPr kumimoji="0" lang="en-US" altLang="en-US" sz="1000" b="0" i="0" u="none" strike="noStrike" cap="none" normalizeH="0" baseline="0" smtClean="0">
                <a:ln>
                  <a:noFill/>
                </a:ln>
                <a:solidFill>
                  <a:srgbClr val="000000"/>
                </a:solidFill>
                <a:effectLst/>
                <a:latin typeface="Consolas" pitchFamily="49" charset="0"/>
                <a:cs typeface="Consolas" pitchFamily="49" charset="0"/>
              </a:rPr>
              <a:t>findall</a:t>
            </a:r>
            <a:r>
              <a:rPr kumimoji="0" lang="en-US" altLang="en-US" sz="1000" b="0" i="0" u="none" strike="noStrike" cap="none" normalizeH="0" baseline="0" smtClean="0">
                <a:ln>
                  <a:noFill/>
                </a:ln>
                <a:solidFill>
                  <a:srgbClr val="666600"/>
                </a:solidFill>
                <a:effectLst/>
                <a:latin typeface="Consolas" pitchFamily="49" charset="0"/>
                <a:cs typeface="Consolas" pitchFamily="49" charset="0"/>
              </a:rPr>
              <a:t>(</a:t>
            </a:r>
            <a:r>
              <a:rPr kumimoji="0" lang="en-US" altLang="en-US" sz="1000" b="0" i="0" u="none" strike="noStrike" cap="none" normalizeH="0" baseline="0" smtClean="0">
                <a:ln>
                  <a:noFill/>
                </a:ln>
                <a:solidFill>
                  <a:srgbClr val="008800"/>
                </a:solidFill>
                <a:effectLst/>
                <a:latin typeface="Consolas" pitchFamily="49" charset="0"/>
                <a:cs typeface="Consolas" pitchFamily="49" charset="0"/>
              </a:rPr>
              <a:t>'{http://www.w3.org/2005/Atom}entry'</a:t>
            </a:r>
            <a:r>
              <a:rPr kumimoji="0" lang="en-US" altLang="en-US" sz="1000" b="0" i="0" u="none" strike="noStrike" cap="none" normalizeH="0" baseline="0" smtClean="0">
                <a:ln>
                  <a:noFill/>
                </a:ln>
                <a:solidFill>
                  <a:srgbClr val="666600"/>
                </a:solidFill>
                <a:effectLst/>
                <a:latin typeface="Consolas" pitchFamily="49" charset="0"/>
                <a:cs typeface="Consolas" pitchFamily="49" charset="0"/>
              </a:rPr>
              <a:t>)</a:t>
            </a:r>
            <a:r>
              <a:rPr kumimoji="0" lang="en-US" altLang="en-US" sz="1100" b="0" i="0" u="none" strike="noStrike" cap="none" normalizeH="0" baseline="0" smtClean="0">
                <a:ln>
                  <a:noFill/>
                </a:ln>
                <a:solidFill>
                  <a:schemeClr val="tx1"/>
                </a:solidFill>
                <a:effectLst/>
                <a:latin typeface="Arial" pitchFamily="34" charset="0"/>
                <a:cs typeface="Arial" pitchFamily="34" charset="0"/>
              </a:rPr>
              <a: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817476"/>
            <a:ext cx="4781550"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04001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Loading Data Files</a:t>
            </a:r>
            <a:endParaRPr lang="en-IN" sz="6000" dirty="0"/>
          </a:p>
        </p:txBody>
      </p:sp>
      <p:sp>
        <p:nvSpPr>
          <p:cNvPr id="2" name="TextBox 1"/>
          <p:cNvSpPr txBox="1"/>
          <p:nvPr/>
        </p:nvSpPr>
        <p:spPr>
          <a:xfrm>
            <a:off x="838200" y="1500554"/>
            <a:ext cx="11095892" cy="7017306"/>
          </a:xfrm>
          <a:prstGeom prst="rect">
            <a:avLst/>
          </a:prstGeom>
          <a:noFill/>
        </p:spPr>
        <p:txBody>
          <a:bodyPr wrap="square" rtlCol="0">
            <a:spAutoFit/>
          </a:bodyPr>
          <a:lstStyle/>
          <a:p>
            <a:r>
              <a:rPr lang="en-US" b="1" dirty="0" smtClean="0"/>
              <a:t>Connecting to a DB </a:t>
            </a:r>
            <a:endParaRPr lang="en-US" b="1" dirty="0" smtClean="0"/>
          </a:p>
          <a:p>
            <a:endParaRPr lang="en-US" b="1" dirty="0" smtClean="0"/>
          </a:p>
          <a:p>
            <a:r>
              <a:rPr lang="en-US" dirty="0"/>
              <a:t>i</a:t>
            </a:r>
            <a:r>
              <a:rPr lang="en-US" dirty="0" smtClean="0"/>
              <a:t>mport </a:t>
            </a:r>
            <a:r>
              <a:rPr lang="en-US" dirty="0" err="1" smtClean="0"/>
              <a:t>pyodbc</a:t>
            </a:r>
            <a:endParaRPr lang="en-US" dirty="0" smtClean="0"/>
          </a:p>
          <a:p>
            <a:r>
              <a:rPr lang="en-US" i="1" dirty="0" err="1" smtClean="0"/>
              <a:t>db_userName</a:t>
            </a:r>
            <a:r>
              <a:rPr lang="en-US" i="1" dirty="0" smtClean="0"/>
              <a:t> =‘</a:t>
            </a:r>
            <a:r>
              <a:rPr lang="en-US" i="1" dirty="0" err="1" smtClean="0"/>
              <a:t>xxxxxxx</a:t>
            </a:r>
            <a:r>
              <a:rPr lang="en-US" i="1" dirty="0" smtClean="0"/>
              <a:t>’                                                    </a:t>
            </a:r>
            <a:r>
              <a:rPr lang="en-US" b="1" i="1" dirty="0" smtClean="0"/>
              <a:t># passing </a:t>
            </a:r>
            <a:r>
              <a:rPr lang="en-US" b="1" i="1" dirty="0" err="1" smtClean="0"/>
              <a:t>db</a:t>
            </a:r>
            <a:r>
              <a:rPr lang="en-US" b="1" i="1" dirty="0" smtClean="0"/>
              <a:t> username and password</a:t>
            </a:r>
          </a:p>
          <a:p>
            <a:r>
              <a:rPr lang="en-US" i="1" dirty="0" err="1" smtClean="0"/>
              <a:t>db_passwd</a:t>
            </a:r>
            <a:r>
              <a:rPr lang="en-US" i="1" dirty="0" smtClean="0"/>
              <a:t>=‘</a:t>
            </a:r>
            <a:r>
              <a:rPr lang="en-US" i="1" dirty="0" err="1" smtClean="0"/>
              <a:t>xxxxxxxx</a:t>
            </a:r>
            <a:r>
              <a:rPr lang="en-US" i="1" dirty="0" smtClean="0"/>
              <a:t>’</a:t>
            </a:r>
          </a:p>
          <a:p>
            <a:endParaRPr lang="en-US" b="1" dirty="0"/>
          </a:p>
          <a:p>
            <a:r>
              <a:rPr lang="en-US" i="1" dirty="0" err="1"/>
              <a:t>def</a:t>
            </a:r>
            <a:r>
              <a:rPr lang="en-US" i="1" dirty="0"/>
              <a:t> </a:t>
            </a:r>
            <a:r>
              <a:rPr lang="en-US" i="1" dirty="0" err="1"/>
              <a:t>teradata_conn</a:t>
            </a:r>
            <a:r>
              <a:rPr lang="en-US" i="1" dirty="0"/>
              <a:t>():</a:t>
            </a:r>
          </a:p>
          <a:p>
            <a:r>
              <a:rPr lang="en-US" i="1" dirty="0"/>
              <a:t>    conn = </a:t>
            </a:r>
            <a:r>
              <a:rPr lang="en-US" i="1" dirty="0" err="1"/>
              <a:t>pyodbc.connect</a:t>
            </a:r>
            <a:r>
              <a:rPr lang="en-US" i="1" dirty="0"/>
              <a:t>("Driver</a:t>
            </a:r>
            <a:r>
              <a:rPr lang="en-US" i="1" dirty="0" smtClean="0"/>
              <a:t>={driver name (</a:t>
            </a:r>
            <a:r>
              <a:rPr lang="en-US" i="1" dirty="0" err="1" smtClean="0"/>
              <a:t>Teradata,mySQL</a:t>
            </a:r>
            <a:r>
              <a:rPr lang="en-US" i="1" dirty="0" smtClean="0"/>
              <a:t>)}; </a:t>
            </a:r>
            <a:r>
              <a:rPr lang="en-US" i="1" dirty="0" err="1" smtClean="0"/>
              <a:t>DBCName</a:t>
            </a:r>
            <a:r>
              <a:rPr lang="en-US" i="1" dirty="0" smtClean="0"/>
              <a:t>=</a:t>
            </a:r>
            <a:r>
              <a:rPr lang="en-US" i="1" dirty="0" err="1" smtClean="0"/>
              <a:t>dbname</a:t>
            </a:r>
            <a:r>
              <a:rPr lang="en-US" i="1" dirty="0" smtClean="0"/>
              <a:t>; </a:t>
            </a:r>
            <a:r>
              <a:rPr lang="en-US" i="1" dirty="0"/>
              <a:t>Authentication=TD2; UID=%s; </a:t>
            </a:r>
            <a:r>
              <a:rPr lang="en-US" i="1" dirty="0" smtClean="0"/>
              <a:t>       PWD</a:t>
            </a:r>
            <a:r>
              <a:rPr lang="en-US" i="1" dirty="0"/>
              <a:t>=%s" % </a:t>
            </a:r>
            <a:r>
              <a:rPr lang="en-US" i="1" dirty="0" smtClean="0"/>
              <a:t>(</a:t>
            </a:r>
            <a:r>
              <a:rPr lang="en-US" i="1" dirty="0" err="1" smtClean="0"/>
              <a:t>db</a:t>
            </a:r>
            <a:r>
              <a:rPr lang="en-US" i="1" dirty="0" err="1" smtClean="0"/>
              <a:t>_userName</a:t>
            </a:r>
            <a:r>
              <a:rPr lang="en-US" i="1" dirty="0"/>
              <a:t>, </a:t>
            </a:r>
            <a:r>
              <a:rPr lang="en-US" i="1" dirty="0" err="1" smtClean="0"/>
              <a:t>db</a:t>
            </a:r>
            <a:r>
              <a:rPr lang="en-US" i="1" dirty="0" err="1" smtClean="0"/>
              <a:t>_passwd</a:t>
            </a:r>
            <a:r>
              <a:rPr lang="en-US" i="1" dirty="0"/>
              <a:t>))</a:t>
            </a:r>
          </a:p>
          <a:p>
            <a:r>
              <a:rPr lang="en-US" i="1" dirty="0"/>
              <a:t>    cursor = </a:t>
            </a:r>
            <a:r>
              <a:rPr lang="en-US" i="1" dirty="0" err="1"/>
              <a:t>conn.cursor</a:t>
            </a:r>
            <a:r>
              <a:rPr lang="en-US" i="1" dirty="0"/>
              <a:t>()</a:t>
            </a:r>
          </a:p>
          <a:p>
            <a:r>
              <a:rPr lang="en-US" i="1" dirty="0"/>
              <a:t>    return </a:t>
            </a:r>
            <a:r>
              <a:rPr lang="en-US" i="1" dirty="0" smtClean="0"/>
              <a:t>cursor                                                                   </a:t>
            </a:r>
            <a:r>
              <a:rPr lang="en-US" b="1" i="1" dirty="0" smtClean="0"/>
              <a:t># establishing the </a:t>
            </a:r>
            <a:r>
              <a:rPr lang="en-US" b="1" i="1" dirty="0" err="1" smtClean="0"/>
              <a:t>db</a:t>
            </a:r>
            <a:r>
              <a:rPr lang="en-US" b="1" i="1" dirty="0" smtClean="0"/>
              <a:t> connection</a:t>
            </a:r>
          </a:p>
          <a:p>
            <a:endParaRPr lang="en-US" i="1" dirty="0"/>
          </a:p>
          <a:p>
            <a:r>
              <a:rPr lang="en-US" i="1" dirty="0" smtClean="0"/>
              <a:t>q1 </a:t>
            </a:r>
            <a:r>
              <a:rPr lang="en-US" i="1" dirty="0"/>
              <a:t>= 'del from '+</a:t>
            </a:r>
            <a:r>
              <a:rPr lang="en-US" i="1" dirty="0" err="1"/>
              <a:t>table_name+'temp</a:t>
            </a:r>
            <a:r>
              <a:rPr lang="en-US" i="1" dirty="0"/>
              <a:t>'    </a:t>
            </a:r>
            <a:endParaRPr lang="en-US" i="1" dirty="0" smtClean="0"/>
          </a:p>
          <a:p>
            <a:r>
              <a:rPr lang="en-US" i="1" dirty="0" err="1" smtClean="0"/>
              <a:t>cursor.execute</a:t>
            </a:r>
            <a:r>
              <a:rPr lang="en-US" i="1" dirty="0" smtClean="0"/>
              <a:t>(q1)    </a:t>
            </a:r>
          </a:p>
          <a:p>
            <a:r>
              <a:rPr lang="en-US" i="1" dirty="0" err="1" smtClean="0"/>
              <a:t>cursor.commit</a:t>
            </a:r>
            <a:r>
              <a:rPr lang="en-US" i="1" dirty="0" smtClean="0"/>
              <a:t>()                                                                  </a:t>
            </a:r>
            <a:r>
              <a:rPr lang="en-US" b="1" i="1" dirty="0" smtClean="0"/>
              <a:t># executing a query</a:t>
            </a:r>
          </a:p>
          <a:p>
            <a:endParaRPr lang="en-US" i="1" dirty="0" smtClean="0"/>
          </a:p>
          <a:p>
            <a:endParaRPr lang="en-US" i="1" dirty="0"/>
          </a:p>
          <a:p>
            <a:endParaRPr lang="en-US" i="1" dirty="0" smtClean="0"/>
          </a:p>
          <a:p>
            <a:endParaRPr lang="en-US" b="1" dirty="0" smtClean="0"/>
          </a:p>
          <a:p>
            <a:endParaRPr lang="en-US" i="1" dirty="0" smtClean="0"/>
          </a:p>
          <a:p>
            <a:endParaRPr lang="en-US" i="1" dirty="0"/>
          </a:p>
          <a:p>
            <a:endParaRPr lang="en-US" i="1" dirty="0" smtClean="0"/>
          </a:p>
          <a:p>
            <a:endParaRPr lang="en-US" i="1" dirty="0"/>
          </a:p>
          <a:p>
            <a:endParaRPr lang="en-US" i="1" dirty="0" smtClean="0"/>
          </a:p>
          <a:p>
            <a:endParaRPr lang="en-US" i="1" dirty="0"/>
          </a:p>
        </p:txBody>
      </p:sp>
      <p:sp>
        <p:nvSpPr>
          <p:cNvPr id="3" name="Rectangle 4"/>
          <p:cNvSpPr>
            <a:spLocks noChangeArrowheads="1"/>
          </p:cNvSpPr>
          <p:nvPr/>
        </p:nvSpPr>
        <p:spPr bwMode="auto">
          <a:xfrm>
            <a:off x="0" y="0"/>
            <a:ext cx="12192000" cy="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itchFamily="49" charset="0"/>
                <a:cs typeface="Consolas" pitchFamily="49" charset="0"/>
              </a:rPr>
              <a:t>root</a:t>
            </a:r>
            <a:r>
              <a:rPr kumimoji="0" lang="en-US" altLang="en-US" sz="1000" b="0" i="0" u="none" strike="noStrike" cap="none" normalizeH="0" baseline="0" smtClean="0">
                <a:ln>
                  <a:noFill/>
                </a:ln>
                <a:solidFill>
                  <a:srgbClr val="666600"/>
                </a:solidFill>
                <a:effectLst/>
                <a:latin typeface="Consolas" pitchFamily="49" charset="0"/>
                <a:cs typeface="Consolas" pitchFamily="49" charset="0"/>
              </a:rPr>
              <a:t>.</a:t>
            </a:r>
            <a:r>
              <a:rPr kumimoji="0" lang="en-US" altLang="en-US" sz="1000" b="0" i="0" u="none" strike="noStrike" cap="none" normalizeH="0" baseline="0" smtClean="0">
                <a:ln>
                  <a:noFill/>
                </a:ln>
                <a:solidFill>
                  <a:srgbClr val="000000"/>
                </a:solidFill>
                <a:effectLst/>
                <a:latin typeface="Consolas" pitchFamily="49" charset="0"/>
                <a:cs typeface="Consolas" pitchFamily="49" charset="0"/>
              </a:rPr>
              <a:t>findall</a:t>
            </a:r>
            <a:r>
              <a:rPr kumimoji="0" lang="en-US" altLang="en-US" sz="1000" b="0" i="0" u="none" strike="noStrike" cap="none" normalizeH="0" baseline="0" smtClean="0">
                <a:ln>
                  <a:noFill/>
                </a:ln>
                <a:solidFill>
                  <a:srgbClr val="666600"/>
                </a:solidFill>
                <a:effectLst/>
                <a:latin typeface="Consolas" pitchFamily="49" charset="0"/>
                <a:cs typeface="Consolas" pitchFamily="49" charset="0"/>
              </a:rPr>
              <a:t>(</a:t>
            </a:r>
            <a:r>
              <a:rPr kumimoji="0" lang="en-US" altLang="en-US" sz="1000" b="0" i="0" u="none" strike="noStrike" cap="none" normalizeH="0" baseline="0" smtClean="0">
                <a:ln>
                  <a:noFill/>
                </a:ln>
                <a:solidFill>
                  <a:srgbClr val="008800"/>
                </a:solidFill>
                <a:effectLst/>
                <a:latin typeface="Consolas" pitchFamily="49" charset="0"/>
                <a:cs typeface="Consolas" pitchFamily="49" charset="0"/>
              </a:rPr>
              <a:t>'{http://www.w3.org/2005/Atom}entry'</a:t>
            </a:r>
            <a:r>
              <a:rPr kumimoji="0" lang="en-US" altLang="en-US" sz="1000" b="0" i="0" u="none" strike="noStrike" cap="none" normalizeH="0" baseline="0" smtClean="0">
                <a:ln>
                  <a:noFill/>
                </a:ln>
                <a:solidFill>
                  <a:srgbClr val="666600"/>
                </a:solidFill>
                <a:effectLst/>
                <a:latin typeface="Consolas" pitchFamily="49" charset="0"/>
                <a:cs typeface="Consolas" pitchFamily="49" charset="0"/>
              </a:rPr>
              <a:t>)</a:t>
            </a:r>
            <a:r>
              <a:rPr kumimoji="0" lang="en-US" altLang="en-US" sz="1100" b="0" i="0" u="none" strike="noStrike" cap="none" normalizeH="0" baseline="0" smtClean="0">
                <a:ln>
                  <a:noFill/>
                </a:ln>
                <a:solidFill>
                  <a:schemeClr val="tx1"/>
                </a:solidFill>
                <a:effectLst/>
                <a:latin typeface="Arial" pitchFamily="34" charset="0"/>
                <a:cs typeface="Arial" pitchFamily="34" charset="0"/>
              </a:rPr>
              <a: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231932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Writing results to a file</a:t>
            </a:r>
            <a:endParaRPr lang="en-IN" sz="6000" dirty="0"/>
          </a:p>
        </p:txBody>
      </p:sp>
      <p:sp>
        <p:nvSpPr>
          <p:cNvPr id="2" name="TextBox 1"/>
          <p:cNvSpPr txBox="1"/>
          <p:nvPr/>
        </p:nvSpPr>
        <p:spPr>
          <a:xfrm>
            <a:off x="838199" y="1500554"/>
            <a:ext cx="10275277" cy="5355312"/>
          </a:xfrm>
          <a:prstGeom prst="rect">
            <a:avLst/>
          </a:prstGeom>
          <a:noFill/>
        </p:spPr>
        <p:txBody>
          <a:bodyPr wrap="square" rtlCol="0">
            <a:spAutoFit/>
          </a:bodyPr>
          <a:lstStyle/>
          <a:p>
            <a:r>
              <a:rPr lang="en-US" dirty="0" smtClean="0"/>
              <a:t>Data frames can be written to a files such as .csv, .txt, .</a:t>
            </a:r>
            <a:r>
              <a:rPr lang="en-US" dirty="0" err="1" smtClean="0"/>
              <a:t>xlsx</a:t>
            </a:r>
            <a:r>
              <a:rPr lang="en-US" dirty="0" smtClean="0"/>
              <a:t> etc.</a:t>
            </a:r>
          </a:p>
          <a:p>
            <a:endParaRPr lang="en-US" dirty="0"/>
          </a:p>
          <a:p>
            <a:r>
              <a:rPr lang="en-US" b="1" dirty="0" smtClean="0"/>
              <a:t>Example 1</a:t>
            </a:r>
            <a:r>
              <a:rPr lang="en-US" dirty="0" smtClean="0"/>
              <a:t>: </a:t>
            </a:r>
            <a:r>
              <a:rPr lang="en-US" i="1" dirty="0" err="1" smtClean="0"/>
              <a:t>dfname.to_csv</a:t>
            </a:r>
            <a:r>
              <a:rPr lang="en-US" i="1" dirty="0" smtClean="0"/>
              <a:t>(‘file1.csv’)</a:t>
            </a:r>
          </a:p>
          <a:p>
            <a:endParaRPr lang="en-US" dirty="0" smtClean="0"/>
          </a:p>
          <a:p>
            <a:r>
              <a:rPr lang="en-US" b="1" dirty="0" smtClean="0"/>
              <a:t>Example 2</a:t>
            </a:r>
            <a:r>
              <a:rPr lang="en-US" dirty="0" smtClean="0"/>
              <a:t>: </a:t>
            </a:r>
            <a:r>
              <a:rPr lang="en-US" i="1" dirty="0" err="1" smtClean="0"/>
              <a:t>dfname.to_csv</a:t>
            </a:r>
            <a:r>
              <a:rPr lang="en-US" i="1" dirty="0" smtClean="0"/>
              <a:t>(‘file1.csv’,sep=‘/t’)</a:t>
            </a:r>
          </a:p>
          <a:p>
            <a:endParaRPr lang="en-US" dirty="0"/>
          </a:p>
          <a:p>
            <a:r>
              <a:rPr lang="en-US" b="1" dirty="0" smtClean="0"/>
              <a:t>Example 3</a:t>
            </a:r>
            <a:r>
              <a:rPr lang="en-US" dirty="0" smtClean="0"/>
              <a:t>: </a:t>
            </a:r>
            <a:r>
              <a:rPr lang="en-US" i="1" dirty="0" err="1" smtClean="0"/>
              <a:t>dfname.to_csv</a:t>
            </a:r>
            <a:r>
              <a:rPr lang="en-US" i="1" dirty="0" smtClean="0"/>
              <a:t>(‘</a:t>
            </a:r>
            <a:r>
              <a:rPr lang="en-US" i="1" dirty="0"/>
              <a:t>file1.csv’,sep=‘/</a:t>
            </a:r>
            <a:r>
              <a:rPr lang="en-US" i="1" dirty="0" err="1"/>
              <a:t>t</a:t>
            </a:r>
            <a:r>
              <a:rPr lang="en-US" i="1" dirty="0" err="1" smtClean="0"/>
              <a:t>’,index</a:t>
            </a:r>
            <a:r>
              <a:rPr lang="en-US" i="1" dirty="0" smtClean="0"/>
              <a:t>=TRUE, </a:t>
            </a:r>
            <a:r>
              <a:rPr lang="en-US" i="1" dirty="0" err="1" smtClean="0"/>
              <a:t>index_label</a:t>
            </a:r>
            <a:r>
              <a:rPr lang="en-US" i="1" dirty="0" smtClean="0"/>
              <a:t>=</a:t>
            </a:r>
            <a:r>
              <a:rPr lang="en-US" i="1" dirty="0" err="1" smtClean="0"/>
              <a:t>indexname</a:t>
            </a:r>
            <a:r>
              <a:rPr lang="en-US" i="1" dirty="0" smtClean="0"/>
              <a:t>)</a:t>
            </a:r>
          </a:p>
          <a:p>
            <a:endParaRPr lang="en-US" dirty="0"/>
          </a:p>
          <a:p>
            <a:r>
              <a:rPr lang="en-US" b="1" dirty="0" smtClean="0"/>
              <a:t>Example 4</a:t>
            </a:r>
            <a:r>
              <a:rPr lang="en-US" dirty="0" smtClean="0"/>
              <a:t>: </a:t>
            </a:r>
            <a:r>
              <a:rPr lang="en-US" i="1" dirty="0" err="1" smtClean="0"/>
              <a:t>dfname.to_excel</a:t>
            </a:r>
            <a:r>
              <a:rPr lang="en-US" i="1" dirty="0" smtClean="0"/>
              <a:t>(‘file2.xlsx’,sheet_name=‘Sheet1’)</a:t>
            </a:r>
          </a:p>
          <a:p>
            <a:endParaRPr lang="en-US" dirty="0"/>
          </a:p>
          <a:p>
            <a:r>
              <a:rPr lang="en-US" b="1" dirty="0"/>
              <a:t>Example 5</a:t>
            </a:r>
            <a:r>
              <a:rPr lang="en-US" dirty="0"/>
              <a:t>: </a:t>
            </a:r>
            <a:endParaRPr lang="en-US" dirty="0" smtClean="0"/>
          </a:p>
          <a:p>
            <a:endParaRPr lang="en-US" dirty="0" smtClean="0"/>
          </a:p>
          <a:p>
            <a:r>
              <a:rPr lang="en-US" i="1" dirty="0" smtClean="0"/>
              <a:t>import </a:t>
            </a:r>
            <a:r>
              <a:rPr lang="en-US" i="1" dirty="0" err="1"/>
              <a:t>xlsxwriter</a:t>
            </a:r>
            <a:endParaRPr lang="en-US" i="1" dirty="0"/>
          </a:p>
          <a:p>
            <a:r>
              <a:rPr lang="en-US" i="1" dirty="0"/>
              <a:t>workbook = </a:t>
            </a:r>
            <a:r>
              <a:rPr lang="en-US" i="1" dirty="0" err="1"/>
              <a:t>xlsxwriter.Workbook</a:t>
            </a:r>
            <a:r>
              <a:rPr lang="en-US" i="1" dirty="0"/>
              <a:t>('simple_data.xlsx')</a:t>
            </a:r>
          </a:p>
          <a:p>
            <a:r>
              <a:rPr lang="en-US" i="1" dirty="0"/>
              <a:t>worksheet = </a:t>
            </a:r>
            <a:r>
              <a:rPr lang="en-US" i="1" dirty="0" err="1"/>
              <a:t>workbook.add_worksheet</a:t>
            </a:r>
            <a:r>
              <a:rPr lang="en-US" i="1" dirty="0"/>
              <a:t>('simple1')</a:t>
            </a:r>
          </a:p>
          <a:p>
            <a:r>
              <a:rPr lang="en-US" i="1" dirty="0" err="1"/>
              <a:t>worksheet.write</a:t>
            </a:r>
            <a:r>
              <a:rPr lang="en-US" i="1" dirty="0"/>
              <a:t>(</a:t>
            </a:r>
            <a:r>
              <a:rPr lang="en-US" i="1" dirty="0" err="1"/>
              <a:t>row,col,item</a:t>
            </a:r>
            <a:r>
              <a:rPr lang="en-US" i="1" dirty="0"/>
              <a:t>)</a:t>
            </a:r>
            <a:endParaRPr lang="en-US" i="1" dirty="0" smtClean="0"/>
          </a:p>
          <a:p>
            <a:endParaRPr lang="en-US" dirty="0"/>
          </a:p>
          <a:p>
            <a:endParaRPr lang="en-US" dirty="0"/>
          </a:p>
          <a:p>
            <a:endParaRPr lang="en-US" dirty="0"/>
          </a:p>
        </p:txBody>
      </p:sp>
    </p:spTree>
    <p:extLst>
      <p:ext uri="{BB962C8B-B14F-4D97-AF65-F5344CB8AC3E}">
        <p14:creationId xmlns:p14="http://schemas.microsoft.com/office/powerpoint/2010/main" val="1215272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Basic Exploration of Data</a:t>
            </a:r>
            <a:endParaRPr lang="en-IN" sz="6000" dirty="0"/>
          </a:p>
        </p:txBody>
      </p:sp>
      <p:graphicFrame>
        <p:nvGraphicFramePr>
          <p:cNvPr id="2" name="Table 1"/>
          <p:cNvGraphicFramePr>
            <a:graphicFrameLocks noGrp="1"/>
          </p:cNvGraphicFramePr>
          <p:nvPr>
            <p:extLst>
              <p:ext uri="{D42A27DB-BD31-4B8C-83A1-F6EECF244321}">
                <p14:modId xmlns:p14="http://schemas.microsoft.com/office/powerpoint/2010/main" val="144316443"/>
              </p:ext>
            </p:extLst>
          </p:nvPr>
        </p:nvGraphicFramePr>
        <p:xfrm>
          <a:off x="1856153" y="1540280"/>
          <a:ext cx="9210432" cy="4835043"/>
        </p:xfrm>
        <a:graphic>
          <a:graphicData uri="http://schemas.openxmlformats.org/drawingml/2006/table">
            <a:tbl>
              <a:tblPr firstRow="1" bandRow="1">
                <a:tableStyleId>{21E4AEA4-8DFA-4A89-87EB-49C32662AFE0}</a:tableStyleId>
              </a:tblPr>
              <a:tblGrid>
                <a:gridCol w="4538701"/>
                <a:gridCol w="4671731"/>
              </a:tblGrid>
              <a:tr h="537227">
                <a:tc>
                  <a:txBody>
                    <a:bodyPr/>
                    <a:lstStyle/>
                    <a:p>
                      <a:pPr algn="ctr"/>
                      <a:r>
                        <a:rPr lang="en-US" dirty="0" smtClean="0"/>
                        <a:t>Goal </a:t>
                      </a:r>
                      <a:endParaRPr lang="en-US" dirty="0"/>
                    </a:p>
                  </a:txBody>
                  <a:tcPr/>
                </a:tc>
                <a:tc>
                  <a:txBody>
                    <a:bodyPr/>
                    <a:lstStyle/>
                    <a:p>
                      <a:pPr algn="ctr"/>
                      <a:r>
                        <a:rPr lang="en-US" dirty="0" smtClean="0"/>
                        <a:t>Code snippet</a:t>
                      </a:r>
                      <a:endParaRPr lang="en-US" dirty="0"/>
                    </a:p>
                  </a:txBody>
                  <a:tcPr/>
                </a:tc>
              </a:tr>
              <a:tr h="537227">
                <a:tc>
                  <a:txBody>
                    <a:bodyPr/>
                    <a:lstStyle/>
                    <a:p>
                      <a:r>
                        <a:rPr lang="en-US" dirty="0" smtClean="0"/>
                        <a:t>Looking at first few rows of the data</a:t>
                      </a:r>
                      <a:endParaRPr lang="en-US" dirty="0"/>
                    </a:p>
                  </a:txBody>
                  <a:tcPr/>
                </a:tc>
                <a:tc>
                  <a:txBody>
                    <a:bodyPr/>
                    <a:lstStyle/>
                    <a:p>
                      <a:r>
                        <a:rPr lang="en-US" i="1" dirty="0" err="1" smtClean="0"/>
                        <a:t>data.head</a:t>
                      </a:r>
                      <a:r>
                        <a:rPr lang="en-US" i="1" dirty="0" smtClean="0"/>
                        <a:t>(); </a:t>
                      </a:r>
                      <a:r>
                        <a:rPr lang="en-US" i="1" dirty="0" err="1" smtClean="0"/>
                        <a:t>data.head</a:t>
                      </a:r>
                      <a:r>
                        <a:rPr lang="en-US" i="1" dirty="0" smtClean="0"/>
                        <a:t>(10)</a:t>
                      </a:r>
                      <a:endParaRPr lang="en-US" i="1" dirty="0"/>
                    </a:p>
                  </a:txBody>
                  <a:tcPr/>
                </a:tc>
              </a:tr>
              <a:tr h="537227">
                <a:tc>
                  <a:txBody>
                    <a:bodyPr/>
                    <a:lstStyle/>
                    <a:p>
                      <a:r>
                        <a:rPr lang="en-US" dirty="0" smtClean="0"/>
                        <a:t>Looking at last few rows of the data</a:t>
                      </a:r>
                      <a:endParaRPr lang="en-US" dirty="0"/>
                    </a:p>
                  </a:txBody>
                  <a:tcPr/>
                </a:tc>
                <a:tc>
                  <a:txBody>
                    <a:bodyPr/>
                    <a:lstStyle/>
                    <a:p>
                      <a:r>
                        <a:rPr lang="en-US" i="1" dirty="0" err="1" smtClean="0"/>
                        <a:t>data.tail</a:t>
                      </a:r>
                      <a:r>
                        <a:rPr lang="en-US" i="1" dirty="0" smtClean="0"/>
                        <a:t>(); </a:t>
                      </a:r>
                      <a:r>
                        <a:rPr lang="en-US" i="1" dirty="0" err="1" smtClean="0"/>
                        <a:t>data.tail</a:t>
                      </a:r>
                      <a:r>
                        <a:rPr lang="en-US" i="1" dirty="0" smtClean="0"/>
                        <a:t>(10)</a:t>
                      </a:r>
                      <a:endParaRPr lang="en-US" i="1" dirty="0"/>
                    </a:p>
                  </a:txBody>
                  <a:tcPr/>
                </a:tc>
              </a:tr>
              <a:tr h="537227">
                <a:tc>
                  <a:txBody>
                    <a:bodyPr/>
                    <a:lstStyle/>
                    <a:p>
                      <a:r>
                        <a:rPr lang="en-US" dirty="0" smtClean="0"/>
                        <a:t>Finding the shape (# rows, </a:t>
                      </a:r>
                      <a:r>
                        <a:rPr lang="en-US" dirty="0" err="1" smtClean="0"/>
                        <a:t>colums</a:t>
                      </a:r>
                      <a:r>
                        <a:rPr lang="en-US" dirty="0" smtClean="0"/>
                        <a:t>)</a:t>
                      </a:r>
                      <a:endParaRPr lang="en-US" dirty="0"/>
                    </a:p>
                  </a:txBody>
                  <a:tcPr/>
                </a:tc>
                <a:tc>
                  <a:txBody>
                    <a:bodyPr/>
                    <a:lstStyle/>
                    <a:p>
                      <a:r>
                        <a:rPr lang="en-US" i="1" dirty="0" err="1" smtClean="0"/>
                        <a:t>data.shape</a:t>
                      </a:r>
                      <a:endParaRPr lang="en-US" i="1" dirty="0"/>
                    </a:p>
                  </a:txBody>
                  <a:tcPr/>
                </a:tc>
              </a:tr>
              <a:tr h="537227">
                <a:tc>
                  <a:txBody>
                    <a:bodyPr/>
                    <a:lstStyle/>
                    <a:p>
                      <a:r>
                        <a:rPr lang="en-US" dirty="0" smtClean="0"/>
                        <a:t>Finding the column names</a:t>
                      </a:r>
                      <a:endParaRPr lang="en-US" dirty="0"/>
                    </a:p>
                  </a:txBody>
                  <a:tcPr/>
                </a:tc>
                <a:tc>
                  <a:txBody>
                    <a:bodyPr/>
                    <a:lstStyle/>
                    <a:p>
                      <a:r>
                        <a:rPr lang="en-US" i="1" dirty="0" err="1" smtClean="0"/>
                        <a:t>data.column.values</a:t>
                      </a:r>
                      <a:endParaRPr lang="en-US" i="1" dirty="0"/>
                    </a:p>
                  </a:txBody>
                  <a:tcPr/>
                </a:tc>
              </a:tr>
              <a:tr h="537227">
                <a:tc>
                  <a:txBody>
                    <a:bodyPr/>
                    <a:lstStyle/>
                    <a:p>
                      <a:r>
                        <a:rPr lang="en-US" dirty="0" smtClean="0"/>
                        <a:t>Finding the basic statistics of numeric columns</a:t>
                      </a:r>
                      <a:endParaRPr lang="en-US" dirty="0"/>
                    </a:p>
                  </a:txBody>
                  <a:tcPr/>
                </a:tc>
                <a:tc>
                  <a:txBody>
                    <a:bodyPr/>
                    <a:lstStyle/>
                    <a:p>
                      <a:r>
                        <a:rPr lang="en-US" i="1" dirty="0" err="1" smtClean="0"/>
                        <a:t>data.describe</a:t>
                      </a:r>
                      <a:r>
                        <a:rPr lang="en-US" i="1" dirty="0" smtClean="0"/>
                        <a:t>()</a:t>
                      </a:r>
                      <a:endParaRPr lang="en-US" i="1" dirty="0"/>
                    </a:p>
                  </a:txBody>
                  <a:tcPr/>
                </a:tc>
              </a:tr>
              <a:tr h="537227">
                <a:tc>
                  <a:txBody>
                    <a:bodyPr/>
                    <a:lstStyle/>
                    <a:p>
                      <a:r>
                        <a:rPr lang="en-US" dirty="0" smtClean="0"/>
                        <a:t>Finding the data type of columns</a:t>
                      </a:r>
                      <a:endParaRPr lang="en-US" dirty="0"/>
                    </a:p>
                  </a:txBody>
                  <a:tcPr/>
                </a:tc>
                <a:tc>
                  <a:txBody>
                    <a:bodyPr/>
                    <a:lstStyle/>
                    <a:p>
                      <a:r>
                        <a:rPr lang="en-US" i="1" dirty="0" err="1" smtClean="0"/>
                        <a:t>data.dtypes</a:t>
                      </a:r>
                      <a:endParaRPr lang="en-US" i="1" dirty="0"/>
                    </a:p>
                  </a:txBody>
                  <a:tcPr/>
                </a:tc>
              </a:tr>
              <a:tr h="537227">
                <a:tc>
                  <a:txBody>
                    <a:bodyPr/>
                    <a:lstStyle/>
                    <a:p>
                      <a:r>
                        <a:rPr lang="en-US" dirty="0" smtClean="0"/>
                        <a:t>Calculate correlation b/w suitable columns</a:t>
                      </a:r>
                      <a:endParaRPr lang="en-US" dirty="0"/>
                    </a:p>
                  </a:txBody>
                  <a:tcPr/>
                </a:tc>
                <a:tc>
                  <a:txBody>
                    <a:bodyPr/>
                    <a:lstStyle/>
                    <a:p>
                      <a:r>
                        <a:rPr lang="en-US" i="1" dirty="0" err="1" smtClean="0"/>
                        <a:t>data.corr</a:t>
                      </a:r>
                      <a:r>
                        <a:rPr lang="en-US" i="1" dirty="0" smtClean="0"/>
                        <a:t>()</a:t>
                      </a:r>
                      <a:endParaRPr lang="en-US" i="1" dirty="0"/>
                    </a:p>
                  </a:txBody>
                  <a:tcPr/>
                </a:tc>
              </a:tr>
              <a:tr h="537227">
                <a:tc>
                  <a:txBody>
                    <a:bodyPr/>
                    <a:lstStyle/>
                    <a:p>
                      <a:r>
                        <a:rPr lang="en-US" dirty="0" smtClean="0"/>
                        <a:t>Calculate covariance b/w suitable columns</a:t>
                      </a:r>
                      <a:endParaRPr lang="en-US" dirty="0"/>
                    </a:p>
                  </a:txBody>
                  <a:tcPr/>
                </a:tc>
                <a:tc>
                  <a:txBody>
                    <a:bodyPr/>
                    <a:lstStyle/>
                    <a:p>
                      <a:r>
                        <a:rPr lang="en-US" i="1" dirty="0" err="1" smtClean="0"/>
                        <a:t>data.cov</a:t>
                      </a:r>
                      <a:r>
                        <a:rPr lang="en-US" i="1" dirty="0" smtClean="0"/>
                        <a:t>()</a:t>
                      </a:r>
                      <a:endParaRPr lang="en-US" i="1" dirty="0"/>
                    </a:p>
                  </a:txBody>
                  <a:tcPr/>
                </a:tc>
              </a:tr>
            </a:tbl>
          </a:graphicData>
        </a:graphic>
      </p:graphicFrame>
    </p:spTree>
    <p:extLst>
      <p:ext uri="{BB962C8B-B14F-4D97-AF65-F5344CB8AC3E}">
        <p14:creationId xmlns:p14="http://schemas.microsoft.com/office/powerpoint/2010/main" val="332071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Change a variable type</a:t>
            </a:r>
            <a:endParaRPr lang="en-IN" sz="6000" dirty="0"/>
          </a:p>
        </p:txBody>
      </p:sp>
      <p:graphicFrame>
        <p:nvGraphicFramePr>
          <p:cNvPr id="2" name="Table 1"/>
          <p:cNvGraphicFramePr>
            <a:graphicFrameLocks noGrp="1"/>
          </p:cNvGraphicFramePr>
          <p:nvPr>
            <p:extLst>
              <p:ext uri="{D42A27DB-BD31-4B8C-83A1-F6EECF244321}">
                <p14:modId xmlns:p14="http://schemas.microsoft.com/office/powerpoint/2010/main" val="708123060"/>
              </p:ext>
            </p:extLst>
          </p:nvPr>
        </p:nvGraphicFramePr>
        <p:xfrm>
          <a:off x="838200" y="1315331"/>
          <a:ext cx="9007232" cy="2225040"/>
        </p:xfrm>
        <a:graphic>
          <a:graphicData uri="http://schemas.openxmlformats.org/drawingml/2006/table">
            <a:tbl>
              <a:tblPr firstRow="1" bandRow="1">
                <a:tableStyleId>{5C22544A-7EE6-4342-B048-85BDC9FD1C3A}</a:tableStyleId>
              </a:tblPr>
              <a:tblGrid>
                <a:gridCol w="4503616"/>
                <a:gridCol w="4503616"/>
              </a:tblGrid>
              <a:tr h="370840">
                <a:tc>
                  <a:txBody>
                    <a:bodyPr/>
                    <a:lstStyle/>
                    <a:p>
                      <a:pPr algn="ctr"/>
                      <a:r>
                        <a:rPr lang="en-US" dirty="0" smtClean="0"/>
                        <a:t>Goal</a:t>
                      </a:r>
                      <a:endParaRPr lang="en-US" dirty="0"/>
                    </a:p>
                  </a:txBody>
                  <a:tcPr/>
                </a:tc>
                <a:tc>
                  <a:txBody>
                    <a:bodyPr/>
                    <a:lstStyle/>
                    <a:p>
                      <a:pPr algn="ctr"/>
                      <a:r>
                        <a:rPr lang="en-US" dirty="0" smtClean="0"/>
                        <a:t>Method</a:t>
                      </a:r>
                      <a:endParaRPr lang="en-US" dirty="0"/>
                    </a:p>
                  </a:txBody>
                  <a:tcPr/>
                </a:tc>
              </a:tr>
              <a:tr h="370840">
                <a:tc>
                  <a:txBody>
                    <a:bodyPr/>
                    <a:lstStyle/>
                    <a:p>
                      <a:r>
                        <a:rPr lang="en-US" dirty="0" smtClean="0"/>
                        <a:t>Converting numeric</a:t>
                      </a:r>
                      <a:r>
                        <a:rPr lang="en-US" baseline="0" dirty="0" smtClean="0"/>
                        <a:t> variable to string</a:t>
                      </a:r>
                      <a:endParaRPr lang="en-US" dirty="0"/>
                    </a:p>
                  </a:txBody>
                  <a:tcPr/>
                </a:tc>
                <a:tc>
                  <a:txBody>
                    <a:bodyPr/>
                    <a:lstStyle/>
                    <a:p>
                      <a:r>
                        <a:rPr lang="en-US" dirty="0" smtClean="0"/>
                        <a:t> </a:t>
                      </a:r>
                      <a:r>
                        <a:rPr lang="en-US" dirty="0" err="1" smtClean="0"/>
                        <a:t>str</a:t>
                      </a:r>
                      <a:r>
                        <a:rPr lang="en-US" dirty="0" smtClean="0"/>
                        <a:t>(</a:t>
                      </a:r>
                      <a:r>
                        <a:rPr lang="en-US" dirty="0" err="1" smtClean="0"/>
                        <a:t>numeric_col</a:t>
                      </a:r>
                      <a:r>
                        <a:rPr lang="en-US" dirty="0" smtClean="0"/>
                        <a:t>)</a:t>
                      </a:r>
                      <a:endParaRPr lang="en-US" dirty="0"/>
                    </a:p>
                  </a:txBody>
                  <a:tcPr/>
                </a:tc>
              </a:tr>
              <a:tr h="370840">
                <a:tc>
                  <a:txBody>
                    <a:bodyPr/>
                    <a:lstStyle/>
                    <a:p>
                      <a:r>
                        <a:rPr lang="en-US" dirty="0" smtClean="0"/>
                        <a:t>Converting string variable to numeric</a:t>
                      </a:r>
                      <a:endParaRPr lang="en-US" dirty="0"/>
                    </a:p>
                  </a:txBody>
                  <a:tcPr/>
                </a:tc>
                <a:tc>
                  <a:txBody>
                    <a:bodyPr/>
                    <a:lstStyle/>
                    <a:p>
                      <a:r>
                        <a:rPr lang="en-US" dirty="0" err="1" smtClean="0"/>
                        <a:t>int</a:t>
                      </a:r>
                      <a:r>
                        <a:rPr lang="en-US" dirty="0" smtClean="0"/>
                        <a:t>(</a:t>
                      </a:r>
                      <a:r>
                        <a:rPr lang="en-US" dirty="0" err="1" smtClean="0"/>
                        <a:t>str_col</a:t>
                      </a:r>
                      <a:r>
                        <a:rPr lang="en-US" dirty="0" smtClean="0"/>
                        <a:t>)</a:t>
                      </a:r>
                      <a:endParaRPr lang="en-US" dirty="0"/>
                    </a:p>
                  </a:txBody>
                  <a:tcPr/>
                </a:tc>
              </a:tr>
              <a:tr h="370840">
                <a:tc>
                  <a:txBody>
                    <a:bodyPr/>
                    <a:lstStyle/>
                    <a:p>
                      <a:r>
                        <a:rPr lang="en-US" dirty="0" smtClean="0"/>
                        <a:t>Converting string</a:t>
                      </a:r>
                      <a:r>
                        <a:rPr lang="en-US" baseline="0" dirty="0" smtClean="0"/>
                        <a:t> variable </a:t>
                      </a:r>
                      <a:r>
                        <a:rPr lang="en-US" dirty="0" smtClean="0"/>
                        <a:t>to float</a:t>
                      </a:r>
                      <a:endParaRPr lang="en-US" dirty="0"/>
                    </a:p>
                  </a:txBody>
                  <a:tcPr/>
                </a:tc>
                <a:tc>
                  <a:txBody>
                    <a:bodyPr/>
                    <a:lstStyle/>
                    <a:p>
                      <a:r>
                        <a:rPr lang="en-US" dirty="0" smtClean="0"/>
                        <a:t>float(</a:t>
                      </a:r>
                      <a:r>
                        <a:rPr lang="en-US" dirty="0" err="1" smtClean="0"/>
                        <a:t>str_col</a:t>
                      </a:r>
                      <a:r>
                        <a:rPr lang="en-US" dirty="0" smtClean="0"/>
                        <a:t>)</a:t>
                      </a:r>
                      <a:endParaRPr lang="en-US" dirty="0"/>
                    </a:p>
                  </a:txBody>
                  <a:tcPr/>
                </a:tc>
              </a:tr>
              <a:tr h="370840">
                <a:tc>
                  <a:txBody>
                    <a:bodyPr/>
                    <a:lstStyle/>
                    <a:p>
                      <a:r>
                        <a:rPr lang="en-US" dirty="0" smtClean="0"/>
                        <a:t>Converting string</a:t>
                      </a:r>
                      <a:r>
                        <a:rPr lang="en-US" baseline="0" dirty="0" smtClean="0"/>
                        <a:t> date to date type</a:t>
                      </a:r>
                      <a:endParaRPr lang="en-US" dirty="0"/>
                    </a:p>
                  </a:txBody>
                  <a:tcPr/>
                </a:tc>
                <a:tc>
                  <a:txBody>
                    <a:bodyPr/>
                    <a:lstStyle/>
                    <a:p>
                      <a:r>
                        <a:rPr lang="en-US" dirty="0" err="1" smtClean="0"/>
                        <a:t>datetime.striptime</a:t>
                      </a:r>
                      <a:r>
                        <a:rPr lang="en-US" dirty="0" smtClean="0"/>
                        <a:t>(</a:t>
                      </a:r>
                      <a:r>
                        <a:rPr lang="en-US" dirty="0" err="1" smtClean="0"/>
                        <a:t>datestring,format</a:t>
                      </a:r>
                      <a:r>
                        <a:rPr lang="en-US" dirty="0" smtClean="0"/>
                        <a:t>)</a:t>
                      </a:r>
                      <a:endParaRPr lang="en-US" dirty="0"/>
                    </a:p>
                  </a:txBody>
                  <a:tcPr/>
                </a:tc>
              </a:tr>
              <a:tr h="370840">
                <a:tc>
                  <a:txBody>
                    <a:bodyPr/>
                    <a:lstStyle/>
                    <a:p>
                      <a:r>
                        <a:rPr lang="en-US" dirty="0" smtClean="0"/>
                        <a:t>Converting categorical</a:t>
                      </a:r>
                      <a:r>
                        <a:rPr lang="en-US" baseline="0" dirty="0" smtClean="0"/>
                        <a:t> to binary</a:t>
                      </a:r>
                      <a:endParaRPr lang="en-US" dirty="0"/>
                    </a:p>
                  </a:txBody>
                  <a:tcPr/>
                </a:tc>
                <a:tc>
                  <a:txBody>
                    <a:bodyPr/>
                    <a:lstStyle/>
                    <a:p>
                      <a:r>
                        <a:rPr lang="en-US" dirty="0" smtClean="0"/>
                        <a:t>data[‘</a:t>
                      </a:r>
                      <a:r>
                        <a:rPr lang="en-US" dirty="0" err="1" smtClean="0"/>
                        <a:t>y_n</a:t>
                      </a:r>
                      <a:r>
                        <a:rPr lang="en-US" dirty="0" smtClean="0"/>
                        <a:t>']=(data['</a:t>
                      </a:r>
                      <a:r>
                        <a:rPr lang="en-US" dirty="0" err="1" smtClean="0"/>
                        <a:t>y_n</a:t>
                      </a:r>
                      <a:r>
                        <a:rPr lang="en-US" dirty="0" smtClean="0"/>
                        <a:t>']=='yes').</a:t>
                      </a:r>
                      <a:r>
                        <a:rPr lang="en-US" dirty="0" err="1" smtClean="0"/>
                        <a:t>astype</a:t>
                      </a:r>
                      <a:r>
                        <a:rPr lang="en-US" dirty="0" smtClean="0"/>
                        <a:t>(</a:t>
                      </a:r>
                      <a:r>
                        <a:rPr lang="en-US" dirty="0" err="1" smtClean="0"/>
                        <a:t>int</a:t>
                      </a:r>
                      <a:r>
                        <a:rPr lang="en-US" dirty="0" smtClean="0"/>
                        <a:t>)</a:t>
                      </a:r>
                      <a:endParaRPr lang="en-US" dirty="0"/>
                    </a:p>
                  </a:txBody>
                  <a:tcPr/>
                </a:tc>
              </a:tr>
            </a:tbl>
          </a:graphicData>
        </a:graphic>
      </p:graphicFrame>
      <p:sp>
        <p:nvSpPr>
          <p:cNvPr id="3" name="TextBox 2"/>
          <p:cNvSpPr txBox="1"/>
          <p:nvPr/>
        </p:nvSpPr>
        <p:spPr>
          <a:xfrm>
            <a:off x="1289538" y="3727938"/>
            <a:ext cx="5193323" cy="2554545"/>
          </a:xfrm>
          <a:prstGeom prst="rect">
            <a:avLst/>
          </a:prstGeom>
          <a:noFill/>
        </p:spPr>
        <p:txBody>
          <a:bodyPr wrap="square" rtlCol="0">
            <a:spAutoFit/>
          </a:bodyPr>
          <a:lstStyle/>
          <a:p>
            <a:r>
              <a:rPr lang="en-US" sz="1600" i="1" dirty="0"/>
              <a:t>from </a:t>
            </a:r>
            <a:r>
              <a:rPr lang="en-US" sz="1600" i="1" dirty="0" err="1"/>
              <a:t>datetime</a:t>
            </a:r>
            <a:r>
              <a:rPr lang="en-US" sz="1600" i="1" dirty="0"/>
              <a:t> import </a:t>
            </a:r>
            <a:r>
              <a:rPr lang="en-US" sz="1600" i="1" dirty="0" err="1"/>
              <a:t>datetime</a:t>
            </a:r>
            <a:endParaRPr lang="en-US" sz="1600" i="1" dirty="0"/>
          </a:p>
          <a:p>
            <a:r>
              <a:rPr lang="en-US" sz="1600" i="1" dirty="0"/>
              <a:t>chartime1 = 'Jul 27 2016 5:45 PM'</a:t>
            </a:r>
          </a:p>
          <a:p>
            <a:r>
              <a:rPr lang="en-US" sz="1600" i="1" dirty="0"/>
              <a:t>chartime2='28/12/2016'</a:t>
            </a:r>
          </a:p>
          <a:p>
            <a:r>
              <a:rPr lang="en-US" sz="1600" i="1" dirty="0"/>
              <a:t>chartime3='12/31/2016 23:24'</a:t>
            </a:r>
          </a:p>
          <a:p>
            <a:r>
              <a:rPr lang="en-US" sz="1600" i="1" dirty="0"/>
              <a:t>dato1=</a:t>
            </a:r>
            <a:r>
              <a:rPr lang="en-US" sz="1600" i="1" dirty="0" err="1"/>
              <a:t>datetime.strptime</a:t>
            </a:r>
            <a:r>
              <a:rPr lang="en-US" sz="1600" i="1" dirty="0"/>
              <a:t>(chartime1,'%b %d %Y %I:%M %p')</a:t>
            </a:r>
          </a:p>
          <a:p>
            <a:r>
              <a:rPr lang="en-US" sz="1600" i="1" dirty="0"/>
              <a:t>dato2=</a:t>
            </a:r>
            <a:r>
              <a:rPr lang="en-US" sz="1600" i="1" dirty="0" err="1"/>
              <a:t>datetime.strptime</a:t>
            </a:r>
            <a:r>
              <a:rPr lang="en-US" sz="1600" i="1" dirty="0"/>
              <a:t>(chartime2,'%d/%m/%Y')</a:t>
            </a:r>
          </a:p>
          <a:p>
            <a:r>
              <a:rPr lang="en-US" sz="1600" i="1" dirty="0"/>
              <a:t>dato3=</a:t>
            </a:r>
            <a:r>
              <a:rPr lang="en-US" sz="1600" i="1" dirty="0" err="1"/>
              <a:t>datetime.strptime</a:t>
            </a:r>
            <a:r>
              <a:rPr lang="en-US" sz="1600" i="1" dirty="0"/>
              <a:t>(chartime3,'%m/%d/%Y %H:%M')</a:t>
            </a:r>
          </a:p>
          <a:p>
            <a:r>
              <a:rPr lang="en-US" sz="1600" i="1" dirty="0"/>
              <a:t>print dato1</a:t>
            </a:r>
          </a:p>
          <a:p>
            <a:r>
              <a:rPr lang="en-US" sz="1600" i="1" dirty="0"/>
              <a:t>print dato2</a:t>
            </a:r>
          </a:p>
          <a:p>
            <a:r>
              <a:rPr lang="en-US" sz="1600" i="1" dirty="0"/>
              <a:t>print dato3</a:t>
            </a:r>
          </a:p>
        </p:txBody>
      </p:sp>
      <p:sp>
        <p:nvSpPr>
          <p:cNvPr id="5" name="TextBox 4"/>
          <p:cNvSpPr txBox="1"/>
          <p:nvPr/>
        </p:nvSpPr>
        <p:spPr>
          <a:xfrm>
            <a:off x="7010401" y="3727938"/>
            <a:ext cx="4056184" cy="1169551"/>
          </a:xfrm>
          <a:prstGeom prst="rect">
            <a:avLst/>
          </a:prstGeom>
          <a:noFill/>
        </p:spPr>
        <p:txBody>
          <a:bodyPr wrap="square" rtlCol="0">
            <a:spAutoFit/>
          </a:bodyPr>
          <a:lstStyle/>
          <a:p>
            <a:r>
              <a:rPr lang="en-US" sz="1400" i="1" dirty="0"/>
              <a:t>dato1.year</a:t>
            </a:r>
          </a:p>
          <a:p>
            <a:r>
              <a:rPr lang="en-US" sz="1400" i="1" dirty="0"/>
              <a:t>dato1.month</a:t>
            </a:r>
          </a:p>
          <a:p>
            <a:r>
              <a:rPr lang="en-US" sz="1400" i="1" dirty="0"/>
              <a:t>dato1.day</a:t>
            </a:r>
          </a:p>
          <a:p>
            <a:r>
              <a:rPr lang="en-US" sz="1400" i="1" dirty="0"/>
              <a:t>dato1.hour</a:t>
            </a:r>
          </a:p>
          <a:p>
            <a:r>
              <a:rPr lang="en-US" sz="1400" i="1" dirty="0"/>
              <a:t>dato1.minute</a:t>
            </a:r>
          </a:p>
        </p:txBody>
      </p:sp>
      <p:cxnSp>
        <p:nvCxnSpPr>
          <p:cNvPr id="7" name="Straight Connector 6"/>
          <p:cNvCxnSpPr/>
          <p:nvPr/>
        </p:nvCxnSpPr>
        <p:spPr>
          <a:xfrm>
            <a:off x="6717322" y="3727938"/>
            <a:ext cx="41031" cy="243731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71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Change a variable type</a:t>
            </a:r>
            <a:endParaRPr lang="en-IN" sz="6000" dirty="0"/>
          </a:p>
        </p:txBody>
      </p:sp>
      <p:sp>
        <p:nvSpPr>
          <p:cNvPr id="5" name="TextBox 4"/>
          <p:cNvSpPr txBox="1"/>
          <p:nvPr/>
        </p:nvSpPr>
        <p:spPr>
          <a:xfrm>
            <a:off x="838200" y="1840523"/>
            <a:ext cx="9313985" cy="4801314"/>
          </a:xfrm>
          <a:prstGeom prst="rect">
            <a:avLst/>
          </a:prstGeom>
          <a:noFill/>
        </p:spPr>
        <p:txBody>
          <a:bodyPr wrap="square" rtlCol="0">
            <a:spAutoFit/>
          </a:bodyPr>
          <a:lstStyle/>
          <a:p>
            <a:r>
              <a:rPr lang="en-US" b="1" dirty="0" smtClean="0"/>
              <a:t>Finding all variable of a particular data type</a:t>
            </a:r>
          </a:p>
          <a:p>
            <a:endParaRPr lang="en-US" dirty="0"/>
          </a:p>
          <a:p>
            <a:r>
              <a:rPr lang="en-US" i="1" dirty="0" err="1"/>
              <a:t>def</a:t>
            </a:r>
            <a:r>
              <a:rPr lang="en-US" i="1" dirty="0"/>
              <a:t> </a:t>
            </a:r>
            <a:r>
              <a:rPr lang="en-US" i="1" dirty="0" err="1"/>
              <a:t>coltype</a:t>
            </a:r>
            <a:r>
              <a:rPr lang="en-US" i="1" dirty="0"/>
              <a:t>(data):</a:t>
            </a:r>
          </a:p>
          <a:p>
            <a:r>
              <a:rPr lang="en-US" i="1" dirty="0"/>
              <a:t>        </a:t>
            </a:r>
            <a:r>
              <a:rPr lang="en-US" i="1" dirty="0" err="1"/>
              <a:t>column_list</a:t>
            </a:r>
            <a:r>
              <a:rPr lang="en-US" i="1" dirty="0"/>
              <a:t>=data2.columns.values.tolist()</a:t>
            </a:r>
          </a:p>
          <a:p>
            <a:r>
              <a:rPr lang="en-US" i="1" dirty="0"/>
              <a:t>        integer=[]</a:t>
            </a:r>
          </a:p>
          <a:p>
            <a:r>
              <a:rPr lang="en-US" i="1" dirty="0"/>
              <a:t>        string=[]</a:t>
            </a:r>
          </a:p>
          <a:p>
            <a:r>
              <a:rPr lang="en-US" i="1" dirty="0"/>
              <a:t>        </a:t>
            </a:r>
            <a:r>
              <a:rPr lang="en-US" i="1" dirty="0" err="1"/>
              <a:t>floatcol</a:t>
            </a:r>
            <a:r>
              <a:rPr lang="en-US" i="1" dirty="0"/>
              <a:t>=[]</a:t>
            </a:r>
          </a:p>
          <a:p>
            <a:r>
              <a:rPr lang="en-US" i="1" dirty="0"/>
              <a:t>        for column in </a:t>
            </a:r>
            <a:r>
              <a:rPr lang="en-US" i="1" dirty="0" err="1"/>
              <a:t>column_list</a:t>
            </a:r>
            <a:r>
              <a:rPr lang="en-US" i="1" dirty="0"/>
              <a:t>:</a:t>
            </a:r>
          </a:p>
          <a:p>
            <a:r>
              <a:rPr lang="en-US" i="1" dirty="0"/>
              <a:t>            if data2[column].</a:t>
            </a:r>
            <a:r>
              <a:rPr lang="en-US" i="1" dirty="0" err="1"/>
              <a:t>dtype</a:t>
            </a:r>
            <a:r>
              <a:rPr lang="en-US" i="1" dirty="0"/>
              <a:t>=='O':</a:t>
            </a:r>
          </a:p>
          <a:p>
            <a:r>
              <a:rPr lang="en-US" i="1" dirty="0"/>
              <a:t>                </a:t>
            </a:r>
            <a:r>
              <a:rPr lang="en-US" i="1" dirty="0" err="1"/>
              <a:t>string.append</a:t>
            </a:r>
            <a:r>
              <a:rPr lang="en-US" i="1" dirty="0"/>
              <a:t>(column)</a:t>
            </a:r>
          </a:p>
          <a:p>
            <a:r>
              <a:rPr lang="en-US" i="1" dirty="0"/>
              <a:t>            </a:t>
            </a:r>
            <a:r>
              <a:rPr lang="en-US" i="1" dirty="0" err="1"/>
              <a:t>elif</a:t>
            </a:r>
            <a:r>
              <a:rPr lang="en-US" i="1" dirty="0"/>
              <a:t> data2[column].</a:t>
            </a:r>
            <a:r>
              <a:rPr lang="en-US" i="1" dirty="0" err="1"/>
              <a:t>dtype</a:t>
            </a:r>
            <a:r>
              <a:rPr lang="en-US" i="1" dirty="0"/>
              <a:t>=='int64':</a:t>
            </a:r>
          </a:p>
          <a:p>
            <a:r>
              <a:rPr lang="en-US" i="1" dirty="0"/>
              <a:t>                </a:t>
            </a:r>
            <a:r>
              <a:rPr lang="en-US" i="1" dirty="0" err="1"/>
              <a:t>integer.append</a:t>
            </a:r>
            <a:r>
              <a:rPr lang="en-US" i="1" dirty="0"/>
              <a:t>(column)</a:t>
            </a:r>
          </a:p>
          <a:p>
            <a:r>
              <a:rPr lang="en-US" i="1" dirty="0"/>
              <a:t>            else:</a:t>
            </a:r>
          </a:p>
          <a:p>
            <a:r>
              <a:rPr lang="en-US" i="1" dirty="0"/>
              <a:t>                </a:t>
            </a:r>
            <a:r>
              <a:rPr lang="en-US" i="1" dirty="0" err="1"/>
              <a:t>floatcol.append</a:t>
            </a:r>
            <a:r>
              <a:rPr lang="en-US" i="1" dirty="0"/>
              <a:t>(column)</a:t>
            </a:r>
          </a:p>
          <a:p>
            <a:r>
              <a:rPr lang="en-US" i="1" dirty="0"/>
              <a:t>        return integer, string, </a:t>
            </a:r>
            <a:r>
              <a:rPr lang="en-US" i="1" dirty="0" err="1"/>
              <a:t>floatcol</a:t>
            </a:r>
            <a:endParaRPr lang="en-US" i="1" dirty="0" smtClean="0"/>
          </a:p>
          <a:p>
            <a:endParaRPr lang="en-US" dirty="0"/>
          </a:p>
          <a:p>
            <a:endParaRPr lang="en-US" dirty="0"/>
          </a:p>
        </p:txBody>
      </p:sp>
    </p:spTree>
    <p:extLst>
      <p:ext uri="{BB962C8B-B14F-4D97-AF65-F5344CB8AC3E}">
        <p14:creationId xmlns:p14="http://schemas.microsoft.com/office/powerpoint/2010/main" val="37521237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Transposing a dataset</a:t>
            </a:r>
            <a:endParaRPr lang="en-IN" sz="6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063" y="1884484"/>
            <a:ext cx="2459696" cy="2124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046" y="2247900"/>
            <a:ext cx="2895600"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122760" y="2344615"/>
            <a:ext cx="5511286" cy="923330"/>
          </a:xfrm>
          <a:prstGeom prst="rect">
            <a:avLst/>
          </a:prstGeom>
          <a:noFill/>
        </p:spPr>
        <p:txBody>
          <a:bodyPr wrap="square" rtlCol="0">
            <a:spAutoFit/>
          </a:bodyPr>
          <a:lstStyle/>
          <a:p>
            <a:r>
              <a:rPr lang="en-US" i="1" dirty="0"/>
              <a:t>data9=</a:t>
            </a:r>
            <a:r>
              <a:rPr lang="en-US" i="1" dirty="0" err="1"/>
              <a:t>pd.read_csv</a:t>
            </a:r>
            <a:r>
              <a:rPr lang="en-US" i="1" dirty="0"/>
              <a:t>('Transpose.csv')</a:t>
            </a:r>
          </a:p>
          <a:p>
            <a:r>
              <a:rPr lang="en-US" i="1" dirty="0"/>
              <a:t>data9t=data9.pivot(index='</a:t>
            </a:r>
            <a:r>
              <a:rPr lang="en-US" i="1" dirty="0" err="1"/>
              <a:t>Month',columns</a:t>
            </a:r>
            <a:r>
              <a:rPr lang="en-US" i="1" dirty="0"/>
              <a:t>='</a:t>
            </a:r>
            <a:r>
              <a:rPr lang="en-US" i="1" dirty="0" err="1"/>
              <a:t>Product',values</a:t>
            </a:r>
            <a:r>
              <a:rPr lang="en-US" i="1" dirty="0"/>
              <a:t>='Sales')</a:t>
            </a:r>
          </a:p>
        </p:txBody>
      </p:sp>
    </p:spTree>
    <p:extLst>
      <p:ext uri="{BB962C8B-B14F-4D97-AF65-F5344CB8AC3E}">
        <p14:creationId xmlns:p14="http://schemas.microsoft.com/office/powerpoint/2010/main" val="7002802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Sorting a dataset</a:t>
            </a:r>
            <a:endParaRPr lang="en-IN" sz="6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311" y="1567961"/>
            <a:ext cx="2459696" cy="2124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4440" y="1551358"/>
            <a:ext cx="2451222" cy="21580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311" y="3982915"/>
            <a:ext cx="2459696" cy="2124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3598985" y="4646735"/>
            <a:ext cx="3587261" cy="369332"/>
          </a:xfrm>
          <a:prstGeom prst="rect">
            <a:avLst/>
          </a:prstGeom>
          <a:noFill/>
        </p:spPr>
        <p:txBody>
          <a:bodyPr wrap="square" rtlCol="0">
            <a:spAutoFit/>
          </a:bodyPr>
          <a:lstStyle/>
          <a:p>
            <a:endParaRPr lang="en-US" dirty="0"/>
          </a:p>
        </p:txBody>
      </p:sp>
      <p:sp>
        <p:nvSpPr>
          <p:cNvPr id="10" name="TextBox 9"/>
          <p:cNvSpPr txBox="1"/>
          <p:nvPr/>
        </p:nvSpPr>
        <p:spPr>
          <a:xfrm>
            <a:off x="3751385" y="4799135"/>
            <a:ext cx="3587261" cy="369332"/>
          </a:xfrm>
          <a:prstGeom prst="rect">
            <a:avLst/>
          </a:prstGeom>
          <a:noFill/>
        </p:spPr>
        <p:txBody>
          <a:bodyPr wrap="square" rtlCol="0">
            <a:spAutoFit/>
          </a:bodyPr>
          <a:lstStyle/>
          <a:p>
            <a:endParaRPr lang="en-US" dirty="0"/>
          </a:p>
        </p:txBody>
      </p:sp>
      <p:sp>
        <p:nvSpPr>
          <p:cNvPr id="11" name="TextBox 10"/>
          <p:cNvSpPr txBox="1"/>
          <p:nvPr/>
        </p:nvSpPr>
        <p:spPr>
          <a:xfrm>
            <a:off x="3362007" y="4951535"/>
            <a:ext cx="3976639" cy="646331"/>
          </a:xfrm>
          <a:prstGeom prst="rect">
            <a:avLst/>
          </a:prstGeom>
          <a:noFill/>
        </p:spPr>
        <p:txBody>
          <a:bodyPr wrap="square" rtlCol="0">
            <a:spAutoFit/>
          </a:bodyPr>
          <a:lstStyle/>
          <a:p>
            <a:r>
              <a:rPr lang="en-US" i="1" dirty="0"/>
              <a:t>data9.sort(['</a:t>
            </a:r>
            <a:r>
              <a:rPr lang="en-US" i="1" dirty="0" err="1"/>
              <a:t>Sales','Product</a:t>
            </a:r>
            <a:r>
              <a:rPr lang="en-US" i="1" dirty="0"/>
              <a:t>'],ascending=True)</a:t>
            </a:r>
          </a:p>
        </p:txBody>
      </p:sp>
      <p:sp>
        <p:nvSpPr>
          <p:cNvPr id="6" name="TextBox 5"/>
          <p:cNvSpPr txBox="1"/>
          <p:nvPr/>
        </p:nvSpPr>
        <p:spPr>
          <a:xfrm>
            <a:off x="3362007" y="2180492"/>
            <a:ext cx="3976639" cy="646331"/>
          </a:xfrm>
          <a:prstGeom prst="rect">
            <a:avLst/>
          </a:prstGeom>
          <a:noFill/>
        </p:spPr>
        <p:txBody>
          <a:bodyPr wrap="square" rtlCol="0">
            <a:spAutoFit/>
          </a:bodyPr>
          <a:lstStyle/>
          <a:p>
            <a:r>
              <a:rPr lang="en-US" i="1" dirty="0"/>
              <a:t>data9.sort(['</a:t>
            </a:r>
            <a:r>
              <a:rPr lang="en-US" i="1" dirty="0" err="1"/>
              <a:t>Product','Sales</a:t>
            </a:r>
            <a:r>
              <a:rPr lang="en-US" i="1" dirty="0"/>
              <a:t>'],ascending=True)</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4439" y="4060947"/>
            <a:ext cx="2556729" cy="21931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22656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Sub-setting a dataset</a:t>
            </a:r>
            <a:endParaRPr lang="en-IN" sz="6000" dirty="0"/>
          </a:p>
        </p:txBody>
      </p:sp>
      <p:sp>
        <p:nvSpPr>
          <p:cNvPr id="9" name="TextBox 8"/>
          <p:cNvSpPr txBox="1"/>
          <p:nvPr/>
        </p:nvSpPr>
        <p:spPr>
          <a:xfrm>
            <a:off x="3598985" y="4646735"/>
            <a:ext cx="3587261" cy="369332"/>
          </a:xfrm>
          <a:prstGeom prst="rect">
            <a:avLst/>
          </a:prstGeom>
          <a:noFill/>
        </p:spPr>
        <p:txBody>
          <a:bodyPr wrap="square" rtlCol="0">
            <a:spAutoFit/>
          </a:bodyPr>
          <a:lstStyle/>
          <a:p>
            <a:endParaRPr lang="en-US" dirty="0"/>
          </a:p>
        </p:txBody>
      </p:sp>
      <p:sp>
        <p:nvSpPr>
          <p:cNvPr id="10" name="TextBox 9"/>
          <p:cNvSpPr txBox="1"/>
          <p:nvPr/>
        </p:nvSpPr>
        <p:spPr>
          <a:xfrm>
            <a:off x="3751385" y="4799135"/>
            <a:ext cx="3587261" cy="369332"/>
          </a:xfrm>
          <a:prstGeom prst="rect">
            <a:avLst/>
          </a:prstGeom>
          <a:noFill/>
        </p:spPr>
        <p:txBody>
          <a:bodyPr wrap="square" rtlCol="0">
            <a:spAutoFit/>
          </a:bodyPr>
          <a:lstStyle/>
          <a:p>
            <a:endParaRPr lang="en-US" dirty="0"/>
          </a:p>
        </p:txBody>
      </p:sp>
      <p:sp>
        <p:nvSpPr>
          <p:cNvPr id="3" name="TextBox 2"/>
          <p:cNvSpPr txBox="1"/>
          <p:nvPr/>
        </p:nvSpPr>
        <p:spPr>
          <a:xfrm>
            <a:off x="949569" y="1582615"/>
            <a:ext cx="10257693" cy="4801314"/>
          </a:xfrm>
          <a:prstGeom prst="rect">
            <a:avLst/>
          </a:prstGeom>
          <a:noFill/>
        </p:spPr>
        <p:txBody>
          <a:bodyPr wrap="square" rtlCol="0">
            <a:spAutoFit/>
          </a:bodyPr>
          <a:lstStyle/>
          <a:p>
            <a:r>
              <a:rPr lang="en-US" b="1" dirty="0" smtClean="0"/>
              <a:t>Selecting a column</a:t>
            </a:r>
          </a:p>
          <a:p>
            <a:r>
              <a:rPr lang="en-IN" i="1" dirty="0" err="1"/>
              <a:t>account_length</a:t>
            </a:r>
            <a:r>
              <a:rPr lang="en-IN" i="1" dirty="0"/>
              <a:t>=data['Account Length']</a:t>
            </a:r>
            <a:endParaRPr lang="en-US" i="1" dirty="0"/>
          </a:p>
          <a:p>
            <a:endParaRPr lang="en-US" dirty="0" smtClean="0"/>
          </a:p>
          <a:p>
            <a:r>
              <a:rPr lang="en-IN" i="1" dirty="0"/>
              <a:t>data[['Account Length','</a:t>
            </a:r>
            <a:r>
              <a:rPr lang="en-IN" i="1" dirty="0" err="1"/>
              <a:t>VMail</a:t>
            </a:r>
            <a:r>
              <a:rPr lang="en-IN" i="1" dirty="0"/>
              <a:t> </a:t>
            </a:r>
            <a:r>
              <a:rPr lang="en-IN" i="1" dirty="0" err="1"/>
              <a:t>Message','Day</a:t>
            </a:r>
            <a:r>
              <a:rPr lang="en-IN" i="1" dirty="0"/>
              <a:t> Calls</a:t>
            </a:r>
            <a:r>
              <a:rPr lang="en-IN" i="1" dirty="0" smtClean="0"/>
              <a:t>']]</a:t>
            </a:r>
          </a:p>
          <a:p>
            <a:endParaRPr lang="en-IN" i="1" dirty="0"/>
          </a:p>
          <a:p>
            <a:r>
              <a:rPr lang="en-IN" i="1" dirty="0" err="1"/>
              <a:t>wanted_columns</a:t>
            </a:r>
            <a:r>
              <a:rPr lang="en-IN" i="1" dirty="0"/>
              <a:t>=['Account Length','</a:t>
            </a:r>
            <a:r>
              <a:rPr lang="en-IN" i="1" dirty="0" err="1"/>
              <a:t>VMail</a:t>
            </a:r>
            <a:r>
              <a:rPr lang="en-IN" i="1" dirty="0"/>
              <a:t> </a:t>
            </a:r>
            <a:r>
              <a:rPr lang="en-IN" i="1" dirty="0" err="1"/>
              <a:t>Message','Day</a:t>
            </a:r>
            <a:r>
              <a:rPr lang="en-IN" i="1" dirty="0"/>
              <a:t> Calls']</a:t>
            </a:r>
            <a:endParaRPr lang="en-US" i="1" dirty="0"/>
          </a:p>
          <a:p>
            <a:r>
              <a:rPr lang="en-IN" i="1" dirty="0" err="1"/>
              <a:t>subdata</a:t>
            </a:r>
            <a:r>
              <a:rPr lang="en-IN" i="1" dirty="0"/>
              <a:t>=data[wanted]</a:t>
            </a:r>
            <a:endParaRPr lang="en-US" i="1" dirty="0"/>
          </a:p>
          <a:p>
            <a:r>
              <a:rPr lang="en-IN" i="1" dirty="0" err="1"/>
              <a:t>subdata.head</a:t>
            </a:r>
            <a:r>
              <a:rPr lang="en-IN" i="1" dirty="0"/>
              <a:t>()</a:t>
            </a:r>
            <a:endParaRPr lang="en-US" i="1" dirty="0"/>
          </a:p>
          <a:p>
            <a:endParaRPr lang="en-IN" i="1" dirty="0" smtClean="0"/>
          </a:p>
          <a:p>
            <a:r>
              <a:rPr lang="en-IN" i="1" dirty="0"/>
              <a:t>wanted=['Account Length','</a:t>
            </a:r>
            <a:r>
              <a:rPr lang="en-IN" i="1" dirty="0" err="1"/>
              <a:t>VMail</a:t>
            </a:r>
            <a:r>
              <a:rPr lang="en-IN" i="1" dirty="0"/>
              <a:t> </a:t>
            </a:r>
            <a:r>
              <a:rPr lang="en-IN" i="1" dirty="0" err="1"/>
              <a:t>Message','Day</a:t>
            </a:r>
            <a:r>
              <a:rPr lang="en-IN" i="1" dirty="0"/>
              <a:t> Calls']</a:t>
            </a:r>
            <a:endParaRPr lang="en-US" i="1" dirty="0"/>
          </a:p>
          <a:p>
            <a:r>
              <a:rPr lang="en-IN" i="1" dirty="0" err="1"/>
              <a:t>column_list</a:t>
            </a:r>
            <a:r>
              <a:rPr lang="en-IN" i="1" dirty="0"/>
              <a:t>=</a:t>
            </a:r>
            <a:r>
              <a:rPr lang="en-IN" i="1" dirty="0" err="1"/>
              <a:t>data.columns.values.tolist</a:t>
            </a:r>
            <a:r>
              <a:rPr lang="en-IN" i="1" dirty="0"/>
              <a:t>()</a:t>
            </a:r>
            <a:endParaRPr lang="en-US" i="1" dirty="0"/>
          </a:p>
          <a:p>
            <a:r>
              <a:rPr lang="en-IN" i="1" dirty="0" err="1"/>
              <a:t>sublist</a:t>
            </a:r>
            <a:r>
              <a:rPr lang="en-IN" i="1" dirty="0"/>
              <a:t>=[x for x in </a:t>
            </a:r>
            <a:r>
              <a:rPr lang="en-IN" i="1" dirty="0" err="1"/>
              <a:t>column_list</a:t>
            </a:r>
            <a:r>
              <a:rPr lang="en-IN" i="1" dirty="0"/>
              <a:t> if x not in wanted]</a:t>
            </a:r>
            <a:endParaRPr lang="en-US" i="1" dirty="0"/>
          </a:p>
          <a:p>
            <a:r>
              <a:rPr lang="en-IN" i="1" dirty="0" err="1"/>
              <a:t>subdata</a:t>
            </a:r>
            <a:r>
              <a:rPr lang="en-IN" i="1" dirty="0"/>
              <a:t>=data[</a:t>
            </a:r>
            <a:r>
              <a:rPr lang="en-IN" i="1" dirty="0" err="1"/>
              <a:t>sublist</a:t>
            </a:r>
            <a:r>
              <a:rPr lang="en-IN" i="1" dirty="0"/>
              <a:t>]</a:t>
            </a:r>
            <a:endParaRPr lang="en-US" i="1" dirty="0"/>
          </a:p>
          <a:p>
            <a:r>
              <a:rPr lang="en-IN" i="1" dirty="0" err="1"/>
              <a:t>subdata.head</a:t>
            </a:r>
            <a:r>
              <a:rPr lang="en-IN" i="1" dirty="0"/>
              <a:t>()</a:t>
            </a:r>
            <a:endParaRPr lang="en-US" i="1" dirty="0"/>
          </a:p>
          <a:p>
            <a:endParaRPr lang="en-IN" i="1" dirty="0" smtClean="0"/>
          </a:p>
          <a:p>
            <a:endParaRPr lang="en-IN" i="1" dirty="0"/>
          </a:p>
          <a:p>
            <a:r>
              <a:rPr lang="en-US" sz="1400" i="1" dirty="0" smtClean="0"/>
              <a:t>Use Customer Churn Model.txt for this slide</a:t>
            </a:r>
            <a:endParaRPr lang="en-US" sz="1400" i="1" dirty="0"/>
          </a:p>
        </p:txBody>
      </p:sp>
    </p:spTree>
    <p:extLst>
      <p:ext uri="{BB962C8B-B14F-4D97-AF65-F5344CB8AC3E}">
        <p14:creationId xmlns:p14="http://schemas.microsoft.com/office/powerpoint/2010/main" val="3353223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Sub-setting a dataset</a:t>
            </a:r>
            <a:endParaRPr lang="en-IN" sz="6000" dirty="0"/>
          </a:p>
        </p:txBody>
      </p:sp>
      <p:sp>
        <p:nvSpPr>
          <p:cNvPr id="9" name="TextBox 8"/>
          <p:cNvSpPr txBox="1"/>
          <p:nvPr/>
        </p:nvSpPr>
        <p:spPr>
          <a:xfrm>
            <a:off x="3598985" y="4646735"/>
            <a:ext cx="3587261" cy="369332"/>
          </a:xfrm>
          <a:prstGeom prst="rect">
            <a:avLst/>
          </a:prstGeom>
          <a:noFill/>
        </p:spPr>
        <p:txBody>
          <a:bodyPr wrap="square" rtlCol="0">
            <a:spAutoFit/>
          </a:bodyPr>
          <a:lstStyle/>
          <a:p>
            <a:endParaRPr lang="en-US" dirty="0"/>
          </a:p>
        </p:txBody>
      </p:sp>
      <p:sp>
        <p:nvSpPr>
          <p:cNvPr id="10" name="TextBox 9"/>
          <p:cNvSpPr txBox="1"/>
          <p:nvPr/>
        </p:nvSpPr>
        <p:spPr>
          <a:xfrm>
            <a:off x="3751385" y="4799135"/>
            <a:ext cx="3587261" cy="369332"/>
          </a:xfrm>
          <a:prstGeom prst="rect">
            <a:avLst/>
          </a:prstGeom>
          <a:noFill/>
        </p:spPr>
        <p:txBody>
          <a:bodyPr wrap="square" rtlCol="0">
            <a:spAutoFit/>
          </a:bodyPr>
          <a:lstStyle/>
          <a:p>
            <a:endParaRPr lang="en-US" dirty="0"/>
          </a:p>
        </p:txBody>
      </p:sp>
      <p:sp>
        <p:nvSpPr>
          <p:cNvPr id="3" name="TextBox 2"/>
          <p:cNvSpPr txBox="1"/>
          <p:nvPr/>
        </p:nvSpPr>
        <p:spPr>
          <a:xfrm>
            <a:off x="949569" y="1582615"/>
            <a:ext cx="10257693" cy="3970318"/>
          </a:xfrm>
          <a:prstGeom prst="rect">
            <a:avLst/>
          </a:prstGeom>
          <a:noFill/>
        </p:spPr>
        <p:txBody>
          <a:bodyPr wrap="square" rtlCol="0">
            <a:spAutoFit/>
          </a:bodyPr>
          <a:lstStyle/>
          <a:p>
            <a:r>
              <a:rPr lang="en-US" b="1" dirty="0" smtClean="0"/>
              <a:t>Selecting rows</a:t>
            </a:r>
          </a:p>
          <a:p>
            <a:endParaRPr lang="en-US" b="1" dirty="0" smtClean="0"/>
          </a:p>
          <a:p>
            <a:r>
              <a:rPr lang="en-IN" i="1" dirty="0" smtClean="0"/>
              <a:t>data[0:50]</a:t>
            </a:r>
          </a:p>
          <a:p>
            <a:endParaRPr lang="en-IN" i="1" dirty="0"/>
          </a:p>
          <a:p>
            <a:r>
              <a:rPr lang="en-IN" i="1" dirty="0"/>
              <a:t>data1=data[data['Total Mins']&gt;500</a:t>
            </a:r>
            <a:r>
              <a:rPr lang="en-IN" i="1" dirty="0" smtClean="0"/>
              <a:t>]</a:t>
            </a:r>
          </a:p>
          <a:p>
            <a:endParaRPr lang="en-IN" i="1" dirty="0"/>
          </a:p>
          <a:p>
            <a:r>
              <a:rPr lang="en-IN" i="1" dirty="0"/>
              <a:t>data1=data[(data['Total Mins']&gt;500) &amp; (data['State']=='VA')]</a:t>
            </a:r>
            <a:endParaRPr lang="en-US" i="1" dirty="0"/>
          </a:p>
          <a:p>
            <a:endParaRPr lang="en-US" i="1" dirty="0" smtClean="0"/>
          </a:p>
          <a:p>
            <a:r>
              <a:rPr lang="en-IN" i="1" dirty="0"/>
              <a:t>data1=data[(data['Total Mins']&gt;500) | (data['State']=='VA')]</a:t>
            </a:r>
            <a:endParaRPr lang="en-US" i="1" dirty="0"/>
          </a:p>
          <a:p>
            <a:endParaRPr lang="en-US" dirty="0"/>
          </a:p>
          <a:p>
            <a:endParaRPr lang="en-US" dirty="0"/>
          </a:p>
          <a:p>
            <a:endParaRPr lang="en-IN" i="1" dirty="0" smtClean="0"/>
          </a:p>
          <a:p>
            <a:endParaRPr lang="en-IN" i="1" dirty="0"/>
          </a:p>
          <a:p>
            <a:endParaRPr lang="en-US" i="1" dirty="0"/>
          </a:p>
        </p:txBody>
      </p:sp>
    </p:spTree>
    <p:extLst>
      <p:ext uri="{BB962C8B-B14F-4D97-AF65-F5344CB8AC3E}">
        <p14:creationId xmlns:p14="http://schemas.microsoft.com/office/powerpoint/2010/main" val="13376406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Content Summary</a:t>
            </a:r>
            <a:endParaRPr lang="en-IN" sz="5400" dirty="0">
              <a:solidFill>
                <a:srgbClr val="C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919478501"/>
              </p:ext>
            </p:extLst>
          </p:nvPr>
        </p:nvGraphicFramePr>
        <p:xfrm>
          <a:off x="750278" y="1477108"/>
          <a:ext cx="10937629" cy="4279968"/>
        </p:xfrm>
        <a:graphic>
          <a:graphicData uri="http://schemas.openxmlformats.org/drawingml/2006/table">
            <a:tbl>
              <a:tblPr firstRow="1" firstCol="1" bandRow="1">
                <a:tableStyleId>{9D7B26C5-4107-4FEC-AEDC-1716B250A1EF}</a:tableStyleId>
              </a:tblPr>
              <a:tblGrid>
                <a:gridCol w="1445305"/>
                <a:gridCol w="2171494"/>
                <a:gridCol w="4668354"/>
                <a:gridCol w="848791"/>
                <a:gridCol w="742695"/>
                <a:gridCol w="1060990"/>
              </a:tblGrid>
              <a:tr h="268165">
                <a:tc>
                  <a:txBody>
                    <a:bodyPr/>
                    <a:lstStyle/>
                    <a:p>
                      <a:pPr marL="0" marR="0" fontAlgn="base">
                        <a:spcBef>
                          <a:spcPts val="0"/>
                        </a:spcBef>
                        <a:spcAft>
                          <a:spcPts val="0"/>
                        </a:spcAft>
                      </a:pPr>
                      <a:r>
                        <a:rPr lang="en-US" sz="1200" dirty="0">
                          <a:effectLst/>
                        </a:rPr>
                        <a:t>Day 2</a:t>
                      </a:r>
                      <a:endParaRPr lang="en-US" sz="1200" dirty="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Data preparation with Python 1</a:t>
                      </a:r>
                      <a:endParaRPr lang="en-US" sz="1200">
                        <a:effectLst/>
                        <a:latin typeface="Times New Roman"/>
                        <a:ea typeface="Calibri"/>
                        <a:cs typeface="Times New Roman"/>
                      </a:endParaRPr>
                    </a:p>
                  </a:txBody>
                  <a:tcPr marL="0" marR="0" marT="28575" marB="28575"/>
                </a:tc>
                <a:tc>
                  <a:txBody>
                    <a:bodyPr/>
                    <a:lstStyle/>
                    <a:p>
                      <a:pPr marL="0" marR="0" algn="ctr" fontAlgn="base">
                        <a:spcBef>
                          <a:spcPts val="0"/>
                        </a:spcBef>
                        <a:spcAft>
                          <a:spcPts val="0"/>
                        </a:spcAft>
                      </a:pPr>
                      <a:r>
                        <a:rPr lang="en-US" sz="1200">
                          <a:effectLst/>
                        </a:rPr>
                        <a:t>Details</a:t>
                      </a:r>
                      <a:endParaRPr lang="en-US" sz="1200">
                        <a:effectLst/>
                        <a:latin typeface="Times New Roman"/>
                        <a:ea typeface="Calibri"/>
                        <a:cs typeface="Times New Roman"/>
                      </a:endParaRPr>
                    </a:p>
                  </a:txBody>
                  <a:tcPr marL="0" marR="0" marT="0" marB="0"/>
                </a:tc>
                <a:tc>
                  <a:txBody>
                    <a:bodyPr/>
                    <a:lstStyle/>
                    <a:p>
                      <a:pPr marL="0" marR="0" fontAlgn="base">
                        <a:spcBef>
                          <a:spcPts val="0"/>
                        </a:spcBef>
                        <a:spcAft>
                          <a:spcPts val="0"/>
                        </a:spcAft>
                      </a:pPr>
                      <a:r>
                        <a:rPr lang="en-US" sz="1200" dirty="0">
                          <a:effectLst/>
                        </a:rPr>
                        <a:t>Start </a:t>
                      </a:r>
                      <a:endParaRPr lang="en-US" sz="1200" dirty="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End </a:t>
                      </a:r>
                      <a:endParaRPr lang="en-US" sz="1200" dirty="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Format </a:t>
                      </a:r>
                      <a:endParaRPr lang="en-US" sz="1200" dirty="0">
                        <a:effectLst/>
                        <a:latin typeface="Times New Roman"/>
                        <a:ea typeface="Calibri"/>
                        <a:cs typeface="Times New Roman"/>
                      </a:endParaRPr>
                    </a:p>
                  </a:txBody>
                  <a:tcPr marL="0" marR="0" marT="28575" marB="28575"/>
                </a:tc>
              </a:tr>
              <a:tr h="1076325">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Reading/Writing data</a:t>
                      </a:r>
                      <a:endParaRPr lang="en-US" sz="1200">
                        <a:effectLst/>
                        <a:latin typeface="Times New Roman"/>
                        <a:ea typeface="Calibri"/>
                        <a:cs typeface="Times New Roman"/>
                      </a:endParaRPr>
                    </a:p>
                  </a:txBody>
                  <a:tcPr marL="0" marR="0" marT="28575" marB="28575"/>
                </a:tc>
                <a:tc>
                  <a:txBody>
                    <a:bodyPr/>
                    <a:lstStyle/>
                    <a:p>
                      <a:pPr marL="342900" marR="0" lvl="0" indent="-342900" fontAlgn="base">
                        <a:lnSpc>
                          <a:spcPct val="115000"/>
                        </a:lnSpc>
                        <a:spcBef>
                          <a:spcPts val="0"/>
                        </a:spcBef>
                        <a:spcAft>
                          <a:spcPts val="0"/>
                        </a:spcAft>
                        <a:buFont typeface="Symbol"/>
                        <a:buChar char=""/>
                      </a:pPr>
                      <a:r>
                        <a:rPr lang="en-US" sz="1200" dirty="0">
                          <a:effectLst/>
                        </a:rPr>
                        <a:t>Understanding a </a:t>
                      </a:r>
                      <a:r>
                        <a:rPr lang="en-US" sz="1200" dirty="0" smtClean="0">
                          <a:effectLst/>
                        </a:rPr>
                        <a:t>Data Frame</a:t>
                      </a:r>
                      <a:endParaRPr lang="en-US" sz="1200" dirty="0">
                        <a:effectLst/>
                      </a:endParaRPr>
                    </a:p>
                    <a:p>
                      <a:pPr marL="342900" marR="0" lvl="0" indent="-342900" fontAlgn="base">
                        <a:lnSpc>
                          <a:spcPct val="115000"/>
                        </a:lnSpc>
                        <a:spcBef>
                          <a:spcPts val="0"/>
                        </a:spcBef>
                        <a:spcAft>
                          <a:spcPts val="0"/>
                        </a:spcAft>
                        <a:buFont typeface="Symbol"/>
                        <a:buChar char=""/>
                      </a:pPr>
                      <a:r>
                        <a:rPr lang="en-US" sz="1200" dirty="0">
                          <a:effectLst/>
                        </a:rPr>
                        <a:t>Basics of Pandas</a:t>
                      </a:r>
                    </a:p>
                    <a:p>
                      <a:pPr marL="342900" marR="0" lvl="0" indent="-342900" fontAlgn="base">
                        <a:lnSpc>
                          <a:spcPct val="115000"/>
                        </a:lnSpc>
                        <a:spcBef>
                          <a:spcPts val="0"/>
                        </a:spcBef>
                        <a:spcAft>
                          <a:spcPts val="0"/>
                        </a:spcAft>
                        <a:buFont typeface="Symbol"/>
                        <a:buChar char=""/>
                      </a:pPr>
                      <a:r>
                        <a:rPr lang="en-US" sz="1200" dirty="0">
                          <a:effectLst/>
                        </a:rPr>
                        <a:t>Reading a dataset: CSV, JSON, URL,XLSX</a:t>
                      </a:r>
                    </a:p>
                    <a:p>
                      <a:pPr marL="342900" marR="0" lvl="0" indent="-342900" fontAlgn="base">
                        <a:lnSpc>
                          <a:spcPct val="115000"/>
                        </a:lnSpc>
                        <a:spcBef>
                          <a:spcPts val="0"/>
                        </a:spcBef>
                        <a:spcAft>
                          <a:spcPts val="1000"/>
                        </a:spcAft>
                        <a:buFont typeface="Symbol"/>
                        <a:buChar char=""/>
                      </a:pPr>
                      <a:r>
                        <a:rPr lang="en-US" sz="1200" dirty="0">
                          <a:effectLst/>
                        </a:rPr>
                        <a:t> </a:t>
                      </a:r>
                      <a:r>
                        <a:rPr lang="en-US" sz="1200" dirty="0" smtClean="0">
                          <a:effectLst/>
                        </a:rPr>
                        <a:t>Connecting to a database</a:t>
                      </a:r>
                      <a:endParaRPr lang="en-US" sz="1200" dirty="0">
                        <a:effectLst/>
                        <a:latin typeface="Calibri"/>
                        <a:ea typeface="Calibri"/>
                        <a:cs typeface="Times New Roman"/>
                      </a:endParaRPr>
                    </a:p>
                  </a:txBody>
                  <a:tcPr marL="0" marR="0" marT="0" marB="0"/>
                </a:tc>
                <a:tc>
                  <a:txBody>
                    <a:bodyPr/>
                    <a:lstStyle/>
                    <a:p>
                      <a:pPr marL="0" marR="0" fontAlgn="base">
                        <a:spcBef>
                          <a:spcPts val="0"/>
                        </a:spcBef>
                        <a:spcAft>
                          <a:spcPts val="0"/>
                        </a:spcAft>
                      </a:pPr>
                      <a:r>
                        <a:rPr lang="en-US" sz="1200" dirty="0">
                          <a:effectLst/>
                        </a:rPr>
                        <a:t>09:00 </a:t>
                      </a:r>
                      <a:endParaRPr lang="en-US" sz="1200" dirty="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10.30 </a:t>
                      </a:r>
                      <a:endParaRPr lang="en-US" sz="1200" dirty="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smtClean="0">
                          <a:effectLst/>
                        </a:rPr>
                        <a:t>Taught /Practical</a:t>
                      </a:r>
                      <a:endParaRPr lang="en-US" sz="1200" dirty="0">
                        <a:effectLst/>
                        <a:latin typeface="Times New Roman"/>
                        <a:ea typeface="Calibri"/>
                        <a:cs typeface="Times New Roman"/>
                      </a:endParaRPr>
                    </a:p>
                  </a:txBody>
                  <a:tcPr marL="0" marR="0" marT="28575" marB="28575"/>
                </a:tc>
              </a:tr>
              <a:tr h="779145">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Data Explorations</a:t>
                      </a:r>
                      <a:endParaRPr lang="en-US" sz="1200">
                        <a:effectLst/>
                        <a:latin typeface="Times New Roman"/>
                        <a:ea typeface="Calibri"/>
                        <a:cs typeface="Times New Roman"/>
                      </a:endParaRPr>
                    </a:p>
                  </a:txBody>
                  <a:tcPr marL="0" marR="0" marT="28575" marB="28575"/>
                </a:tc>
                <a:tc>
                  <a:txBody>
                    <a:bodyPr/>
                    <a:lstStyle/>
                    <a:p>
                      <a:pPr marL="342900" marR="0" lvl="0" indent="-342900" fontAlgn="base">
                        <a:lnSpc>
                          <a:spcPct val="115000"/>
                        </a:lnSpc>
                        <a:spcBef>
                          <a:spcPts val="0"/>
                        </a:spcBef>
                        <a:spcAft>
                          <a:spcPts val="0"/>
                        </a:spcAft>
                        <a:buFont typeface="Symbol"/>
                        <a:buChar char=""/>
                      </a:pPr>
                      <a:r>
                        <a:rPr lang="en-US" sz="1200" dirty="0">
                          <a:effectLst/>
                        </a:rPr>
                        <a:t>Preview of the read dataset</a:t>
                      </a:r>
                    </a:p>
                    <a:p>
                      <a:pPr marL="342900" marR="0" lvl="0" indent="-342900" fontAlgn="base">
                        <a:lnSpc>
                          <a:spcPct val="115000"/>
                        </a:lnSpc>
                        <a:spcBef>
                          <a:spcPts val="0"/>
                        </a:spcBef>
                        <a:spcAft>
                          <a:spcPts val="0"/>
                        </a:spcAft>
                        <a:buFont typeface="Symbol"/>
                        <a:buChar char=""/>
                      </a:pPr>
                      <a:r>
                        <a:rPr lang="en-US" sz="1200" dirty="0">
                          <a:effectLst/>
                        </a:rPr>
                        <a:t>Basic Stats / Data types of the dataset</a:t>
                      </a:r>
                    </a:p>
                    <a:p>
                      <a:pPr marL="342900" marR="0" lvl="0" indent="-342900" fontAlgn="base">
                        <a:lnSpc>
                          <a:spcPct val="115000"/>
                        </a:lnSpc>
                        <a:spcBef>
                          <a:spcPts val="0"/>
                        </a:spcBef>
                        <a:spcAft>
                          <a:spcPts val="1000"/>
                        </a:spcAft>
                        <a:buFont typeface="Symbol"/>
                        <a:buChar char=""/>
                      </a:pPr>
                      <a:r>
                        <a:rPr lang="en-US" sz="1200" dirty="0">
                          <a:effectLst/>
                        </a:rPr>
                        <a:t>Data type conversion</a:t>
                      </a:r>
                    </a:p>
                    <a:p>
                      <a:pPr marL="0" marR="0" fontAlgn="base">
                        <a:spcBef>
                          <a:spcPts val="0"/>
                        </a:spcBef>
                        <a:spcAft>
                          <a:spcPts val="0"/>
                        </a:spcAft>
                      </a:pPr>
                      <a:r>
                        <a:rPr lang="en-US" sz="1200" dirty="0">
                          <a:effectLst/>
                        </a:rPr>
                        <a:t> </a:t>
                      </a:r>
                    </a:p>
                    <a:p>
                      <a:pPr marL="0" marR="0" fontAlgn="base">
                        <a:spcBef>
                          <a:spcPts val="0"/>
                        </a:spcBef>
                        <a:spcAft>
                          <a:spcPts val="0"/>
                        </a:spcAft>
                      </a:pPr>
                      <a:r>
                        <a:rPr lang="en-US" sz="1200" dirty="0">
                          <a:effectLst/>
                        </a:rPr>
                        <a:t> </a:t>
                      </a:r>
                      <a:endParaRPr lang="en-US" sz="1200" dirty="0">
                        <a:effectLst/>
                        <a:latin typeface="Times New Roman"/>
                        <a:ea typeface="Calibri"/>
                        <a:cs typeface="Times New Roman"/>
                      </a:endParaRPr>
                    </a:p>
                  </a:txBody>
                  <a:tcPr marL="0" marR="0" marT="0" marB="0"/>
                </a:tc>
                <a:tc>
                  <a:txBody>
                    <a:bodyPr/>
                    <a:lstStyle/>
                    <a:p>
                      <a:pPr marL="0" marR="0" fontAlgn="base">
                        <a:spcBef>
                          <a:spcPts val="0"/>
                        </a:spcBef>
                        <a:spcAft>
                          <a:spcPts val="0"/>
                        </a:spcAft>
                      </a:pPr>
                      <a:r>
                        <a:rPr lang="en-US" sz="1200" dirty="0">
                          <a:effectLst/>
                        </a:rPr>
                        <a:t>10.45 </a:t>
                      </a:r>
                      <a:endParaRPr lang="en-US" sz="1200" dirty="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12.15 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smtClean="0">
                          <a:effectLst/>
                        </a:rPr>
                        <a:t>Taught /Practical</a:t>
                      </a:r>
                      <a:endParaRPr lang="en-US" sz="1200" dirty="0">
                        <a:effectLst/>
                        <a:latin typeface="Times New Roman"/>
                        <a:ea typeface="Calibri"/>
                        <a:cs typeface="Times New Roman"/>
                      </a:endParaRPr>
                    </a:p>
                  </a:txBody>
                  <a:tcPr marL="0" marR="0" marT="28575" marB="28575"/>
                </a:tc>
              </a:tr>
              <a:tr h="227330">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Python Basic Lab1</a:t>
                      </a:r>
                      <a:endParaRPr lang="en-US" sz="1200">
                        <a:effectLst/>
                        <a:latin typeface="Times New Roman"/>
                        <a:ea typeface="Calibri"/>
                        <a:cs typeface="Times New Roman"/>
                      </a:endParaRPr>
                    </a:p>
                  </a:txBody>
                  <a:tcPr marL="0" marR="0" marT="28575" marB="28575"/>
                </a:tc>
                <a:tc>
                  <a:txBody>
                    <a:bodyPr/>
                    <a:lstStyle/>
                    <a:p>
                      <a:pPr marL="342900" marR="0" lvl="0" indent="-342900" fontAlgn="base">
                        <a:lnSpc>
                          <a:spcPct val="115000"/>
                        </a:lnSpc>
                        <a:spcBef>
                          <a:spcPts val="0"/>
                        </a:spcBef>
                        <a:spcAft>
                          <a:spcPts val="0"/>
                        </a:spcAft>
                        <a:buFont typeface="Symbol"/>
                        <a:buChar char=""/>
                      </a:pPr>
                      <a:r>
                        <a:rPr lang="en-US" sz="1200" dirty="0">
                          <a:effectLst/>
                        </a:rPr>
                        <a:t> Sub-setting a </a:t>
                      </a:r>
                      <a:r>
                        <a:rPr lang="en-US" sz="1200" dirty="0" smtClean="0">
                          <a:effectLst/>
                        </a:rPr>
                        <a:t>Data Frame</a:t>
                      </a:r>
                      <a:endParaRPr lang="en-US" sz="1200" dirty="0">
                        <a:effectLst/>
                      </a:endParaRPr>
                    </a:p>
                    <a:p>
                      <a:pPr marL="342900" marR="0" lvl="0" indent="-342900" fontAlgn="base">
                        <a:lnSpc>
                          <a:spcPct val="115000"/>
                        </a:lnSpc>
                        <a:spcBef>
                          <a:spcPts val="0"/>
                        </a:spcBef>
                        <a:spcAft>
                          <a:spcPts val="0"/>
                        </a:spcAft>
                        <a:buFont typeface="Symbol"/>
                        <a:buChar char=""/>
                      </a:pPr>
                      <a:r>
                        <a:rPr lang="en-US" sz="1200" dirty="0">
                          <a:effectLst/>
                        </a:rPr>
                        <a:t>Creating a new /renaming column in </a:t>
                      </a:r>
                      <a:r>
                        <a:rPr lang="en-US" sz="1200" dirty="0" err="1">
                          <a:effectLst/>
                        </a:rPr>
                        <a:t>Dataframe</a:t>
                      </a:r>
                      <a:endParaRPr lang="en-US" sz="1200" dirty="0">
                        <a:effectLst/>
                      </a:endParaRPr>
                    </a:p>
                    <a:p>
                      <a:pPr marL="342900" marR="0" lvl="0" indent="-342900" fontAlgn="base">
                        <a:lnSpc>
                          <a:spcPct val="115000"/>
                        </a:lnSpc>
                        <a:spcBef>
                          <a:spcPts val="0"/>
                        </a:spcBef>
                        <a:spcAft>
                          <a:spcPts val="1000"/>
                        </a:spcAft>
                        <a:buFont typeface="Symbol"/>
                        <a:buChar char=""/>
                      </a:pPr>
                      <a:r>
                        <a:rPr lang="en-US" sz="1200" dirty="0">
                          <a:effectLst/>
                        </a:rPr>
                        <a:t>Writing data to a csv file</a:t>
                      </a:r>
                    </a:p>
                    <a:p>
                      <a:pPr marL="0" marR="0" fontAlgn="base">
                        <a:spcBef>
                          <a:spcPts val="0"/>
                        </a:spcBef>
                        <a:spcAft>
                          <a:spcPts val="0"/>
                        </a:spcAft>
                      </a:pPr>
                      <a:r>
                        <a:rPr lang="en-US" sz="1200" dirty="0">
                          <a:effectLst/>
                        </a:rPr>
                        <a:t> </a:t>
                      </a:r>
                      <a:endParaRPr lang="en-US" sz="1200" dirty="0">
                        <a:effectLst/>
                        <a:latin typeface="Times New Roman"/>
                        <a:ea typeface="Calibri"/>
                        <a:cs typeface="Times New Roman"/>
                      </a:endParaRPr>
                    </a:p>
                  </a:txBody>
                  <a:tcPr marL="0" marR="0" marT="0" marB="0"/>
                </a:tc>
                <a:tc>
                  <a:txBody>
                    <a:bodyPr/>
                    <a:lstStyle/>
                    <a:p>
                      <a:pPr marL="0" marR="0" fontAlgn="base">
                        <a:spcBef>
                          <a:spcPts val="0"/>
                        </a:spcBef>
                        <a:spcAft>
                          <a:spcPts val="0"/>
                        </a:spcAft>
                      </a:pPr>
                      <a:r>
                        <a:rPr lang="en-US" sz="1200" dirty="0">
                          <a:effectLst/>
                        </a:rPr>
                        <a:t>13.00 </a:t>
                      </a:r>
                      <a:endParaRPr lang="en-US" sz="1200" dirty="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14.30 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smtClean="0">
                          <a:effectLst/>
                        </a:rPr>
                        <a:t>Taught /Practical</a:t>
                      </a:r>
                      <a:endParaRPr lang="en-US" sz="1200" dirty="0">
                        <a:effectLst/>
                        <a:latin typeface="Times New Roman"/>
                        <a:ea typeface="Calibri"/>
                        <a:cs typeface="Times New Roman"/>
                      </a:endParaRPr>
                    </a:p>
                  </a:txBody>
                  <a:tcPr marL="0" marR="0" marT="28575" marB="28575"/>
                </a:tc>
              </a:tr>
              <a:tr h="153670">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Data Wrangling</a:t>
                      </a:r>
                      <a:endParaRPr lang="en-US" sz="1200">
                        <a:effectLst/>
                        <a:latin typeface="Times New Roman"/>
                        <a:ea typeface="Calibri"/>
                        <a:cs typeface="Times New Roman"/>
                      </a:endParaRPr>
                    </a:p>
                  </a:txBody>
                  <a:tcPr marL="0" marR="0" marT="28575" marB="28575"/>
                </a:tc>
                <a:tc>
                  <a:txBody>
                    <a:bodyPr/>
                    <a:lstStyle/>
                    <a:p>
                      <a:pPr marL="342900" marR="0" lvl="0" indent="-342900" fontAlgn="base">
                        <a:lnSpc>
                          <a:spcPct val="115000"/>
                        </a:lnSpc>
                        <a:spcBef>
                          <a:spcPts val="0"/>
                        </a:spcBef>
                        <a:spcAft>
                          <a:spcPts val="0"/>
                        </a:spcAft>
                        <a:buFont typeface="Symbol"/>
                        <a:buChar char=""/>
                      </a:pPr>
                      <a:r>
                        <a:rPr lang="en-US" sz="1200" dirty="0">
                          <a:effectLst/>
                        </a:rPr>
                        <a:t>Handling missing values</a:t>
                      </a:r>
                    </a:p>
                    <a:p>
                      <a:pPr marL="342900" marR="0" lvl="0" indent="-342900" fontAlgn="base">
                        <a:lnSpc>
                          <a:spcPct val="115000"/>
                        </a:lnSpc>
                        <a:spcBef>
                          <a:spcPts val="0"/>
                        </a:spcBef>
                        <a:spcAft>
                          <a:spcPts val="0"/>
                        </a:spcAft>
                        <a:buFont typeface="Symbol"/>
                        <a:buChar char=""/>
                      </a:pPr>
                      <a:r>
                        <a:rPr lang="en-US" sz="1200" dirty="0">
                          <a:effectLst/>
                        </a:rPr>
                        <a:t>Sort a dataset</a:t>
                      </a:r>
                    </a:p>
                    <a:p>
                      <a:pPr marL="342900" marR="0" lvl="0" indent="-342900" fontAlgn="base">
                        <a:lnSpc>
                          <a:spcPct val="115000"/>
                        </a:lnSpc>
                        <a:spcBef>
                          <a:spcPts val="0"/>
                        </a:spcBef>
                        <a:spcAft>
                          <a:spcPts val="1000"/>
                        </a:spcAft>
                        <a:buFont typeface="Symbol"/>
                        <a:buChar char=""/>
                      </a:pPr>
                      <a:r>
                        <a:rPr lang="en-US" sz="1200" dirty="0">
                          <a:effectLst/>
                        </a:rPr>
                        <a:t>Transpose dataset</a:t>
                      </a:r>
                      <a:endParaRPr lang="en-US" sz="1200" dirty="0">
                        <a:effectLst/>
                        <a:latin typeface="Calibri"/>
                        <a:ea typeface="Calibri"/>
                        <a:cs typeface="Times New Roman"/>
                      </a:endParaRPr>
                    </a:p>
                  </a:txBody>
                  <a:tcPr marL="0" marR="0" marT="0" marB="0"/>
                </a:tc>
                <a:tc>
                  <a:txBody>
                    <a:bodyPr/>
                    <a:lstStyle/>
                    <a:p>
                      <a:pPr marL="0" marR="0" fontAlgn="base">
                        <a:spcBef>
                          <a:spcPts val="0"/>
                        </a:spcBef>
                        <a:spcAft>
                          <a:spcPts val="0"/>
                        </a:spcAft>
                      </a:pPr>
                      <a:r>
                        <a:rPr lang="en-US" sz="1200" dirty="0">
                          <a:effectLst/>
                        </a:rPr>
                        <a:t>14.45 </a:t>
                      </a:r>
                      <a:endParaRPr lang="en-US" sz="1200" dirty="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16.15 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smtClean="0">
                          <a:effectLst/>
                        </a:rPr>
                        <a:t>Taught /Practical</a:t>
                      </a:r>
                      <a:endParaRPr lang="en-US" sz="1200" dirty="0">
                        <a:effectLst/>
                        <a:latin typeface="Times New Roman"/>
                        <a:ea typeface="Calibri"/>
                        <a:cs typeface="Times New Roman"/>
                      </a:endParaRPr>
                    </a:p>
                  </a:txBody>
                  <a:tcPr marL="0" marR="0" marT="28575" marB="28575"/>
                </a:tc>
              </a:tr>
              <a:tr h="190500">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Wrap up / Q &amp; A Discussion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 </a:t>
                      </a:r>
                      <a:endParaRPr lang="en-US" sz="1200" dirty="0">
                        <a:effectLst/>
                        <a:latin typeface="Times New Roman"/>
                        <a:ea typeface="Calibri"/>
                        <a:cs typeface="Times New Roman"/>
                      </a:endParaRPr>
                    </a:p>
                  </a:txBody>
                  <a:tcPr marL="0" marR="0" marT="0" marB="0"/>
                </a:tc>
                <a:tc>
                  <a:txBody>
                    <a:bodyPr/>
                    <a:lstStyle/>
                    <a:p>
                      <a:pPr marL="0" marR="0" fontAlgn="base">
                        <a:spcBef>
                          <a:spcPts val="0"/>
                        </a:spcBef>
                        <a:spcAft>
                          <a:spcPts val="0"/>
                        </a:spcAft>
                      </a:pPr>
                      <a:r>
                        <a:rPr lang="en-US" sz="1200" dirty="0">
                          <a:effectLst/>
                        </a:rPr>
                        <a:t>16.15 </a:t>
                      </a:r>
                      <a:endParaRPr lang="en-US" sz="1200" dirty="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16.45 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 Q&amp;A</a:t>
                      </a:r>
                      <a:endParaRPr lang="en-US" sz="1200" dirty="0">
                        <a:effectLst/>
                        <a:latin typeface="Times New Roman"/>
                        <a:ea typeface="Calibri"/>
                        <a:cs typeface="Times New Roman"/>
                      </a:endParaRPr>
                    </a:p>
                  </a:txBody>
                  <a:tcPr marL="0" marR="0" marT="28575" marB="28575"/>
                </a:tc>
              </a:tr>
            </a:tbl>
          </a:graphicData>
        </a:graphic>
      </p:graphicFrame>
    </p:spTree>
    <p:extLst>
      <p:ext uri="{BB962C8B-B14F-4D97-AF65-F5344CB8AC3E}">
        <p14:creationId xmlns:p14="http://schemas.microsoft.com/office/powerpoint/2010/main" val="29433238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49569"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Sub-setting a dataset</a:t>
            </a:r>
            <a:endParaRPr lang="en-IN" sz="6000" dirty="0"/>
          </a:p>
        </p:txBody>
      </p:sp>
      <p:sp>
        <p:nvSpPr>
          <p:cNvPr id="9" name="TextBox 8"/>
          <p:cNvSpPr txBox="1"/>
          <p:nvPr/>
        </p:nvSpPr>
        <p:spPr>
          <a:xfrm>
            <a:off x="3598985" y="4646735"/>
            <a:ext cx="3587261" cy="369332"/>
          </a:xfrm>
          <a:prstGeom prst="rect">
            <a:avLst/>
          </a:prstGeom>
          <a:noFill/>
        </p:spPr>
        <p:txBody>
          <a:bodyPr wrap="square" rtlCol="0">
            <a:spAutoFit/>
          </a:bodyPr>
          <a:lstStyle/>
          <a:p>
            <a:endParaRPr lang="en-US" dirty="0"/>
          </a:p>
        </p:txBody>
      </p:sp>
      <p:sp>
        <p:nvSpPr>
          <p:cNvPr id="10" name="TextBox 9"/>
          <p:cNvSpPr txBox="1"/>
          <p:nvPr/>
        </p:nvSpPr>
        <p:spPr>
          <a:xfrm>
            <a:off x="3751385" y="4799135"/>
            <a:ext cx="3587261" cy="369332"/>
          </a:xfrm>
          <a:prstGeom prst="rect">
            <a:avLst/>
          </a:prstGeom>
          <a:noFill/>
        </p:spPr>
        <p:txBody>
          <a:bodyPr wrap="square" rtlCol="0">
            <a:spAutoFit/>
          </a:bodyPr>
          <a:lstStyle/>
          <a:p>
            <a:endParaRPr lang="en-US" dirty="0"/>
          </a:p>
        </p:txBody>
      </p:sp>
      <p:sp>
        <p:nvSpPr>
          <p:cNvPr id="3" name="TextBox 2"/>
          <p:cNvSpPr txBox="1"/>
          <p:nvPr/>
        </p:nvSpPr>
        <p:spPr>
          <a:xfrm>
            <a:off x="949569" y="1582615"/>
            <a:ext cx="10257693" cy="5355312"/>
          </a:xfrm>
          <a:prstGeom prst="rect">
            <a:avLst/>
          </a:prstGeom>
          <a:noFill/>
        </p:spPr>
        <p:txBody>
          <a:bodyPr wrap="square" rtlCol="0">
            <a:spAutoFit/>
          </a:bodyPr>
          <a:lstStyle/>
          <a:p>
            <a:r>
              <a:rPr lang="en-US" b="1" dirty="0" smtClean="0"/>
              <a:t>Selecting rows and columns</a:t>
            </a:r>
          </a:p>
          <a:p>
            <a:endParaRPr lang="en-US" b="1" dirty="0" smtClean="0"/>
          </a:p>
          <a:p>
            <a:r>
              <a:rPr lang="en-IN" i="1" dirty="0"/>
              <a:t>subdata_first_50=data[['Account Length','</a:t>
            </a:r>
            <a:r>
              <a:rPr lang="en-IN" i="1" dirty="0" err="1"/>
              <a:t>VMail</a:t>
            </a:r>
            <a:r>
              <a:rPr lang="en-IN" i="1" dirty="0"/>
              <a:t> </a:t>
            </a:r>
            <a:r>
              <a:rPr lang="en-IN" i="1" dirty="0" err="1"/>
              <a:t>Message','Day</a:t>
            </a:r>
            <a:r>
              <a:rPr lang="en-IN" i="1" dirty="0"/>
              <a:t> Calls</a:t>
            </a:r>
            <a:r>
              <a:rPr lang="en-IN" i="1" dirty="0" smtClean="0"/>
              <a:t>']][0:50</a:t>
            </a:r>
            <a:r>
              <a:rPr lang="en-IN" i="1" dirty="0"/>
              <a:t>]</a:t>
            </a:r>
            <a:endParaRPr lang="en-US" i="1" dirty="0"/>
          </a:p>
          <a:p>
            <a:endParaRPr lang="en-US" i="1" dirty="0"/>
          </a:p>
          <a:p>
            <a:r>
              <a:rPr lang="en-IN" i="1" dirty="0" err="1"/>
              <a:t>data.ix</a:t>
            </a:r>
            <a:r>
              <a:rPr lang="en-IN" i="1" dirty="0"/>
              <a:t>[1:100,1:6]</a:t>
            </a:r>
            <a:endParaRPr lang="en-US" i="1" dirty="0"/>
          </a:p>
          <a:p>
            <a:endParaRPr lang="en-US" i="1" dirty="0" smtClean="0"/>
          </a:p>
          <a:p>
            <a:r>
              <a:rPr lang="en-IN" i="1" dirty="0" err="1"/>
              <a:t>data.ix</a:t>
            </a:r>
            <a:r>
              <a:rPr lang="en-IN" i="1" dirty="0"/>
              <a:t>[:,1:6]            </a:t>
            </a:r>
            <a:endParaRPr lang="en-US" i="1" dirty="0"/>
          </a:p>
          <a:p>
            <a:endParaRPr lang="en-US" i="1" dirty="0" smtClean="0"/>
          </a:p>
          <a:p>
            <a:r>
              <a:rPr lang="en-IN" i="1" dirty="0" err="1"/>
              <a:t>data.ix</a:t>
            </a:r>
            <a:r>
              <a:rPr lang="en-IN" i="1" dirty="0"/>
              <a:t>[1:100,:]</a:t>
            </a:r>
            <a:endParaRPr lang="en-US" i="1" dirty="0"/>
          </a:p>
          <a:p>
            <a:endParaRPr lang="en-US" i="1" dirty="0" smtClean="0"/>
          </a:p>
          <a:p>
            <a:r>
              <a:rPr lang="en-IN" i="1" dirty="0" err="1"/>
              <a:t>data.ix</a:t>
            </a:r>
            <a:r>
              <a:rPr lang="en-IN" i="1" dirty="0"/>
              <a:t>[1:100,[2,5,7]]</a:t>
            </a:r>
            <a:endParaRPr lang="en-US" i="1" dirty="0"/>
          </a:p>
          <a:p>
            <a:endParaRPr lang="en-US" i="1" dirty="0" smtClean="0"/>
          </a:p>
          <a:p>
            <a:r>
              <a:rPr lang="en-IN" i="1" dirty="0" err="1"/>
              <a:t>data.ix</a:t>
            </a:r>
            <a:r>
              <a:rPr lang="en-IN" i="1" dirty="0"/>
              <a:t>[[1,2,5],[2,5,7]]</a:t>
            </a:r>
            <a:endParaRPr lang="en-US" i="1" dirty="0"/>
          </a:p>
          <a:p>
            <a:endParaRPr lang="en-US" i="1" dirty="0" smtClean="0"/>
          </a:p>
          <a:p>
            <a:r>
              <a:rPr lang="en-IN" i="1" dirty="0" err="1"/>
              <a:t>data.ix</a:t>
            </a:r>
            <a:r>
              <a:rPr lang="en-IN" i="1" dirty="0"/>
              <a:t>[[1,2,5],['Area Code','</a:t>
            </a:r>
            <a:r>
              <a:rPr lang="en-IN" i="1" dirty="0" err="1"/>
              <a:t>VMail</a:t>
            </a:r>
            <a:r>
              <a:rPr lang="en-IN" i="1" dirty="0"/>
              <a:t> </a:t>
            </a:r>
            <a:r>
              <a:rPr lang="en-IN" i="1" dirty="0" err="1"/>
              <a:t>Plan','Day</a:t>
            </a:r>
            <a:r>
              <a:rPr lang="en-IN" i="1" dirty="0"/>
              <a:t> Mins']]</a:t>
            </a:r>
            <a:endParaRPr lang="en-US" i="1" dirty="0"/>
          </a:p>
          <a:p>
            <a:endParaRPr lang="en-US" dirty="0" smtClean="0"/>
          </a:p>
          <a:p>
            <a:endParaRPr lang="en-IN" i="1" dirty="0" smtClean="0"/>
          </a:p>
          <a:p>
            <a:endParaRPr lang="en-IN" i="1" dirty="0"/>
          </a:p>
          <a:p>
            <a:endParaRPr lang="en-US" i="1" dirty="0"/>
          </a:p>
        </p:txBody>
      </p:sp>
    </p:spTree>
    <p:extLst>
      <p:ext uri="{BB962C8B-B14F-4D97-AF65-F5344CB8AC3E}">
        <p14:creationId xmlns:p14="http://schemas.microsoft.com/office/powerpoint/2010/main" val="11747919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49569"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Creating a new column</a:t>
            </a:r>
            <a:endParaRPr lang="en-IN" sz="6000" dirty="0"/>
          </a:p>
        </p:txBody>
      </p:sp>
      <p:sp>
        <p:nvSpPr>
          <p:cNvPr id="9" name="TextBox 8"/>
          <p:cNvSpPr txBox="1"/>
          <p:nvPr/>
        </p:nvSpPr>
        <p:spPr>
          <a:xfrm>
            <a:off x="3598985" y="4646735"/>
            <a:ext cx="3587261" cy="369332"/>
          </a:xfrm>
          <a:prstGeom prst="rect">
            <a:avLst/>
          </a:prstGeom>
          <a:noFill/>
        </p:spPr>
        <p:txBody>
          <a:bodyPr wrap="square" rtlCol="0">
            <a:spAutoFit/>
          </a:bodyPr>
          <a:lstStyle/>
          <a:p>
            <a:endParaRPr lang="en-US" dirty="0"/>
          </a:p>
        </p:txBody>
      </p:sp>
      <p:sp>
        <p:nvSpPr>
          <p:cNvPr id="10" name="TextBox 9"/>
          <p:cNvSpPr txBox="1"/>
          <p:nvPr/>
        </p:nvSpPr>
        <p:spPr>
          <a:xfrm>
            <a:off x="3751385" y="4799135"/>
            <a:ext cx="3587261" cy="369332"/>
          </a:xfrm>
          <a:prstGeom prst="rect">
            <a:avLst/>
          </a:prstGeom>
          <a:noFill/>
        </p:spPr>
        <p:txBody>
          <a:bodyPr wrap="square" rtlCol="0">
            <a:spAutoFit/>
          </a:bodyPr>
          <a:lstStyle/>
          <a:p>
            <a:endParaRPr lang="en-US" dirty="0"/>
          </a:p>
        </p:txBody>
      </p:sp>
      <p:sp>
        <p:nvSpPr>
          <p:cNvPr id="3" name="TextBox 2"/>
          <p:cNvSpPr txBox="1"/>
          <p:nvPr/>
        </p:nvSpPr>
        <p:spPr>
          <a:xfrm>
            <a:off x="949569" y="1582615"/>
            <a:ext cx="10257693" cy="2031325"/>
          </a:xfrm>
          <a:prstGeom prst="rect">
            <a:avLst/>
          </a:prstGeom>
          <a:noFill/>
        </p:spPr>
        <p:txBody>
          <a:bodyPr wrap="square" rtlCol="0">
            <a:spAutoFit/>
          </a:bodyPr>
          <a:lstStyle/>
          <a:p>
            <a:r>
              <a:rPr lang="en-IN" i="1" dirty="0"/>
              <a:t>data['Total Mins']=data['Day Mins']+data['Eve Mins']+data['Night Mins']</a:t>
            </a:r>
            <a:endParaRPr lang="en-US" i="1" dirty="0"/>
          </a:p>
          <a:p>
            <a:endParaRPr lang="en-US" i="1" dirty="0" smtClean="0"/>
          </a:p>
          <a:p>
            <a:r>
              <a:rPr lang="en-IN" i="1" dirty="0"/>
              <a:t>data</a:t>
            </a:r>
            <a:r>
              <a:rPr lang="en-IN" i="1" dirty="0" smtClean="0"/>
              <a:t>[‘</a:t>
            </a:r>
            <a:r>
              <a:rPr lang="en-IN" i="1" dirty="0" err="1" smtClean="0"/>
              <a:t>DERatioMins</a:t>
            </a:r>
            <a:r>
              <a:rPr lang="en-IN" i="1" dirty="0"/>
              <a:t>']=data['Day Mins</a:t>
            </a:r>
            <a:r>
              <a:rPr lang="en-IN" i="1" dirty="0" smtClean="0"/>
              <a:t>']/data</a:t>
            </a:r>
            <a:r>
              <a:rPr lang="en-IN" i="1" dirty="0"/>
              <a:t>['Eve Mins</a:t>
            </a:r>
            <a:r>
              <a:rPr lang="en-IN" i="1" dirty="0" smtClean="0"/>
              <a:t>']</a:t>
            </a:r>
            <a:endParaRPr lang="en-US" i="1" dirty="0"/>
          </a:p>
          <a:p>
            <a:endParaRPr lang="en-US" dirty="0" smtClean="0"/>
          </a:p>
          <a:p>
            <a:endParaRPr lang="en-IN" i="1" dirty="0" smtClean="0"/>
          </a:p>
          <a:p>
            <a:endParaRPr lang="en-IN" i="1" dirty="0"/>
          </a:p>
          <a:p>
            <a:endParaRPr lang="en-US" i="1" dirty="0"/>
          </a:p>
        </p:txBody>
      </p:sp>
    </p:spTree>
    <p:extLst>
      <p:ext uri="{BB962C8B-B14F-4D97-AF65-F5344CB8AC3E}">
        <p14:creationId xmlns:p14="http://schemas.microsoft.com/office/powerpoint/2010/main" val="20461352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b="1" dirty="0" smtClean="0"/>
              <a:t>Drop duplicates</a:t>
            </a:r>
          </a:p>
          <a:p>
            <a:pPr marL="0" indent="0">
              <a:buNone/>
            </a:pPr>
            <a:r>
              <a:rPr lang="en-US" sz="1800" dirty="0" smtClean="0"/>
              <a:t># Drop the rows with same value of one or more than one column</a:t>
            </a:r>
          </a:p>
          <a:p>
            <a:pPr marL="0" indent="0">
              <a:buNone/>
            </a:pPr>
            <a:r>
              <a:rPr lang="en-US" sz="1800" i="1" dirty="0"/>
              <a:t>data2.drop_duplicates(['</a:t>
            </a:r>
            <a:r>
              <a:rPr lang="en-US" sz="1800" i="1" dirty="0" err="1"/>
              <a:t>State','Area</a:t>
            </a:r>
            <a:r>
              <a:rPr lang="en-US" sz="1800" i="1" dirty="0"/>
              <a:t> Code</a:t>
            </a:r>
            <a:r>
              <a:rPr lang="en-US" sz="1800" i="1" dirty="0" smtClean="0"/>
              <a:t>'])</a:t>
            </a:r>
          </a:p>
          <a:p>
            <a:pPr marL="0" indent="0">
              <a:buNone/>
            </a:pPr>
            <a:r>
              <a:rPr lang="en-US" sz="1800" i="1" dirty="0"/>
              <a:t>data2[['</a:t>
            </a:r>
            <a:r>
              <a:rPr lang="en-US" sz="1800" i="1" dirty="0" err="1"/>
              <a:t>State','Area</a:t>
            </a:r>
            <a:r>
              <a:rPr lang="en-US" sz="1800" i="1" dirty="0"/>
              <a:t> Code']].</a:t>
            </a:r>
            <a:r>
              <a:rPr lang="en-US" sz="1800" i="1" dirty="0" err="1"/>
              <a:t>drop_duplicates</a:t>
            </a:r>
            <a:r>
              <a:rPr lang="en-US" sz="1800" i="1" dirty="0"/>
              <a:t>(['</a:t>
            </a:r>
            <a:r>
              <a:rPr lang="en-US" sz="1800" i="1" dirty="0" err="1"/>
              <a:t>State','Area</a:t>
            </a:r>
            <a:r>
              <a:rPr lang="en-US" sz="1800" i="1" dirty="0"/>
              <a:t> Code</a:t>
            </a:r>
            <a:r>
              <a:rPr lang="en-US" sz="1800" i="1" dirty="0" smtClean="0"/>
              <a:t>'])</a:t>
            </a:r>
          </a:p>
          <a:p>
            <a:pPr marL="0" indent="0">
              <a:buNone/>
            </a:pPr>
            <a:endParaRPr lang="en-US" sz="1800" i="1" dirty="0"/>
          </a:p>
          <a:p>
            <a:r>
              <a:rPr lang="en-US" sz="1800" b="1" dirty="0" smtClean="0"/>
              <a:t>Unique</a:t>
            </a:r>
          </a:p>
          <a:p>
            <a:pPr marL="0" indent="0">
              <a:buNone/>
            </a:pPr>
            <a:r>
              <a:rPr lang="en-US" sz="1800" dirty="0" smtClean="0"/>
              <a:t># Find the unique values of a column of a data frame </a:t>
            </a:r>
          </a:p>
          <a:p>
            <a:pPr marL="0" indent="0">
              <a:buNone/>
            </a:pPr>
            <a:r>
              <a:rPr lang="en-US" sz="1800" i="1" dirty="0"/>
              <a:t>data2['State'].unique()</a:t>
            </a:r>
            <a:endParaRPr lang="en-US" sz="1800" i="1" dirty="0" smtClean="0"/>
          </a:p>
          <a:p>
            <a:pPr marL="0" indent="0">
              <a:buNone/>
            </a:pPr>
            <a:endParaRPr lang="en-US" sz="1800" dirty="0"/>
          </a:p>
        </p:txBody>
      </p:sp>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Identify Unique Values</a:t>
            </a:r>
            <a:endParaRPr lang="en-IN" sz="6000" dirty="0"/>
          </a:p>
        </p:txBody>
      </p:sp>
    </p:spTree>
    <p:extLst>
      <p:ext uri="{BB962C8B-B14F-4D97-AF65-F5344CB8AC3E}">
        <p14:creationId xmlns:p14="http://schemas.microsoft.com/office/powerpoint/2010/main" val="332071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49569"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Sampling random rows</a:t>
            </a:r>
            <a:endParaRPr lang="en-IN" sz="6000" dirty="0"/>
          </a:p>
        </p:txBody>
      </p:sp>
      <p:sp>
        <p:nvSpPr>
          <p:cNvPr id="9" name="TextBox 8"/>
          <p:cNvSpPr txBox="1"/>
          <p:nvPr/>
        </p:nvSpPr>
        <p:spPr>
          <a:xfrm>
            <a:off x="3598985" y="4646735"/>
            <a:ext cx="3587261" cy="369332"/>
          </a:xfrm>
          <a:prstGeom prst="rect">
            <a:avLst/>
          </a:prstGeom>
          <a:noFill/>
        </p:spPr>
        <p:txBody>
          <a:bodyPr wrap="square" rtlCol="0">
            <a:spAutoFit/>
          </a:bodyPr>
          <a:lstStyle/>
          <a:p>
            <a:endParaRPr lang="en-US" dirty="0"/>
          </a:p>
        </p:txBody>
      </p:sp>
      <p:sp>
        <p:nvSpPr>
          <p:cNvPr id="10" name="TextBox 9"/>
          <p:cNvSpPr txBox="1"/>
          <p:nvPr/>
        </p:nvSpPr>
        <p:spPr>
          <a:xfrm>
            <a:off x="3751385" y="4799135"/>
            <a:ext cx="3587261" cy="369332"/>
          </a:xfrm>
          <a:prstGeom prst="rect">
            <a:avLst/>
          </a:prstGeom>
          <a:noFill/>
        </p:spPr>
        <p:txBody>
          <a:bodyPr wrap="square" rtlCol="0">
            <a:spAutoFit/>
          </a:bodyPr>
          <a:lstStyle/>
          <a:p>
            <a:endParaRPr lang="en-US" dirty="0"/>
          </a:p>
        </p:txBody>
      </p:sp>
      <p:sp>
        <p:nvSpPr>
          <p:cNvPr id="5" name="TextBox 4"/>
          <p:cNvSpPr txBox="1"/>
          <p:nvPr/>
        </p:nvSpPr>
        <p:spPr>
          <a:xfrm>
            <a:off x="949569" y="1875692"/>
            <a:ext cx="9120554" cy="2031325"/>
          </a:xfrm>
          <a:prstGeom prst="rect">
            <a:avLst/>
          </a:prstGeom>
          <a:noFill/>
        </p:spPr>
        <p:txBody>
          <a:bodyPr wrap="square" rtlCol="0">
            <a:spAutoFit/>
          </a:bodyPr>
          <a:lstStyle/>
          <a:p>
            <a:r>
              <a:rPr lang="en-US" i="1" dirty="0"/>
              <a:t>import </a:t>
            </a:r>
            <a:r>
              <a:rPr lang="en-US" i="1" dirty="0" err="1"/>
              <a:t>numpy</a:t>
            </a:r>
            <a:r>
              <a:rPr lang="en-US" i="1" dirty="0"/>
              <a:t> as np</a:t>
            </a:r>
          </a:p>
          <a:p>
            <a:r>
              <a:rPr lang="en-US" i="1" dirty="0"/>
              <a:t>from random import sample</a:t>
            </a:r>
          </a:p>
          <a:p>
            <a:r>
              <a:rPr lang="en-US" i="1" dirty="0" err="1"/>
              <a:t>def</a:t>
            </a:r>
            <a:r>
              <a:rPr lang="en-US" i="1" dirty="0"/>
              <a:t> </a:t>
            </a:r>
            <a:r>
              <a:rPr lang="en-US" i="1" dirty="0" err="1"/>
              <a:t>data_sample</a:t>
            </a:r>
            <a:r>
              <a:rPr lang="en-US" i="1" dirty="0"/>
              <a:t>(</a:t>
            </a:r>
            <a:r>
              <a:rPr lang="en-US" i="1" dirty="0" err="1"/>
              <a:t>data,size</a:t>
            </a:r>
            <a:r>
              <a:rPr lang="en-US" i="1" dirty="0"/>
              <a:t>):</a:t>
            </a:r>
          </a:p>
          <a:p>
            <a:r>
              <a:rPr lang="en-US" i="1" dirty="0"/>
              <a:t>    index=</a:t>
            </a:r>
            <a:r>
              <a:rPr lang="en-US" i="1" dirty="0" err="1"/>
              <a:t>np.array</a:t>
            </a:r>
            <a:r>
              <a:rPr lang="en-US" i="1" dirty="0"/>
              <a:t>(sample(</a:t>
            </a:r>
            <a:r>
              <a:rPr lang="en-US" i="1" dirty="0" err="1"/>
              <a:t>xrange</a:t>
            </a:r>
            <a:r>
              <a:rPr lang="en-US" i="1" dirty="0"/>
              <a:t>(</a:t>
            </a:r>
            <a:r>
              <a:rPr lang="en-US" i="1" dirty="0" err="1"/>
              <a:t>len</a:t>
            </a:r>
            <a:r>
              <a:rPr lang="en-US" i="1" dirty="0"/>
              <a:t>(data)),size))</a:t>
            </a:r>
          </a:p>
          <a:p>
            <a:r>
              <a:rPr lang="en-US" i="1" dirty="0"/>
              <a:t>    return </a:t>
            </a:r>
            <a:r>
              <a:rPr lang="en-US" i="1" dirty="0" err="1"/>
              <a:t>data.ix</a:t>
            </a:r>
            <a:r>
              <a:rPr lang="en-US" i="1" dirty="0"/>
              <a:t>[index</a:t>
            </a:r>
            <a:r>
              <a:rPr lang="en-US" i="1" dirty="0" smtClean="0"/>
              <a:t>]</a:t>
            </a:r>
          </a:p>
          <a:p>
            <a:endParaRPr lang="en-US" i="1" dirty="0"/>
          </a:p>
          <a:p>
            <a:r>
              <a:rPr lang="en-US" i="1" dirty="0" err="1"/>
              <a:t>data_sample</a:t>
            </a:r>
            <a:r>
              <a:rPr lang="en-US" i="1" dirty="0"/>
              <a:t>(data2,5)</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569" y="4258407"/>
            <a:ext cx="965835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02719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49569"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Sampling random rows</a:t>
            </a:r>
            <a:endParaRPr lang="en-IN" sz="6000" dirty="0"/>
          </a:p>
        </p:txBody>
      </p:sp>
      <p:sp>
        <p:nvSpPr>
          <p:cNvPr id="9" name="TextBox 8"/>
          <p:cNvSpPr txBox="1"/>
          <p:nvPr/>
        </p:nvSpPr>
        <p:spPr>
          <a:xfrm>
            <a:off x="3598985" y="4646735"/>
            <a:ext cx="3587261" cy="369332"/>
          </a:xfrm>
          <a:prstGeom prst="rect">
            <a:avLst/>
          </a:prstGeom>
          <a:noFill/>
        </p:spPr>
        <p:txBody>
          <a:bodyPr wrap="square" rtlCol="0">
            <a:spAutoFit/>
          </a:bodyPr>
          <a:lstStyle/>
          <a:p>
            <a:endParaRPr lang="en-US" dirty="0"/>
          </a:p>
        </p:txBody>
      </p:sp>
      <p:sp>
        <p:nvSpPr>
          <p:cNvPr id="10" name="TextBox 9"/>
          <p:cNvSpPr txBox="1"/>
          <p:nvPr/>
        </p:nvSpPr>
        <p:spPr>
          <a:xfrm>
            <a:off x="3751385" y="4799135"/>
            <a:ext cx="3587261" cy="369332"/>
          </a:xfrm>
          <a:prstGeom prst="rect">
            <a:avLst/>
          </a:prstGeom>
          <a:noFill/>
        </p:spPr>
        <p:txBody>
          <a:bodyPr wrap="square" rtlCol="0">
            <a:spAutoFit/>
          </a:bodyPr>
          <a:lstStyle/>
          <a:p>
            <a:endParaRPr lang="en-US" dirty="0"/>
          </a:p>
        </p:txBody>
      </p:sp>
      <p:sp>
        <p:nvSpPr>
          <p:cNvPr id="2" name="TextBox 1"/>
          <p:cNvSpPr txBox="1"/>
          <p:nvPr/>
        </p:nvSpPr>
        <p:spPr>
          <a:xfrm>
            <a:off x="949569" y="1488831"/>
            <a:ext cx="4947139" cy="3416320"/>
          </a:xfrm>
          <a:prstGeom prst="rect">
            <a:avLst/>
          </a:prstGeom>
          <a:noFill/>
        </p:spPr>
        <p:txBody>
          <a:bodyPr wrap="square" rtlCol="0">
            <a:spAutoFit/>
          </a:bodyPr>
          <a:lstStyle/>
          <a:p>
            <a:r>
              <a:rPr lang="en-US" dirty="0" smtClean="0"/>
              <a:t>Splitting a dataset into training and testing datasets</a:t>
            </a:r>
          </a:p>
          <a:p>
            <a:endParaRPr lang="en-US" dirty="0"/>
          </a:p>
          <a:p>
            <a:pPr marL="342900" indent="-342900">
              <a:buAutoNum type="arabicParenR"/>
            </a:pPr>
            <a:r>
              <a:rPr lang="en-US" b="1" dirty="0" smtClean="0"/>
              <a:t>Using random numbers</a:t>
            </a:r>
          </a:p>
          <a:p>
            <a:endParaRPr lang="en-US" dirty="0" smtClean="0"/>
          </a:p>
          <a:p>
            <a:r>
              <a:rPr lang="en-US" i="1" dirty="0"/>
              <a:t>import </a:t>
            </a:r>
            <a:r>
              <a:rPr lang="en-US" i="1" dirty="0" err="1"/>
              <a:t>numpy</a:t>
            </a:r>
            <a:r>
              <a:rPr lang="en-US" i="1" dirty="0"/>
              <a:t> as np</a:t>
            </a:r>
          </a:p>
          <a:p>
            <a:r>
              <a:rPr lang="en-US" i="1" dirty="0"/>
              <a:t>a=</a:t>
            </a:r>
            <a:r>
              <a:rPr lang="en-US" i="1" dirty="0" err="1"/>
              <a:t>np.random.randn</a:t>
            </a:r>
            <a:r>
              <a:rPr lang="en-US" i="1" dirty="0"/>
              <a:t>(</a:t>
            </a:r>
            <a:r>
              <a:rPr lang="en-US" i="1" dirty="0" err="1"/>
              <a:t>len</a:t>
            </a:r>
            <a:r>
              <a:rPr lang="en-US" i="1" dirty="0"/>
              <a:t>(data2))</a:t>
            </a:r>
          </a:p>
          <a:p>
            <a:r>
              <a:rPr lang="en-US" i="1" dirty="0"/>
              <a:t>check=a&lt;0.8</a:t>
            </a:r>
          </a:p>
          <a:p>
            <a:r>
              <a:rPr lang="en-US" i="1" dirty="0"/>
              <a:t>training=data2[check]</a:t>
            </a:r>
          </a:p>
          <a:p>
            <a:r>
              <a:rPr lang="en-US" i="1" dirty="0"/>
              <a:t>testing=data2[~check]</a:t>
            </a:r>
          </a:p>
          <a:p>
            <a:r>
              <a:rPr lang="en-US" i="1" dirty="0" err="1"/>
              <a:t>len</a:t>
            </a:r>
            <a:r>
              <a:rPr lang="en-US" i="1" dirty="0"/>
              <a:t>(training)</a:t>
            </a:r>
          </a:p>
          <a:p>
            <a:r>
              <a:rPr lang="en-US" i="1" dirty="0" err="1"/>
              <a:t>len</a:t>
            </a:r>
            <a:r>
              <a:rPr lang="en-US" i="1" dirty="0"/>
              <a:t>(testing)</a:t>
            </a:r>
          </a:p>
        </p:txBody>
      </p:sp>
      <p:sp>
        <p:nvSpPr>
          <p:cNvPr id="8" name="TextBox 7"/>
          <p:cNvSpPr txBox="1"/>
          <p:nvPr/>
        </p:nvSpPr>
        <p:spPr>
          <a:xfrm>
            <a:off x="4865077" y="2087544"/>
            <a:ext cx="4044462" cy="2031325"/>
          </a:xfrm>
          <a:prstGeom prst="rect">
            <a:avLst/>
          </a:prstGeom>
          <a:noFill/>
        </p:spPr>
        <p:txBody>
          <a:bodyPr wrap="square" rtlCol="0">
            <a:spAutoFit/>
          </a:bodyPr>
          <a:lstStyle/>
          <a:p>
            <a:endParaRPr lang="en-US" dirty="0"/>
          </a:p>
          <a:p>
            <a:r>
              <a:rPr lang="en-US" b="1" dirty="0" smtClean="0"/>
              <a:t>2)    Using </a:t>
            </a:r>
            <a:r>
              <a:rPr lang="en-US" b="1" dirty="0" err="1" smtClean="0"/>
              <a:t>scikit</a:t>
            </a:r>
            <a:r>
              <a:rPr lang="en-US" b="1" dirty="0" smtClean="0"/>
              <a:t> learn</a:t>
            </a:r>
          </a:p>
          <a:p>
            <a:endParaRPr lang="en-US" dirty="0" smtClean="0"/>
          </a:p>
          <a:p>
            <a:r>
              <a:rPr lang="en-US" i="1" dirty="0"/>
              <a:t>from </a:t>
            </a:r>
            <a:r>
              <a:rPr lang="en-US" i="1" dirty="0" err="1"/>
              <a:t>sklearn.cross_validation</a:t>
            </a:r>
            <a:r>
              <a:rPr lang="en-US" i="1" dirty="0"/>
              <a:t> import </a:t>
            </a:r>
            <a:r>
              <a:rPr lang="en-US" i="1" dirty="0" err="1"/>
              <a:t>train_test_split</a:t>
            </a:r>
            <a:endParaRPr lang="en-US" i="1" dirty="0"/>
          </a:p>
          <a:p>
            <a:r>
              <a:rPr lang="en-US" i="1" dirty="0"/>
              <a:t>train, test = </a:t>
            </a:r>
            <a:r>
              <a:rPr lang="en-US" i="1" dirty="0" err="1"/>
              <a:t>train_test_split</a:t>
            </a:r>
            <a:r>
              <a:rPr lang="en-US" i="1" dirty="0"/>
              <a:t>(data2, </a:t>
            </a:r>
            <a:r>
              <a:rPr lang="en-US" i="1" dirty="0" err="1"/>
              <a:t>test_size</a:t>
            </a:r>
            <a:r>
              <a:rPr lang="en-US" i="1" dirty="0"/>
              <a:t> = 0.2)</a:t>
            </a:r>
          </a:p>
        </p:txBody>
      </p:sp>
    </p:spTree>
    <p:extLst>
      <p:ext uri="{BB962C8B-B14F-4D97-AF65-F5344CB8AC3E}">
        <p14:creationId xmlns:p14="http://schemas.microsoft.com/office/powerpoint/2010/main" val="31612697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49569"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Sampling random rows</a:t>
            </a:r>
            <a:endParaRPr lang="en-IN" sz="6000" dirty="0"/>
          </a:p>
        </p:txBody>
      </p:sp>
      <p:sp>
        <p:nvSpPr>
          <p:cNvPr id="9" name="TextBox 8"/>
          <p:cNvSpPr txBox="1"/>
          <p:nvPr/>
        </p:nvSpPr>
        <p:spPr>
          <a:xfrm>
            <a:off x="3598985" y="4646735"/>
            <a:ext cx="3587261" cy="369332"/>
          </a:xfrm>
          <a:prstGeom prst="rect">
            <a:avLst/>
          </a:prstGeom>
          <a:noFill/>
        </p:spPr>
        <p:txBody>
          <a:bodyPr wrap="square" rtlCol="0">
            <a:spAutoFit/>
          </a:bodyPr>
          <a:lstStyle/>
          <a:p>
            <a:endParaRPr lang="en-US" dirty="0"/>
          </a:p>
        </p:txBody>
      </p:sp>
      <p:sp>
        <p:nvSpPr>
          <p:cNvPr id="10" name="TextBox 9"/>
          <p:cNvSpPr txBox="1"/>
          <p:nvPr/>
        </p:nvSpPr>
        <p:spPr>
          <a:xfrm>
            <a:off x="3751385" y="4799135"/>
            <a:ext cx="3587261" cy="369332"/>
          </a:xfrm>
          <a:prstGeom prst="rect">
            <a:avLst/>
          </a:prstGeom>
          <a:noFill/>
        </p:spPr>
        <p:txBody>
          <a:bodyPr wrap="square" rtlCol="0">
            <a:spAutoFit/>
          </a:bodyPr>
          <a:lstStyle/>
          <a:p>
            <a:endParaRPr lang="en-US" dirty="0"/>
          </a:p>
        </p:txBody>
      </p:sp>
      <p:sp>
        <p:nvSpPr>
          <p:cNvPr id="2" name="TextBox 1"/>
          <p:cNvSpPr txBox="1"/>
          <p:nvPr/>
        </p:nvSpPr>
        <p:spPr>
          <a:xfrm>
            <a:off x="949569" y="1488831"/>
            <a:ext cx="4947139" cy="3416320"/>
          </a:xfrm>
          <a:prstGeom prst="rect">
            <a:avLst/>
          </a:prstGeom>
          <a:noFill/>
        </p:spPr>
        <p:txBody>
          <a:bodyPr wrap="square" rtlCol="0">
            <a:spAutoFit/>
          </a:bodyPr>
          <a:lstStyle/>
          <a:p>
            <a:r>
              <a:rPr lang="en-US" dirty="0" smtClean="0"/>
              <a:t>Splitting a dataset into training and testing datasets</a:t>
            </a:r>
          </a:p>
          <a:p>
            <a:endParaRPr lang="en-US" dirty="0" smtClean="0"/>
          </a:p>
          <a:p>
            <a:r>
              <a:rPr lang="en-US" b="1" dirty="0" smtClean="0"/>
              <a:t>3) Using the shuffle function</a:t>
            </a:r>
          </a:p>
          <a:p>
            <a:endParaRPr lang="en-US" dirty="0"/>
          </a:p>
          <a:p>
            <a:r>
              <a:rPr lang="en-US" i="1" dirty="0"/>
              <a:t>with open('Customer Churn Model.txt','</a:t>
            </a:r>
            <a:r>
              <a:rPr lang="en-US" i="1" dirty="0" err="1"/>
              <a:t>rb</a:t>
            </a:r>
            <a:r>
              <a:rPr lang="en-US" i="1" dirty="0"/>
              <a:t>') as f:</a:t>
            </a:r>
          </a:p>
          <a:p>
            <a:r>
              <a:rPr lang="en-US" i="1" dirty="0"/>
              <a:t>        data=</a:t>
            </a:r>
            <a:r>
              <a:rPr lang="en-US" i="1" dirty="0" err="1"/>
              <a:t>f.read</a:t>
            </a:r>
            <a:r>
              <a:rPr lang="en-US" i="1" dirty="0"/>
              <a:t>().split('\n')</a:t>
            </a:r>
          </a:p>
          <a:p>
            <a:r>
              <a:rPr lang="en-US" i="1" dirty="0"/>
              <a:t>        </a:t>
            </a:r>
            <a:r>
              <a:rPr lang="en-US" i="1" dirty="0" err="1"/>
              <a:t>np.random.shuffle</a:t>
            </a:r>
            <a:r>
              <a:rPr lang="en-US" i="1" dirty="0"/>
              <a:t>(data)</a:t>
            </a:r>
          </a:p>
          <a:p>
            <a:r>
              <a:rPr lang="en-US" i="1" dirty="0"/>
              <a:t>        </a:t>
            </a:r>
            <a:r>
              <a:rPr lang="en-US" i="1" dirty="0" err="1"/>
              <a:t>train_data</a:t>
            </a:r>
            <a:r>
              <a:rPr lang="en-US" i="1" dirty="0"/>
              <a:t> = data[:3*</a:t>
            </a:r>
            <a:r>
              <a:rPr lang="en-US" i="1" dirty="0" err="1"/>
              <a:t>len</a:t>
            </a:r>
            <a:r>
              <a:rPr lang="en-US" i="1" dirty="0"/>
              <a:t>(data)/4]</a:t>
            </a:r>
          </a:p>
          <a:p>
            <a:r>
              <a:rPr lang="en-US" i="1" dirty="0"/>
              <a:t>        </a:t>
            </a:r>
            <a:r>
              <a:rPr lang="en-US" i="1" dirty="0" err="1"/>
              <a:t>test_data</a:t>
            </a:r>
            <a:r>
              <a:rPr lang="en-US" i="1" dirty="0"/>
              <a:t> = data[</a:t>
            </a:r>
            <a:r>
              <a:rPr lang="en-US" i="1" dirty="0" err="1"/>
              <a:t>len</a:t>
            </a:r>
            <a:r>
              <a:rPr lang="en-US" i="1" dirty="0"/>
              <a:t>(data)/4:]</a:t>
            </a:r>
            <a:endParaRPr lang="en-US" i="1" dirty="0" smtClean="0"/>
          </a:p>
          <a:p>
            <a:endParaRPr lang="en-US" dirty="0"/>
          </a:p>
          <a:p>
            <a:endParaRPr lang="en-US" dirty="0"/>
          </a:p>
        </p:txBody>
      </p:sp>
    </p:spTree>
    <p:extLst>
      <p:ext uri="{BB962C8B-B14F-4D97-AF65-F5344CB8AC3E}">
        <p14:creationId xmlns:p14="http://schemas.microsoft.com/office/powerpoint/2010/main" val="42888220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Renaming Data frame columns</a:t>
            </a:r>
            <a:endParaRPr lang="en-IN" sz="6000" dirty="0"/>
          </a:p>
        </p:txBody>
      </p:sp>
      <p:sp>
        <p:nvSpPr>
          <p:cNvPr id="2" name="TextBox 1"/>
          <p:cNvSpPr txBox="1"/>
          <p:nvPr/>
        </p:nvSpPr>
        <p:spPr>
          <a:xfrm>
            <a:off x="838200" y="1746738"/>
            <a:ext cx="10146323"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Creating a new data frame with new column names:</a:t>
            </a:r>
          </a:p>
          <a:p>
            <a:endParaRPr lang="en-US" i="1" dirty="0"/>
          </a:p>
          <a:p>
            <a:r>
              <a:rPr lang="en-US" i="1" dirty="0" err="1"/>
              <a:t>datarename</a:t>
            </a:r>
            <a:r>
              <a:rPr lang="en-US" i="1" dirty="0"/>
              <a:t>=data2.rename(columns={'</a:t>
            </a:r>
            <a:r>
              <a:rPr lang="en-US" i="1" dirty="0" err="1"/>
              <a:t>State':'A','Phone':'B</a:t>
            </a:r>
            <a:r>
              <a:rPr lang="en-US" i="1" dirty="0" smtClean="0"/>
              <a:t>'})</a:t>
            </a:r>
          </a:p>
          <a:p>
            <a:endParaRPr lang="en-US" dirty="0"/>
          </a:p>
          <a:p>
            <a:pPr marL="285750" indent="-285750">
              <a:buFont typeface="Arial" panose="020B0604020202020204" pitchFamily="34" charset="0"/>
              <a:buChar char="•"/>
            </a:pPr>
            <a:r>
              <a:rPr lang="en-US" b="1" dirty="0" smtClean="0"/>
              <a:t>Replacing the column names in the same data frame</a:t>
            </a:r>
          </a:p>
          <a:p>
            <a:endParaRPr lang="en-US" b="1" dirty="0"/>
          </a:p>
          <a:p>
            <a:r>
              <a:rPr lang="en-US" i="1" dirty="0" smtClean="0"/>
              <a:t>data2.rename(columns</a:t>
            </a:r>
            <a:r>
              <a:rPr lang="en-US" i="1" dirty="0"/>
              <a:t>={'</a:t>
            </a:r>
            <a:r>
              <a:rPr lang="en-US" i="1" dirty="0" err="1"/>
              <a:t>State':'A','Phone':'B</a:t>
            </a:r>
            <a:r>
              <a:rPr lang="en-US" i="1" dirty="0" smtClean="0"/>
              <a:t>'},</a:t>
            </a:r>
            <a:r>
              <a:rPr lang="en-US" i="1" dirty="0" err="1" smtClean="0"/>
              <a:t>inplace</a:t>
            </a:r>
            <a:r>
              <a:rPr lang="en-US" i="1" dirty="0" smtClean="0"/>
              <a:t>=True)</a:t>
            </a:r>
            <a:endParaRPr lang="en-US" i="1" dirty="0"/>
          </a:p>
          <a:p>
            <a:endParaRPr lang="en-US" b="1" dirty="0" smtClean="0"/>
          </a:p>
          <a:p>
            <a:endParaRPr lang="en-US" dirty="0"/>
          </a:p>
          <a:p>
            <a:endParaRPr lang="en-US" dirty="0" smtClean="0"/>
          </a:p>
          <a:p>
            <a:endParaRPr lang="en-US" dirty="0"/>
          </a:p>
        </p:txBody>
      </p:sp>
    </p:spTree>
    <p:extLst>
      <p:ext uri="{BB962C8B-B14F-4D97-AF65-F5344CB8AC3E}">
        <p14:creationId xmlns:p14="http://schemas.microsoft.com/office/powerpoint/2010/main" val="332071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dirty="0" smtClean="0"/>
              <a:t>Missing values can enter data during:</a:t>
            </a:r>
          </a:p>
          <a:p>
            <a:pPr marL="0" indent="0">
              <a:buNone/>
            </a:pPr>
            <a:r>
              <a:rPr lang="en-US" sz="1800" dirty="0" smtClean="0"/>
              <a:t>    1) Data Extraction     2) Data Collection</a:t>
            </a:r>
          </a:p>
          <a:p>
            <a:r>
              <a:rPr lang="en-US" sz="1800" dirty="0" smtClean="0"/>
              <a:t>Important to take care of missing values as they propagate the missing values to the result of a numeric operation and can lead to wrong  interpretation of data</a:t>
            </a:r>
          </a:p>
          <a:p>
            <a:r>
              <a:rPr lang="en-US" sz="1800" i="1" dirty="0" err="1" smtClean="0"/>
              <a:t>NaN</a:t>
            </a:r>
            <a:r>
              <a:rPr lang="en-US" sz="1800" dirty="0" smtClean="0"/>
              <a:t> is considered missing values. None is also considered missing values by </a:t>
            </a:r>
            <a:r>
              <a:rPr lang="en-US" sz="1800" i="1" dirty="0" err="1" smtClean="0"/>
              <a:t>isnull</a:t>
            </a:r>
            <a:r>
              <a:rPr lang="en-US" sz="1800" dirty="0" smtClean="0"/>
              <a:t> and </a:t>
            </a:r>
            <a:r>
              <a:rPr lang="en-US" sz="1800" i="1" dirty="0" err="1" smtClean="0"/>
              <a:t>notnull</a:t>
            </a:r>
            <a:r>
              <a:rPr lang="en-US" sz="1800" dirty="0" smtClean="0"/>
              <a:t> functions.</a:t>
            </a:r>
          </a:p>
          <a:p>
            <a:endParaRPr lang="en-US" sz="1800" dirty="0"/>
          </a:p>
          <a:p>
            <a:endParaRPr lang="en-US" sz="1800" dirty="0"/>
          </a:p>
        </p:txBody>
      </p:sp>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Handling missing values</a:t>
            </a:r>
            <a:endParaRPr lang="en-IN" sz="6000" dirty="0"/>
          </a:p>
        </p:txBody>
      </p:sp>
      <p:pic>
        <p:nvPicPr>
          <p:cNvPr id="5" name="Picture 4"/>
          <p:cNvPicPr/>
          <p:nvPr/>
        </p:nvPicPr>
        <p:blipFill>
          <a:blip r:embed="rId2"/>
          <a:stretch>
            <a:fillRect/>
          </a:stretch>
        </p:blipFill>
        <p:spPr>
          <a:xfrm>
            <a:off x="1893815" y="3957907"/>
            <a:ext cx="7238462" cy="2161540"/>
          </a:xfrm>
          <a:prstGeom prst="rect">
            <a:avLst/>
          </a:prstGeom>
        </p:spPr>
      </p:pic>
      <p:sp>
        <p:nvSpPr>
          <p:cNvPr id="2" name="Oval 1"/>
          <p:cNvSpPr/>
          <p:nvPr/>
        </p:nvSpPr>
        <p:spPr>
          <a:xfrm>
            <a:off x="8147538" y="4141860"/>
            <a:ext cx="1163515" cy="35169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349531" y="4141860"/>
            <a:ext cx="1163515" cy="35169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071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Handling missing values</a:t>
            </a:r>
            <a:endParaRPr lang="en-IN" sz="6000" dirty="0"/>
          </a:p>
        </p:txBody>
      </p:sp>
      <p:sp>
        <p:nvSpPr>
          <p:cNvPr id="8" name="TextBox 7"/>
          <p:cNvSpPr txBox="1"/>
          <p:nvPr/>
        </p:nvSpPr>
        <p:spPr>
          <a:xfrm>
            <a:off x="838200" y="1641231"/>
            <a:ext cx="9736015" cy="4247317"/>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Finding cells which have missing values:</a:t>
            </a:r>
          </a:p>
          <a:p>
            <a:r>
              <a:rPr lang="en-US" i="1" dirty="0" err="1"/>
              <a:t>pd.isnull</a:t>
            </a:r>
            <a:r>
              <a:rPr lang="en-US" i="1" dirty="0"/>
              <a:t>(data[‘body’]) </a:t>
            </a:r>
            <a:r>
              <a:rPr lang="en-US" i="1" dirty="0" smtClean="0"/>
              <a:t>        #</a:t>
            </a:r>
            <a:r>
              <a:rPr lang="en-US" dirty="0" smtClean="0"/>
              <a:t>returns TRUE if a cell has missing values</a:t>
            </a:r>
          </a:p>
          <a:p>
            <a:r>
              <a:rPr lang="en-US" i="1" dirty="0" err="1" smtClean="0"/>
              <a:t>pd.notnull</a:t>
            </a:r>
            <a:r>
              <a:rPr lang="en-US" i="1" dirty="0" smtClean="0"/>
              <a:t>(data</a:t>
            </a:r>
            <a:r>
              <a:rPr lang="en-US" i="1" dirty="0"/>
              <a:t>[‘body’]) </a:t>
            </a:r>
            <a:r>
              <a:rPr lang="en-US" i="1" dirty="0" smtClean="0"/>
              <a:t>     #</a:t>
            </a:r>
            <a:r>
              <a:rPr lang="en-US" dirty="0" smtClean="0"/>
              <a:t>returns </a:t>
            </a:r>
            <a:r>
              <a:rPr lang="en-US" dirty="0"/>
              <a:t>TRUE if a cell </a:t>
            </a:r>
            <a:r>
              <a:rPr lang="en-US" dirty="0" smtClean="0"/>
              <a:t>doesn’t have </a:t>
            </a:r>
            <a:r>
              <a:rPr lang="en-US" dirty="0"/>
              <a:t>missing </a:t>
            </a:r>
            <a:r>
              <a:rPr lang="en-US" dirty="0" smtClean="0"/>
              <a:t>values</a:t>
            </a:r>
          </a:p>
          <a:p>
            <a:endParaRPr lang="en-US" dirty="0" smtClean="0"/>
          </a:p>
          <a:p>
            <a:endParaRPr lang="en-US" dirty="0"/>
          </a:p>
          <a:p>
            <a:pPr marL="285750" indent="-285750">
              <a:buFont typeface="Arial" panose="020B0604020202020204" pitchFamily="34" charset="0"/>
              <a:buChar char="•"/>
            </a:pPr>
            <a:r>
              <a:rPr lang="en-US" b="1" dirty="0" smtClean="0"/>
              <a:t>Finding the number of missing values in a column</a:t>
            </a:r>
          </a:p>
          <a:p>
            <a:r>
              <a:rPr lang="en-US" i="1" dirty="0" err="1"/>
              <a:t>pd.isnull</a:t>
            </a:r>
            <a:r>
              <a:rPr lang="en-US" i="1" dirty="0"/>
              <a:t>(data['body']).</a:t>
            </a:r>
            <a:r>
              <a:rPr lang="en-US" i="1" dirty="0" err="1"/>
              <a:t>values.ravel</a:t>
            </a:r>
            <a:r>
              <a:rPr lang="en-US" i="1" dirty="0"/>
              <a:t>().sum</a:t>
            </a:r>
            <a:r>
              <a:rPr lang="en-US" i="1" dirty="0" smtClean="0"/>
              <a:t>() </a:t>
            </a:r>
            <a:r>
              <a:rPr lang="en-US" dirty="0" smtClean="0"/>
              <a:t>      #returns the total number of missing values</a:t>
            </a:r>
            <a:endParaRPr lang="en-US" dirty="0"/>
          </a:p>
          <a:p>
            <a:r>
              <a:rPr lang="en-US" i="1" dirty="0" err="1"/>
              <a:t>pd.nottnull</a:t>
            </a:r>
            <a:r>
              <a:rPr lang="en-US" i="1" dirty="0"/>
              <a:t>(data['body']).</a:t>
            </a:r>
            <a:r>
              <a:rPr lang="en-US" i="1" dirty="0" err="1"/>
              <a:t>values.ravel</a:t>
            </a:r>
            <a:r>
              <a:rPr lang="en-US" i="1" dirty="0"/>
              <a:t>().sum</a:t>
            </a:r>
            <a:r>
              <a:rPr lang="en-US" i="1" dirty="0" smtClean="0"/>
              <a:t>()  </a:t>
            </a:r>
            <a:r>
              <a:rPr lang="en-US" dirty="0" smtClean="0"/>
              <a:t>#returns the total number of non-missing values</a:t>
            </a:r>
          </a:p>
          <a:p>
            <a:endParaRPr lang="en-US" dirty="0" smtClean="0"/>
          </a:p>
          <a:p>
            <a:endParaRPr lang="en-US" dirty="0"/>
          </a:p>
          <a:p>
            <a:pPr marL="285750" indent="-285750">
              <a:buFont typeface="Arial" panose="020B0604020202020204" pitchFamily="34" charset="0"/>
              <a:buChar char="•"/>
            </a:pPr>
            <a:r>
              <a:rPr lang="en-US" b="1" dirty="0" smtClean="0"/>
              <a:t>There are two main ways to take care of missing values</a:t>
            </a:r>
          </a:p>
          <a:p>
            <a:r>
              <a:rPr lang="en-US" dirty="0" smtClean="0"/>
              <a:t>1) Deletion and 2) Imputation</a:t>
            </a:r>
            <a:endParaRPr lang="en-US" dirty="0"/>
          </a:p>
          <a:p>
            <a:endParaRPr lang="en-US" dirty="0"/>
          </a:p>
          <a:p>
            <a:endParaRPr lang="en-US" dirty="0"/>
          </a:p>
          <a:p>
            <a:endParaRPr lang="en-US" dirty="0"/>
          </a:p>
        </p:txBody>
      </p:sp>
      <p:sp>
        <p:nvSpPr>
          <p:cNvPr id="9" name="TextBox 8"/>
          <p:cNvSpPr txBox="1"/>
          <p:nvPr/>
        </p:nvSpPr>
        <p:spPr>
          <a:xfrm>
            <a:off x="838200" y="5638800"/>
            <a:ext cx="7133492" cy="369332"/>
          </a:xfrm>
          <a:prstGeom prst="rect">
            <a:avLst/>
          </a:prstGeom>
          <a:noFill/>
        </p:spPr>
        <p:txBody>
          <a:bodyPr wrap="square" rtlCol="0">
            <a:spAutoFit/>
          </a:bodyPr>
          <a:lstStyle/>
          <a:p>
            <a:r>
              <a:rPr lang="en-US" i="1" dirty="0" smtClean="0"/>
              <a:t>Use titanic3.csv dataset for this example </a:t>
            </a:r>
            <a:endParaRPr lang="en-US" i="1" dirty="0"/>
          </a:p>
        </p:txBody>
      </p:sp>
    </p:spTree>
    <p:extLst>
      <p:ext uri="{BB962C8B-B14F-4D97-AF65-F5344CB8AC3E}">
        <p14:creationId xmlns:p14="http://schemas.microsoft.com/office/powerpoint/2010/main" val="28753911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Handling missing values</a:t>
            </a:r>
            <a:endParaRPr lang="en-IN" sz="6000" dirty="0"/>
          </a:p>
        </p:txBody>
      </p:sp>
      <p:sp>
        <p:nvSpPr>
          <p:cNvPr id="8" name="TextBox 7"/>
          <p:cNvSpPr txBox="1"/>
          <p:nvPr/>
        </p:nvSpPr>
        <p:spPr>
          <a:xfrm>
            <a:off x="838200" y="1641231"/>
            <a:ext cx="9736015" cy="923330"/>
          </a:xfrm>
          <a:prstGeom prst="rect">
            <a:avLst/>
          </a:prstGeom>
          <a:noFill/>
        </p:spPr>
        <p:txBody>
          <a:bodyPr wrap="square" rtlCol="0">
            <a:spAutoFit/>
          </a:bodyPr>
          <a:lstStyle/>
          <a:p>
            <a:endParaRPr lang="en-US" dirty="0"/>
          </a:p>
          <a:p>
            <a:endParaRPr lang="en-US" dirty="0"/>
          </a:p>
          <a:p>
            <a:endParaRPr lang="en-US" dirty="0"/>
          </a:p>
        </p:txBody>
      </p:sp>
      <p:sp>
        <p:nvSpPr>
          <p:cNvPr id="2" name="TextBox 1"/>
          <p:cNvSpPr txBox="1"/>
          <p:nvPr/>
        </p:nvSpPr>
        <p:spPr>
          <a:xfrm>
            <a:off x="1137138" y="1910862"/>
            <a:ext cx="9671539" cy="3139321"/>
          </a:xfrm>
          <a:prstGeom prst="rect">
            <a:avLst/>
          </a:prstGeom>
          <a:noFill/>
        </p:spPr>
        <p:txBody>
          <a:bodyPr wrap="square" rtlCol="0">
            <a:spAutoFit/>
          </a:bodyPr>
          <a:lstStyle/>
          <a:p>
            <a:r>
              <a:rPr lang="en-US" b="1" dirty="0" smtClean="0"/>
              <a:t>Deletion</a:t>
            </a:r>
          </a:p>
          <a:p>
            <a:endParaRPr lang="en-US" dirty="0"/>
          </a:p>
          <a:p>
            <a:r>
              <a:rPr lang="en-US" dirty="0" smtClean="0"/>
              <a:t>Dropping all the rows where all the cells have missing values</a:t>
            </a:r>
          </a:p>
          <a:p>
            <a:r>
              <a:rPr lang="en-US" i="1" dirty="0" err="1"/>
              <a:t>data.dropna</a:t>
            </a:r>
            <a:r>
              <a:rPr lang="en-US" i="1" dirty="0"/>
              <a:t>(axis=0,how='all</a:t>
            </a:r>
            <a:r>
              <a:rPr lang="en-US" i="1" dirty="0" smtClean="0"/>
              <a:t>')            </a:t>
            </a:r>
            <a:r>
              <a:rPr lang="en-US" dirty="0" smtClean="0"/>
              <a:t># axis=0 means along rows</a:t>
            </a:r>
          </a:p>
          <a:p>
            <a:endParaRPr lang="en-US" i="1" dirty="0"/>
          </a:p>
          <a:p>
            <a:r>
              <a:rPr lang="en-US" dirty="0"/>
              <a:t>Dropping all the rows where </a:t>
            </a:r>
            <a:r>
              <a:rPr lang="en-US" dirty="0" smtClean="0"/>
              <a:t>any the </a:t>
            </a:r>
            <a:r>
              <a:rPr lang="en-US" dirty="0"/>
              <a:t>cells have missing values</a:t>
            </a:r>
          </a:p>
          <a:p>
            <a:r>
              <a:rPr lang="en-US" i="1" dirty="0" err="1"/>
              <a:t>data.dropna</a:t>
            </a:r>
            <a:r>
              <a:rPr lang="en-US" i="1" dirty="0"/>
              <a:t>(axis=0,how='all')</a:t>
            </a:r>
          </a:p>
          <a:p>
            <a:endParaRPr lang="en-US" i="1" dirty="0" smtClean="0"/>
          </a:p>
          <a:p>
            <a:endParaRPr lang="en-US" i="1" dirty="0"/>
          </a:p>
          <a:p>
            <a:endParaRPr lang="en-US" i="1" dirty="0"/>
          </a:p>
          <a:p>
            <a:endParaRPr lang="en-US" dirty="0"/>
          </a:p>
        </p:txBody>
      </p:sp>
    </p:spTree>
    <p:extLst>
      <p:ext uri="{BB962C8B-B14F-4D97-AF65-F5344CB8AC3E}">
        <p14:creationId xmlns:p14="http://schemas.microsoft.com/office/powerpoint/2010/main" val="1617557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Content Summary</a:t>
            </a:r>
            <a:endParaRPr lang="en-IN" sz="5400" dirty="0">
              <a:solidFill>
                <a:srgbClr val="C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27852551"/>
              </p:ext>
            </p:extLst>
          </p:nvPr>
        </p:nvGraphicFramePr>
        <p:xfrm>
          <a:off x="867508" y="1430215"/>
          <a:ext cx="10738337" cy="4724400"/>
        </p:xfrm>
        <a:graphic>
          <a:graphicData uri="http://schemas.openxmlformats.org/drawingml/2006/table">
            <a:tbl>
              <a:tblPr firstRow="1" firstCol="1" bandRow="1">
                <a:tableStyleId>{9D7B26C5-4107-4FEC-AEDC-1716B250A1EF}</a:tableStyleId>
              </a:tblPr>
              <a:tblGrid>
                <a:gridCol w="1418970"/>
                <a:gridCol w="2131927"/>
                <a:gridCol w="4583296"/>
                <a:gridCol w="833326"/>
                <a:gridCol w="729160"/>
                <a:gridCol w="1041658"/>
              </a:tblGrid>
              <a:tr h="307893">
                <a:tc>
                  <a:txBody>
                    <a:bodyPr/>
                    <a:lstStyle/>
                    <a:p>
                      <a:pPr marL="0" marR="0" fontAlgn="base">
                        <a:spcBef>
                          <a:spcPts val="0"/>
                        </a:spcBef>
                        <a:spcAft>
                          <a:spcPts val="0"/>
                        </a:spcAft>
                      </a:pPr>
                      <a:r>
                        <a:rPr lang="en-US" sz="1200" dirty="0">
                          <a:effectLst/>
                        </a:rPr>
                        <a:t>Day 3</a:t>
                      </a:r>
                      <a:endParaRPr lang="en-US" sz="1200" dirty="0">
                        <a:solidFill>
                          <a:schemeClr val="tx1"/>
                        </a:solidFill>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Data preparation with Python 2</a:t>
                      </a:r>
                      <a:endParaRPr lang="en-US" sz="1200" dirty="0">
                        <a:solidFill>
                          <a:schemeClr val="tx1"/>
                        </a:solidFill>
                        <a:effectLst/>
                        <a:latin typeface="Times New Roman"/>
                        <a:ea typeface="Calibri"/>
                        <a:cs typeface="Times New Roman"/>
                      </a:endParaRPr>
                    </a:p>
                  </a:txBody>
                  <a:tcPr marL="0" marR="0" marT="28575" marB="28575"/>
                </a:tc>
                <a:tc>
                  <a:txBody>
                    <a:bodyPr/>
                    <a:lstStyle/>
                    <a:p>
                      <a:pPr marL="0" marR="0" algn="ctr" fontAlgn="base">
                        <a:spcBef>
                          <a:spcPts val="0"/>
                        </a:spcBef>
                        <a:spcAft>
                          <a:spcPts val="0"/>
                        </a:spcAft>
                      </a:pPr>
                      <a:r>
                        <a:rPr lang="en-US" sz="1200" dirty="0">
                          <a:effectLst/>
                        </a:rPr>
                        <a:t>Details</a:t>
                      </a:r>
                      <a:endParaRPr lang="en-US" sz="1200" dirty="0">
                        <a:solidFill>
                          <a:schemeClr val="tx1"/>
                        </a:solidFill>
                        <a:effectLst/>
                        <a:latin typeface="Times New Roman"/>
                        <a:ea typeface="Calibri"/>
                        <a:cs typeface="Times New Roman"/>
                      </a:endParaRPr>
                    </a:p>
                  </a:txBody>
                  <a:tcPr marL="0" marR="0" marT="0" marB="0"/>
                </a:tc>
                <a:tc>
                  <a:txBody>
                    <a:bodyPr/>
                    <a:lstStyle/>
                    <a:p>
                      <a:pPr marL="0" marR="0" fontAlgn="base">
                        <a:spcBef>
                          <a:spcPts val="0"/>
                        </a:spcBef>
                        <a:spcAft>
                          <a:spcPts val="0"/>
                        </a:spcAft>
                      </a:pPr>
                      <a:r>
                        <a:rPr lang="en-US" sz="1200" dirty="0">
                          <a:effectLst/>
                        </a:rPr>
                        <a:t>Start </a:t>
                      </a:r>
                      <a:endParaRPr lang="en-US" sz="1200" dirty="0">
                        <a:solidFill>
                          <a:schemeClr val="tx1"/>
                        </a:solidFill>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End </a:t>
                      </a:r>
                      <a:endParaRPr lang="en-US" sz="1200" dirty="0">
                        <a:solidFill>
                          <a:schemeClr val="tx1"/>
                        </a:solidFill>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Format </a:t>
                      </a:r>
                      <a:endParaRPr lang="en-US" sz="1200" dirty="0">
                        <a:solidFill>
                          <a:schemeClr val="tx1"/>
                        </a:solidFill>
                        <a:effectLst/>
                        <a:latin typeface="Times New Roman"/>
                        <a:ea typeface="Calibri"/>
                        <a:cs typeface="Times New Roman"/>
                      </a:endParaRPr>
                    </a:p>
                  </a:txBody>
                  <a:tcPr marL="0" marR="0" marT="28575" marB="28575"/>
                </a:tc>
              </a:tr>
              <a:tr h="1461842">
                <a:tc>
                  <a:txBody>
                    <a:bodyPr/>
                    <a:lstStyle/>
                    <a:p>
                      <a:pPr marL="0" marR="0" fontAlgn="base">
                        <a:spcBef>
                          <a:spcPts val="0"/>
                        </a:spcBef>
                        <a:spcAft>
                          <a:spcPts val="0"/>
                        </a:spcAft>
                      </a:pPr>
                      <a:r>
                        <a:rPr lang="en-US" sz="1200" dirty="0">
                          <a:effectLst/>
                        </a:rPr>
                        <a:t> </a:t>
                      </a:r>
                      <a:endParaRPr lang="en-US" sz="1200" dirty="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Data Transformation </a:t>
                      </a:r>
                      <a:endParaRPr lang="en-US" sz="1200" dirty="0">
                        <a:effectLst/>
                        <a:latin typeface="Times New Roman"/>
                        <a:ea typeface="Calibri"/>
                        <a:cs typeface="Times New Roman"/>
                      </a:endParaRPr>
                    </a:p>
                  </a:txBody>
                  <a:tcPr marL="0" marR="0" marT="28575" marB="28575"/>
                </a:tc>
                <a:tc>
                  <a:txBody>
                    <a:bodyPr/>
                    <a:lstStyle/>
                    <a:p>
                      <a:pPr marL="342900" marR="0" lvl="0" indent="-342900" fontAlgn="base">
                        <a:lnSpc>
                          <a:spcPct val="115000"/>
                        </a:lnSpc>
                        <a:spcBef>
                          <a:spcPts val="0"/>
                        </a:spcBef>
                        <a:spcAft>
                          <a:spcPts val="0"/>
                        </a:spcAft>
                        <a:buFont typeface="Symbol"/>
                        <a:buChar char=""/>
                      </a:pPr>
                      <a:r>
                        <a:rPr lang="en-US" sz="1200" dirty="0">
                          <a:effectLst/>
                        </a:rPr>
                        <a:t>Identifying unique values</a:t>
                      </a:r>
                    </a:p>
                    <a:p>
                      <a:pPr marL="342900" marR="0" lvl="0" indent="-342900" fontAlgn="base">
                        <a:lnSpc>
                          <a:spcPct val="115000"/>
                        </a:lnSpc>
                        <a:spcBef>
                          <a:spcPts val="0"/>
                        </a:spcBef>
                        <a:spcAft>
                          <a:spcPts val="0"/>
                        </a:spcAft>
                        <a:buFont typeface="Symbol"/>
                        <a:buChar char=""/>
                      </a:pPr>
                      <a:r>
                        <a:rPr lang="en-US" sz="1200" dirty="0">
                          <a:effectLst/>
                        </a:rPr>
                        <a:t>Removing duplicate values of a variable</a:t>
                      </a:r>
                    </a:p>
                    <a:p>
                      <a:pPr marL="342900" marR="0" lvl="0" indent="-342900" fontAlgn="base">
                        <a:lnSpc>
                          <a:spcPct val="115000"/>
                        </a:lnSpc>
                        <a:spcBef>
                          <a:spcPts val="0"/>
                        </a:spcBef>
                        <a:spcAft>
                          <a:spcPts val="0"/>
                        </a:spcAft>
                        <a:buFont typeface="Symbol"/>
                        <a:buChar char=""/>
                      </a:pPr>
                      <a:r>
                        <a:rPr lang="en-US" sz="1200" dirty="0">
                          <a:effectLst/>
                        </a:rPr>
                        <a:t>Sample rows from dataset</a:t>
                      </a:r>
                    </a:p>
                    <a:p>
                      <a:pPr marL="342900" marR="0" lvl="0" indent="-342900" fontAlgn="base">
                        <a:lnSpc>
                          <a:spcPct val="115000"/>
                        </a:lnSpc>
                        <a:spcBef>
                          <a:spcPts val="0"/>
                        </a:spcBef>
                        <a:spcAft>
                          <a:spcPts val="1000"/>
                        </a:spcAft>
                        <a:buFont typeface="Symbol"/>
                        <a:buChar char=""/>
                      </a:pPr>
                      <a:r>
                        <a:rPr lang="en-US" sz="1200" dirty="0">
                          <a:effectLst/>
                        </a:rPr>
                        <a:t>Creating a simulation</a:t>
                      </a:r>
                      <a:endParaRPr lang="en-US" sz="1200" dirty="0">
                        <a:effectLst/>
                        <a:latin typeface="Calibri"/>
                        <a:ea typeface="Calibri"/>
                        <a:cs typeface="Times New Roman"/>
                      </a:endParaRPr>
                    </a:p>
                  </a:txBody>
                  <a:tcPr marL="0" marR="0" marT="0" marB="0"/>
                </a:tc>
                <a:tc>
                  <a:txBody>
                    <a:bodyPr/>
                    <a:lstStyle/>
                    <a:p>
                      <a:pPr marL="0" marR="0" fontAlgn="base">
                        <a:spcBef>
                          <a:spcPts val="0"/>
                        </a:spcBef>
                        <a:spcAft>
                          <a:spcPts val="0"/>
                        </a:spcAft>
                      </a:pPr>
                      <a:r>
                        <a:rPr lang="en-US" sz="1200">
                          <a:effectLst/>
                        </a:rPr>
                        <a:t>09:00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10.30 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smtClean="0">
                          <a:effectLst/>
                        </a:rPr>
                        <a:t>Taught /Practical</a:t>
                      </a:r>
                      <a:endParaRPr lang="en-US" sz="1200" dirty="0">
                        <a:effectLst/>
                        <a:latin typeface="Times New Roman"/>
                        <a:ea typeface="Calibri"/>
                        <a:cs typeface="Times New Roman"/>
                      </a:endParaRPr>
                    </a:p>
                  </a:txBody>
                  <a:tcPr marL="0" marR="0" marT="28575" marB="28575"/>
                </a:tc>
              </a:tr>
              <a:tr h="1058217">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Data Transformation</a:t>
                      </a:r>
                      <a:endParaRPr lang="en-US" sz="1200">
                        <a:effectLst/>
                        <a:latin typeface="Times New Roman"/>
                        <a:ea typeface="Calibri"/>
                        <a:cs typeface="Times New Roman"/>
                      </a:endParaRPr>
                    </a:p>
                  </a:txBody>
                  <a:tcPr marL="0" marR="0" marT="28575" marB="28575"/>
                </a:tc>
                <a:tc>
                  <a:txBody>
                    <a:bodyPr/>
                    <a:lstStyle/>
                    <a:p>
                      <a:pPr marL="342900" marR="0" lvl="0" indent="-342900" fontAlgn="base">
                        <a:lnSpc>
                          <a:spcPct val="115000"/>
                        </a:lnSpc>
                        <a:spcBef>
                          <a:spcPts val="0"/>
                        </a:spcBef>
                        <a:spcAft>
                          <a:spcPts val="0"/>
                        </a:spcAft>
                        <a:buFont typeface="Symbol"/>
                        <a:buChar char=""/>
                      </a:pPr>
                      <a:r>
                        <a:rPr lang="en-US" sz="1200" dirty="0">
                          <a:effectLst/>
                        </a:rPr>
                        <a:t>Aggregating a function (</a:t>
                      </a:r>
                      <a:r>
                        <a:rPr lang="en-US" sz="1200" dirty="0" err="1">
                          <a:effectLst/>
                        </a:rPr>
                        <a:t>Groupby</a:t>
                      </a:r>
                      <a:r>
                        <a:rPr lang="en-US" sz="1200" dirty="0">
                          <a:effectLst/>
                        </a:rPr>
                        <a:t>)</a:t>
                      </a:r>
                    </a:p>
                    <a:p>
                      <a:pPr marL="342900" marR="0" lvl="0" indent="-342900" fontAlgn="base">
                        <a:lnSpc>
                          <a:spcPct val="115000"/>
                        </a:lnSpc>
                        <a:spcBef>
                          <a:spcPts val="0"/>
                        </a:spcBef>
                        <a:spcAft>
                          <a:spcPts val="1000"/>
                        </a:spcAft>
                        <a:buFont typeface="Symbol"/>
                        <a:buChar char=""/>
                      </a:pPr>
                      <a:r>
                        <a:rPr lang="en-US" sz="1200" dirty="0">
                          <a:effectLst/>
                        </a:rPr>
                        <a:t>Applying functions</a:t>
                      </a:r>
                      <a:endParaRPr lang="en-US" sz="1200" dirty="0">
                        <a:effectLst/>
                        <a:latin typeface="Calibri"/>
                        <a:ea typeface="Calibri"/>
                        <a:cs typeface="Times New Roman"/>
                      </a:endParaRPr>
                    </a:p>
                  </a:txBody>
                  <a:tcPr marL="0" marR="0" marT="0" marB="0"/>
                </a:tc>
                <a:tc>
                  <a:txBody>
                    <a:bodyPr/>
                    <a:lstStyle/>
                    <a:p>
                      <a:pPr marL="0" marR="0" fontAlgn="base">
                        <a:spcBef>
                          <a:spcPts val="0"/>
                        </a:spcBef>
                        <a:spcAft>
                          <a:spcPts val="0"/>
                        </a:spcAft>
                      </a:pPr>
                      <a:r>
                        <a:rPr lang="en-US" sz="1200">
                          <a:effectLst/>
                        </a:rPr>
                        <a:t>10.45 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12.15 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Taught </a:t>
                      </a:r>
                      <a:r>
                        <a:rPr lang="en-US" sz="1200" dirty="0" smtClean="0">
                          <a:effectLst/>
                        </a:rPr>
                        <a:t>/Practical</a:t>
                      </a:r>
                      <a:endParaRPr lang="en-US" sz="1200" dirty="0">
                        <a:effectLst/>
                        <a:latin typeface="Times New Roman"/>
                        <a:ea typeface="Calibri"/>
                        <a:cs typeface="Times New Roman"/>
                      </a:endParaRPr>
                    </a:p>
                  </a:txBody>
                  <a:tcPr marL="0" marR="0" marT="28575" marB="28575"/>
                </a:tc>
              </a:tr>
              <a:tr h="476867">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Data Transformation</a:t>
                      </a:r>
                      <a:endParaRPr lang="en-US" sz="1200">
                        <a:effectLst/>
                        <a:latin typeface="Times New Roman"/>
                        <a:ea typeface="Calibri"/>
                        <a:cs typeface="Times New Roman"/>
                      </a:endParaRPr>
                    </a:p>
                  </a:txBody>
                  <a:tcPr marL="0" marR="0" marT="28575" marB="28575"/>
                </a:tc>
                <a:tc>
                  <a:txBody>
                    <a:bodyPr/>
                    <a:lstStyle/>
                    <a:p>
                      <a:pPr marL="342900" marR="0" lvl="0" indent="-342900" fontAlgn="base">
                        <a:lnSpc>
                          <a:spcPct val="115000"/>
                        </a:lnSpc>
                        <a:spcBef>
                          <a:spcPts val="0"/>
                        </a:spcBef>
                        <a:spcAft>
                          <a:spcPts val="0"/>
                        </a:spcAft>
                        <a:buFont typeface="Symbol"/>
                        <a:buChar char=""/>
                      </a:pPr>
                      <a:r>
                        <a:rPr lang="en-US" sz="1200" dirty="0">
                          <a:effectLst/>
                        </a:rPr>
                        <a:t>Merging datasets </a:t>
                      </a:r>
                    </a:p>
                    <a:p>
                      <a:pPr marL="342900" marR="0" lvl="0" indent="-342900" fontAlgn="base">
                        <a:lnSpc>
                          <a:spcPct val="115000"/>
                        </a:lnSpc>
                        <a:spcBef>
                          <a:spcPts val="0"/>
                        </a:spcBef>
                        <a:spcAft>
                          <a:spcPts val="1000"/>
                        </a:spcAft>
                        <a:buFont typeface="Symbol"/>
                        <a:buChar char=""/>
                      </a:pPr>
                      <a:r>
                        <a:rPr lang="en-US" sz="1200" dirty="0">
                          <a:effectLst/>
                        </a:rPr>
                        <a:t>Pivot tables</a:t>
                      </a:r>
                      <a:endParaRPr lang="en-US" sz="1200" dirty="0">
                        <a:effectLst/>
                        <a:latin typeface="Calibri"/>
                        <a:ea typeface="Calibri"/>
                        <a:cs typeface="Times New Roman"/>
                      </a:endParaRPr>
                    </a:p>
                  </a:txBody>
                  <a:tcPr marL="0" marR="0" marT="0" marB="0"/>
                </a:tc>
                <a:tc>
                  <a:txBody>
                    <a:bodyPr/>
                    <a:lstStyle/>
                    <a:p>
                      <a:pPr marL="0" marR="0" fontAlgn="base">
                        <a:spcBef>
                          <a:spcPts val="0"/>
                        </a:spcBef>
                        <a:spcAft>
                          <a:spcPts val="0"/>
                        </a:spcAft>
                      </a:pPr>
                      <a:r>
                        <a:rPr lang="en-US" sz="1200">
                          <a:effectLst/>
                        </a:rPr>
                        <a:t>13.00 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14.30 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smtClean="0">
                          <a:effectLst/>
                        </a:rPr>
                        <a:t>Taught /Practical</a:t>
                      </a:r>
                      <a:endParaRPr lang="en-US" sz="1200" dirty="0">
                        <a:effectLst/>
                        <a:latin typeface="Times New Roman"/>
                        <a:ea typeface="Calibri"/>
                        <a:cs typeface="Times New Roman"/>
                      </a:endParaRPr>
                    </a:p>
                  </a:txBody>
                  <a:tcPr marL="0" marR="0" marT="28575" marB="28575"/>
                </a:tc>
              </a:tr>
              <a:tr h="1134976">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Data Transformation</a:t>
                      </a:r>
                      <a:endParaRPr lang="en-US" sz="1200">
                        <a:effectLst/>
                        <a:latin typeface="Times New Roman"/>
                        <a:ea typeface="Calibri"/>
                        <a:cs typeface="Times New Roman"/>
                      </a:endParaRPr>
                    </a:p>
                  </a:txBody>
                  <a:tcPr marL="0" marR="0" marT="28575" marB="28575"/>
                </a:tc>
                <a:tc>
                  <a:txBody>
                    <a:bodyPr/>
                    <a:lstStyle/>
                    <a:p>
                      <a:pPr marL="342900" marR="0" lvl="0" indent="-342900" fontAlgn="base">
                        <a:lnSpc>
                          <a:spcPct val="115000"/>
                        </a:lnSpc>
                        <a:spcBef>
                          <a:spcPts val="0"/>
                        </a:spcBef>
                        <a:spcAft>
                          <a:spcPts val="0"/>
                        </a:spcAft>
                        <a:buFont typeface="Symbol"/>
                        <a:buChar char=""/>
                      </a:pPr>
                      <a:r>
                        <a:rPr lang="en-US" sz="1200" dirty="0" smtClean="0">
                          <a:effectLst/>
                        </a:rPr>
                        <a:t>Lag</a:t>
                      </a:r>
                      <a:r>
                        <a:rPr lang="en-US" sz="1200" baseline="0" dirty="0" smtClean="0">
                          <a:effectLst/>
                        </a:rPr>
                        <a:t> &amp; Rolling functions</a:t>
                      </a:r>
                      <a:endParaRPr lang="en-US" sz="1200" dirty="0">
                        <a:effectLst/>
                      </a:endParaRPr>
                    </a:p>
                    <a:p>
                      <a:pPr marL="342900" marR="0" lvl="0" indent="-342900" fontAlgn="base">
                        <a:lnSpc>
                          <a:spcPct val="115000"/>
                        </a:lnSpc>
                        <a:spcBef>
                          <a:spcPts val="0"/>
                        </a:spcBef>
                        <a:spcAft>
                          <a:spcPts val="0"/>
                        </a:spcAft>
                        <a:buFont typeface="Symbol"/>
                        <a:buChar char=""/>
                      </a:pPr>
                      <a:r>
                        <a:rPr lang="en-US" sz="1200" dirty="0">
                          <a:effectLst/>
                        </a:rPr>
                        <a:t>Creating a dummy variable</a:t>
                      </a:r>
                    </a:p>
                    <a:p>
                      <a:pPr marL="342900" marR="0" lvl="0" indent="-342900" fontAlgn="base">
                        <a:lnSpc>
                          <a:spcPct val="115000"/>
                        </a:lnSpc>
                        <a:spcBef>
                          <a:spcPts val="0"/>
                        </a:spcBef>
                        <a:spcAft>
                          <a:spcPts val="1000"/>
                        </a:spcAft>
                        <a:buFont typeface="Symbol"/>
                        <a:buChar char=""/>
                      </a:pPr>
                      <a:r>
                        <a:rPr lang="en-US" sz="1200" dirty="0">
                          <a:effectLst/>
                        </a:rPr>
                        <a:t>Creating a dataset</a:t>
                      </a:r>
                    </a:p>
                    <a:p>
                      <a:pPr marL="228600" marR="0" fontAlgn="base">
                        <a:spcBef>
                          <a:spcPts val="0"/>
                        </a:spcBef>
                        <a:spcAft>
                          <a:spcPts val="0"/>
                        </a:spcAft>
                      </a:pPr>
                      <a:r>
                        <a:rPr lang="en-US" sz="1200" dirty="0">
                          <a:effectLst/>
                        </a:rPr>
                        <a:t> </a:t>
                      </a:r>
                      <a:endParaRPr lang="en-US" sz="1200" dirty="0">
                        <a:effectLst/>
                        <a:latin typeface="Times New Roman"/>
                        <a:ea typeface="Calibri"/>
                        <a:cs typeface="Times New Roman"/>
                      </a:endParaRPr>
                    </a:p>
                  </a:txBody>
                  <a:tcPr marL="0" marR="0" marT="0" marB="0"/>
                </a:tc>
                <a:tc>
                  <a:txBody>
                    <a:bodyPr/>
                    <a:lstStyle/>
                    <a:p>
                      <a:pPr marL="0" marR="0" fontAlgn="base">
                        <a:spcBef>
                          <a:spcPts val="0"/>
                        </a:spcBef>
                        <a:spcAft>
                          <a:spcPts val="0"/>
                        </a:spcAft>
                      </a:pPr>
                      <a:r>
                        <a:rPr lang="en-US" sz="1200" dirty="0">
                          <a:effectLst/>
                        </a:rPr>
                        <a:t>14.45 </a:t>
                      </a:r>
                      <a:endParaRPr lang="en-US" sz="1200" dirty="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16.15 </a:t>
                      </a:r>
                      <a:endParaRPr lang="en-US" sz="1200" dirty="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smtClean="0">
                          <a:effectLst/>
                        </a:rPr>
                        <a:t>Taught /Practical</a:t>
                      </a:r>
                      <a:endParaRPr lang="en-US" sz="1200" dirty="0">
                        <a:effectLst/>
                        <a:latin typeface="Times New Roman"/>
                        <a:ea typeface="Calibri"/>
                        <a:cs typeface="Times New Roman"/>
                      </a:endParaRPr>
                    </a:p>
                  </a:txBody>
                  <a:tcPr marL="0" marR="0" marT="28575" marB="28575"/>
                </a:tc>
              </a:tr>
              <a:tr h="284605">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Wrap up / Q &amp; A Discussion </a:t>
                      </a:r>
                      <a:endParaRPr lang="en-US" sz="1200" dirty="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0" marB="0"/>
                </a:tc>
                <a:tc>
                  <a:txBody>
                    <a:bodyPr/>
                    <a:lstStyle/>
                    <a:p>
                      <a:pPr marL="0" marR="0" fontAlgn="base">
                        <a:spcBef>
                          <a:spcPts val="0"/>
                        </a:spcBef>
                        <a:spcAft>
                          <a:spcPts val="0"/>
                        </a:spcAft>
                      </a:pPr>
                      <a:r>
                        <a:rPr lang="en-US" sz="1200">
                          <a:effectLst/>
                        </a:rPr>
                        <a:t>16.15 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16.45 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 Q&amp;A</a:t>
                      </a:r>
                      <a:endParaRPr lang="en-US" sz="1200" dirty="0">
                        <a:effectLst/>
                        <a:latin typeface="Times New Roman"/>
                        <a:ea typeface="Calibri"/>
                        <a:cs typeface="Times New Roman"/>
                      </a:endParaRPr>
                    </a:p>
                  </a:txBody>
                  <a:tcPr marL="0" marR="0" marT="28575" marB="28575"/>
                </a:tc>
              </a:tr>
            </a:tbl>
          </a:graphicData>
        </a:graphic>
      </p:graphicFrame>
    </p:spTree>
    <p:extLst>
      <p:ext uri="{BB962C8B-B14F-4D97-AF65-F5344CB8AC3E}">
        <p14:creationId xmlns:p14="http://schemas.microsoft.com/office/powerpoint/2010/main" val="39061134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Handling missing values</a:t>
            </a:r>
            <a:endParaRPr lang="en-IN" sz="6000" dirty="0"/>
          </a:p>
        </p:txBody>
      </p:sp>
      <p:sp>
        <p:nvSpPr>
          <p:cNvPr id="8" name="TextBox 7"/>
          <p:cNvSpPr txBox="1"/>
          <p:nvPr/>
        </p:nvSpPr>
        <p:spPr>
          <a:xfrm>
            <a:off x="838200" y="1641231"/>
            <a:ext cx="9736015" cy="923330"/>
          </a:xfrm>
          <a:prstGeom prst="rect">
            <a:avLst/>
          </a:prstGeom>
          <a:noFill/>
        </p:spPr>
        <p:txBody>
          <a:bodyPr wrap="square" rtlCol="0">
            <a:spAutoFit/>
          </a:bodyPr>
          <a:lstStyle/>
          <a:p>
            <a:endParaRPr lang="en-US" dirty="0"/>
          </a:p>
          <a:p>
            <a:endParaRPr lang="en-US" dirty="0"/>
          </a:p>
          <a:p>
            <a:endParaRPr lang="en-US" dirty="0"/>
          </a:p>
        </p:txBody>
      </p:sp>
      <p:sp>
        <p:nvSpPr>
          <p:cNvPr id="2" name="TextBox 1"/>
          <p:cNvSpPr txBox="1"/>
          <p:nvPr/>
        </p:nvSpPr>
        <p:spPr>
          <a:xfrm>
            <a:off x="1137138" y="1910862"/>
            <a:ext cx="9671539" cy="5909310"/>
          </a:xfrm>
          <a:prstGeom prst="rect">
            <a:avLst/>
          </a:prstGeom>
          <a:noFill/>
        </p:spPr>
        <p:txBody>
          <a:bodyPr wrap="square" rtlCol="0">
            <a:spAutoFit/>
          </a:bodyPr>
          <a:lstStyle/>
          <a:p>
            <a:r>
              <a:rPr lang="en-US" b="1" dirty="0" smtClean="0"/>
              <a:t>Imputation</a:t>
            </a:r>
          </a:p>
          <a:p>
            <a:r>
              <a:rPr lang="en-US" dirty="0" smtClean="0"/>
              <a:t>Imputation </a:t>
            </a:r>
            <a:r>
              <a:rPr lang="en-US" dirty="0"/>
              <a:t>is the method of adding/replacing missing values with some other values like 0, some string, or mean of that variable </a:t>
            </a:r>
            <a:r>
              <a:rPr lang="en-US" dirty="0" smtClean="0"/>
              <a:t>etc.</a:t>
            </a:r>
          </a:p>
          <a:p>
            <a:endParaRPr lang="en-US" dirty="0"/>
          </a:p>
          <a:p>
            <a:r>
              <a:rPr lang="en-US" i="1" dirty="0" err="1"/>
              <a:t>data.fillna</a:t>
            </a:r>
            <a:r>
              <a:rPr lang="en-US" i="1" dirty="0"/>
              <a:t>(0</a:t>
            </a:r>
            <a:r>
              <a:rPr lang="en-US" i="1" dirty="0" smtClean="0"/>
              <a:t>)                                </a:t>
            </a:r>
            <a:r>
              <a:rPr lang="en-US" dirty="0" smtClean="0"/>
              <a:t># imputes all the missing values in dataset with 0</a:t>
            </a:r>
          </a:p>
          <a:p>
            <a:endParaRPr lang="en-US" dirty="0"/>
          </a:p>
          <a:p>
            <a:r>
              <a:rPr lang="en-US" i="1" dirty="0" err="1"/>
              <a:t>data.fillna</a:t>
            </a:r>
            <a:r>
              <a:rPr lang="en-US" i="1" dirty="0" smtClean="0"/>
              <a:t>(‘text’)                          </a:t>
            </a:r>
            <a:r>
              <a:rPr lang="en-US" dirty="0" smtClean="0"/>
              <a:t># imputes all the missing values with specified text</a:t>
            </a:r>
          </a:p>
          <a:p>
            <a:endParaRPr lang="en-US" dirty="0"/>
          </a:p>
          <a:p>
            <a:r>
              <a:rPr lang="en-US" i="1" dirty="0"/>
              <a:t>data[‘body’].</a:t>
            </a:r>
            <a:r>
              <a:rPr lang="en-US" i="1" dirty="0" err="1"/>
              <a:t>fillna</a:t>
            </a:r>
            <a:r>
              <a:rPr lang="en-US" i="1" dirty="0"/>
              <a:t>(0</a:t>
            </a:r>
            <a:r>
              <a:rPr lang="en-US" i="1" dirty="0" smtClean="0"/>
              <a:t>)                    </a:t>
            </a:r>
            <a:r>
              <a:rPr lang="en-US" dirty="0" smtClean="0"/>
              <a:t># imputes only the missing values in ‘body’ column with 0</a:t>
            </a:r>
          </a:p>
          <a:p>
            <a:endParaRPr lang="en-US" dirty="0"/>
          </a:p>
          <a:p>
            <a:r>
              <a:rPr lang="en-US" i="1" dirty="0"/>
              <a:t>data['age'].</a:t>
            </a:r>
            <a:r>
              <a:rPr lang="en-US" i="1" dirty="0" err="1"/>
              <a:t>fillna</a:t>
            </a:r>
            <a:r>
              <a:rPr lang="en-US" i="1" dirty="0"/>
              <a:t>(data['age'].mean</a:t>
            </a:r>
            <a:r>
              <a:rPr lang="en-US" i="1" dirty="0" smtClean="0"/>
              <a:t>())          </a:t>
            </a:r>
            <a:r>
              <a:rPr lang="en-US" dirty="0" smtClean="0"/>
              <a:t># impute with mean of non-missing values</a:t>
            </a:r>
          </a:p>
          <a:p>
            <a:endParaRPr lang="en-US" dirty="0"/>
          </a:p>
          <a:p>
            <a:endParaRPr lang="en-US" dirty="0"/>
          </a:p>
          <a:p>
            <a:endParaRPr lang="en-US" dirty="0"/>
          </a:p>
          <a:p>
            <a:endParaRPr lang="en-US" dirty="0"/>
          </a:p>
          <a:p>
            <a:endParaRPr lang="en-US" dirty="0"/>
          </a:p>
          <a:p>
            <a:endParaRPr lang="en-US" dirty="0"/>
          </a:p>
          <a:p>
            <a:endParaRPr lang="en-US" i="1" dirty="0" smtClean="0"/>
          </a:p>
          <a:p>
            <a:endParaRPr lang="en-US" i="1" dirty="0"/>
          </a:p>
          <a:p>
            <a:endParaRPr lang="en-US" i="1" dirty="0"/>
          </a:p>
          <a:p>
            <a:endParaRPr lang="en-US" dirty="0"/>
          </a:p>
        </p:txBody>
      </p:sp>
    </p:spTree>
    <p:extLst>
      <p:ext uri="{BB962C8B-B14F-4D97-AF65-F5344CB8AC3E}">
        <p14:creationId xmlns:p14="http://schemas.microsoft.com/office/powerpoint/2010/main" val="5978820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Handling missing values</a:t>
            </a:r>
            <a:endParaRPr lang="en-IN" sz="6000" dirty="0"/>
          </a:p>
        </p:txBody>
      </p:sp>
      <p:sp>
        <p:nvSpPr>
          <p:cNvPr id="8" name="TextBox 7"/>
          <p:cNvSpPr txBox="1"/>
          <p:nvPr/>
        </p:nvSpPr>
        <p:spPr>
          <a:xfrm>
            <a:off x="838200" y="1641231"/>
            <a:ext cx="9736015" cy="923330"/>
          </a:xfrm>
          <a:prstGeom prst="rect">
            <a:avLst/>
          </a:prstGeom>
          <a:noFill/>
        </p:spPr>
        <p:txBody>
          <a:bodyPr wrap="square" rtlCol="0">
            <a:spAutoFit/>
          </a:bodyPr>
          <a:lstStyle/>
          <a:p>
            <a:endParaRPr lang="en-US" dirty="0"/>
          </a:p>
          <a:p>
            <a:endParaRPr lang="en-US" dirty="0"/>
          </a:p>
          <a:p>
            <a:endParaRPr lang="en-US" dirty="0"/>
          </a:p>
        </p:txBody>
      </p:sp>
      <p:sp>
        <p:nvSpPr>
          <p:cNvPr id="2" name="TextBox 1"/>
          <p:cNvSpPr txBox="1"/>
          <p:nvPr/>
        </p:nvSpPr>
        <p:spPr>
          <a:xfrm>
            <a:off x="480646" y="1910862"/>
            <a:ext cx="10328031" cy="3139321"/>
          </a:xfrm>
          <a:prstGeom prst="rect">
            <a:avLst/>
          </a:prstGeom>
          <a:noFill/>
        </p:spPr>
        <p:txBody>
          <a:bodyPr wrap="square" rtlCol="0">
            <a:spAutoFit/>
          </a:bodyPr>
          <a:lstStyle/>
          <a:p>
            <a:r>
              <a:rPr lang="en-US" b="1" dirty="0" smtClean="0"/>
              <a:t>Imputation</a:t>
            </a:r>
          </a:p>
          <a:p>
            <a:endParaRPr lang="en-US" dirty="0"/>
          </a:p>
          <a:p>
            <a:endParaRPr lang="en-US" dirty="0"/>
          </a:p>
          <a:p>
            <a:endParaRPr lang="en-US" dirty="0"/>
          </a:p>
          <a:p>
            <a:endParaRPr lang="en-US" dirty="0"/>
          </a:p>
          <a:p>
            <a:endParaRPr lang="en-US" dirty="0"/>
          </a:p>
          <a:p>
            <a:endParaRPr lang="en-US" dirty="0"/>
          </a:p>
          <a:p>
            <a:endParaRPr lang="en-US" i="1" dirty="0" smtClean="0"/>
          </a:p>
          <a:p>
            <a:endParaRPr lang="en-US" i="1" dirty="0"/>
          </a:p>
          <a:p>
            <a:endParaRPr lang="en-US" i="1" dirty="0"/>
          </a:p>
          <a:p>
            <a:endParaRPr lang="en-US" dirty="0"/>
          </a:p>
        </p:txBody>
      </p:sp>
      <p:pic>
        <p:nvPicPr>
          <p:cNvPr id="5" name="Picture 4"/>
          <p:cNvPicPr/>
          <p:nvPr/>
        </p:nvPicPr>
        <p:blipFill>
          <a:blip r:embed="rId2"/>
          <a:stretch>
            <a:fillRect/>
          </a:stretch>
        </p:blipFill>
        <p:spPr>
          <a:xfrm>
            <a:off x="838200" y="2491430"/>
            <a:ext cx="1123950" cy="2438400"/>
          </a:xfrm>
          <a:prstGeom prst="rect">
            <a:avLst/>
          </a:prstGeom>
        </p:spPr>
      </p:pic>
      <p:pic>
        <p:nvPicPr>
          <p:cNvPr id="6" name="Picture 5"/>
          <p:cNvPicPr/>
          <p:nvPr/>
        </p:nvPicPr>
        <p:blipFill>
          <a:blip r:embed="rId3"/>
          <a:stretch>
            <a:fillRect/>
          </a:stretch>
        </p:blipFill>
        <p:spPr>
          <a:xfrm>
            <a:off x="2882778" y="2491430"/>
            <a:ext cx="1057275" cy="2438400"/>
          </a:xfrm>
          <a:prstGeom prst="rect">
            <a:avLst/>
          </a:prstGeom>
        </p:spPr>
      </p:pic>
      <p:sp>
        <p:nvSpPr>
          <p:cNvPr id="3" name="TextBox 2"/>
          <p:cNvSpPr txBox="1"/>
          <p:nvPr/>
        </p:nvSpPr>
        <p:spPr>
          <a:xfrm>
            <a:off x="838200" y="5228492"/>
            <a:ext cx="3499338" cy="646331"/>
          </a:xfrm>
          <a:prstGeom prst="rect">
            <a:avLst/>
          </a:prstGeom>
          <a:noFill/>
        </p:spPr>
        <p:txBody>
          <a:bodyPr wrap="square" rtlCol="0">
            <a:spAutoFit/>
          </a:bodyPr>
          <a:lstStyle/>
          <a:p>
            <a:r>
              <a:rPr lang="en-US" i="1" dirty="0"/>
              <a:t>data['age'].</a:t>
            </a:r>
            <a:r>
              <a:rPr lang="en-US" i="1" dirty="0" err="1"/>
              <a:t>fillna</a:t>
            </a:r>
            <a:r>
              <a:rPr lang="en-US" i="1" dirty="0"/>
              <a:t>(method='</a:t>
            </a:r>
            <a:r>
              <a:rPr lang="en-US" i="1" dirty="0" err="1"/>
              <a:t>ffill</a:t>
            </a:r>
            <a:r>
              <a:rPr lang="en-US" i="1" dirty="0"/>
              <a:t>')</a:t>
            </a:r>
          </a:p>
          <a:p>
            <a:endParaRPr lang="en-US" dirty="0"/>
          </a:p>
        </p:txBody>
      </p:sp>
      <p:pic>
        <p:nvPicPr>
          <p:cNvPr id="9" name="Picture 8"/>
          <p:cNvPicPr/>
          <p:nvPr/>
        </p:nvPicPr>
        <p:blipFill>
          <a:blip r:embed="rId4"/>
          <a:stretch>
            <a:fillRect/>
          </a:stretch>
        </p:blipFill>
        <p:spPr>
          <a:xfrm>
            <a:off x="8854587" y="2491429"/>
            <a:ext cx="981075" cy="2438400"/>
          </a:xfrm>
          <a:prstGeom prst="rect">
            <a:avLst/>
          </a:prstGeom>
        </p:spPr>
      </p:pic>
      <p:pic>
        <p:nvPicPr>
          <p:cNvPr id="10" name="Picture 9"/>
          <p:cNvPicPr/>
          <p:nvPr/>
        </p:nvPicPr>
        <p:blipFill>
          <a:blip r:embed="rId2"/>
          <a:stretch>
            <a:fillRect/>
          </a:stretch>
        </p:blipFill>
        <p:spPr>
          <a:xfrm>
            <a:off x="6500446" y="2491429"/>
            <a:ext cx="1123950" cy="2438400"/>
          </a:xfrm>
          <a:prstGeom prst="rect">
            <a:avLst/>
          </a:prstGeom>
        </p:spPr>
      </p:pic>
      <p:sp>
        <p:nvSpPr>
          <p:cNvPr id="11" name="TextBox 10"/>
          <p:cNvSpPr txBox="1"/>
          <p:nvPr/>
        </p:nvSpPr>
        <p:spPr>
          <a:xfrm>
            <a:off x="6500446" y="5230053"/>
            <a:ext cx="3499338" cy="646331"/>
          </a:xfrm>
          <a:prstGeom prst="rect">
            <a:avLst/>
          </a:prstGeom>
          <a:noFill/>
        </p:spPr>
        <p:txBody>
          <a:bodyPr wrap="square" rtlCol="0">
            <a:spAutoFit/>
          </a:bodyPr>
          <a:lstStyle/>
          <a:p>
            <a:r>
              <a:rPr lang="en-US" i="1" dirty="0"/>
              <a:t>data['age'].</a:t>
            </a:r>
            <a:r>
              <a:rPr lang="en-US" i="1" dirty="0" err="1"/>
              <a:t>fillna</a:t>
            </a:r>
            <a:r>
              <a:rPr lang="en-US" i="1" dirty="0"/>
              <a:t>(method</a:t>
            </a:r>
            <a:r>
              <a:rPr lang="en-US" i="1" dirty="0" smtClean="0"/>
              <a:t>=‘backfill</a:t>
            </a:r>
            <a:r>
              <a:rPr lang="en-US" i="1" dirty="0"/>
              <a:t>')</a:t>
            </a:r>
          </a:p>
          <a:p>
            <a:endParaRPr lang="en-US" dirty="0"/>
          </a:p>
        </p:txBody>
      </p:sp>
    </p:spTree>
    <p:extLst>
      <p:ext uri="{BB962C8B-B14F-4D97-AF65-F5344CB8AC3E}">
        <p14:creationId xmlns:p14="http://schemas.microsoft.com/office/powerpoint/2010/main" val="12078094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Applying Functions</a:t>
            </a:r>
            <a:endParaRPr lang="en-IN" sz="6000" dirty="0"/>
          </a:p>
        </p:txBody>
      </p:sp>
      <p:sp>
        <p:nvSpPr>
          <p:cNvPr id="2" name="TextBox 1"/>
          <p:cNvSpPr txBox="1"/>
          <p:nvPr/>
        </p:nvSpPr>
        <p:spPr>
          <a:xfrm>
            <a:off x="838200" y="1606062"/>
            <a:ext cx="8997462" cy="6463308"/>
          </a:xfrm>
          <a:prstGeom prst="rect">
            <a:avLst/>
          </a:prstGeom>
          <a:noFill/>
        </p:spPr>
        <p:txBody>
          <a:bodyPr wrap="square" rtlCol="0">
            <a:spAutoFit/>
          </a:bodyPr>
          <a:lstStyle/>
          <a:p>
            <a:r>
              <a:rPr lang="en-US" b="1" dirty="0" smtClean="0"/>
              <a:t>Writing a function using lambda:</a:t>
            </a:r>
          </a:p>
          <a:p>
            <a:endParaRPr lang="en-US" b="1" dirty="0" smtClean="0"/>
          </a:p>
          <a:p>
            <a:r>
              <a:rPr lang="es-ES" i="1" dirty="0"/>
              <a:t>f1=lambda x:x+'-US'</a:t>
            </a:r>
          </a:p>
          <a:p>
            <a:r>
              <a:rPr lang="es-ES" i="1" dirty="0"/>
              <a:t>f2=lambda x:pow(x,2)</a:t>
            </a:r>
          </a:p>
          <a:p>
            <a:r>
              <a:rPr lang="es-ES" i="1" dirty="0"/>
              <a:t>f3=lambda </a:t>
            </a:r>
            <a:r>
              <a:rPr lang="es-ES" i="1" dirty="0" err="1" smtClean="0"/>
              <a:t>x,y:x</a:t>
            </a:r>
            <a:r>
              <a:rPr lang="es-ES" i="1" dirty="0" smtClean="0"/>
              <a:t>/y</a:t>
            </a:r>
          </a:p>
          <a:p>
            <a:r>
              <a:rPr lang="es-ES" i="1" dirty="0"/>
              <a:t>f4=lambda x:(x-avg)**2</a:t>
            </a:r>
            <a:endParaRPr lang="es-ES" i="1" dirty="0" smtClean="0"/>
          </a:p>
          <a:p>
            <a:endParaRPr lang="es-ES" i="1" dirty="0"/>
          </a:p>
          <a:p>
            <a:r>
              <a:rPr lang="es-ES" b="1" dirty="0" err="1" smtClean="0"/>
              <a:t>Applying</a:t>
            </a:r>
            <a:r>
              <a:rPr lang="es-ES" b="1" dirty="0" smtClean="0"/>
              <a:t> a </a:t>
            </a:r>
            <a:r>
              <a:rPr lang="es-ES" b="1" dirty="0" err="1" smtClean="0"/>
              <a:t>function</a:t>
            </a:r>
            <a:r>
              <a:rPr lang="es-ES" b="1" dirty="0" smtClean="0"/>
              <a:t> to </a:t>
            </a:r>
            <a:r>
              <a:rPr lang="es-ES" b="1" dirty="0" err="1" smtClean="0"/>
              <a:t>each</a:t>
            </a:r>
            <a:r>
              <a:rPr lang="es-ES" b="1" dirty="0" smtClean="0"/>
              <a:t> </a:t>
            </a:r>
            <a:r>
              <a:rPr lang="es-ES" b="1" dirty="0" err="1" smtClean="0"/>
              <a:t>element</a:t>
            </a:r>
            <a:r>
              <a:rPr lang="es-ES" b="1" dirty="0" smtClean="0"/>
              <a:t> of a </a:t>
            </a:r>
            <a:r>
              <a:rPr lang="es-ES" b="1" dirty="0" err="1" smtClean="0"/>
              <a:t>column</a:t>
            </a:r>
            <a:r>
              <a:rPr lang="es-ES" b="1" dirty="0" smtClean="0"/>
              <a:t>:</a:t>
            </a:r>
          </a:p>
          <a:p>
            <a:endParaRPr lang="es-ES" b="1" dirty="0"/>
          </a:p>
          <a:p>
            <a:r>
              <a:rPr lang="es-ES" i="1" dirty="0"/>
              <a:t>data2['Day </a:t>
            </a:r>
            <a:r>
              <a:rPr lang="es-ES" i="1" dirty="0" err="1"/>
              <a:t>Charge</a:t>
            </a:r>
            <a:r>
              <a:rPr lang="es-ES" i="1" dirty="0"/>
              <a:t>'].</a:t>
            </a:r>
            <a:r>
              <a:rPr lang="es-ES" i="1" dirty="0" err="1"/>
              <a:t>map</a:t>
            </a:r>
            <a:r>
              <a:rPr lang="es-ES" i="1" dirty="0"/>
              <a:t>(f2</a:t>
            </a:r>
            <a:r>
              <a:rPr lang="es-ES" i="1" dirty="0" smtClean="0"/>
              <a:t>)</a:t>
            </a:r>
          </a:p>
          <a:p>
            <a:endParaRPr lang="es-ES" i="1" dirty="0"/>
          </a:p>
          <a:p>
            <a:r>
              <a:rPr lang="es-ES" i="1" dirty="0"/>
              <a:t>data2</a:t>
            </a:r>
            <a:r>
              <a:rPr lang="es-ES" i="1" dirty="0" smtClean="0"/>
              <a:t>[‘</a:t>
            </a:r>
            <a:r>
              <a:rPr lang="es-ES" i="1" dirty="0" err="1" smtClean="0"/>
              <a:t>State</a:t>
            </a:r>
            <a:r>
              <a:rPr lang="es-ES" i="1" dirty="0" smtClean="0"/>
              <a:t>'].</a:t>
            </a:r>
            <a:r>
              <a:rPr lang="es-ES" i="1" dirty="0" err="1"/>
              <a:t>map</a:t>
            </a:r>
            <a:r>
              <a:rPr lang="es-ES" i="1" dirty="0"/>
              <a:t>(f2</a:t>
            </a:r>
            <a:r>
              <a:rPr lang="es-ES" i="1" dirty="0" smtClean="0"/>
              <a:t>)</a:t>
            </a:r>
          </a:p>
          <a:p>
            <a:endParaRPr lang="es-ES" i="1" dirty="0"/>
          </a:p>
          <a:p>
            <a:r>
              <a:rPr lang="es-ES" i="1" dirty="0" err="1"/>
              <a:t>import</a:t>
            </a:r>
            <a:r>
              <a:rPr lang="es-ES" i="1" dirty="0"/>
              <a:t> </a:t>
            </a:r>
            <a:r>
              <a:rPr lang="es-ES" i="1" dirty="0" err="1"/>
              <a:t>numpy</a:t>
            </a:r>
            <a:r>
              <a:rPr lang="es-ES" i="1" dirty="0"/>
              <a:t> as </a:t>
            </a:r>
            <a:r>
              <a:rPr lang="es-ES" i="1" dirty="0" err="1"/>
              <a:t>np</a:t>
            </a:r>
            <a:endParaRPr lang="es-ES" i="1" dirty="0"/>
          </a:p>
          <a:p>
            <a:r>
              <a:rPr lang="es-ES" i="1" dirty="0" err="1"/>
              <a:t>import</a:t>
            </a:r>
            <a:r>
              <a:rPr lang="es-ES" i="1" dirty="0"/>
              <a:t> </a:t>
            </a:r>
            <a:r>
              <a:rPr lang="es-ES" i="1" dirty="0" err="1"/>
              <a:t>math</a:t>
            </a:r>
            <a:endParaRPr lang="es-ES" i="1" dirty="0"/>
          </a:p>
          <a:p>
            <a:r>
              <a:rPr lang="es-ES" i="1" dirty="0" err="1"/>
              <a:t>avg</a:t>
            </a:r>
            <a:r>
              <a:rPr lang="es-ES" i="1" dirty="0"/>
              <a:t>=</a:t>
            </a:r>
            <a:r>
              <a:rPr lang="es-ES" i="1" dirty="0" err="1"/>
              <a:t>np.mean</a:t>
            </a:r>
            <a:r>
              <a:rPr lang="es-ES" i="1" dirty="0"/>
              <a:t>(data2['Day </a:t>
            </a:r>
            <a:r>
              <a:rPr lang="es-ES" i="1" dirty="0" err="1"/>
              <a:t>Charge</a:t>
            </a:r>
            <a:r>
              <a:rPr lang="es-ES" i="1" dirty="0"/>
              <a:t>'])</a:t>
            </a:r>
          </a:p>
          <a:p>
            <a:r>
              <a:rPr lang="es-ES" i="1" dirty="0" err="1" smtClean="0"/>
              <a:t>std_dev</a:t>
            </a:r>
            <a:r>
              <a:rPr lang="es-ES" i="1" dirty="0" smtClean="0"/>
              <a:t>=</a:t>
            </a:r>
            <a:r>
              <a:rPr lang="es-ES" i="1" dirty="0" err="1" smtClean="0"/>
              <a:t>math.sqrt</a:t>
            </a:r>
            <a:r>
              <a:rPr lang="es-ES" i="1" dirty="0" smtClean="0"/>
              <a:t>(</a:t>
            </a:r>
            <a:r>
              <a:rPr lang="es-ES" i="1" dirty="0" err="1" smtClean="0"/>
              <a:t>np.mean</a:t>
            </a:r>
            <a:r>
              <a:rPr lang="es-ES" i="1" dirty="0" smtClean="0"/>
              <a:t>(data2</a:t>
            </a:r>
            <a:r>
              <a:rPr lang="es-ES" i="1" dirty="0"/>
              <a:t>['Day </a:t>
            </a:r>
            <a:r>
              <a:rPr lang="es-ES" i="1" dirty="0" err="1"/>
              <a:t>Charge</a:t>
            </a:r>
            <a:r>
              <a:rPr lang="es-ES" i="1" dirty="0"/>
              <a:t>'].</a:t>
            </a:r>
            <a:r>
              <a:rPr lang="es-ES" i="1" dirty="0" err="1"/>
              <a:t>map</a:t>
            </a:r>
            <a:r>
              <a:rPr lang="es-ES" i="1" dirty="0"/>
              <a:t>(f4)))</a:t>
            </a:r>
          </a:p>
          <a:p>
            <a:endParaRPr lang="es-ES" b="1" dirty="0" smtClean="0"/>
          </a:p>
          <a:p>
            <a:endParaRPr lang="es-ES" b="1" dirty="0"/>
          </a:p>
          <a:p>
            <a:endParaRPr lang="es-ES" b="1" dirty="0" smtClean="0"/>
          </a:p>
          <a:p>
            <a:endParaRPr lang="es-ES" i="1" dirty="0"/>
          </a:p>
          <a:p>
            <a:endParaRPr lang="en-US" i="1" dirty="0"/>
          </a:p>
          <a:p>
            <a:endParaRPr lang="en-US" dirty="0"/>
          </a:p>
        </p:txBody>
      </p:sp>
    </p:spTree>
    <p:extLst>
      <p:ext uri="{BB962C8B-B14F-4D97-AF65-F5344CB8AC3E}">
        <p14:creationId xmlns:p14="http://schemas.microsoft.com/office/powerpoint/2010/main" val="332071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Applying Functions</a:t>
            </a:r>
            <a:endParaRPr lang="en-IN" sz="6000" dirty="0"/>
          </a:p>
        </p:txBody>
      </p:sp>
      <p:sp>
        <p:nvSpPr>
          <p:cNvPr id="2" name="TextBox 1"/>
          <p:cNvSpPr txBox="1"/>
          <p:nvPr/>
        </p:nvSpPr>
        <p:spPr>
          <a:xfrm>
            <a:off x="838200" y="1606062"/>
            <a:ext cx="8997462" cy="5909310"/>
          </a:xfrm>
          <a:prstGeom prst="rect">
            <a:avLst/>
          </a:prstGeom>
          <a:noFill/>
        </p:spPr>
        <p:txBody>
          <a:bodyPr wrap="square" rtlCol="0">
            <a:spAutoFit/>
          </a:bodyPr>
          <a:lstStyle/>
          <a:p>
            <a:endParaRPr lang="es-ES" i="1" dirty="0"/>
          </a:p>
          <a:p>
            <a:r>
              <a:rPr lang="es-ES" b="1" dirty="0" err="1" smtClean="0"/>
              <a:t>Applying</a:t>
            </a:r>
            <a:r>
              <a:rPr lang="es-ES" b="1" dirty="0" smtClean="0"/>
              <a:t> a </a:t>
            </a:r>
            <a:r>
              <a:rPr lang="es-ES" b="1" dirty="0" err="1" smtClean="0"/>
              <a:t>function</a:t>
            </a:r>
            <a:r>
              <a:rPr lang="es-ES" b="1" dirty="0" smtClean="0"/>
              <a:t> </a:t>
            </a:r>
            <a:r>
              <a:rPr lang="es-ES" b="1" dirty="0" err="1" smtClean="0"/>
              <a:t>across</a:t>
            </a:r>
            <a:r>
              <a:rPr lang="es-ES" b="1" dirty="0" smtClean="0"/>
              <a:t> </a:t>
            </a:r>
            <a:r>
              <a:rPr lang="es-ES" b="1" dirty="0" err="1" smtClean="0"/>
              <a:t>rows</a:t>
            </a:r>
            <a:r>
              <a:rPr lang="es-ES" b="1" dirty="0" smtClean="0"/>
              <a:t> </a:t>
            </a:r>
            <a:r>
              <a:rPr lang="es-ES" b="1" dirty="0" err="1" smtClean="0"/>
              <a:t>or</a:t>
            </a:r>
            <a:r>
              <a:rPr lang="es-ES" b="1" dirty="0" smtClean="0"/>
              <a:t> </a:t>
            </a:r>
            <a:r>
              <a:rPr lang="es-ES" b="1" dirty="0" err="1" smtClean="0"/>
              <a:t>columns</a:t>
            </a:r>
            <a:endParaRPr lang="es-ES" b="1" dirty="0" smtClean="0"/>
          </a:p>
          <a:p>
            <a:endParaRPr lang="es-ES" b="1" dirty="0"/>
          </a:p>
          <a:p>
            <a:r>
              <a:rPr lang="en-US" i="1" dirty="0"/>
              <a:t>data2[['Day </a:t>
            </a:r>
            <a:r>
              <a:rPr lang="en-US" i="1" dirty="0" err="1"/>
              <a:t>Charge','Eve</a:t>
            </a:r>
            <a:r>
              <a:rPr lang="en-US" i="1" dirty="0"/>
              <a:t> Charge']].apply(</a:t>
            </a:r>
            <a:r>
              <a:rPr lang="en-US" i="1" dirty="0" err="1"/>
              <a:t>sum,axis</a:t>
            </a:r>
            <a:r>
              <a:rPr lang="en-US" i="1" dirty="0"/>
              <a:t>=1</a:t>
            </a:r>
            <a:r>
              <a:rPr lang="en-US" i="1" dirty="0" smtClean="0"/>
              <a:t>)   </a:t>
            </a:r>
            <a:r>
              <a:rPr lang="en-US" dirty="0" smtClean="0"/>
              <a:t>#[summing across columns]</a:t>
            </a:r>
          </a:p>
          <a:p>
            <a:endParaRPr lang="en-US" b="1" dirty="0"/>
          </a:p>
          <a:p>
            <a:r>
              <a:rPr lang="en-US" i="1" dirty="0"/>
              <a:t>data2[['Day </a:t>
            </a:r>
            <a:r>
              <a:rPr lang="en-US" i="1" dirty="0" err="1"/>
              <a:t>Charge','Eve</a:t>
            </a:r>
            <a:r>
              <a:rPr lang="en-US" i="1" dirty="0"/>
              <a:t> Charge']].</a:t>
            </a:r>
            <a:r>
              <a:rPr lang="en-US" i="1" dirty="0" smtClean="0"/>
              <a:t>apply(</a:t>
            </a:r>
            <a:r>
              <a:rPr lang="en-US" i="1" dirty="0" err="1" smtClean="0"/>
              <a:t>sum,axis</a:t>
            </a:r>
            <a:r>
              <a:rPr lang="en-US" i="1" dirty="0" smtClean="0"/>
              <a:t>=0)   </a:t>
            </a:r>
            <a:r>
              <a:rPr lang="en-US" dirty="0" smtClean="0"/>
              <a:t>#[summing across rows]</a:t>
            </a:r>
          </a:p>
          <a:p>
            <a:endParaRPr lang="en-US" dirty="0"/>
          </a:p>
          <a:p>
            <a:endParaRPr lang="es-ES" b="1" dirty="0" smtClean="0"/>
          </a:p>
          <a:p>
            <a:r>
              <a:rPr lang="es-ES" b="1" dirty="0" err="1" smtClean="0"/>
              <a:t>Applying</a:t>
            </a:r>
            <a:r>
              <a:rPr lang="es-ES" b="1" dirty="0" smtClean="0"/>
              <a:t> </a:t>
            </a:r>
            <a:r>
              <a:rPr lang="es-ES" b="1" dirty="0"/>
              <a:t>a </a:t>
            </a:r>
            <a:r>
              <a:rPr lang="es-ES" b="1" dirty="0" err="1"/>
              <a:t>function</a:t>
            </a:r>
            <a:r>
              <a:rPr lang="es-ES" b="1" dirty="0"/>
              <a:t> </a:t>
            </a:r>
            <a:r>
              <a:rPr lang="es-ES" b="1" dirty="0" err="1"/>
              <a:t>across</a:t>
            </a:r>
            <a:r>
              <a:rPr lang="es-ES" b="1" dirty="0"/>
              <a:t> </a:t>
            </a:r>
            <a:r>
              <a:rPr lang="es-ES" b="1" dirty="0" err="1" smtClean="0"/>
              <a:t>each</a:t>
            </a:r>
            <a:r>
              <a:rPr lang="es-ES" b="1" dirty="0" smtClean="0"/>
              <a:t> </a:t>
            </a:r>
            <a:r>
              <a:rPr lang="es-ES" b="1" dirty="0" err="1" smtClean="0"/>
              <a:t>element</a:t>
            </a:r>
            <a:r>
              <a:rPr lang="es-ES" b="1" dirty="0" smtClean="0"/>
              <a:t> of a data </a:t>
            </a:r>
            <a:r>
              <a:rPr lang="es-ES" b="1" dirty="0" err="1" smtClean="0"/>
              <a:t>frame</a:t>
            </a:r>
            <a:endParaRPr lang="es-ES" b="1" dirty="0" smtClean="0"/>
          </a:p>
          <a:p>
            <a:endParaRPr lang="es-ES" b="1" dirty="0"/>
          </a:p>
          <a:p>
            <a:r>
              <a:rPr lang="es-ES" dirty="0" err="1" smtClean="0"/>
              <a:t>Each</a:t>
            </a:r>
            <a:r>
              <a:rPr lang="es-ES" dirty="0" smtClean="0"/>
              <a:t> </a:t>
            </a:r>
            <a:r>
              <a:rPr lang="es-ES" dirty="0" err="1" smtClean="0"/>
              <a:t>column</a:t>
            </a:r>
            <a:r>
              <a:rPr lang="es-ES" dirty="0" smtClean="0"/>
              <a:t> of </a:t>
            </a:r>
            <a:r>
              <a:rPr lang="es-ES" dirty="0" err="1" smtClean="0"/>
              <a:t>the</a:t>
            </a:r>
            <a:r>
              <a:rPr lang="es-ES" dirty="0" smtClean="0"/>
              <a:t> data </a:t>
            </a:r>
            <a:r>
              <a:rPr lang="es-ES" dirty="0" err="1" smtClean="0"/>
              <a:t>frame</a:t>
            </a:r>
            <a:r>
              <a:rPr lang="es-ES" dirty="0" smtClean="0"/>
              <a:t> </a:t>
            </a:r>
            <a:r>
              <a:rPr lang="es-ES" dirty="0" err="1" smtClean="0"/>
              <a:t>should</a:t>
            </a:r>
            <a:r>
              <a:rPr lang="es-ES" dirty="0" smtClean="0"/>
              <a:t> be </a:t>
            </a:r>
            <a:r>
              <a:rPr lang="es-ES" dirty="0"/>
              <a:t>o</a:t>
            </a:r>
            <a:r>
              <a:rPr lang="es-ES" dirty="0" smtClean="0"/>
              <a:t>f </a:t>
            </a:r>
            <a:r>
              <a:rPr lang="es-ES" dirty="0" err="1" smtClean="0"/>
              <a:t>the</a:t>
            </a:r>
            <a:r>
              <a:rPr lang="es-ES" dirty="0" smtClean="0"/>
              <a:t> </a:t>
            </a:r>
            <a:r>
              <a:rPr lang="es-ES" dirty="0" err="1" smtClean="0"/>
              <a:t>same</a:t>
            </a:r>
            <a:r>
              <a:rPr lang="es-ES" dirty="0" smtClean="0"/>
              <a:t> data </a:t>
            </a:r>
            <a:r>
              <a:rPr lang="es-ES" dirty="0" err="1" smtClean="0"/>
              <a:t>type</a:t>
            </a:r>
            <a:endParaRPr lang="es-ES" dirty="0" smtClean="0"/>
          </a:p>
          <a:p>
            <a:endParaRPr lang="es-ES" b="1" dirty="0"/>
          </a:p>
          <a:p>
            <a:r>
              <a:rPr lang="en-US" i="1" dirty="0"/>
              <a:t>data2[['Day </a:t>
            </a:r>
            <a:r>
              <a:rPr lang="en-US" i="1" dirty="0" err="1"/>
              <a:t>Charge','Eve</a:t>
            </a:r>
            <a:r>
              <a:rPr lang="en-US" i="1" dirty="0"/>
              <a:t> Charge']].</a:t>
            </a:r>
            <a:r>
              <a:rPr lang="en-US" i="1" dirty="0" err="1"/>
              <a:t>applymap</a:t>
            </a:r>
            <a:r>
              <a:rPr lang="en-US" i="1" dirty="0"/>
              <a:t>(f2)</a:t>
            </a:r>
            <a:endParaRPr lang="en-US" i="1" dirty="0" smtClean="0"/>
          </a:p>
          <a:p>
            <a:endParaRPr lang="en-US" dirty="0" smtClean="0"/>
          </a:p>
          <a:p>
            <a:endParaRPr lang="en-US" i="1" dirty="0"/>
          </a:p>
          <a:p>
            <a:endParaRPr lang="es-ES" i="1" dirty="0" smtClean="0"/>
          </a:p>
          <a:p>
            <a:endParaRPr lang="es-ES" b="1" dirty="0"/>
          </a:p>
          <a:p>
            <a:endParaRPr lang="es-ES" b="1" dirty="0" smtClean="0"/>
          </a:p>
          <a:p>
            <a:endParaRPr lang="es-ES" i="1" dirty="0"/>
          </a:p>
          <a:p>
            <a:endParaRPr lang="en-US" i="1" dirty="0"/>
          </a:p>
          <a:p>
            <a:endParaRPr lang="en-US" dirty="0"/>
          </a:p>
        </p:txBody>
      </p:sp>
    </p:spTree>
    <p:extLst>
      <p:ext uri="{BB962C8B-B14F-4D97-AF65-F5344CB8AC3E}">
        <p14:creationId xmlns:p14="http://schemas.microsoft.com/office/powerpoint/2010/main" val="20015289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5093677" cy="4351338"/>
          </a:xfrm>
        </p:spPr>
        <p:txBody>
          <a:bodyPr>
            <a:normAutofit/>
          </a:bodyPr>
          <a:lstStyle/>
          <a:p>
            <a:r>
              <a:rPr lang="en-US" sz="1800" dirty="0" smtClean="0"/>
              <a:t>Creating summary tables using crosstab</a:t>
            </a:r>
          </a:p>
          <a:p>
            <a:pPr marL="0" indent="0">
              <a:buNone/>
            </a:pPr>
            <a:r>
              <a:rPr lang="en-US" sz="1800" i="1" dirty="0"/>
              <a:t>table1=</a:t>
            </a:r>
            <a:r>
              <a:rPr lang="en-US" sz="1800" i="1" dirty="0" err="1"/>
              <a:t>pd.crosstab</a:t>
            </a:r>
            <a:r>
              <a:rPr lang="en-US" sz="1800" i="1" dirty="0"/>
              <a:t>(data2['State'],data2['Area Code</a:t>
            </a:r>
            <a:r>
              <a:rPr lang="en-US" sz="1800" i="1" dirty="0" smtClean="0"/>
              <a:t>'])</a:t>
            </a:r>
          </a:p>
          <a:p>
            <a:pPr marL="0" indent="0">
              <a:buNone/>
            </a:pPr>
            <a:endParaRPr lang="en-US" sz="1800" dirty="0"/>
          </a:p>
        </p:txBody>
      </p:sp>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Cross Tab</a:t>
            </a:r>
            <a:endParaRPr lang="en-IN" sz="6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0757" y="2905124"/>
            <a:ext cx="1857375"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071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5093677" cy="4351338"/>
          </a:xfrm>
        </p:spPr>
        <p:txBody>
          <a:bodyPr>
            <a:normAutofit/>
          </a:bodyPr>
          <a:lstStyle/>
          <a:p>
            <a:r>
              <a:rPr lang="en-US" sz="1800" b="1" dirty="0" smtClean="0"/>
              <a:t>Creating percentage summary  across rows using crosstab</a:t>
            </a:r>
          </a:p>
          <a:p>
            <a:pPr marL="0" indent="0">
              <a:buNone/>
            </a:pPr>
            <a:r>
              <a:rPr lang="en-US" sz="1800" i="1" dirty="0"/>
              <a:t>table2=</a:t>
            </a:r>
            <a:r>
              <a:rPr lang="en-US" sz="1800" i="1" dirty="0" err="1"/>
              <a:t>pd.crosstab</a:t>
            </a:r>
            <a:r>
              <a:rPr lang="en-US" sz="1800" i="1" dirty="0"/>
              <a:t>(data2['State'], data2['Area Code']).apply(lambda r: r/</a:t>
            </a:r>
            <a:r>
              <a:rPr lang="en-US" sz="1800" i="1" dirty="0" err="1"/>
              <a:t>r.sum</a:t>
            </a:r>
            <a:r>
              <a:rPr lang="en-US" sz="1800" i="1" dirty="0"/>
              <a:t>(), axis=1)</a:t>
            </a:r>
            <a:endParaRPr lang="en-US" sz="1800" dirty="0"/>
          </a:p>
        </p:txBody>
      </p:sp>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Cross Tab</a:t>
            </a:r>
            <a:endParaRPr lang="en-IN" sz="6000"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0228" y="3190509"/>
            <a:ext cx="2847975"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6465277" y="1978025"/>
            <a:ext cx="509367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smtClean="0"/>
              <a:t>Creating percentage summary  across columns using crosstab</a:t>
            </a:r>
          </a:p>
          <a:p>
            <a:pPr marL="0" indent="0">
              <a:buFont typeface="Arial" panose="020B0604020202020204" pitchFamily="34" charset="0"/>
              <a:buNone/>
            </a:pPr>
            <a:r>
              <a:rPr lang="en-US" sz="1800" i="1" dirty="0" smtClean="0"/>
              <a:t>table2=</a:t>
            </a:r>
            <a:r>
              <a:rPr lang="en-US" sz="1800" i="1" dirty="0" err="1" smtClean="0"/>
              <a:t>pd.crosstab</a:t>
            </a:r>
            <a:r>
              <a:rPr lang="en-US" sz="1800" i="1" dirty="0" smtClean="0"/>
              <a:t>(data2['State'], data2['Area Code']).apply(lambda r: r/</a:t>
            </a:r>
            <a:r>
              <a:rPr lang="en-US" sz="1800" i="1" dirty="0" err="1" smtClean="0"/>
              <a:t>r.sum</a:t>
            </a:r>
            <a:r>
              <a:rPr lang="en-US" sz="1800" i="1" dirty="0" smtClean="0"/>
              <a:t>(), axis=0)</a:t>
            </a:r>
            <a:endParaRPr lang="en-US" sz="1800" dirty="0"/>
          </a:p>
        </p:txBody>
      </p:sp>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3055" y="3231540"/>
            <a:ext cx="2886075" cy="33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17031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1600" i="1" dirty="0" err="1"/>
              <a:t>datastr</a:t>
            </a:r>
            <a:r>
              <a:rPr lang="en-US" sz="1600" i="1" dirty="0"/>
              <a:t>=</a:t>
            </a:r>
            <a:r>
              <a:rPr lang="en-US" sz="1600" i="1" dirty="0" err="1"/>
              <a:t>pd.read_csv</a:t>
            </a:r>
            <a:r>
              <a:rPr lang="en-US" sz="1600" i="1" dirty="0"/>
              <a:t>('Superstore.csv')</a:t>
            </a:r>
          </a:p>
          <a:p>
            <a:pPr marL="0" indent="0">
              <a:buNone/>
            </a:pPr>
            <a:r>
              <a:rPr lang="en-US" sz="1600" i="1" dirty="0" smtClean="0"/>
              <a:t>table3=</a:t>
            </a:r>
            <a:r>
              <a:rPr lang="en-US" sz="1600" i="1" dirty="0" err="1" smtClean="0"/>
              <a:t>pd.pivot_table</a:t>
            </a:r>
            <a:r>
              <a:rPr lang="en-US" sz="1600" i="1" dirty="0" smtClean="0"/>
              <a:t>(</a:t>
            </a:r>
            <a:r>
              <a:rPr lang="en-US" sz="1600" i="1" dirty="0" err="1" smtClean="0"/>
              <a:t>datastr,index</a:t>
            </a:r>
            <a:r>
              <a:rPr lang="en-US" sz="1600" i="1" dirty="0"/>
              <a:t>=['Customer Segment</a:t>
            </a:r>
            <a:r>
              <a:rPr lang="en-US" sz="1600" i="1" dirty="0" smtClean="0"/>
              <a:t>'])        </a:t>
            </a:r>
            <a:r>
              <a:rPr lang="en-US" sz="1600" b="1" dirty="0" smtClean="0"/>
              <a:t># the aggregate values are average by default</a:t>
            </a:r>
          </a:p>
          <a:p>
            <a:pPr marL="0" indent="0">
              <a:buNone/>
            </a:pPr>
            <a:endParaRPr lang="en-US" sz="1600" i="1"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1800" i="1" dirty="0" smtClean="0"/>
              <a:t>table2=</a:t>
            </a:r>
            <a:r>
              <a:rPr lang="en-US" sz="1800" i="1" dirty="0" err="1" smtClean="0"/>
              <a:t>pd.pivot_table</a:t>
            </a:r>
            <a:r>
              <a:rPr lang="en-US" sz="1800" i="1" dirty="0" smtClean="0"/>
              <a:t>(</a:t>
            </a:r>
            <a:r>
              <a:rPr lang="en-US" sz="1800" i="1" dirty="0" err="1" smtClean="0"/>
              <a:t>datastr,values</a:t>
            </a:r>
            <a:r>
              <a:rPr lang="en-US" sz="1800" i="1" dirty="0"/>
              <a:t>='</a:t>
            </a:r>
            <a:r>
              <a:rPr lang="en-US" sz="1800" i="1" dirty="0" err="1"/>
              <a:t>Sales',index</a:t>
            </a:r>
            <a:r>
              <a:rPr lang="en-US" sz="1800" i="1" dirty="0"/>
              <a:t>=['Customer Segment'],columns=['Region</a:t>
            </a:r>
            <a:r>
              <a:rPr lang="en-US" sz="1800" i="1" dirty="0" smtClean="0"/>
              <a:t>'])</a:t>
            </a:r>
          </a:p>
          <a:p>
            <a:pPr marL="0" indent="0">
              <a:buNone/>
            </a:pPr>
            <a:endParaRPr lang="en-US" sz="1800" i="1" dirty="0"/>
          </a:p>
        </p:txBody>
      </p:sp>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Pivot Tables</a:t>
            </a:r>
            <a:endParaRPr lang="en-IN" sz="6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860" y="2481995"/>
            <a:ext cx="6869381" cy="1527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5859" y="4860660"/>
            <a:ext cx="6973033" cy="1379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071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1600" i="1" dirty="0" err="1"/>
              <a:t>datastr</a:t>
            </a:r>
            <a:r>
              <a:rPr lang="en-US" sz="1600" i="1" dirty="0"/>
              <a:t>=</a:t>
            </a:r>
            <a:r>
              <a:rPr lang="en-US" sz="1600" i="1" dirty="0" err="1"/>
              <a:t>pd.read_csv</a:t>
            </a:r>
            <a:r>
              <a:rPr lang="en-US" sz="1600" i="1" dirty="0"/>
              <a:t>('Superstore.csv')</a:t>
            </a:r>
          </a:p>
          <a:p>
            <a:pPr marL="0" indent="0">
              <a:buNone/>
            </a:pPr>
            <a:r>
              <a:rPr lang="en-US" sz="1600" i="1" dirty="0"/>
              <a:t>table4=</a:t>
            </a:r>
            <a:r>
              <a:rPr lang="en-US" sz="1600" i="1" dirty="0" err="1"/>
              <a:t>pd.pivot_table</a:t>
            </a:r>
            <a:r>
              <a:rPr lang="en-US" sz="1600" i="1" dirty="0"/>
              <a:t>(</a:t>
            </a:r>
            <a:r>
              <a:rPr lang="en-US" sz="1600" i="1" dirty="0" err="1"/>
              <a:t>datastr,values</a:t>
            </a:r>
            <a:r>
              <a:rPr lang="en-US" sz="1600" i="1" dirty="0"/>
              <a:t>='</a:t>
            </a:r>
            <a:r>
              <a:rPr lang="en-US" sz="1600" i="1" dirty="0" err="1"/>
              <a:t>Sales',index</a:t>
            </a:r>
            <a:r>
              <a:rPr lang="en-US" sz="1600" i="1" dirty="0"/>
              <a:t>=['Customer </a:t>
            </a:r>
            <a:r>
              <a:rPr lang="en-US" sz="1600" i="1" dirty="0" err="1"/>
              <a:t>Segment','Ship</a:t>
            </a:r>
            <a:r>
              <a:rPr lang="en-US" sz="1600" i="1" dirty="0"/>
              <a:t> Mode'],columns=['Region'])</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sz="1800" i="1" dirty="0" smtClean="0"/>
          </a:p>
          <a:p>
            <a:pPr marL="0" indent="0">
              <a:buNone/>
            </a:pPr>
            <a:r>
              <a:rPr lang="en-US" sz="1600" i="1" dirty="0"/>
              <a:t>table5=</a:t>
            </a:r>
            <a:r>
              <a:rPr lang="en-US" sz="1600" i="1" dirty="0" err="1"/>
              <a:t>pd.pivot_table</a:t>
            </a:r>
            <a:r>
              <a:rPr lang="en-US" sz="1600" i="1" dirty="0"/>
              <a:t>(</a:t>
            </a:r>
            <a:r>
              <a:rPr lang="en-US" sz="1600" i="1" dirty="0" err="1"/>
              <a:t>datastr,values</a:t>
            </a:r>
            <a:r>
              <a:rPr lang="en-US" sz="1600" i="1" dirty="0"/>
              <a:t>='</a:t>
            </a:r>
            <a:r>
              <a:rPr lang="en-US" sz="1600" i="1" dirty="0" err="1"/>
              <a:t>Sales',index</a:t>
            </a:r>
            <a:r>
              <a:rPr lang="en-US" sz="1600" i="1" dirty="0"/>
              <a:t>=['Customer </a:t>
            </a:r>
            <a:r>
              <a:rPr lang="en-US" sz="1600" i="1" dirty="0" err="1"/>
              <a:t>Segment','Ship</a:t>
            </a:r>
            <a:r>
              <a:rPr lang="en-US" sz="1600" i="1" dirty="0"/>
              <a:t> Mode'],columns=['Region'],</a:t>
            </a:r>
            <a:r>
              <a:rPr lang="en-US" sz="1600" i="1" dirty="0" err="1"/>
              <a:t>aggfunc</a:t>
            </a:r>
            <a:r>
              <a:rPr lang="en-US" sz="1600" i="1" dirty="0"/>
              <a:t>=sum</a:t>
            </a:r>
            <a:r>
              <a:rPr lang="en-US" sz="1600" i="1" dirty="0" smtClean="0"/>
              <a:t>)</a:t>
            </a:r>
          </a:p>
          <a:p>
            <a:pPr marL="0" indent="0">
              <a:buNone/>
            </a:pPr>
            <a:endParaRPr lang="en-US" sz="1800" i="1" dirty="0"/>
          </a:p>
        </p:txBody>
      </p:sp>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Pivot Tables</a:t>
            </a:r>
            <a:endParaRPr lang="en-IN" sz="6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739" y="2466169"/>
            <a:ext cx="6232646" cy="183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740" y="4733149"/>
            <a:ext cx="6232646" cy="19757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78185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b="1" dirty="0" smtClean="0"/>
              <a:t>If you expect missing values in your pivot table, then use </a:t>
            </a:r>
            <a:r>
              <a:rPr lang="en-US" sz="1800" b="1" dirty="0" err="1" smtClean="0"/>
              <a:t>fill.values</a:t>
            </a:r>
            <a:r>
              <a:rPr lang="en-US" sz="1800" b="1" dirty="0" smtClean="0"/>
              <a:t>=0</a:t>
            </a:r>
          </a:p>
          <a:p>
            <a:pPr marL="0" indent="0">
              <a:buNone/>
            </a:pPr>
            <a:r>
              <a:rPr lang="en-US" sz="1800" i="1" dirty="0"/>
              <a:t>table4=</a:t>
            </a:r>
            <a:r>
              <a:rPr lang="en-US" sz="1800" i="1" dirty="0" err="1"/>
              <a:t>pd.pivot_table</a:t>
            </a:r>
            <a:r>
              <a:rPr lang="en-US" sz="1800" i="1" dirty="0"/>
              <a:t>(</a:t>
            </a:r>
            <a:r>
              <a:rPr lang="en-US" sz="1800" i="1" dirty="0" err="1"/>
              <a:t>datastr,values</a:t>
            </a:r>
            <a:r>
              <a:rPr lang="en-US" sz="1800" i="1" dirty="0"/>
              <a:t>='</a:t>
            </a:r>
            <a:r>
              <a:rPr lang="en-US" sz="1800" i="1" dirty="0" err="1"/>
              <a:t>Sales',index</a:t>
            </a:r>
            <a:r>
              <a:rPr lang="en-US" sz="1800" i="1" dirty="0"/>
              <a:t>=['Customer </a:t>
            </a:r>
            <a:r>
              <a:rPr lang="en-US" sz="1800" i="1" dirty="0" err="1"/>
              <a:t>Segment','Ship</a:t>
            </a:r>
            <a:r>
              <a:rPr lang="en-US" sz="1800" i="1" dirty="0"/>
              <a:t> Mode'],columns=['Region</a:t>
            </a:r>
            <a:r>
              <a:rPr lang="en-US" sz="1800" i="1" dirty="0" smtClean="0"/>
              <a:t>'],</a:t>
            </a:r>
            <a:r>
              <a:rPr lang="en-US" sz="1800" i="1" dirty="0" err="1" smtClean="0"/>
              <a:t>fill_values</a:t>
            </a:r>
            <a:r>
              <a:rPr lang="en-US" sz="1800" i="1" dirty="0" smtClean="0"/>
              <a:t>=0)</a:t>
            </a:r>
          </a:p>
          <a:p>
            <a:pPr marL="0" indent="0">
              <a:buNone/>
            </a:pPr>
            <a:endParaRPr lang="en-US" sz="1800" i="1" dirty="0" smtClean="0"/>
          </a:p>
          <a:p>
            <a:r>
              <a:rPr lang="en-US" sz="1800" b="1" dirty="0" smtClean="0"/>
              <a:t>If you want totals at the end, use margins=TRUE</a:t>
            </a:r>
            <a:endParaRPr lang="en-US" sz="1800" b="1" dirty="0"/>
          </a:p>
          <a:p>
            <a:pPr marL="0" indent="0">
              <a:buNone/>
            </a:pPr>
            <a:r>
              <a:rPr lang="en-US" sz="1800" i="1" dirty="0"/>
              <a:t>table4=</a:t>
            </a:r>
            <a:r>
              <a:rPr lang="en-US" sz="1800" i="1" dirty="0" err="1"/>
              <a:t>pd.pivot_table</a:t>
            </a:r>
            <a:r>
              <a:rPr lang="en-US" sz="1800" i="1" dirty="0"/>
              <a:t>(</a:t>
            </a:r>
            <a:r>
              <a:rPr lang="en-US" sz="1800" i="1" dirty="0" err="1"/>
              <a:t>datastr,values</a:t>
            </a:r>
            <a:r>
              <a:rPr lang="en-US" sz="1800" i="1" dirty="0"/>
              <a:t>='</a:t>
            </a:r>
            <a:r>
              <a:rPr lang="en-US" sz="1800" i="1" dirty="0" err="1"/>
              <a:t>Sales',index</a:t>
            </a:r>
            <a:r>
              <a:rPr lang="en-US" sz="1800" i="1" dirty="0"/>
              <a:t>=['Customer </a:t>
            </a:r>
            <a:r>
              <a:rPr lang="en-US" sz="1800" i="1" dirty="0" err="1"/>
              <a:t>Segment','Ship</a:t>
            </a:r>
            <a:r>
              <a:rPr lang="en-US" sz="1800" i="1" dirty="0"/>
              <a:t> Mode'],columns=['Region'],</a:t>
            </a:r>
            <a:r>
              <a:rPr lang="en-US" sz="1800" i="1" dirty="0" err="1" smtClean="0"/>
              <a:t>fill_values</a:t>
            </a:r>
            <a:r>
              <a:rPr lang="en-US" sz="1800" i="1" dirty="0" smtClean="0"/>
              <a:t>=0,margins=TRUE)</a:t>
            </a:r>
            <a:endParaRPr lang="en-US" sz="1800" i="1" dirty="0"/>
          </a:p>
          <a:p>
            <a:pPr marL="0" indent="0">
              <a:buNone/>
            </a:pPr>
            <a:endParaRPr lang="en-US" sz="1800" i="1" dirty="0" smtClean="0"/>
          </a:p>
          <a:p>
            <a:r>
              <a:rPr lang="en-US" sz="1800" b="1" dirty="0" smtClean="0"/>
              <a:t>One can pass different aggregate functions to different value columns</a:t>
            </a:r>
          </a:p>
          <a:p>
            <a:pPr marL="0" indent="0">
              <a:buNone/>
            </a:pPr>
            <a:r>
              <a:rPr lang="en-US" sz="1800" i="1" dirty="0"/>
              <a:t>table6=</a:t>
            </a:r>
            <a:r>
              <a:rPr lang="en-US" sz="1800" i="1" dirty="0" err="1"/>
              <a:t>pd.pivot_table</a:t>
            </a:r>
            <a:r>
              <a:rPr lang="en-US" sz="1800" i="1" dirty="0"/>
              <a:t>(</a:t>
            </a:r>
            <a:r>
              <a:rPr lang="en-US" sz="1800" i="1" dirty="0" err="1"/>
              <a:t>datastr,values</a:t>
            </a:r>
            <a:r>
              <a:rPr lang="en-US" sz="1800" i="1" dirty="0"/>
              <a:t>=['</a:t>
            </a:r>
            <a:r>
              <a:rPr lang="en-US" sz="1800" i="1" dirty="0" err="1"/>
              <a:t>Sales','Unit</a:t>
            </a:r>
            <a:r>
              <a:rPr lang="en-US" sz="1800" i="1" dirty="0"/>
              <a:t> Price'],index=['Customer </a:t>
            </a:r>
            <a:r>
              <a:rPr lang="en-US" sz="1800" i="1" dirty="0" err="1"/>
              <a:t>Segment','Ship</a:t>
            </a:r>
            <a:r>
              <a:rPr lang="en-US" sz="1800" i="1" dirty="0"/>
              <a:t> Mode'],columns=['Region'],</a:t>
            </a:r>
            <a:r>
              <a:rPr lang="en-US" sz="1800" i="1" dirty="0" err="1"/>
              <a:t>aggfunc</a:t>
            </a:r>
            <a:r>
              <a:rPr lang="en-US" sz="1800" i="1" dirty="0"/>
              <a:t>={"</a:t>
            </a:r>
            <a:r>
              <a:rPr lang="en-US" sz="1800" i="1" dirty="0" err="1"/>
              <a:t>Sales":sum,"Unit</a:t>
            </a:r>
            <a:r>
              <a:rPr lang="en-US" sz="1800" i="1" dirty="0"/>
              <a:t> Price":</a:t>
            </a:r>
            <a:r>
              <a:rPr lang="en-US" sz="1800" i="1" dirty="0" err="1"/>
              <a:t>len</a:t>
            </a:r>
            <a:r>
              <a:rPr lang="en-US" sz="1800" i="1" dirty="0"/>
              <a:t>})</a:t>
            </a:r>
          </a:p>
          <a:p>
            <a:pPr marL="0" indent="0">
              <a:buNone/>
            </a:pPr>
            <a:endParaRPr lang="en-US" sz="1800" i="1" dirty="0"/>
          </a:p>
        </p:txBody>
      </p:sp>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Pivot Tables</a:t>
            </a:r>
            <a:endParaRPr lang="en-IN" sz="6000" dirty="0"/>
          </a:p>
        </p:txBody>
      </p:sp>
    </p:spTree>
    <p:extLst>
      <p:ext uri="{BB962C8B-B14F-4D97-AF65-F5344CB8AC3E}">
        <p14:creationId xmlns:p14="http://schemas.microsoft.com/office/powerpoint/2010/main" val="279071920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dirty="0" err="1" smtClean="0"/>
              <a:t>Groupby</a:t>
            </a:r>
            <a:r>
              <a:rPr lang="en-US" sz="1800" dirty="0" smtClean="0"/>
              <a:t> groups the data based on similar values of categorical variables</a:t>
            </a:r>
          </a:p>
          <a:p>
            <a:r>
              <a:rPr lang="en-IN" sz="1800" dirty="0" smtClean="0"/>
              <a:t>creates </a:t>
            </a:r>
            <a:r>
              <a:rPr lang="en-IN" sz="1800" dirty="0"/>
              <a:t>a </a:t>
            </a:r>
            <a:r>
              <a:rPr lang="en-IN" sz="1800" i="1" dirty="0" err="1"/>
              <a:t>groupby</a:t>
            </a:r>
            <a:r>
              <a:rPr lang="en-IN" sz="1800" dirty="0"/>
              <a:t> object which has two attributes viz. name and </a:t>
            </a:r>
            <a:r>
              <a:rPr lang="en-IN" sz="1800" dirty="0" smtClean="0"/>
              <a:t>group</a:t>
            </a:r>
          </a:p>
          <a:p>
            <a:r>
              <a:rPr lang="en-IN" sz="1800" dirty="0" smtClean="0"/>
              <a:t>There would be as many groups as there are categories in the variable </a:t>
            </a:r>
          </a:p>
          <a:p>
            <a:pPr marL="0" indent="0">
              <a:buNone/>
            </a:pPr>
            <a:endParaRPr lang="en-US" sz="2000" i="1" dirty="0"/>
          </a:p>
          <a:p>
            <a:pPr marL="0" indent="0">
              <a:buNone/>
            </a:pPr>
            <a:endParaRPr lang="en-US" sz="1800" i="1" dirty="0"/>
          </a:p>
          <a:p>
            <a:pPr marL="0" indent="0">
              <a:buNone/>
            </a:pPr>
            <a:endParaRPr lang="en-US" sz="1800" i="1" dirty="0"/>
          </a:p>
        </p:txBody>
      </p:sp>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Grouping the data</a:t>
            </a:r>
            <a:endParaRPr lang="en-IN" sz="6000" dirty="0"/>
          </a:p>
        </p:txBody>
      </p:sp>
      <p:pic>
        <p:nvPicPr>
          <p:cNvPr id="5" name="Picture 4"/>
          <p:cNvPicPr/>
          <p:nvPr/>
        </p:nvPicPr>
        <p:blipFill>
          <a:blip r:embed="rId2"/>
          <a:stretch>
            <a:fillRect/>
          </a:stretch>
        </p:blipFill>
        <p:spPr>
          <a:xfrm>
            <a:off x="963123" y="3160101"/>
            <a:ext cx="4546723" cy="1904267"/>
          </a:xfrm>
          <a:prstGeom prst="rect">
            <a:avLst/>
          </a:prstGeom>
        </p:spPr>
      </p:pic>
      <p:pic>
        <p:nvPicPr>
          <p:cNvPr id="6" name="Picture 5"/>
          <p:cNvPicPr/>
          <p:nvPr/>
        </p:nvPicPr>
        <p:blipFill>
          <a:blip r:embed="rId3"/>
          <a:stretch>
            <a:fillRect/>
          </a:stretch>
        </p:blipFill>
        <p:spPr>
          <a:xfrm>
            <a:off x="6365630" y="3338511"/>
            <a:ext cx="5029200" cy="1547446"/>
          </a:xfrm>
          <a:prstGeom prst="rect">
            <a:avLst/>
          </a:prstGeom>
        </p:spPr>
      </p:pic>
      <p:cxnSp>
        <p:nvCxnSpPr>
          <p:cNvPr id="7" name="Straight Arrow Connector 6"/>
          <p:cNvCxnSpPr/>
          <p:nvPr/>
        </p:nvCxnSpPr>
        <p:spPr>
          <a:xfrm flipV="1">
            <a:off x="4724400" y="5369169"/>
            <a:ext cx="203981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829907" y="5404339"/>
            <a:ext cx="1934308" cy="369332"/>
          </a:xfrm>
          <a:prstGeom prst="rect">
            <a:avLst/>
          </a:prstGeom>
          <a:noFill/>
        </p:spPr>
        <p:txBody>
          <a:bodyPr wrap="square" rtlCol="0">
            <a:spAutoFit/>
          </a:bodyPr>
          <a:lstStyle/>
          <a:p>
            <a:r>
              <a:rPr lang="en-US" b="1" dirty="0" smtClean="0"/>
              <a:t>Group by gender</a:t>
            </a:r>
            <a:endParaRPr lang="en-US" b="1" dirty="0"/>
          </a:p>
        </p:txBody>
      </p:sp>
    </p:spTree>
    <p:extLst>
      <p:ext uri="{BB962C8B-B14F-4D97-AF65-F5344CB8AC3E}">
        <p14:creationId xmlns:p14="http://schemas.microsoft.com/office/powerpoint/2010/main" val="33207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2&amp;3: Data Wrangling</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Reading/Writing Data Files</a:t>
            </a:r>
          </a:p>
          <a:p>
            <a:pPr marL="0" indent="0">
              <a:buNone/>
            </a:pPr>
            <a:r>
              <a:rPr lang="en-IN" dirty="0" smtClean="0"/>
              <a:t>        Basic Exploration of Data</a:t>
            </a:r>
          </a:p>
          <a:p>
            <a:pPr marL="0" indent="0">
              <a:buNone/>
            </a:pPr>
            <a:r>
              <a:rPr lang="en-IN" dirty="0"/>
              <a:t> </a:t>
            </a:r>
            <a:r>
              <a:rPr lang="en-IN" dirty="0" smtClean="0"/>
              <a:t>       Data Processing</a:t>
            </a:r>
          </a:p>
          <a:p>
            <a:pPr marL="0" indent="0">
              <a:buNone/>
            </a:pPr>
            <a:r>
              <a:rPr lang="en-IN" dirty="0"/>
              <a:t> </a:t>
            </a:r>
            <a:r>
              <a:rPr lang="en-IN" dirty="0" smtClean="0"/>
              <a:t>       Data Cleaning</a:t>
            </a:r>
          </a:p>
          <a:p>
            <a:pPr marL="0" indent="0">
              <a:buNone/>
            </a:pPr>
            <a:r>
              <a:rPr lang="en-IN" dirty="0" smtClean="0"/>
              <a:t>        Data Summarisation</a:t>
            </a:r>
          </a:p>
          <a:p>
            <a:pPr marL="0" indent="0">
              <a:buNone/>
            </a:pPr>
            <a:r>
              <a:rPr lang="en-IN" dirty="0" smtClean="0"/>
              <a:t>        Data Aggregation</a:t>
            </a:r>
          </a:p>
          <a:p>
            <a:pPr marL="0" indent="0">
              <a:buNone/>
            </a:pPr>
            <a:r>
              <a:rPr lang="en-IN" dirty="0"/>
              <a:t> </a:t>
            </a:r>
            <a:r>
              <a:rPr lang="en-IN" dirty="0" smtClean="0"/>
              <a:t>       Statistics &amp; Random Numbers</a:t>
            </a:r>
          </a:p>
          <a:p>
            <a:pPr marL="0" indent="0">
              <a:buNone/>
            </a:pPr>
            <a:r>
              <a:rPr lang="en-IN" dirty="0" smtClean="0"/>
              <a:t>        Linear Algebra</a:t>
            </a:r>
            <a:endParaRPr lang="en-IN" dirty="0"/>
          </a:p>
        </p:txBody>
      </p:sp>
      <p:sp>
        <p:nvSpPr>
          <p:cNvPr id="4" name="Oval 3"/>
          <p:cNvSpPr/>
          <p:nvPr/>
        </p:nvSpPr>
        <p:spPr>
          <a:xfrm>
            <a:off x="1018309" y="1825625"/>
            <a:ext cx="436418" cy="44680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1018309" y="2365447"/>
            <a:ext cx="436418" cy="44680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1018309" y="2905270"/>
            <a:ext cx="436418" cy="44680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1018309" y="3445093"/>
            <a:ext cx="436418" cy="44680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1018309" y="3984916"/>
            <a:ext cx="436418" cy="44680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1018309" y="4561081"/>
            <a:ext cx="436418" cy="44680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1018309" y="5033875"/>
            <a:ext cx="436418" cy="44680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1018309" y="5615645"/>
            <a:ext cx="436418" cy="44680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862170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Font typeface="Courier New" panose="02070309020205020404" pitchFamily="49" charset="0"/>
              <a:buChar char="o"/>
            </a:pPr>
            <a:r>
              <a:rPr lang="en-US" sz="1800" i="1" dirty="0"/>
              <a:t>grouped=</a:t>
            </a:r>
            <a:r>
              <a:rPr lang="en-US" sz="1800" i="1" dirty="0" err="1"/>
              <a:t>datastr.groupby</a:t>
            </a:r>
            <a:r>
              <a:rPr lang="en-US" sz="1800" i="1" dirty="0"/>
              <a:t>('Ship Mode</a:t>
            </a:r>
            <a:r>
              <a:rPr lang="en-US" sz="1800" i="1" dirty="0" smtClean="0"/>
              <a:t>')         </a:t>
            </a:r>
            <a:r>
              <a:rPr lang="en-US" sz="1800" b="1" i="1" dirty="0" smtClean="0"/>
              <a:t># grouping by Ship Mode </a:t>
            </a:r>
          </a:p>
          <a:p>
            <a:pPr>
              <a:buFont typeface="Courier New" panose="02070309020205020404" pitchFamily="49" charset="0"/>
              <a:buChar char="o"/>
            </a:pPr>
            <a:endParaRPr lang="en-US" sz="1800" i="1" dirty="0" smtClean="0"/>
          </a:p>
          <a:p>
            <a:pPr>
              <a:buFont typeface="Courier New" panose="02070309020205020404" pitchFamily="49" charset="0"/>
              <a:buChar char="o"/>
            </a:pPr>
            <a:r>
              <a:rPr lang="en-US" sz="1800" i="1" dirty="0"/>
              <a:t>for </a:t>
            </a:r>
            <a:r>
              <a:rPr lang="en-US" sz="1800" i="1" dirty="0" err="1"/>
              <a:t>names,groups</a:t>
            </a:r>
            <a:r>
              <a:rPr lang="en-US" sz="1800" i="1" dirty="0"/>
              <a:t> in grouped</a:t>
            </a:r>
            <a:r>
              <a:rPr lang="en-US" sz="1800" i="1" dirty="0" smtClean="0"/>
              <a:t>:                          </a:t>
            </a:r>
            <a:r>
              <a:rPr lang="en-US" sz="1800" b="1" i="1" dirty="0" smtClean="0"/>
              <a:t># printing the group names and member rows</a:t>
            </a:r>
            <a:endParaRPr lang="en-US" sz="1800" b="1" i="1" dirty="0"/>
          </a:p>
          <a:p>
            <a:pPr marL="0" indent="0">
              <a:buNone/>
            </a:pPr>
            <a:r>
              <a:rPr lang="en-US" sz="1800" i="1" dirty="0" smtClean="0"/>
              <a:t>    	print </a:t>
            </a:r>
            <a:r>
              <a:rPr lang="en-US" sz="1800" i="1" dirty="0" err="1" smtClean="0"/>
              <a:t>names,groups</a:t>
            </a:r>
            <a:endParaRPr lang="en-US" sz="1800" i="1" dirty="0" smtClean="0"/>
          </a:p>
          <a:p>
            <a:pPr marL="0" indent="0">
              <a:buNone/>
            </a:pPr>
            <a:endParaRPr lang="en-US" sz="1800" i="1" dirty="0"/>
          </a:p>
          <a:p>
            <a:pPr>
              <a:buFont typeface="Courier New" panose="02070309020205020404" pitchFamily="49" charset="0"/>
              <a:buChar char="o"/>
            </a:pPr>
            <a:r>
              <a:rPr lang="en-US" sz="1800" i="1" dirty="0" err="1"/>
              <a:t>len</a:t>
            </a:r>
            <a:r>
              <a:rPr lang="en-US" sz="1800" i="1" dirty="0"/>
              <a:t>(grouped</a:t>
            </a:r>
            <a:r>
              <a:rPr lang="en-US" sz="1800" i="1" dirty="0" smtClean="0"/>
              <a:t>)                                                        </a:t>
            </a:r>
            <a:r>
              <a:rPr lang="en-US" sz="1800" b="1" i="1" dirty="0" smtClean="0"/>
              <a:t># number of groups in the data frame</a:t>
            </a:r>
          </a:p>
          <a:p>
            <a:pPr>
              <a:buFont typeface="Courier New" panose="02070309020205020404" pitchFamily="49" charset="0"/>
              <a:buChar char="o"/>
            </a:pPr>
            <a:endParaRPr lang="en-US" sz="1800" i="1" dirty="0"/>
          </a:p>
          <a:p>
            <a:pPr>
              <a:buFont typeface="Courier New" panose="02070309020205020404" pitchFamily="49" charset="0"/>
              <a:buChar char="o"/>
            </a:pPr>
            <a:r>
              <a:rPr lang="en-US" sz="1800" i="1" dirty="0" err="1"/>
              <a:t>len</a:t>
            </a:r>
            <a:r>
              <a:rPr lang="en-US" sz="1800" i="1" dirty="0"/>
              <a:t>(</a:t>
            </a:r>
            <a:r>
              <a:rPr lang="en-US" sz="1800" i="1" dirty="0" err="1"/>
              <a:t>datastr</a:t>
            </a:r>
            <a:r>
              <a:rPr lang="en-US" sz="1800" i="1" dirty="0"/>
              <a:t>['Ship Mode'].unique</a:t>
            </a:r>
            <a:r>
              <a:rPr lang="en-US" sz="1800" i="1" dirty="0" smtClean="0"/>
              <a:t>())                   </a:t>
            </a:r>
            <a:r>
              <a:rPr lang="en-US" sz="1800" b="1" i="1" dirty="0" smtClean="0"/>
              <a:t># number of unique values of Ship Mode</a:t>
            </a:r>
            <a:endParaRPr lang="en-US" sz="1800" b="1" i="1" dirty="0"/>
          </a:p>
          <a:p>
            <a:pPr>
              <a:buFont typeface="Courier New" panose="02070309020205020404" pitchFamily="49" charset="0"/>
              <a:buChar char="o"/>
            </a:pPr>
            <a:endParaRPr lang="en-US" sz="1800" i="1" dirty="0" smtClean="0"/>
          </a:p>
          <a:p>
            <a:pPr>
              <a:buFont typeface="Courier New" panose="02070309020205020404" pitchFamily="49" charset="0"/>
              <a:buChar char="o"/>
            </a:pPr>
            <a:r>
              <a:rPr lang="en-US" sz="1800" i="1" dirty="0" err="1"/>
              <a:t>grouped.get_group</a:t>
            </a:r>
            <a:r>
              <a:rPr lang="en-US" sz="1800" i="1" dirty="0"/>
              <a:t>('Delivery Truck</a:t>
            </a:r>
            <a:r>
              <a:rPr lang="en-US" sz="1800" i="1" dirty="0" smtClean="0"/>
              <a:t>')               </a:t>
            </a:r>
            <a:r>
              <a:rPr lang="en-US" sz="1800" b="1" i="1" dirty="0" smtClean="0"/>
              <a:t># getting a particular group</a:t>
            </a:r>
          </a:p>
          <a:p>
            <a:pPr>
              <a:buFont typeface="Courier New" panose="02070309020205020404" pitchFamily="49" charset="0"/>
              <a:buChar char="o"/>
            </a:pPr>
            <a:endParaRPr lang="en-US" sz="1800" b="1" i="1" dirty="0"/>
          </a:p>
          <a:p>
            <a:pPr>
              <a:buFont typeface="Courier New" panose="02070309020205020404" pitchFamily="49" charset="0"/>
              <a:buChar char="o"/>
            </a:pPr>
            <a:r>
              <a:rPr lang="en-US" sz="1800" i="1" dirty="0" smtClean="0"/>
              <a:t>grouped[‘Shipping Cost’]                                   </a:t>
            </a:r>
            <a:r>
              <a:rPr lang="en-US" sz="1800" b="1" i="1" dirty="0" smtClean="0"/>
              <a:t># retrieving one column from the grouped object</a:t>
            </a:r>
            <a:endParaRPr lang="en-US" sz="1800" b="1" i="1" dirty="0"/>
          </a:p>
          <a:p>
            <a:pPr marL="0" indent="0">
              <a:buNone/>
            </a:pPr>
            <a:endParaRPr lang="en-US" sz="1800" i="1" dirty="0"/>
          </a:p>
        </p:txBody>
      </p:sp>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Grouping the data</a:t>
            </a:r>
            <a:endParaRPr lang="en-IN" sz="6000" dirty="0"/>
          </a:p>
        </p:txBody>
      </p:sp>
      <p:sp>
        <p:nvSpPr>
          <p:cNvPr id="2" name="Right Brace 1"/>
          <p:cNvSpPr/>
          <p:nvPr/>
        </p:nvSpPr>
        <p:spPr>
          <a:xfrm>
            <a:off x="9097108" y="3786554"/>
            <a:ext cx="82061" cy="949569"/>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9331570" y="4076672"/>
            <a:ext cx="2438400" cy="369332"/>
          </a:xfrm>
          <a:prstGeom prst="rect">
            <a:avLst/>
          </a:prstGeom>
          <a:noFill/>
        </p:spPr>
        <p:txBody>
          <a:bodyPr wrap="square" rtlCol="0">
            <a:spAutoFit/>
          </a:bodyPr>
          <a:lstStyle/>
          <a:p>
            <a:r>
              <a:rPr lang="en-US" dirty="0"/>
              <a:t>v</a:t>
            </a:r>
            <a:r>
              <a:rPr lang="en-US" dirty="0" smtClean="0"/>
              <a:t>alues should be same</a:t>
            </a:r>
            <a:endParaRPr lang="en-US" dirty="0"/>
          </a:p>
        </p:txBody>
      </p:sp>
    </p:spTree>
    <p:extLst>
      <p:ext uri="{BB962C8B-B14F-4D97-AF65-F5344CB8AC3E}">
        <p14:creationId xmlns:p14="http://schemas.microsoft.com/office/powerpoint/2010/main" val="1150311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dirty="0" smtClean="0"/>
              <a:t>One can group by 2 columns as well</a:t>
            </a:r>
          </a:p>
          <a:p>
            <a:endParaRPr lang="en-US" sz="1800" dirty="0"/>
          </a:p>
          <a:p>
            <a:pPr marL="0" indent="0">
              <a:buNone/>
            </a:pPr>
            <a:endParaRPr lang="en-US" sz="1800" dirty="0"/>
          </a:p>
        </p:txBody>
      </p:sp>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Grouping the data</a:t>
            </a:r>
            <a:endParaRPr lang="en-IN" sz="6000" dirty="0"/>
          </a:p>
        </p:txBody>
      </p:sp>
      <p:pic>
        <p:nvPicPr>
          <p:cNvPr id="6" name="Picture 5"/>
          <p:cNvPicPr/>
          <p:nvPr/>
        </p:nvPicPr>
        <p:blipFill>
          <a:blip r:embed="rId2"/>
          <a:stretch>
            <a:fillRect/>
          </a:stretch>
        </p:blipFill>
        <p:spPr>
          <a:xfrm>
            <a:off x="1156188" y="2361832"/>
            <a:ext cx="5448300" cy="981075"/>
          </a:xfrm>
          <a:prstGeom prst="rect">
            <a:avLst/>
          </a:prstGeom>
        </p:spPr>
      </p:pic>
      <p:sp>
        <p:nvSpPr>
          <p:cNvPr id="5" name="Rectangle 4"/>
          <p:cNvSpPr/>
          <p:nvPr/>
        </p:nvSpPr>
        <p:spPr>
          <a:xfrm>
            <a:off x="2309446" y="2523207"/>
            <a:ext cx="550985" cy="8224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785946" y="2523207"/>
            <a:ext cx="958362" cy="8224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56188" y="3522784"/>
            <a:ext cx="6096000" cy="923330"/>
          </a:xfrm>
          <a:prstGeom prst="rect">
            <a:avLst/>
          </a:prstGeom>
        </p:spPr>
        <p:txBody>
          <a:bodyPr>
            <a:spAutoFit/>
          </a:bodyPr>
          <a:lstStyle/>
          <a:p>
            <a:r>
              <a:rPr lang="en-US" i="1" dirty="0"/>
              <a:t>grouped=</a:t>
            </a:r>
            <a:r>
              <a:rPr lang="en-US" i="1" dirty="0" err="1"/>
              <a:t>datastr.groupby</a:t>
            </a:r>
            <a:r>
              <a:rPr lang="en-US" i="1" dirty="0"/>
              <a:t>(['Ship </a:t>
            </a:r>
            <a:r>
              <a:rPr lang="en-US" i="1" dirty="0" err="1"/>
              <a:t>Mode','Order</a:t>
            </a:r>
            <a:r>
              <a:rPr lang="en-US" i="1" dirty="0"/>
              <a:t> Priority'])</a:t>
            </a:r>
          </a:p>
          <a:p>
            <a:r>
              <a:rPr lang="en-US" i="1" dirty="0"/>
              <a:t>for </a:t>
            </a:r>
            <a:r>
              <a:rPr lang="en-US" i="1" dirty="0" err="1"/>
              <a:t>names,groups</a:t>
            </a:r>
            <a:r>
              <a:rPr lang="en-US" i="1" dirty="0"/>
              <a:t> in grouped:</a:t>
            </a:r>
          </a:p>
          <a:p>
            <a:r>
              <a:rPr lang="en-US" i="1" dirty="0"/>
              <a:t>    print names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0431" y="4267932"/>
            <a:ext cx="2838450"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517371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Grouping the data</a:t>
            </a:r>
            <a:endParaRPr lang="en-IN" sz="6000" dirty="0"/>
          </a:p>
        </p:txBody>
      </p:sp>
      <p:sp>
        <p:nvSpPr>
          <p:cNvPr id="2" name="Content Placeholder 1"/>
          <p:cNvSpPr>
            <a:spLocks noGrp="1"/>
          </p:cNvSpPr>
          <p:nvPr>
            <p:ph idx="1"/>
          </p:nvPr>
        </p:nvSpPr>
        <p:spPr>
          <a:xfrm>
            <a:off x="838200" y="1380148"/>
            <a:ext cx="10515600" cy="4351338"/>
          </a:xfrm>
        </p:spPr>
        <p:txBody>
          <a:bodyPr>
            <a:normAutofit fontScale="85000" lnSpcReduction="20000"/>
          </a:bodyPr>
          <a:lstStyle/>
          <a:p>
            <a:r>
              <a:rPr lang="en-US" sz="2400" dirty="0" smtClean="0"/>
              <a:t>Miscellaneous operations with </a:t>
            </a:r>
            <a:r>
              <a:rPr lang="en-US" sz="2400" dirty="0" err="1" smtClean="0"/>
              <a:t>groupby</a:t>
            </a:r>
            <a:endParaRPr lang="en-US" sz="2400" dirty="0" smtClean="0"/>
          </a:p>
          <a:p>
            <a:pPr marL="0" indent="0">
              <a:buNone/>
            </a:pPr>
            <a:endParaRPr lang="en-US" sz="2400" dirty="0" smtClean="0"/>
          </a:p>
          <a:p>
            <a:pPr>
              <a:buFont typeface="Wingdings" panose="05000000000000000000" pitchFamily="2" charset="2"/>
              <a:buChar char="q"/>
            </a:pPr>
            <a:r>
              <a:rPr lang="en-US" sz="1800" dirty="0" smtClean="0"/>
              <a:t>Finding the first/last row of the group</a:t>
            </a:r>
          </a:p>
          <a:p>
            <a:pPr marL="0" indent="0">
              <a:buNone/>
            </a:pPr>
            <a:r>
              <a:rPr lang="en-US" sz="1800" i="1" dirty="0" err="1" smtClean="0"/>
              <a:t>grouped.head</a:t>
            </a:r>
            <a:r>
              <a:rPr lang="en-US" sz="1800" i="1" dirty="0" smtClean="0"/>
              <a:t>(1)                                                                     </a:t>
            </a:r>
            <a:r>
              <a:rPr lang="en-US" sz="1800" b="1" i="1" dirty="0" smtClean="0"/>
              <a:t># returns the first row of all the groups</a:t>
            </a:r>
          </a:p>
          <a:p>
            <a:pPr marL="0" indent="0">
              <a:buNone/>
            </a:pPr>
            <a:r>
              <a:rPr lang="en-US" sz="1800" i="1" dirty="0" err="1" smtClean="0"/>
              <a:t>grouped.tail</a:t>
            </a:r>
            <a:r>
              <a:rPr lang="en-US" sz="1800" i="1" dirty="0" smtClean="0"/>
              <a:t>(1</a:t>
            </a:r>
            <a:r>
              <a:rPr lang="en-US" sz="1800" i="1" dirty="0"/>
              <a:t>)                </a:t>
            </a:r>
            <a:r>
              <a:rPr lang="en-US" sz="1800" i="1" dirty="0" smtClean="0"/>
              <a:t>                                                        </a:t>
            </a:r>
            <a:r>
              <a:rPr lang="en-US" sz="1800" b="1" i="1" dirty="0"/>
              <a:t># returns the </a:t>
            </a:r>
            <a:r>
              <a:rPr lang="en-US" sz="1800" b="1" i="1" dirty="0" smtClean="0"/>
              <a:t>last </a:t>
            </a:r>
            <a:r>
              <a:rPr lang="en-US" sz="1800" b="1" i="1" dirty="0"/>
              <a:t>row of all the </a:t>
            </a:r>
            <a:r>
              <a:rPr lang="en-US" sz="1800" b="1" i="1" dirty="0" smtClean="0"/>
              <a:t>groups</a:t>
            </a:r>
          </a:p>
          <a:p>
            <a:pPr marL="0" indent="0">
              <a:buNone/>
            </a:pPr>
            <a:endParaRPr lang="en-US" sz="1800" i="1" dirty="0"/>
          </a:p>
          <a:p>
            <a:pPr>
              <a:buFont typeface="Wingdings" panose="05000000000000000000" pitchFamily="2" charset="2"/>
              <a:buChar char="q"/>
            </a:pPr>
            <a:r>
              <a:rPr lang="en-US" sz="1800" dirty="0"/>
              <a:t>Finding the </a:t>
            </a:r>
            <a:r>
              <a:rPr lang="en-US" sz="1800" dirty="0" smtClean="0"/>
              <a:t>cheapest/costliest order item </a:t>
            </a:r>
            <a:r>
              <a:rPr lang="en-US" sz="1800" dirty="0"/>
              <a:t>of </a:t>
            </a:r>
            <a:r>
              <a:rPr lang="en-US" sz="1800" dirty="0" smtClean="0"/>
              <a:t>each group</a:t>
            </a:r>
          </a:p>
          <a:p>
            <a:pPr marL="0" indent="0">
              <a:buNone/>
            </a:pPr>
            <a:r>
              <a:rPr lang="en-US" sz="1800" i="1" dirty="0"/>
              <a:t>datastr1=</a:t>
            </a:r>
            <a:r>
              <a:rPr lang="en-US" sz="1800" i="1" dirty="0" err="1"/>
              <a:t>datastr.sort</a:t>
            </a:r>
            <a:r>
              <a:rPr lang="en-US" sz="1800" i="1" dirty="0"/>
              <a:t>('Unit Price</a:t>
            </a:r>
            <a:r>
              <a:rPr lang="en-US" sz="1800" i="1" dirty="0" smtClean="0"/>
              <a:t>')                                     </a:t>
            </a:r>
            <a:r>
              <a:rPr lang="en-US" sz="1800" b="1" i="1" dirty="0" smtClean="0"/>
              <a:t># sort (ascending order) by Unit Price</a:t>
            </a:r>
            <a:endParaRPr lang="en-US" sz="1800" b="1" i="1" dirty="0"/>
          </a:p>
          <a:p>
            <a:pPr marL="0" indent="0">
              <a:buNone/>
            </a:pPr>
            <a:r>
              <a:rPr lang="en-US" sz="1800" i="1" dirty="0"/>
              <a:t>grouped=datastr1.groupby(['Ship </a:t>
            </a:r>
            <a:r>
              <a:rPr lang="en-US" sz="1800" i="1" dirty="0" err="1"/>
              <a:t>Mode','Order</a:t>
            </a:r>
            <a:r>
              <a:rPr lang="en-US" sz="1800" i="1" dirty="0"/>
              <a:t> Priority</a:t>
            </a:r>
            <a:r>
              <a:rPr lang="en-US" sz="1800" i="1" dirty="0" smtClean="0"/>
              <a:t>'])           </a:t>
            </a:r>
            <a:r>
              <a:rPr lang="en-US" sz="1800" b="1" i="1" dirty="0" smtClean="0"/>
              <a:t># group by Ship Mode and Order Priority</a:t>
            </a:r>
            <a:endParaRPr lang="en-US" sz="1800" b="1" i="1" dirty="0"/>
          </a:p>
          <a:p>
            <a:pPr marL="0" indent="0">
              <a:buNone/>
            </a:pPr>
            <a:r>
              <a:rPr lang="en-US" sz="1800" i="1" dirty="0" err="1"/>
              <a:t>grouped.head</a:t>
            </a:r>
            <a:r>
              <a:rPr lang="en-US" sz="1800" i="1" dirty="0"/>
              <a:t>(1</a:t>
            </a:r>
            <a:r>
              <a:rPr lang="en-US" sz="1800" i="1" dirty="0" smtClean="0"/>
              <a:t>)                                                                  </a:t>
            </a:r>
            <a:r>
              <a:rPr lang="en-US" sz="1800" b="1" i="1" dirty="0" smtClean="0"/>
              <a:t># first row i.e. the cheapest order item in each group</a:t>
            </a:r>
            <a:endParaRPr lang="en-US" sz="1800" b="1" i="1" dirty="0"/>
          </a:p>
          <a:p>
            <a:pPr marL="0" indent="0">
              <a:buNone/>
            </a:pPr>
            <a:r>
              <a:rPr lang="en-US" sz="1800" i="1" dirty="0" err="1"/>
              <a:t>grouped.tail</a:t>
            </a:r>
            <a:r>
              <a:rPr lang="en-US" sz="1800" i="1" dirty="0"/>
              <a:t>(1</a:t>
            </a:r>
            <a:r>
              <a:rPr lang="en-US" sz="1800" i="1" dirty="0" smtClean="0"/>
              <a:t>)                                                                      </a:t>
            </a:r>
            <a:r>
              <a:rPr lang="en-US" sz="1800" b="1" i="1" dirty="0" smtClean="0"/>
              <a:t># last row </a:t>
            </a:r>
            <a:r>
              <a:rPr lang="en-US" sz="1800" b="1" i="1" dirty="0" err="1" smtClean="0"/>
              <a:t>i.e</a:t>
            </a:r>
            <a:r>
              <a:rPr lang="en-US" sz="1800" b="1" i="1" dirty="0" smtClean="0"/>
              <a:t> the costliest order item in each group</a:t>
            </a:r>
          </a:p>
          <a:p>
            <a:pPr marL="0" indent="0">
              <a:buNone/>
            </a:pPr>
            <a:endParaRPr lang="en-US" sz="1800" b="1" i="1" dirty="0"/>
          </a:p>
          <a:p>
            <a:pPr>
              <a:buFont typeface="Wingdings" panose="05000000000000000000" pitchFamily="2" charset="2"/>
              <a:buChar char="q"/>
            </a:pPr>
            <a:r>
              <a:rPr lang="en-US" sz="1800" i="1" dirty="0" smtClean="0"/>
              <a:t>Finding the nth row in the group</a:t>
            </a:r>
          </a:p>
          <a:p>
            <a:pPr marL="0" indent="0">
              <a:buNone/>
            </a:pPr>
            <a:r>
              <a:rPr lang="en-US" sz="1800" i="1" dirty="0" err="1"/>
              <a:t>g</a:t>
            </a:r>
            <a:r>
              <a:rPr lang="en-US" sz="1800" i="1" dirty="0" err="1" smtClean="0"/>
              <a:t>rouped.nth</a:t>
            </a:r>
            <a:r>
              <a:rPr lang="en-US" sz="1800" i="1" dirty="0" smtClean="0"/>
              <a:t>(2)</a:t>
            </a:r>
            <a:endParaRPr lang="en-US" sz="1800" i="1" dirty="0"/>
          </a:p>
          <a:p>
            <a:pPr marL="0" indent="0">
              <a:buNone/>
            </a:pPr>
            <a:endParaRPr lang="en-US" sz="1800" i="1" dirty="0"/>
          </a:p>
          <a:p>
            <a:pPr marL="0" indent="0">
              <a:buNone/>
            </a:pPr>
            <a:endParaRPr lang="en-US" sz="1800" i="1" dirty="0"/>
          </a:p>
        </p:txBody>
      </p:sp>
    </p:spTree>
    <p:extLst>
      <p:ext uri="{BB962C8B-B14F-4D97-AF65-F5344CB8AC3E}">
        <p14:creationId xmlns:p14="http://schemas.microsoft.com/office/powerpoint/2010/main" val="9318618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1800" dirty="0" smtClean="0"/>
          </a:p>
          <a:p>
            <a:endParaRPr lang="en-US" sz="1800" dirty="0"/>
          </a:p>
          <a:p>
            <a:pPr marL="0" indent="0">
              <a:buNone/>
            </a:pPr>
            <a:endParaRPr lang="en-US" sz="1800" dirty="0"/>
          </a:p>
        </p:txBody>
      </p:sp>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Grouping the data</a:t>
            </a:r>
            <a:endParaRPr lang="en-IN" sz="6000" dirty="0"/>
          </a:p>
        </p:txBody>
      </p:sp>
      <p:sp>
        <p:nvSpPr>
          <p:cNvPr id="2" name="TextBox 1"/>
          <p:cNvSpPr txBox="1"/>
          <p:nvPr/>
        </p:nvSpPr>
        <p:spPr>
          <a:xfrm>
            <a:off x="838200" y="1559169"/>
            <a:ext cx="9653954" cy="3970318"/>
          </a:xfrm>
          <a:prstGeom prst="rect">
            <a:avLst/>
          </a:prstGeom>
          <a:noFill/>
        </p:spPr>
        <p:txBody>
          <a:bodyPr wrap="square" rtlCol="0">
            <a:spAutoFit/>
          </a:bodyPr>
          <a:lstStyle/>
          <a:p>
            <a:r>
              <a:rPr lang="en-US" b="1" dirty="0" smtClean="0"/>
              <a:t>Aggregating using group by</a:t>
            </a:r>
          </a:p>
          <a:p>
            <a:endParaRPr lang="en-US" dirty="0"/>
          </a:p>
          <a:p>
            <a:r>
              <a:rPr lang="en-US" i="1" dirty="0" err="1"/>
              <a:t>grouped.sum</a:t>
            </a:r>
            <a:r>
              <a:rPr lang="en-US" i="1" dirty="0" smtClean="0"/>
              <a:t>()                                                    </a:t>
            </a:r>
            <a:r>
              <a:rPr lang="en-US" b="1" i="1" dirty="0" smtClean="0"/>
              <a:t># returns the sum of all numeric columns for each group</a:t>
            </a:r>
          </a:p>
          <a:p>
            <a:endParaRPr lang="en-US" b="1" i="1"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i="1" dirty="0" err="1"/>
              <a:t>g</a:t>
            </a:r>
            <a:r>
              <a:rPr lang="en-US" i="1" dirty="0" err="1" smtClean="0"/>
              <a:t>rouped.size</a:t>
            </a:r>
            <a:r>
              <a:rPr lang="en-US" i="1" dirty="0" smtClean="0"/>
              <a:t>()</a:t>
            </a:r>
            <a:endParaRPr lang="en-US" i="1" dirty="0"/>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2586662"/>
            <a:ext cx="7532077" cy="32636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347856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1800" dirty="0" smtClean="0"/>
          </a:p>
          <a:p>
            <a:endParaRPr lang="en-US" sz="1800" dirty="0"/>
          </a:p>
          <a:p>
            <a:pPr marL="0" indent="0">
              <a:buNone/>
            </a:pPr>
            <a:endParaRPr lang="en-US" sz="1800" dirty="0"/>
          </a:p>
        </p:txBody>
      </p:sp>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Grouping the data</a:t>
            </a:r>
            <a:endParaRPr lang="en-IN" sz="6000" dirty="0"/>
          </a:p>
        </p:txBody>
      </p:sp>
      <p:sp>
        <p:nvSpPr>
          <p:cNvPr id="2" name="TextBox 1"/>
          <p:cNvSpPr txBox="1"/>
          <p:nvPr/>
        </p:nvSpPr>
        <p:spPr>
          <a:xfrm>
            <a:off x="838200" y="1559169"/>
            <a:ext cx="9653954" cy="3970318"/>
          </a:xfrm>
          <a:prstGeom prst="rect">
            <a:avLst/>
          </a:prstGeom>
          <a:noFill/>
        </p:spPr>
        <p:txBody>
          <a:bodyPr wrap="square" rtlCol="0">
            <a:spAutoFit/>
          </a:bodyPr>
          <a:lstStyle/>
          <a:p>
            <a:r>
              <a:rPr lang="en-US" b="1" dirty="0" smtClean="0"/>
              <a:t>Aggregating using group by</a:t>
            </a:r>
          </a:p>
          <a:p>
            <a:endParaRPr lang="en-US" dirty="0"/>
          </a:p>
          <a:p>
            <a:r>
              <a:rPr lang="en-US" i="1" dirty="0" err="1" smtClean="0"/>
              <a:t>grouped.size</a:t>
            </a:r>
            <a:r>
              <a:rPr lang="en-US" i="1" dirty="0" smtClean="0"/>
              <a:t>()                                                        </a:t>
            </a:r>
            <a:r>
              <a:rPr lang="en-US" b="1" i="1" dirty="0" smtClean="0"/>
              <a:t># returns the number of records for each group</a:t>
            </a:r>
          </a:p>
          <a:p>
            <a:endParaRPr lang="en-US" i="1"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i="1" dirty="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0027" y="2677258"/>
            <a:ext cx="310515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064601" y="5338299"/>
            <a:ext cx="9790967" cy="646331"/>
          </a:xfrm>
          <a:prstGeom prst="rect">
            <a:avLst/>
          </a:prstGeom>
        </p:spPr>
        <p:txBody>
          <a:bodyPr wrap="square">
            <a:spAutoFit/>
          </a:bodyPr>
          <a:lstStyle/>
          <a:p>
            <a:r>
              <a:rPr lang="en-US" i="1" dirty="0"/>
              <a:t>table=</a:t>
            </a:r>
            <a:r>
              <a:rPr lang="en-US" i="1" dirty="0" err="1"/>
              <a:t>grouped.size</a:t>
            </a:r>
            <a:r>
              <a:rPr lang="en-US" i="1" dirty="0"/>
              <a:t>()</a:t>
            </a:r>
          </a:p>
          <a:p>
            <a:r>
              <a:rPr lang="en-US" i="1" dirty="0" err="1"/>
              <a:t>table.to_csv</a:t>
            </a:r>
            <a:r>
              <a:rPr lang="en-US" i="1" dirty="0"/>
              <a:t>('test.csv</a:t>
            </a:r>
            <a:r>
              <a:rPr lang="en-US" i="1" dirty="0" smtClean="0"/>
              <a:t>')                                          </a:t>
            </a:r>
            <a:r>
              <a:rPr lang="en-US" b="1" i="1" dirty="0" smtClean="0"/>
              <a:t># all such results can be written to a csv</a:t>
            </a:r>
            <a:endParaRPr lang="en-US" b="1" i="1" dirty="0"/>
          </a:p>
        </p:txBody>
      </p:sp>
    </p:spTree>
    <p:extLst>
      <p:ext uri="{BB962C8B-B14F-4D97-AF65-F5344CB8AC3E}">
        <p14:creationId xmlns:p14="http://schemas.microsoft.com/office/powerpoint/2010/main" val="103876924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1800" dirty="0" smtClean="0"/>
          </a:p>
          <a:p>
            <a:endParaRPr lang="en-US" sz="1800" dirty="0"/>
          </a:p>
          <a:p>
            <a:pPr marL="0" indent="0">
              <a:buNone/>
            </a:pPr>
            <a:endParaRPr lang="en-US" sz="1800" dirty="0"/>
          </a:p>
        </p:txBody>
      </p:sp>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Grouping the data</a:t>
            </a:r>
            <a:endParaRPr lang="en-IN" sz="6000" dirty="0"/>
          </a:p>
        </p:txBody>
      </p:sp>
      <p:sp>
        <p:nvSpPr>
          <p:cNvPr id="2" name="TextBox 1"/>
          <p:cNvSpPr txBox="1"/>
          <p:nvPr/>
        </p:nvSpPr>
        <p:spPr>
          <a:xfrm>
            <a:off x="838200" y="1559169"/>
            <a:ext cx="9653954" cy="3970318"/>
          </a:xfrm>
          <a:prstGeom prst="rect">
            <a:avLst/>
          </a:prstGeom>
          <a:noFill/>
        </p:spPr>
        <p:txBody>
          <a:bodyPr wrap="square" rtlCol="0">
            <a:spAutoFit/>
          </a:bodyPr>
          <a:lstStyle/>
          <a:p>
            <a:r>
              <a:rPr lang="en-US" b="1" dirty="0" smtClean="0"/>
              <a:t>Aggregating using group by</a:t>
            </a:r>
          </a:p>
          <a:p>
            <a:endParaRPr lang="en-US" dirty="0"/>
          </a:p>
          <a:p>
            <a:r>
              <a:rPr lang="en-US" i="1" dirty="0" err="1" smtClean="0"/>
              <a:t>grouped.describe</a:t>
            </a:r>
            <a:r>
              <a:rPr lang="en-US" i="1" dirty="0" smtClean="0"/>
              <a:t>()                                 </a:t>
            </a:r>
            <a:r>
              <a:rPr lang="en-US" b="1" i="1" dirty="0" smtClean="0"/>
              <a:t># returns the basic stats for numeric columns of each group</a:t>
            </a:r>
          </a:p>
          <a:p>
            <a:endParaRPr lang="en-US" i="1"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i="1" dirty="0"/>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4985" y="2510291"/>
            <a:ext cx="6646984" cy="3592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57353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1800" dirty="0" smtClean="0"/>
          </a:p>
          <a:p>
            <a:endParaRPr lang="en-US" sz="1800" dirty="0"/>
          </a:p>
          <a:p>
            <a:pPr marL="0" indent="0">
              <a:buNone/>
            </a:pPr>
            <a:endParaRPr lang="en-US" sz="1800" dirty="0"/>
          </a:p>
        </p:txBody>
      </p:sp>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Grouping the data</a:t>
            </a:r>
            <a:endParaRPr lang="en-IN" sz="6000" dirty="0"/>
          </a:p>
        </p:txBody>
      </p:sp>
      <p:sp>
        <p:nvSpPr>
          <p:cNvPr id="2" name="TextBox 1"/>
          <p:cNvSpPr txBox="1"/>
          <p:nvPr/>
        </p:nvSpPr>
        <p:spPr>
          <a:xfrm>
            <a:off x="838200" y="1559169"/>
            <a:ext cx="9653954" cy="5078313"/>
          </a:xfrm>
          <a:prstGeom prst="rect">
            <a:avLst/>
          </a:prstGeom>
          <a:noFill/>
        </p:spPr>
        <p:txBody>
          <a:bodyPr wrap="square" rtlCol="0">
            <a:spAutoFit/>
          </a:bodyPr>
          <a:lstStyle/>
          <a:p>
            <a:r>
              <a:rPr lang="en-US" b="1" dirty="0" smtClean="0"/>
              <a:t>Aggregating using group by</a:t>
            </a:r>
          </a:p>
          <a:p>
            <a:endParaRPr lang="en-US" dirty="0"/>
          </a:p>
          <a:p>
            <a:r>
              <a:rPr lang="en-US" i="1" dirty="0" err="1"/>
              <a:t>grouped.aggregate</a:t>
            </a:r>
            <a:r>
              <a:rPr lang="en-US" i="1" dirty="0"/>
              <a:t>({'</a:t>
            </a:r>
            <a:r>
              <a:rPr lang="en-US" i="1" dirty="0" err="1"/>
              <a:t>Sales':np.sum,'Unit</a:t>
            </a:r>
            <a:r>
              <a:rPr lang="en-US" i="1" dirty="0"/>
              <a:t> </a:t>
            </a:r>
            <a:r>
              <a:rPr lang="en-US" i="1" dirty="0" err="1"/>
              <a:t>Price':np.mean,'Shipping</a:t>
            </a:r>
            <a:r>
              <a:rPr lang="en-US" i="1" dirty="0"/>
              <a:t> Cost':</a:t>
            </a:r>
            <a:r>
              <a:rPr lang="en-US" i="1" dirty="0" err="1"/>
              <a:t>np.std</a:t>
            </a:r>
            <a:r>
              <a:rPr lang="en-US" i="1" dirty="0" smtClean="0"/>
              <a:t>})                                        </a:t>
            </a:r>
            <a:r>
              <a:rPr lang="en-US" b="1" i="1" dirty="0" smtClean="0"/>
              <a:t># applying different aggregate functions to different columns for each group</a:t>
            </a:r>
          </a:p>
          <a:p>
            <a:endParaRPr lang="en-US" b="1" i="1" dirty="0"/>
          </a:p>
          <a:p>
            <a:endParaRPr lang="en-US" b="1" i="1" dirty="0" smtClean="0"/>
          </a:p>
          <a:p>
            <a:endParaRPr lang="en-US" i="1"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i="1" dirty="0"/>
          </a:p>
          <a:p>
            <a:r>
              <a:rPr lang="en-US" i="1" dirty="0" err="1"/>
              <a:t>grouped.aggregate</a:t>
            </a:r>
            <a:r>
              <a:rPr lang="en-US" i="1" dirty="0"/>
              <a:t>({'</a:t>
            </a:r>
            <a:r>
              <a:rPr lang="en-US" i="1" dirty="0" err="1"/>
              <a:t>Sales':np.sum,'Unit</a:t>
            </a:r>
            <a:r>
              <a:rPr lang="en-US" i="1" dirty="0"/>
              <a:t> </a:t>
            </a:r>
            <a:r>
              <a:rPr lang="en-US" i="1" dirty="0" err="1"/>
              <a:t>Price':np.mean,'Shipping</a:t>
            </a:r>
            <a:r>
              <a:rPr lang="en-US" i="1" dirty="0"/>
              <a:t> </a:t>
            </a:r>
            <a:r>
              <a:rPr lang="en-US" i="1" dirty="0" err="1"/>
              <a:t>Cost</a:t>
            </a:r>
            <a:r>
              <a:rPr lang="en-US" i="1" dirty="0" err="1" smtClean="0"/>
              <a:t>':lambda</a:t>
            </a:r>
            <a:r>
              <a:rPr lang="en-US" i="1" dirty="0" smtClean="0"/>
              <a:t> x:np.mean(x)/np.std(x)})                </a:t>
            </a:r>
            <a:r>
              <a:rPr lang="en-US" b="1" i="1" dirty="0" smtClean="0"/>
              <a:t>#lambda functions can also be used</a:t>
            </a:r>
            <a:endParaRPr lang="en-US" b="1"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0831" y="2697407"/>
            <a:ext cx="4811590" cy="3278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653899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1800" dirty="0" smtClean="0"/>
          </a:p>
          <a:p>
            <a:endParaRPr lang="en-US" sz="1800" dirty="0"/>
          </a:p>
          <a:p>
            <a:pPr marL="0" indent="0">
              <a:buNone/>
            </a:pPr>
            <a:endParaRPr lang="en-US" sz="1800" dirty="0"/>
          </a:p>
        </p:txBody>
      </p:sp>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Grouping the data</a:t>
            </a:r>
            <a:endParaRPr lang="en-IN" sz="6000" dirty="0"/>
          </a:p>
        </p:txBody>
      </p:sp>
      <p:sp>
        <p:nvSpPr>
          <p:cNvPr id="2" name="TextBox 1"/>
          <p:cNvSpPr txBox="1"/>
          <p:nvPr/>
        </p:nvSpPr>
        <p:spPr>
          <a:xfrm>
            <a:off x="838200" y="1559169"/>
            <a:ext cx="9653954" cy="4524315"/>
          </a:xfrm>
          <a:prstGeom prst="rect">
            <a:avLst/>
          </a:prstGeom>
          <a:noFill/>
        </p:spPr>
        <p:txBody>
          <a:bodyPr wrap="square" rtlCol="0">
            <a:spAutoFit/>
          </a:bodyPr>
          <a:lstStyle/>
          <a:p>
            <a:r>
              <a:rPr lang="en-US" b="1" dirty="0" smtClean="0"/>
              <a:t>Aggregating using group by</a:t>
            </a:r>
          </a:p>
          <a:p>
            <a:endParaRPr lang="en-US" b="1" dirty="0" smtClean="0"/>
          </a:p>
          <a:p>
            <a:r>
              <a:rPr lang="en-US" i="1" dirty="0" err="1"/>
              <a:t>grouped.aggregate</a:t>
            </a:r>
            <a:r>
              <a:rPr lang="en-US" i="1" dirty="0"/>
              <a:t>([</a:t>
            </a:r>
            <a:r>
              <a:rPr lang="en-US" i="1" dirty="0" err="1"/>
              <a:t>np.sum</a:t>
            </a:r>
            <a:r>
              <a:rPr lang="en-US" i="1" dirty="0"/>
              <a:t>, </a:t>
            </a:r>
            <a:r>
              <a:rPr lang="en-US" i="1" dirty="0" err="1"/>
              <a:t>np.mean</a:t>
            </a:r>
            <a:r>
              <a:rPr lang="en-US" i="1" dirty="0"/>
              <a:t>, </a:t>
            </a:r>
            <a:r>
              <a:rPr lang="en-US" i="1" dirty="0" err="1"/>
              <a:t>np.std</a:t>
            </a:r>
            <a:r>
              <a:rPr lang="en-US" i="1" dirty="0"/>
              <a:t>]) </a:t>
            </a:r>
            <a:endParaRPr lang="en-US" i="1" dirty="0" smtClean="0"/>
          </a:p>
          <a:p>
            <a:r>
              <a:rPr lang="en-US" b="1" i="1" dirty="0" smtClean="0"/>
              <a:t># applying several functions to each column for each group</a:t>
            </a:r>
          </a:p>
          <a:p>
            <a:endParaRPr lang="en-US" b="1" i="1" dirty="0"/>
          </a:p>
          <a:p>
            <a:endParaRPr lang="en-US" i="1"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i="1" dirty="0"/>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808410"/>
            <a:ext cx="8372475"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26375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1800" dirty="0" smtClean="0"/>
          </a:p>
          <a:p>
            <a:endParaRPr lang="en-US" sz="1800" dirty="0"/>
          </a:p>
          <a:p>
            <a:pPr marL="0" indent="0">
              <a:buNone/>
            </a:pPr>
            <a:endParaRPr lang="en-US" sz="1800" dirty="0"/>
          </a:p>
        </p:txBody>
      </p:sp>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Grouping the data</a:t>
            </a:r>
            <a:endParaRPr lang="en-IN" sz="6000" dirty="0"/>
          </a:p>
        </p:txBody>
      </p:sp>
      <p:sp>
        <p:nvSpPr>
          <p:cNvPr id="2" name="TextBox 1"/>
          <p:cNvSpPr txBox="1"/>
          <p:nvPr/>
        </p:nvSpPr>
        <p:spPr>
          <a:xfrm>
            <a:off x="838200" y="1559169"/>
            <a:ext cx="9653954" cy="4801314"/>
          </a:xfrm>
          <a:prstGeom prst="rect">
            <a:avLst/>
          </a:prstGeom>
          <a:noFill/>
        </p:spPr>
        <p:txBody>
          <a:bodyPr wrap="square" rtlCol="0">
            <a:spAutoFit/>
          </a:bodyPr>
          <a:lstStyle/>
          <a:p>
            <a:r>
              <a:rPr lang="en-US" b="1" dirty="0" smtClean="0"/>
              <a:t>Filtering using group by</a:t>
            </a:r>
          </a:p>
          <a:p>
            <a:endParaRPr lang="en-US" dirty="0"/>
          </a:p>
          <a:p>
            <a:r>
              <a:rPr lang="en-US" i="1" dirty="0"/>
              <a:t>grouped['Sales'].filter(lambda x:x.sum()&gt;5000</a:t>
            </a:r>
            <a:r>
              <a:rPr lang="en-US" i="1" dirty="0" smtClean="0"/>
              <a:t>)    </a:t>
            </a:r>
            <a:r>
              <a:rPr lang="en-US" b="1" dirty="0" smtClean="0"/>
              <a:t>#returns all the rows (with row  ID and Sales values) for all the groups for which sum of Sales is greater than 5000</a:t>
            </a:r>
          </a:p>
          <a:p>
            <a:endParaRPr lang="en-US" b="1" dirty="0"/>
          </a:p>
          <a:p>
            <a:endParaRPr lang="en-US" b="1" dirty="0" smtClean="0"/>
          </a:p>
          <a:p>
            <a:endParaRPr lang="en-US" i="1"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i="1" dirty="0"/>
          </a:p>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8215" y="2807301"/>
            <a:ext cx="1609725"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297506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1800" dirty="0" smtClean="0"/>
          </a:p>
          <a:p>
            <a:endParaRPr lang="en-US" sz="1800" dirty="0"/>
          </a:p>
          <a:p>
            <a:pPr marL="0" indent="0">
              <a:buNone/>
            </a:pPr>
            <a:endParaRPr lang="en-US" sz="1800" dirty="0"/>
          </a:p>
        </p:txBody>
      </p:sp>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Grouping the data</a:t>
            </a:r>
            <a:endParaRPr lang="en-IN" sz="6000" dirty="0"/>
          </a:p>
        </p:txBody>
      </p:sp>
      <p:sp>
        <p:nvSpPr>
          <p:cNvPr id="2" name="TextBox 1"/>
          <p:cNvSpPr txBox="1"/>
          <p:nvPr/>
        </p:nvSpPr>
        <p:spPr>
          <a:xfrm>
            <a:off x="838200" y="1594338"/>
            <a:ext cx="9653954" cy="4524315"/>
          </a:xfrm>
          <a:prstGeom prst="rect">
            <a:avLst/>
          </a:prstGeom>
          <a:noFill/>
        </p:spPr>
        <p:txBody>
          <a:bodyPr wrap="square" rtlCol="0">
            <a:spAutoFit/>
          </a:bodyPr>
          <a:lstStyle/>
          <a:p>
            <a:r>
              <a:rPr lang="en-US" b="1" dirty="0" smtClean="0"/>
              <a:t>Transformation using group by</a:t>
            </a:r>
          </a:p>
          <a:p>
            <a:endParaRPr lang="en-US" dirty="0"/>
          </a:p>
          <a:p>
            <a:r>
              <a:rPr lang="en-US" i="1" dirty="0" err="1"/>
              <a:t>zscore</a:t>
            </a:r>
            <a:r>
              <a:rPr lang="en-US" i="1" dirty="0"/>
              <a:t> = lambda x: (x - </a:t>
            </a:r>
            <a:r>
              <a:rPr lang="en-US" i="1" dirty="0" err="1"/>
              <a:t>x.mean</a:t>
            </a:r>
            <a:r>
              <a:rPr lang="en-US" i="1" dirty="0"/>
              <a:t>()) / </a:t>
            </a:r>
            <a:r>
              <a:rPr lang="en-US" i="1" dirty="0" err="1"/>
              <a:t>x.std</a:t>
            </a:r>
            <a:r>
              <a:rPr lang="en-US" i="1" dirty="0"/>
              <a:t>()</a:t>
            </a:r>
          </a:p>
          <a:p>
            <a:r>
              <a:rPr lang="en-US" i="1" dirty="0" err="1"/>
              <a:t>grouped.transform</a:t>
            </a:r>
            <a:r>
              <a:rPr lang="en-US" i="1" dirty="0"/>
              <a:t>(</a:t>
            </a:r>
            <a:r>
              <a:rPr lang="en-US" i="1" dirty="0" err="1"/>
              <a:t>zscore</a:t>
            </a:r>
            <a:r>
              <a:rPr lang="en-US" i="1" dirty="0" smtClean="0"/>
              <a:t>)              # transform each value using a lambda function for each group</a:t>
            </a:r>
            <a:endParaRPr lang="en-US" b="1" i="1" dirty="0"/>
          </a:p>
          <a:p>
            <a:endParaRPr lang="en-US" b="1" i="1" dirty="0" smtClean="0"/>
          </a:p>
          <a:p>
            <a:endParaRPr lang="en-US" i="1"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i="1" dirty="0"/>
          </a:p>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69" y="2847915"/>
            <a:ext cx="8439150"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8548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Loading Data Files</a:t>
            </a:r>
            <a:endParaRPr lang="en-IN" sz="6000" dirty="0"/>
          </a:p>
        </p:txBody>
      </p:sp>
      <p:graphicFrame>
        <p:nvGraphicFramePr>
          <p:cNvPr id="2" name="Table 1"/>
          <p:cNvGraphicFramePr>
            <a:graphicFrameLocks noGrp="1"/>
          </p:cNvGraphicFramePr>
          <p:nvPr>
            <p:extLst>
              <p:ext uri="{D42A27DB-BD31-4B8C-83A1-F6EECF244321}">
                <p14:modId xmlns:p14="http://schemas.microsoft.com/office/powerpoint/2010/main" val="2018037183"/>
              </p:ext>
            </p:extLst>
          </p:nvPr>
        </p:nvGraphicFramePr>
        <p:xfrm>
          <a:off x="838200" y="2513295"/>
          <a:ext cx="10580078" cy="3115811"/>
        </p:xfrm>
        <a:graphic>
          <a:graphicData uri="http://schemas.openxmlformats.org/drawingml/2006/table">
            <a:tbl>
              <a:tblPr firstRow="1" bandRow="1">
                <a:tableStyleId>{21E4AEA4-8DFA-4A89-87EB-49C32662AFE0}</a:tableStyleId>
              </a:tblPr>
              <a:tblGrid>
                <a:gridCol w="2678724"/>
                <a:gridCol w="7901354"/>
              </a:tblGrid>
              <a:tr h="366775">
                <a:tc>
                  <a:txBody>
                    <a:bodyPr/>
                    <a:lstStyle/>
                    <a:p>
                      <a:pPr algn="ctr"/>
                      <a:r>
                        <a:rPr lang="en-US" dirty="0" smtClean="0"/>
                        <a:t>Method</a:t>
                      </a:r>
                      <a:endParaRPr lang="en-US" dirty="0"/>
                    </a:p>
                  </a:txBody>
                  <a:tcPr/>
                </a:tc>
                <a:tc>
                  <a:txBody>
                    <a:bodyPr/>
                    <a:lstStyle/>
                    <a:p>
                      <a:pPr algn="ctr"/>
                      <a:r>
                        <a:rPr lang="en-US" dirty="0" smtClean="0"/>
                        <a:t>Description</a:t>
                      </a:r>
                      <a:endParaRPr lang="en-US" dirty="0"/>
                    </a:p>
                  </a:txBody>
                  <a:tcPr/>
                </a:tc>
              </a:tr>
              <a:tr h="641856">
                <a:tc>
                  <a:txBody>
                    <a:bodyPr/>
                    <a:lstStyle/>
                    <a:p>
                      <a:pPr algn="ctr"/>
                      <a:r>
                        <a:rPr lang="en-US" dirty="0" err="1" smtClean="0"/>
                        <a:t>read_csv</a:t>
                      </a:r>
                      <a:endParaRPr lang="en-US" dirty="0"/>
                    </a:p>
                  </a:txBody>
                  <a:tcPr/>
                </a:tc>
                <a:tc>
                  <a:txBody>
                    <a:bodyPr/>
                    <a:lstStyle/>
                    <a:p>
                      <a:r>
                        <a:rPr lang="en-US" dirty="0" smtClean="0"/>
                        <a:t>Read a delimited file with a default comma ‘,’ delimiter</a:t>
                      </a:r>
                      <a:endParaRPr lang="en-US" dirty="0"/>
                    </a:p>
                  </a:txBody>
                  <a:tcPr/>
                </a:tc>
              </a:tr>
              <a:tr h="366775">
                <a:tc>
                  <a:txBody>
                    <a:bodyPr/>
                    <a:lstStyle/>
                    <a:p>
                      <a:pPr algn="ctr"/>
                      <a:r>
                        <a:rPr lang="en-US" dirty="0" err="1" smtClean="0"/>
                        <a:t>json_loads</a:t>
                      </a:r>
                      <a:endParaRPr lang="en-US" dirty="0"/>
                    </a:p>
                  </a:txBody>
                  <a:tcPr/>
                </a:tc>
                <a:tc>
                  <a:txBody>
                    <a:bodyPr/>
                    <a:lstStyle/>
                    <a:p>
                      <a:r>
                        <a:rPr lang="en-US" dirty="0" smtClean="0"/>
                        <a:t>Reads </a:t>
                      </a:r>
                      <a:r>
                        <a:rPr lang="en-US" dirty="0" err="1" smtClean="0"/>
                        <a:t>json</a:t>
                      </a:r>
                      <a:r>
                        <a:rPr lang="en-US" dirty="0" smtClean="0"/>
                        <a:t> objects</a:t>
                      </a:r>
                      <a:endParaRPr lang="en-US" dirty="0"/>
                    </a:p>
                  </a:txBody>
                  <a:tcPr/>
                </a:tc>
              </a:tr>
              <a:tr h="366775">
                <a:tc>
                  <a:txBody>
                    <a:bodyPr/>
                    <a:lstStyle/>
                    <a:p>
                      <a:pPr algn="ctr"/>
                      <a:r>
                        <a:rPr lang="en-US" dirty="0" err="1" smtClean="0"/>
                        <a:t>read_table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Read a delimited file with a default comma ‘/t’ delimiter</a:t>
                      </a:r>
                    </a:p>
                    <a:p>
                      <a:endParaRPr lang="en-US" dirty="0"/>
                    </a:p>
                  </a:txBody>
                  <a:tcPr/>
                </a:tc>
              </a:tr>
              <a:tr h="366775">
                <a:tc>
                  <a:txBody>
                    <a:bodyPr/>
                    <a:lstStyle/>
                    <a:p>
                      <a:pPr algn="ctr"/>
                      <a:r>
                        <a:rPr lang="en-US" dirty="0" smtClean="0"/>
                        <a:t>open</a:t>
                      </a:r>
                      <a:endParaRPr lang="en-US" dirty="0"/>
                    </a:p>
                  </a:txBody>
                  <a:tcPr/>
                </a:tc>
                <a:tc>
                  <a:txBody>
                    <a:bodyPr/>
                    <a:lstStyle/>
                    <a:p>
                      <a:r>
                        <a:rPr lang="en-US" dirty="0" smtClean="0"/>
                        <a:t>Open method is used to read a file line by line</a:t>
                      </a:r>
                      <a:endParaRPr lang="en-US" dirty="0"/>
                    </a:p>
                  </a:txBody>
                  <a:tcPr/>
                </a:tc>
              </a:tr>
              <a:tr h="366775">
                <a:tc>
                  <a:txBody>
                    <a:bodyPr/>
                    <a:lstStyle/>
                    <a:p>
                      <a:pPr algn="ctr"/>
                      <a:r>
                        <a:rPr lang="en-US" dirty="0" err="1" smtClean="0"/>
                        <a:t>read_xlsx</a:t>
                      </a:r>
                      <a:endParaRPr lang="en-US" dirty="0"/>
                    </a:p>
                  </a:txBody>
                  <a:tcPr/>
                </a:tc>
                <a:tc>
                  <a:txBody>
                    <a:bodyPr/>
                    <a:lstStyle/>
                    <a:p>
                      <a:r>
                        <a:rPr lang="en-US" dirty="0" smtClean="0"/>
                        <a:t>Read an</a:t>
                      </a:r>
                      <a:r>
                        <a:rPr lang="en-US" baseline="0" dirty="0" smtClean="0"/>
                        <a:t> Excel file with multiple sheets</a:t>
                      </a:r>
                      <a:endParaRPr lang="en-US" dirty="0"/>
                    </a:p>
                  </a:txBody>
                  <a:tcPr/>
                </a:tc>
              </a:tr>
              <a:tr h="366775">
                <a:tc>
                  <a:txBody>
                    <a:bodyPr/>
                    <a:lstStyle/>
                    <a:p>
                      <a:pPr algn="ctr"/>
                      <a:r>
                        <a:rPr lang="en-US" dirty="0" smtClean="0"/>
                        <a:t>Load from URL</a:t>
                      </a:r>
                      <a:endParaRPr lang="en-US" dirty="0"/>
                    </a:p>
                  </a:txBody>
                  <a:tcPr/>
                </a:tc>
                <a:tc>
                  <a:txBody>
                    <a:bodyPr/>
                    <a:lstStyle/>
                    <a:p>
                      <a:r>
                        <a:rPr lang="en-US" dirty="0" smtClean="0"/>
                        <a:t>Loading data from URL</a:t>
                      </a:r>
                      <a:endParaRPr lang="en-US" dirty="0"/>
                    </a:p>
                  </a:txBody>
                  <a:tcPr/>
                </a:tc>
              </a:tr>
            </a:tbl>
          </a:graphicData>
        </a:graphic>
      </p:graphicFrame>
      <p:sp>
        <p:nvSpPr>
          <p:cNvPr id="5" name="TextBox 4"/>
          <p:cNvSpPr txBox="1"/>
          <p:nvPr/>
        </p:nvSpPr>
        <p:spPr>
          <a:xfrm>
            <a:off x="838199" y="1746738"/>
            <a:ext cx="5046785" cy="369332"/>
          </a:xfrm>
          <a:prstGeom prst="rect">
            <a:avLst/>
          </a:prstGeom>
          <a:noFill/>
        </p:spPr>
        <p:txBody>
          <a:bodyPr wrap="square" rtlCol="0">
            <a:spAutoFit/>
          </a:bodyPr>
          <a:lstStyle/>
          <a:p>
            <a:r>
              <a:rPr lang="en-US" b="1" dirty="0" smtClean="0"/>
              <a:t>Various methods of reading a dataset in Python</a:t>
            </a:r>
            <a:endParaRPr lang="en-US" b="1" dirty="0"/>
          </a:p>
        </p:txBody>
      </p:sp>
    </p:spTree>
    <p:extLst>
      <p:ext uri="{BB962C8B-B14F-4D97-AF65-F5344CB8AC3E}">
        <p14:creationId xmlns:p14="http://schemas.microsoft.com/office/powerpoint/2010/main" val="411257537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dirty="0" smtClean="0"/>
              <a:t>The constituent datasets should have similar shapes</a:t>
            </a:r>
          </a:p>
          <a:p>
            <a:r>
              <a:rPr lang="en-US" sz="1800" dirty="0" smtClean="0"/>
              <a:t>More than two datasets can also be concatenated</a:t>
            </a:r>
          </a:p>
          <a:p>
            <a:endParaRPr lang="en-US" sz="1800" dirty="0"/>
          </a:p>
          <a:p>
            <a:pPr marL="0" indent="0">
              <a:buNone/>
            </a:pPr>
            <a:r>
              <a:rPr lang="en-US" sz="1600" i="1" dirty="0" err="1"/>
              <a:t>datarw</a:t>
            </a:r>
            <a:r>
              <a:rPr lang="en-US" sz="1600" i="1" dirty="0"/>
              <a:t>=</a:t>
            </a:r>
            <a:r>
              <a:rPr lang="en-US" sz="1600" i="1" dirty="0" err="1"/>
              <a:t>pd.read_csv</a:t>
            </a:r>
            <a:r>
              <a:rPr lang="en-US" sz="1600" i="1" dirty="0"/>
              <a:t>('winequality-red.csv',</a:t>
            </a:r>
            <a:r>
              <a:rPr lang="en-US" sz="1600" i="1" dirty="0" err="1"/>
              <a:t>sep</a:t>
            </a:r>
            <a:r>
              <a:rPr lang="en-US" sz="1600" i="1" dirty="0"/>
              <a:t>=";")</a:t>
            </a:r>
          </a:p>
          <a:p>
            <a:pPr marL="0" indent="0">
              <a:buNone/>
            </a:pPr>
            <a:r>
              <a:rPr lang="en-US" sz="1600" i="1" dirty="0" err="1"/>
              <a:t>datarw.shape</a:t>
            </a:r>
            <a:endParaRPr lang="en-US" sz="1600" i="1" dirty="0"/>
          </a:p>
          <a:p>
            <a:pPr marL="0" indent="0">
              <a:buNone/>
            </a:pPr>
            <a:r>
              <a:rPr lang="en-US" sz="1600" i="1" dirty="0" err="1"/>
              <a:t>dataww</a:t>
            </a:r>
            <a:r>
              <a:rPr lang="en-US" sz="1600" i="1" dirty="0"/>
              <a:t>=</a:t>
            </a:r>
            <a:r>
              <a:rPr lang="en-US" sz="1600" i="1" dirty="0" err="1"/>
              <a:t>pd.read_csv</a:t>
            </a:r>
            <a:r>
              <a:rPr lang="en-US" sz="1600" i="1" dirty="0"/>
              <a:t>('winequality-white.csv',</a:t>
            </a:r>
            <a:r>
              <a:rPr lang="en-US" sz="1600" i="1" dirty="0" err="1"/>
              <a:t>sep</a:t>
            </a:r>
            <a:r>
              <a:rPr lang="en-US" sz="1600" i="1" dirty="0"/>
              <a:t>=";")</a:t>
            </a:r>
          </a:p>
          <a:p>
            <a:pPr marL="0" indent="0">
              <a:buNone/>
            </a:pPr>
            <a:r>
              <a:rPr lang="en-US" sz="1600" i="1" dirty="0" err="1" smtClean="0"/>
              <a:t>dataww.shape</a:t>
            </a:r>
            <a:endParaRPr lang="en-US" sz="1600" i="1" dirty="0" smtClean="0"/>
          </a:p>
          <a:p>
            <a:pPr marL="0" indent="0">
              <a:buNone/>
            </a:pPr>
            <a:endParaRPr lang="en-US" sz="1600" i="1" dirty="0"/>
          </a:p>
          <a:p>
            <a:pPr marL="0" indent="0">
              <a:buNone/>
            </a:pPr>
            <a:r>
              <a:rPr lang="en-US" sz="1600" i="1" dirty="0" err="1"/>
              <a:t>datatot</a:t>
            </a:r>
            <a:r>
              <a:rPr lang="en-US" sz="1600" i="1" dirty="0"/>
              <a:t>=</a:t>
            </a:r>
            <a:r>
              <a:rPr lang="en-US" sz="1600" i="1" dirty="0" err="1"/>
              <a:t>pd.concat</a:t>
            </a:r>
            <a:r>
              <a:rPr lang="en-US" sz="1600" i="1" dirty="0"/>
              <a:t>([</a:t>
            </a:r>
            <a:r>
              <a:rPr lang="en-US" sz="1600" i="1" dirty="0" err="1"/>
              <a:t>datarw,dataww</a:t>
            </a:r>
            <a:r>
              <a:rPr lang="en-US" sz="1600" i="1" dirty="0"/>
              <a:t>],axis=0)</a:t>
            </a:r>
          </a:p>
          <a:p>
            <a:pPr marL="0" indent="0">
              <a:buNone/>
            </a:pPr>
            <a:r>
              <a:rPr lang="en-US" sz="1600" i="1" dirty="0" err="1"/>
              <a:t>datatot.shape</a:t>
            </a:r>
            <a:endParaRPr lang="en-US" sz="1600" i="1" dirty="0"/>
          </a:p>
          <a:p>
            <a:pPr marL="0" indent="0">
              <a:buNone/>
            </a:pPr>
            <a:r>
              <a:rPr lang="en-US" sz="1600" i="1" dirty="0"/>
              <a:t>datatot1=</a:t>
            </a:r>
            <a:r>
              <a:rPr lang="en-US" sz="1600" i="1" dirty="0" err="1"/>
              <a:t>pd.concat</a:t>
            </a:r>
            <a:r>
              <a:rPr lang="en-US" sz="1600" i="1" dirty="0"/>
              <a:t>([</a:t>
            </a:r>
            <a:r>
              <a:rPr lang="en-US" sz="1600" i="1" dirty="0" err="1"/>
              <a:t>datarw,dataww</a:t>
            </a:r>
            <a:r>
              <a:rPr lang="en-US" sz="1600" i="1" dirty="0"/>
              <a:t>],axis=1)</a:t>
            </a:r>
          </a:p>
          <a:p>
            <a:pPr marL="0" indent="0">
              <a:buNone/>
            </a:pPr>
            <a:r>
              <a:rPr lang="en-US" sz="1600" i="1" dirty="0"/>
              <a:t>datatot1.shape</a:t>
            </a:r>
          </a:p>
        </p:txBody>
      </p:sp>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Concatenating Data</a:t>
            </a:r>
            <a:endParaRPr lang="en-IN" sz="6000" dirty="0"/>
          </a:p>
        </p:txBody>
      </p:sp>
    </p:spTree>
    <p:extLst>
      <p:ext uri="{BB962C8B-B14F-4D97-AF65-F5344CB8AC3E}">
        <p14:creationId xmlns:p14="http://schemas.microsoft.com/office/powerpoint/2010/main" val="332071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sz="1800" dirty="0" smtClean="0"/>
              <a:t>Concatenate more than two datasets</a:t>
            </a:r>
          </a:p>
          <a:p>
            <a:r>
              <a:rPr lang="en-US" sz="1800" dirty="0" smtClean="0"/>
              <a:t>The order of appearance of datasets matters in the output </a:t>
            </a:r>
            <a:r>
              <a:rPr lang="en-US" sz="1800" dirty="0" err="1" smtClean="0"/>
              <a:t>dataframe</a:t>
            </a:r>
            <a:endParaRPr lang="en-US" sz="1800" dirty="0" smtClean="0"/>
          </a:p>
          <a:p>
            <a:pPr marL="0" indent="0">
              <a:buNone/>
            </a:pPr>
            <a:endParaRPr lang="en-US" sz="1800" dirty="0" smtClean="0"/>
          </a:p>
          <a:p>
            <a:pPr marL="0" indent="0">
              <a:buNone/>
            </a:pPr>
            <a:r>
              <a:rPr lang="en-IN" sz="1600" i="1" dirty="0"/>
              <a:t>data1_head=data1.head(50)</a:t>
            </a:r>
            <a:endParaRPr lang="en-US" sz="1600" i="1" dirty="0"/>
          </a:p>
          <a:p>
            <a:pPr marL="0" indent="0">
              <a:buNone/>
            </a:pPr>
            <a:r>
              <a:rPr lang="en-IN" sz="1600" i="1" dirty="0"/>
              <a:t>data1_middle=data1[500:550]</a:t>
            </a:r>
            <a:endParaRPr lang="en-US" sz="1600" i="1" dirty="0"/>
          </a:p>
          <a:p>
            <a:pPr marL="0" indent="0">
              <a:buNone/>
            </a:pPr>
            <a:r>
              <a:rPr lang="en-IN" sz="1600" i="1" dirty="0"/>
              <a:t>data1_tail=</a:t>
            </a:r>
            <a:r>
              <a:rPr lang="en-IN" sz="1600" i="1" dirty="0" err="1"/>
              <a:t>data.tail</a:t>
            </a:r>
            <a:r>
              <a:rPr lang="en-IN" sz="1600" i="1" dirty="0"/>
              <a:t>(50)</a:t>
            </a:r>
            <a:endParaRPr lang="en-US" sz="1600" i="1" dirty="0"/>
          </a:p>
          <a:p>
            <a:pPr marL="0" indent="0">
              <a:buNone/>
            </a:pPr>
            <a:r>
              <a:rPr lang="en-IN" sz="1600" i="1" dirty="0" err="1"/>
              <a:t>wine_scramble</a:t>
            </a:r>
            <a:r>
              <a:rPr lang="en-IN" sz="1600" i="1" dirty="0"/>
              <a:t>=</a:t>
            </a:r>
            <a:r>
              <a:rPr lang="en-IN" sz="1600" i="1" dirty="0" err="1"/>
              <a:t>pd.concat</a:t>
            </a:r>
            <a:r>
              <a:rPr lang="en-IN" sz="1600" i="1" dirty="0"/>
              <a:t>([data1_middle,data1_head,data1_tail],axis=0</a:t>
            </a:r>
            <a:r>
              <a:rPr lang="en-IN" sz="1600" i="1" dirty="0" smtClean="0"/>
              <a:t>)          # the order of appearance matters</a:t>
            </a:r>
            <a:endParaRPr lang="en-US" sz="1600" i="1" dirty="0"/>
          </a:p>
          <a:p>
            <a:pPr marL="0" indent="0">
              <a:buNone/>
            </a:pPr>
            <a:r>
              <a:rPr lang="en-IN" sz="1600" i="1" dirty="0" err="1" smtClean="0"/>
              <a:t>wine_scramble</a:t>
            </a:r>
            <a:endParaRPr lang="en-IN" sz="1600" i="1" dirty="0" smtClean="0"/>
          </a:p>
          <a:p>
            <a:pPr marL="0" indent="0">
              <a:buNone/>
            </a:pPr>
            <a:endParaRPr lang="en-IN" sz="1600" i="1" dirty="0"/>
          </a:p>
          <a:p>
            <a:pPr marL="0" indent="0">
              <a:lnSpc>
                <a:spcPct val="100000"/>
              </a:lnSpc>
              <a:buNone/>
            </a:pPr>
            <a:r>
              <a:rPr lang="en-IN" sz="1600" i="1" dirty="0"/>
              <a:t>data1_head=data1.head(50)</a:t>
            </a:r>
            <a:endParaRPr lang="en-US" sz="1600" i="1" dirty="0"/>
          </a:p>
          <a:p>
            <a:pPr marL="0" indent="0">
              <a:lnSpc>
                <a:spcPct val="100000"/>
              </a:lnSpc>
              <a:buNone/>
            </a:pPr>
            <a:r>
              <a:rPr lang="en-IN" sz="1600" i="1" dirty="0"/>
              <a:t>data1_middle=data1[500:550]</a:t>
            </a:r>
            <a:endParaRPr lang="en-US" sz="1600" i="1" dirty="0"/>
          </a:p>
          <a:p>
            <a:pPr marL="0" indent="0">
              <a:lnSpc>
                <a:spcPct val="100000"/>
              </a:lnSpc>
              <a:buNone/>
            </a:pPr>
            <a:r>
              <a:rPr lang="en-IN" sz="1600" i="1" dirty="0"/>
              <a:t>data1_tail=</a:t>
            </a:r>
            <a:r>
              <a:rPr lang="en-IN" sz="1600" i="1" dirty="0" err="1"/>
              <a:t>data.tail</a:t>
            </a:r>
            <a:r>
              <a:rPr lang="en-IN" sz="1600" i="1" dirty="0"/>
              <a:t>(50)</a:t>
            </a:r>
            <a:endParaRPr lang="en-US" sz="1600" i="1" dirty="0"/>
          </a:p>
          <a:p>
            <a:pPr marL="0" indent="0">
              <a:lnSpc>
                <a:spcPct val="100000"/>
              </a:lnSpc>
              <a:buNone/>
            </a:pPr>
            <a:r>
              <a:rPr lang="en-IN" sz="1600" i="1" dirty="0" err="1"/>
              <a:t>wine_scramble</a:t>
            </a:r>
            <a:r>
              <a:rPr lang="en-IN" sz="1600" i="1" dirty="0"/>
              <a:t>=</a:t>
            </a:r>
            <a:r>
              <a:rPr lang="en-IN" sz="1600" i="1" dirty="0" err="1"/>
              <a:t>pd.concat</a:t>
            </a:r>
            <a:r>
              <a:rPr lang="en-IN" sz="1600" i="1" dirty="0"/>
              <a:t>([data1_head,data1_middle,data1_tail],axis=0)</a:t>
            </a:r>
            <a:endParaRPr lang="en-US" sz="1600" i="1" dirty="0"/>
          </a:p>
          <a:p>
            <a:pPr marL="0" indent="0">
              <a:lnSpc>
                <a:spcPct val="100000"/>
              </a:lnSpc>
              <a:buNone/>
            </a:pPr>
            <a:r>
              <a:rPr lang="en-IN" sz="1600" i="1" dirty="0" err="1"/>
              <a:t>wine_scramble</a:t>
            </a:r>
            <a:endParaRPr lang="en-US" sz="1600" i="1" dirty="0"/>
          </a:p>
          <a:p>
            <a:pPr marL="0" indent="0">
              <a:buNone/>
            </a:pPr>
            <a:endParaRPr lang="en-US" sz="1600" i="1" dirty="0"/>
          </a:p>
          <a:p>
            <a:pPr marL="0" indent="0">
              <a:buNone/>
            </a:pPr>
            <a:endParaRPr lang="en-US" sz="1800" dirty="0" smtClean="0"/>
          </a:p>
          <a:p>
            <a:pPr marL="0" indent="0">
              <a:buNone/>
            </a:pPr>
            <a:endParaRPr lang="en-US" sz="1800" dirty="0" smtClean="0"/>
          </a:p>
        </p:txBody>
      </p:sp>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Concatenating Data</a:t>
            </a:r>
            <a:endParaRPr lang="en-IN" sz="6000" dirty="0"/>
          </a:p>
        </p:txBody>
      </p:sp>
    </p:spTree>
    <p:extLst>
      <p:ext uri="{BB962C8B-B14F-4D97-AF65-F5344CB8AC3E}">
        <p14:creationId xmlns:p14="http://schemas.microsoft.com/office/powerpoint/2010/main" val="38604278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65385"/>
            <a:ext cx="4498731" cy="4711578"/>
          </a:xfrm>
        </p:spPr>
        <p:txBody>
          <a:bodyPr>
            <a:normAutofit fontScale="62500" lnSpcReduction="20000"/>
          </a:bodyPr>
          <a:lstStyle/>
          <a:p>
            <a:r>
              <a:rPr lang="en-US" sz="2300" b="1" dirty="0" smtClean="0"/>
              <a:t>Concatenate many similar files in a single file</a:t>
            </a:r>
          </a:p>
          <a:p>
            <a:pPr marL="0" indent="0">
              <a:buNone/>
            </a:pPr>
            <a:r>
              <a:rPr lang="en-US" sz="2300" i="1" dirty="0" err="1"/>
              <a:t>data_final</a:t>
            </a:r>
            <a:r>
              <a:rPr lang="en-US" sz="2300" i="1" dirty="0"/>
              <a:t>=</a:t>
            </a:r>
            <a:r>
              <a:rPr lang="en-US" sz="2300" i="1" dirty="0" err="1"/>
              <a:t>pd.read_csv</a:t>
            </a:r>
            <a:r>
              <a:rPr lang="en-US" sz="2300" i="1" dirty="0"/>
              <a:t>('</a:t>
            </a:r>
            <a:r>
              <a:rPr lang="en-US" sz="2300" i="1" dirty="0" err="1"/>
              <a:t>lotofdata</a:t>
            </a:r>
            <a:r>
              <a:rPr lang="en-US" sz="2300" i="1" dirty="0"/>
              <a:t>/001.csv')</a:t>
            </a:r>
          </a:p>
          <a:p>
            <a:pPr marL="0" indent="0">
              <a:buNone/>
            </a:pPr>
            <a:r>
              <a:rPr lang="en-US" sz="2300" i="1" dirty="0"/>
              <a:t>for </a:t>
            </a:r>
            <a:r>
              <a:rPr lang="en-US" sz="2300" i="1" dirty="0" err="1"/>
              <a:t>i</a:t>
            </a:r>
            <a:r>
              <a:rPr lang="en-US" sz="2300" i="1" dirty="0"/>
              <a:t> in range(1,333):</a:t>
            </a:r>
          </a:p>
          <a:p>
            <a:pPr marL="0" indent="0">
              <a:buNone/>
            </a:pPr>
            <a:r>
              <a:rPr lang="en-US" sz="2300" i="1" dirty="0"/>
              <a:t>    if </a:t>
            </a:r>
            <a:r>
              <a:rPr lang="en-US" sz="2300" i="1" dirty="0" err="1"/>
              <a:t>i</a:t>
            </a:r>
            <a:r>
              <a:rPr lang="en-US" sz="2300" i="1" dirty="0"/>
              <a:t>&lt;10:</a:t>
            </a:r>
          </a:p>
          <a:p>
            <a:pPr marL="0" indent="0">
              <a:buNone/>
            </a:pPr>
            <a:r>
              <a:rPr lang="en-US" sz="2300" i="1" dirty="0"/>
              <a:t>        filename='0'+'0'+str(</a:t>
            </a:r>
            <a:r>
              <a:rPr lang="en-US" sz="2300" i="1" dirty="0" err="1"/>
              <a:t>i</a:t>
            </a:r>
            <a:r>
              <a:rPr lang="en-US" sz="2300" i="1" dirty="0"/>
              <a:t>)+'.csv'</a:t>
            </a:r>
          </a:p>
          <a:p>
            <a:pPr marL="0" indent="0">
              <a:buNone/>
            </a:pPr>
            <a:r>
              <a:rPr lang="en-US" sz="2300" i="1" dirty="0"/>
              <a:t>    if 10&lt;=</a:t>
            </a:r>
            <a:r>
              <a:rPr lang="en-US" sz="2300" i="1" dirty="0" err="1"/>
              <a:t>i</a:t>
            </a:r>
            <a:r>
              <a:rPr lang="en-US" sz="2300" i="1" dirty="0"/>
              <a:t>&lt;100:</a:t>
            </a:r>
          </a:p>
          <a:p>
            <a:pPr marL="0" indent="0">
              <a:buNone/>
            </a:pPr>
            <a:r>
              <a:rPr lang="en-US" sz="2300" i="1" dirty="0"/>
              <a:t>        filename='0'+str(</a:t>
            </a:r>
            <a:r>
              <a:rPr lang="en-US" sz="2300" i="1" dirty="0" err="1"/>
              <a:t>i</a:t>
            </a:r>
            <a:r>
              <a:rPr lang="en-US" sz="2300" i="1" dirty="0"/>
              <a:t>)+'.csv'</a:t>
            </a:r>
          </a:p>
          <a:p>
            <a:pPr marL="0" indent="0">
              <a:buNone/>
            </a:pPr>
            <a:r>
              <a:rPr lang="en-US" sz="2300" i="1" dirty="0"/>
              <a:t>    if </a:t>
            </a:r>
            <a:r>
              <a:rPr lang="en-US" sz="2300" i="1" dirty="0" err="1"/>
              <a:t>i</a:t>
            </a:r>
            <a:r>
              <a:rPr lang="en-US" sz="2300" i="1" dirty="0"/>
              <a:t>&gt;=100:</a:t>
            </a:r>
          </a:p>
          <a:p>
            <a:pPr marL="0" indent="0">
              <a:buNone/>
            </a:pPr>
            <a:r>
              <a:rPr lang="en-US" sz="2300" i="1" dirty="0"/>
              <a:t>        filename=</a:t>
            </a:r>
            <a:r>
              <a:rPr lang="en-US" sz="2300" i="1" dirty="0" err="1"/>
              <a:t>str</a:t>
            </a:r>
            <a:r>
              <a:rPr lang="en-US" sz="2300" i="1" dirty="0"/>
              <a:t>(</a:t>
            </a:r>
            <a:r>
              <a:rPr lang="en-US" sz="2300" i="1" dirty="0" err="1"/>
              <a:t>i</a:t>
            </a:r>
            <a:r>
              <a:rPr lang="en-US" sz="2300" i="1" dirty="0"/>
              <a:t>)+'.csv'</a:t>
            </a:r>
          </a:p>
          <a:p>
            <a:pPr marL="0" indent="0">
              <a:buNone/>
            </a:pPr>
            <a:r>
              <a:rPr lang="en-US" sz="2300" i="1" dirty="0"/>
              <a:t>        </a:t>
            </a:r>
          </a:p>
          <a:p>
            <a:pPr marL="0" indent="0">
              <a:buNone/>
            </a:pPr>
            <a:r>
              <a:rPr lang="en-US" sz="2300" i="1" dirty="0"/>
              <a:t>    file='</a:t>
            </a:r>
            <a:r>
              <a:rPr lang="en-US" sz="2300" i="1" dirty="0" err="1"/>
              <a:t>lotofdata</a:t>
            </a:r>
            <a:r>
              <a:rPr lang="en-US" sz="2300" i="1" dirty="0"/>
              <a:t>'+'/'+filename</a:t>
            </a:r>
          </a:p>
          <a:p>
            <a:pPr marL="0" indent="0">
              <a:buNone/>
            </a:pPr>
            <a:r>
              <a:rPr lang="en-US" sz="2300" i="1" dirty="0"/>
              <a:t>    data=</a:t>
            </a:r>
            <a:r>
              <a:rPr lang="en-US" sz="2300" i="1" dirty="0" err="1"/>
              <a:t>pd.read_csv</a:t>
            </a:r>
            <a:r>
              <a:rPr lang="en-US" sz="2300" i="1" dirty="0"/>
              <a:t>(file)</a:t>
            </a:r>
          </a:p>
          <a:p>
            <a:pPr marL="0" indent="0">
              <a:buNone/>
            </a:pPr>
            <a:r>
              <a:rPr lang="en-US" sz="2300" i="1" dirty="0"/>
              <a:t>    print </a:t>
            </a:r>
            <a:r>
              <a:rPr lang="en-US" sz="2300" i="1" dirty="0" err="1"/>
              <a:t>data.shape</a:t>
            </a:r>
            <a:endParaRPr lang="en-US" sz="2300" i="1" dirty="0"/>
          </a:p>
          <a:p>
            <a:pPr marL="0" indent="0">
              <a:buNone/>
            </a:pPr>
            <a:r>
              <a:rPr lang="en-US" sz="2300" i="1" dirty="0"/>
              <a:t>    </a:t>
            </a:r>
          </a:p>
          <a:p>
            <a:pPr marL="0" indent="0">
              <a:buNone/>
            </a:pPr>
            <a:r>
              <a:rPr lang="en-US" sz="2300" i="1" dirty="0"/>
              <a:t>    </a:t>
            </a:r>
            <a:r>
              <a:rPr lang="en-US" sz="2300" i="1" dirty="0" err="1"/>
              <a:t>data_final</a:t>
            </a:r>
            <a:r>
              <a:rPr lang="en-US" sz="2300" i="1" dirty="0"/>
              <a:t>=</a:t>
            </a:r>
            <a:r>
              <a:rPr lang="en-US" sz="2300" i="1" dirty="0" err="1"/>
              <a:t>pd.concat</a:t>
            </a:r>
            <a:r>
              <a:rPr lang="en-US" sz="2300" i="1" dirty="0"/>
              <a:t>([</a:t>
            </a:r>
            <a:r>
              <a:rPr lang="en-US" sz="2300" i="1" dirty="0" err="1"/>
              <a:t>data_final,data</a:t>
            </a:r>
            <a:r>
              <a:rPr lang="en-US" sz="2300" i="1" dirty="0"/>
              <a:t>],axis=0)</a:t>
            </a:r>
          </a:p>
          <a:p>
            <a:pPr marL="0" indent="0">
              <a:buNone/>
            </a:pPr>
            <a:r>
              <a:rPr lang="en-US" sz="2300" i="1" dirty="0"/>
              <a:t>print </a:t>
            </a:r>
            <a:r>
              <a:rPr lang="en-US" sz="2300" i="1" dirty="0" err="1"/>
              <a:t>data_final.shape</a:t>
            </a:r>
            <a:endParaRPr lang="en-US" sz="2300" i="1" dirty="0" smtClean="0"/>
          </a:p>
          <a:p>
            <a:pPr marL="0" indent="0">
              <a:buNone/>
            </a:pPr>
            <a:endParaRPr lang="en-US" sz="1600" i="1" dirty="0"/>
          </a:p>
          <a:p>
            <a:pPr marL="0" indent="0">
              <a:buNone/>
            </a:pPr>
            <a:endParaRPr lang="en-US" sz="1800" dirty="0" smtClean="0"/>
          </a:p>
          <a:p>
            <a:pPr marL="0" indent="0">
              <a:buNone/>
            </a:pPr>
            <a:endParaRPr lang="en-US" sz="1800" dirty="0" smtClean="0"/>
          </a:p>
        </p:txBody>
      </p:sp>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Concatenating Data</a:t>
            </a:r>
            <a:endParaRPr lang="en-IN" sz="6000" dirty="0"/>
          </a:p>
        </p:txBody>
      </p:sp>
      <p:sp>
        <p:nvSpPr>
          <p:cNvPr id="5" name="Content Placeholder 2"/>
          <p:cNvSpPr txBox="1">
            <a:spLocks/>
          </p:cNvSpPr>
          <p:nvPr/>
        </p:nvSpPr>
        <p:spPr>
          <a:xfrm>
            <a:off x="6195646" y="1430215"/>
            <a:ext cx="4498731" cy="4711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smtClean="0"/>
              <a:t>Steps</a:t>
            </a:r>
          </a:p>
          <a:p>
            <a:pPr marL="342900" indent="-342900">
              <a:buAutoNum type="arabicParenR"/>
            </a:pPr>
            <a:r>
              <a:rPr lang="en-US" sz="1600" dirty="0" smtClean="0"/>
              <a:t>Read the first file from the lot</a:t>
            </a:r>
          </a:p>
          <a:p>
            <a:pPr marL="342900" indent="-342900">
              <a:buAutoNum type="arabicParenR"/>
            </a:pPr>
            <a:r>
              <a:rPr lang="en-US" sz="1600" dirty="0" smtClean="0"/>
              <a:t>Loop over all the files, get the correct filenames and read them</a:t>
            </a:r>
          </a:p>
          <a:p>
            <a:pPr marL="342900" indent="-342900">
              <a:buAutoNum type="arabicParenR"/>
            </a:pPr>
            <a:r>
              <a:rPr lang="en-US" sz="1600" dirty="0" smtClean="0"/>
              <a:t>Concatenate the read file to the first file</a:t>
            </a:r>
          </a:p>
          <a:p>
            <a:pPr marL="342900" indent="-342900">
              <a:buAutoNum type="arabicParenR"/>
            </a:pPr>
            <a:r>
              <a:rPr lang="en-US" sz="1600" dirty="0" smtClean="0"/>
              <a:t>Keep concatenating the next files to the intermediate file</a:t>
            </a:r>
          </a:p>
          <a:p>
            <a:pPr marL="342900" indent="-342900">
              <a:buAutoNum type="arabicParenR"/>
            </a:pPr>
            <a:r>
              <a:rPr lang="en-US" sz="1600" dirty="0" smtClean="0"/>
              <a:t>Stop when all the files are concatenated</a:t>
            </a:r>
          </a:p>
          <a:p>
            <a:endParaRPr lang="en-US" sz="2300" b="1" dirty="0" smtClean="0"/>
          </a:p>
          <a:p>
            <a:pPr marL="0" indent="0">
              <a:buFont typeface="Arial" panose="020B0604020202020204" pitchFamily="34" charset="0"/>
              <a:buNone/>
            </a:pPr>
            <a:endParaRPr lang="en-US" sz="1600" i="1" dirty="0" smtClean="0"/>
          </a:p>
          <a:p>
            <a:pPr marL="0" indent="0">
              <a:buFont typeface="Arial" panose="020B0604020202020204" pitchFamily="34" charset="0"/>
              <a:buNone/>
            </a:pPr>
            <a:endParaRPr lang="en-US" sz="1800" dirty="0" smtClean="0"/>
          </a:p>
          <a:p>
            <a:pPr marL="0" indent="0">
              <a:buFont typeface="Arial" panose="020B0604020202020204" pitchFamily="34" charset="0"/>
              <a:buNone/>
            </a:pPr>
            <a:endParaRPr lang="en-US" sz="1800" dirty="0" smtClean="0"/>
          </a:p>
        </p:txBody>
      </p:sp>
    </p:spTree>
    <p:extLst>
      <p:ext uri="{BB962C8B-B14F-4D97-AF65-F5344CB8AC3E}">
        <p14:creationId xmlns:p14="http://schemas.microsoft.com/office/powerpoint/2010/main" val="404584203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Miscellaneous operations</a:t>
            </a:r>
            <a:endParaRPr lang="en-IN" sz="6000" dirty="0"/>
          </a:p>
        </p:txBody>
      </p:sp>
      <p:sp>
        <p:nvSpPr>
          <p:cNvPr id="6" name="TextBox 5"/>
          <p:cNvSpPr txBox="1"/>
          <p:nvPr/>
        </p:nvSpPr>
        <p:spPr>
          <a:xfrm>
            <a:off x="838200" y="1512277"/>
            <a:ext cx="3775931" cy="3139321"/>
          </a:xfrm>
          <a:prstGeom prst="rect">
            <a:avLst/>
          </a:prstGeom>
          <a:noFill/>
        </p:spPr>
        <p:txBody>
          <a:bodyPr wrap="square" rtlCol="0">
            <a:spAutoFit/>
          </a:bodyPr>
          <a:lstStyle/>
          <a:p>
            <a:r>
              <a:rPr lang="en-US" b="1" dirty="0" smtClean="0"/>
              <a:t>Creating  lag variables</a:t>
            </a:r>
          </a:p>
          <a:p>
            <a:endParaRPr lang="en-US" dirty="0"/>
          </a:p>
          <a:p>
            <a:r>
              <a:rPr lang="en-US" i="1" dirty="0" err="1"/>
              <a:t>data_ll</a:t>
            </a:r>
            <a:r>
              <a:rPr lang="en-US" i="1" dirty="0"/>
              <a:t>=</a:t>
            </a:r>
            <a:r>
              <a:rPr lang="en-US" i="1" dirty="0" err="1"/>
              <a:t>pd.read_csv</a:t>
            </a:r>
            <a:r>
              <a:rPr lang="en-US" i="1" dirty="0"/>
              <a:t>('Lead_Lag.csv')</a:t>
            </a:r>
          </a:p>
          <a:p>
            <a:r>
              <a:rPr lang="en-US" i="1" dirty="0"/>
              <a:t>lag1=</a:t>
            </a:r>
            <a:r>
              <a:rPr lang="en-US" i="1" dirty="0" err="1"/>
              <a:t>data_ll</a:t>
            </a:r>
            <a:r>
              <a:rPr lang="en-US" i="1" dirty="0"/>
              <a:t>['Value'].shift(1)</a:t>
            </a:r>
          </a:p>
          <a:p>
            <a:r>
              <a:rPr lang="en-US" i="1" dirty="0"/>
              <a:t>lag3=</a:t>
            </a:r>
            <a:r>
              <a:rPr lang="en-US" i="1" dirty="0" err="1"/>
              <a:t>data_ll</a:t>
            </a:r>
            <a:r>
              <a:rPr lang="en-US" i="1" dirty="0"/>
              <a:t>['Value'].shift(3)</a:t>
            </a:r>
          </a:p>
          <a:p>
            <a:r>
              <a:rPr lang="en-US" i="1" dirty="0"/>
              <a:t>data_ll1=</a:t>
            </a:r>
            <a:r>
              <a:rPr lang="en-US" i="1" dirty="0" err="1"/>
              <a:t>pd.concat</a:t>
            </a:r>
            <a:r>
              <a:rPr lang="en-US" i="1" dirty="0"/>
              <a:t>([</a:t>
            </a:r>
            <a:r>
              <a:rPr lang="en-US" i="1" dirty="0" err="1"/>
              <a:t>data_ll,data_ll</a:t>
            </a:r>
            <a:r>
              <a:rPr lang="en-US" i="1" dirty="0"/>
              <a:t>['Value'].shift(1),</a:t>
            </a:r>
            <a:r>
              <a:rPr lang="en-US" i="1" dirty="0" err="1"/>
              <a:t>data_ll</a:t>
            </a:r>
            <a:r>
              <a:rPr lang="en-US" i="1" dirty="0"/>
              <a:t>['Value'].shift(3)],axis=1)</a:t>
            </a:r>
          </a:p>
          <a:p>
            <a:r>
              <a:rPr lang="en-US" i="1" dirty="0"/>
              <a:t>data_ll2=</a:t>
            </a:r>
            <a:r>
              <a:rPr lang="en-US" i="1" dirty="0" err="1"/>
              <a:t>pd.concat</a:t>
            </a:r>
            <a:r>
              <a:rPr lang="en-US" i="1" dirty="0" smtClean="0"/>
              <a:t>([data_ll,lag1,lag3],axis=1)</a:t>
            </a:r>
            <a:endParaRPr lang="en-US" i="1" dirty="0"/>
          </a:p>
          <a:p>
            <a:r>
              <a:rPr lang="en-US" i="1" dirty="0"/>
              <a:t>data_ll1</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0769" y="4255538"/>
            <a:ext cx="2124075"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411" y="4337570"/>
            <a:ext cx="1162050"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7086600" y="1512277"/>
            <a:ext cx="3775931" cy="1754326"/>
          </a:xfrm>
          <a:prstGeom prst="rect">
            <a:avLst/>
          </a:prstGeom>
          <a:noFill/>
        </p:spPr>
        <p:txBody>
          <a:bodyPr wrap="square" rtlCol="0">
            <a:spAutoFit/>
          </a:bodyPr>
          <a:lstStyle/>
          <a:p>
            <a:r>
              <a:rPr lang="en-US" b="1" dirty="0" smtClean="0"/>
              <a:t>Creating lead variables</a:t>
            </a:r>
          </a:p>
          <a:p>
            <a:endParaRPr lang="en-US" dirty="0"/>
          </a:p>
          <a:p>
            <a:r>
              <a:rPr lang="en-US" i="1" dirty="0"/>
              <a:t>lead1=</a:t>
            </a:r>
            <a:r>
              <a:rPr lang="en-US" i="1" dirty="0" err="1"/>
              <a:t>data_ll</a:t>
            </a:r>
            <a:r>
              <a:rPr lang="en-US" i="1" dirty="0"/>
              <a:t>['Value'].shift(-1)</a:t>
            </a:r>
          </a:p>
          <a:p>
            <a:r>
              <a:rPr lang="en-US" i="1" dirty="0"/>
              <a:t>lead3=</a:t>
            </a:r>
            <a:r>
              <a:rPr lang="en-US" i="1" dirty="0" err="1"/>
              <a:t>data_ll</a:t>
            </a:r>
            <a:r>
              <a:rPr lang="en-US" i="1" dirty="0"/>
              <a:t>['Value'].shift(-3)</a:t>
            </a:r>
          </a:p>
          <a:p>
            <a:r>
              <a:rPr lang="en-US" i="1" dirty="0"/>
              <a:t>data_ll3=</a:t>
            </a:r>
            <a:r>
              <a:rPr lang="en-US" i="1" dirty="0" err="1"/>
              <a:t>pd.concat</a:t>
            </a:r>
            <a:r>
              <a:rPr lang="en-US" i="1" dirty="0"/>
              <a:t>([data_ll,lead1,lead3],axis=1)</a:t>
            </a:r>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856" y="4255538"/>
            <a:ext cx="1162050"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6980" y="4216938"/>
            <a:ext cx="2076450"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Straight Connector 12"/>
          <p:cNvCxnSpPr/>
          <p:nvPr/>
        </p:nvCxnSpPr>
        <p:spPr>
          <a:xfrm>
            <a:off x="5884984" y="1774649"/>
            <a:ext cx="1" cy="42437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726059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Miscellaneous operations</a:t>
            </a:r>
            <a:endParaRPr lang="en-IN" sz="6000" dirty="0"/>
          </a:p>
        </p:txBody>
      </p:sp>
      <p:sp>
        <p:nvSpPr>
          <p:cNvPr id="6" name="TextBox 5"/>
          <p:cNvSpPr txBox="1"/>
          <p:nvPr/>
        </p:nvSpPr>
        <p:spPr>
          <a:xfrm>
            <a:off x="838200" y="1512277"/>
            <a:ext cx="3775931" cy="1754326"/>
          </a:xfrm>
          <a:prstGeom prst="rect">
            <a:avLst/>
          </a:prstGeom>
          <a:noFill/>
        </p:spPr>
        <p:txBody>
          <a:bodyPr wrap="square" rtlCol="0">
            <a:spAutoFit/>
          </a:bodyPr>
          <a:lstStyle/>
          <a:p>
            <a:r>
              <a:rPr lang="en-US" b="1" dirty="0" smtClean="0"/>
              <a:t>Rolling functions</a:t>
            </a:r>
          </a:p>
          <a:p>
            <a:endParaRPr lang="en-US" i="1" dirty="0" smtClean="0"/>
          </a:p>
          <a:p>
            <a:r>
              <a:rPr lang="en-US" i="1" dirty="0" err="1"/>
              <a:t>df_rand</a:t>
            </a:r>
            <a:r>
              <a:rPr lang="en-US" i="1" dirty="0"/>
              <a:t>=</a:t>
            </a:r>
            <a:r>
              <a:rPr lang="en-US" i="1" dirty="0" err="1"/>
              <a:t>pd.DataFrame</a:t>
            </a:r>
            <a:r>
              <a:rPr lang="en-US" i="1" dirty="0"/>
              <a:t>(</a:t>
            </a:r>
            <a:r>
              <a:rPr lang="en-US" i="1" dirty="0" err="1"/>
              <a:t>np.random.randn</a:t>
            </a:r>
            <a:r>
              <a:rPr lang="en-US" i="1" dirty="0"/>
              <a:t>(100,2),columns=['A','B</a:t>
            </a:r>
            <a:r>
              <a:rPr lang="en-US" i="1" dirty="0" smtClean="0"/>
              <a:t>'])</a:t>
            </a:r>
          </a:p>
          <a:p>
            <a:endParaRPr lang="en-US" i="1" dirty="0"/>
          </a:p>
          <a:p>
            <a:endParaRPr lang="en-US" i="1"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6810" y="2806944"/>
            <a:ext cx="1885950"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740" y="2806944"/>
            <a:ext cx="1809750"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614131" y="2048965"/>
            <a:ext cx="3723135" cy="369332"/>
          </a:xfrm>
          <a:prstGeom prst="rect">
            <a:avLst/>
          </a:prstGeom>
        </p:spPr>
        <p:txBody>
          <a:bodyPr wrap="none">
            <a:spAutoFit/>
          </a:bodyPr>
          <a:lstStyle/>
          <a:p>
            <a:r>
              <a:rPr lang="en-US" i="1" dirty="0"/>
              <a:t>df_rol2_sum=</a:t>
            </a:r>
            <a:r>
              <a:rPr lang="en-US" i="1" dirty="0" err="1"/>
              <a:t>df_rand.rolling</a:t>
            </a:r>
            <a:r>
              <a:rPr lang="en-US" i="1" dirty="0"/>
              <a:t>(2).sum()</a:t>
            </a:r>
          </a:p>
        </p:txBody>
      </p:sp>
      <p:cxnSp>
        <p:nvCxnSpPr>
          <p:cNvPr id="14" name="Straight Connector 13"/>
          <p:cNvCxnSpPr/>
          <p:nvPr/>
        </p:nvCxnSpPr>
        <p:spPr>
          <a:xfrm>
            <a:off x="4602407" y="1784304"/>
            <a:ext cx="1" cy="42437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337263" y="1784304"/>
            <a:ext cx="1" cy="42437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930287" y="5662246"/>
            <a:ext cx="2103559" cy="365812"/>
          </a:xfrm>
          <a:prstGeom prst="rect">
            <a:avLst/>
          </a:prstGeom>
          <a:noFill/>
        </p:spPr>
        <p:txBody>
          <a:bodyPr wrap="square" rtlCol="0">
            <a:spAutoFit/>
          </a:bodyPr>
          <a:lstStyle/>
          <a:p>
            <a:pPr algn="ctr"/>
            <a:r>
              <a:rPr lang="en-US" b="1" dirty="0" smtClean="0"/>
              <a:t>Rolling sum</a:t>
            </a:r>
            <a:endParaRPr lang="en-US" b="1" dirty="0"/>
          </a:p>
        </p:txBody>
      </p:sp>
      <p:sp>
        <p:nvSpPr>
          <p:cNvPr id="16" name="TextBox 15"/>
          <p:cNvSpPr txBox="1"/>
          <p:nvPr/>
        </p:nvSpPr>
        <p:spPr>
          <a:xfrm>
            <a:off x="9267825" y="5662246"/>
            <a:ext cx="2103559" cy="365812"/>
          </a:xfrm>
          <a:prstGeom prst="rect">
            <a:avLst/>
          </a:prstGeom>
          <a:noFill/>
        </p:spPr>
        <p:txBody>
          <a:bodyPr wrap="square" rtlCol="0">
            <a:spAutoFit/>
          </a:bodyPr>
          <a:lstStyle/>
          <a:p>
            <a:pPr algn="ctr"/>
            <a:r>
              <a:rPr lang="en-US" b="1" dirty="0" smtClean="0"/>
              <a:t>Rolling mean</a:t>
            </a:r>
            <a:endParaRPr lang="en-US" b="1" dirty="0"/>
          </a:p>
        </p:txBody>
      </p:sp>
      <p:sp>
        <p:nvSpPr>
          <p:cNvPr id="5" name="Rectangle 4"/>
          <p:cNvSpPr/>
          <p:nvPr/>
        </p:nvSpPr>
        <p:spPr>
          <a:xfrm>
            <a:off x="8337266" y="2055211"/>
            <a:ext cx="3995646" cy="369332"/>
          </a:xfrm>
          <a:prstGeom prst="rect">
            <a:avLst/>
          </a:prstGeom>
        </p:spPr>
        <p:txBody>
          <a:bodyPr wrap="none">
            <a:spAutoFit/>
          </a:bodyPr>
          <a:lstStyle/>
          <a:p>
            <a:r>
              <a:rPr lang="en-US" i="1" dirty="0"/>
              <a:t>df_rol2_mean=</a:t>
            </a:r>
            <a:r>
              <a:rPr lang="en-US" i="1" dirty="0" err="1"/>
              <a:t>df_rand.rolling</a:t>
            </a:r>
            <a:r>
              <a:rPr lang="en-US" i="1" dirty="0"/>
              <a:t>(2).mean()</a:t>
            </a:r>
          </a:p>
        </p:txBody>
      </p:sp>
      <p:pic>
        <p:nvPicPr>
          <p:cNvPr id="18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4339" y="2778369"/>
            <a:ext cx="1724025"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367445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Miscellaneous operations</a:t>
            </a:r>
            <a:endParaRPr lang="en-IN" sz="6000" dirty="0"/>
          </a:p>
        </p:txBody>
      </p:sp>
      <p:sp>
        <p:nvSpPr>
          <p:cNvPr id="7" name="TextBox 6"/>
          <p:cNvSpPr txBox="1"/>
          <p:nvPr/>
        </p:nvSpPr>
        <p:spPr>
          <a:xfrm>
            <a:off x="838200" y="1547446"/>
            <a:ext cx="4906108" cy="2308324"/>
          </a:xfrm>
          <a:prstGeom prst="rect">
            <a:avLst/>
          </a:prstGeom>
          <a:noFill/>
        </p:spPr>
        <p:txBody>
          <a:bodyPr wrap="square" rtlCol="0">
            <a:spAutoFit/>
          </a:bodyPr>
          <a:lstStyle/>
          <a:p>
            <a:r>
              <a:rPr lang="en-US" b="1" dirty="0" smtClean="0"/>
              <a:t>Rolling functions in Group By</a:t>
            </a:r>
          </a:p>
          <a:p>
            <a:r>
              <a:rPr lang="en-US" b="1" dirty="0" smtClean="0"/>
              <a:t>   </a:t>
            </a:r>
          </a:p>
          <a:p>
            <a:r>
              <a:rPr lang="en-US" b="1" dirty="0" smtClean="0"/>
              <a:t>Rolling starts separately for each group</a:t>
            </a:r>
            <a:endParaRPr lang="en-US" b="1" dirty="0"/>
          </a:p>
          <a:p>
            <a:endParaRPr lang="en-US" i="1" dirty="0" smtClean="0"/>
          </a:p>
          <a:p>
            <a:r>
              <a:rPr lang="en-US" i="1" dirty="0" smtClean="0"/>
              <a:t>grouped=</a:t>
            </a:r>
            <a:r>
              <a:rPr lang="en-US" i="1" dirty="0" err="1" smtClean="0"/>
              <a:t>datastr.groupby</a:t>
            </a:r>
            <a:r>
              <a:rPr lang="en-US" i="1" dirty="0"/>
              <a:t>('Ship Mode')</a:t>
            </a:r>
          </a:p>
          <a:p>
            <a:r>
              <a:rPr lang="en-US" i="1" dirty="0" err="1"/>
              <a:t>grouped.head</a:t>
            </a:r>
            <a:r>
              <a:rPr lang="en-US" i="1" dirty="0"/>
              <a:t>(1</a:t>
            </a:r>
            <a:r>
              <a:rPr lang="en-US" i="1" dirty="0" smtClean="0"/>
              <a:t>)</a:t>
            </a:r>
          </a:p>
          <a:p>
            <a:endParaRPr lang="en-US" dirty="0"/>
          </a:p>
          <a:p>
            <a:endParaRPr 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39" y="3524625"/>
            <a:ext cx="3236574" cy="3173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6096000" y="1890663"/>
            <a:ext cx="6096000" cy="1477328"/>
          </a:xfrm>
          <a:prstGeom prst="rect">
            <a:avLst/>
          </a:prstGeom>
        </p:spPr>
        <p:txBody>
          <a:bodyPr>
            <a:spAutoFit/>
          </a:bodyPr>
          <a:lstStyle/>
          <a:p>
            <a:endParaRPr lang="en-US" i="1" dirty="0" smtClean="0"/>
          </a:p>
          <a:p>
            <a:r>
              <a:rPr lang="en-US" b="1" i="1" dirty="0" smtClean="0"/>
              <a:t># applies to all the numeric columns</a:t>
            </a:r>
          </a:p>
          <a:p>
            <a:endParaRPr lang="en-US" i="1" dirty="0"/>
          </a:p>
          <a:p>
            <a:r>
              <a:rPr lang="en-US" i="1" dirty="0" smtClean="0"/>
              <a:t>grouped=</a:t>
            </a:r>
            <a:r>
              <a:rPr lang="en-US" i="1" dirty="0" err="1" smtClean="0"/>
              <a:t>datastr.groupby</a:t>
            </a:r>
            <a:r>
              <a:rPr lang="en-US" i="1" dirty="0"/>
              <a:t>('Ship Mode').rolling(2).mean()</a:t>
            </a:r>
          </a:p>
          <a:p>
            <a:r>
              <a:rPr lang="en-US" i="1" dirty="0"/>
              <a:t>grouped[</a:t>
            </a:r>
            <a:r>
              <a:rPr lang="en-US" i="1" dirty="0" err="1"/>
              <a:t>pd.isnull</a:t>
            </a:r>
            <a:r>
              <a:rPr lang="en-US" i="1" dirty="0"/>
              <a:t>(grouped['Sales'])]</a:t>
            </a:r>
          </a:p>
        </p:txBody>
      </p:sp>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7632" y="3524625"/>
            <a:ext cx="3317630" cy="3265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868391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Miscellaneous operations</a:t>
            </a:r>
            <a:endParaRPr lang="en-IN" sz="6000" dirty="0"/>
          </a:p>
        </p:txBody>
      </p:sp>
      <p:sp>
        <p:nvSpPr>
          <p:cNvPr id="7" name="TextBox 6"/>
          <p:cNvSpPr txBox="1"/>
          <p:nvPr/>
        </p:nvSpPr>
        <p:spPr>
          <a:xfrm>
            <a:off x="838200" y="1547446"/>
            <a:ext cx="4906108" cy="2031325"/>
          </a:xfrm>
          <a:prstGeom prst="rect">
            <a:avLst/>
          </a:prstGeom>
          <a:noFill/>
        </p:spPr>
        <p:txBody>
          <a:bodyPr wrap="square" rtlCol="0">
            <a:spAutoFit/>
          </a:bodyPr>
          <a:lstStyle/>
          <a:p>
            <a:r>
              <a:rPr lang="en-US" b="1" dirty="0" smtClean="0"/>
              <a:t>Rolling functions in Group By</a:t>
            </a:r>
          </a:p>
          <a:p>
            <a:r>
              <a:rPr lang="en-US" b="1" dirty="0" smtClean="0"/>
              <a:t>   </a:t>
            </a:r>
          </a:p>
          <a:p>
            <a:r>
              <a:rPr lang="en-US" b="1" dirty="0" smtClean="0"/>
              <a:t># Rolling for just one column</a:t>
            </a:r>
            <a:endParaRPr lang="en-US" b="1" dirty="0"/>
          </a:p>
          <a:p>
            <a:endParaRPr lang="en-US" i="1" dirty="0" smtClean="0"/>
          </a:p>
          <a:p>
            <a:r>
              <a:rPr lang="en-US" i="1" dirty="0"/>
              <a:t>grouped=</a:t>
            </a:r>
            <a:r>
              <a:rPr lang="en-US" i="1" dirty="0" err="1"/>
              <a:t>datastr.groupby</a:t>
            </a:r>
            <a:r>
              <a:rPr lang="en-US" i="1" dirty="0"/>
              <a:t>('Ship Mode')['Sales'].rolling(2).mean()</a:t>
            </a:r>
          </a:p>
          <a:p>
            <a:r>
              <a:rPr lang="en-US" i="1" dirty="0"/>
              <a:t>grouped</a:t>
            </a:r>
            <a:endParaRPr lang="en-US" dirty="0"/>
          </a:p>
        </p:txBody>
      </p:sp>
      <p:sp>
        <p:nvSpPr>
          <p:cNvPr id="8" name="Rectangle 7"/>
          <p:cNvSpPr/>
          <p:nvPr/>
        </p:nvSpPr>
        <p:spPr>
          <a:xfrm>
            <a:off x="5990492" y="1995935"/>
            <a:ext cx="6096000" cy="646331"/>
          </a:xfrm>
          <a:prstGeom prst="rect">
            <a:avLst/>
          </a:prstGeom>
        </p:spPr>
        <p:txBody>
          <a:bodyPr>
            <a:spAutoFit/>
          </a:bodyPr>
          <a:lstStyle/>
          <a:p>
            <a:r>
              <a:rPr lang="en-US" b="1" i="1" dirty="0" smtClean="0"/>
              <a:t># Rolling for two columns</a:t>
            </a:r>
          </a:p>
          <a:p>
            <a:endParaRPr lang="en-US" i="1" dirty="0"/>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094" y="3710353"/>
            <a:ext cx="2876550"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5744308" y="2563108"/>
            <a:ext cx="6096000" cy="923330"/>
          </a:xfrm>
          <a:prstGeom prst="rect">
            <a:avLst/>
          </a:prstGeom>
        </p:spPr>
        <p:txBody>
          <a:bodyPr>
            <a:spAutoFit/>
          </a:bodyPr>
          <a:lstStyle/>
          <a:p>
            <a:r>
              <a:rPr lang="en-US" i="1" dirty="0"/>
              <a:t>grouped=</a:t>
            </a:r>
            <a:r>
              <a:rPr lang="en-US" i="1" dirty="0" err="1"/>
              <a:t>datastr.groupby</a:t>
            </a:r>
            <a:r>
              <a:rPr lang="en-US" i="1" dirty="0"/>
              <a:t>('Ship Mode')['</a:t>
            </a:r>
            <a:r>
              <a:rPr lang="en-US" i="1" dirty="0" err="1"/>
              <a:t>Sales','Unit</a:t>
            </a:r>
            <a:r>
              <a:rPr lang="en-US" i="1" dirty="0"/>
              <a:t> Price'].rolling(2).mean()</a:t>
            </a:r>
          </a:p>
          <a:p>
            <a:r>
              <a:rPr lang="en-US" i="1" dirty="0"/>
              <a:t>grouped</a:t>
            </a:r>
          </a:p>
        </p:txBody>
      </p:sp>
      <p:pic>
        <p:nvPicPr>
          <p:cNvPr id="235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0813" y="3429000"/>
            <a:ext cx="3152775" cy="282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493341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Miscellaneous operations</a:t>
            </a:r>
            <a:endParaRPr lang="en-IN" sz="6000" dirty="0"/>
          </a:p>
        </p:txBody>
      </p:sp>
      <p:sp>
        <p:nvSpPr>
          <p:cNvPr id="7" name="TextBox 6"/>
          <p:cNvSpPr txBox="1"/>
          <p:nvPr/>
        </p:nvSpPr>
        <p:spPr>
          <a:xfrm>
            <a:off x="838199" y="1547446"/>
            <a:ext cx="9278815" cy="3416320"/>
          </a:xfrm>
          <a:prstGeom prst="rect">
            <a:avLst/>
          </a:prstGeom>
          <a:noFill/>
        </p:spPr>
        <p:txBody>
          <a:bodyPr wrap="square" rtlCol="0">
            <a:spAutoFit/>
          </a:bodyPr>
          <a:lstStyle/>
          <a:p>
            <a:r>
              <a:rPr lang="en-US" b="1" dirty="0" smtClean="0"/>
              <a:t>Creating dummy variables</a:t>
            </a:r>
          </a:p>
          <a:p>
            <a:endParaRPr lang="en-US" b="1" dirty="0"/>
          </a:p>
          <a:p>
            <a:r>
              <a:rPr lang="en-US" dirty="0" smtClean="0"/>
              <a:t>Categorical variables can’t go as they are in the models. They need to be </a:t>
            </a:r>
            <a:r>
              <a:rPr lang="en-US" dirty="0" err="1" smtClean="0"/>
              <a:t>vectorised</a:t>
            </a:r>
            <a:r>
              <a:rPr lang="en-US" dirty="0" smtClean="0"/>
              <a:t> or converted into dummy variables</a:t>
            </a:r>
          </a:p>
          <a:p>
            <a:endParaRPr lang="en-US" dirty="0"/>
          </a:p>
          <a:p>
            <a:r>
              <a:rPr lang="en-US" i="1" dirty="0" err="1"/>
              <a:t>datatitan</a:t>
            </a:r>
            <a:r>
              <a:rPr lang="en-US" i="1" dirty="0"/>
              <a:t>=</a:t>
            </a:r>
            <a:r>
              <a:rPr lang="en-US" i="1" dirty="0" err="1"/>
              <a:t>pd.read_csv</a:t>
            </a:r>
            <a:r>
              <a:rPr lang="en-US" i="1" dirty="0"/>
              <a:t>('titanic3.csv')</a:t>
            </a:r>
          </a:p>
          <a:p>
            <a:r>
              <a:rPr lang="en-US" i="1" dirty="0" err="1" smtClean="0"/>
              <a:t>dummy_sex</a:t>
            </a:r>
            <a:r>
              <a:rPr lang="en-US" i="1" dirty="0" smtClean="0"/>
              <a:t>=</a:t>
            </a:r>
            <a:r>
              <a:rPr lang="en-US" i="1" dirty="0" err="1" smtClean="0"/>
              <a:t>pd.get_dummies</a:t>
            </a:r>
            <a:r>
              <a:rPr lang="en-US" i="1" dirty="0" smtClean="0"/>
              <a:t>(</a:t>
            </a:r>
            <a:r>
              <a:rPr lang="en-US" i="1" dirty="0" err="1" smtClean="0"/>
              <a:t>datatitan</a:t>
            </a:r>
            <a:r>
              <a:rPr lang="en-US" i="1" dirty="0"/>
              <a:t>['sex'],prefix='sex')</a:t>
            </a:r>
          </a:p>
          <a:p>
            <a:r>
              <a:rPr lang="en-US" i="1" dirty="0" err="1"/>
              <a:t>column_name</a:t>
            </a:r>
            <a:r>
              <a:rPr lang="en-US" i="1" dirty="0"/>
              <a:t>=</a:t>
            </a:r>
            <a:r>
              <a:rPr lang="en-US" i="1" dirty="0" err="1"/>
              <a:t>datatitan.columns.values.tolist</a:t>
            </a:r>
            <a:r>
              <a:rPr lang="en-US" i="1" dirty="0"/>
              <a:t>()</a:t>
            </a:r>
          </a:p>
          <a:p>
            <a:r>
              <a:rPr lang="en-US" i="1" dirty="0" err="1"/>
              <a:t>column_name.remove</a:t>
            </a:r>
            <a:r>
              <a:rPr lang="en-US" i="1" dirty="0"/>
              <a:t>('sex')</a:t>
            </a:r>
          </a:p>
          <a:p>
            <a:r>
              <a:rPr lang="en-US" i="1" dirty="0" err="1"/>
              <a:t>datatitan</a:t>
            </a:r>
            <a:r>
              <a:rPr lang="en-US" i="1" dirty="0"/>
              <a:t>=</a:t>
            </a:r>
            <a:r>
              <a:rPr lang="en-US" i="1" dirty="0" err="1"/>
              <a:t>pd.concat</a:t>
            </a:r>
            <a:r>
              <a:rPr lang="en-US" i="1" dirty="0"/>
              <a:t>([</a:t>
            </a:r>
            <a:r>
              <a:rPr lang="en-US" i="1" dirty="0" err="1"/>
              <a:t>datatitan</a:t>
            </a:r>
            <a:r>
              <a:rPr lang="en-US" i="1" dirty="0"/>
              <a:t>[</a:t>
            </a:r>
            <a:r>
              <a:rPr lang="en-US" i="1" dirty="0" err="1"/>
              <a:t>column_name</a:t>
            </a:r>
            <a:r>
              <a:rPr lang="en-US" i="1" dirty="0"/>
              <a:t>],</a:t>
            </a:r>
            <a:r>
              <a:rPr lang="en-US" i="1" dirty="0" err="1"/>
              <a:t>dummy_sex</a:t>
            </a:r>
            <a:r>
              <a:rPr lang="en-US" i="1" dirty="0"/>
              <a:t>],axis=1)</a:t>
            </a:r>
          </a:p>
          <a:p>
            <a:r>
              <a:rPr lang="en-US" i="1" dirty="0" err="1"/>
              <a:t>datatitan.head</a:t>
            </a:r>
            <a:r>
              <a:rPr lang="en-US" i="1" dirty="0"/>
              <a:t>()</a:t>
            </a:r>
            <a:endParaRPr lang="en-US" i="1" dirty="0" smtClean="0"/>
          </a:p>
          <a:p>
            <a:r>
              <a:rPr lang="en-US" b="1" dirty="0" smtClean="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9546" y="4440114"/>
            <a:ext cx="383931" cy="20636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0235" y="4369822"/>
            <a:ext cx="1077058" cy="2204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a:stCxn id="1026" idx="3"/>
            <a:endCxn id="1027" idx="1"/>
          </p:cNvCxnSpPr>
          <p:nvPr/>
        </p:nvCxnSpPr>
        <p:spPr>
          <a:xfrm flipV="1">
            <a:off x="3493477" y="5471928"/>
            <a:ext cx="2486758" cy="1"/>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284069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Miscellaneous operations</a:t>
            </a:r>
            <a:endParaRPr lang="en-IN" sz="6000" dirty="0"/>
          </a:p>
        </p:txBody>
      </p:sp>
      <p:sp>
        <p:nvSpPr>
          <p:cNvPr id="7" name="TextBox 6"/>
          <p:cNvSpPr txBox="1"/>
          <p:nvPr/>
        </p:nvSpPr>
        <p:spPr>
          <a:xfrm>
            <a:off x="838199" y="1547446"/>
            <a:ext cx="9278815" cy="1754326"/>
          </a:xfrm>
          <a:prstGeom prst="rect">
            <a:avLst/>
          </a:prstGeom>
          <a:noFill/>
        </p:spPr>
        <p:txBody>
          <a:bodyPr wrap="square" rtlCol="0">
            <a:spAutoFit/>
          </a:bodyPr>
          <a:lstStyle/>
          <a:p>
            <a:r>
              <a:rPr lang="en-US" b="1" dirty="0" smtClean="0"/>
              <a:t>Creating dummy variables</a:t>
            </a:r>
          </a:p>
          <a:p>
            <a:endParaRPr lang="en-US" b="1" dirty="0"/>
          </a:p>
          <a:p>
            <a:r>
              <a:rPr lang="en-US" dirty="0" smtClean="0"/>
              <a:t>Categorical variables can’t go as they are in the models. They need to be </a:t>
            </a:r>
            <a:r>
              <a:rPr lang="en-US" dirty="0" err="1" smtClean="0"/>
              <a:t>vectorised</a:t>
            </a:r>
            <a:r>
              <a:rPr lang="en-US" dirty="0" smtClean="0"/>
              <a:t> or converted into dummy variables</a:t>
            </a:r>
          </a:p>
          <a:p>
            <a:endParaRPr lang="en-US" dirty="0"/>
          </a:p>
          <a:p>
            <a:r>
              <a:rPr lang="en-US" b="1" dirty="0" smtClean="0"/>
              <a:t>   </a:t>
            </a:r>
          </a:p>
        </p:txBody>
      </p:sp>
      <p:sp>
        <p:nvSpPr>
          <p:cNvPr id="2" name="Rectangle 1"/>
          <p:cNvSpPr/>
          <p:nvPr/>
        </p:nvSpPr>
        <p:spPr>
          <a:xfrm>
            <a:off x="838201" y="2762852"/>
            <a:ext cx="10556630" cy="2862322"/>
          </a:xfrm>
          <a:prstGeom prst="rect">
            <a:avLst/>
          </a:prstGeom>
        </p:spPr>
        <p:txBody>
          <a:bodyPr wrap="square">
            <a:spAutoFit/>
          </a:bodyPr>
          <a:lstStyle/>
          <a:p>
            <a:r>
              <a:rPr lang="en-US" dirty="0" err="1"/>
              <a:t>datatitan</a:t>
            </a:r>
            <a:r>
              <a:rPr lang="en-US" dirty="0"/>
              <a:t>=</a:t>
            </a:r>
            <a:r>
              <a:rPr lang="en-US" dirty="0" err="1"/>
              <a:t>pd.read_csv</a:t>
            </a:r>
            <a:r>
              <a:rPr lang="en-US" dirty="0"/>
              <a:t>('titanic3.csv</a:t>
            </a:r>
            <a:r>
              <a:rPr lang="en-US" dirty="0" smtClean="0"/>
              <a:t>')                          </a:t>
            </a:r>
            <a:r>
              <a:rPr lang="en-US" b="1" dirty="0" smtClean="0"/>
              <a:t># creating a dummy column using label encoding</a:t>
            </a:r>
            <a:endParaRPr lang="en-US" b="1" dirty="0"/>
          </a:p>
          <a:p>
            <a:r>
              <a:rPr lang="en-US" dirty="0"/>
              <a:t>from </a:t>
            </a:r>
            <a:r>
              <a:rPr lang="en-US" dirty="0" err="1"/>
              <a:t>sklearn</a:t>
            </a:r>
            <a:r>
              <a:rPr lang="en-US" dirty="0"/>
              <a:t> import preprocessing</a:t>
            </a:r>
          </a:p>
          <a:p>
            <a:r>
              <a:rPr lang="en-US" dirty="0" err="1"/>
              <a:t>le_sex</a:t>
            </a:r>
            <a:r>
              <a:rPr lang="en-US" dirty="0"/>
              <a:t> = </a:t>
            </a:r>
            <a:r>
              <a:rPr lang="en-US" dirty="0" err="1"/>
              <a:t>preprocessing.LabelEncoder</a:t>
            </a:r>
            <a:r>
              <a:rPr lang="en-US" dirty="0"/>
              <a:t>()</a:t>
            </a:r>
          </a:p>
          <a:p>
            <a:r>
              <a:rPr lang="en-US" dirty="0" err="1"/>
              <a:t>sex_dummy</a:t>
            </a:r>
            <a:r>
              <a:rPr lang="en-US" dirty="0"/>
              <a:t> = </a:t>
            </a:r>
            <a:r>
              <a:rPr lang="en-US" dirty="0" err="1"/>
              <a:t>le_sex.fit_transform</a:t>
            </a:r>
            <a:r>
              <a:rPr lang="en-US" dirty="0"/>
              <a:t>(</a:t>
            </a:r>
            <a:r>
              <a:rPr lang="en-US" dirty="0" err="1"/>
              <a:t>datatitan</a:t>
            </a:r>
            <a:r>
              <a:rPr lang="en-US" dirty="0"/>
              <a:t>['sex'])</a:t>
            </a:r>
          </a:p>
          <a:p>
            <a:endParaRPr lang="en-US" dirty="0" smtClean="0"/>
          </a:p>
          <a:p>
            <a:endParaRPr lang="en-US" dirty="0"/>
          </a:p>
          <a:p>
            <a:endParaRPr lang="en-US" dirty="0" smtClean="0"/>
          </a:p>
          <a:p>
            <a:r>
              <a:rPr lang="en-US" dirty="0" smtClean="0"/>
              <a:t>list(</a:t>
            </a:r>
            <a:r>
              <a:rPr lang="en-US" dirty="0" err="1" smtClean="0"/>
              <a:t>le_sex.classes</a:t>
            </a:r>
            <a:r>
              <a:rPr lang="en-US" dirty="0" smtClean="0"/>
              <a:t>_)                                                         </a:t>
            </a:r>
            <a:r>
              <a:rPr lang="en-US" b="1" dirty="0" smtClean="0"/>
              <a:t># list the categories of the categorical variable</a:t>
            </a:r>
            <a:endParaRPr lang="en-US" b="1" dirty="0"/>
          </a:p>
          <a:p>
            <a:endParaRPr lang="en-US" dirty="0" smtClean="0"/>
          </a:p>
          <a:p>
            <a:r>
              <a:rPr lang="en-US" dirty="0" err="1" smtClean="0"/>
              <a:t>le_sex.inverse_transform</a:t>
            </a:r>
            <a:r>
              <a:rPr lang="en-US" dirty="0" smtClean="0"/>
              <a:t>(</a:t>
            </a:r>
            <a:r>
              <a:rPr lang="en-US" dirty="0" err="1" smtClean="0"/>
              <a:t>sex_dummy</a:t>
            </a:r>
            <a:r>
              <a:rPr lang="en-US" dirty="0" smtClean="0"/>
              <a:t>)                       </a:t>
            </a:r>
            <a:r>
              <a:rPr lang="en-US" b="1" dirty="0" smtClean="0"/>
              <a:t>#decode the dummy </a:t>
            </a:r>
            <a:r>
              <a:rPr lang="en-US" b="1" dirty="0" err="1" smtClean="0"/>
              <a:t>variavle</a:t>
            </a:r>
            <a:r>
              <a:rPr lang="en-US" b="1" dirty="0" smtClean="0"/>
              <a:t> to categorical variable</a:t>
            </a:r>
            <a:endParaRPr lang="en-US" b="1" dirty="0"/>
          </a:p>
        </p:txBody>
      </p:sp>
    </p:spTree>
    <p:extLst>
      <p:ext uri="{BB962C8B-B14F-4D97-AF65-F5344CB8AC3E}">
        <p14:creationId xmlns:p14="http://schemas.microsoft.com/office/powerpoint/2010/main" val="341549724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600" dirty="0" smtClean="0"/>
              <a:t>Data comes from various sources/tables</a:t>
            </a:r>
          </a:p>
          <a:p>
            <a:r>
              <a:rPr lang="en-US" sz="1600" dirty="0" smtClean="0"/>
              <a:t>They need to be merged/joined</a:t>
            </a:r>
          </a:p>
          <a:p>
            <a:r>
              <a:rPr lang="en-US" sz="1600" dirty="0" smtClean="0"/>
              <a:t>Mission critical part of data preparation</a:t>
            </a:r>
          </a:p>
          <a:p>
            <a:r>
              <a:rPr lang="en-US" sz="1600" dirty="0" smtClean="0"/>
              <a:t>Can be used for mapping</a:t>
            </a:r>
          </a:p>
          <a:p>
            <a:r>
              <a:rPr lang="en-US" sz="1600" dirty="0" smtClean="0"/>
              <a:t>Merge/Join happen over primary key(s)</a:t>
            </a:r>
          </a:p>
          <a:p>
            <a:r>
              <a:rPr lang="en-US" sz="1600" dirty="0" smtClean="0"/>
              <a:t>Different types: Inner, Outer, Left, Right</a:t>
            </a:r>
          </a:p>
          <a:p>
            <a:endParaRPr lang="en-US" sz="1600" dirty="0"/>
          </a:p>
          <a:p>
            <a:endParaRPr lang="en-US" sz="1600" dirty="0"/>
          </a:p>
        </p:txBody>
      </p:sp>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Merging Data</a:t>
            </a:r>
            <a:endParaRPr lang="en-IN" sz="60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649" y="3988777"/>
            <a:ext cx="211455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5152" y="3988777"/>
            <a:ext cx="123825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180492" y="5228492"/>
            <a:ext cx="1406770" cy="369332"/>
          </a:xfrm>
          <a:prstGeom prst="rect">
            <a:avLst/>
          </a:prstGeom>
          <a:noFill/>
        </p:spPr>
        <p:txBody>
          <a:bodyPr wrap="square" rtlCol="0">
            <a:spAutoFit/>
          </a:bodyPr>
          <a:lstStyle/>
          <a:p>
            <a:r>
              <a:rPr lang="en-US" b="1" dirty="0" smtClean="0"/>
              <a:t>T1</a:t>
            </a:r>
            <a:endParaRPr lang="en-US" b="1" dirty="0"/>
          </a:p>
        </p:txBody>
      </p:sp>
      <p:sp>
        <p:nvSpPr>
          <p:cNvPr id="8" name="TextBox 7"/>
          <p:cNvSpPr txBox="1"/>
          <p:nvPr/>
        </p:nvSpPr>
        <p:spPr>
          <a:xfrm>
            <a:off x="5465152" y="5240215"/>
            <a:ext cx="1406770" cy="369332"/>
          </a:xfrm>
          <a:prstGeom prst="rect">
            <a:avLst/>
          </a:prstGeom>
          <a:noFill/>
        </p:spPr>
        <p:txBody>
          <a:bodyPr wrap="square" rtlCol="0">
            <a:spAutoFit/>
          </a:bodyPr>
          <a:lstStyle/>
          <a:p>
            <a:r>
              <a:rPr lang="en-US" b="1" dirty="0" smtClean="0"/>
              <a:t>         T2</a:t>
            </a:r>
            <a:endParaRPr lang="en-US" b="1" dirty="0"/>
          </a:p>
        </p:txBody>
      </p:sp>
    </p:spTree>
    <p:extLst>
      <p:ext uri="{BB962C8B-B14F-4D97-AF65-F5344CB8AC3E}">
        <p14:creationId xmlns:p14="http://schemas.microsoft.com/office/powerpoint/2010/main" val="332071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Loading Data Files</a:t>
            </a:r>
            <a:endParaRPr lang="en-IN" sz="6000" dirty="0"/>
          </a:p>
        </p:txBody>
      </p:sp>
      <p:sp>
        <p:nvSpPr>
          <p:cNvPr id="5" name="TextBox 4"/>
          <p:cNvSpPr txBox="1"/>
          <p:nvPr/>
        </p:nvSpPr>
        <p:spPr>
          <a:xfrm>
            <a:off x="838199" y="1746738"/>
            <a:ext cx="5046785" cy="369332"/>
          </a:xfrm>
          <a:prstGeom prst="rect">
            <a:avLst/>
          </a:prstGeom>
          <a:noFill/>
        </p:spPr>
        <p:txBody>
          <a:bodyPr wrap="square" rtlCol="0">
            <a:spAutoFit/>
          </a:bodyPr>
          <a:lstStyle/>
          <a:p>
            <a:r>
              <a:rPr lang="en-US" b="1" dirty="0" smtClean="0"/>
              <a:t>Steps in reading a dataset in Python</a:t>
            </a:r>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2366033944"/>
              </p:ext>
            </p:extLst>
          </p:nvPr>
        </p:nvGraphicFramePr>
        <p:xfrm>
          <a:off x="1496645" y="2267113"/>
          <a:ext cx="8776677" cy="1483360"/>
        </p:xfrm>
        <a:graphic>
          <a:graphicData uri="http://schemas.openxmlformats.org/drawingml/2006/table">
            <a:tbl>
              <a:tblPr firstRow="1" bandRow="1">
                <a:tableStyleId>{5C22544A-7EE6-4342-B048-85BDC9FD1C3A}</a:tableStyleId>
              </a:tblPr>
              <a:tblGrid>
                <a:gridCol w="1742831"/>
                <a:gridCol w="7033846"/>
              </a:tblGrid>
              <a:tr h="370840">
                <a:tc>
                  <a:txBody>
                    <a:bodyPr/>
                    <a:lstStyle/>
                    <a:p>
                      <a:pPr algn="ctr"/>
                      <a:r>
                        <a:rPr lang="en-US" dirty="0" smtClean="0"/>
                        <a:t>Steps</a:t>
                      </a:r>
                      <a:endParaRPr lang="en-US" dirty="0"/>
                    </a:p>
                  </a:txBody>
                  <a:tcPr/>
                </a:tc>
                <a:tc>
                  <a:txBody>
                    <a:bodyPr/>
                    <a:lstStyle/>
                    <a:p>
                      <a:pPr algn="ctr"/>
                      <a:r>
                        <a:rPr lang="en-US" dirty="0" smtClean="0"/>
                        <a:t>Description</a:t>
                      </a:r>
                      <a:endParaRPr lang="en-US" dirty="0"/>
                    </a:p>
                  </a:txBody>
                  <a:tcPr/>
                </a:tc>
              </a:tr>
              <a:tr h="370840">
                <a:tc>
                  <a:txBody>
                    <a:bodyPr/>
                    <a:lstStyle/>
                    <a:p>
                      <a:r>
                        <a:rPr lang="en-US" dirty="0" smtClean="0"/>
                        <a:t>Step 1</a:t>
                      </a:r>
                      <a:endParaRPr lang="en-US" dirty="0"/>
                    </a:p>
                  </a:txBody>
                  <a:tcPr/>
                </a:tc>
                <a:tc>
                  <a:txBody>
                    <a:bodyPr/>
                    <a:lstStyle/>
                    <a:p>
                      <a:r>
                        <a:rPr lang="en-US" dirty="0" smtClean="0"/>
                        <a:t>Import required Python packages e.g. </a:t>
                      </a:r>
                      <a:r>
                        <a:rPr lang="en-US" dirty="0" err="1" smtClean="0"/>
                        <a:t>os</a:t>
                      </a:r>
                      <a:r>
                        <a:rPr lang="en-US" dirty="0" smtClean="0"/>
                        <a:t>, pandas, </a:t>
                      </a:r>
                      <a:r>
                        <a:rPr lang="en-US" dirty="0" err="1" smtClean="0"/>
                        <a:t>numpy</a:t>
                      </a:r>
                      <a:r>
                        <a:rPr lang="en-US" dirty="0" smtClean="0"/>
                        <a:t> etc.</a:t>
                      </a:r>
                      <a:endParaRPr lang="en-US" dirty="0"/>
                    </a:p>
                  </a:txBody>
                  <a:tcPr/>
                </a:tc>
              </a:tr>
              <a:tr h="370840">
                <a:tc>
                  <a:txBody>
                    <a:bodyPr/>
                    <a:lstStyle/>
                    <a:p>
                      <a:r>
                        <a:rPr lang="en-US" dirty="0" smtClean="0"/>
                        <a:t>Step 2</a:t>
                      </a:r>
                      <a:endParaRPr lang="en-US" dirty="0"/>
                    </a:p>
                  </a:txBody>
                  <a:tcPr/>
                </a:tc>
                <a:tc>
                  <a:txBody>
                    <a:bodyPr/>
                    <a:lstStyle/>
                    <a:p>
                      <a:r>
                        <a:rPr lang="en-US" dirty="0" smtClean="0"/>
                        <a:t>Change the current directory to the directory where data is present</a:t>
                      </a:r>
                      <a:endParaRPr lang="en-US" dirty="0"/>
                    </a:p>
                  </a:txBody>
                  <a:tcPr/>
                </a:tc>
              </a:tr>
              <a:tr h="370840">
                <a:tc>
                  <a:txBody>
                    <a:bodyPr/>
                    <a:lstStyle/>
                    <a:p>
                      <a:r>
                        <a:rPr lang="en-US" dirty="0" smtClean="0"/>
                        <a:t>Step 3</a:t>
                      </a:r>
                      <a:endParaRPr lang="en-US" dirty="0"/>
                    </a:p>
                  </a:txBody>
                  <a:tcPr/>
                </a:tc>
                <a:tc>
                  <a:txBody>
                    <a:bodyPr/>
                    <a:lstStyle/>
                    <a:p>
                      <a:r>
                        <a:rPr lang="en-US" dirty="0" smtClean="0"/>
                        <a:t>Use one</a:t>
                      </a:r>
                      <a:r>
                        <a:rPr lang="en-US" baseline="0" dirty="0" smtClean="0"/>
                        <a:t> of the methods above to read in the data</a:t>
                      </a:r>
                      <a:endParaRPr lang="en-US" dirty="0"/>
                    </a:p>
                  </a:txBody>
                  <a:tcPr/>
                </a:tc>
              </a:tr>
            </a:tbl>
          </a:graphicData>
        </a:graphic>
      </p:graphicFrame>
      <p:sp>
        <p:nvSpPr>
          <p:cNvPr id="6" name="TextBox 5"/>
          <p:cNvSpPr txBox="1"/>
          <p:nvPr/>
        </p:nvSpPr>
        <p:spPr>
          <a:xfrm>
            <a:off x="1512277" y="4091354"/>
            <a:ext cx="8757138" cy="1200329"/>
          </a:xfrm>
          <a:prstGeom prst="rect">
            <a:avLst/>
          </a:prstGeom>
          <a:noFill/>
        </p:spPr>
        <p:txBody>
          <a:bodyPr wrap="square" rtlCol="0">
            <a:spAutoFit/>
          </a:bodyPr>
          <a:lstStyle/>
          <a:p>
            <a:r>
              <a:rPr lang="en-US" i="1" dirty="0"/>
              <a:t>import </a:t>
            </a:r>
            <a:r>
              <a:rPr lang="en-US" i="1" dirty="0" err="1"/>
              <a:t>os</a:t>
            </a:r>
            <a:endParaRPr lang="en-US" i="1" dirty="0"/>
          </a:p>
          <a:p>
            <a:r>
              <a:rPr lang="en-US" i="1" dirty="0"/>
              <a:t>import pandas as </a:t>
            </a:r>
            <a:r>
              <a:rPr lang="en-US" i="1" dirty="0" err="1" smtClean="0"/>
              <a:t>pd</a:t>
            </a:r>
            <a:endParaRPr lang="en-US" i="1" dirty="0" smtClean="0"/>
          </a:p>
          <a:p>
            <a:r>
              <a:rPr lang="en-US" i="1" dirty="0" err="1"/>
              <a:t>d</a:t>
            </a:r>
            <a:r>
              <a:rPr lang="en-US" i="1" dirty="0" err="1" smtClean="0"/>
              <a:t>irectory_name</a:t>
            </a:r>
            <a:r>
              <a:rPr lang="en-US" i="1" dirty="0"/>
              <a:t>=‘</a:t>
            </a:r>
            <a:r>
              <a:rPr lang="en-US" i="1" dirty="0" smtClean="0"/>
              <a:t>F:/Work/Philip Adams/Course Content/Data</a:t>
            </a:r>
            <a:r>
              <a:rPr lang="en-US" i="1" dirty="0"/>
              <a:t>’</a:t>
            </a:r>
          </a:p>
          <a:p>
            <a:r>
              <a:rPr lang="en-US" i="1" dirty="0" err="1" smtClean="0"/>
              <a:t>os.chdir</a:t>
            </a:r>
            <a:r>
              <a:rPr lang="en-US" i="1" dirty="0" smtClean="0"/>
              <a:t>(</a:t>
            </a:r>
            <a:r>
              <a:rPr lang="en-US" i="1" dirty="0" err="1" smtClean="0"/>
              <a:t>directory_name</a:t>
            </a:r>
            <a:r>
              <a:rPr lang="en-US" dirty="0" smtClean="0"/>
              <a:t>)</a:t>
            </a:r>
            <a:endParaRPr lang="en-US" dirty="0"/>
          </a:p>
        </p:txBody>
      </p:sp>
    </p:spTree>
    <p:extLst>
      <p:ext uri="{BB962C8B-B14F-4D97-AF65-F5344CB8AC3E}">
        <p14:creationId xmlns:p14="http://schemas.microsoft.com/office/powerpoint/2010/main" val="2452253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1600" dirty="0"/>
          </a:p>
          <a:p>
            <a:endParaRPr lang="en-US" sz="1600" dirty="0"/>
          </a:p>
        </p:txBody>
      </p:sp>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Merging Data</a:t>
            </a:r>
            <a:endParaRPr lang="en-IN" sz="60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217" y="4003431"/>
            <a:ext cx="211455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3922" y="4003431"/>
            <a:ext cx="123825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477107" y="5228492"/>
            <a:ext cx="1406770" cy="369332"/>
          </a:xfrm>
          <a:prstGeom prst="rect">
            <a:avLst/>
          </a:prstGeom>
          <a:noFill/>
        </p:spPr>
        <p:txBody>
          <a:bodyPr wrap="square" rtlCol="0">
            <a:spAutoFit/>
          </a:bodyPr>
          <a:lstStyle/>
          <a:p>
            <a:r>
              <a:rPr lang="en-US" b="1" dirty="0" smtClean="0"/>
              <a:t>T1</a:t>
            </a:r>
            <a:endParaRPr lang="en-US" b="1" dirty="0"/>
          </a:p>
        </p:txBody>
      </p:sp>
      <p:sp>
        <p:nvSpPr>
          <p:cNvPr id="8" name="TextBox 7"/>
          <p:cNvSpPr txBox="1"/>
          <p:nvPr/>
        </p:nvSpPr>
        <p:spPr>
          <a:xfrm>
            <a:off x="3823922" y="5216769"/>
            <a:ext cx="1406770" cy="369332"/>
          </a:xfrm>
          <a:prstGeom prst="rect">
            <a:avLst/>
          </a:prstGeom>
          <a:noFill/>
        </p:spPr>
        <p:txBody>
          <a:bodyPr wrap="square" rtlCol="0">
            <a:spAutoFit/>
          </a:bodyPr>
          <a:lstStyle/>
          <a:p>
            <a:r>
              <a:rPr lang="en-US" b="1" dirty="0" smtClean="0"/>
              <a:t>         T2</a:t>
            </a:r>
            <a:endParaRPr lang="en-US" b="1" dirty="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767" y="1374531"/>
            <a:ext cx="276225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337538" y="1786933"/>
            <a:ext cx="4431324"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Returns only the rows for which the primary key has values in both the tables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In the example below, there would be just two rows for S2 and S3, as they are the only common value of primary key among both the table</a:t>
            </a:r>
            <a:endParaRPr lang="en-US" sz="1400" dirty="0"/>
          </a:p>
        </p:txBody>
      </p:sp>
      <p:pic>
        <p:nvPicPr>
          <p:cNvPr id="81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7775" y="4003431"/>
            <a:ext cx="2466975"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697415" y="4161692"/>
            <a:ext cx="1652954" cy="369332"/>
          </a:xfrm>
          <a:prstGeom prst="rect">
            <a:avLst/>
          </a:prstGeom>
          <a:noFill/>
        </p:spPr>
        <p:txBody>
          <a:bodyPr wrap="square" rtlCol="0">
            <a:spAutoFit/>
          </a:bodyPr>
          <a:lstStyle/>
          <a:p>
            <a:r>
              <a:rPr lang="en-US" b="1" dirty="0" smtClean="0"/>
              <a:t>Inner Join</a:t>
            </a:r>
            <a:endParaRPr lang="en-US" b="1" dirty="0"/>
          </a:p>
        </p:txBody>
      </p:sp>
    </p:spTree>
    <p:extLst>
      <p:ext uri="{BB962C8B-B14F-4D97-AF65-F5344CB8AC3E}">
        <p14:creationId xmlns:p14="http://schemas.microsoft.com/office/powerpoint/2010/main" val="16594967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1600" dirty="0"/>
          </a:p>
          <a:p>
            <a:endParaRPr lang="en-US" sz="1600" dirty="0"/>
          </a:p>
        </p:txBody>
      </p:sp>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Merging Data</a:t>
            </a:r>
            <a:endParaRPr lang="en-IN" sz="60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217" y="4003431"/>
            <a:ext cx="211455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3922" y="4003431"/>
            <a:ext cx="123825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477107" y="5228492"/>
            <a:ext cx="1406770" cy="369332"/>
          </a:xfrm>
          <a:prstGeom prst="rect">
            <a:avLst/>
          </a:prstGeom>
          <a:noFill/>
        </p:spPr>
        <p:txBody>
          <a:bodyPr wrap="square" rtlCol="0">
            <a:spAutoFit/>
          </a:bodyPr>
          <a:lstStyle/>
          <a:p>
            <a:r>
              <a:rPr lang="en-US" b="1" dirty="0" smtClean="0"/>
              <a:t>T1</a:t>
            </a:r>
            <a:endParaRPr lang="en-US" b="1" dirty="0"/>
          </a:p>
        </p:txBody>
      </p:sp>
      <p:sp>
        <p:nvSpPr>
          <p:cNvPr id="8" name="TextBox 7"/>
          <p:cNvSpPr txBox="1"/>
          <p:nvPr/>
        </p:nvSpPr>
        <p:spPr>
          <a:xfrm>
            <a:off x="3823922" y="5216769"/>
            <a:ext cx="1406770" cy="369332"/>
          </a:xfrm>
          <a:prstGeom prst="rect">
            <a:avLst/>
          </a:prstGeom>
          <a:noFill/>
        </p:spPr>
        <p:txBody>
          <a:bodyPr wrap="square" rtlCol="0">
            <a:spAutoFit/>
          </a:bodyPr>
          <a:lstStyle/>
          <a:p>
            <a:r>
              <a:rPr lang="en-US" b="1" dirty="0" smtClean="0"/>
              <a:t>         T2</a:t>
            </a:r>
            <a:endParaRPr lang="en-US" b="1" dirty="0"/>
          </a:p>
        </p:txBody>
      </p:sp>
      <p:sp>
        <p:nvSpPr>
          <p:cNvPr id="5" name="TextBox 4"/>
          <p:cNvSpPr txBox="1"/>
          <p:nvPr/>
        </p:nvSpPr>
        <p:spPr>
          <a:xfrm>
            <a:off x="4337538" y="1786933"/>
            <a:ext cx="4431324"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Returns all the rows for which the primary key has values in the table on the left side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In the example below, there would be four rows corresponding to four values of primary key in the table T1</a:t>
            </a:r>
          </a:p>
          <a:p>
            <a:pPr marL="285750" indent="-285750">
              <a:buFont typeface="Arial" panose="020B0604020202020204" pitchFamily="34" charset="0"/>
              <a:buChar char="•"/>
            </a:pPr>
            <a:r>
              <a:rPr lang="en-US" sz="1400" dirty="0" smtClean="0"/>
              <a:t>The Age column would have Null values in the rows where there is no match for primary key values in T1</a:t>
            </a:r>
            <a:endParaRPr lang="en-US" sz="1400" dirty="0"/>
          </a:p>
        </p:txBody>
      </p:sp>
      <p:sp>
        <p:nvSpPr>
          <p:cNvPr id="6" name="TextBox 5"/>
          <p:cNvSpPr txBox="1"/>
          <p:nvPr/>
        </p:nvSpPr>
        <p:spPr>
          <a:xfrm>
            <a:off x="5697415" y="4161692"/>
            <a:ext cx="1652954" cy="369332"/>
          </a:xfrm>
          <a:prstGeom prst="rect">
            <a:avLst/>
          </a:prstGeom>
          <a:noFill/>
        </p:spPr>
        <p:txBody>
          <a:bodyPr wrap="square" rtlCol="0">
            <a:spAutoFit/>
          </a:bodyPr>
          <a:lstStyle/>
          <a:p>
            <a:r>
              <a:rPr lang="en-US" b="1" dirty="0" smtClean="0"/>
              <a:t>Left Join</a:t>
            </a:r>
            <a:endParaRPr lang="en-US" b="1" dirty="0"/>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7" y="1597636"/>
            <a:ext cx="2752725"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7787" y="4003431"/>
            <a:ext cx="2047875"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069344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1600" dirty="0"/>
          </a:p>
          <a:p>
            <a:endParaRPr lang="en-US" sz="1600" dirty="0"/>
          </a:p>
        </p:txBody>
      </p:sp>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Merging Data</a:t>
            </a:r>
            <a:endParaRPr lang="en-IN" sz="60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217" y="4003431"/>
            <a:ext cx="211455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3922" y="4003431"/>
            <a:ext cx="123825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477107" y="5228492"/>
            <a:ext cx="1406770" cy="369332"/>
          </a:xfrm>
          <a:prstGeom prst="rect">
            <a:avLst/>
          </a:prstGeom>
          <a:noFill/>
        </p:spPr>
        <p:txBody>
          <a:bodyPr wrap="square" rtlCol="0">
            <a:spAutoFit/>
          </a:bodyPr>
          <a:lstStyle/>
          <a:p>
            <a:r>
              <a:rPr lang="en-US" b="1" dirty="0" smtClean="0"/>
              <a:t>T1</a:t>
            </a:r>
            <a:endParaRPr lang="en-US" b="1" dirty="0"/>
          </a:p>
        </p:txBody>
      </p:sp>
      <p:sp>
        <p:nvSpPr>
          <p:cNvPr id="8" name="TextBox 7"/>
          <p:cNvSpPr txBox="1"/>
          <p:nvPr/>
        </p:nvSpPr>
        <p:spPr>
          <a:xfrm>
            <a:off x="3823922" y="5216769"/>
            <a:ext cx="1406770" cy="369332"/>
          </a:xfrm>
          <a:prstGeom prst="rect">
            <a:avLst/>
          </a:prstGeom>
          <a:noFill/>
        </p:spPr>
        <p:txBody>
          <a:bodyPr wrap="square" rtlCol="0">
            <a:spAutoFit/>
          </a:bodyPr>
          <a:lstStyle/>
          <a:p>
            <a:r>
              <a:rPr lang="en-US" b="1" dirty="0" smtClean="0"/>
              <a:t>         T2</a:t>
            </a:r>
            <a:endParaRPr lang="en-US" b="1" dirty="0"/>
          </a:p>
        </p:txBody>
      </p:sp>
      <p:sp>
        <p:nvSpPr>
          <p:cNvPr id="5" name="TextBox 4"/>
          <p:cNvSpPr txBox="1"/>
          <p:nvPr/>
        </p:nvSpPr>
        <p:spPr>
          <a:xfrm>
            <a:off x="4337538" y="1786933"/>
            <a:ext cx="4431324"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Returns all the rows for which the primary key has values in the table on the right side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In the example below, there would be three rows corresponding to three values of primary key in the table T2</a:t>
            </a:r>
          </a:p>
          <a:p>
            <a:pPr marL="285750" indent="-285750">
              <a:buFont typeface="Arial" panose="020B0604020202020204" pitchFamily="34" charset="0"/>
              <a:buChar char="•"/>
            </a:pPr>
            <a:r>
              <a:rPr lang="en-US" sz="1400" dirty="0" smtClean="0"/>
              <a:t>The </a:t>
            </a:r>
            <a:r>
              <a:rPr lang="en-US" sz="1400" dirty="0" err="1" smtClean="0"/>
              <a:t>Eng_Marks</a:t>
            </a:r>
            <a:r>
              <a:rPr lang="en-US" sz="1400" dirty="0" smtClean="0"/>
              <a:t> and </a:t>
            </a:r>
            <a:r>
              <a:rPr lang="en-US" sz="1400" dirty="0" err="1" smtClean="0"/>
              <a:t>Math_Marks</a:t>
            </a:r>
            <a:r>
              <a:rPr lang="en-US" sz="1400" dirty="0" smtClean="0"/>
              <a:t> columns would have Null values in the rows where there is no match for primary key values in T2</a:t>
            </a:r>
            <a:endParaRPr lang="en-US" sz="1400" dirty="0"/>
          </a:p>
        </p:txBody>
      </p:sp>
      <p:sp>
        <p:nvSpPr>
          <p:cNvPr id="6" name="TextBox 5"/>
          <p:cNvSpPr txBox="1"/>
          <p:nvPr/>
        </p:nvSpPr>
        <p:spPr>
          <a:xfrm>
            <a:off x="5697415" y="4161692"/>
            <a:ext cx="1652954" cy="369332"/>
          </a:xfrm>
          <a:prstGeom prst="rect">
            <a:avLst/>
          </a:prstGeom>
          <a:noFill/>
        </p:spPr>
        <p:txBody>
          <a:bodyPr wrap="square" rtlCol="0">
            <a:spAutoFit/>
          </a:bodyPr>
          <a:lstStyle/>
          <a:p>
            <a:r>
              <a:rPr lang="en-US" b="1" dirty="0" smtClean="0"/>
              <a:t>Right Join</a:t>
            </a:r>
            <a:endParaRPr lang="en-US" b="1" dirty="0"/>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217" y="1617983"/>
            <a:ext cx="2857500" cy="220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0369" y="4103443"/>
            <a:ext cx="2819400"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750295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Merging Data</a:t>
            </a:r>
            <a:endParaRPr lang="en-IN" sz="6000" dirty="0"/>
          </a:p>
        </p:txBody>
      </p:sp>
      <p:sp>
        <p:nvSpPr>
          <p:cNvPr id="7" name="TextBox 6"/>
          <p:cNvSpPr txBox="1"/>
          <p:nvPr/>
        </p:nvSpPr>
        <p:spPr>
          <a:xfrm>
            <a:off x="838200" y="1453662"/>
            <a:ext cx="6535615" cy="1200329"/>
          </a:xfrm>
          <a:prstGeom prst="rect">
            <a:avLst/>
          </a:prstGeom>
          <a:noFill/>
        </p:spPr>
        <p:txBody>
          <a:bodyPr wrap="square" rtlCol="0">
            <a:spAutoFit/>
          </a:bodyPr>
          <a:lstStyle/>
          <a:p>
            <a:r>
              <a:rPr lang="en-US" i="1" dirty="0" err="1"/>
              <a:t>data_main</a:t>
            </a:r>
            <a:r>
              <a:rPr lang="en-US" i="1" dirty="0"/>
              <a:t>=</a:t>
            </a:r>
            <a:r>
              <a:rPr lang="en-US" i="1" dirty="0" err="1"/>
              <a:t>pd.read_csv</a:t>
            </a:r>
            <a:r>
              <a:rPr lang="en-US" i="1" dirty="0"/>
              <a:t>('medals.csv')</a:t>
            </a:r>
          </a:p>
          <a:p>
            <a:r>
              <a:rPr lang="en-US" i="1" dirty="0" err="1"/>
              <a:t>data_main.head</a:t>
            </a:r>
            <a:r>
              <a:rPr lang="en-US" i="1" dirty="0"/>
              <a:t>()</a:t>
            </a:r>
          </a:p>
          <a:p>
            <a:r>
              <a:rPr lang="en-US" i="1" dirty="0"/>
              <a:t>a=</a:t>
            </a:r>
            <a:r>
              <a:rPr lang="en-US" i="1" dirty="0" err="1"/>
              <a:t>data_main</a:t>
            </a:r>
            <a:r>
              <a:rPr lang="en-US" i="1" dirty="0"/>
              <a:t>['Athlete'].unique().</a:t>
            </a:r>
            <a:r>
              <a:rPr lang="en-US" i="1" dirty="0" err="1"/>
              <a:t>tolist</a:t>
            </a:r>
            <a:r>
              <a:rPr lang="en-US" i="1" dirty="0"/>
              <a:t>()</a:t>
            </a:r>
          </a:p>
          <a:p>
            <a:r>
              <a:rPr lang="en-US" i="1" dirty="0" err="1"/>
              <a:t>len</a:t>
            </a:r>
            <a:r>
              <a:rPr lang="en-US" i="1" dirty="0"/>
              <a:t>(a)</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543" y="2664981"/>
            <a:ext cx="7724775"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838200" y="4865077"/>
            <a:ext cx="7614138" cy="369332"/>
          </a:xfrm>
          <a:prstGeom prst="rect">
            <a:avLst/>
          </a:prstGeom>
          <a:noFill/>
        </p:spPr>
        <p:txBody>
          <a:bodyPr wrap="square" rtlCol="0">
            <a:spAutoFit/>
          </a:bodyPr>
          <a:lstStyle/>
          <a:p>
            <a:r>
              <a:rPr lang="en-US" dirty="0" smtClean="0"/>
              <a:t>There are 8618 rows and 6956 unique Athletes</a:t>
            </a:r>
            <a:endParaRPr lang="en-US" dirty="0"/>
          </a:p>
        </p:txBody>
      </p:sp>
    </p:spTree>
    <p:extLst>
      <p:ext uri="{BB962C8B-B14F-4D97-AF65-F5344CB8AC3E}">
        <p14:creationId xmlns:p14="http://schemas.microsoft.com/office/powerpoint/2010/main" val="94266951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Merging Data</a:t>
            </a:r>
            <a:endParaRPr lang="en-IN" sz="6000" dirty="0"/>
          </a:p>
        </p:txBody>
      </p:sp>
      <p:sp>
        <p:nvSpPr>
          <p:cNvPr id="7" name="TextBox 6"/>
          <p:cNvSpPr txBox="1"/>
          <p:nvPr/>
        </p:nvSpPr>
        <p:spPr>
          <a:xfrm>
            <a:off x="838200" y="1453662"/>
            <a:ext cx="4202723" cy="1200329"/>
          </a:xfrm>
          <a:prstGeom prst="rect">
            <a:avLst/>
          </a:prstGeom>
          <a:noFill/>
        </p:spPr>
        <p:txBody>
          <a:bodyPr wrap="square" rtlCol="0">
            <a:spAutoFit/>
          </a:bodyPr>
          <a:lstStyle/>
          <a:p>
            <a:r>
              <a:rPr lang="en-US" i="1" dirty="0" err="1"/>
              <a:t>data_country</a:t>
            </a:r>
            <a:r>
              <a:rPr lang="en-US" i="1" dirty="0"/>
              <a:t>=</a:t>
            </a:r>
            <a:r>
              <a:rPr lang="en-US" i="1" dirty="0" err="1"/>
              <a:t>pd.read_csv</a:t>
            </a:r>
            <a:r>
              <a:rPr lang="en-US" i="1" dirty="0"/>
              <a:t>('Athelete_Country_Map.csv')</a:t>
            </a:r>
          </a:p>
          <a:p>
            <a:r>
              <a:rPr lang="en-US" i="1" dirty="0" err="1"/>
              <a:t>data_country.head</a:t>
            </a:r>
            <a:r>
              <a:rPr lang="en-US" i="1" dirty="0"/>
              <a:t>()</a:t>
            </a:r>
          </a:p>
          <a:p>
            <a:r>
              <a:rPr lang="en-US" i="1" dirty="0" err="1" smtClean="0"/>
              <a:t>data_country.shape</a:t>
            </a:r>
            <a:endParaRPr lang="en-US" i="1" dirty="0"/>
          </a:p>
        </p:txBody>
      </p:sp>
      <p:sp>
        <p:nvSpPr>
          <p:cNvPr id="10" name="TextBox 9"/>
          <p:cNvSpPr txBox="1"/>
          <p:nvPr/>
        </p:nvSpPr>
        <p:spPr>
          <a:xfrm>
            <a:off x="838200" y="4865077"/>
            <a:ext cx="3921369" cy="1200329"/>
          </a:xfrm>
          <a:prstGeom prst="rect">
            <a:avLst/>
          </a:prstGeom>
          <a:noFill/>
        </p:spPr>
        <p:txBody>
          <a:bodyPr wrap="square" rtlCol="0">
            <a:spAutoFit/>
          </a:bodyPr>
          <a:lstStyle/>
          <a:p>
            <a:r>
              <a:rPr lang="en-US" dirty="0" smtClean="0"/>
              <a:t>There are 6956 unique Athletes but 6970 rows as some players like ‘</a:t>
            </a:r>
            <a:r>
              <a:rPr lang="en-US" dirty="0" err="1" smtClean="0"/>
              <a:t>Aleksandar</a:t>
            </a:r>
            <a:r>
              <a:rPr lang="en-US" dirty="0" smtClean="0"/>
              <a:t> </a:t>
            </a:r>
            <a:r>
              <a:rPr lang="en-US" dirty="0" err="1" smtClean="0"/>
              <a:t>Ciric</a:t>
            </a:r>
            <a:r>
              <a:rPr lang="en-US" dirty="0" smtClean="0"/>
              <a:t>’ have played for two countries</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808044"/>
            <a:ext cx="2276475"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6887308" y="1453662"/>
            <a:ext cx="4202723" cy="1200329"/>
          </a:xfrm>
          <a:prstGeom prst="rect">
            <a:avLst/>
          </a:prstGeom>
          <a:noFill/>
        </p:spPr>
        <p:txBody>
          <a:bodyPr wrap="square" rtlCol="0">
            <a:spAutoFit/>
          </a:bodyPr>
          <a:lstStyle/>
          <a:p>
            <a:r>
              <a:rPr lang="en-US" i="1" dirty="0" err="1"/>
              <a:t>data_sports</a:t>
            </a:r>
            <a:r>
              <a:rPr lang="en-US" i="1" dirty="0"/>
              <a:t>=</a:t>
            </a:r>
            <a:r>
              <a:rPr lang="en-US" i="1" dirty="0" err="1"/>
              <a:t>pd.read_csv</a:t>
            </a:r>
            <a:r>
              <a:rPr lang="en-US" i="1" dirty="0"/>
              <a:t>('Athelete_Sports_Map.csv')</a:t>
            </a:r>
          </a:p>
          <a:p>
            <a:r>
              <a:rPr lang="en-US" i="1" dirty="0" err="1"/>
              <a:t>data_sports.head</a:t>
            </a:r>
            <a:r>
              <a:rPr lang="en-US" i="1" dirty="0"/>
              <a:t>()</a:t>
            </a:r>
          </a:p>
          <a:p>
            <a:r>
              <a:rPr lang="en-US" i="1" dirty="0" err="1"/>
              <a:t>data_sports.shape</a:t>
            </a:r>
            <a:endParaRPr lang="en-US" i="1" dirty="0"/>
          </a:p>
        </p:txBody>
      </p:sp>
      <p:cxnSp>
        <p:nvCxnSpPr>
          <p:cNvPr id="3" name="Straight Connector 2"/>
          <p:cNvCxnSpPr/>
          <p:nvPr/>
        </p:nvCxnSpPr>
        <p:spPr>
          <a:xfrm>
            <a:off x="6142892" y="1576754"/>
            <a:ext cx="1" cy="42437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7308" y="2808044"/>
            <a:ext cx="2143125"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6746630" y="4865076"/>
            <a:ext cx="3921369" cy="923330"/>
          </a:xfrm>
          <a:prstGeom prst="rect">
            <a:avLst/>
          </a:prstGeom>
          <a:noFill/>
        </p:spPr>
        <p:txBody>
          <a:bodyPr wrap="square" rtlCol="0">
            <a:spAutoFit/>
          </a:bodyPr>
          <a:lstStyle/>
          <a:p>
            <a:r>
              <a:rPr lang="en-US" dirty="0" smtClean="0"/>
              <a:t>There are 6956 unique Athletes but 6975 rows as some players like ‘Chen Jing’ have played two sports</a:t>
            </a:r>
            <a:endParaRPr lang="en-US" dirty="0"/>
          </a:p>
        </p:txBody>
      </p:sp>
    </p:spTree>
    <p:extLst>
      <p:ext uri="{BB962C8B-B14F-4D97-AF65-F5344CB8AC3E}">
        <p14:creationId xmlns:p14="http://schemas.microsoft.com/office/powerpoint/2010/main" val="3326594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Merging Data</a:t>
            </a:r>
            <a:endParaRPr lang="en-IN" sz="6000" dirty="0"/>
          </a:p>
        </p:txBody>
      </p:sp>
      <p:sp>
        <p:nvSpPr>
          <p:cNvPr id="7" name="TextBox 6"/>
          <p:cNvSpPr txBox="1"/>
          <p:nvPr/>
        </p:nvSpPr>
        <p:spPr>
          <a:xfrm>
            <a:off x="838200" y="1453662"/>
            <a:ext cx="4202723" cy="923330"/>
          </a:xfrm>
          <a:prstGeom prst="rect">
            <a:avLst/>
          </a:prstGeom>
          <a:noFill/>
        </p:spPr>
        <p:txBody>
          <a:bodyPr wrap="square" rtlCol="0">
            <a:spAutoFit/>
          </a:bodyPr>
          <a:lstStyle/>
          <a:p>
            <a:r>
              <a:rPr lang="en-US" i="1" dirty="0" err="1"/>
              <a:t>pv</a:t>
            </a:r>
            <a:r>
              <a:rPr lang="en-US" i="1" dirty="0"/>
              <a:t>=</a:t>
            </a:r>
            <a:r>
              <a:rPr lang="en-US" i="1" dirty="0" err="1"/>
              <a:t>pd.pivot_table</a:t>
            </a:r>
            <a:r>
              <a:rPr lang="en-US" i="1" dirty="0"/>
              <a:t>(</a:t>
            </a:r>
            <a:r>
              <a:rPr lang="en-US" i="1" dirty="0" err="1"/>
              <a:t>data_sports,index</a:t>
            </a:r>
            <a:r>
              <a:rPr lang="en-US" i="1" dirty="0"/>
              <a:t>=['Athlete'],values='Sport',</a:t>
            </a:r>
            <a:r>
              <a:rPr lang="en-US" i="1" dirty="0" err="1"/>
              <a:t>aggfunc</a:t>
            </a:r>
            <a:r>
              <a:rPr lang="en-US" i="1" dirty="0"/>
              <a:t>=</a:t>
            </a:r>
            <a:r>
              <a:rPr lang="en-US" i="1" dirty="0" err="1"/>
              <a:t>len</a:t>
            </a:r>
            <a:r>
              <a:rPr lang="en-US" i="1" dirty="0"/>
              <a:t>).copy().</a:t>
            </a:r>
            <a:r>
              <a:rPr lang="en-US" i="1" dirty="0" err="1"/>
              <a:t>sort_values</a:t>
            </a:r>
            <a:r>
              <a:rPr lang="en-US" i="1" dirty="0"/>
              <a:t>(ascending=False)</a:t>
            </a:r>
          </a:p>
        </p:txBody>
      </p:sp>
      <p:sp>
        <p:nvSpPr>
          <p:cNvPr id="8" name="TextBox 7"/>
          <p:cNvSpPr txBox="1"/>
          <p:nvPr/>
        </p:nvSpPr>
        <p:spPr>
          <a:xfrm>
            <a:off x="6887308" y="1453662"/>
            <a:ext cx="4202723" cy="1200329"/>
          </a:xfrm>
          <a:prstGeom prst="rect">
            <a:avLst/>
          </a:prstGeom>
          <a:noFill/>
        </p:spPr>
        <p:txBody>
          <a:bodyPr wrap="square" rtlCol="0">
            <a:spAutoFit/>
          </a:bodyPr>
          <a:lstStyle/>
          <a:p>
            <a:r>
              <a:rPr lang="en-US" i="1" dirty="0"/>
              <a:t>pv1=</a:t>
            </a:r>
            <a:r>
              <a:rPr lang="en-US" i="1" dirty="0" err="1"/>
              <a:t>pd.pivot_table</a:t>
            </a:r>
            <a:r>
              <a:rPr lang="en-US" i="1" dirty="0"/>
              <a:t>(</a:t>
            </a:r>
            <a:r>
              <a:rPr lang="en-US" i="1" dirty="0" err="1"/>
              <a:t>data_country,index</a:t>
            </a:r>
            <a:r>
              <a:rPr lang="en-US" i="1" dirty="0"/>
              <a:t>=['Athlete'],values='Country',</a:t>
            </a:r>
            <a:r>
              <a:rPr lang="en-US" i="1" dirty="0" err="1"/>
              <a:t>aggfunc</a:t>
            </a:r>
            <a:r>
              <a:rPr lang="en-US" i="1" dirty="0"/>
              <a:t>=</a:t>
            </a:r>
            <a:r>
              <a:rPr lang="en-US" i="1" dirty="0" err="1"/>
              <a:t>len</a:t>
            </a:r>
            <a:r>
              <a:rPr lang="en-US" i="1" dirty="0"/>
              <a:t>).copy().</a:t>
            </a:r>
            <a:r>
              <a:rPr lang="en-US" i="1" dirty="0" err="1"/>
              <a:t>sort_values</a:t>
            </a:r>
            <a:r>
              <a:rPr lang="en-US" i="1" dirty="0"/>
              <a:t>(ascending=False)</a:t>
            </a:r>
          </a:p>
          <a:p>
            <a:r>
              <a:rPr lang="en-US" i="1" dirty="0"/>
              <a:t>pv1</a:t>
            </a:r>
          </a:p>
        </p:txBody>
      </p:sp>
      <p:cxnSp>
        <p:nvCxnSpPr>
          <p:cNvPr id="3" name="Straight Connector 2"/>
          <p:cNvCxnSpPr/>
          <p:nvPr/>
        </p:nvCxnSpPr>
        <p:spPr>
          <a:xfrm>
            <a:off x="6142892" y="1576754"/>
            <a:ext cx="1" cy="42437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9886" y="2376992"/>
            <a:ext cx="2419350"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0028" y="2565156"/>
            <a:ext cx="2390775"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577692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Merging Data</a:t>
            </a:r>
            <a:endParaRPr lang="en-IN" sz="6000" dirty="0"/>
          </a:p>
        </p:txBody>
      </p:sp>
      <p:sp>
        <p:nvSpPr>
          <p:cNvPr id="7" name="TextBox 6"/>
          <p:cNvSpPr txBox="1"/>
          <p:nvPr/>
        </p:nvSpPr>
        <p:spPr>
          <a:xfrm>
            <a:off x="838200" y="1453662"/>
            <a:ext cx="10509738" cy="1754326"/>
          </a:xfrm>
          <a:prstGeom prst="rect">
            <a:avLst/>
          </a:prstGeom>
          <a:noFill/>
        </p:spPr>
        <p:txBody>
          <a:bodyPr wrap="square" rtlCol="0">
            <a:spAutoFit/>
          </a:bodyPr>
          <a:lstStyle/>
          <a:p>
            <a:r>
              <a:rPr lang="en-US" b="1" dirty="0" smtClean="0"/>
              <a:t>Merge/Join in pandas</a:t>
            </a:r>
          </a:p>
          <a:p>
            <a:endParaRPr lang="en-US" dirty="0"/>
          </a:p>
          <a:p>
            <a:r>
              <a:rPr lang="en-US" i="1" dirty="0" err="1"/>
              <a:t>merge_inner</a:t>
            </a:r>
            <a:r>
              <a:rPr lang="en-US" i="1" dirty="0"/>
              <a:t>=</a:t>
            </a:r>
            <a:r>
              <a:rPr lang="en-US" i="1" dirty="0" err="1"/>
              <a:t>pd.merge</a:t>
            </a:r>
            <a:r>
              <a:rPr lang="en-US" i="1" dirty="0"/>
              <a:t>(left=</a:t>
            </a:r>
            <a:r>
              <a:rPr lang="en-US" i="1" dirty="0" err="1"/>
              <a:t>data_main,right</a:t>
            </a:r>
            <a:r>
              <a:rPr lang="en-US" i="1" dirty="0"/>
              <a:t>=</a:t>
            </a:r>
            <a:r>
              <a:rPr lang="en-US" i="1" dirty="0" err="1"/>
              <a:t>data_country,how</a:t>
            </a:r>
            <a:r>
              <a:rPr lang="en-US" i="1" dirty="0"/>
              <a:t>='inner',</a:t>
            </a:r>
            <a:r>
              <a:rPr lang="en-US" i="1" dirty="0" err="1"/>
              <a:t>left_on</a:t>
            </a:r>
            <a:r>
              <a:rPr lang="en-US" i="1" dirty="0"/>
              <a:t>='Athlete',</a:t>
            </a:r>
            <a:r>
              <a:rPr lang="en-US" i="1" dirty="0" err="1"/>
              <a:t>right_on</a:t>
            </a:r>
            <a:r>
              <a:rPr lang="en-US" i="1" dirty="0"/>
              <a:t>='Athlete')</a:t>
            </a:r>
          </a:p>
          <a:p>
            <a:r>
              <a:rPr lang="en-US" i="1" dirty="0" err="1" smtClean="0"/>
              <a:t>merge_inner.shape</a:t>
            </a:r>
            <a:endParaRPr lang="en-US" i="1" dirty="0" smtClean="0"/>
          </a:p>
          <a:p>
            <a:endParaRPr lang="en-US" dirty="0"/>
          </a:p>
          <a:p>
            <a:r>
              <a:rPr lang="en-US" dirty="0" smtClean="0"/>
              <a:t>The </a:t>
            </a:r>
            <a:r>
              <a:rPr lang="en-US" dirty="0" err="1" smtClean="0"/>
              <a:t>merge_inner</a:t>
            </a:r>
            <a:r>
              <a:rPr lang="en-US" dirty="0" smtClean="0"/>
              <a:t> has 8657 rows and 9 columns; one extra column which is country</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07988"/>
            <a:ext cx="8582025"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8417169" y="3118338"/>
            <a:ext cx="1003056" cy="18803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57373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Merging Data</a:t>
            </a:r>
            <a:endParaRPr lang="en-IN" sz="6000" dirty="0"/>
          </a:p>
        </p:txBody>
      </p:sp>
      <p:sp>
        <p:nvSpPr>
          <p:cNvPr id="7" name="TextBox 6"/>
          <p:cNvSpPr txBox="1"/>
          <p:nvPr/>
        </p:nvSpPr>
        <p:spPr>
          <a:xfrm>
            <a:off x="838200" y="1453662"/>
            <a:ext cx="10509738" cy="2308324"/>
          </a:xfrm>
          <a:prstGeom prst="rect">
            <a:avLst/>
          </a:prstGeom>
          <a:noFill/>
        </p:spPr>
        <p:txBody>
          <a:bodyPr wrap="square" rtlCol="0">
            <a:spAutoFit/>
          </a:bodyPr>
          <a:lstStyle/>
          <a:p>
            <a:r>
              <a:rPr lang="en-US" b="1" dirty="0" smtClean="0"/>
              <a:t>Merge/Join in pandas</a:t>
            </a:r>
          </a:p>
          <a:p>
            <a:endParaRPr lang="en-US" dirty="0" smtClean="0"/>
          </a:p>
          <a:p>
            <a:r>
              <a:rPr lang="en-US" dirty="0" smtClean="0"/>
              <a:t>Let us delete the records for 5 athletes from the </a:t>
            </a:r>
            <a:r>
              <a:rPr lang="en-US" dirty="0" err="1" smtClean="0"/>
              <a:t>data_country</a:t>
            </a:r>
            <a:r>
              <a:rPr lang="en-US" dirty="0" smtClean="0"/>
              <a:t> and </a:t>
            </a:r>
            <a:r>
              <a:rPr lang="en-US" dirty="0" err="1" smtClean="0"/>
              <a:t>data_sports</a:t>
            </a:r>
            <a:r>
              <a:rPr lang="en-US" dirty="0" smtClean="0"/>
              <a:t> to see how the different kind of joins affect the merged data</a:t>
            </a:r>
          </a:p>
          <a:p>
            <a:endParaRPr lang="en-US" i="1" dirty="0"/>
          </a:p>
          <a:p>
            <a:r>
              <a:rPr lang="en-US" i="1" dirty="0" err="1"/>
              <a:t>data_sports_dlt</a:t>
            </a:r>
            <a:r>
              <a:rPr lang="en-US" i="1" dirty="0"/>
              <a:t>=</a:t>
            </a:r>
            <a:r>
              <a:rPr lang="en-US" i="1" dirty="0" err="1"/>
              <a:t>data_sports</a:t>
            </a:r>
            <a:r>
              <a:rPr lang="en-US" i="1" dirty="0"/>
              <a:t>[(</a:t>
            </a:r>
            <a:r>
              <a:rPr lang="en-US" i="1" dirty="0" err="1"/>
              <a:t>data_sports</a:t>
            </a:r>
            <a:r>
              <a:rPr lang="en-US" i="1" dirty="0"/>
              <a:t>['Athlete']&lt;&gt;'Michael Phelps') &amp; (</a:t>
            </a:r>
            <a:r>
              <a:rPr lang="en-US" i="1" dirty="0" err="1"/>
              <a:t>data_sports</a:t>
            </a:r>
            <a:r>
              <a:rPr lang="en-US" i="1" dirty="0"/>
              <a:t>['Athlete']&lt;&gt;'Natalie Coughlin') &amp; (</a:t>
            </a:r>
            <a:r>
              <a:rPr lang="en-US" i="1" dirty="0" err="1"/>
              <a:t>data_sports</a:t>
            </a:r>
            <a:r>
              <a:rPr lang="en-US" i="1" dirty="0"/>
              <a:t>['Athlete']&lt;&gt;'Chen Jing')</a:t>
            </a:r>
          </a:p>
          <a:p>
            <a:r>
              <a:rPr lang="en-US" i="1" dirty="0"/>
              <a:t>                    &amp; (</a:t>
            </a:r>
            <a:r>
              <a:rPr lang="en-US" i="1" dirty="0" err="1"/>
              <a:t>data_sports</a:t>
            </a:r>
            <a:r>
              <a:rPr lang="en-US" i="1" dirty="0"/>
              <a:t>['Athlete']&lt;&gt;'Richard Thompson') &amp; (</a:t>
            </a:r>
            <a:r>
              <a:rPr lang="en-US" i="1" dirty="0" err="1"/>
              <a:t>data_sports</a:t>
            </a:r>
            <a:r>
              <a:rPr lang="en-US" i="1" dirty="0"/>
              <a:t>['Athlete']&lt;&gt;'Matt R</a:t>
            </a:r>
          </a:p>
        </p:txBody>
      </p:sp>
    </p:spTree>
    <p:extLst>
      <p:ext uri="{BB962C8B-B14F-4D97-AF65-F5344CB8AC3E}">
        <p14:creationId xmlns:p14="http://schemas.microsoft.com/office/powerpoint/2010/main" val="20517365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Merging Data</a:t>
            </a:r>
            <a:endParaRPr lang="en-IN" sz="6000" dirty="0"/>
          </a:p>
        </p:txBody>
      </p:sp>
      <p:sp>
        <p:nvSpPr>
          <p:cNvPr id="7" name="TextBox 6"/>
          <p:cNvSpPr txBox="1"/>
          <p:nvPr/>
        </p:nvSpPr>
        <p:spPr>
          <a:xfrm>
            <a:off x="838200" y="1453662"/>
            <a:ext cx="10509738" cy="646331"/>
          </a:xfrm>
          <a:prstGeom prst="rect">
            <a:avLst/>
          </a:prstGeom>
          <a:noFill/>
        </p:spPr>
        <p:txBody>
          <a:bodyPr wrap="square" rtlCol="0">
            <a:spAutoFit/>
          </a:bodyPr>
          <a:lstStyle/>
          <a:p>
            <a:r>
              <a:rPr lang="en-US" b="1" dirty="0" smtClean="0"/>
              <a:t>Merge/Join in pandas</a:t>
            </a:r>
          </a:p>
          <a:p>
            <a:endParaRPr lang="en-US" dirty="0" smtClean="0"/>
          </a:p>
        </p:txBody>
      </p:sp>
      <p:sp>
        <p:nvSpPr>
          <p:cNvPr id="2" name="TextBox 1"/>
          <p:cNvSpPr txBox="1"/>
          <p:nvPr/>
        </p:nvSpPr>
        <p:spPr>
          <a:xfrm>
            <a:off x="949569" y="2217223"/>
            <a:ext cx="2567354" cy="3139321"/>
          </a:xfrm>
          <a:prstGeom prst="rect">
            <a:avLst/>
          </a:prstGeom>
          <a:noFill/>
        </p:spPr>
        <p:txBody>
          <a:bodyPr wrap="square" rtlCol="0">
            <a:spAutoFit/>
          </a:bodyPr>
          <a:lstStyle/>
          <a:p>
            <a:r>
              <a:rPr lang="en-US" i="1" dirty="0" err="1"/>
              <a:t>merge_inner</a:t>
            </a:r>
            <a:r>
              <a:rPr lang="en-US" i="1" dirty="0"/>
              <a:t>=</a:t>
            </a:r>
            <a:r>
              <a:rPr lang="en-US" i="1" dirty="0" err="1"/>
              <a:t>pd.merge</a:t>
            </a:r>
            <a:r>
              <a:rPr lang="en-US" i="1" dirty="0"/>
              <a:t>(left=</a:t>
            </a:r>
            <a:r>
              <a:rPr lang="en-US" i="1" dirty="0" err="1"/>
              <a:t>data_main,right</a:t>
            </a:r>
            <a:r>
              <a:rPr lang="en-US" i="1" dirty="0"/>
              <a:t>=</a:t>
            </a:r>
            <a:r>
              <a:rPr lang="en-US" i="1" dirty="0" err="1"/>
              <a:t>data_sports_dlt,how</a:t>
            </a:r>
            <a:r>
              <a:rPr lang="en-US" i="1" dirty="0"/>
              <a:t>='inner',</a:t>
            </a:r>
            <a:r>
              <a:rPr lang="en-US" i="1" dirty="0" err="1"/>
              <a:t>left_on</a:t>
            </a:r>
            <a:r>
              <a:rPr lang="en-US" i="1" dirty="0"/>
              <a:t>='Athlete',</a:t>
            </a:r>
            <a:r>
              <a:rPr lang="en-US" i="1" dirty="0" err="1"/>
              <a:t>right_on</a:t>
            </a:r>
            <a:r>
              <a:rPr lang="en-US" i="1" dirty="0"/>
              <a:t>='Athlete</a:t>
            </a:r>
            <a:r>
              <a:rPr lang="en-US" i="1" dirty="0" smtClean="0"/>
              <a:t>')</a:t>
            </a:r>
          </a:p>
          <a:p>
            <a:endParaRPr lang="en-US" i="1" dirty="0"/>
          </a:p>
          <a:p>
            <a:r>
              <a:rPr lang="en-US" i="1" dirty="0" err="1"/>
              <a:t>merge_inner.shape</a:t>
            </a:r>
            <a:endParaRPr lang="en-US" i="1" dirty="0"/>
          </a:p>
          <a:p>
            <a:r>
              <a:rPr lang="en-US" i="1" dirty="0"/>
              <a:t>a=</a:t>
            </a:r>
            <a:r>
              <a:rPr lang="en-US" i="1" dirty="0" err="1"/>
              <a:t>merge_inner</a:t>
            </a:r>
            <a:r>
              <a:rPr lang="en-US" i="1" dirty="0"/>
              <a:t>['Athlete'].unique().</a:t>
            </a:r>
            <a:r>
              <a:rPr lang="en-US" i="1" dirty="0" err="1"/>
              <a:t>tolist</a:t>
            </a:r>
            <a:r>
              <a:rPr lang="en-US" i="1" dirty="0" smtClean="0"/>
              <a:t>()</a:t>
            </a:r>
          </a:p>
          <a:p>
            <a:endParaRPr lang="en-US" i="1" dirty="0"/>
          </a:p>
          <a:p>
            <a:r>
              <a:rPr lang="en-US" i="1" dirty="0" err="1"/>
              <a:t>len</a:t>
            </a:r>
            <a:r>
              <a:rPr lang="en-US" i="1" dirty="0"/>
              <a:t>(a)</a:t>
            </a:r>
          </a:p>
        </p:txBody>
      </p:sp>
      <p:sp>
        <p:nvSpPr>
          <p:cNvPr id="3" name="TextBox 2"/>
          <p:cNvSpPr txBox="1"/>
          <p:nvPr/>
        </p:nvSpPr>
        <p:spPr>
          <a:xfrm>
            <a:off x="949569" y="1776827"/>
            <a:ext cx="2567354" cy="369332"/>
          </a:xfrm>
          <a:prstGeom prst="rect">
            <a:avLst/>
          </a:prstGeom>
          <a:noFill/>
        </p:spPr>
        <p:txBody>
          <a:bodyPr wrap="square" rtlCol="0">
            <a:spAutoFit/>
          </a:bodyPr>
          <a:lstStyle/>
          <a:p>
            <a:r>
              <a:rPr lang="en-US" b="1" dirty="0" smtClean="0"/>
              <a:t>Inner Join</a:t>
            </a:r>
            <a:endParaRPr lang="en-US" b="1" dirty="0"/>
          </a:p>
        </p:txBody>
      </p:sp>
      <p:sp>
        <p:nvSpPr>
          <p:cNvPr id="6" name="TextBox 5"/>
          <p:cNvSpPr txBox="1"/>
          <p:nvPr/>
        </p:nvSpPr>
        <p:spPr>
          <a:xfrm>
            <a:off x="1049215" y="5528211"/>
            <a:ext cx="2567354" cy="369332"/>
          </a:xfrm>
          <a:prstGeom prst="rect">
            <a:avLst/>
          </a:prstGeom>
          <a:noFill/>
        </p:spPr>
        <p:txBody>
          <a:bodyPr wrap="square" rtlCol="0">
            <a:spAutoFit/>
          </a:bodyPr>
          <a:lstStyle/>
          <a:p>
            <a:r>
              <a:rPr lang="en-US" b="1" dirty="0" smtClean="0"/>
              <a:t>6951</a:t>
            </a:r>
            <a:endParaRPr lang="en-US" b="1" dirty="0"/>
          </a:p>
        </p:txBody>
      </p:sp>
      <p:sp>
        <p:nvSpPr>
          <p:cNvPr id="8" name="TextBox 7"/>
          <p:cNvSpPr txBox="1"/>
          <p:nvPr/>
        </p:nvSpPr>
        <p:spPr>
          <a:xfrm>
            <a:off x="5336931" y="2298559"/>
            <a:ext cx="2567354" cy="3139321"/>
          </a:xfrm>
          <a:prstGeom prst="rect">
            <a:avLst/>
          </a:prstGeom>
          <a:noFill/>
        </p:spPr>
        <p:txBody>
          <a:bodyPr wrap="square" rtlCol="0">
            <a:spAutoFit/>
          </a:bodyPr>
          <a:lstStyle/>
          <a:p>
            <a:r>
              <a:rPr lang="en-US" i="1" dirty="0" err="1"/>
              <a:t>merge_left</a:t>
            </a:r>
            <a:r>
              <a:rPr lang="en-US" i="1" dirty="0"/>
              <a:t>=</a:t>
            </a:r>
            <a:r>
              <a:rPr lang="en-US" i="1" dirty="0" err="1"/>
              <a:t>pd.merge</a:t>
            </a:r>
            <a:r>
              <a:rPr lang="en-US" i="1" dirty="0"/>
              <a:t>(left=</a:t>
            </a:r>
            <a:r>
              <a:rPr lang="en-US" i="1" dirty="0" err="1"/>
              <a:t>data_main,right</a:t>
            </a:r>
            <a:r>
              <a:rPr lang="en-US" i="1" dirty="0"/>
              <a:t>=</a:t>
            </a:r>
            <a:r>
              <a:rPr lang="en-US" i="1" dirty="0" err="1"/>
              <a:t>data_sports_dlt,how</a:t>
            </a:r>
            <a:r>
              <a:rPr lang="en-US" i="1" dirty="0"/>
              <a:t>='left',</a:t>
            </a:r>
            <a:r>
              <a:rPr lang="en-US" i="1" dirty="0" err="1"/>
              <a:t>left_on</a:t>
            </a:r>
            <a:r>
              <a:rPr lang="en-US" i="1" dirty="0"/>
              <a:t>='Athlete',</a:t>
            </a:r>
            <a:r>
              <a:rPr lang="en-US" i="1" dirty="0" err="1"/>
              <a:t>right_on</a:t>
            </a:r>
            <a:r>
              <a:rPr lang="en-US" i="1" dirty="0"/>
              <a:t>='Athlete</a:t>
            </a:r>
            <a:r>
              <a:rPr lang="en-US" i="1" dirty="0" smtClean="0"/>
              <a:t>')</a:t>
            </a:r>
          </a:p>
          <a:p>
            <a:endParaRPr lang="en-US" i="1" dirty="0"/>
          </a:p>
          <a:p>
            <a:r>
              <a:rPr lang="en-US" i="1" dirty="0" err="1"/>
              <a:t>merge_left.shape</a:t>
            </a:r>
            <a:endParaRPr lang="en-US" i="1" dirty="0"/>
          </a:p>
          <a:p>
            <a:r>
              <a:rPr lang="en-US" i="1" dirty="0"/>
              <a:t>a=</a:t>
            </a:r>
            <a:r>
              <a:rPr lang="en-US" i="1" dirty="0" err="1"/>
              <a:t>merge_left</a:t>
            </a:r>
            <a:r>
              <a:rPr lang="en-US" i="1" dirty="0"/>
              <a:t>['Athlete'].unique().</a:t>
            </a:r>
            <a:r>
              <a:rPr lang="en-US" i="1" dirty="0" err="1"/>
              <a:t>tolist</a:t>
            </a:r>
            <a:r>
              <a:rPr lang="en-US" i="1" dirty="0" smtClean="0"/>
              <a:t>()</a:t>
            </a:r>
          </a:p>
          <a:p>
            <a:endParaRPr lang="en-US" i="1" dirty="0"/>
          </a:p>
          <a:p>
            <a:r>
              <a:rPr lang="en-US" i="1" dirty="0" err="1"/>
              <a:t>len</a:t>
            </a:r>
            <a:r>
              <a:rPr lang="en-US" i="1" dirty="0"/>
              <a:t>(a)</a:t>
            </a:r>
          </a:p>
        </p:txBody>
      </p:sp>
      <p:sp>
        <p:nvSpPr>
          <p:cNvPr id="9" name="TextBox 8"/>
          <p:cNvSpPr txBox="1"/>
          <p:nvPr/>
        </p:nvSpPr>
        <p:spPr>
          <a:xfrm>
            <a:off x="5336931" y="1858163"/>
            <a:ext cx="2567354" cy="369332"/>
          </a:xfrm>
          <a:prstGeom prst="rect">
            <a:avLst/>
          </a:prstGeom>
          <a:noFill/>
        </p:spPr>
        <p:txBody>
          <a:bodyPr wrap="square" rtlCol="0">
            <a:spAutoFit/>
          </a:bodyPr>
          <a:lstStyle/>
          <a:p>
            <a:r>
              <a:rPr lang="en-US" b="1" dirty="0" smtClean="0"/>
              <a:t>Left Join</a:t>
            </a:r>
            <a:endParaRPr lang="en-US" b="1" dirty="0"/>
          </a:p>
        </p:txBody>
      </p:sp>
      <p:sp>
        <p:nvSpPr>
          <p:cNvPr id="10" name="TextBox 9"/>
          <p:cNvSpPr txBox="1"/>
          <p:nvPr/>
        </p:nvSpPr>
        <p:spPr>
          <a:xfrm>
            <a:off x="5436577" y="5609547"/>
            <a:ext cx="2567354" cy="369332"/>
          </a:xfrm>
          <a:prstGeom prst="rect">
            <a:avLst/>
          </a:prstGeom>
          <a:noFill/>
        </p:spPr>
        <p:txBody>
          <a:bodyPr wrap="square" rtlCol="0">
            <a:spAutoFit/>
          </a:bodyPr>
          <a:lstStyle/>
          <a:p>
            <a:r>
              <a:rPr lang="en-US" b="1" dirty="0" smtClean="0"/>
              <a:t>6956</a:t>
            </a:r>
            <a:endParaRPr lang="en-US" b="1" dirty="0"/>
          </a:p>
        </p:txBody>
      </p:sp>
      <p:sp>
        <p:nvSpPr>
          <p:cNvPr id="11" name="TextBox 10"/>
          <p:cNvSpPr txBox="1"/>
          <p:nvPr/>
        </p:nvSpPr>
        <p:spPr>
          <a:xfrm>
            <a:off x="9085384" y="2298559"/>
            <a:ext cx="2567354" cy="3139321"/>
          </a:xfrm>
          <a:prstGeom prst="rect">
            <a:avLst/>
          </a:prstGeom>
          <a:noFill/>
        </p:spPr>
        <p:txBody>
          <a:bodyPr wrap="square" rtlCol="0">
            <a:spAutoFit/>
          </a:bodyPr>
          <a:lstStyle/>
          <a:p>
            <a:r>
              <a:rPr lang="en-US" i="1" dirty="0" err="1"/>
              <a:t>merge_right</a:t>
            </a:r>
            <a:r>
              <a:rPr lang="en-US" i="1" dirty="0"/>
              <a:t>=</a:t>
            </a:r>
            <a:r>
              <a:rPr lang="en-US" i="1" dirty="0" err="1"/>
              <a:t>pd.merge</a:t>
            </a:r>
            <a:r>
              <a:rPr lang="en-US" i="1" dirty="0"/>
              <a:t>(left=</a:t>
            </a:r>
            <a:r>
              <a:rPr lang="en-US" i="1" dirty="0" err="1"/>
              <a:t>data_main,right</a:t>
            </a:r>
            <a:r>
              <a:rPr lang="en-US" i="1" dirty="0"/>
              <a:t>=</a:t>
            </a:r>
            <a:r>
              <a:rPr lang="en-US" i="1" dirty="0" err="1"/>
              <a:t>data_sports_dlt,how</a:t>
            </a:r>
            <a:r>
              <a:rPr lang="en-US" i="1" dirty="0"/>
              <a:t>='right',</a:t>
            </a:r>
            <a:r>
              <a:rPr lang="en-US" i="1" dirty="0" err="1"/>
              <a:t>left_on</a:t>
            </a:r>
            <a:r>
              <a:rPr lang="en-US" i="1" dirty="0"/>
              <a:t>='Athlete',</a:t>
            </a:r>
            <a:r>
              <a:rPr lang="en-US" i="1" dirty="0" err="1"/>
              <a:t>right_on</a:t>
            </a:r>
            <a:r>
              <a:rPr lang="en-US" i="1" dirty="0"/>
              <a:t>='Athlete</a:t>
            </a:r>
            <a:r>
              <a:rPr lang="en-US" i="1" dirty="0" smtClean="0"/>
              <a:t>')</a:t>
            </a:r>
          </a:p>
          <a:p>
            <a:endParaRPr lang="en-US" i="1" dirty="0"/>
          </a:p>
          <a:p>
            <a:r>
              <a:rPr lang="en-US" i="1" dirty="0" err="1"/>
              <a:t>merge_right.shape</a:t>
            </a:r>
            <a:endParaRPr lang="en-US" i="1" dirty="0"/>
          </a:p>
          <a:p>
            <a:r>
              <a:rPr lang="en-US" i="1" dirty="0"/>
              <a:t>a=</a:t>
            </a:r>
            <a:r>
              <a:rPr lang="en-US" i="1" dirty="0" err="1"/>
              <a:t>merge_right</a:t>
            </a:r>
            <a:r>
              <a:rPr lang="en-US" i="1" dirty="0"/>
              <a:t>['Athlete'].unique().</a:t>
            </a:r>
            <a:r>
              <a:rPr lang="en-US" i="1" dirty="0" err="1"/>
              <a:t>tolist</a:t>
            </a:r>
            <a:r>
              <a:rPr lang="en-US" i="1" dirty="0" smtClean="0"/>
              <a:t>()</a:t>
            </a:r>
          </a:p>
          <a:p>
            <a:endParaRPr lang="en-US" i="1" dirty="0"/>
          </a:p>
          <a:p>
            <a:r>
              <a:rPr lang="en-US" i="1" dirty="0" err="1"/>
              <a:t>len</a:t>
            </a:r>
            <a:r>
              <a:rPr lang="en-US" i="1" dirty="0"/>
              <a:t>(a)</a:t>
            </a:r>
          </a:p>
        </p:txBody>
      </p:sp>
      <p:sp>
        <p:nvSpPr>
          <p:cNvPr id="12" name="TextBox 11"/>
          <p:cNvSpPr txBox="1"/>
          <p:nvPr/>
        </p:nvSpPr>
        <p:spPr>
          <a:xfrm>
            <a:off x="9085384" y="1858163"/>
            <a:ext cx="2567354" cy="369332"/>
          </a:xfrm>
          <a:prstGeom prst="rect">
            <a:avLst/>
          </a:prstGeom>
          <a:noFill/>
        </p:spPr>
        <p:txBody>
          <a:bodyPr wrap="square" rtlCol="0">
            <a:spAutoFit/>
          </a:bodyPr>
          <a:lstStyle/>
          <a:p>
            <a:r>
              <a:rPr lang="en-US" b="1" dirty="0" smtClean="0"/>
              <a:t>Right Join</a:t>
            </a:r>
            <a:endParaRPr lang="en-US" b="1" dirty="0"/>
          </a:p>
        </p:txBody>
      </p:sp>
      <p:sp>
        <p:nvSpPr>
          <p:cNvPr id="13" name="TextBox 12"/>
          <p:cNvSpPr txBox="1"/>
          <p:nvPr/>
        </p:nvSpPr>
        <p:spPr>
          <a:xfrm>
            <a:off x="9185030" y="5609547"/>
            <a:ext cx="2567354" cy="369332"/>
          </a:xfrm>
          <a:prstGeom prst="rect">
            <a:avLst/>
          </a:prstGeom>
          <a:noFill/>
        </p:spPr>
        <p:txBody>
          <a:bodyPr wrap="square" rtlCol="0">
            <a:spAutoFit/>
          </a:bodyPr>
          <a:lstStyle/>
          <a:p>
            <a:r>
              <a:rPr lang="en-US" b="1" dirty="0" smtClean="0"/>
              <a:t>6951</a:t>
            </a:r>
            <a:endParaRPr lang="en-US" b="1" dirty="0"/>
          </a:p>
        </p:txBody>
      </p:sp>
    </p:spTree>
    <p:extLst>
      <p:ext uri="{BB962C8B-B14F-4D97-AF65-F5344CB8AC3E}">
        <p14:creationId xmlns:p14="http://schemas.microsoft.com/office/powerpoint/2010/main" val="183337109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Merging Data</a:t>
            </a:r>
            <a:endParaRPr lang="en-IN" sz="6000" dirty="0"/>
          </a:p>
        </p:txBody>
      </p:sp>
      <p:sp>
        <p:nvSpPr>
          <p:cNvPr id="7" name="TextBox 6"/>
          <p:cNvSpPr txBox="1"/>
          <p:nvPr/>
        </p:nvSpPr>
        <p:spPr>
          <a:xfrm>
            <a:off x="838200" y="1453662"/>
            <a:ext cx="10509738" cy="2862322"/>
          </a:xfrm>
          <a:prstGeom prst="rect">
            <a:avLst/>
          </a:prstGeom>
          <a:noFill/>
        </p:spPr>
        <p:txBody>
          <a:bodyPr wrap="square" rtlCol="0">
            <a:spAutoFit/>
          </a:bodyPr>
          <a:lstStyle/>
          <a:p>
            <a:r>
              <a:rPr lang="en-US" b="1" dirty="0" smtClean="0"/>
              <a:t>Merge/Join in pandas</a:t>
            </a:r>
          </a:p>
          <a:p>
            <a:endParaRPr lang="en-US" b="1" dirty="0"/>
          </a:p>
          <a:p>
            <a:r>
              <a:rPr lang="en-US" b="1" dirty="0"/>
              <a:t>Merge while adding a suffix to duplicate column </a:t>
            </a:r>
            <a:r>
              <a:rPr lang="en-US" b="1" dirty="0" smtClean="0"/>
              <a:t>names</a:t>
            </a:r>
          </a:p>
          <a:p>
            <a:endParaRPr lang="en-US" b="1" dirty="0" smtClean="0"/>
          </a:p>
          <a:p>
            <a:r>
              <a:rPr lang="en-US" dirty="0" err="1" smtClean="0"/>
              <a:t>pd.merge</a:t>
            </a:r>
            <a:r>
              <a:rPr lang="en-US" dirty="0" smtClean="0"/>
              <a:t>(df_1, df_2, </a:t>
            </a:r>
            <a:r>
              <a:rPr lang="en-US" dirty="0" err="1" smtClean="0"/>
              <a:t>left_on</a:t>
            </a:r>
            <a:r>
              <a:rPr lang="en-US" dirty="0" smtClean="0"/>
              <a:t>=‘key1', </a:t>
            </a:r>
            <a:r>
              <a:rPr lang="en-US" dirty="0" err="1" smtClean="0"/>
              <a:t>right_on</a:t>
            </a:r>
            <a:r>
              <a:rPr lang="en-US" dirty="0" smtClean="0"/>
              <a:t>=‘key2’, how</a:t>
            </a:r>
            <a:r>
              <a:rPr lang="en-US" dirty="0"/>
              <a:t>='left', suffixes=('_left', '_right</a:t>
            </a:r>
            <a:r>
              <a:rPr lang="en-US" dirty="0" smtClean="0"/>
              <a:t>'))</a:t>
            </a:r>
          </a:p>
          <a:p>
            <a:endParaRPr lang="en-US" b="1" dirty="0"/>
          </a:p>
          <a:p>
            <a:r>
              <a:rPr lang="en-US" b="1" dirty="0"/>
              <a:t>Merge based on indexes</a:t>
            </a:r>
          </a:p>
          <a:p>
            <a:endParaRPr lang="en-US" b="1" dirty="0" smtClean="0"/>
          </a:p>
          <a:p>
            <a:r>
              <a:rPr lang="en-US" dirty="0" err="1" smtClean="0"/>
              <a:t>pd.merge</a:t>
            </a:r>
            <a:r>
              <a:rPr lang="en-US" dirty="0" smtClean="0"/>
              <a:t>(df_1, df_2, </a:t>
            </a:r>
            <a:r>
              <a:rPr lang="en-US" dirty="0" err="1"/>
              <a:t>right_index</a:t>
            </a:r>
            <a:r>
              <a:rPr lang="en-US" dirty="0"/>
              <a:t>=True, </a:t>
            </a:r>
            <a:r>
              <a:rPr lang="en-US" dirty="0" err="1"/>
              <a:t>left_index</a:t>
            </a:r>
            <a:r>
              <a:rPr lang="en-US" dirty="0"/>
              <a:t>=True)</a:t>
            </a:r>
            <a:endParaRPr lang="en-US" b="1" dirty="0" smtClean="0"/>
          </a:p>
          <a:p>
            <a:endParaRPr lang="en-US" dirty="0" smtClean="0"/>
          </a:p>
        </p:txBody>
      </p:sp>
    </p:spTree>
    <p:extLst>
      <p:ext uri="{BB962C8B-B14F-4D97-AF65-F5344CB8AC3E}">
        <p14:creationId xmlns:p14="http://schemas.microsoft.com/office/powerpoint/2010/main" val="767860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Loading Data Files</a:t>
            </a:r>
            <a:endParaRPr lang="en-IN" sz="6000" dirty="0"/>
          </a:p>
        </p:txBody>
      </p:sp>
      <p:sp>
        <p:nvSpPr>
          <p:cNvPr id="5" name="TextBox 4"/>
          <p:cNvSpPr txBox="1"/>
          <p:nvPr/>
        </p:nvSpPr>
        <p:spPr>
          <a:xfrm>
            <a:off x="838199" y="1746738"/>
            <a:ext cx="10580078" cy="4524315"/>
          </a:xfrm>
          <a:prstGeom prst="rect">
            <a:avLst/>
          </a:prstGeom>
          <a:noFill/>
        </p:spPr>
        <p:txBody>
          <a:bodyPr wrap="square" rtlCol="0">
            <a:spAutoFit/>
          </a:bodyPr>
          <a:lstStyle/>
          <a:p>
            <a:r>
              <a:rPr lang="en-US" b="1" dirty="0" err="1" smtClean="0"/>
              <a:t>read_csv</a:t>
            </a:r>
            <a:endParaRPr lang="en-US" b="1" dirty="0" smtClean="0"/>
          </a:p>
          <a:p>
            <a:endParaRPr lang="en-US" b="1" dirty="0" smtClean="0"/>
          </a:p>
          <a:p>
            <a:r>
              <a:rPr lang="en-US" i="1" dirty="0" err="1"/>
              <a:t>pd.read_csv</a:t>
            </a:r>
            <a:r>
              <a:rPr lang="en-US" i="1" dirty="0"/>
              <a:t>(</a:t>
            </a:r>
            <a:r>
              <a:rPr lang="en-US" i="1" dirty="0" err="1"/>
              <a:t>filepath</a:t>
            </a:r>
            <a:r>
              <a:rPr lang="en-US" i="1" dirty="0"/>
              <a:t>, </a:t>
            </a:r>
            <a:r>
              <a:rPr lang="en-US" i="1" dirty="0" err="1"/>
              <a:t>sep</a:t>
            </a:r>
            <a:r>
              <a:rPr lang="en-US" i="1" dirty="0"/>
              <a:t>=’, ’, </a:t>
            </a:r>
            <a:r>
              <a:rPr lang="en-US" i="1" dirty="0" err="1"/>
              <a:t>dtype</a:t>
            </a:r>
            <a:r>
              <a:rPr lang="en-US" i="1" dirty="0"/>
              <a:t>=None, header=None, </a:t>
            </a:r>
            <a:r>
              <a:rPr lang="en-US" i="1" dirty="0" smtClean="0"/>
              <a:t>names=None, </a:t>
            </a:r>
            <a:r>
              <a:rPr lang="en-US" i="1" dirty="0" err="1" smtClean="0"/>
              <a:t>skiprows</a:t>
            </a:r>
            <a:r>
              <a:rPr lang="en-US" i="1" dirty="0" smtClean="0"/>
              <a:t>=None</a:t>
            </a:r>
            <a:r>
              <a:rPr lang="en-US" i="1" dirty="0"/>
              <a:t>, </a:t>
            </a:r>
            <a:r>
              <a:rPr lang="en-US" i="1" dirty="0" err="1"/>
              <a:t>index_col</a:t>
            </a:r>
            <a:r>
              <a:rPr lang="en-US" i="1" dirty="0"/>
              <a:t>=None, </a:t>
            </a:r>
            <a:r>
              <a:rPr lang="en-US" i="1" dirty="0" err="1"/>
              <a:t>skip_blank_lines</a:t>
            </a:r>
            <a:r>
              <a:rPr lang="en-US" i="1" dirty="0"/>
              <a:t>=TRUE, </a:t>
            </a:r>
            <a:r>
              <a:rPr lang="en-US" i="1" dirty="0" err="1"/>
              <a:t>na_filter</a:t>
            </a:r>
            <a:r>
              <a:rPr lang="en-US" i="1" dirty="0"/>
              <a:t>=TRUE</a:t>
            </a:r>
            <a:r>
              <a:rPr lang="en-US" i="1" dirty="0" smtClean="0"/>
              <a:t>)</a:t>
            </a:r>
          </a:p>
          <a:p>
            <a:endParaRPr lang="en-US" dirty="0"/>
          </a:p>
          <a:p>
            <a:pPr marL="285750" indent="-285750">
              <a:buFont typeface="Arial" panose="020B0604020202020204" pitchFamily="34" charset="0"/>
              <a:buChar char="•"/>
            </a:pPr>
            <a:r>
              <a:rPr lang="en-US" dirty="0" err="1"/>
              <a:t>f</a:t>
            </a:r>
            <a:r>
              <a:rPr lang="en-US" dirty="0" err="1" smtClean="0"/>
              <a:t>ilepath</a:t>
            </a:r>
            <a:r>
              <a:rPr lang="en-US" dirty="0" smtClean="0"/>
              <a:t> – filename/</a:t>
            </a:r>
            <a:r>
              <a:rPr lang="en-US" dirty="0" err="1" smtClean="0"/>
              <a:t>filepath</a:t>
            </a:r>
            <a:endParaRPr lang="en-US" dirty="0" smtClean="0"/>
          </a:p>
          <a:p>
            <a:pPr marL="285750" indent="-285750">
              <a:buFont typeface="Arial" panose="020B0604020202020204" pitchFamily="34" charset="0"/>
              <a:buChar char="•"/>
            </a:pPr>
            <a:r>
              <a:rPr lang="en-US" dirty="0" err="1"/>
              <a:t>d</a:t>
            </a:r>
            <a:r>
              <a:rPr lang="en-US" dirty="0" err="1" smtClean="0"/>
              <a:t>type</a:t>
            </a:r>
            <a:r>
              <a:rPr lang="en-US" dirty="0" smtClean="0"/>
              <a:t> – specify data type of the column name</a:t>
            </a:r>
          </a:p>
          <a:p>
            <a:pPr marL="285750" indent="-285750">
              <a:buFont typeface="Arial" panose="020B0604020202020204" pitchFamily="34" charset="0"/>
              <a:buChar char="•"/>
            </a:pPr>
            <a:r>
              <a:rPr lang="en-US" dirty="0"/>
              <a:t>h</a:t>
            </a:r>
            <a:r>
              <a:rPr lang="en-US" dirty="0" smtClean="0"/>
              <a:t>eader – specifying the row with header</a:t>
            </a:r>
          </a:p>
          <a:p>
            <a:pPr marL="285750" indent="-285750">
              <a:buFont typeface="Arial" panose="020B0604020202020204" pitchFamily="34" charset="0"/>
              <a:buChar char="•"/>
            </a:pPr>
            <a:r>
              <a:rPr lang="en-US" dirty="0"/>
              <a:t>n</a:t>
            </a:r>
            <a:r>
              <a:rPr lang="en-US" dirty="0" smtClean="0"/>
              <a:t>ames – specify column names for a dataset</a:t>
            </a:r>
          </a:p>
          <a:p>
            <a:pPr marL="285750" indent="-285750">
              <a:buFont typeface="Arial" panose="020B0604020202020204" pitchFamily="34" charset="0"/>
              <a:buChar char="•"/>
            </a:pPr>
            <a:r>
              <a:rPr lang="en-US" dirty="0" err="1" smtClean="0"/>
              <a:t>skiprows</a:t>
            </a:r>
            <a:r>
              <a:rPr lang="en-US" dirty="0" smtClean="0"/>
              <a:t>=skip </a:t>
            </a:r>
            <a:r>
              <a:rPr lang="en-US" dirty="0" err="1" smtClean="0"/>
              <a:t>caertain</a:t>
            </a:r>
            <a:r>
              <a:rPr lang="en-US" dirty="0" smtClean="0"/>
              <a:t> rows of data</a:t>
            </a:r>
          </a:p>
          <a:p>
            <a:pPr marL="285750" indent="-285750">
              <a:buFont typeface="Arial" panose="020B0604020202020204" pitchFamily="34" charset="0"/>
              <a:buChar char="•"/>
            </a:pPr>
            <a:r>
              <a:rPr lang="en-US" dirty="0" err="1"/>
              <a:t>i</a:t>
            </a:r>
            <a:r>
              <a:rPr lang="en-US" dirty="0" err="1" smtClean="0"/>
              <a:t>ndex_col</a:t>
            </a:r>
            <a:r>
              <a:rPr lang="en-US" dirty="0" smtClean="0"/>
              <a:t> – specify the column which can work as row number</a:t>
            </a:r>
          </a:p>
          <a:p>
            <a:pPr marL="285750" indent="-285750">
              <a:buFont typeface="Arial" panose="020B0604020202020204" pitchFamily="34" charset="0"/>
              <a:buChar char="•"/>
            </a:pPr>
            <a:r>
              <a:rPr lang="en-US" dirty="0" err="1" smtClean="0"/>
              <a:t>skip_blank_lines</a:t>
            </a:r>
            <a:r>
              <a:rPr lang="en-US" dirty="0" smtClean="0"/>
              <a:t> – specify whether to skip blank lines or not</a:t>
            </a:r>
          </a:p>
          <a:p>
            <a:pPr marL="285750" indent="-285750">
              <a:buFont typeface="Arial" panose="020B0604020202020204" pitchFamily="34" charset="0"/>
              <a:buChar char="•"/>
            </a:pPr>
            <a:r>
              <a:rPr lang="en-US" dirty="0" err="1" smtClean="0"/>
              <a:t>na_filter</a:t>
            </a:r>
            <a:r>
              <a:rPr lang="en-US" dirty="0" smtClean="0"/>
              <a:t> – specify whether to filter NA values or not</a:t>
            </a:r>
          </a:p>
          <a:p>
            <a:endParaRPr lang="en-US" dirty="0" smtClean="0"/>
          </a:p>
          <a:p>
            <a:endParaRPr lang="en-US" dirty="0"/>
          </a:p>
          <a:p>
            <a:r>
              <a:rPr lang="en-US" b="1" dirty="0" smtClean="0"/>
              <a:t> </a:t>
            </a:r>
            <a:endParaRPr lang="en-US" b="1" dirty="0"/>
          </a:p>
        </p:txBody>
      </p:sp>
    </p:spTree>
    <p:extLst>
      <p:ext uri="{BB962C8B-B14F-4D97-AF65-F5344CB8AC3E}">
        <p14:creationId xmlns:p14="http://schemas.microsoft.com/office/powerpoint/2010/main" val="229128254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67717"/>
            <a:ext cx="11084169" cy="870683"/>
          </a:xfrm>
        </p:spPr>
        <p:txBody>
          <a:bodyPr>
            <a:normAutofit/>
          </a:bodyPr>
          <a:lstStyle/>
          <a:p>
            <a:pPr marL="0" indent="0">
              <a:buNone/>
            </a:pPr>
            <a:r>
              <a:rPr lang="en-US" sz="1800" dirty="0" smtClean="0"/>
              <a:t>Dummy data frame can be generated using dictionaries, keys of which would hold column names and values the values in that column</a:t>
            </a:r>
          </a:p>
          <a:p>
            <a:pPr marL="0" indent="0">
              <a:buNone/>
            </a:pPr>
            <a:endParaRPr lang="en-US" sz="1800" dirty="0"/>
          </a:p>
        </p:txBody>
      </p:sp>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825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Generating a dummy data frame</a:t>
            </a:r>
            <a:endParaRPr lang="en-IN" sz="6000" dirty="0"/>
          </a:p>
        </p:txBody>
      </p:sp>
      <p:sp>
        <p:nvSpPr>
          <p:cNvPr id="5" name="Content Placeholder 2"/>
          <p:cNvSpPr txBox="1">
            <a:spLocks/>
          </p:cNvSpPr>
          <p:nvPr/>
        </p:nvSpPr>
        <p:spPr>
          <a:xfrm>
            <a:off x="838199" y="2482116"/>
            <a:ext cx="4624755" cy="37311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p:txBody>
      </p:sp>
      <p:sp>
        <p:nvSpPr>
          <p:cNvPr id="6" name="Content Placeholder 2"/>
          <p:cNvSpPr txBox="1">
            <a:spLocks/>
          </p:cNvSpPr>
          <p:nvPr/>
        </p:nvSpPr>
        <p:spPr>
          <a:xfrm>
            <a:off x="6488722" y="2634516"/>
            <a:ext cx="4624755" cy="37311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p:txBody>
      </p:sp>
      <p:sp>
        <p:nvSpPr>
          <p:cNvPr id="2" name="TextBox 1"/>
          <p:cNvSpPr txBox="1"/>
          <p:nvPr/>
        </p:nvSpPr>
        <p:spPr>
          <a:xfrm>
            <a:off x="937846" y="2880700"/>
            <a:ext cx="4399086" cy="2031325"/>
          </a:xfrm>
          <a:prstGeom prst="rect">
            <a:avLst/>
          </a:prstGeom>
          <a:noFill/>
        </p:spPr>
        <p:txBody>
          <a:bodyPr wrap="square" rtlCol="0">
            <a:spAutoFit/>
          </a:bodyPr>
          <a:lstStyle/>
          <a:p>
            <a:r>
              <a:rPr lang="en-US" b="1" dirty="0" smtClean="0"/>
              <a:t>A data frame having 10 rows and 2 numeric columns</a:t>
            </a:r>
          </a:p>
          <a:p>
            <a:endParaRPr lang="en-US" dirty="0"/>
          </a:p>
          <a:p>
            <a:r>
              <a:rPr lang="en-US" i="1" dirty="0"/>
              <a:t>import pandas as </a:t>
            </a:r>
            <a:r>
              <a:rPr lang="en-US" i="1" dirty="0" err="1"/>
              <a:t>pd</a:t>
            </a:r>
            <a:endParaRPr lang="en-US" i="1" dirty="0"/>
          </a:p>
          <a:p>
            <a:r>
              <a:rPr lang="en-US" i="1" dirty="0"/>
              <a:t>import </a:t>
            </a:r>
            <a:r>
              <a:rPr lang="en-US" i="1" dirty="0" err="1"/>
              <a:t>numpy</a:t>
            </a:r>
            <a:r>
              <a:rPr lang="en-US" i="1" dirty="0"/>
              <a:t> as np</a:t>
            </a:r>
          </a:p>
          <a:p>
            <a:r>
              <a:rPr lang="en-US" i="1" dirty="0"/>
              <a:t>d=</a:t>
            </a:r>
            <a:r>
              <a:rPr lang="en-US" i="1" dirty="0" err="1"/>
              <a:t>pd.DataFrame</a:t>
            </a:r>
            <a:r>
              <a:rPr lang="en-US" i="1" dirty="0"/>
              <a:t>({'A':</a:t>
            </a:r>
            <a:r>
              <a:rPr lang="en-US" i="1" dirty="0" err="1"/>
              <a:t>np.random.randn</a:t>
            </a:r>
            <a:r>
              <a:rPr lang="en-US" i="1" dirty="0"/>
              <a:t>(10),'B':2.5*</a:t>
            </a:r>
            <a:r>
              <a:rPr lang="en-US" i="1" dirty="0" err="1"/>
              <a:t>np.random.randn</a:t>
            </a:r>
            <a:r>
              <a:rPr lang="en-US" i="1" dirty="0"/>
              <a:t>(10)+1.5})</a:t>
            </a:r>
          </a:p>
        </p:txBody>
      </p:sp>
      <p:sp>
        <p:nvSpPr>
          <p:cNvPr id="7" name="TextBox 6"/>
          <p:cNvSpPr txBox="1"/>
          <p:nvPr/>
        </p:nvSpPr>
        <p:spPr>
          <a:xfrm>
            <a:off x="6060830" y="2880699"/>
            <a:ext cx="5345723" cy="2862322"/>
          </a:xfrm>
          <a:prstGeom prst="rect">
            <a:avLst/>
          </a:prstGeom>
          <a:noFill/>
        </p:spPr>
        <p:txBody>
          <a:bodyPr wrap="square" rtlCol="0">
            <a:spAutoFit/>
          </a:bodyPr>
          <a:lstStyle/>
          <a:p>
            <a:r>
              <a:rPr lang="en-US" b="1" dirty="0" smtClean="0"/>
              <a:t>A data frame having 10 rows , 2 numeric columns and 1 categorical column</a:t>
            </a:r>
          </a:p>
          <a:p>
            <a:endParaRPr lang="en-US" dirty="0"/>
          </a:p>
          <a:p>
            <a:r>
              <a:rPr lang="en-US" i="1" dirty="0"/>
              <a:t>import pandas as </a:t>
            </a:r>
            <a:r>
              <a:rPr lang="en-US" i="1" dirty="0" err="1"/>
              <a:t>pd</a:t>
            </a:r>
            <a:endParaRPr lang="en-US" i="1" dirty="0"/>
          </a:p>
          <a:p>
            <a:r>
              <a:rPr lang="en-US" i="1" dirty="0"/>
              <a:t>import </a:t>
            </a:r>
            <a:r>
              <a:rPr lang="en-US" i="1" dirty="0" err="1"/>
              <a:t>numpy</a:t>
            </a:r>
            <a:r>
              <a:rPr lang="en-US" i="1" dirty="0"/>
              <a:t> as np</a:t>
            </a:r>
          </a:p>
          <a:p>
            <a:r>
              <a:rPr lang="en-US" i="1" dirty="0"/>
              <a:t>data = </a:t>
            </a:r>
            <a:r>
              <a:rPr lang="en-US" i="1" dirty="0" err="1"/>
              <a:t>pd.read_csv</a:t>
            </a:r>
            <a:r>
              <a:rPr lang="en-US" i="1" dirty="0"/>
              <a:t>('Customer Churn Model.txt') </a:t>
            </a:r>
          </a:p>
          <a:p>
            <a:r>
              <a:rPr lang="en-US" i="1" dirty="0" err="1"/>
              <a:t>column_list</a:t>
            </a:r>
            <a:r>
              <a:rPr lang="en-US" i="1" dirty="0"/>
              <a:t>=</a:t>
            </a:r>
            <a:r>
              <a:rPr lang="en-US" i="1" dirty="0" err="1"/>
              <a:t>data.columns.values.tolist</a:t>
            </a:r>
            <a:r>
              <a:rPr lang="en-US" i="1" dirty="0"/>
              <a:t>()</a:t>
            </a:r>
          </a:p>
          <a:p>
            <a:r>
              <a:rPr lang="en-US" i="1" dirty="0"/>
              <a:t>a=</a:t>
            </a:r>
            <a:r>
              <a:rPr lang="en-US" i="1" dirty="0" err="1"/>
              <a:t>len</a:t>
            </a:r>
            <a:r>
              <a:rPr lang="en-US" i="1" dirty="0"/>
              <a:t>(</a:t>
            </a:r>
            <a:r>
              <a:rPr lang="en-US" i="1" dirty="0" err="1"/>
              <a:t>column_list</a:t>
            </a:r>
            <a:r>
              <a:rPr lang="en-US" i="1" dirty="0"/>
              <a:t>)</a:t>
            </a:r>
          </a:p>
          <a:p>
            <a:r>
              <a:rPr lang="en-US" i="1" dirty="0"/>
              <a:t>d=</a:t>
            </a:r>
            <a:r>
              <a:rPr lang="en-US" i="1" dirty="0" err="1"/>
              <a:t>pd.DataFrame</a:t>
            </a:r>
            <a:r>
              <a:rPr lang="en-US" i="1" dirty="0"/>
              <a:t>({'Column_Name':column_list,'A':</a:t>
            </a:r>
            <a:r>
              <a:rPr lang="en-US" i="1" dirty="0" err="1"/>
              <a:t>np.random.randn</a:t>
            </a:r>
            <a:r>
              <a:rPr lang="en-US" i="1" dirty="0"/>
              <a:t>(a),'B':2.5*</a:t>
            </a:r>
            <a:r>
              <a:rPr lang="en-US" i="1" dirty="0" err="1"/>
              <a:t>np.random.randn</a:t>
            </a:r>
            <a:r>
              <a:rPr lang="en-US" i="1" dirty="0"/>
              <a:t>(a)+1.5})</a:t>
            </a:r>
          </a:p>
        </p:txBody>
      </p:sp>
    </p:spTree>
    <p:extLst>
      <p:ext uri="{BB962C8B-B14F-4D97-AF65-F5344CB8AC3E}">
        <p14:creationId xmlns:p14="http://schemas.microsoft.com/office/powerpoint/2010/main" val="29134647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67717"/>
            <a:ext cx="11084169" cy="870683"/>
          </a:xfrm>
        </p:spPr>
        <p:txBody>
          <a:bodyPr>
            <a:normAutofit/>
          </a:bodyPr>
          <a:lstStyle/>
          <a:p>
            <a:pPr marL="0" indent="0">
              <a:buNone/>
            </a:pPr>
            <a:r>
              <a:rPr lang="en-US" sz="1800" dirty="0" smtClean="0"/>
              <a:t>Dummy data frame can be generated using dictionaries, keys of which would hold column names and values the values in that column</a:t>
            </a:r>
          </a:p>
          <a:p>
            <a:pPr marL="0" indent="0">
              <a:buNone/>
            </a:pPr>
            <a:endParaRPr lang="en-US" sz="1800" dirty="0"/>
          </a:p>
        </p:txBody>
      </p:sp>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825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Generating a dummy data frame</a:t>
            </a:r>
            <a:endParaRPr lang="en-IN" sz="6000" dirty="0"/>
          </a:p>
        </p:txBody>
      </p:sp>
      <p:sp>
        <p:nvSpPr>
          <p:cNvPr id="5" name="Content Placeholder 2"/>
          <p:cNvSpPr txBox="1">
            <a:spLocks/>
          </p:cNvSpPr>
          <p:nvPr/>
        </p:nvSpPr>
        <p:spPr>
          <a:xfrm>
            <a:off x="838199" y="2482116"/>
            <a:ext cx="4624755" cy="37311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p:txBody>
      </p:sp>
      <p:sp>
        <p:nvSpPr>
          <p:cNvPr id="6" name="Content Placeholder 2"/>
          <p:cNvSpPr txBox="1">
            <a:spLocks/>
          </p:cNvSpPr>
          <p:nvPr/>
        </p:nvSpPr>
        <p:spPr>
          <a:xfrm>
            <a:off x="6488722" y="2634516"/>
            <a:ext cx="4624755" cy="37311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p:txBody>
      </p:sp>
      <p:sp>
        <p:nvSpPr>
          <p:cNvPr id="2" name="TextBox 1"/>
          <p:cNvSpPr txBox="1"/>
          <p:nvPr/>
        </p:nvSpPr>
        <p:spPr>
          <a:xfrm>
            <a:off x="1019907" y="2224208"/>
            <a:ext cx="9730155" cy="1200329"/>
          </a:xfrm>
          <a:prstGeom prst="rect">
            <a:avLst/>
          </a:prstGeom>
          <a:noFill/>
        </p:spPr>
        <p:txBody>
          <a:bodyPr wrap="square" rtlCol="0">
            <a:spAutoFit/>
          </a:bodyPr>
          <a:lstStyle/>
          <a:p>
            <a:r>
              <a:rPr lang="en-US" b="1" dirty="0" smtClean="0"/>
              <a:t>A data frame with a mix of numerical and categorical variables  getting values from a list</a:t>
            </a:r>
          </a:p>
          <a:p>
            <a:endParaRPr lang="en-US" b="1" dirty="0"/>
          </a:p>
          <a:p>
            <a:endParaRPr lang="en-US" b="1" dirty="0" smtClean="0"/>
          </a:p>
          <a:p>
            <a:endParaRPr lang="en-US" dirty="0"/>
          </a:p>
        </p:txBody>
      </p:sp>
      <p:sp>
        <p:nvSpPr>
          <p:cNvPr id="8" name="TextBox 7"/>
          <p:cNvSpPr txBox="1"/>
          <p:nvPr/>
        </p:nvSpPr>
        <p:spPr>
          <a:xfrm>
            <a:off x="1019907" y="2824372"/>
            <a:ext cx="8546124" cy="3816429"/>
          </a:xfrm>
          <a:prstGeom prst="rect">
            <a:avLst/>
          </a:prstGeom>
          <a:noFill/>
        </p:spPr>
        <p:txBody>
          <a:bodyPr wrap="square" rtlCol="0">
            <a:spAutoFit/>
          </a:bodyPr>
          <a:lstStyle/>
          <a:p>
            <a:r>
              <a:rPr lang="en-IN" sz="1400" i="1" dirty="0"/>
              <a:t>import </a:t>
            </a:r>
            <a:r>
              <a:rPr lang="en-IN" sz="1400" i="1" dirty="0" err="1"/>
              <a:t>numpy</a:t>
            </a:r>
            <a:r>
              <a:rPr lang="en-IN" sz="1400" i="1" dirty="0"/>
              <a:t> as np</a:t>
            </a:r>
            <a:endParaRPr lang="en-US" sz="1400" i="1" dirty="0"/>
          </a:p>
          <a:p>
            <a:r>
              <a:rPr lang="en-IN" sz="1400" i="1" dirty="0"/>
              <a:t>import pandas as </a:t>
            </a:r>
            <a:r>
              <a:rPr lang="en-IN" sz="1400" i="1" dirty="0" err="1"/>
              <a:t>pd</a:t>
            </a:r>
            <a:endParaRPr lang="en-US" sz="1400" i="1" dirty="0"/>
          </a:p>
          <a:p>
            <a:r>
              <a:rPr lang="en-IN" sz="1400" i="1" dirty="0"/>
              <a:t>a=['</a:t>
            </a:r>
            <a:r>
              <a:rPr lang="en-IN" sz="1400" i="1" dirty="0" err="1"/>
              <a:t>Male','Female</a:t>
            </a:r>
            <a:r>
              <a:rPr lang="en-IN" sz="1400" i="1" dirty="0"/>
              <a:t>']</a:t>
            </a:r>
            <a:endParaRPr lang="en-US" sz="1400" i="1" dirty="0"/>
          </a:p>
          <a:p>
            <a:r>
              <a:rPr lang="en-IN" sz="1400" i="1" dirty="0"/>
              <a:t>b=['</a:t>
            </a:r>
            <a:r>
              <a:rPr lang="en-IN" sz="1400" i="1" dirty="0" err="1"/>
              <a:t>Rich','Poor','Middle</a:t>
            </a:r>
            <a:r>
              <a:rPr lang="en-IN" sz="1400" i="1" dirty="0"/>
              <a:t> Class']</a:t>
            </a:r>
            <a:endParaRPr lang="en-US" sz="1400" i="1" dirty="0"/>
          </a:p>
          <a:p>
            <a:r>
              <a:rPr lang="en-IN" sz="1400" i="1" dirty="0"/>
              <a:t>gender=[]</a:t>
            </a:r>
            <a:endParaRPr lang="en-US" sz="1400" i="1" dirty="0"/>
          </a:p>
          <a:p>
            <a:r>
              <a:rPr lang="en-IN" sz="1400" i="1" dirty="0" err="1"/>
              <a:t>seb</a:t>
            </a:r>
            <a:r>
              <a:rPr lang="en-IN" sz="1400" i="1" dirty="0"/>
              <a:t>=[]</a:t>
            </a:r>
            <a:endParaRPr lang="en-US" sz="1400" i="1" dirty="0"/>
          </a:p>
          <a:p>
            <a:r>
              <a:rPr lang="en-IN" sz="1400" i="1" dirty="0"/>
              <a:t>for </a:t>
            </a:r>
            <a:r>
              <a:rPr lang="en-IN" sz="1400" i="1" dirty="0" err="1"/>
              <a:t>i</a:t>
            </a:r>
            <a:r>
              <a:rPr lang="en-IN" sz="1400" i="1" dirty="0"/>
              <a:t> in range(1,101):</a:t>
            </a:r>
            <a:endParaRPr lang="en-US" sz="1400" i="1" dirty="0"/>
          </a:p>
          <a:p>
            <a:r>
              <a:rPr lang="en-IN" sz="1400" i="1" dirty="0"/>
              <a:t>    </a:t>
            </a:r>
            <a:r>
              <a:rPr lang="en-IN" sz="1400" i="1" dirty="0" err="1"/>
              <a:t>gender.append</a:t>
            </a:r>
            <a:r>
              <a:rPr lang="en-IN" sz="1400" i="1" dirty="0"/>
              <a:t>(</a:t>
            </a:r>
            <a:r>
              <a:rPr lang="en-IN" sz="1400" i="1" dirty="0" err="1"/>
              <a:t>np.random.choice</a:t>
            </a:r>
            <a:r>
              <a:rPr lang="en-IN" sz="1400" i="1" dirty="0"/>
              <a:t>(a))</a:t>
            </a:r>
            <a:endParaRPr lang="en-US" sz="1400" i="1" dirty="0"/>
          </a:p>
          <a:p>
            <a:r>
              <a:rPr lang="en-IN" sz="1400" i="1" dirty="0"/>
              <a:t>    </a:t>
            </a:r>
            <a:r>
              <a:rPr lang="en-IN" sz="1400" i="1" dirty="0" err="1"/>
              <a:t>seb.append</a:t>
            </a:r>
            <a:r>
              <a:rPr lang="en-IN" sz="1400" i="1" dirty="0"/>
              <a:t>(</a:t>
            </a:r>
            <a:r>
              <a:rPr lang="en-IN" sz="1400" i="1" dirty="0" err="1"/>
              <a:t>np.random.choice</a:t>
            </a:r>
            <a:r>
              <a:rPr lang="en-IN" sz="1400" i="1" dirty="0"/>
              <a:t>(b))</a:t>
            </a:r>
            <a:endParaRPr lang="en-US" sz="1400" i="1" dirty="0"/>
          </a:p>
          <a:p>
            <a:r>
              <a:rPr lang="en-IN" sz="1400" i="1" dirty="0"/>
              <a:t>height=30*</a:t>
            </a:r>
            <a:r>
              <a:rPr lang="en-IN" sz="1400" i="1" dirty="0" err="1"/>
              <a:t>np.random.randn</a:t>
            </a:r>
            <a:r>
              <a:rPr lang="en-IN" sz="1400" i="1" dirty="0"/>
              <a:t>(100)+155</a:t>
            </a:r>
            <a:endParaRPr lang="en-US" sz="1400" i="1" dirty="0"/>
          </a:p>
          <a:p>
            <a:r>
              <a:rPr lang="en-IN" sz="1400" i="1" dirty="0"/>
              <a:t>weight=20*</a:t>
            </a:r>
            <a:r>
              <a:rPr lang="en-IN" sz="1400" i="1" dirty="0" err="1"/>
              <a:t>np.random.randn</a:t>
            </a:r>
            <a:r>
              <a:rPr lang="en-IN" sz="1400" i="1" dirty="0"/>
              <a:t>(100)+60</a:t>
            </a:r>
            <a:endParaRPr lang="en-US" sz="1400" i="1" dirty="0"/>
          </a:p>
          <a:p>
            <a:r>
              <a:rPr lang="en-IN" sz="1400" i="1" dirty="0"/>
              <a:t>age=10*</a:t>
            </a:r>
            <a:r>
              <a:rPr lang="en-IN" sz="1400" i="1" dirty="0" err="1"/>
              <a:t>np.random.randn</a:t>
            </a:r>
            <a:r>
              <a:rPr lang="en-IN" sz="1400" i="1" dirty="0"/>
              <a:t>(100)+35</a:t>
            </a:r>
            <a:endParaRPr lang="en-US" sz="1400" i="1" dirty="0"/>
          </a:p>
          <a:p>
            <a:r>
              <a:rPr lang="en-IN" sz="1400" i="1" dirty="0"/>
              <a:t>income=1500*</a:t>
            </a:r>
            <a:r>
              <a:rPr lang="en-IN" sz="1400" i="1" dirty="0" err="1"/>
              <a:t>np.random.randn</a:t>
            </a:r>
            <a:r>
              <a:rPr lang="en-IN" sz="1400" i="1" dirty="0"/>
              <a:t>(100)+15000</a:t>
            </a:r>
            <a:endParaRPr lang="en-US" sz="1400" i="1" dirty="0"/>
          </a:p>
          <a:p>
            <a:r>
              <a:rPr lang="en-IN" sz="1400" i="1" dirty="0"/>
              <a:t> </a:t>
            </a:r>
            <a:endParaRPr lang="en-US" sz="1400" i="1" dirty="0"/>
          </a:p>
          <a:p>
            <a:r>
              <a:rPr lang="en-IN" sz="1400" i="1" dirty="0" err="1"/>
              <a:t>df</a:t>
            </a:r>
            <a:r>
              <a:rPr lang="en-IN" sz="1400" i="1" dirty="0"/>
              <a:t>=</a:t>
            </a:r>
            <a:r>
              <a:rPr lang="en-IN" sz="1400" i="1" dirty="0" err="1"/>
              <a:t>pd.DataFrame</a:t>
            </a:r>
            <a:r>
              <a:rPr lang="en-IN" sz="1400" i="1" dirty="0"/>
              <a:t>({'Gender':gender,'Height':height,'Weight':weight,'Age':age,'Income':income,'Socio-Eco':seb})</a:t>
            </a:r>
            <a:endParaRPr lang="en-US" sz="1400" i="1" dirty="0"/>
          </a:p>
          <a:p>
            <a:r>
              <a:rPr lang="en-IN" sz="1400" i="1" dirty="0" err="1"/>
              <a:t>df.head</a:t>
            </a:r>
            <a:r>
              <a:rPr lang="en-IN" sz="1400" i="1" dirty="0"/>
              <a:t>()</a:t>
            </a:r>
            <a:endParaRPr lang="en-US" sz="1400" i="1" dirty="0"/>
          </a:p>
          <a:p>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0477" y="2770185"/>
            <a:ext cx="4953000"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971757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66726"/>
            <a:ext cx="11084169" cy="870683"/>
          </a:xfrm>
        </p:spPr>
        <p:txBody>
          <a:bodyPr>
            <a:normAutofit/>
          </a:bodyPr>
          <a:lstStyle/>
          <a:p>
            <a:pPr marL="0" indent="0">
              <a:buNone/>
            </a:pPr>
            <a:r>
              <a:rPr lang="en-US" sz="1800" i="1" dirty="0" err="1"/>
              <a:t>df</a:t>
            </a:r>
            <a:r>
              <a:rPr lang="en-US" sz="1800" i="1" dirty="0"/>
              <a:t>['Gender'].</a:t>
            </a:r>
            <a:r>
              <a:rPr lang="en-US" sz="1800" i="1" dirty="0" err="1"/>
              <a:t>value_counts</a:t>
            </a:r>
            <a:r>
              <a:rPr lang="en-US" sz="1800" i="1" dirty="0"/>
              <a:t>() </a:t>
            </a:r>
            <a:r>
              <a:rPr lang="en-US" sz="1800" i="1" dirty="0" smtClean="0"/>
              <a:t>                                                          </a:t>
            </a:r>
            <a:r>
              <a:rPr lang="en-US" sz="1800" i="1" dirty="0" err="1" smtClean="0"/>
              <a:t>df</a:t>
            </a:r>
            <a:r>
              <a:rPr lang="en-US" sz="1800" i="1" dirty="0"/>
              <a:t>['Socio-Eco'].</a:t>
            </a:r>
            <a:r>
              <a:rPr lang="en-US" sz="1800" i="1" dirty="0" err="1"/>
              <a:t>value_counts</a:t>
            </a:r>
            <a:r>
              <a:rPr lang="en-US" sz="1800" i="1" dirty="0" smtClean="0"/>
              <a:t>()</a:t>
            </a:r>
          </a:p>
          <a:p>
            <a:pPr marL="0" indent="0">
              <a:buNone/>
            </a:pPr>
            <a:r>
              <a:rPr lang="en-US" sz="1800" i="1" dirty="0"/>
              <a:t> </a:t>
            </a:r>
            <a:r>
              <a:rPr lang="en-US" sz="1800" i="1" dirty="0" smtClean="0"/>
              <a:t>                                                                                                             </a:t>
            </a:r>
          </a:p>
          <a:p>
            <a:pPr marL="0" indent="0">
              <a:buNone/>
            </a:pPr>
            <a:endParaRPr lang="en-US" sz="1800" i="1" dirty="0"/>
          </a:p>
          <a:p>
            <a:pPr marL="0" indent="0">
              <a:buNone/>
            </a:pPr>
            <a:endParaRPr lang="en-US" sz="1800" i="1" dirty="0"/>
          </a:p>
        </p:txBody>
      </p:sp>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Miscellaneous Operations</a:t>
            </a:r>
            <a:endParaRPr lang="en-IN" sz="6000" dirty="0"/>
          </a:p>
        </p:txBody>
      </p:sp>
      <p:sp>
        <p:nvSpPr>
          <p:cNvPr id="5" name="Content Placeholder 2"/>
          <p:cNvSpPr txBox="1">
            <a:spLocks/>
          </p:cNvSpPr>
          <p:nvPr/>
        </p:nvSpPr>
        <p:spPr>
          <a:xfrm>
            <a:off x="838199" y="2482116"/>
            <a:ext cx="4624755" cy="37311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p:txBody>
      </p:sp>
      <p:sp>
        <p:nvSpPr>
          <p:cNvPr id="6" name="Content Placeholder 2"/>
          <p:cNvSpPr txBox="1">
            <a:spLocks/>
          </p:cNvSpPr>
          <p:nvPr/>
        </p:nvSpPr>
        <p:spPr>
          <a:xfrm>
            <a:off x="6488722" y="2634516"/>
            <a:ext cx="4624755" cy="37311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272" y="3262062"/>
            <a:ext cx="2228850"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8722" y="3190624"/>
            <a:ext cx="2428875"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838199" y="1594338"/>
            <a:ext cx="7962900" cy="369332"/>
          </a:xfrm>
          <a:prstGeom prst="rect">
            <a:avLst/>
          </a:prstGeom>
          <a:noFill/>
        </p:spPr>
        <p:txBody>
          <a:bodyPr wrap="square" rtlCol="0">
            <a:spAutoFit/>
          </a:bodyPr>
          <a:lstStyle/>
          <a:p>
            <a:r>
              <a:rPr lang="en-US" b="1" dirty="0" smtClean="0"/>
              <a:t>Calculate the frequency for a categorical variable</a:t>
            </a:r>
            <a:endParaRPr lang="en-US" b="1" dirty="0"/>
          </a:p>
        </p:txBody>
      </p:sp>
    </p:spTree>
    <p:extLst>
      <p:ext uri="{BB962C8B-B14F-4D97-AF65-F5344CB8AC3E}">
        <p14:creationId xmlns:p14="http://schemas.microsoft.com/office/powerpoint/2010/main" val="53862282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Generating random numbers</a:t>
            </a:r>
            <a:endParaRPr lang="en-IN" sz="6000" dirty="0"/>
          </a:p>
        </p:txBody>
      </p:sp>
      <p:sp>
        <p:nvSpPr>
          <p:cNvPr id="5" name="Content Placeholder 2"/>
          <p:cNvSpPr txBox="1">
            <a:spLocks/>
          </p:cNvSpPr>
          <p:nvPr/>
        </p:nvSpPr>
        <p:spPr>
          <a:xfrm>
            <a:off x="838199" y="2482116"/>
            <a:ext cx="4624755" cy="37311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p:txBody>
      </p:sp>
      <p:sp>
        <p:nvSpPr>
          <p:cNvPr id="6" name="Content Placeholder 2"/>
          <p:cNvSpPr txBox="1">
            <a:spLocks/>
          </p:cNvSpPr>
          <p:nvPr/>
        </p:nvSpPr>
        <p:spPr>
          <a:xfrm>
            <a:off x="6488722" y="2634516"/>
            <a:ext cx="4624755" cy="37311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p:txBody>
      </p:sp>
      <p:sp>
        <p:nvSpPr>
          <p:cNvPr id="9" name="TextBox 8"/>
          <p:cNvSpPr txBox="1"/>
          <p:nvPr/>
        </p:nvSpPr>
        <p:spPr>
          <a:xfrm>
            <a:off x="838199" y="1312984"/>
            <a:ext cx="9173308" cy="923330"/>
          </a:xfrm>
          <a:prstGeom prst="rect">
            <a:avLst/>
          </a:prstGeom>
          <a:noFill/>
        </p:spPr>
        <p:txBody>
          <a:bodyPr wrap="square" rtlCol="0">
            <a:spAutoFit/>
          </a:bodyPr>
          <a:lstStyle/>
          <a:p>
            <a:r>
              <a:rPr lang="en-US" b="1" dirty="0" smtClean="0"/>
              <a:t>Monte Carlo Simulation using Python</a:t>
            </a:r>
          </a:p>
          <a:p>
            <a:endParaRPr lang="en-US" dirty="0"/>
          </a:p>
          <a:p>
            <a:r>
              <a:rPr lang="en-US" b="1" dirty="0" smtClean="0"/>
              <a:t>Use case estimating the value of Pi</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485" y="2236314"/>
            <a:ext cx="266700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4396154" y="2338263"/>
            <a:ext cx="6928338" cy="3416320"/>
          </a:xfrm>
          <a:prstGeom prst="rect">
            <a:avLst/>
          </a:prstGeom>
          <a:noFill/>
        </p:spPr>
        <p:txBody>
          <a:bodyPr wrap="square" rtlCol="0">
            <a:spAutoFit/>
          </a:bodyPr>
          <a:lstStyle/>
          <a:p>
            <a:pPr marL="285750" lvl="0" indent="-285750">
              <a:buFont typeface="Wingdings" panose="05000000000000000000" pitchFamily="2" charset="2"/>
              <a:buChar char="q"/>
            </a:pPr>
            <a:r>
              <a:rPr lang="en-IN" dirty="0"/>
              <a:t>Generate points with both x and y coordinates lying between 0 and 1</a:t>
            </a:r>
            <a:endParaRPr lang="en-US" dirty="0"/>
          </a:p>
          <a:p>
            <a:pPr marL="285750" lvl="0" indent="-285750">
              <a:buFont typeface="Wingdings" panose="05000000000000000000" pitchFamily="2" charset="2"/>
              <a:buChar char="q"/>
            </a:pPr>
            <a:r>
              <a:rPr lang="en-IN" dirty="0"/>
              <a:t>Calculate x*x + y*y. If it is less than 1, it lies inside the circle. If it is greater than it lies outside the circle</a:t>
            </a:r>
            <a:endParaRPr lang="en-US" dirty="0"/>
          </a:p>
          <a:p>
            <a:pPr marL="285750" lvl="0" indent="-285750">
              <a:buFont typeface="Wingdings" panose="05000000000000000000" pitchFamily="2" charset="2"/>
              <a:buChar char="q"/>
            </a:pPr>
            <a:r>
              <a:rPr lang="en-IN" dirty="0"/>
              <a:t>Calculate the total number of points which lie inside the circle. Divide it by the total number of points generated to get the probability of a point lying inside the circle.</a:t>
            </a:r>
            <a:endParaRPr lang="en-US" dirty="0"/>
          </a:p>
          <a:p>
            <a:pPr marL="285750" lvl="0" indent="-285750">
              <a:buFont typeface="Wingdings" panose="05000000000000000000" pitchFamily="2" charset="2"/>
              <a:buChar char="q"/>
            </a:pPr>
            <a:r>
              <a:rPr lang="en-IN" dirty="0"/>
              <a:t>Use this probability to calculate the value of pi</a:t>
            </a:r>
            <a:endParaRPr lang="en-US" dirty="0"/>
          </a:p>
          <a:p>
            <a:pPr marL="285750" lvl="0" indent="-285750">
              <a:buFont typeface="Wingdings" panose="05000000000000000000" pitchFamily="2" charset="2"/>
              <a:buChar char="q"/>
            </a:pPr>
            <a:r>
              <a:rPr lang="en-IN" dirty="0"/>
              <a:t>Repeat the process a sufficient number of times, say 1000 times and generate 1000 different values of pi</a:t>
            </a:r>
            <a:endParaRPr lang="en-US" dirty="0"/>
          </a:p>
          <a:p>
            <a:pPr marL="285750" lvl="0" indent="-285750">
              <a:buFont typeface="Wingdings" panose="05000000000000000000" pitchFamily="2" charset="2"/>
              <a:buChar char="q"/>
            </a:pPr>
            <a:r>
              <a:rPr lang="en-IN" dirty="0"/>
              <a:t>Take an average of all the 1000 values of pi to arrive at the final value of pi</a:t>
            </a:r>
            <a:endParaRPr lang="en-US" dirty="0"/>
          </a:p>
          <a:p>
            <a:endParaRPr lang="en-US" dirty="0"/>
          </a:p>
        </p:txBody>
      </p:sp>
      <p:sp>
        <p:nvSpPr>
          <p:cNvPr id="11" name="TextBox 10"/>
          <p:cNvSpPr txBox="1"/>
          <p:nvPr/>
        </p:nvSpPr>
        <p:spPr>
          <a:xfrm>
            <a:off x="474784" y="5357445"/>
            <a:ext cx="3651740" cy="830997"/>
          </a:xfrm>
          <a:prstGeom prst="rect">
            <a:avLst/>
          </a:prstGeom>
          <a:noFill/>
        </p:spPr>
        <p:txBody>
          <a:bodyPr wrap="square" rtlCol="0">
            <a:spAutoFit/>
          </a:bodyPr>
          <a:lstStyle/>
          <a:p>
            <a:r>
              <a:rPr lang="en-IN" sz="1200" dirty="0"/>
              <a:t> </a:t>
            </a:r>
            <a:r>
              <a:rPr lang="en-IN" sz="1200" dirty="0" err="1"/>
              <a:t>Prob</a:t>
            </a:r>
            <a:r>
              <a:rPr lang="en-IN" sz="1200" dirty="0"/>
              <a:t> (point lying inside the circle) = Area of circle/Area of square</a:t>
            </a:r>
            <a:endParaRPr lang="en-US" sz="1200" dirty="0"/>
          </a:p>
          <a:p>
            <a:r>
              <a:rPr lang="en-IN" sz="1200" dirty="0"/>
              <a:t>                                  </a:t>
            </a:r>
            <a:r>
              <a:rPr lang="en-IN" sz="1200" dirty="0" smtClean="0"/>
              <a:t>                           </a:t>
            </a:r>
            <a:r>
              <a:rPr lang="en-IN" sz="1200" dirty="0"/>
              <a:t>=  pi*r*r/(2r*2r)</a:t>
            </a:r>
            <a:endParaRPr lang="en-US" sz="1200" dirty="0"/>
          </a:p>
          <a:p>
            <a:r>
              <a:rPr lang="en-IN" sz="1200" dirty="0"/>
              <a:t>                                               </a:t>
            </a:r>
            <a:r>
              <a:rPr lang="en-IN" sz="1200" dirty="0" smtClean="0"/>
              <a:t>              </a:t>
            </a:r>
            <a:r>
              <a:rPr lang="en-IN" sz="1200" dirty="0"/>
              <a:t>=  pi/4</a:t>
            </a:r>
            <a:endParaRPr lang="en-US" sz="1200" dirty="0"/>
          </a:p>
        </p:txBody>
      </p:sp>
      <p:cxnSp>
        <p:nvCxnSpPr>
          <p:cNvPr id="13" name="Straight Connector 12"/>
          <p:cNvCxnSpPr/>
          <p:nvPr/>
        </p:nvCxnSpPr>
        <p:spPr>
          <a:xfrm>
            <a:off x="4407877" y="1774649"/>
            <a:ext cx="1" cy="42437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88813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Generating random numbers</a:t>
            </a:r>
            <a:endParaRPr lang="en-IN" sz="6000" dirty="0"/>
          </a:p>
        </p:txBody>
      </p:sp>
      <p:sp>
        <p:nvSpPr>
          <p:cNvPr id="5" name="Content Placeholder 2"/>
          <p:cNvSpPr txBox="1">
            <a:spLocks/>
          </p:cNvSpPr>
          <p:nvPr/>
        </p:nvSpPr>
        <p:spPr>
          <a:xfrm>
            <a:off x="838199" y="2482116"/>
            <a:ext cx="4624755" cy="37311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p:txBody>
      </p:sp>
      <p:sp>
        <p:nvSpPr>
          <p:cNvPr id="6" name="Content Placeholder 2"/>
          <p:cNvSpPr txBox="1">
            <a:spLocks/>
          </p:cNvSpPr>
          <p:nvPr/>
        </p:nvSpPr>
        <p:spPr>
          <a:xfrm>
            <a:off x="6488722" y="2634516"/>
            <a:ext cx="4624755" cy="37311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p:txBody>
      </p:sp>
      <p:sp>
        <p:nvSpPr>
          <p:cNvPr id="9" name="TextBox 8"/>
          <p:cNvSpPr txBox="1"/>
          <p:nvPr/>
        </p:nvSpPr>
        <p:spPr>
          <a:xfrm>
            <a:off x="838199" y="1312984"/>
            <a:ext cx="9173308" cy="923330"/>
          </a:xfrm>
          <a:prstGeom prst="rect">
            <a:avLst/>
          </a:prstGeom>
          <a:noFill/>
        </p:spPr>
        <p:txBody>
          <a:bodyPr wrap="square" rtlCol="0">
            <a:spAutoFit/>
          </a:bodyPr>
          <a:lstStyle/>
          <a:p>
            <a:r>
              <a:rPr lang="en-US" b="1" dirty="0" smtClean="0"/>
              <a:t>Monte Carlo Simulation using Python</a:t>
            </a:r>
          </a:p>
          <a:p>
            <a:endParaRPr lang="en-US" dirty="0"/>
          </a:p>
          <a:p>
            <a:r>
              <a:rPr lang="en-US" b="1" dirty="0" smtClean="0"/>
              <a:t>Use case estimating the value of Pi</a:t>
            </a:r>
          </a:p>
        </p:txBody>
      </p:sp>
      <p:sp>
        <p:nvSpPr>
          <p:cNvPr id="2" name="TextBox 1"/>
          <p:cNvSpPr txBox="1"/>
          <p:nvPr/>
        </p:nvSpPr>
        <p:spPr>
          <a:xfrm>
            <a:off x="937846" y="2236314"/>
            <a:ext cx="4399085" cy="4524315"/>
          </a:xfrm>
          <a:prstGeom prst="rect">
            <a:avLst/>
          </a:prstGeom>
          <a:noFill/>
        </p:spPr>
        <p:txBody>
          <a:bodyPr wrap="square" rtlCol="0">
            <a:spAutoFit/>
          </a:bodyPr>
          <a:lstStyle/>
          <a:p>
            <a:r>
              <a:rPr lang="en-US" sz="1200" dirty="0"/>
              <a:t>import </a:t>
            </a:r>
            <a:r>
              <a:rPr lang="en-US" sz="1200" dirty="0" err="1"/>
              <a:t>numpy</a:t>
            </a:r>
            <a:r>
              <a:rPr lang="en-US" sz="1200" dirty="0"/>
              <a:t> as np</a:t>
            </a:r>
          </a:p>
          <a:p>
            <a:r>
              <a:rPr lang="en-US" sz="1200" dirty="0"/>
              <a:t>import </a:t>
            </a:r>
            <a:r>
              <a:rPr lang="en-US" sz="1200" dirty="0" err="1"/>
              <a:t>matplotlib.pyplot</a:t>
            </a:r>
            <a:r>
              <a:rPr lang="en-US" sz="1200" dirty="0"/>
              <a:t> as </a:t>
            </a:r>
            <a:r>
              <a:rPr lang="en-US" sz="1200" dirty="0" err="1"/>
              <a:t>plt</a:t>
            </a:r>
            <a:endParaRPr lang="en-US" sz="1200" dirty="0"/>
          </a:p>
          <a:p>
            <a:r>
              <a:rPr lang="en-US" sz="1200" dirty="0"/>
              <a:t>%</a:t>
            </a:r>
            <a:r>
              <a:rPr lang="en-US" sz="1200" dirty="0" err="1"/>
              <a:t>matplotlib</a:t>
            </a:r>
            <a:r>
              <a:rPr lang="en-US" sz="1200" dirty="0"/>
              <a:t> inline</a:t>
            </a:r>
          </a:p>
          <a:p>
            <a:r>
              <a:rPr lang="en-US" sz="1200" dirty="0" err="1"/>
              <a:t>pi_avg</a:t>
            </a:r>
            <a:r>
              <a:rPr lang="en-US" sz="1200" dirty="0"/>
              <a:t>=0</a:t>
            </a:r>
          </a:p>
          <a:p>
            <a:r>
              <a:rPr lang="en-US" sz="1200" dirty="0" err="1"/>
              <a:t>pi_value_list</a:t>
            </a:r>
            <a:r>
              <a:rPr lang="en-US" sz="1200" dirty="0"/>
              <a:t>=[]</a:t>
            </a:r>
          </a:p>
          <a:p>
            <a:r>
              <a:rPr lang="en-US" sz="1200" dirty="0"/>
              <a:t>for </a:t>
            </a:r>
            <a:r>
              <a:rPr lang="en-US" sz="1200" dirty="0" err="1"/>
              <a:t>i</a:t>
            </a:r>
            <a:r>
              <a:rPr lang="en-US" sz="1200" dirty="0"/>
              <a:t> in range(100):</a:t>
            </a:r>
          </a:p>
          <a:p>
            <a:r>
              <a:rPr lang="en-US" sz="1200" dirty="0"/>
              <a:t>    value=0</a:t>
            </a:r>
          </a:p>
          <a:p>
            <a:r>
              <a:rPr lang="en-US" sz="1200" dirty="0"/>
              <a:t>    x=</a:t>
            </a:r>
            <a:r>
              <a:rPr lang="en-US" sz="1200" dirty="0" err="1"/>
              <a:t>np.random.uniform</a:t>
            </a:r>
            <a:r>
              <a:rPr lang="en-US" sz="1200" dirty="0"/>
              <a:t>(0,1,1000).</a:t>
            </a:r>
            <a:r>
              <a:rPr lang="en-US" sz="1200" dirty="0" err="1"/>
              <a:t>tolist</a:t>
            </a:r>
            <a:r>
              <a:rPr lang="en-US" sz="1200" dirty="0"/>
              <a:t>()</a:t>
            </a:r>
          </a:p>
          <a:p>
            <a:r>
              <a:rPr lang="en-US" sz="1200" dirty="0"/>
              <a:t>    y=</a:t>
            </a:r>
            <a:r>
              <a:rPr lang="en-US" sz="1200" dirty="0" err="1"/>
              <a:t>np.random.uniform</a:t>
            </a:r>
            <a:r>
              <a:rPr lang="en-US" sz="1200" dirty="0"/>
              <a:t>(0,1,1000).</a:t>
            </a:r>
            <a:r>
              <a:rPr lang="en-US" sz="1200" dirty="0" err="1"/>
              <a:t>tolist</a:t>
            </a:r>
            <a:r>
              <a:rPr lang="en-US" sz="1200" dirty="0"/>
              <a:t>()</a:t>
            </a:r>
          </a:p>
          <a:p>
            <a:r>
              <a:rPr lang="en-US" sz="1200" dirty="0"/>
              <a:t>    for j in range(1000):</a:t>
            </a:r>
          </a:p>
          <a:p>
            <a:r>
              <a:rPr lang="en-US" sz="1200" dirty="0"/>
              <a:t>            z=</a:t>
            </a:r>
            <a:r>
              <a:rPr lang="en-US" sz="1200" dirty="0" err="1"/>
              <a:t>np.sqrt</a:t>
            </a:r>
            <a:r>
              <a:rPr lang="en-US" sz="1200" dirty="0"/>
              <a:t>(x[j]*x[j]+y[j]*y[j])</a:t>
            </a:r>
          </a:p>
          <a:p>
            <a:r>
              <a:rPr lang="en-US" sz="1200" dirty="0"/>
              <a:t>            if z&lt;=1:</a:t>
            </a:r>
          </a:p>
          <a:p>
            <a:r>
              <a:rPr lang="en-US" sz="1200" dirty="0"/>
              <a:t>                value+=1</a:t>
            </a:r>
          </a:p>
          <a:p>
            <a:r>
              <a:rPr lang="en-US" sz="1200" dirty="0"/>
              <a:t>    </a:t>
            </a:r>
            <a:r>
              <a:rPr lang="en-US" sz="1200" dirty="0" err="1"/>
              <a:t>float_value</a:t>
            </a:r>
            <a:r>
              <a:rPr lang="en-US" sz="1200" dirty="0"/>
              <a:t>=float(value)</a:t>
            </a:r>
          </a:p>
          <a:p>
            <a:r>
              <a:rPr lang="en-US" sz="1200" dirty="0"/>
              <a:t>    </a:t>
            </a:r>
            <a:r>
              <a:rPr lang="en-US" sz="1200" dirty="0" err="1"/>
              <a:t>pi_value</a:t>
            </a:r>
            <a:r>
              <a:rPr lang="en-US" sz="1200" dirty="0"/>
              <a:t>=</a:t>
            </a:r>
            <a:r>
              <a:rPr lang="en-US" sz="1200" dirty="0" err="1"/>
              <a:t>float_value</a:t>
            </a:r>
            <a:r>
              <a:rPr lang="en-US" sz="1200" dirty="0"/>
              <a:t>*4/1000</a:t>
            </a:r>
          </a:p>
          <a:p>
            <a:r>
              <a:rPr lang="en-US" sz="1200" dirty="0"/>
              <a:t>    </a:t>
            </a:r>
            <a:r>
              <a:rPr lang="en-US" sz="1200" dirty="0" err="1"/>
              <a:t>pi_value_list.append</a:t>
            </a:r>
            <a:r>
              <a:rPr lang="en-US" sz="1200" dirty="0"/>
              <a:t>(</a:t>
            </a:r>
            <a:r>
              <a:rPr lang="en-US" sz="1200" dirty="0" err="1"/>
              <a:t>pi_value</a:t>
            </a:r>
            <a:r>
              <a:rPr lang="en-US" sz="1200" dirty="0"/>
              <a:t>)</a:t>
            </a:r>
          </a:p>
          <a:p>
            <a:r>
              <a:rPr lang="en-US" sz="1200" dirty="0"/>
              <a:t>    </a:t>
            </a:r>
            <a:r>
              <a:rPr lang="en-US" sz="1200" dirty="0" err="1"/>
              <a:t>pi_avg</a:t>
            </a:r>
            <a:r>
              <a:rPr lang="en-US" sz="1200" dirty="0"/>
              <a:t>+=</a:t>
            </a:r>
            <a:r>
              <a:rPr lang="en-US" sz="1200" dirty="0" err="1"/>
              <a:t>pi_value</a:t>
            </a:r>
            <a:endParaRPr lang="en-US" sz="1200" dirty="0"/>
          </a:p>
          <a:p>
            <a:r>
              <a:rPr lang="en-US" sz="1200" dirty="0"/>
              <a:t>    </a:t>
            </a:r>
          </a:p>
          <a:p>
            <a:r>
              <a:rPr lang="en-US" sz="1200" dirty="0"/>
              <a:t>pi=</a:t>
            </a:r>
            <a:r>
              <a:rPr lang="en-US" sz="1200" dirty="0" err="1"/>
              <a:t>pi_avg</a:t>
            </a:r>
            <a:r>
              <a:rPr lang="en-US" sz="1200" dirty="0"/>
              <a:t>/100</a:t>
            </a:r>
          </a:p>
          <a:p>
            <a:r>
              <a:rPr lang="en-US" sz="1200" dirty="0"/>
              <a:t>print pi</a:t>
            </a:r>
          </a:p>
          <a:p>
            <a:r>
              <a:rPr lang="en-US" sz="1200" dirty="0" err="1"/>
              <a:t>ind</a:t>
            </a:r>
            <a:r>
              <a:rPr lang="en-US" sz="1200" dirty="0"/>
              <a:t>=range(1,101)</a:t>
            </a:r>
          </a:p>
          <a:p>
            <a:r>
              <a:rPr lang="en-US" sz="1200" dirty="0"/>
              <a:t>fig=</a:t>
            </a:r>
            <a:r>
              <a:rPr lang="en-US" sz="1200" dirty="0" err="1"/>
              <a:t>plt.plot</a:t>
            </a:r>
            <a:r>
              <a:rPr lang="en-US" sz="1200" dirty="0"/>
              <a:t>(</a:t>
            </a:r>
            <a:r>
              <a:rPr lang="en-US" sz="1200" dirty="0" err="1"/>
              <a:t>ind,pi_value_list</a:t>
            </a:r>
            <a:r>
              <a:rPr lang="en-US" sz="1200" dirty="0"/>
              <a:t>)</a:t>
            </a:r>
          </a:p>
          <a:p>
            <a:r>
              <a:rPr lang="en-US" sz="1200" dirty="0"/>
              <a:t>fig</a:t>
            </a:r>
          </a:p>
          <a:p>
            <a:endParaRPr lang="en-US" sz="1200" dirty="0"/>
          </a:p>
        </p:txBody>
      </p:sp>
    </p:spTree>
    <p:extLst>
      <p:ext uri="{BB962C8B-B14F-4D97-AF65-F5344CB8AC3E}">
        <p14:creationId xmlns:p14="http://schemas.microsoft.com/office/powerpoint/2010/main" val="232943328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Generating random numbers</a:t>
            </a:r>
            <a:endParaRPr lang="en-IN" sz="6000" dirty="0"/>
          </a:p>
        </p:txBody>
      </p:sp>
      <p:sp>
        <p:nvSpPr>
          <p:cNvPr id="5" name="Content Placeholder 2"/>
          <p:cNvSpPr txBox="1">
            <a:spLocks/>
          </p:cNvSpPr>
          <p:nvPr/>
        </p:nvSpPr>
        <p:spPr>
          <a:xfrm>
            <a:off x="838199" y="2482116"/>
            <a:ext cx="4624755" cy="37311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p:txBody>
      </p:sp>
      <p:sp>
        <p:nvSpPr>
          <p:cNvPr id="6" name="Content Placeholder 2"/>
          <p:cNvSpPr txBox="1">
            <a:spLocks/>
          </p:cNvSpPr>
          <p:nvPr/>
        </p:nvSpPr>
        <p:spPr>
          <a:xfrm>
            <a:off x="6488722" y="2634516"/>
            <a:ext cx="4624755" cy="37311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p:txBody>
      </p:sp>
      <p:sp>
        <p:nvSpPr>
          <p:cNvPr id="9" name="TextBox 8"/>
          <p:cNvSpPr txBox="1"/>
          <p:nvPr/>
        </p:nvSpPr>
        <p:spPr>
          <a:xfrm>
            <a:off x="838199" y="1312984"/>
            <a:ext cx="9173308" cy="646331"/>
          </a:xfrm>
          <a:prstGeom prst="rect">
            <a:avLst/>
          </a:prstGeom>
          <a:noFill/>
        </p:spPr>
        <p:txBody>
          <a:bodyPr wrap="square" rtlCol="0">
            <a:spAutoFit/>
          </a:bodyPr>
          <a:lstStyle/>
          <a:p>
            <a:r>
              <a:rPr lang="en-US" b="1" dirty="0" smtClean="0"/>
              <a:t>Generating random numbers using Python</a:t>
            </a: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64700902"/>
              </p:ext>
            </p:extLst>
          </p:nvPr>
        </p:nvGraphicFramePr>
        <p:xfrm>
          <a:off x="1883507" y="1781908"/>
          <a:ext cx="8128000" cy="430276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n-US" dirty="0" smtClean="0"/>
                        <a:t>Goal</a:t>
                      </a:r>
                      <a:endParaRPr lang="en-US" dirty="0"/>
                    </a:p>
                  </a:txBody>
                  <a:tcPr/>
                </a:tc>
                <a:tc>
                  <a:txBody>
                    <a:bodyPr/>
                    <a:lstStyle/>
                    <a:p>
                      <a:pPr algn="ctr"/>
                      <a:r>
                        <a:rPr lang="en-US" dirty="0" smtClean="0"/>
                        <a:t>Snippet</a:t>
                      </a:r>
                      <a:endParaRPr lang="en-US" dirty="0"/>
                    </a:p>
                  </a:txBody>
                  <a:tcPr/>
                </a:tc>
              </a:tr>
              <a:tr h="370840">
                <a:tc>
                  <a:txBody>
                    <a:bodyPr/>
                    <a:lstStyle/>
                    <a:p>
                      <a:r>
                        <a:rPr lang="en-US" b="0" dirty="0" smtClean="0"/>
                        <a:t>Generating an integer</a:t>
                      </a:r>
                      <a:r>
                        <a:rPr lang="en-US" b="0" baseline="0" dirty="0" smtClean="0"/>
                        <a:t> random number between 1 and 100</a:t>
                      </a:r>
                      <a:endParaRPr lang="en-US" b="0" dirty="0"/>
                    </a:p>
                  </a:txBody>
                  <a:tcPr/>
                </a:tc>
                <a:tc>
                  <a:txBody>
                    <a:bodyPr/>
                    <a:lstStyle/>
                    <a:p>
                      <a:r>
                        <a:rPr lang="en-US" i="1" dirty="0" smtClean="0"/>
                        <a:t>import </a:t>
                      </a:r>
                      <a:r>
                        <a:rPr lang="en-US" i="1" dirty="0" err="1" smtClean="0"/>
                        <a:t>numpy</a:t>
                      </a:r>
                      <a:r>
                        <a:rPr lang="en-US" i="1" dirty="0" smtClean="0"/>
                        <a:t> as np</a:t>
                      </a:r>
                    </a:p>
                    <a:p>
                      <a:r>
                        <a:rPr lang="en-US" i="1" dirty="0" err="1" smtClean="0"/>
                        <a:t>np.random.randint</a:t>
                      </a:r>
                      <a:r>
                        <a:rPr lang="en-US" i="1" dirty="0" smtClean="0"/>
                        <a:t>(1,100)</a:t>
                      </a:r>
                      <a:endParaRPr lang="en-US" i="1" dirty="0"/>
                    </a:p>
                  </a:txBody>
                  <a:tcPr/>
                </a:tc>
              </a:tr>
              <a:tr h="370840">
                <a:tc>
                  <a:txBody>
                    <a:bodyPr/>
                    <a:lstStyle/>
                    <a:p>
                      <a:r>
                        <a:rPr lang="en-US" b="0" dirty="0" smtClean="0"/>
                        <a:t>Generating a random number between 0 and 1</a:t>
                      </a:r>
                      <a:endParaRPr lang="en-US" b="0" dirty="0"/>
                    </a:p>
                  </a:txBody>
                  <a:tcPr/>
                </a:tc>
                <a:tc>
                  <a:txBody>
                    <a:bodyPr/>
                    <a:lstStyle/>
                    <a:p>
                      <a:r>
                        <a:rPr lang="en-IN" sz="1800" i="1" kern="1200" dirty="0" smtClean="0">
                          <a:solidFill>
                            <a:schemeClr val="dk1"/>
                          </a:solidFill>
                          <a:effectLst/>
                          <a:latin typeface="+mn-lt"/>
                          <a:ea typeface="+mn-ea"/>
                          <a:cs typeface="+mn-cs"/>
                        </a:rPr>
                        <a:t>import </a:t>
                      </a:r>
                      <a:r>
                        <a:rPr lang="en-IN" sz="1800" i="1" kern="1200" dirty="0" err="1" smtClean="0">
                          <a:solidFill>
                            <a:schemeClr val="dk1"/>
                          </a:solidFill>
                          <a:effectLst/>
                          <a:latin typeface="+mn-lt"/>
                          <a:ea typeface="+mn-ea"/>
                          <a:cs typeface="+mn-cs"/>
                        </a:rPr>
                        <a:t>numpy</a:t>
                      </a:r>
                      <a:r>
                        <a:rPr lang="en-IN" sz="1800" i="1" kern="1200" dirty="0" smtClean="0">
                          <a:solidFill>
                            <a:schemeClr val="dk1"/>
                          </a:solidFill>
                          <a:effectLst/>
                          <a:latin typeface="+mn-lt"/>
                          <a:ea typeface="+mn-ea"/>
                          <a:cs typeface="+mn-cs"/>
                        </a:rPr>
                        <a:t> as np</a:t>
                      </a:r>
                      <a:endParaRPr lang="en-US" sz="1800" i="1" kern="1200" dirty="0" smtClean="0">
                        <a:solidFill>
                          <a:schemeClr val="dk1"/>
                        </a:solidFill>
                        <a:effectLst/>
                        <a:latin typeface="+mn-lt"/>
                        <a:ea typeface="+mn-ea"/>
                        <a:cs typeface="+mn-cs"/>
                      </a:endParaRPr>
                    </a:p>
                    <a:p>
                      <a:r>
                        <a:rPr lang="en-IN" sz="1800" i="1" kern="1200" dirty="0" err="1" smtClean="0">
                          <a:solidFill>
                            <a:schemeClr val="dk1"/>
                          </a:solidFill>
                          <a:effectLst/>
                          <a:latin typeface="+mn-lt"/>
                          <a:ea typeface="+mn-ea"/>
                          <a:cs typeface="+mn-cs"/>
                        </a:rPr>
                        <a:t>np.random.random</a:t>
                      </a:r>
                      <a:r>
                        <a:rPr lang="en-IN" sz="1800" i="1" kern="1200" dirty="0" smtClean="0">
                          <a:solidFill>
                            <a:schemeClr val="dk1"/>
                          </a:solidFill>
                          <a:effectLst/>
                          <a:latin typeface="+mn-lt"/>
                          <a:ea typeface="+mn-ea"/>
                          <a:cs typeface="+mn-cs"/>
                        </a:rPr>
                        <a:t>()</a:t>
                      </a:r>
                      <a:endParaRPr lang="en-US" sz="1800" i="1" kern="1200" dirty="0" smtClean="0">
                        <a:solidFill>
                          <a:schemeClr val="dk1"/>
                        </a:solidFill>
                        <a:effectLst/>
                        <a:latin typeface="+mn-lt"/>
                        <a:ea typeface="+mn-ea"/>
                        <a:cs typeface="+mn-cs"/>
                      </a:endParaRPr>
                    </a:p>
                    <a:p>
                      <a:endParaRPr lang="en-US" i="1" dirty="0"/>
                    </a:p>
                  </a:txBody>
                  <a:tcPr/>
                </a:tc>
              </a:tr>
              <a:tr h="370840">
                <a:tc>
                  <a:txBody>
                    <a:bodyPr/>
                    <a:lstStyle/>
                    <a:p>
                      <a:r>
                        <a:rPr lang="en-US" b="0" dirty="0" smtClean="0"/>
                        <a:t>Generating a list of random numbers between two numbers</a:t>
                      </a:r>
                      <a:endParaRPr lang="en-US" b="0" dirty="0"/>
                    </a:p>
                  </a:txBody>
                  <a:tcPr/>
                </a:tc>
                <a:tc>
                  <a:txBody>
                    <a:bodyPr/>
                    <a:lstStyle/>
                    <a:p>
                      <a:r>
                        <a:rPr lang="en-US" i="1" dirty="0" err="1" smtClean="0"/>
                        <a:t>def</a:t>
                      </a:r>
                      <a:r>
                        <a:rPr lang="en-US" i="1" dirty="0" smtClean="0"/>
                        <a:t> </a:t>
                      </a:r>
                      <a:r>
                        <a:rPr lang="en-US" i="1" dirty="0" err="1" smtClean="0"/>
                        <a:t>randint_range</a:t>
                      </a:r>
                      <a:r>
                        <a:rPr lang="en-US" i="1" dirty="0" smtClean="0"/>
                        <a:t>(</a:t>
                      </a:r>
                      <a:r>
                        <a:rPr lang="en-US" i="1" dirty="0" err="1" smtClean="0"/>
                        <a:t>n,a,b</a:t>
                      </a:r>
                      <a:r>
                        <a:rPr lang="en-US" i="1" dirty="0" smtClean="0"/>
                        <a:t>):</a:t>
                      </a:r>
                    </a:p>
                    <a:p>
                      <a:r>
                        <a:rPr lang="en-US" i="1" dirty="0" smtClean="0"/>
                        <a:t>    x=[]</a:t>
                      </a:r>
                    </a:p>
                    <a:p>
                      <a:r>
                        <a:rPr lang="en-US" i="1" dirty="0" smtClean="0"/>
                        <a:t>    for </a:t>
                      </a:r>
                      <a:r>
                        <a:rPr lang="en-US" i="1" dirty="0" err="1" smtClean="0"/>
                        <a:t>i</a:t>
                      </a:r>
                      <a:r>
                        <a:rPr lang="en-US" i="1" dirty="0" smtClean="0"/>
                        <a:t> in range(n):</a:t>
                      </a:r>
                    </a:p>
                    <a:p>
                      <a:r>
                        <a:rPr lang="en-US" i="1" dirty="0" smtClean="0"/>
                        <a:t>        </a:t>
                      </a:r>
                      <a:r>
                        <a:rPr lang="en-US" i="1" dirty="0" err="1" smtClean="0"/>
                        <a:t>x.append</a:t>
                      </a:r>
                      <a:r>
                        <a:rPr lang="en-US" i="1" dirty="0" smtClean="0"/>
                        <a:t>(</a:t>
                      </a:r>
                      <a:r>
                        <a:rPr lang="en-US" i="1" dirty="0" err="1" smtClean="0"/>
                        <a:t>np.random.randint</a:t>
                      </a:r>
                      <a:r>
                        <a:rPr lang="en-US" i="1" dirty="0" smtClean="0"/>
                        <a:t>(</a:t>
                      </a:r>
                      <a:r>
                        <a:rPr lang="en-US" i="1" dirty="0" err="1" smtClean="0"/>
                        <a:t>a,b</a:t>
                      </a:r>
                      <a:r>
                        <a:rPr lang="en-US" i="1" dirty="0" smtClean="0"/>
                        <a:t>))</a:t>
                      </a:r>
                    </a:p>
                    <a:p>
                      <a:r>
                        <a:rPr lang="en-US" i="1" dirty="0" smtClean="0"/>
                        <a:t>    return x</a:t>
                      </a:r>
                    </a:p>
                    <a:p>
                      <a:r>
                        <a:rPr lang="en-US" i="1" dirty="0" err="1" smtClean="0"/>
                        <a:t>randint_range</a:t>
                      </a:r>
                      <a:r>
                        <a:rPr lang="en-US" i="1" dirty="0" smtClean="0"/>
                        <a:t>(10,2,1000)</a:t>
                      </a:r>
                      <a:endParaRPr lang="en-US" i="1" dirty="0"/>
                    </a:p>
                  </a:txBody>
                  <a:tcPr/>
                </a:tc>
              </a:tr>
              <a:tr h="370840">
                <a:tc>
                  <a:txBody>
                    <a:bodyPr/>
                    <a:lstStyle/>
                    <a:p>
                      <a:r>
                        <a:rPr lang="en-US" b="0" dirty="0" smtClean="0"/>
                        <a:t>Generating a random number between 0 and 100 which is a multiple of 5</a:t>
                      </a:r>
                      <a:endParaRPr lang="en-US" b="0" dirty="0"/>
                    </a:p>
                  </a:txBody>
                  <a:tcPr/>
                </a:tc>
                <a:tc>
                  <a:txBody>
                    <a:bodyPr/>
                    <a:lstStyle/>
                    <a:p>
                      <a:r>
                        <a:rPr lang="en-US" i="1" dirty="0" smtClean="0"/>
                        <a:t>import random</a:t>
                      </a:r>
                    </a:p>
                    <a:p>
                      <a:r>
                        <a:rPr lang="en-US" i="1" dirty="0" err="1" smtClean="0"/>
                        <a:t>random.randrange</a:t>
                      </a:r>
                      <a:r>
                        <a:rPr lang="en-US" i="1" dirty="0" smtClean="0"/>
                        <a:t>(0,100,5) </a:t>
                      </a:r>
                      <a:endParaRPr lang="en-US" i="1" dirty="0"/>
                    </a:p>
                  </a:txBody>
                  <a:tcPr/>
                </a:tc>
              </a:tr>
            </a:tbl>
          </a:graphicData>
        </a:graphic>
      </p:graphicFrame>
    </p:spTree>
    <p:extLst>
      <p:ext uri="{BB962C8B-B14F-4D97-AF65-F5344CB8AC3E}">
        <p14:creationId xmlns:p14="http://schemas.microsoft.com/office/powerpoint/2010/main" val="330578436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a:t>Generating random numbers</a:t>
            </a:r>
          </a:p>
        </p:txBody>
      </p:sp>
      <p:sp>
        <p:nvSpPr>
          <p:cNvPr id="5" name="Content Placeholder 2"/>
          <p:cNvSpPr txBox="1">
            <a:spLocks/>
          </p:cNvSpPr>
          <p:nvPr/>
        </p:nvSpPr>
        <p:spPr>
          <a:xfrm>
            <a:off x="838199" y="2482116"/>
            <a:ext cx="4624755" cy="37311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p:txBody>
      </p:sp>
      <p:sp>
        <p:nvSpPr>
          <p:cNvPr id="6" name="Content Placeholder 2"/>
          <p:cNvSpPr txBox="1">
            <a:spLocks/>
          </p:cNvSpPr>
          <p:nvPr/>
        </p:nvSpPr>
        <p:spPr>
          <a:xfrm>
            <a:off x="6488722" y="2634516"/>
            <a:ext cx="4624755" cy="37311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p:txBody>
      </p:sp>
      <p:sp>
        <p:nvSpPr>
          <p:cNvPr id="9" name="TextBox 8"/>
          <p:cNvSpPr txBox="1"/>
          <p:nvPr/>
        </p:nvSpPr>
        <p:spPr>
          <a:xfrm>
            <a:off x="838199" y="1312984"/>
            <a:ext cx="9173308" cy="646331"/>
          </a:xfrm>
          <a:prstGeom prst="rect">
            <a:avLst/>
          </a:prstGeom>
          <a:noFill/>
        </p:spPr>
        <p:txBody>
          <a:bodyPr wrap="square" rtlCol="0">
            <a:spAutoFit/>
          </a:bodyPr>
          <a:lstStyle/>
          <a:p>
            <a:r>
              <a:rPr lang="en-US" b="1" dirty="0" smtClean="0"/>
              <a:t>Generating random numbers using Python</a:t>
            </a: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718352030"/>
              </p:ext>
            </p:extLst>
          </p:nvPr>
        </p:nvGraphicFramePr>
        <p:xfrm>
          <a:off x="1883507" y="1781908"/>
          <a:ext cx="8128000" cy="283972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n-US" dirty="0" smtClean="0"/>
                        <a:t>Goal</a:t>
                      </a:r>
                      <a:endParaRPr lang="en-US" dirty="0"/>
                    </a:p>
                  </a:txBody>
                  <a:tcPr/>
                </a:tc>
                <a:tc>
                  <a:txBody>
                    <a:bodyPr/>
                    <a:lstStyle/>
                    <a:p>
                      <a:pPr algn="ctr"/>
                      <a:r>
                        <a:rPr lang="en-US" dirty="0" smtClean="0"/>
                        <a:t>Snippet</a:t>
                      </a:r>
                      <a:endParaRPr lang="en-US" dirty="0"/>
                    </a:p>
                  </a:txBody>
                  <a:tcPr/>
                </a:tc>
              </a:tr>
              <a:tr h="370840">
                <a:tc>
                  <a:txBody>
                    <a:bodyPr/>
                    <a:lstStyle/>
                    <a:p>
                      <a:r>
                        <a:rPr lang="en-US" b="0" dirty="0" smtClean="0"/>
                        <a:t>Change the order of elements in a list</a:t>
                      </a:r>
                      <a:endParaRPr lang="en-US" b="0" dirty="0"/>
                    </a:p>
                  </a:txBody>
                  <a:tcPr/>
                </a:tc>
                <a:tc>
                  <a:txBody>
                    <a:bodyPr/>
                    <a:lstStyle/>
                    <a:p>
                      <a:r>
                        <a:rPr lang="en-US" i="1" dirty="0" smtClean="0"/>
                        <a:t>import </a:t>
                      </a:r>
                      <a:r>
                        <a:rPr lang="en-US" i="1" dirty="0" err="1" smtClean="0"/>
                        <a:t>numpy</a:t>
                      </a:r>
                      <a:r>
                        <a:rPr lang="en-US" i="1" dirty="0" smtClean="0"/>
                        <a:t> as np</a:t>
                      </a:r>
                    </a:p>
                    <a:p>
                      <a:r>
                        <a:rPr lang="en-IN" sz="1800" i="1" kern="1200" dirty="0" smtClean="0">
                          <a:solidFill>
                            <a:schemeClr val="dk1"/>
                          </a:solidFill>
                          <a:effectLst/>
                          <a:latin typeface="+mn-lt"/>
                          <a:ea typeface="+mn-ea"/>
                          <a:cs typeface="+mn-cs"/>
                        </a:rPr>
                        <a:t>a=range(100)</a:t>
                      </a:r>
                      <a:endParaRPr lang="en-US" sz="1800" i="1" kern="1200" dirty="0" smtClean="0">
                        <a:solidFill>
                          <a:schemeClr val="dk1"/>
                        </a:solidFill>
                        <a:effectLst/>
                        <a:latin typeface="+mn-lt"/>
                        <a:ea typeface="+mn-ea"/>
                        <a:cs typeface="+mn-cs"/>
                      </a:endParaRPr>
                    </a:p>
                    <a:p>
                      <a:r>
                        <a:rPr lang="en-IN" sz="1800" i="1" kern="1200" dirty="0" err="1" smtClean="0">
                          <a:solidFill>
                            <a:schemeClr val="dk1"/>
                          </a:solidFill>
                          <a:effectLst/>
                          <a:latin typeface="+mn-lt"/>
                          <a:ea typeface="+mn-ea"/>
                          <a:cs typeface="+mn-cs"/>
                        </a:rPr>
                        <a:t>np.random.shuffle</a:t>
                      </a:r>
                      <a:r>
                        <a:rPr lang="en-IN" sz="1800" i="1" kern="1200" dirty="0" smtClean="0">
                          <a:solidFill>
                            <a:schemeClr val="dk1"/>
                          </a:solidFill>
                          <a:effectLst/>
                          <a:latin typeface="+mn-lt"/>
                          <a:ea typeface="+mn-ea"/>
                          <a:cs typeface="+mn-cs"/>
                        </a:rPr>
                        <a:t>(a)</a:t>
                      </a:r>
                      <a:endParaRPr lang="en-US" sz="1800" i="1" kern="1200" dirty="0">
                        <a:solidFill>
                          <a:schemeClr val="dk1"/>
                        </a:solidFill>
                        <a:effectLst/>
                        <a:latin typeface="+mn-lt"/>
                        <a:ea typeface="+mn-ea"/>
                        <a:cs typeface="+mn-cs"/>
                      </a:endParaRPr>
                    </a:p>
                  </a:txBody>
                  <a:tcPr/>
                </a:tc>
              </a:tr>
              <a:tr h="370840">
                <a:tc>
                  <a:txBody>
                    <a:bodyPr/>
                    <a:lstStyle/>
                    <a:p>
                      <a:r>
                        <a:rPr lang="en-US" b="0" dirty="0" smtClean="0"/>
                        <a:t>Picking one random item</a:t>
                      </a:r>
                      <a:r>
                        <a:rPr lang="en-US" b="0" baseline="0" dirty="0" smtClean="0"/>
                        <a:t> from a list</a:t>
                      </a:r>
                      <a:endParaRPr lang="en-US" b="0" dirty="0"/>
                    </a:p>
                  </a:txBody>
                  <a:tcPr/>
                </a:tc>
                <a:tc>
                  <a:txBody>
                    <a:bodyPr/>
                    <a:lstStyle/>
                    <a:p>
                      <a:r>
                        <a:rPr lang="en-IN" sz="1800" i="1" kern="1200" dirty="0" smtClean="0">
                          <a:solidFill>
                            <a:schemeClr val="dk1"/>
                          </a:solidFill>
                          <a:effectLst/>
                          <a:latin typeface="+mn-lt"/>
                          <a:ea typeface="+mn-ea"/>
                          <a:cs typeface="+mn-cs"/>
                        </a:rPr>
                        <a:t>a=range(1,100,2)</a:t>
                      </a:r>
                    </a:p>
                    <a:p>
                      <a:r>
                        <a:rPr lang="en-IN" sz="1800" i="1" kern="1200" dirty="0" err="1" smtClean="0">
                          <a:solidFill>
                            <a:schemeClr val="dk1"/>
                          </a:solidFill>
                          <a:effectLst/>
                          <a:latin typeface="+mn-lt"/>
                          <a:ea typeface="+mn-ea"/>
                          <a:cs typeface="+mn-cs"/>
                        </a:rPr>
                        <a:t>np.random.choice</a:t>
                      </a:r>
                      <a:r>
                        <a:rPr lang="en-IN" sz="1800" i="1" kern="1200" dirty="0" smtClean="0">
                          <a:solidFill>
                            <a:schemeClr val="dk1"/>
                          </a:solidFill>
                          <a:effectLst/>
                          <a:latin typeface="+mn-lt"/>
                          <a:ea typeface="+mn-ea"/>
                          <a:cs typeface="+mn-cs"/>
                        </a:rPr>
                        <a:t>(a)</a:t>
                      </a:r>
                      <a:endParaRPr lang="en-US" i="1" dirty="0"/>
                    </a:p>
                  </a:txBody>
                  <a:tcPr/>
                </a:tc>
              </a:tr>
              <a:tr h="370840">
                <a:tc>
                  <a:txBody>
                    <a:bodyPr/>
                    <a:lstStyle/>
                    <a:p>
                      <a:r>
                        <a:rPr lang="en-US" b="0" dirty="0" smtClean="0"/>
                        <a:t>Seeding the random numbers so that they can be reproduced</a:t>
                      </a:r>
                      <a:endParaRPr lang="en-US" b="0" dirty="0"/>
                    </a:p>
                  </a:txBody>
                  <a:tcPr/>
                </a:tc>
                <a:tc>
                  <a:txBody>
                    <a:bodyPr/>
                    <a:lstStyle/>
                    <a:p>
                      <a:r>
                        <a:rPr lang="en-IN" sz="1800" kern="1200" dirty="0" err="1" smtClean="0">
                          <a:solidFill>
                            <a:schemeClr val="dk1"/>
                          </a:solidFill>
                          <a:effectLst/>
                          <a:latin typeface="+mn-lt"/>
                          <a:ea typeface="+mn-ea"/>
                          <a:cs typeface="+mn-cs"/>
                        </a:rPr>
                        <a:t>np.random.seed</a:t>
                      </a:r>
                      <a:r>
                        <a:rPr lang="en-IN" sz="1800" kern="1200" dirty="0" smtClean="0">
                          <a:solidFill>
                            <a:schemeClr val="dk1"/>
                          </a:solidFill>
                          <a:effectLst/>
                          <a:latin typeface="+mn-lt"/>
                          <a:ea typeface="+mn-ea"/>
                          <a:cs typeface="+mn-cs"/>
                        </a:rPr>
                        <a:t>(1)</a:t>
                      </a:r>
                      <a:endParaRPr lang="en-US" sz="1800" kern="1200" dirty="0" smtClean="0">
                        <a:solidFill>
                          <a:schemeClr val="dk1"/>
                        </a:solidFill>
                        <a:effectLst/>
                        <a:latin typeface="+mn-lt"/>
                        <a:ea typeface="+mn-ea"/>
                        <a:cs typeface="+mn-cs"/>
                      </a:endParaRPr>
                    </a:p>
                    <a:p>
                      <a:r>
                        <a:rPr lang="en-IN" sz="1800" kern="1200" dirty="0" smtClean="0">
                          <a:solidFill>
                            <a:schemeClr val="dk1"/>
                          </a:solidFill>
                          <a:effectLst/>
                          <a:latin typeface="+mn-lt"/>
                          <a:ea typeface="+mn-ea"/>
                          <a:cs typeface="+mn-cs"/>
                        </a:rPr>
                        <a:t>for </a:t>
                      </a:r>
                      <a:r>
                        <a:rPr lang="en-IN" sz="1800" kern="1200" dirty="0" err="1" smtClean="0">
                          <a:solidFill>
                            <a:schemeClr val="dk1"/>
                          </a:solidFill>
                          <a:effectLst/>
                          <a:latin typeface="+mn-lt"/>
                          <a:ea typeface="+mn-ea"/>
                          <a:cs typeface="+mn-cs"/>
                        </a:rPr>
                        <a:t>i</a:t>
                      </a:r>
                      <a:r>
                        <a:rPr lang="en-IN" sz="1800" kern="1200" dirty="0" smtClean="0">
                          <a:solidFill>
                            <a:schemeClr val="dk1"/>
                          </a:solidFill>
                          <a:effectLst/>
                          <a:latin typeface="+mn-lt"/>
                          <a:ea typeface="+mn-ea"/>
                          <a:cs typeface="+mn-cs"/>
                        </a:rPr>
                        <a:t> in range(5):</a:t>
                      </a:r>
                      <a:endParaRPr lang="en-US" sz="1800" kern="1200" dirty="0" smtClean="0">
                        <a:solidFill>
                          <a:schemeClr val="dk1"/>
                        </a:solidFill>
                        <a:effectLst/>
                        <a:latin typeface="+mn-lt"/>
                        <a:ea typeface="+mn-ea"/>
                        <a:cs typeface="+mn-cs"/>
                      </a:endParaRPr>
                    </a:p>
                    <a:p>
                      <a:r>
                        <a:rPr lang="en-IN" sz="1800" kern="1200" dirty="0" smtClean="0">
                          <a:solidFill>
                            <a:schemeClr val="dk1"/>
                          </a:solidFill>
                          <a:effectLst/>
                          <a:latin typeface="+mn-lt"/>
                          <a:ea typeface="+mn-ea"/>
                          <a:cs typeface="+mn-cs"/>
                        </a:rPr>
                        <a:t>    print </a:t>
                      </a:r>
                      <a:r>
                        <a:rPr lang="en-IN" sz="1800" kern="1200" dirty="0" err="1" smtClean="0">
                          <a:solidFill>
                            <a:schemeClr val="dk1"/>
                          </a:solidFill>
                          <a:effectLst/>
                          <a:latin typeface="+mn-lt"/>
                          <a:ea typeface="+mn-ea"/>
                          <a:cs typeface="+mn-cs"/>
                        </a:rPr>
                        <a:t>np.random.random</a:t>
                      </a:r>
                      <a:r>
                        <a:rPr lang="en-IN" sz="1800" kern="1200" dirty="0" smtClean="0">
                          <a:solidFill>
                            <a:schemeClr val="dk1"/>
                          </a:solidFill>
                          <a:effectLst/>
                          <a:latin typeface="+mn-lt"/>
                          <a:ea typeface="+mn-ea"/>
                          <a:cs typeface="+mn-cs"/>
                        </a:rPr>
                        <a:t>()</a:t>
                      </a:r>
                      <a:endParaRPr lang="en-US" sz="1800" kern="1200" dirty="0">
                        <a:solidFill>
                          <a:schemeClr val="dk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103414701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a:t>Generating random numbers</a:t>
            </a:r>
          </a:p>
        </p:txBody>
      </p:sp>
      <p:sp>
        <p:nvSpPr>
          <p:cNvPr id="5" name="Content Placeholder 2"/>
          <p:cNvSpPr txBox="1">
            <a:spLocks/>
          </p:cNvSpPr>
          <p:nvPr/>
        </p:nvSpPr>
        <p:spPr>
          <a:xfrm>
            <a:off x="838199" y="2482116"/>
            <a:ext cx="4624755" cy="37311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p:txBody>
      </p:sp>
      <p:sp>
        <p:nvSpPr>
          <p:cNvPr id="6" name="Content Placeholder 2"/>
          <p:cNvSpPr txBox="1">
            <a:spLocks/>
          </p:cNvSpPr>
          <p:nvPr/>
        </p:nvSpPr>
        <p:spPr>
          <a:xfrm>
            <a:off x="6488722" y="2634516"/>
            <a:ext cx="4624755" cy="37311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p:txBody>
      </p:sp>
      <p:sp>
        <p:nvSpPr>
          <p:cNvPr id="9" name="TextBox 8"/>
          <p:cNvSpPr txBox="1"/>
          <p:nvPr/>
        </p:nvSpPr>
        <p:spPr>
          <a:xfrm>
            <a:off x="838199" y="1312984"/>
            <a:ext cx="9173308" cy="646331"/>
          </a:xfrm>
          <a:prstGeom prst="rect">
            <a:avLst/>
          </a:prstGeom>
          <a:noFill/>
        </p:spPr>
        <p:txBody>
          <a:bodyPr wrap="square" rtlCol="0">
            <a:spAutoFit/>
          </a:bodyPr>
          <a:lstStyle/>
          <a:p>
            <a:r>
              <a:rPr lang="en-US" b="1" dirty="0" smtClean="0"/>
              <a:t>Generating random numbers using Python</a:t>
            </a: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885533355"/>
              </p:ext>
            </p:extLst>
          </p:nvPr>
        </p:nvGraphicFramePr>
        <p:xfrm>
          <a:off x="1883507" y="1781908"/>
          <a:ext cx="8128000" cy="375412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n-US" dirty="0" smtClean="0"/>
                        <a:t>Goal</a:t>
                      </a:r>
                      <a:endParaRPr lang="en-US" dirty="0"/>
                    </a:p>
                  </a:txBody>
                  <a:tcPr/>
                </a:tc>
                <a:tc>
                  <a:txBody>
                    <a:bodyPr/>
                    <a:lstStyle/>
                    <a:p>
                      <a:pPr algn="ctr"/>
                      <a:r>
                        <a:rPr lang="en-US" dirty="0" smtClean="0"/>
                        <a:t>Snippet</a:t>
                      </a:r>
                      <a:endParaRPr lang="en-US" dirty="0"/>
                    </a:p>
                  </a:txBody>
                  <a:tcPr/>
                </a:tc>
              </a:tr>
              <a:tr h="370840">
                <a:tc>
                  <a:txBody>
                    <a:bodyPr/>
                    <a:lstStyle/>
                    <a:p>
                      <a:r>
                        <a:rPr lang="en-US" b="0" dirty="0" smtClean="0"/>
                        <a:t>Generating 100 uniformly</a:t>
                      </a:r>
                      <a:r>
                        <a:rPr lang="en-US" b="0" baseline="0" dirty="0" smtClean="0"/>
                        <a:t> distributed random numbers b/w 1 and 100</a:t>
                      </a:r>
                      <a:endParaRPr lang="en-US" b="0" dirty="0"/>
                    </a:p>
                  </a:txBody>
                  <a:tcPr/>
                </a:tc>
                <a:tc>
                  <a:txBody>
                    <a:bodyPr/>
                    <a:lstStyle/>
                    <a:p>
                      <a:r>
                        <a:rPr lang="en-IN" sz="1800" i="1" kern="1200" dirty="0" smtClean="0">
                          <a:solidFill>
                            <a:schemeClr val="dk1"/>
                          </a:solidFill>
                          <a:effectLst/>
                          <a:latin typeface="+mn-lt"/>
                          <a:ea typeface="+mn-ea"/>
                          <a:cs typeface="+mn-cs"/>
                        </a:rPr>
                        <a:t>import </a:t>
                      </a:r>
                      <a:r>
                        <a:rPr lang="en-IN" sz="1800" i="1" kern="1200" dirty="0" err="1" smtClean="0">
                          <a:solidFill>
                            <a:schemeClr val="dk1"/>
                          </a:solidFill>
                          <a:effectLst/>
                          <a:latin typeface="+mn-lt"/>
                          <a:ea typeface="+mn-ea"/>
                          <a:cs typeface="+mn-cs"/>
                        </a:rPr>
                        <a:t>numpy</a:t>
                      </a:r>
                      <a:r>
                        <a:rPr lang="en-IN" sz="1800" i="1" kern="1200" dirty="0" smtClean="0">
                          <a:solidFill>
                            <a:schemeClr val="dk1"/>
                          </a:solidFill>
                          <a:effectLst/>
                          <a:latin typeface="+mn-lt"/>
                          <a:ea typeface="+mn-ea"/>
                          <a:cs typeface="+mn-cs"/>
                        </a:rPr>
                        <a:t> as np</a:t>
                      </a:r>
                      <a:endParaRPr lang="en-US" sz="1800" i="1" kern="1200" dirty="0" smtClean="0">
                        <a:solidFill>
                          <a:schemeClr val="dk1"/>
                        </a:solidFill>
                        <a:effectLst/>
                        <a:latin typeface="+mn-lt"/>
                        <a:ea typeface="+mn-ea"/>
                        <a:cs typeface="+mn-cs"/>
                      </a:endParaRPr>
                    </a:p>
                    <a:p>
                      <a:r>
                        <a:rPr lang="en-IN" sz="1800" i="1" kern="1200" dirty="0" err="1" smtClean="0">
                          <a:solidFill>
                            <a:schemeClr val="dk1"/>
                          </a:solidFill>
                          <a:effectLst/>
                          <a:latin typeface="+mn-lt"/>
                          <a:ea typeface="+mn-ea"/>
                          <a:cs typeface="+mn-cs"/>
                        </a:rPr>
                        <a:t>randnum</a:t>
                      </a:r>
                      <a:r>
                        <a:rPr lang="en-IN" sz="1800" i="1" kern="1200" dirty="0" smtClean="0">
                          <a:solidFill>
                            <a:schemeClr val="dk1"/>
                          </a:solidFill>
                          <a:effectLst/>
                          <a:latin typeface="+mn-lt"/>
                          <a:ea typeface="+mn-ea"/>
                          <a:cs typeface="+mn-cs"/>
                        </a:rPr>
                        <a:t>=</a:t>
                      </a:r>
                      <a:r>
                        <a:rPr lang="en-IN" sz="1800" i="1" kern="1200" dirty="0" err="1" smtClean="0">
                          <a:solidFill>
                            <a:schemeClr val="dk1"/>
                          </a:solidFill>
                          <a:effectLst/>
                          <a:latin typeface="+mn-lt"/>
                          <a:ea typeface="+mn-ea"/>
                          <a:cs typeface="+mn-cs"/>
                        </a:rPr>
                        <a:t>np.random.uniform</a:t>
                      </a:r>
                      <a:r>
                        <a:rPr lang="en-IN" sz="1800" i="1" kern="1200" dirty="0" smtClean="0">
                          <a:solidFill>
                            <a:schemeClr val="dk1"/>
                          </a:solidFill>
                          <a:effectLst/>
                          <a:latin typeface="+mn-lt"/>
                          <a:ea typeface="+mn-ea"/>
                          <a:cs typeface="+mn-cs"/>
                        </a:rPr>
                        <a:t>(1,100,100</a:t>
                      </a:r>
                      <a:r>
                        <a:rPr lang="en-IN" sz="1800" kern="1200" dirty="0" smtClean="0">
                          <a:solidFill>
                            <a:schemeClr val="dk1"/>
                          </a:solidFill>
                          <a:effectLst/>
                          <a:latin typeface="+mn-lt"/>
                          <a:ea typeface="+mn-ea"/>
                          <a:cs typeface="+mn-cs"/>
                        </a:rPr>
                        <a:t>)</a:t>
                      </a:r>
                      <a:endParaRPr lang="en-US" sz="1800" kern="1200" dirty="0" smtClean="0">
                        <a:solidFill>
                          <a:schemeClr val="dk1"/>
                        </a:solidFill>
                        <a:effectLst/>
                        <a:latin typeface="+mn-lt"/>
                        <a:ea typeface="+mn-ea"/>
                        <a:cs typeface="+mn-cs"/>
                      </a:endParaRPr>
                    </a:p>
                    <a:p>
                      <a:endParaRPr lang="en-US" sz="1800" i="1" kern="1200" dirty="0">
                        <a:solidFill>
                          <a:schemeClr val="dk1"/>
                        </a:solidFill>
                        <a:effectLst/>
                        <a:latin typeface="+mn-lt"/>
                        <a:ea typeface="+mn-ea"/>
                        <a:cs typeface="+mn-cs"/>
                      </a:endParaRPr>
                    </a:p>
                  </a:txBody>
                  <a:tcPr/>
                </a:tc>
              </a:tr>
              <a:tr h="370840">
                <a:tc>
                  <a:txBody>
                    <a:bodyPr/>
                    <a:lstStyle/>
                    <a:p>
                      <a:r>
                        <a:rPr lang="en-US" b="0" dirty="0" smtClean="0"/>
                        <a:t>Generating  100 standard normally distributed random numbers</a:t>
                      </a:r>
                      <a:endParaRPr lang="en-US" b="0" dirty="0"/>
                    </a:p>
                  </a:txBody>
                  <a:tcPr/>
                </a:tc>
                <a:tc>
                  <a:txBody>
                    <a:bodyPr/>
                    <a:lstStyle/>
                    <a:p>
                      <a:r>
                        <a:rPr lang="en-IN" sz="1800" i="1" kern="1200" dirty="0" smtClean="0">
                          <a:solidFill>
                            <a:schemeClr val="dk1"/>
                          </a:solidFill>
                          <a:effectLst/>
                          <a:latin typeface="+mn-lt"/>
                          <a:ea typeface="+mn-ea"/>
                          <a:cs typeface="+mn-cs"/>
                        </a:rPr>
                        <a:t>import </a:t>
                      </a:r>
                      <a:r>
                        <a:rPr lang="en-IN" sz="1800" i="1" kern="1200" dirty="0" err="1" smtClean="0">
                          <a:solidFill>
                            <a:schemeClr val="dk1"/>
                          </a:solidFill>
                          <a:effectLst/>
                          <a:latin typeface="+mn-lt"/>
                          <a:ea typeface="+mn-ea"/>
                          <a:cs typeface="+mn-cs"/>
                        </a:rPr>
                        <a:t>numpy</a:t>
                      </a:r>
                      <a:r>
                        <a:rPr lang="en-IN" sz="1800" i="1" kern="1200" dirty="0" smtClean="0">
                          <a:solidFill>
                            <a:schemeClr val="dk1"/>
                          </a:solidFill>
                          <a:effectLst/>
                          <a:latin typeface="+mn-lt"/>
                          <a:ea typeface="+mn-ea"/>
                          <a:cs typeface="+mn-cs"/>
                        </a:rPr>
                        <a:t> as np</a:t>
                      </a:r>
                      <a:endParaRPr lang="en-US" sz="1800" i="1" kern="1200" dirty="0" smtClean="0">
                        <a:solidFill>
                          <a:schemeClr val="dk1"/>
                        </a:solidFill>
                        <a:effectLst/>
                        <a:latin typeface="+mn-lt"/>
                        <a:ea typeface="+mn-ea"/>
                        <a:cs typeface="+mn-cs"/>
                      </a:endParaRPr>
                    </a:p>
                    <a:p>
                      <a:r>
                        <a:rPr lang="en-IN" sz="1800" i="1" kern="1200" dirty="0" smtClean="0">
                          <a:solidFill>
                            <a:schemeClr val="dk1"/>
                          </a:solidFill>
                          <a:effectLst/>
                          <a:latin typeface="+mn-lt"/>
                          <a:ea typeface="+mn-ea"/>
                          <a:cs typeface="+mn-cs"/>
                        </a:rPr>
                        <a:t>a=</a:t>
                      </a:r>
                      <a:r>
                        <a:rPr lang="en-IN" sz="1800" i="1" kern="1200" dirty="0" err="1" smtClean="0">
                          <a:solidFill>
                            <a:schemeClr val="dk1"/>
                          </a:solidFill>
                          <a:effectLst/>
                          <a:latin typeface="+mn-lt"/>
                          <a:ea typeface="+mn-ea"/>
                          <a:cs typeface="+mn-cs"/>
                        </a:rPr>
                        <a:t>np.random.randn</a:t>
                      </a:r>
                      <a:r>
                        <a:rPr lang="en-IN" sz="1800" i="1" kern="1200" dirty="0" smtClean="0">
                          <a:solidFill>
                            <a:schemeClr val="dk1"/>
                          </a:solidFill>
                          <a:effectLst/>
                          <a:latin typeface="+mn-lt"/>
                          <a:ea typeface="+mn-ea"/>
                          <a:cs typeface="+mn-cs"/>
                        </a:rPr>
                        <a:t>(100)</a:t>
                      </a:r>
                      <a:endParaRPr lang="en-US" sz="1800" i="1" kern="1200" dirty="0">
                        <a:solidFill>
                          <a:schemeClr val="dk1"/>
                        </a:solidFill>
                        <a:effectLst/>
                        <a:latin typeface="+mn-lt"/>
                        <a:ea typeface="+mn-ea"/>
                        <a:cs typeface="+mn-cs"/>
                      </a:endParaRPr>
                    </a:p>
                  </a:txBody>
                  <a:tcPr/>
                </a:tc>
              </a:tr>
              <a:tr h="370840">
                <a:tc>
                  <a:txBody>
                    <a:bodyPr/>
                    <a:lstStyle/>
                    <a:p>
                      <a:r>
                        <a:rPr lang="en-US" b="0" dirty="0" smtClean="0"/>
                        <a:t>Generating a matrix</a:t>
                      </a:r>
                      <a:r>
                        <a:rPr lang="en-US" b="0" baseline="0" dirty="0" smtClean="0"/>
                        <a:t> of 2X4 size containing standard normally distributed random numbers</a:t>
                      </a:r>
                      <a:endParaRPr lang="en-US" b="0" dirty="0"/>
                    </a:p>
                  </a:txBody>
                  <a:tcPr/>
                </a:tc>
                <a:tc>
                  <a:txBody>
                    <a:bodyPr/>
                    <a:lstStyle/>
                    <a:p>
                      <a:r>
                        <a:rPr lang="en-IN" sz="1800" i="1" kern="1200" dirty="0" smtClean="0">
                          <a:solidFill>
                            <a:schemeClr val="dk1"/>
                          </a:solidFill>
                          <a:effectLst/>
                          <a:latin typeface="+mn-lt"/>
                          <a:ea typeface="+mn-ea"/>
                          <a:cs typeface="+mn-cs"/>
                        </a:rPr>
                        <a:t>import </a:t>
                      </a:r>
                      <a:r>
                        <a:rPr lang="en-IN" sz="1800" i="1" kern="1200" dirty="0" err="1" smtClean="0">
                          <a:solidFill>
                            <a:schemeClr val="dk1"/>
                          </a:solidFill>
                          <a:effectLst/>
                          <a:latin typeface="+mn-lt"/>
                          <a:ea typeface="+mn-ea"/>
                          <a:cs typeface="+mn-cs"/>
                        </a:rPr>
                        <a:t>numpy</a:t>
                      </a:r>
                      <a:r>
                        <a:rPr lang="en-IN" sz="1800" i="1" kern="1200" dirty="0" smtClean="0">
                          <a:solidFill>
                            <a:schemeClr val="dk1"/>
                          </a:solidFill>
                          <a:effectLst/>
                          <a:latin typeface="+mn-lt"/>
                          <a:ea typeface="+mn-ea"/>
                          <a:cs typeface="+mn-cs"/>
                        </a:rPr>
                        <a:t> as np</a:t>
                      </a:r>
                      <a:endParaRPr lang="en-US" sz="1800" i="1" kern="1200" dirty="0" smtClean="0">
                        <a:solidFill>
                          <a:schemeClr val="dk1"/>
                        </a:solidFill>
                        <a:effectLst/>
                        <a:latin typeface="+mn-lt"/>
                        <a:ea typeface="+mn-ea"/>
                        <a:cs typeface="+mn-cs"/>
                      </a:endParaRPr>
                    </a:p>
                    <a:p>
                      <a:r>
                        <a:rPr lang="en-IN" sz="1800" i="1" kern="1200" dirty="0" smtClean="0">
                          <a:solidFill>
                            <a:schemeClr val="dk1"/>
                          </a:solidFill>
                          <a:effectLst/>
                          <a:latin typeface="+mn-lt"/>
                          <a:ea typeface="+mn-ea"/>
                          <a:cs typeface="+mn-cs"/>
                        </a:rPr>
                        <a:t>a=</a:t>
                      </a:r>
                      <a:r>
                        <a:rPr lang="en-IN" sz="1800" i="1" kern="1200" dirty="0" err="1" smtClean="0">
                          <a:solidFill>
                            <a:schemeClr val="dk1"/>
                          </a:solidFill>
                          <a:effectLst/>
                          <a:latin typeface="+mn-lt"/>
                          <a:ea typeface="+mn-ea"/>
                          <a:cs typeface="+mn-cs"/>
                        </a:rPr>
                        <a:t>np.random.randn</a:t>
                      </a:r>
                      <a:r>
                        <a:rPr lang="en-IN" sz="1800" i="1" kern="1200" dirty="0" smtClean="0">
                          <a:solidFill>
                            <a:schemeClr val="dk1"/>
                          </a:solidFill>
                          <a:effectLst/>
                          <a:latin typeface="+mn-lt"/>
                          <a:ea typeface="+mn-ea"/>
                          <a:cs typeface="+mn-cs"/>
                        </a:rPr>
                        <a:t>(2,4)</a:t>
                      </a:r>
                      <a:endParaRPr lang="en-US" sz="1800" i="1" kern="1200" dirty="0">
                        <a:solidFill>
                          <a:schemeClr val="dk1"/>
                        </a:solidFill>
                        <a:effectLst/>
                        <a:latin typeface="+mn-lt"/>
                        <a:ea typeface="+mn-ea"/>
                        <a:cs typeface="+mn-cs"/>
                      </a:endParaRPr>
                    </a:p>
                  </a:txBody>
                  <a:tcPr/>
                </a:tc>
              </a:tr>
              <a:tr h="370840">
                <a:tc>
                  <a:txBody>
                    <a:bodyPr/>
                    <a:lstStyle/>
                    <a:p>
                      <a:r>
                        <a:rPr lang="en-US" b="0" dirty="0" smtClean="0"/>
                        <a:t>Generate 100 normally distributed random numbers with </a:t>
                      </a:r>
                      <a:r>
                        <a:rPr lang="en-US" b="0" dirty="0" err="1" smtClean="0"/>
                        <a:t>std</a:t>
                      </a:r>
                      <a:r>
                        <a:rPr lang="en-US" b="0" dirty="0" smtClean="0"/>
                        <a:t> </a:t>
                      </a:r>
                      <a:r>
                        <a:rPr lang="en-US" b="0" dirty="0" err="1" smtClean="0"/>
                        <a:t>dev</a:t>
                      </a:r>
                      <a:r>
                        <a:rPr lang="en-US" b="0" dirty="0" smtClean="0"/>
                        <a:t> =2.5 and mean =1.5</a:t>
                      </a:r>
                      <a:endParaRPr lang="en-US" b="0" dirty="0"/>
                    </a:p>
                  </a:txBody>
                  <a:tcPr/>
                </a:tc>
                <a:tc>
                  <a:txBody>
                    <a:bodyPr/>
                    <a:lstStyle/>
                    <a:p>
                      <a:r>
                        <a:rPr lang="en-IN" sz="1800" i="1" kern="1200" dirty="0" smtClean="0">
                          <a:solidFill>
                            <a:schemeClr val="dk1"/>
                          </a:solidFill>
                          <a:effectLst/>
                          <a:latin typeface="+mn-lt"/>
                          <a:ea typeface="+mn-ea"/>
                          <a:cs typeface="+mn-cs"/>
                        </a:rPr>
                        <a:t>import </a:t>
                      </a:r>
                      <a:r>
                        <a:rPr lang="en-IN" sz="1800" i="1" kern="1200" dirty="0" err="1" smtClean="0">
                          <a:solidFill>
                            <a:schemeClr val="dk1"/>
                          </a:solidFill>
                          <a:effectLst/>
                          <a:latin typeface="+mn-lt"/>
                          <a:ea typeface="+mn-ea"/>
                          <a:cs typeface="+mn-cs"/>
                        </a:rPr>
                        <a:t>numpy</a:t>
                      </a:r>
                      <a:r>
                        <a:rPr lang="en-IN" sz="1800" i="1" kern="1200" dirty="0" smtClean="0">
                          <a:solidFill>
                            <a:schemeClr val="dk1"/>
                          </a:solidFill>
                          <a:effectLst/>
                          <a:latin typeface="+mn-lt"/>
                          <a:ea typeface="+mn-ea"/>
                          <a:cs typeface="+mn-cs"/>
                        </a:rPr>
                        <a:t> as np</a:t>
                      </a:r>
                      <a:endParaRPr lang="en-US" sz="1800" i="1" kern="1200" dirty="0" smtClean="0">
                        <a:solidFill>
                          <a:schemeClr val="dk1"/>
                        </a:solidFill>
                        <a:effectLst/>
                        <a:latin typeface="+mn-lt"/>
                        <a:ea typeface="+mn-ea"/>
                        <a:cs typeface="+mn-cs"/>
                      </a:endParaRPr>
                    </a:p>
                    <a:p>
                      <a:r>
                        <a:rPr lang="en-IN" sz="1800" i="1" kern="1200" dirty="0" smtClean="0">
                          <a:solidFill>
                            <a:schemeClr val="dk1"/>
                          </a:solidFill>
                          <a:effectLst/>
                          <a:latin typeface="+mn-lt"/>
                          <a:ea typeface="+mn-ea"/>
                          <a:cs typeface="+mn-cs"/>
                        </a:rPr>
                        <a:t>a=2.5*</a:t>
                      </a:r>
                      <a:r>
                        <a:rPr lang="en-IN" sz="1800" i="1" kern="1200" dirty="0" err="1" smtClean="0">
                          <a:solidFill>
                            <a:schemeClr val="dk1"/>
                          </a:solidFill>
                          <a:effectLst/>
                          <a:latin typeface="+mn-lt"/>
                          <a:ea typeface="+mn-ea"/>
                          <a:cs typeface="+mn-cs"/>
                        </a:rPr>
                        <a:t>np.random.randn</a:t>
                      </a:r>
                      <a:r>
                        <a:rPr lang="en-IN" sz="1800" i="1" kern="1200" dirty="0" smtClean="0">
                          <a:solidFill>
                            <a:schemeClr val="dk1"/>
                          </a:solidFill>
                          <a:effectLst/>
                          <a:latin typeface="+mn-lt"/>
                          <a:ea typeface="+mn-ea"/>
                          <a:cs typeface="+mn-cs"/>
                        </a:rPr>
                        <a:t>(100)+1.5</a:t>
                      </a:r>
                      <a:endParaRPr lang="en-US" sz="1800" i="1" kern="1200" dirty="0" smtClean="0">
                        <a:solidFill>
                          <a:schemeClr val="dk1"/>
                        </a:solidFill>
                        <a:effectLst/>
                        <a:latin typeface="+mn-lt"/>
                        <a:ea typeface="+mn-ea"/>
                        <a:cs typeface="+mn-cs"/>
                      </a:endParaRPr>
                    </a:p>
                    <a:p>
                      <a:endParaRPr lang="en-US" sz="1800" i="1" kern="1200" dirty="0">
                        <a:solidFill>
                          <a:schemeClr val="dk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415317867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a:t>Generating random numbers</a:t>
            </a:r>
          </a:p>
        </p:txBody>
      </p:sp>
      <p:sp>
        <p:nvSpPr>
          <p:cNvPr id="5" name="Content Placeholder 2"/>
          <p:cNvSpPr txBox="1">
            <a:spLocks/>
          </p:cNvSpPr>
          <p:nvPr/>
        </p:nvSpPr>
        <p:spPr>
          <a:xfrm>
            <a:off x="838199" y="2482116"/>
            <a:ext cx="4624755" cy="37311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p:txBody>
      </p:sp>
      <p:sp>
        <p:nvSpPr>
          <p:cNvPr id="6" name="Content Placeholder 2"/>
          <p:cNvSpPr txBox="1">
            <a:spLocks/>
          </p:cNvSpPr>
          <p:nvPr/>
        </p:nvSpPr>
        <p:spPr>
          <a:xfrm>
            <a:off x="6488722" y="2634516"/>
            <a:ext cx="4624755" cy="37311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p:txBody>
      </p:sp>
      <p:sp>
        <p:nvSpPr>
          <p:cNvPr id="9" name="TextBox 8"/>
          <p:cNvSpPr txBox="1"/>
          <p:nvPr/>
        </p:nvSpPr>
        <p:spPr>
          <a:xfrm>
            <a:off x="838199" y="1312984"/>
            <a:ext cx="9173308" cy="646331"/>
          </a:xfrm>
          <a:prstGeom prst="rect">
            <a:avLst/>
          </a:prstGeom>
          <a:noFill/>
        </p:spPr>
        <p:txBody>
          <a:bodyPr wrap="square" rtlCol="0">
            <a:spAutoFit/>
          </a:bodyPr>
          <a:lstStyle/>
          <a:p>
            <a:r>
              <a:rPr lang="en-US" b="1" dirty="0" smtClean="0"/>
              <a:t>Generating random numbers using Python</a:t>
            </a:r>
          </a:p>
          <a:p>
            <a:endParaRPr lang="en-US" dirty="0"/>
          </a:p>
        </p:txBody>
      </p:sp>
      <p:sp>
        <p:nvSpPr>
          <p:cNvPr id="2" name="TextBox 1"/>
          <p:cNvSpPr txBox="1"/>
          <p:nvPr/>
        </p:nvSpPr>
        <p:spPr>
          <a:xfrm>
            <a:off x="961292" y="1746738"/>
            <a:ext cx="4149970" cy="1754326"/>
          </a:xfrm>
          <a:prstGeom prst="rect">
            <a:avLst/>
          </a:prstGeom>
          <a:noFill/>
        </p:spPr>
        <p:txBody>
          <a:bodyPr wrap="square" rtlCol="0">
            <a:spAutoFit/>
          </a:bodyPr>
          <a:lstStyle/>
          <a:p>
            <a:r>
              <a:rPr lang="en-US" i="1" dirty="0"/>
              <a:t>import </a:t>
            </a:r>
            <a:r>
              <a:rPr lang="en-US" i="1" dirty="0" err="1"/>
              <a:t>numpy</a:t>
            </a:r>
            <a:r>
              <a:rPr lang="en-US" i="1" dirty="0"/>
              <a:t> as np</a:t>
            </a:r>
          </a:p>
          <a:p>
            <a:r>
              <a:rPr lang="en-US" i="1" dirty="0"/>
              <a:t>import </a:t>
            </a:r>
            <a:r>
              <a:rPr lang="en-US" i="1" dirty="0" err="1"/>
              <a:t>matplotlib.pyplot</a:t>
            </a:r>
            <a:r>
              <a:rPr lang="en-US" i="1" dirty="0"/>
              <a:t> as </a:t>
            </a:r>
            <a:r>
              <a:rPr lang="en-US" i="1" dirty="0" err="1"/>
              <a:t>plt</a:t>
            </a:r>
            <a:endParaRPr lang="en-US" i="1" dirty="0"/>
          </a:p>
          <a:p>
            <a:r>
              <a:rPr lang="en-US" i="1" dirty="0"/>
              <a:t>%</a:t>
            </a:r>
            <a:r>
              <a:rPr lang="en-US" i="1" dirty="0" err="1"/>
              <a:t>matplotlib</a:t>
            </a:r>
            <a:r>
              <a:rPr lang="en-US" i="1" dirty="0"/>
              <a:t> inline</a:t>
            </a:r>
          </a:p>
          <a:p>
            <a:r>
              <a:rPr lang="en-US" i="1" dirty="0"/>
              <a:t>a=</a:t>
            </a:r>
            <a:r>
              <a:rPr lang="en-US" i="1" dirty="0" err="1"/>
              <a:t>np.random.uniform</a:t>
            </a:r>
            <a:r>
              <a:rPr lang="en-US" i="1" dirty="0"/>
              <a:t>(1,100,1000000)</a:t>
            </a:r>
          </a:p>
          <a:p>
            <a:r>
              <a:rPr lang="en-US" i="1" dirty="0"/>
              <a:t>b=range(1,101)</a:t>
            </a:r>
          </a:p>
          <a:p>
            <a:r>
              <a:rPr lang="en-US" i="1" dirty="0" err="1"/>
              <a:t>plt.hist</a:t>
            </a:r>
            <a:r>
              <a:rPr lang="en-US" i="1" dirty="0"/>
              <a:t>(a)</a:t>
            </a:r>
          </a:p>
        </p:txBody>
      </p:sp>
      <p:pic>
        <p:nvPicPr>
          <p:cNvPr id="8" name="Picture 7"/>
          <p:cNvPicPr/>
          <p:nvPr/>
        </p:nvPicPr>
        <p:blipFill>
          <a:blip r:embed="rId2"/>
          <a:stretch>
            <a:fillRect/>
          </a:stretch>
        </p:blipFill>
        <p:spPr>
          <a:xfrm>
            <a:off x="961292" y="3501064"/>
            <a:ext cx="3867150" cy="2438400"/>
          </a:xfrm>
          <a:prstGeom prst="rect">
            <a:avLst/>
          </a:prstGeom>
        </p:spPr>
      </p:pic>
      <p:sp>
        <p:nvSpPr>
          <p:cNvPr id="3" name="TextBox 2"/>
          <p:cNvSpPr txBox="1"/>
          <p:nvPr/>
        </p:nvSpPr>
        <p:spPr>
          <a:xfrm>
            <a:off x="1137138" y="5939464"/>
            <a:ext cx="3974124" cy="646331"/>
          </a:xfrm>
          <a:prstGeom prst="rect">
            <a:avLst/>
          </a:prstGeom>
          <a:noFill/>
        </p:spPr>
        <p:txBody>
          <a:bodyPr wrap="square" rtlCol="0">
            <a:spAutoFit/>
          </a:bodyPr>
          <a:lstStyle/>
          <a:p>
            <a:r>
              <a:rPr lang="en-US" dirty="0" smtClean="0"/>
              <a:t>Becomes perfectly uniformly distributed for large number of iterations</a:t>
            </a:r>
            <a:endParaRPr lang="en-US" dirty="0"/>
          </a:p>
        </p:txBody>
      </p:sp>
      <p:sp>
        <p:nvSpPr>
          <p:cNvPr id="10" name="TextBox 9"/>
          <p:cNvSpPr txBox="1"/>
          <p:nvPr/>
        </p:nvSpPr>
        <p:spPr>
          <a:xfrm>
            <a:off x="6986954" y="1899138"/>
            <a:ext cx="4149970" cy="1754326"/>
          </a:xfrm>
          <a:prstGeom prst="rect">
            <a:avLst/>
          </a:prstGeom>
          <a:noFill/>
        </p:spPr>
        <p:txBody>
          <a:bodyPr wrap="square" rtlCol="0">
            <a:spAutoFit/>
          </a:bodyPr>
          <a:lstStyle/>
          <a:p>
            <a:r>
              <a:rPr lang="en-US" i="1" dirty="0"/>
              <a:t>import </a:t>
            </a:r>
            <a:r>
              <a:rPr lang="en-US" i="1" dirty="0" err="1"/>
              <a:t>numpy</a:t>
            </a:r>
            <a:r>
              <a:rPr lang="en-US" i="1" dirty="0"/>
              <a:t> as np</a:t>
            </a:r>
          </a:p>
          <a:p>
            <a:r>
              <a:rPr lang="en-US" i="1" dirty="0"/>
              <a:t>import </a:t>
            </a:r>
            <a:r>
              <a:rPr lang="en-US" i="1" dirty="0" err="1"/>
              <a:t>matplotlib.pyplot</a:t>
            </a:r>
            <a:r>
              <a:rPr lang="en-US" i="1" dirty="0"/>
              <a:t> as </a:t>
            </a:r>
            <a:r>
              <a:rPr lang="en-US" i="1" dirty="0" err="1"/>
              <a:t>plt</a:t>
            </a:r>
            <a:endParaRPr lang="en-US" i="1" dirty="0"/>
          </a:p>
          <a:p>
            <a:r>
              <a:rPr lang="en-US" i="1" dirty="0"/>
              <a:t>%</a:t>
            </a:r>
            <a:r>
              <a:rPr lang="en-US" i="1" dirty="0" err="1"/>
              <a:t>matplotlib</a:t>
            </a:r>
            <a:r>
              <a:rPr lang="en-US" i="1" dirty="0"/>
              <a:t> inline</a:t>
            </a:r>
          </a:p>
          <a:p>
            <a:r>
              <a:rPr lang="en-US" i="1" dirty="0"/>
              <a:t>a=</a:t>
            </a:r>
            <a:r>
              <a:rPr lang="en-US" i="1" dirty="0" err="1"/>
              <a:t>np.random.randn</a:t>
            </a:r>
            <a:r>
              <a:rPr lang="en-US" i="1" dirty="0"/>
              <a:t>(1000000)</a:t>
            </a:r>
          </a:p>
          <a:p>
            <a:r>
              <a:rPr lang="en-US" i="1" dirty="0" smtClean="0"/>
              <a:t>b=range(1,101</a:t>
            </a:r>
            <a:r>
              <a:rPr lang="en-US" i="1" dirty="0"/>
              <a:t>)</a:t>
            </a:r>
          </a:p>
          <a:p>
            <a:r>
              <a:rPr lang="en-US" i="1" dirty="0" err="1"/>
              <a:t>plt.hist</a:t>
            </a:r>
            <a:r>
              <a:rPr lang="en-US" i="1" dirty="0"/>
              <a:t>(a)</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8722" y="3302066"/>
            <a:ext cx="4089815" cy="2628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6604413" y="5941970"/>
            <a:ext cx="4427002" cy="646331"/>
          </a:xfrm>
          <a:prstGeom prst="rect">
            <a:avLst/>
          </a:prstGeom>
          <a:noFill/>
        </p:spPr>
        <p:txBody>
          <a:bodyPr wrap="square" rtlCol="0">
            <a:spAutoFit/>
          </a:bodyPr>
          <a:lstStyle/>
          <a:p>
            <a:r>
              <a:rPr lang="en-US" dirty="0" smtClean="0"/>
              <a:t>Becomes almost perfectly normally distributed for large number of iterations</a:t>
            </a:r>
            <a:endParaRPr lang="en-US" dirty="0"/>
          </a:p>
        </p:txBody>
      </p:sp>
      <p:cxnSp>
        <p:nvCxnSpPr>
          <p:cNvPr id="13" name="Straight Connector 12"/>
          <p:cNvCxnSpPr/>
          <p:nvPr/>
        </p:nvCxnSpPr>
        <p:spPr>
          <a:xfrm>
            <a:off x="5779477" y="1774649"/>
            <a:ext cx="1" cy="42437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175390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8997462" cy="8189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6000" dirty="0" smtClean="0"/>
              <a:t>Linear Algebra with Python</a:t>
            </a:r>
            <a:endParaRPr lang="en-IN" sz="6000" dirty="0"/>
          </a:p>
        </p:txBody>
      </p:sp>
      <p:sp>
        <p:nvSpPr>
          <p:cNvPr id="5" name="Content Placeholder 2"/>
          <p:cNvSpPr txBox="1">
            <a:spLocks/>
          </p:cNvSpPr>
          <p:nvPr/>
        </p:nvSpPr>
        <p:spPr>
          <a:xfrm>
            <a:off x="838199" y="2482116"/>
            <a:ext cx="4624755" cy="37311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p:txBody>
      </p:sp>
      <p:sp>
        <p:nvSpPr>
          <p:cNvPr id="6" name="Content Placeholder 2"/>
          <p:cNvSpPr txBox="1">
            <a:spLocks/>
          </p:cNvSpPr>
          <p:nvPr/>
        </p:nvSpPr>
        <p:spPr>
          <a:xfrm>
            <a:off x="6488722" y="2634516"/>
            <a:ext cx="4624755" cy="37311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p:txBody>
      </p:sp>
      <p:sp>
        <p:nvSpPr>
          <p:cNvPr id="9" name="TextBox 8"/>
          <p:cNvSpPr txBox="1"/>
          <p:nvPr/>
        </p:nvSpPr>
        <p:spPr>
          <a:xfrm>
            <a:off x="838199" y="1312984"/>
            <a:ext cx="9173308" cy="646331"/>
          </a:xfrm>
          <a:prstGeom prst="rect">
            <a:avLst/>
          </a:prstGeom>
          <a:noFill/>
        </p:spPr>
        <p:txBody>
          <a:bodyPr wrap="square" rtlCol="0">
            <a:spAutoFit/>
          </a:bodyPr>
          <a:lstStyle/>
          <a:p>
            <a:endParaRPr lang="en-US" b="1" dirty="0" smtClean="0"/>
          </a:p>
          <a:p>
            <a:endParaRPr lang="en-US" dirty="0"/>
          </a:p>
        </p:txBody>
      </p:sp>
      <p:sp>
        <p:nvSpPr>
          <p:cNvPr id="7" name="Rectangle 6"/>
          <p:cNvSpPr/>
          <p:nvPr/>
        </p:nvSpPr>
        <p:spPr>
          <a:xfrm>
            <a:off x="3739662" y="1558786"/>
            <a:ext cx="6096000" cy="923330"/>
          </a:xfrm>
          <a:prstGeom prst="rect">
            <a:avLst/>
          </a:prstGeom>
        </p:spPr>
        <p:txBody>
          <a:bodyPr>
            <a:spAutoFit/>
          </a:bodyPr>
          <a:lstStyle/>
          <a:p>
            <a:r>
              <a:rPr lang="en-US" i="1" dirty="0"/>
              <a:t>m1=</a:t>
            </a:r>
            <a:r>
              <a:rPr lang="en-US" i="1" dirty="0" err="1"/>
              <a:t>np.random.randn</a:t>
            </a:r>
            <a:r>
              <a:rPr lang="en-US" i="1" dirty="0"/>
              <a:t>(2,2)</a:t>
            </a:r>
          </a:p>
          <a:p>
            <a:r>
              <a:rPr lang="en-US" i="1" dirty="0"/>
              <a:t>m2=</a:t>
            </a:r>
            <a:r>
              <a:rPr lang="en-US" i="1" dirty="0" err="1"/>
              <a:t>np.random.randn</a:t>
            </a:r>
            <a:r>
              <a:rPr lang="en-US" i="1" dirty="0"/>
              <a:t>(2,2)</a:t>
            </a:r>
          </a:p>
          <a:p>
            <a:r>
              <a:rPr lang="en-US" i="1" dirty="0"/>
              <a:t>m3=</a:t>
            </a:r>
            <a:r>
              <a:rPr lang="en-US" i="1" dirty="0" err="1"/>
              <a:t>np.random.randn</a:t>
            </a:r>
            <a:r>
              <a:rPr lang="en-US" i="1" dirty="0"/>
              <a:t>(3,2</a:t>
            </a:r>
            <a:r>
              <a:rPr lang="en-US" dirty="0"/>
              <a:t>)</a:t>
            </a:r>
          </a:p>
        </p:txBody>
      </p:sp>
      <p:graphicFrame>
        <p:nvGraphicFramePr>
          <p:cNvPr id="15" name="Table 14"/>
          <p:cNvGraphicFramePr>
            <a:graphicFrameLocks noGrp="1"/>
          </p:cNvGraphicFramePr>
          <p:nvPr>
            <p:extLst>
              <p:ext uri="{D42A27DB-BD31-4B8C-83A1-F6EECF244321}">
                <p14:modId xmlns:p14="http://schemas.microsoft.com/office/powerpoint/2010/main" val="1266155242"/>
              </p:ext>
            </p:extLst>
          </p:nvPr>
        </p:nvGraphicFramePr>
        <p:xfrm>
          <a:off x="1551354" y="2634516"/>
          <a:ext cx="8128000" cy="323596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n-US" dirty="0" smtClean="0"/>
                        <a:t>Goal</a:t>
                      </a:r>
                      <a:endParaRPr lang="en-US" dirty="0"/>
                    </a:p>
                  </a:txBody>
                  <a:tcPr/>
                </a:tc>
                <a:tc>
                  <a:txBody>
                    <a:bodyPr/>
                    <a:lstStyle/>
                    <a:p>
                      <a:pPr algn="ctr"/>
                      <a:r>
                        <a:rPr lang="en-US" dirty="0" smtClean="0"/>
                        <a:t>Code</a:t>
                      </a:r>
                      <a:endParaRPr lang="en-US" dirty="0"/>
                    </a:p>
                  </a:txBody>
                  <a:tcPr/>
                </a:tc>
              </a:tr>
              <a:tr h="370840">
                <a:tc>
                  <a:txBody>
                    <a:bodyPr/>
                    <a:lstStyle/>
                    <a:p>
                      <a:r>
                        <a:rPr lang="en-US" dirty="0" smtClean="0"/>
                        <a:t>Sum of two matrices</a:t>
                      </a:r>
                      <a:endParaRPr lang="en-US" dirty="0"/>
                    </a:p>
                  </a:txBody>
                  <a:tcPr/>
                </a:tc>
                <a:tc>
                  <a:txBody>
                    <a:bodyPr/>
                    <a:lstStyle/>
                    <a:p>
                      <a:pPr algn="ctr"/>
                      <a:r>
                        <a:rPr lang="en-US" i="1" dirty="0" smtClean="0"/>
                        <a:t>m1+m2</a:t>
                      </a:r>
                      <a:endParaRPr lang="en-US" i="1" dirty="0"/>
                    </a:p>
                  </a:txBody>
                  <a:tcPr/>
                </a:tc>
              </a:tr>
              <a:tr h="370840">
                <a:tc>
                  <a:txBody>
                    <a:bodyPr/>
                    <a:lstStyle/>
                    <a:p>
                      <a:r>
                        <a:rPr lang="en-US" dirty="0" smtClean="0"/>
                        <a:t>Multiplying with a scalar</a:t>
                      </a:r>
                      <a:endParaRPr lang="en-US" dirty="0"/>
                    </a:p>
                  </a:txBody>
                  <a:tcPr/>
                </a:tc>
                <a:tc>
                  <a:txBody>
                    <a:bodyPr/>
                    <a:lstStyle/>
                    <a:p>
                      <a:pPr algn="ctr"/>
                      <a:r>
                        <a:rPr lang="en-US" i="1" dirty="0" smtClean="0"/>
                        <a:t>3*m1</a:t>
                      </a:r>
                      <a:endParaRPr lang="en-US" i="1" dirty="0"/>
                    </a:p>
                  </a:txBody>
                  <a:tcPr/>
                </a:tc>
              </a:tr>
              <a:tr h="370840">
                <a:tc>
                  <a:txBody>
                    <a:bodyPr/>
                    <a:lstStyle/>
                    <a:p>
                      <a:r>
                        <a:rPr lang="en-US" dirty="0" smtClean="0"/>
                        <a:t>Multiplying two matrices </a:t>
                      </a:r>
                      <a:r>
                        <a:rPr lang="en-US" dirty="0" err="1" smtClean="0"/>
                        <a:t>elementwise</a:t>
                      </a:r>
                      <a:endParaRPr lang="en-US" dirty="0"/>
                    </a:p>
                  </a:txBody>
                  <a:tcPr/>
                </a:tc>
                <a:tc>
                  <a:txBody>
                    <a:bodyPr/>
                    <a:lstStyle/>
                    <a:p>
                      <a:r>
                        <a:rPr lang="en-US" dirty="0" smtClean="0"/>
                        <a:t>                               m1*m2</a:t>
                      </a:r>
                      <a:endParaRPr lang="en-US" dirty="0"/>
                    </a:p>
                  </a:txBody>
                  <a:tcPr/>
                </a:tc>
              </a:tr>
              <a:tr h="370840">
                <a:tc>
                  <a:txBody>
                    <a:bodyPr/>
                    <a:lstStyle/>
                    <a:p>
                      <a:r>
                        <a:rPr lang="en-US" dirty="0" smtClean="0"/>
                        <a:t>Multiplying two matrices</a:t>
                      </a:r>
                      <a:endParaRPr lang="en-US" dirty="0"/>
                    </a:p>
                  </a:txBody>
                  <a:tcPr/>
                </a:tc>
                <a:tc>
                  <a:txBody>
                    <a:bodyPr/>
                    <a:lstStyle/>
                    <a:p>
                      <a:pPr algn="ctr"/>
                      <a:r>
                        <a:rPr lang="en-US" dirty="0" smtClean="0"/>
                        <a:t>np.dot(m1,m2)</a:t>
                      </a:r>
                      <a:endParaRPr lang="en-US" dirty="0"/>
                    </a:p>
                  </a:txBody>
                  <a:tcPr/>
                </a:tc>
              </a:tr>
              <a:tr h="370840">
                <a:tc>
                  <a:txBody>
                    <a:bodyPr/>
                    <a:lstStyle/>
                    <a:p>
                      <a:r>
                        <a:rPr lang="en-US" dirty="0" smtClean="0"/>
                        <a:t>Inverting a matrix</a:t>
                      </a:r>
                      <a:endParaRPr lang="en-US" dirty="0"/>
                    </a:p>
                  </a:txBody>
                  <a:tcPr/>
                </a:tc>
                <a:tc>
                  <a:txBody>
                    <a:bodyPr/>
                    <a:lstStyle/>
                    <a:p>
                      <a:pPr algn="ctr"/>
                      <a:r>
                        <a:rPr lang="en-US" dirty="0" err="1" smtClean="0"/>
                        <a:t>np.linalg.inv</a:t>
                      </a:r>
                      <a:r>
                        <a:rPr lang="en-US" dirty="0" smtClean="0"/>
                        <a:t>(m1)</a:t>
                      </a:r>
                      <a:endParaRPr lang="en-US" dirty="0"/>
                    </a:p>
                  </a:txBody>
                  <a:tcPr/>
                </a:tc>
              </a:tr>
              <a:tr h="370840">
                <a:tc>
                  <a:txBody>
                    <a:bodyPr/>
                    <a:lstStyle/>
                    <a:p>
                      <a:r>
                        <a:rPr lang="en-US" dirty="0" smtClean="0"/>
                        <a:t>Dividing</a:t>
                      </a:r>
                      <a:r>
                        <a:rPr lang="en-US" baseline="0" dirty="0" smtClean="0"/>
                        <a:t> two matrices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np.dot(m1, </a:t>
                      </a:r>
                      <a:r>
                        <a:rPr lang="en-US" dirty="0" err="1" smtClean="0"/>
                        <a:t>np.linalg.inv</a:t>
                      </a:r>
                      <a:r>
                        <a:rPr lang="en-US" dirty="0" smtClean="0"/>
                        <a:t>(m2))</a:t>
                      </a:r>
                    </a:p>
                    <a:p>
                      <a:pPr algn="ctr"/>
                      <a:endParaRPr lang="en-US" dirty="0"/>
                    </a:p>
                  </a:txBody>
                  <a:tcPr/>
                </a:tc>
              </a:tr>
              <a:tr h="370840">
                <a:tc>
                  <a:txBody>
                    <a:bodyPr/>
                    <a:lstStyle/>
                    <a:p>
                      <a:r>
                        <a:rPr lang="en-US" dirty="0" smtClean="0"/>
                        <a:t>Transpose a matrix</a:t>
                      </a:r>
                      <a:endParaRPr lang="en-US" dirty="0"/>
                    </a:p>
                  </a:txBody>
                  <a:tcPr/>
                </a:tc>
                <a:tc>
                  <a:txBody>
                    <a:bodyPr/>
                    <a:lstStyle/>
                    <a:p>
                      <a:pPr algn="ctr"/>
                      <a:r>
                        <a:rPr lang="en-US" dirty="0" smtClean="0"/>
                        <a:t>m1’</a:t>
                      </a:r>
                      <a:endParaRPr lang="en-US" dirty="0"/>
                    </a:p>
                  </a:txBody>
                  <a:tcPr/>
                </a:tc>
              </a:tr>
            </a:tbl>
          </a:graphicData>
        </a:graphic>
      </p:graphicFrame>
    </p:spTree>
    <p:extLst>
      <p:ext uri="{BB962C8B-B14F-4D97-AF65-F5344CB8AC3E}">
        <p14:creationId xmlns:p14="http://schemas.microsoft.com/office/powerpoint/2010/main" val="3659927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15855</TotalTime>
  <Words>5768</Words>
  <Application>Microsoft Office PowerPoint</Application>
  <PresentationFormat>Custom</PresentationFormat>
  <Paragraphs>1380</Paragraphs>
  <Slides>100</Slides>
  <Notes>0</Notes>
  <HiddenSlides>0</HiddenSlides>
  <MMClips>0</MMClips>
  <ScaleCrop>false</ScaleCrop>
  <HeadingPairs>
    <vt:vector size="4" baseType="variant">
      <vt:variant>
        <vt:lpstr>Theme</vt:lpstr>
      </vt:variant>
      <vt:variant>
        <vt:i4>1</vt:i4>
      </vt:variant>
      <vt:variant>
        <vt:lpstr>Slide Titles</vt:lpstr>
      </vt:variant>
      <vt:variant>
        <vt:i4>100</vt:i4>
      </vt:variant>
    </vt:vector>
  </HeadingPairs>
  <TitlesOfParts>
    <vt:vector size="101" baseType="lpstr">
      <vt:lpstr>Office Theme</vt:lpstr>
      <vt:lpstr>PowerPoint Presentation</vt:lpstr>
      <vt:lpstr>PowerPoint Presentation</vt:lpstr>
      <vt:lpstr>PowerPoint Presentation</vt:lpstr>
      <vt:lpstr>Content Summary</vt:lpstr>
      <vt:lpstr>Content Summary</vt:lpstr>
      <vt:lpstr>Day 2&amp;3: Data Wrangling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 Adams</dc:creator>
  <cp:lastModifiedBy>Senthilkumar</cp:lastModifiedBy>
  <cp:revision>271</cp:revision>
  <dcterms:created xsi:type="dcterms:W3CDTF">2016-11-14T12:30:15Z</dcterms:created>
  <dcterms:modified xsi:type="dcterms:W3CDTF">2017-01-26T19:50:56Z</dcterms:modified>
</cp:coreProperties>
</file>