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302" r:id="rId5"/>
    <p:sldId id="273"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4" r:id="rId27"/>
    <p:sldId id="325" r:id="rId28"/>
    <p:sldId id="326" r:id="rId29"/>
    <p:sldId id="331" r:id="rId30"/>
    <p:sldId id="332" r:id="rId31"/>
    <p:sldId id="333" r:id="rId32"/>
    <p:sldId id="334" r:id="rId33"/>
    <p:sldId id="335" r:id="rId34"/>
    <p:sldId id="327" r:id="rId35"/>
    <p:sldId id="329"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6" r:id="rId56"/>
    <p:sldId id="357" r:id="rId57"/>
    <p:sldId id="358" r:id="rId58"/>
    <p:sldId id="359" r:id="rId59"/>
    <p:sldId id="360" r:id="rId60"/>
    <p:sldId id="368" r:id="rId61"/>
    <p:sldId id="369" r:id="rId62"/>
    <p:sldId id="370" r:id="rId63"/>
    <p:sldId id="371" r:id="rId64"/>
    <p:sldId id="361" r:id="rId65"/>
    <p:sldId id="362" r:id="rId66"/>
    <p:sldId id="363" r:id="rId67"/>
    <p:sldId id="364" r:id="rId68"/>
    <p:sldId id="365" r:id="rId69"/>
    <p:sldId id="366" r:id="rId70"/>
    <p:sldId id="367"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4B5"/>
    <a:srgbClr val="4281BC"/>
    <a:srgbClr val="517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8" autoAdjust="0"/>
    <p:restoredTop sz="94660"/>
  </p:normalViewPr>
  <p:slideViewPr>
    <p:cSldViewPr snapToGrid="0">
      <p:cViewPr>
        <p:scale>
          <a:sx n="81" d="100"/>
          <a:sy n="81" d="100"/>
        </p:scale>
        <p:origin x="-258" y="-3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83307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30971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226950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pic>
        <p:nvPicPr>
          <p:cNvPr id="7" name="Picture 6"/>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88304" y="5934075"/>
            <a:ext cx="683884" cy="723900"/>
          </a:xfrm>
          <a:prstGeom prst="rect">
            <a:avLst/>
          </a:prstGeom>
          <a:effectLst/>
        </p:spPr>
      </p:pic>
    </p:spTree>
    <p:extLst>
      <p:ext uri="{BB962C8B-B14F-4D97-AF65-F5344CB8AC3E}">
        <p14:creationId xmlns:p14="http://schemas.microsoft.com/office/powerpoint/2010/main" val="21248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24BE7F-CB3C-4508-9E6E-F2D7C49A799C}" type="datetimeFigureOut">
              <a:rPr lang="en-GB" smtClean="0"/>
              <a:t>27/01/2017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2600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747343664"/>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D24BE7F-CB3C-4508-9E6E-F2D7C49A799C}" type="datetimeFigureOut">
              <a:rPr lang="en-GB" smtClean="0"/>
              <a:t>27/01/2017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87829716"/>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D24BE7F-CB3C-4508-9E6E-F2D7C49A799C}" type="datetimeFigureOut">
              <a:rPr lang="en-GB" smtClean="0"/>
              <a:t>27/01/2017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0033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BE7F-CB3C-4508-9E6E-F2D7C49A799C}" type="datetimeFigureOut">
              <a:rPr lang="en-GB" smtClean="0"/>
              <a:t>27/01/2017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56889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9200036"/>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4BE7F-CB3C-4508-9E6E-F2D7C49A799C}" type="datetimeFigureOut">
              <a:rPr lang="en-GB" smtClean="0"/>
              <a:t>27/01/2017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5BF943-F242-4D71-BFB7-2EA825A85243}" type="slidenum">
              <a:rPr lang="en-GB" smtClean="0"/>
              <a:t>‹#›</a:t>
            </a:fld>
            <a:endParaRPr lang="en-GB"/>
          </a:p>
        </p:txBody>
      </p:sp>
    </p:spTree>
    <p:extLst>
      <p:ext uri="{BB962C8B-B14F-4D97-AF65-F5344CB8AC3E}">
        <p14:creationId xmlns:p14="http://schemas.microsoft.com/office/powerpoint/2010/main" val="16101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4BE7F-CB3C-4508-9E6E-F2D7C49A799C}" type="datetimeFigureOut">
              <a:rPr lang="en-GB" smtClean="0"/>
              <a:t>27/01/2017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BF943-F242-4D71-BFB7-2EA825A85243}" type="slidenum">
              <a:rPr lang="en-GB" smtClean="0"/>
              <a:t>‹#›</a:t>
            </a:fld>
            <a:endParaRPr lang="en-GB"/>
          </a:p>
        </p:txBody>
      </p:sp>
      <p:pic>
        <p:nvPicPr>
          <p:cNvPr id="7" name="Picture 6"/>
          <p:cNvPicPr/>
          <p:nvPr userDrawn="1"/>
        </p:nvPicPr>
        <p:blipFill>
          <a:blip r:embed="rId13">
            <a:extLst>
              <a:ext uri="{28A0092B-C50C-407E-A947-70E740481C1C}">
                <a14:useLocalDpi xmlns:a14="http://schemas.microsoft.com/office/drawing/2010/main" val="0"/>
              </a:ext>
            </a:extLst>
          </a:blip>
          <a:stretch>
            <a:fillRect/>
          </a:stretch>
        </p:blipFill>
        <p:spPr>
          <a:xfrm>
            <a:off x="9841153" y="230188"/>
            <a:ext cx="2020570" cy="911860"/>
          </a:xfrm>
          <a:prstGeom prst="rect">
            <a:avLst/>
          </a:prstGeom>
        </p:spPr>
      </p:pic>
    </p:spTree>
    <p:extLst>
      <p:ext uri="{BB962C8B-B14F-4D97-AF65-F5344CB8AC3E}">
        <p14:creationId xmlns:p14="http://schemas.microsoft.com/office/powerpoint/2010/main" val="2728246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7142" y="478032"/>
            <a:ext cx="7404683" cy="1973232"/>
          </a:xfrm>
          <a:prstGeom prst="rect">
            <a:avLst/>
          </a:prstGeom>
        </p:spPr>
        <p:txBody>
          <a:bodyPr wrap="square">
            <a:spAutoFit/>
          </a:bodyPr>
          <a:lstStyle/>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NISRA </a:t>
            </a:r>
            <a:endParaRPr lang="en-GB" sz="5400" dirty="0">
              <a:solidFill>
                <a:srgbClr val="2E74B5"/>
              </a:solidFill>
              <a:effectLst/>
              <a:ea typeface="Calibri" panose="020F0502020204030204" pitchFamily="34" charset="0"/>
            </a:endParaRPr>
          </a:p>
          <a:p>
            <a:pPr algn="ctr">
              <a:lnSpc>
                <a:spcPct val="107000"/>
              </a:lnSpc>
              <a:spcAft>
                <a:spcPts val="800"/>
              </a:spcAft>
            </a:pPr>
            <a:r>
              <a:rPr lang="en-US" sz="5400" dirty="0">
                <a:solidFill>
                  <a:srgbClr val="2E74B5"/>
                </a:solidFill>
                <a:ea typeface="MS Gothic" panose="020B0609070205080204" pitchFamily="49" charset="-128"/>
                <a:cs typeface="Times New Roman" panose="02020603050405020304" pitchFamily="18" charset="0"/>
              </a:rPr>
              <a:t>Data Science Bootcamp</a:t>
            </a:r>
            <a:endParaRPr lang="en-GB" sz="5400" dirty="0">
              <a:effectLst/>
              <a:ea typeface="Calibri" panose="020F050202020403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277476" y="4754795"/>
            <a:ext cx="1744464" cy="1846538"/>
          </a:xfrm>
          <a:prstGeom prst="rect">
            <a:avLst/>
          </a:prstGeom>
        </p:spPr>
      </p:pic>
      <p:sp>
        <p:nvSpPr>
          <p:cNvPr id="8" name="Rectangle 7"/>
          <p:cNvSpPr/>
          <p:nvPr/>
        </p:nvSpPr>
        <p:spPr>
          <a:xfrm>
            <a:off x="4023774" y="2467306"/>
            <a:ext cx="4144451"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WELCOME</a:t>
            </a:r>
            <a:r>
              <a:rPr lang="en-GB" sz="2800" b="1" dirty="0">
                <a:solidFill>
                  <a:srgbClr val="517494"/>
                </a:solidFill>
                <a:latin typeface="Calibri Light" panose="020F0302020204030204" pitchFamily="34" charset="0"/>
                <a:ea typeface="Calibri" panose="020F0502020204030204" pitchFamily="34" charset="0"/>
              </a:rPr>
              <a:t> </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9" name="Rectangle 8"/>
          <p:cNvSpPr/>
          <p:nvPr/>
        </p:nvSpPr>
        <p:spPr>
          <a:xfrm>
            <a:off x="0" y="3134056"/>
            <a:ext cx="12192000" cy="530594"/>
          </a:xfrm>
          <a:prstGeom prst="rect">
            <a:avLst/>
          </a:prstGeom>
        </p:spPr>
        <p:txBody>
          <a:bodyPr wrap="square">
            <a:spAutoFit/>
          </a:bodyPr>
          <a:lstStyle/>
          <a:p>
            <a:pPr algn="ct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Title – </a:t>
            </a:r>
            <a:r>
              <a:rPr lang="en-GB" sz="2800" b="1" dirty="0" smtClean="0">
                <a:solidFill>
                  <a:srgbClr val="2E74B5"/>
                </a:solidFill>
                <a:latin typeface="Calibri Light" panose="020F0302020204030204" pitchFamily="34" charset="0"/>
                <a:ea typeface="Calibri" panose="020F0502020204030204" pitchFamily="34" charset="0"/>
              </a:rPr>
              <a:t>Week 7 Python for Data Science</a:t>
            </a:r>
            <a:endParaRPr lang="en-GB" sz="2800" b="1" dirty="0">
              <a:solidFill>
                <a:srgbClr val="517494"/>
              </a:solidFill>
              <a:effectLst/>
              <a:latin typeface="Times New Roman" panose="02020603050405020304" pitchFamily="18" charset="0"/>
              <a:ea typeface="Calibri" panose="020F0502020204030204" pitchFamily="34" charset="0"/>
            </a:endParaRPr>
          </a:p>
        </p:txBody>
      </p:sp>
      <p:sp>
        <p:nvSpPr>
          <p:cNvPr id="10" name="Rectangle 9"/>
          <p:cNvSpPr/>
          <p:nvPr/>
        </p:nvSpPr>
        <p:spPr>
          <a:xfrm>
            <a:off x="4033299" y="3905444"/>
            <a:ext cx="4144451" cy="388696"/>
          </a:xfrm>
          <a:prstGeom prst="rect">
            <a:avLst/>
          </a:prstGeom>
        </p:spPr>
        <p:txBody>
          <a:bodyPr wrap="square">
            <a:spAutoFit/>
          </a:bodyPr>
          <a:lstStyle/>
          <a:p>
            <a:pPr algn="ctr">
              <a:lnSpc>
                <a:spcPct val="107000"/>
              </a:lnSpc>
              <a:spcAft>
                <a:spcPts val="800"/>
              </a:spcAft>
            </a:pPr>
            <a:r>
              <a:rPr lang="en-GB" dirty="0">
                <a:solidFill>
                  <a:srgbClr val="2E74B5"/>
                </a:solidFill>
                <a:latin typeface="Calibri Light" panose="020F0302020204030204" pitchFamily="34" charset="0"/>
                <a:ea typeface="Calibri" panose="020F0502020204030204" pitchFamily="34" charset="0"/>
              </a:rPr>
              <a:t>Course Tutor: </a:t>
            </a:r>
            <a:r>
              <a:rPr lang="en-GB" dirty="0" smtClean="0">
                <a:solidFill>
                  <a:srgbClr val="2E74B5"/>
                </a:solidFill>
                <a:latin typeface="Calibri Light" panose="020F0302020204030204" pitchFamily="34" charset="0"/>
                <a:ea typeface="Calibri" panose="020F0502020204030204" pitchFamily="34" charset="0"/>
              </a:rPr>
              <a:t>Ashish Kumar</a:t>
            </a:r>
            <a:endParaRPr lang="en-GB" sz="1600" dirty="0">
              <a:solidFill>
                <a:srgbClr val="2E74B5"/>
              </a:solidFill>
              <a:effectLst/>
              <a:latin typeface="Times New Roman" panose="02020603050405020304" pitchFamily="18" charset="0"/>
              <a:ea typeface="Calibri" panose="020F0502020204030204" pitchFamily="34" charset="0"/>
            </a:endParaRPr>
          </a:p>
        </p:txBody>
      </p:sp>
      <p:sp>
        <p:nvSpPr>
          <p:cNvPr id="11" name="Rectangle 10"/>
          <p:cNvSpPr/>
          <p:nvPr/>
        </p:nvSpPr>
        <p:spPr>
          <a:xfrm>
            <a:off x="4033299" y="4520315"/>
            <a:ext cx="4144451" cy="388696"/>
          </a:xfrm>
          <a:prstGeom prst="rect">
            <a:avLst/>
          </a:prstGeom>
        </p:spPr>
        <p:txBody>
          <a:bodyPr wrap="square">
            <a:spAutoFit/>
          </a:bodyPr>
          <a:lstStyle/>
          <a:p>
            <a:pPr algn="ctr">
              <a:lnSpc>
                <a:spcPct val="107000"/>
              </a:lnSpc>
              <a:spcAft>
                <a:spcPts val="800"/>
              </a:spcAft>
            </a:pPr>
            <a:r>
              <a:rPr lang="en-GB" dirty="0" smtClean="0">
                <a:solidFill>
                  <a:srgbClr val="2E74B5"/>
                </a:solidFill>
                <a:latin typeface="Calibri Light" panose="020F0302020204030204" pitchFamily="34" charset="0"/>
                <a:ea typeface="Calibri" panose="020F0502020204030204" pitchFamily="34" charset="0"/>
              </a:rPr>
              <a:t>30</a:t>
            </a:r>
            <a:r>
              <a:rPr lang="en-GB" baseline="30000" dirty="0" smtClean="0">
                <a:solidFill>
                  <a:srgbClr val="2E74B5"/>
                </a:solidFill>
                <a:latin typeface="Calibri Light" panose="020F0302020204030204" pitchFamily="34" charset="0"/>
                <a:ea typeface="Calibri" panose="020F0502020204030204" pitchFamily="34" charset="0"/>
              </a:rPr>
              <a:t>th </a:t>
            </a:r>
            <a:r>
              <a:rPr lang="en-GB" dirty="0" smtClean="0">
                <a:solidFill>
                  <a:srgbClr val="2E74B5"/>
                </a:solidFill>
                <a:latin typeface="Calibri Light" panose="020F0302020204030204" pitchFamily="34" charset="0"/>
                <a:ea typeface="Calibri" panose="020F0502020204030204" pitchFamily="34" charset="0"/>
              </a:rPr>
              <a:t> Jan </a:t>
            </a:r>
            <a:r>
              <a:rPr lang="en-GB" dirty="0">
                <a:solidFill>
                  <a:srgbClr val="2E74B5"/>
                </a:solidFill>
                <a:latin typeface="Calibri Light" panose="020F0302020204030204" pitchFamily="34" charset="0"/>
                <a:ea typeface="Calibri" panose="020F0502020204030204" pitchFamily="34" charset="0"/>
              </a:rPr>
              <a:t>– </a:t>
            </a:r>
            <a:r>
              <a:rPr lang="en-GB" dirty="0" smtClean="0">
                <a:solidFill>
                  <a:srgbClr val="2E74B5"/>
                </a:solidFill>
                <a:latin typeface="Calibri Light" panose="020F0302020204030204" pitchFamily="34" charset="0"/>
                <a:ea typeface="Calibri" panose="020F0502020204030204" pitchFamily="34" charset="0"/>
              </a:rPr>
              <a:t>3</a:t>
            </a:r>
            <a:r>
              <a:rPr lang="en-GB" baseline="30000" dirty="0" smtClean="0">
                <a:solidFill>
                  <a:srgbClr val="2E74B5"/>
                </a:solidFill>
                <a:latin typeface="Calibri Light" panose="020F0302020204030204" pitchFamily="34" charset="0"/>
                <a:ea typeface="Calibri" panose="020F0502020204030204" pitchFamily="34" charset="0"/>
              </a:rPr>
              <a:t>rd</a:t>
            </a:r>
            <a:r>
              <a:rPr lang="en-GB" dirty="0" smtClean="0">
                <a:solidFill>
                  <a:srgbClr val="2E74B5"/>
                </a:solidFill>
                <a:latin typeface="Calibri Light" panose="020F0302020204030204" pitchFamily="34" charset="0"/>
                <a:ea typeface="Calibri" panose="020F0502020204030204" pitchFamily="34" charset="0"/>
              </a:rPr>
              <a:t> Feb </a:t>
            </a:r>
            <a:r>
              <a:rPr lang="en-GB" dirty="0">
                <a:solidFill>
                  <a:srgbClr val="2E74B5"/>
                </a:solidFill>
                <a:latin typeface="Calibri Light" panose="020F0302020204030204" pitchFamily="34" charset="0"/>
                <a:ea typeface="Calibri" panose="020F0502020204030204" pitchFamily="34" charset="0"/>
              </a:rPr>
              <a:t>2017</a:t>
            </a:r>
            <a:endParaRPr lang="en-GB" sz="1600" dirty="0">
              <a:solidFill>
                <a:srgbClr val="2E74B5"/>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84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Boxplot</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8413" y="2413338"/>
            <a:ext cx="6096000" cy="2031325"/>
          </a:xfrm>
          <a:prstGeom prst="rect">
            <a:avLst/>
          </a:prstGeom>
        </p:spPr>
        <p:txBody>
          <a:bodyPr>
            <a:spAutoFit/>
          </a:bodyPr>
          <a:lstStyle/>
          <a:p>
            <a:r>
              <a:rPr lang="en-US" i="1" dirty="0"/>
              <a:t>fig=</a:t>
            </a:r>
            <a:r>
              <a:rPr lang="en-US" i="1" dirty="0" err="1"/>
              <a:t>plt.figure</a:t>
            </a:r>
            <a:r>
              <a:rPr lang="en-US" i="1" dirty="0"/>
              <a:t>()</a:t>
            </a:r>
          </a:p>
          <a:p>
            <a:r>
              <a:rPr lang="en-US" i="1" dirty="0"/>
              <a:t>ax = </a:t>
            </a:r>
            <a:r>
              <a:rPr lang="en-US" i="1" dirty="0" err="1"/>
              <a:t>fig.add_subplot</a:t>
            </a:r>
            <a:r>
              <a:rPr lang="en-US" i="1" dirty="0"/>
              <a:t>(1,1,1)</a:t>
            </a:r>
          </a:p>
          <a:p>
            <a:r>
              <a:rPr lang="en-US" i="1" dirty="0"/>
              <a:t>a=</a:t>
            </a:r>
            <a:r>
              <a:rPr lang="en-US" i="1" dirty="0" err="1"/>
              <a:t>np.array</a:t>
            </a:r>
            <a:r>
              <a:rPr lang="en-US" i="1" dirty="0"/>
              <a:t>(data2['Day Calls'])</a:t>
            </a:r>
          </a:p>
          <a:p>
            <a:r>
              <a:rPr lang="en-US" i="1" dirty="0" err="1"/>
              <a:t>bp</a:t>
            </a:r>
            <a:r>
              <a:rPr lang="en-US" i="1" dirty="0"/>
              <a:t>=</a:t>
            </a:r>
            <a:r>
              <a:rPr lang="en-US" i="1" dirty="0" err="1"/>
              <a:t>ax.boxplot</a:t>
            </a:r>
            <a:r>
              <a:rPr lang="en-US" i="1" dirty="0"/>
              <a:t>(a)</a:t>
            </a:r>
          </a:p>
          <a:p>
            <a:r>
              <a:rPr lang="en-US" i="1" dirty="0" err="1"/>
              <a:t>plt.ylabel</a:t>
            </a:r>
            <a:r>
              <a:rPr lang="en-US" i="1" dirty="0"/>
              <a:t>('Day Calls')</a:t>
            </a:r>
          </a:p>
          <a:p>
            <a:r>
              <a:rPr lang="en-US" i="1" dirty="0" err="1"/>
              <a:t>plt.title</a:t>
            </a:r>
            <a:r>
              <a:rPr lang="en-US" i="1" dirty="0"/>
              <a:t>('Box Plot of Day Calls')</a:t>
            </a:r>
          </a:p>
          <a:p>
            <a:r>
              <a:rPr lang="en-US" i="1" dirty="0" err="1"/>
              <a:t>plt.show</a:t>
            </a:r>
            <a:r>
              <a:rPr lang="en-US" i="1"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6" y="2262554"/>
            <a:ext cx="5391150"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37384" y="5712225"/>
            <a:ext cx="5216770" cy="646331"/>
          </a:xfrm>
          <a:prstGeom prst="rect">
            <a:avLst/>
          </a:prstGeom>
          <a:noFill/>
        </p:spPr>
        <p:txBody>
          <a:bodyPr wrap="square" rtlCol="0">
            <a:spAutoFit/>
          </a:bodyPr>
          <a:lstStyle/>
          <a:p>
            <a:r>
              <a:rPr lang="en-US" i="1" dirty="0" smtClean="0"/>
              <a:t>Elements of a boxplot:</a:t>
            </a:r>
          </a:p>
          <a:p>
            <a:r>
              <a:rPr lang="en-US" i="1" dirty="0" smtClean="0"/>
              <a:t>Box (Outline and fill), Whisker, Caps, Medians, Fliers  </a:t>
            </a:r>
            <a:endParaRPr lang="en-US" i="1" dirty="0"/>
          </a:p>
        </p:txBody>
      </p:sp>
    </p:spTree>
    <p:extLst>
      <p:ext uri="{BB962C8B-B14F-4D97-AF65-F5344CB8AC3E}">
        <p14:creationId xmlns:p14="http://schemas.microsoft.com/office/powerpoint/2010/main" val="2166277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Boxplot</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09598" y="2467105"/>
            <a:ext cx="6096000" cy="2308324"/>
          </a:xfrm>
          <a:prstGeom prst="rect">
            <a:avLst/>
          </a:prstGeom>
        </p:spPr>
        <p:txBody>
          <a:bodyPr>
            <a:spAutoFit/>
          </a:bodyPr>
          <a:lstStyle/>
          <a:p>
            <a:r>
              <a:rPr lang="en-US" i="1" dirty="0"/>
              <a:t>fig=</a:t>
            </a:r>
            <a:r>
              <a:rPr lang="en-US" i="1" dirty="0" err="1"/>
              <a:t>plt.figure</a:t>
            </a:r>
            <a:r>
              <a:rPr lang="en-US" i="1" dirty="0"/>
              <a:t>()</a:t>
            </a:r>
          </a:p>
          <a:p>
            <a:r>
              <a:rPr lang="en-US" i="1" dirty="0"/>
              <a:t>ax = </a:t>
            </a:r>
            <a:r>
              <a:rPr lang="en-US" i="1" dirty="0" err="1"/>
              <a:t>fig.add_subplot</a:t>
            </a:r>
            <a:r>
              <a:rPr lang="en-US" i="1" dirty="0"/>
              <a:t>(1,1,1)</a:t>
            </a:r>
          </a:p>
          <a:p>
            <a:r>
              <a:rPr lang="en-US" i="1" dirty="0"/>
              <a:t>a=</a:t>
            </a:r>
            <a:r>
              <a:rPr lang="en-US" i="1" dirty="0" err="1"/>
              <a:t>np.array</a:t>
            </a:r>
            <a:r>
              <a:rPr lang="en-US" i="1" dirty="0"/>
              <a:t>(data2[['Day </a:t>
            </a:r>
            <a:r>
              <a:rPr lang="en-US" i="1" dirty="0" err="1"/>
              <a:t>Calls','Eve</a:t>
            </a:r>
            <a:r>
              <a:rPr lang="en-US" i="1" dirty="0"/>
              <a:t> </a:t>
            </a:r>
            <a:r>
              <a:rPr lang="en-US" i="1" dirty="0" err="1"/>
              <a:t>Calls','Night</a:t>
            </a:r>
            <a:r>
              <a:rPr lang="en-US" i="1" dirty="0"/>
              <a:t> Calls']])</a:t>
            </a:r>
          </a:p>
          <a:p>
            <a:r>
              <a:rPr lang="en-US" i="1" dirty="0"/>
              <a:t>labels=['Day </a:t>
            </a:r>
            <a:r>
              <a:rPr lang="en-US" i="1" dirty="0" err="1"/>
              <a:t>Calls','Eve</a:t>
            </a:r>
            <a:r>
              <a:rPr lang="en-US" i="1" dirty="0"/>
              <a:t> </a:t>
            </a:r>
            <a:r>
              <a:rPr lang="en-US" i="1" dirty="0" err="1"/>
              <a:t>Calls','Night</a:t>
            </a:r>
            <a:r>
              <a:rPr lang="en-US" i="1" dirty="0"/>
              <a:t> Calls']</a:t>
            </a:r>
          </a:p>
          <a:p>
            <a:r>
              <a:rPr lang="en-US" i="1" dirty="0" err="1"/>
              <a:t>bp</a:t>
            </a:r>
            <a:r>
              <a:rPr lang="en-US" i="1" dirty="0"/>
              <a:t>=</a:t>
            </a:r>
            <a:r>
              <a:rPr lang="en-US" i="1" dirty="0" err="1"/>
              <a:t>ax.boxplot</a:t>
            </a:r>
            <a:r>
              <a:rPr lang="en-US" i="1" dirty="0"/>
              <a:t>(</a:t>
            </a:r>
            <a:r>
              <a:rPr lang="en-US" i="1" dirty="0" err="1"/>
              <a:t>a,labels</a:t>
            </a:r>
            <a:r>
              <a:rPr lang="en-US" i="1" dirty="0"/>
              <a:t>=labels)</a:t>
            </a:r>
          </a:p>
          <a:p>
            <a:r>
              <a:rPr lang="en-US" i="1" dirty="0" err="1"/>
              <a:t>plt.ylabel</a:t>
            </a:r>
            <a:r>
              <a:rPr lang="en-US" i="1" dirty="0"/>
              <a:t>('Calls')</a:t>
            </a:r>
          </a:p>
          <a:p>
            <a:r>
              <a:rPr lang="en-US" i="1" dirty="0" err="1"/>
              <a:t>plt.title</a:t>
            </a:r>
            <a:r>
              <a:rPr lang="en-US" i="1" dirty="0"/>
              <a:t>('Box Plot of Calls')</a:t>
            </a:r>
          </a:p>
          <a:p>
            <a:r>
              <a:rPr lang="en-US" i="1" dirty="0" err="1"/>
              <a:t>plt.show</a:t>
            </a:r>
            <a:r>
              <a:rPr lang="en-US" i="1"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714" y="2124164"/>
            <a:ext cx="51911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37384" y="5712225"/>
            <a:ext cx="5216770" cy="646331"/>
          </a:xfrm>
          <a:prstGeom prst="rect">
            <a:avLst/>
          </a:prstGeom>
          <a:noFill/>
        </p:spPr>
        <p:txBody>
          <a:bodyPr wrap="square" rtlCol="0">
            <a:spAutoFit/>
          </a:bodyPr>
          <a:lstStyle/>
          <a:p>
            <a:r>
              <a:rPr lang="en-US" i="1" dirty="0" smtClean="0"/>
              <a:t>Elements of a boxplot:</a:t>
            </a:r>
          </a:p>
          <a:p>
            <a:r>
              <a:rPr lang="en-US" i="1" dirty="0" smtClean="0"/>
              <a:t>Box (Outline and fill), Whisker, Caps, Medians, Fliers  </a:t>
            </a:r>
            <a:endParaRPr lang="en-US" i="1" dirty="0"/>
          </a:p>
        </p:txBody>
      </p:sp>
    </p:spTree>
    <p:extLst>
      <p:ext uri="{BB962C8B-B14F-4D97-AF65-F5344CB8AC3E}">
        <p14:creationId xmlns:p14="http://schemas.microsoft.com/office/powerpoint/2010/main" val="153106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Boxplot</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79229" y="2023774"/>
            <a:ext cx="6096000" cy="4524315"/>
          </a:xfrm>
          <a:prstGeom prst="rect">
            <a:avLst/>
          </a:prstGeom>
        </p:spPr>
        <p:txBody>
          <a:bodyPr>
            <a:spAutoFit/>
          </a:bodyPr>
          <a:lstStyle/>
          <a:p>
            <a:r>
              <a:rPr lang="en-US" sz="1200" i="1" dirty="0" err="1"/>
              <a:t>bp</a:t>
            </a:r>
            <a:r>
              <a:rPr lang="en-US" sz="1200" i="1" dirty="0"/>
              <a:t>=</a:t>
            </a:r>
            <a:r>
              <a:rPr lang="en-US" sz="1200" i="1" dirty="0" err="1"/>
              <a:t>ax.boxplot</a:t>
            </a:r>
            <a:r>
              <a:rPr lang="en-US" sz="1200" i="1" dirty="0"/>
              <a:t>(</a:t>
            </a:r>
            <a:r>
              <a:rPr lang="en-US" sz="1200" i="1" dirty="0" err="1"/>
              <a:t>a,labels</a:t>
            </a:r>
            <a:r>
              <a:rPr lang="en-US" sz="1200" i="1" dirty="0"/>
              <a:t>=</a:t>
            </a:r>
            <a:r>
              <a:rPr lang="en-US" sz="1200" i="1" dirty="0" err="1"/>
              <a:t>labels,patch_artist</a:t>
            </a:r>
            <a:r>
              <a:rPr lang="en-US" sz="1200" i="1" dirty="0"/>
              <a:t>=True)</a:t>
            </a:r>
          </a:p>
          <a:p>
            <a:endParaRPr lang="en-US" sz="1200" i="1" dirty="0" smtClean="0"/>
          </a:p>
          <a:p>
            <a:r>
              <a:rPr lang="en-US" sz="1200" i="1" dirty="0" smtClean="0"/>
              <a:t>for </a:t>
            </a:r>
            <a:r>
              <a:rPr lang="en-US" sz="1200" i="1" dirty="0"/>
              <a:t>box in </a:t>
            </a:r>
            <a:r>
              <a:rPr lang="en-US" sz="1200" i="1" dirty="0" err="1"/>
              <a:t>bp</a:t>
            </a:r>
            <a:r>
              <a:rPr lang="en-US" sz="1200" i="1" dirty="0"/>
              <a:t>['boxes']:</a:t>
            </a:r>
          </a:p>
          <a:p>
            <a:r>
              <a:rPr lang="en-US" sz="1200" i="1" dirty="0"/>
              <a:t>    # change outline color</a:t>
            </a:r>
          </a:p>
          <a:p>
            <a:r>
              <a:rPr lang="en-US" sz="1200" i="1" dirty="0"/>
              <a:t>    </a:t>
            </a:r>
            <a:r>
              <a:rPr lang="en-US" sz="1200" i="1" dirty="0" err="1"/>
              <a:t>box.set</a:t>
            </a:r>
            <a:r>
              <a:rPr lang="en-US" sz="1200" i="1" dirty="0"/>
              <a:t>( color='#7570b3', </a:t>
            </a:r>
            <a:r>
              <a:rPr lang="en-US" sz="1200" i="1" dirty="0" err="1"/>
              <a:t>linewidth</a:t>
            </a:r>
            <a:r>
              <a:rPr lang="en-US" sz="1200" i="1" dirty="0"/>
              <a:t>=2)</a:t>
            </a:r>
          </a:p>
          <a:p>
            <a:r>
              <a:rPr lang="en-US" sz="1200" i="1" dirty="0"/>
              <a:t>    # change fill color</a:t>
            </a:r>
          </a:p>
          <a:p>
            <a:r>
              <a:rPr lang="en-US" sz="1200" i="1" dirty="0"/>
              <a:t>    </a:t>
            </a:r>
            <a:r>
              <a:rPr lang="en-US" sz="1200" i="1" dirty="0" err="1"/>
              <a:t>box.set</a:t>
            </a:r>
            <a:r>
              <a:rPr lang="en-US" sz="1200" i="1" dirty="0"/>
              <a:t>( </a:t>
            </a:r>
            <a:r>
              <a:rPr lang="en-US" sz="1200" i="1" dirty="0" err="1"/>
              <a:t>facecolor</a:t>
            </a:r>
            <a:r>
              <a:rPr lang="en-US" sz="1200" i="1" dirty="0"/>
              <a:t> = '#1b9e77' )</a:t>
            </a:r>
          </a:p>
          <a:p>
            <a:endParaRPr lang="en-US" sz="1200" i="1" dirty="0"/>
          </a:p>
          <a:p>
            <a:r>
              <a:rPr lang="en-US" sz="1200" i="1" dirty="0"/>
              <a:t>## change color and </a:t>
            </a:r>
            <a:r>
              <a:rPr lang="en-US" sz="1200" i="1" dirty="0" err="1"/>
              <a:t>linewidth</a:t>
            </a:r>
            <a:r>
              <a:rPr lang="en-US" sz="1200" i="1" dirty="0"/>
              <a:t> of the whiskers</a:t>
            </a:r>
          </a:p>
          <a:p>
            <a:r>
              <a:rPr lang="en-US" sz="1200" i="1" dirty="0"/>
              <a:t>for whisker in </a:t>
            </a:r>
            <a:r>
              <a:rPr lang="en-US" sz="1200" i="1" dirty="0" err="1"/>
              <a:t>bp</a:t>
            </a:r>
            <a:r>
              <a:rPr lang="en-US" sz="1200" i="1" dirty="0"/>
              <a:t>['whiskers']:</a:t>
            </a:r>
          </a:p>
          <a:p>
            <a:r>
              <a:rPr lang="en-US" sz="1200" i="1" dirty="0"/>
              <a:t>    </a:t>
            </a:r>
            <a:r>
              <a:rPr lang="en-US" sz="1200" i="1" dirty="0" err="1"/>
              <a:t>whisker.set</a:t>
            </a:r>
            <a:r>
              <a:rPr lang="en-US" sz="1200" i="1" dirty="0"/>
              <a:t>(color='#7570b3', </a:t>
            </a:r>
            <a:r>
              <a:rPr lang="en-US" sz="1200" i="1" dirty="0" err="1"/>
              <a:t>linewidth</a:t>
            </a:r>
            <a:r>
              <a:rPr lang="en-US" sz="1200" i="1" dirty="0"/>
              <a:t>=2)</a:t>
            </a:r>
          </a:p>
          <a:p>
            <a:endParaRPr lang="en-US" sz="1200" i="1" dirty="0"/>
          </a:p>
          <a:p>
            <a:r>
              <a:rPr lang="en-US" sz="1200" i="1" dirty="0"/>
              <a:t>## change color and </a:t>
            </a:r>
            <a:r>
              <a:rPr lang="en-US" sz="1200" i="1" dirty="0" err="1"/>
              <a:t>linewidth</a:t>
            </a:r>
            <a:r>
              <a:rPr lang="en-US" sz="1200" i="1" dirty="0"/>
              <a:t> of the caps</a:t>
            </a:r>
          </a:p>
          <a:p>
            <a:r>
              <a:rPr lang="en-US" sz="1200" i="1" dirty="0"/>
              <a:t>for cap in </a:t>
            </a:r>
            <a:r>
              <a:rPr lang="en-US" sz="1200" i="1" dirty="0" err="1"/>
              <a:t>bp</a:t>
            </a:r>
            <a:r>
              <a:rPr lang="en-US" sz="1200" i="1" dirty="0"/>
              <a:t>['caps']:</a:t>
            </a:r>
          </a:p>
          <a:p>
            <a:r>
              <a:rPr lang="en-US" sz="1200" i="1" dirty="0"/>
              <a:t>    </a:t>
            </a:r>
            <a:r>
              <a:rPr lang="en-US" sz="1200" i="1" dirty="0" err="1"/>
              <a:t>cap.set</a:t>
            </a:r>
            <a:r>
              <a:rPr lang="en-US" sz="1200" i="1" dirty="0"/>
              <a:t>(color='#7570b3', </a:t>
            </a:r>
            <a:r>
              <a:rPr lang="en-US" sz="1200" i="1" dirty="0" err="1"/>
              <a:t>linewidth</a:t>
            </a:r>
            <a:r>
              <a:rPr lang="en-US" sz="1200" i="1" dirty="0"/>
              <a:t>=2)</a:t>
            </a:r>
          </a:p>
          <a:p>
            <a:endParaRPr lang="en-US" sz="1200" i="1" dirty="0"/>
          </a:p>
          <a:p>
            <a:r>
              <a:rPr lang="en-US" sz="1200" i="1" dirty="0"/>
              <a:t>## change color and </a:t>
            </a:r>
            <a:r>
              <a:rPr lang="en-US" sz="1200" i="1" dirty="0" err="1"/>
              <a:t>linewidth</a:t>
            </a:r>
            <a:r>
              <a:rPr lang="en-US" sz="1200" i="1" dirty="0"/>
              <a:t> of the medians</a:t>
            </a:r>
          </a:p>
          <a:p>
            <a:r>
              <a:rPr lang="en-US" sz="1200" i="1" dirty="0"/>
              <a:t>for median in </a:t>
            </a:r>
            <a:r>
              <a:rPr lang="en-US" sz="1200" i="1" dirty="0" err="1"/>
              <a:t>bp</a:t>
            </a:r>
            <a:r>
              <a:rPr lang="en-US" sz="1200" i="1" dirty="0"/>
              <a:t>['medians']:</a:t>
            </a:r>
          </a:p>
          <a:p>
            <a:r>
              <a:rPr lang="en-US" sz="1200" i="1" dirty="0"/>
              <a:t>    </a:t>
            </a:r>
            <a:r>
              <a:rPr lang="en-US" sz="1200" i="1" dirty="0" err="1"/>
              <a:t>median.set</a:t>
            </a:r>
            <a:r>
              <a:rPr lang="en-US" sz="1200" i="1" dirty="0"/>
              <a:t>(color='#b2df8a', </a:t>
            </a:r>
            <a:r>
              <a:rPr lang="en-US" sz="1200" i="1" dirty="0" err="1"/>
              <a:t>linewidth</a:t>
            </a:r>
            <a:r>
              <a:rPr lang="en-US" sz="1200" i="1" dirty="0"/>
              <a:t>=2)</a:t>
            </a:r>
          </a:p>
          <a:p>
            <a:endParaRPr lang="en-US" sz="1200" i="1" dirty="0"/>
          </a:p>
          <a:p>
            <a:r>
              <a:rPr lang="en-US" sz="1200" i="1" dirty="0"/>
              <a:t>for flier in </a:t>
            </a:r>
            <a:r>
              <a:rPr lang="en-US" sz="1200" i="1" dirty="0" err="1"/>
              <a:t>bp</a:t>
            </a:r>
            <a:r>
              <a:rPr lang="en-US" sz="1200" i="1" dirty="0"/>
              <a:t>['fliers']:</a:t>
            </a:r>
          </a:p>
          <a:p>
            <a:r>
              <a:rPr lang="en-US" sz="1200" i="1" dirty="0"/>
              <a:t>    </a:t>
            </a:r>
            <a:r>
              <a:rPr lang="en-US" sz="1200" i="1" dirty="0" err="1"/>
              <a:t>flier.set</a:t>
            </a:r>
            <a:r>
              <a:rPr lang="en-US" sz="1200" i="1" dirty="0"/>
              <a:t>(marker='o', color='#e7298a', alpha=0.5)</a:t>
            </a:r>
          </a:p>
          <a:p>
            <a:endParaRPr lang="en-US" sz="1200" i="1" dirty="0"/>
          </a:p>
          <a:p>
            <a:r>
              <a:rPr lang="en-US" sz="1200" i="1" dirty="0" err="1"/>
              <a:t>fig.savefig</a:t>
            </a:r>
            <a:r>
              <a:rPr lang="en-US" sz="1200" i="1" dirty="0"/>
              <a:t>('fig1.png')</a:t>
            </a:r>
          </a:p>
        </p:txBody>
      </p:sp>
      <p:pic>
        <p:nvPicPr>
          <p:cNvPr id="5122" name="Picture 2" descr="F:\Work\Philip Adams\Course Content\Data\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569" y="2023774"/>
            <a:ext cx="54864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37384" y="5712225"/>
            <a:ext cx="5216770" cy="646331"/>
          </a:xfrm>
          <a:prstGeom prst="rect">
            <a:avLst/>
          </a:prstGeom>
          <a:noFill/>
        </p:spPr>
        <p:txBody>
          <a:bodyPr wrap="square" rtlCol="0">
            <a:spAutoFit/>
          </a:bodyPr>
          <a:lstStyle/>
          <a:p>
            <a:r>
              <a:rPr lang="en-US" i="1" dirty="0" smtClean="0"/>
              <a:t>Elements of a boxplot:</a:t>
            </a:r>
          </a:p>
          <a:p>
            <a:r>
              <a:rPr lang="en-US" i="1" dirty="0" smtClean="0"/>
              <a:t>Box (Outline and fill), Whisker, Caps, Medians, Fliers  </a:t>
            </a:r>
            <a:endParaRPr lang="en-US" i="1" dirty="0"/>
          </a:p>
        </p:txBody>
      </p:sp>
    </p:spTree>
    <p:extLst>
      <p:ext uri="{BB962C8B-B14F-4D97-AF65-F5344CB8AC3E}">
        <p14:creationId xmlns:p14="http://schemas.microsoft.com/office/powerpoint/2010/main" val="1531069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418492"/>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 Plot</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79229" y="2023774"/>
            <a:ext cx="6096000" cy="4524315"/>
          </a:xfrm>
          <a:prstGeom prst="rect">
            <a:avLst/>
          </a:prstGeom>
        </p:spPr>
        <p:txBody>
          <a:bodyPr>
            <a:spAutoFit/>
          </a:bodyPr>
          <a:lstStyle/>
          <a:p>
            <a:r>
              <a:rPr lang="en-US" sz="1200" i="1" dirty="0" err="1"/>
              <a:t>bp</a:t>
            </a:r>
            <a:r>
              <a:rPr lang="en-US" sz="1200" i="1" dirty="0"/>
              <a:t>=</a:t>
            </a:r>
            <a:r>
              <a:rPr lang="en-US" sz="1200" i="1" dirty="0" err="1"/>
              <a:t>ax.boxplot</a:t>
            </a:r>
            <a:r>
              <a:rPr lang="en-US" sz="1200" i="1" dirty="0"/>
              <a:t>(</a:t>
            </a:r>
            <a:r>
              <a:rPr lang="en-US" sz="1200" i="1" dirty="0" err="1"/>
              <a:t>a,labels</a:t>
            </a:r>
            <a:r>
              <a:rPr lang="en-US" sz="1200" i="1" dirty="0"/>
              <a:t>=</a:t>
            </a:r>
            <a:r>
              <a:rPr lang="en-US" sz="1200" i="1" dirty="0" err="1"/>
              <a:t>labels,patch_artist</a:t>
            </a:r>
            <a:r>
              <a:rPr lang="en-US" sz="1200" i="1" dirty="0"/>
              <a:t>=True)</a:t>
            </a:r>
          </a:p>
          <a:p>
            <a:endParaRPr lang="en-US" sz="1200" i="1" dirty="0" smtClean="0"/>
          </a:p>
          <a:p>
            <a:r>
              <a:rPr lang="en-US" sz="1200" i="1" dirty="0" smtClean="0"/>
              <a:t>for </a:t>
            </a:r>
            <a:r>
              <a:rPr lang="en-US" sz="1200" i="1" dirty="0"/>
              <a:t>box in </a:t>
            </a:r>
            <a:r>
              <a:rPr lang="en-US" sz="1200" i="1" dirty="0" err="1"/>
              <a:t>bp</a:t>
            </a:r>
            <a:r>
              <a:rPr lang="en-US" sz="1200" i="1" dirty="0"/>
              <a:t>['boxes']:</a:t>
            </a:r>
          </a:p>
          <a:p>
            <a:r>
              <a:rPr lang="en-US" sz="1200" i="1" dirty="0"/>
              <a:t>    # change outline color</a:t>
            </a:r>
          </a:p>
          <a:p>
            <a:r>
              <a:rPr lang="en-US" sz="1200" i="1" dirty="0"/>
              <a:t>    </a:t>
            </a:r>
            <a:r>
              <a:rPr lang="en-US" sz="1200" i="1" dirty="0" err="1"/>
              <a:t>box.set</a:t>
            </a:r>
            <a:r>
              <a:rPr lang="en-US" sz="1200" i="1" dirty="0"/>
              <a:t>( color='#7570b3', </a:t>
            </a:r>
            <a:r>
              <a:rPr lang="en-US" sz="1200" i="1" dirty="0" err="1"/>
              <a:t>linewidth</a:t>
            </a:r>
            <a:r>
              <a:rPr lang="en-US" sz="1200" i="1" dirty="0"/>
              <a:t>=2)</a:t>
            </a:r>
          </a:p>
          <a:p>
            <a:r>
              <a:rPr lang="en-US" sz="1200" i="1" dirty="0"/>
              <a:t>    # change fill color</a:t>
            </a:r>
          </a:p>
          <a:p>
            <a:r>
              <a:rPr lang="en-US" sz="1200" i="1" dirty="0"/>
              <a:t>    </a:t>
            </a:r>
            <a:r>
              <a:rPr lang="en-US" sz="1200" i="1" dirty="0" err="1"/>
              <a:t>box.set</a:t>
            </a:r>
            <a:r>
              <a:rPr lang="en-US" sz="1200" i="1" dirty="0"/>
              <a:t>( </a:t>
            </a:r>
            <a:r>
              <a:rPr lang="en-US" sz="1200" i="1" dirty="0" err="1"/>
              <a:t>facecolor</a:t>
            </a:r>
            <a:r>
              <a:rPr lang="en-US" sz="1200" i="1" dirty="0"/>
              <a:t> = '#1b9e77' )</a:t>
            </a:r>
          </a:p>
          <a:p>
            <a:endParaRPr lang="en-US" sz="1200" i="1" dirty="0"/>
          </a:p>
          <a:p>
            <a:r>
              <a:rPr lang="en-US" sz="1200" i="1" dirty="0"/>
              <a:t>## change color and </a:t>
            </a:r>
            <a:r>
              <a:rPr lang="en-US" sz="1200" i="1" dirty="0" err="1"/>
              <a:t>linewidth</a:t>
            </a:r>
            <a:r>
              <a:rPr lang="en-US" sz="1200" i="1" dirty="0"/>
              <a:t> of the whiskers</a:t>
            </a:r>
          </a:p>
          <a:p>
            <a:r>
              <a:rPr lang="en-US" sz="1200" i="1" dirty="0"/>
              <a:t>for whisker in </a:t>
            </a:r>
            <a:r>
              <a:rPr lang="en-US" sz="1200" i="1" dirty="0" err="1"/>
              <a:t>bp</a:t>
            </a:r>
            <a:r>
              <a:rPr lang="en-US" sz="1200" i="1" dirty="0"/>
              <a:t>['whiskers']:</a:t>
            </a:r>
          </a:p>
          <a:p>
            <a:r>
              <a:rPr lang="en-US" sz="1200" i="1" dirty="0"/>
              <a:t>    </a:t>
            </a:r>
            <a:r>
              <a:rPr lang="en-US" sz="1200" i="1" dirty="0" err="1"/>
              <a:t>whisker.set</a:t>
            </a:r>
            <a:r>
              <a:rPr lang="en-US" sz="1200" i="1" dirty="0"/>
              <a:t>(color='#7570b3', </a:t>
            </a:r>
            <a:r>
              <a:rPr lang="en-US" sz="1200" i="1" dirty="0" err="1"/>
              <a:t>linewidth</a:t>
            </a:r>
            <a:r>
              <a:rPr lang="en-US" sz="1200" i="1" dirty="0"/>
              <a:t>=2)</a:t>
            </a:r>
          </a:p>
          <a:p>
            <a:endParaRPr lang="en-US" sz="1200" i="1" dirty="0"/>
          </a:p>
          <a:p>
            <a:r>
              <a:rPr lang="en-US" sz="1200" i="1" dirty="0"/>
              <a:t>## change color and </a:t>
            </a:r>
            <a:r>
              <a:rPr lang="en-US" sz="1200" i="1" dirty="0" err="1"/>
              <a:t>linewidth</a:t>
            </a:r>
            <a:r>
              <a:rPr lang="en-US" sz="1200" i="1" dirty="0"/>
              <a:t> of the caps</a:t>
            </a:r>
          </a:p>
          <a:p>
            <a:r>
              <a:rPr lang="en-US" sz="1200" i="1" dirty="0"/>
              <a:t>for cap in </a:t>
            </a:r>
            <a:r>
              <a:rPr lang="en-US" sz="1200" i="1" dirty="0" err="1"/>
              <a:t>bp</a:t>
            </a:r>
            <a:r>
              <a:rPr lang="en-US" sz="1200" i="1" dirty="0"/>
              <a:t>['caps']:</a:t>
            </a:r>
          </a:p>
          <a:p>
            <a:r>
              <a:rPr lang="en-US" sz="1200" i="1" dirty="0"/>
              <a:t>    </a:t>
            </a:r>
            <a:r>
              <a:rPr lang="en-US" sz="1200" i="1" dirty="0" err="1"/>
              <a:t>cap.set</a:t>
            </a:r>
            <a:r>
              <a:rPr lang="en-US" sz="1200" i="1" dirty="0"/>
              <a:t>(color='#7570b3', </a:t>
            </a:r>
            <a:r>
              <a:rPr lang="en-US" sz="1200" i="1" dirty="0" err="1"/>
              <a:t>linewidth</a:t>
            </a:r>
            <a:r>
              <a:rPr lang="en-US" sz="1200" i="1" dirty="0"/>
              <a:t>=2)</a:t>
            </a:r>
          </a:p>
          <a:p>
            <a:endParaRPr lang="en-US" sz="1200" i="1" dirty="0"/>
          </a:p>
          <a:p>
            <a:r>
              <a:rPr lang="en-US" sz="1200" i="1" dirty="0"/>
              <a:t>## change color and </a:t>
            </a:r>
            <a:r>
              <a:rPr lang="en-US" sz="1200" i="1" dirty="0" err="1"/>
              <a:t>linewidth</a:t>
            </a:r>
            <a:r>
              <a:rPr lang="en-US" sz="1200" i="1" dirty="0"/>
              <a:t> of the medians</a:t>
            </a:r>
          </a:p>
          <a:p>
            <a:r>
              <a:rPr lang="en-US" sz="1200" i="1" dirty="0"/>
              <a:t>for median in </a:t>
            </a:r>
            <a:r>
              <a:rPr lang="en-US" sz="1200" i="1" dirty="0" err="1"/>
              <a:t>bp</a:t>
            </a:r>
            <a:r>
              <a:rPr lang="en-US" sz="1200" i="1" dirty="0"/>
              <a:t>['medians']:</a:t>
            </a:r>
          </a:p>
          <a:p>
            <a:r>
              <a:rPr lang="en-US" sz="1200" i="1" dirty="0"/>
              <a:t>    </a:t>
            </a:r>
            <a:r>
              <a:rPr lang="en-US" sz="1200" i="1" dirty="0" err="1"/>
              <a:t>median.set</a:t>
            </a:r>
            <a:r>
              <a:rPr lang="en-US" sz="1200" i="1" dirty="0"/>
              <a:t>(color='#b2df8a', </a:t>
            </a:r>
            <a:r>
              <a:rPr lang="en-US" sz="1200" i="1" dirty="0" err="1"/>
              <a:t>linewidth</a:t>
            </a:r>
            <a:r>
              <a:rPr lang="en-US" sz="1200" i="1" dirty="0"/>
              <a:t>=2)</a:t>
            </a:r>
          </a:p>
          <a:p>
            <a:endParaRPr lang="en-US" sz="1200" i="1" dirty="0"/>
          </a:p>
          <a:p>
            <a:r>
              <a:rPr lang="en-US" sz="1200" i="1" dirty="0"/>
              <a:t>for flier in </a:t>
            </a:r>
            <a:r>
              <a:rPr lang="en-US" sz="1200" i="1" dirty="0" err="1"/>
              <a:t>bp</a:t>
            </a:r>
            <a:r>
              <a:rPr lang="en-US" sz="1200" i="1" dirty="0"/>
              <a:t>['fliers']:</a:t>
            </a:r>
          </a:p>
          <a:p>
            <a:r>
              <a:rPr lang="en-US" sz="1200" i="1" dirty="0"/>
              <a:t>    </a:t>
            </a:r>
            <a:r>
              <a:rPr lang="en-US" sz="1200" i="1" dirty="0" err="1"/>
              <a:t>flier.set</a:t>
            </a:r>
            <a:r>
              <a:rPr lang="en-US" sz="1200" i="1" dirty="0"/>
              <a:t>(marker='o', color='#e7298a', alpha=0.5)</a:t>
            </a:r>
          </a:p>
          <a:p>
            <a:endParaRPr lang="en-US" sz="1200" i="1" dirty="0"/>
          </a:p>
          <a:p>
            <a:r>
              <a:rPr lang="en-US" sz="1200" i="1" dirty="0" err="1"/>
              <a:t>fig.savefig</a:t>
            </a:r>
            <a:r>
              <a:rPr lang="en-US" sz="1200" i="1" dirty="0"/>
              <a:t>('fig1.png')</a:t>
            </a:r>
          </a:p>
        </p:txBody>
      </p:sp>
      <p:pic>
        <p:nvPicPr>
          <p:cNvPr id="5122" name="Picture 2" descr="F:\Work\Philip Adams\Course Content\Data\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569" y="2023774"/>
            <a:ext cx="54864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37384" y="5712225"/>
            <a:ext cx="5216770" cy="646331"/>
          </a:xfrm>
          <a:prstGeom prst="rect">
            <a:avLst/>
          </a:prstGeom>
          <a:noFill/>
        </p:spPr>
        <p:txBody>
          <a:bodyPr wrap="square" rtlCol="0">
            <a:spAutoFit/>
          </a:bodyPr>
          <a:lstStyle/>
          <a:p>
            <a:r>
              <a:rPr lang="en-US" i="1" dirty="0" smtClean="0"/>
              <a:t>Elements of a boxplot:</a:t>
            </a:r>
          </a:p>
          <a:p>
            <a:r>
              <a:rPr lang="en-US" i="1" dirty="0" smtClean="0"/>
              <a:t>Box (Outline and fill), Whisker, Caps, Medians, Fliers  </a:t>
            </a:r>
            <a:endParaRPr lang="en-US" i="1" dirty="0"/>
          </a:p>
        </p:txBody>
      </p:sp>
    </p:spTree>
    <p:extLst>
      <p:ext uri="{BB962C8B-B14F-4D97-AF65-F5344CB8AC3E}">
        <p14:creationId xmlns:p14="http://schemas.microsoft.com/office/powerpoint/2010/main" val="384508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smtClean="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5137" y="2262554"/>
            <a:ext cx="6096000" cy="2308324"/>
          </a:xfrm>
          <a:prstGeom prst="rect">
            <a:avLst/>
          </a:prstGeom>
        </p:spPr>
        <p:txBody>
          <a:bodyPr>
            <a:spAutoFit/>
          </a:bodyPr>
          <a:lstStyle/>
          <a:p>
            <a:r>
              <a:rPr lang="en-US" i="1" dirty="0" err="1"/>
              <a:t>var</a:t>
            </a:r>
            <a:r>
              <a:rPr lang="en-US" i="1" dirty="0"/>
              <a:t> = </a:t>
            </a:r>
            <a:r>
              <a:rPr lang="en-US" i="1" dirty="0" err="1"/>
              <a:t>datastr.groupby</a:t>
            </a:r>
            <a:r>
              <a:rPr lang="en-US" i="1" dirty="0"/>
              <a:t>('Product Sub-Category').</a:t>
            </a:r>
            <a:r>
              <a:rPr lang="en-US" i="1" dirty="0" err="1"/>
              <a:t>Sales.sum</a:t>
            </a:r>
            <a:r>
              <a:rPr lang="en-US" i="1" dirty="0"/>
              <a:t>() #grouped sum of sales at Gender level</a:t>
            </a:r>
          </a:p>
          <a:p>
            <a:r>
              <a:rPr lang="en-US" i="1" dirty="0"/>
              <a:t>fig </a:t>
            </a:r>
            <a:r>
              <a:rPr lang="en-US" i="1" dirty="0" smtClean="0"/>
              <a:t>= </a:t>
            </a:r>
            <a:r>
              <a:rPr lang="en-US" i="1" dirty="0" err="1" smtClean="0"/>
              <a:t>plt.figure</a:t>
            </a:r>
            <a:r>
              <a:rPr lang="en-US" i="1" dirty="0" smtClean="0"/>
              <a:t>()</a:t>
            </a:r>
          </a:p>
          <a:p>
            <a:r>
              <a:rPr lang="en-US" i="1" dirty="0" smtClean="0"/>
              <a:t>ax1 = </a:t>
            </a:r>
            <a:r>
              <a:rPr lang="en-US" i="1" dirty="0" err="1" smtClean="0"/>
              <a:t>fig.add_subplot</a:t>
            </a:r>
            <a:r>
              <a:rPr lang="en-US" i="1" dirty="0" smtClean="0"/>
              <a:t>(1,1,1)</a:t>
            </a:r>
          </a:p>
          <a:p>
            <a:r>
              <a:rPr lang="en-US" i="1" dirty="0" smtClean="0"/>
              <a:t>ax1.set_xlabel('Ship Mode')</a:t>
            </a:r>
          </a:p>
          <a:p>
            <a:r>
              <a:rPr lang="en-US" i="1" dirty="0" smtClean="0"/>
              <a:t>ax1.set_ylabel('Sum of Sales')</a:t>
            </a:r>
          </a:p>
          <a:p>
            <a:r>
              <a:rPr lang="en-US" i="1" dirty="0" smtClean="0"/>
              <a:t>ax1.set_title("Product Sub-Category wise Sum of Sales")</a:t>
            </a:r>
          </a:p>
          <a:p>
            <a:r>
              <a:rPr lang="en-US" i="1" dirty="0" err="1" smtClean="0"/>
              <a:t>var.plot</a:t>
            </a:r>
            <a:r>
              <a:rPr lang="en-US" i="1" dirty="0" smtClean="0"/>
              <a:t>(kind='bar')</a:t>
            </a:r>
            <a:endParaRPr lang="en-US" i="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37" y="2076912"/>
            <a:ext cx="5482738" cy="4600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08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smtClean="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 </a:t>
            </a:r>
            <a:endParaRPr lang="en-US" sz="2800" b="1" dirty="0"/>
          </a:p>
        </p:txBody>
      </p:sp>
      <p:cxnSp>
        <p:nvCxnSpPr>
          <p:cNvPr id="7" name="Straight Connector 6"/>
          <p:cNvCxnSpPr/>
          <p:nvPr/>
        </p:nvCxnSpPr>
        <p:spPr>
          <a:xfrm>
            <a:off x="6025661" y="2262553"/>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2356449"/>
            <a:ext cx="6096000" cy="923330"/>
          </a:xfrm>
          <a:prstGeom prst="rect">
            <a:avLst/>
          </a:prstGeom>
        </p:spPr>
        <p:txBody>
          <a:bodyPr>
            <a:spAutoFit/>
          </a:bodyPr>
          <a:lstStyle/>
          <a:p>
            <a:r>
              <a:rPr lang="en-US" i="1" dirty="0" err="1"/>
              <a:t>var</a:t>
            </a:r>
            <a:r>
              <a:rPr lang="en-US" i="1" dirty="0"/>
              <a:t> = </a:t>
            </a:r>
            <a:r>
              <a:rPr lang="en-US" i="1" dirty="0" err="1"/>
              <a:t>datastr.groupby</a:t>
            </a:r>
            <a:r>
              <a:rPr lang="en-US" i="1" dirty="0"/>
              <a:t>(['Order </a:t>
            </a:r>
            <a:r>
              <a:rPr lang="en-US" i="1" dirty="0" err="1"/>
              <a:t>Priority','Ship</a:t>
            </a:r>
            <a:r>
              <a:rPr lang="en-US" i="1" dirty="0"/>
              <a:t> Mode']).</a:t>
            </a:r>
            <a:r>
              <a:rPr lang="en-US" i="1" dirty="0" err="1"/>
              <a:t>Sales.sum</a:t>
            </a:r>
            <a:r>
              <a:rPr lang="en-US" i="1" dirty="0"/>
              <a:t>()</a:t>
            </a:r>
          </a:p>
          <a:p>
            <a:r>
              <a:rPr lang="en-US" i="1" dirty="0" err="1"/>
              <a:t>var.unstack</a:t>
            </a:r>
            <a:r>
              <a:rPr lang="en-US" i="1" dirty="0"/>
              <a:t>().plot(kind='</a:t>
            </a:r>
            <a:r>
              <a:rPr lang="en-US" i="1" dirty="0" err="1"/>
              <a:t>bar',stacked</a:t>
            </a:r>
            <a:r>
              <a:rPr lang="en-US" i="1" dirty="0"/>
              <a:t>=True,  color=['</a:t>
            </a:r>
            <a:r>
              <a:rPr lang="en-US" i="1" dirty="0" err="1"/>
              <a:t>red','blue','black</a:t>
            </a:r>
            <a:r>
              <a:rPr lang="en-US" i="1" dirty="0"/>
              <a:t>'], grid=False)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978" y="2124164"/>
            <a:ext cx="53911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225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smtClean="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 </a:t>
            </a:r>
            <a:endParaRPr lang="en-US" sz="2800" b="1" dirty="0"/>
          </a:p>
        </p:txBody>
      </p:sp>
      <p:cxnSp>
        <p:nvCxnSpPr>
          <p:cNvPr id="7" name="Straight Connector 6"/>
          <p:cNvCxnSpPr/>
          <p:nvPr/>
        </p:nvCxnSpPr>
        <p:spPr>
          <a:xfrm>
            <a:off x="6025661" y="2262553"/>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0677" y="2391729"/>
            <a:ext cx="6096000" cy="2308324"/>
          </a:xfrm>
          <a:prstGeom prst="rect">
            <a:avLst/>
          </a:prstGeom>
        </p:spPr>
        <p:txBody>
          <a:bodyPr>
            <a:spAutoFit/>
          </a:bodyPr>
          <a:lstStyle/>
          <a:p>
            <a:r>
              <a:rPr lang="en-US" i="1" dirty="0"/>
              <a:t>fig = </a:t>
            </a:r>
            <a:r>
              <a:rPr lang="en-US" i="1" dirty="0" err="1"/>
              <a:t>plt.figure</a:t>
            </a:r>
            <a:r>
              <a:rPr lang="en-US" i="1" dirty="0"/>
              <a:t>(</a:t>
            </a:r>
            <a:r>
              <a:rPr lang="en-US" i="1" dirty="0" err="1"/>
              <a:t>figsize</a:t>
            </a:r>
            <a:r>
              <a:rPr lang="en-US" i="1" dirty="0"/>
              <a:t>=(10,5))</a:t>
            </a:r>
          </a:p>
          <a:p>
            <a:r>
              <a:rPr lang="en-US" i="1" dirty="0" err="1"/>
              <a:t>ypos</a:t>
            </a:r>
            <a:r>
              <a:rPr lang="en-US" i="1" dirty="0"/>
              <a:t>=range(</a:t>
            </a:r>
            <a:r>
              <a:rPr lang="en-US" i="1" dirty="0" err="1"/>
              <a:t>len</a:t>
            </a:r>
            <a:r>
              <a:rPr lang="en-US" i="1" dirty="0"/>
              <a:t>(</a:t>
            </a:r>
            <a:r>
              <a:rPr lang="en-US" i="1" dirty="0" err="1"/>
              <a:t>databar</a:t>
            </a:r>
            <a:r>
              <a:rPr lang="en-US" i="1" dirty="0"/>
              <a:t>['Player']))</a:t>
            </a:r>
          </a:p>
          <a:p>
            <a:r>
              <a:rPr lang="en-US" i="1" dirty="0" err="1"/>
              <a:t>plt.bar</a:t>
            </a:r>
            <a:r>
              <a:rPr lang="en-US" i="1" dirty="0"/>
              <a:t>(</a:t>
            </a:r>
            <a:r>
              <a:rPr lang="en-US" i="1" dirty="0" err="1"/>
              <a:t>ypos,databar</a:t>
            </a:r>
            <a:r>
              <a:rPr lang="en-US" i="1" dirty="0"/>
              <a:t>['Run'], align='center', alpha=0.5)</a:t>
            </a:r>
          </a:p>
          <a:p>
            <a:r>
              <a:rPr lang="en-US" i="1" dirty="0" err="1"/>
              <a:t>plt.xticks</a:t>
            </a:r>
            <a:r>
              <a:rPr lang="en-US" i="1" dirty="0"/>
              <a:t>(</a:t>
            </a:r>
            <a:r>
              <a:rPr lang="en-US" i="1" dirty="0" err="1"/>
              <a:t>ypos,databar</a:t>
            </a:r>
            <a:r>
              <a:rPr lang="en-US" i="1" dirty="0"/>
              <a:t>['Player'])</a:t>
            </a:r>
          </a:p>
          <a:p>
            <a:r>
              <a:rPr lang="en-US" i="1" dirty="0" err="1"/>
              <a:t>plt.ylabel</a:t>
            </a:r>
            <a:r>
              <a:rPr lang="en-US" i="1" dirty="0"/>
              <a:t>('Runs')</a:t>
            </a:r>
          </a:p>
          <a:p>
            <a:r>
              <a:rPr lang="en-US" i="1" dirty="0" err="1"/>
              <a:t>plt.title</a:t>
            </a:r>
            <a:r>
              <a:rPr lang="en-US" i="1" dirty="0"/>
              <a:t>('Top-10 Run Scorers in ODI')</a:t>
            </a:r>
          </a:p>
          <a:p>
            <a:r>
              <a:rPr lang="en-US" i="1" dirty="0"/>
              <a:t> </a:t>
            </a:r>
          </a:p>
          <a:p>
            <a:r>
              <a:rPr lang="en-US" i="1" dirty="0" err="1"/>
              <a:t>plt.show</a:t>
            </a:r>
            <a:r>
              <a:rPr lang="en-US" i="1"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77" y="2533095"/>
            <a:ext cx="5794350" cy="2842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512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smtClean="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 </a:t>
            </a:r>
            <a:endParaRPr lang="en-US" sz="2800" b="1" dirty="0"/>
          </a:p>
        </p:txBody>
      </p:sp>
      <p:cxnSp>
        <p:nvCxnSpPr>
          <p:cNvPr id="7" name="Straight Connector 6"/>
          <p:cNvCxnSpPr/>
          <p:nvPr/>
        </p:nvCxnSpPr>
        <p:spPr>
          <a:xfrm>
            <a:off x="6025661" y="2262553"/>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0677" y="2391729"/>
            <a:ext cx="6096000" cy="2308324"/>
          </a:xfrm>
          <a:prstGeom prst="rect">
            <a:avLst/>
          </a:prstGeom>
        </p:spPr>
        <p:txBody>
          <a:bodyPr>
            <a:spAutoFit/>
          </a:bodyPr>
          <a:lstStyle/>
          <a:p>
            <a:r>
              <a:rPr lang="en-US" i="1" dirty="0"/>
              <a:t>fig = </a:t>
            </a:r>
            <a:r>
              <a:rPr lang="en-US" i="1" dirty="0" err="1"/>
              <a:t>plt.figure</a:t>
            </a:r>
            <a:r>
              <a:rPr lang="en-US" i="1" dirty="0"/>
              <a:t>(</a:t>
            </a:r>
            <a:r>
              <a:rPr lang="en-US" i="1" dirty="0" err="1"/>
              <a:t>figsize</a:t>
            </a:r>
            <a:r>
              <a:rPr lang="en-US" i="1" dirty="0"/>
              <a:t>=(10,5))</a:t>
            </a:r>
          </a:p>
          <a:p>
            <a:r>
              <a:rPr lang="en-US" i="1" dirty="0" err="1"/>
              <a:t>ypos</a:t>
            </a:r>
            <a:r>
              <a:rPr lang="en-US" i="1" dirty="0"/>
              <a:t>=range(</a:t>
            </a:r>
            <a:r>
              <a:rPr lang="en-US" i="1" dirty="0" err="1"/>
              <a:t>len</a:t>
            </a:r>
            <a:r>
              <a:rPr lang="en-US" i="1" dirty="0"/>
              <a:t>(</a:t>
            </a:r>
            <a:r>
              <a:rPr lang="en-US" i="1" dirty="0" err="1"/>
              <a:t>databar</a:t>
            </a:r>
            <a:r>
              <a:rPr lang="en-US" i="1" dirty="0"/>
              <a:t>['Player']))</a:t>
            </a:r>
          </a:p>
          <a:p>
            <a:r>
              <a:rPr lang="en-US" i="1" dirty="0" err="1"/>
              <a:t>plt.bar</a:t>
            </a:r>
            <a:r>
              <a:rPr lang="en-US" i="1" dirty="0"/>
              <a:t>(</a:t>
            </a:r>
            <a:r>
              <a:rPr lang="en-US" i="1" dirty="0" err="1"/>
              <a:t>ypos,databar</a:t>
            </a:r>
            <a:r>
              <a:rPr lang="en-US" i="1" dirty="0"/>
              <a:t>['Run'], align='center', alpha=0.5)</a:t>
            </a:r>
          </a:p>
          <a:p>
            <a:r>
              <a:rPr lang="en-US" i="1" dirty="0" err="1"/>
              <a:t>plt.xticks</a:t>
            </a:r>
            <a:r>
              <a:rPr lang="en-US" i="1" dirty="0"/>
              <a:t>(</a:t>
            </a:r>
            <a:r>
              <a:rPr lang="en-US" i="1" dirty="0" err="1"/>
              <a:t>ypos,databar</a:t>
            </a:r>
            <a:r>
              <a:rPr lang="en-US" i="1" dirty="0"/>
              <a:t>['Player'])</a:t>
            </a:r>
          </a:p>
          <a:p>
            <a:r>
              <a:rPr lang="en-US" i="1" dirty="0" err="1"/>
              <a:t>plt.ylabel</a:t>
            </a:r>
            <a:r>
              <a:rPr lang="en-US" i="1" dirty="0"/>
              <a:t>('Runs')</a:t>
            </a:r>
          </a:p>
          <a:p>
            <a:r>
              <a:rPr lang="en-US" i="1" dirty="0" err="1"/>
              <a:t>plt.title</a:t>
            </a:r>
            <a:r>
              <a:rPr lang="en-US" i="1" dirty="0"/>
              <a:t>('Top-10 Run Scorers in ODI')</a:t>
            </a:r>
          </a:p>
          <a:p>
            <a:r>
              <a:rPr lang="en-US" i="1" dirty="0"/>
              <a:t> </a:t>
            </a:r>
          </a:p>
          <a:p>
            <a:r>
              <a:rPr lang="en-US" i="1" dirty="0" err="1"/>
              <a:t>plt.show</a:t>
            </a:r>
            <a:r>
              <a:rPr lang="en-US" i="1"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15" y="2096593"/>
            <a:ext cx="5052647" cy="4167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3979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smtClean="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 </a:t>
            </a:r>
            <a:endParaRPr lang="en-US" sz="2800" b="1" dirty="0"/>
          </a:p>
        </p:txBody>
      </p:sp>
      <p:cxnSp>
        <p:nvCxnSpPr>
          <p:cNvPr id="7" name="Straight Connector 6"/>
          <p:cNvCxnSpPr/>
          <p:nvPr/>
        </p:nvCxnSpPr>
        <p:spPr>
          <a:xfrm>
            <a:off x="5462953" y="220393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0677" y="2391729"/>
            <a:ext cx="6096000" cy="3416320"/>
          </a:xfrm>
          <a:prstGeom prst="rect">
            <a:avLst/>
          </a:prstGeom>
        </p:spPr>
        <p:txBody>
          <a:bodyPr>
            <a:spAutoFit/>
          </a:bodyPr>
          <a:lstStyle/>
          <a:p>
            <a:r>
              <a:rPr lang="en-US" i="1" dirty="0"/>
              <a:t>fig= </a:t>
            </a:r>
            <a:r>
              <a:rPr lang="en-US" i="1" dirty="0" err="1"/>
              <a:t>plt.figure</a:t>
            </a:r>
            <a:r>
              <a:rPr lang="en-US" i="1" dirty="0"/>
              <a:t>(</a:t>
            </a:r>
            <a:r>
              <a:rPr lang="en-US" i="1" dirty="0" err="1"/>
              <a:t>figsize</a:t>
            </a:r>
            <a:r>
              <a:rPr lang="en-US" i="1" dirty="0"/>
              <a:t>=(10,5))</a:t>
            </a:r>
          </a:p>
          <a:p>
            <a:endParaRPr lang="en-US" i="1" dirty="0"/>
          </a:p>
          <a:p>
            <a:r>
              <a:rPr lang="en-US" i="1" dirty="0" err="1"/>
              <a:t>bar_width</a:t>
            </a:r>
            <a:r>
              <a:rPr lang="en-US" i="1" dirty="0"/>
              <a:t> = 0.4  </a:t>
            </a:r>
          </a:p>
          <a:p>
            <a:r>
              <a:rPr lang="en-US" i="1" dirty="0" err="1"/>
              <a:t>bar_locations</a:t>
            </a:r>
            <a:r>
              <a:rPr lang="en-US" i="1" dirty="0"/>
              <a:t> = </a:t>
            </a:r>
            <a:r>
              <a:rPr lang="en-US" i="1" dirty="0" err="1"/>
              <a:t>np.arange</a:t>
            </a:r>
            <a:r>
              <a:rPr lang="en-US" i="1" dirty="0"/>
              <a:t>(</a:t>
            </a:r>
            <a:r>
              <a:rPr lang="en-US" i="1" dirty="0" err="1"/>
              <a:t>len</a:t>
            </a:r>
            <a:r>
              <a:rPr lang="en-US" i="1" dirty="0"/>
              <a:t>(</a:t>
            </a:r>
            <a:r>
              <a:rPr lang="en-US" i="1" dirty="0" err="1"/>
              <a:t>databar</a:t>
            </a:r>
            <a:r>
              <a:rPr lang="en-US" i="1" dirty="0"/>
              <a:t>['Player']))</a:t>
            </a:r>
          </a:p>
          <a:p>
            <a:endParaRPr lang="en-US" i="1" dirty="0"/>
          </a:p>
          <a:p>
            <a:r>
              <a:rPr lang="en-US" i="1" dirty="0" err="1"/>
              <a:t>plt.bar</a:t>
            </a:r>
            <a:r>
              <a:rPr lang="en-US" i="1" dirty="0"/>
              <a:t>(</a:t>
            </a:r>
            <a:r>
              <a:rPr lang="en-US" i="1" dirty="0" err="1"/>
              <a:t>bar_locations</a:t>
            </a:r>
            <a:r>
              <a:rPr lang="en-US" i="1" dirty="0"/>
              <a:t>, </a:t>
            </a:r>
            <a:r>
              <a:rPr lang="en-US" i="1" dirty="0" err="1"/>
              <a:t>databar</a:t>
            </a:r>
            <a:r>
              <a:rPr lang="en-US" i="1" dirty="0"/>
              <a:t>['Run'], </a:t>
            </a:r>
            <a:r>
              <a:rPr lang="en-US" i="1" dirty="0" err="1"/>
              <a:t>bar_width</a:t>
            </a:r>
            <a:r>
              <a:rPr lang="en-US" i="1" dirty="0"/>
              <a:t>)</a:t>
            </a:r>
          </a:p>
          <a:p>
            <a:r>
              <a:rPr lang="en-US" i="1" dirty="0" err="1"/>
              <a:t>plt.bar</a:t>
            </a:r>
            <a:r>
              <a:rPr lang="en-US" i="1" dirty="0"/>
              <a:t>(</a:t>
            </a:r>
            <a:r>
              <a:rPr lang="en-US" i="1" dirty="0" err="1"/>
              <a:t>bar_locations-bar_width</a:t>
            </a:r>
            <a:r>
              <a:rPr lang="en-US" i="1" dirty="0"/>
              <a:t>, </a:t>
            </a:r>
            <a:r>
              <a:rPr lang="en-US" i="1" dirty="0" err="1"/>
              <a:t>databar</a:t>
            </a:r>
            <a:r>
              <a:rPr lang="en-US" i="1" dirty="0"/>
              <a:t>['</a:t>
            </a:r>
            <a:r>
              <a:rPr lang="en-US" i="1" dirty="0" err="1"/>
              <a:t>Test_Run</a:t>
            </a:r>
            <a:r>
              <a:rPr lang="en-US" i="1" dirty="0"/>
              <a:t>'], </a:t>
            </a:r>
            <a:r>
              <a:rPr lang="en-US" i="1" dirty="0" err="1"/>
              <a:t>bar_width</a:t>
            </a:r>
            <a:r>
              <a:rPr lang="en-US" i="1" dirty="0"/>
              <a:t>, color='r')</a:t>
            </a:r>
          </a:p>
          <a:p>
            <a:endParaRPr lang="en-US" i="1" dirty="0"/>
          </a:p>
          <a:p>
            <a:r>
              <a:rPr lang="en-US" i="1" dirty="0" err="1"/>
              <a:t>plt.xticks</a:t>
            </a:r>
            <a:r>
              <a:rPr lang="en-US" i="1" dirty="0"/>
              <a:t>(</a:t>
            </a:r>
            <a:r>
              <a:rPr lang="en-US" i="1" dirty="0" err="1"/>
              <a:t>bar_locations,databar</a:t>
            </a:r>
            <a:r>
              <a:rPr lang="en-US" i="1" dirty="0"/>
              <a:t>['Player'])</a:t>
            </a:r>
          </a:p>
          <a:p>
            <a:r>
              <a:rPr lang="en-US" i="1" dirty="0" err="1"/>
              <a:t>plt.ylabel</a:t>
            </a:r>
            <a:r>
              <a:rPr lang="en-US" i="1" dirty="0"/>
              <a:t>('Runs')</a:t>
            </a:r>
          </a:p>
          <a:p>
            <a:r>
              <a:rPr lang="en-US" i="1" dirty="0" err="1"/>
              <a:t>plt.title</a:t>
            </a:r>
            <a:r>
              <a:rPr lang="en-US" i="1" dirty="0"/>
              <a:t>('Top-10 Run Scorers')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636" y="2391729"/>
            <a:ext cx="6174370" cy="308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795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4161694" cy="3693319"/>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r>
              <a:rPr lang="en-US" i="1" dirty="0" err="1"/>
              <a:t>var</a:t>
            </a:r>
            <a:r>
              <a:rPr lang="en-US" i="1" dirty="0"/>
              <a:t> = </a:t>
            </a:r>
            <a:r>
              <a:rPr lang="en-US" i="1" dirty="0" err="1"/>
              <a:t>datastr.groupby</a:t>
            </a:r>
            <a:r>
              <a:rPr lang="en-US" i="1" dirty="0"/>
              <a:t>('Product Sub-Category').</a:t>
            </a:r>
            <a:r>
              <a:rPr lang="en-US" i="1" dirty="0" err="1"/>
              <a:t>Sales.sum</a:t>
            </a:r>
            <a:r>
              <a:rPr lang="en-US" i="1" dirty="0"/>
              <a:t>() #grouped sum of sales at Gender level</a:t>
            </a:r>
          </a:p>
          <a:p>
            <a:r>
              <a:rPr lang="en-US" i="1" dirty="0"/>
              <a:t>fig = </a:t>
            </a:r>
            <a:r>
              <a:rPr lang="en-US" i="1" dirty="0" err="1"/>
              <a:t>plt.figure</a:t>
            </a:r>
            <a:r>
              <a:rPr lang="en-US" i="1" dirty="0"/>
              <a:t>(</a:t>
            </a:r>
            <a:r>
              <a:rPr lang="en-US" i="1" dirty="0" err="1"/>
              <a:t>figsize</a:t>
            </a:r>
            <a:r>
              <a:rPr lang="en-US" i="1" dirty="0"/>
              <a:t>=(15,5))</a:t>
            </a:r>
          </a:p>
          <a:p>
            <a:r>
              <a:rPr lang="en-US" i="1" dirty="0"/>
              <a:t>ax1 = </a:t>
            </a:r>
            <a:r>
              <a:rPr lang="en-US" i="1" dirty="0" err="1"/>
              <a:t>fig.add_subplot</a:t>
            </a:r>
            <a:r>
              <a:rPr lang="en-US" i="1" dirty="0"/>
              <a:t>(1,1,1)</a:t>
            </a:r>
          </a:p>
          <a:p>
            <a:r>
              <a:rPr lang="en-US" i="1" dirty="0"/>
              <a:t>ax1.set_xlabel('Ship Mode')</a:t>
            </a:r>
          </a:p>
          <a:p>
            <a:r>
              <a:rPr lang="en-US" i="1" dirty="0"/>
              <a:t>ax1.set_ylabel('Sum of Sales')</a:t>
            </a:r>
          </a:p>
          <a:p>
            <a:r>
              <a:rPr lang="en-US" i="1" dirty="0"/>
              <a:t>ax1.set_title("Product Sub-Category wise Sum of Sales")</a:t>
            </a:r>
          </a:p>
          <a:p>
            <a:r>
              <a:rPr lang="en-US" i="1" dirty="0" err="1"/>
              <a:t>var.plot</a:t>
            </a:r>
            <a:r>
              <a:rPr lang="en-US" i="1" dirty="0"/>
              <a:t>(kind='line')</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Line Chart </a:t>
            </a:r>
            <a:endParaRPr lang="en-US" sz="2800" b="1" dirty="0"/>
          </a:p>
        </p:txBody>
      </p:sp>
      <p:cxnSp>
        <p:nvCxnSpPr>
          <p:cNvPr id="7" name="Straight Connector 6"/>
          <p:cNvCxnSpPr/>
          <p:nvPr/>
        </p:nvCxnSpPr>
        <p:spPr>
          <a:xfrm>
            <a:off x="4914973" y="2337838"/>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773" y="2684586"/>
            <a:ext cx="7127227" cy="238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007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61439" t="12778" r="7560" b="51111"/>
          <a:stretch/>
        </p:blipFill>
        <p:spPr>
          <a:xfrm>
            <a:off x="6229350" y="1944975"/>
            <a:ext cx="5181600" cy="3862832"/>
          </a:xfrm>
          <a:prstGeom prst="rect">
            <a:avLst/>
          </a:prstGeom>
        </p:spPr>
      </p:pic>
      <p:grpSp>
        <p:nvGrpSpPr>
          <p:cNvPr id="4" name="Group 3"/>
          <p:cNvGrpSpPr/>
          <p:nvPr/>
        </p:nvGrpSpPr>
        <p:grpSpPr>
          <a:xfrm>
            <a:off x="663244" y="597331"/>
            <a:ext cx="4744339" cy="671512"/>
            <a:chOff x="663244" y="597331"/>
            <a:chExt cx="4744339" cy="671512"/>
          </a:xfrm>
        </p:grpSpPr>
        <p:sp>
          <p:nvSpPr>
            <p:cNvPr id="5" name="Rectangle 4"/>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Course Locations</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6" name="Picture 5"/>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44" y="1944975"/>
            <a:ext cx="4358758" cy="4246275"/>
          </a:xfrm>
          <a:prstGeom prst="rect">
            <a:avLst/>
          </a:prstGeom>
        </p:spPr>
      </p:pic>
      <p:sp>
        <p:nvSpPr>
          <p:cNvPr id="8" name="Rectangle 7"/>
          <p:cNvSpPr/>
          <p:nvPr/>
        </p:nvSpPr>
        <p:spPr>
          <a:xfrm>
            <a:off x="663244" y="1454515"/>
            <a:ext cx="4358758" cy="369332"/>
          </a:xfrm>
          <a:prstGeom prst="rect">
            <a:avLst/>
          </a:prstGeom>
        </p:spPr>
        <p:txBody>
          <a:bodyPr wrap="square">
            <a:spAutoFit/>
          </a:bodyPr>
          <a:lstStyle/>
          <a:p>
            <a:r>
              <a:rPr lang="en-GB" dirty="0">
                <a:solidFill>
                  <a:srgbClr val="2E74B5"/>
                </a:solidFill>
              </a:rPr>
              <a:t>Location 1: ‘The Stables’, Stormont Castle</a:t>
            </a:r>
          </a:p>
        </p:txBody>
      </p:sp>
      <p:sp>
        <p:nvSpPr>
          <p:cNvPr id="9" name="Oval 8"/>
          <p:cNvSpPr/>
          <p:nvPr/>
        </p:nvSpPr>
        <p:spPr>
          <a:xfrm>
            <a:off x="7703879" y="3657316"/>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38100">
                <a:solidFill>
                  <a:schemeClr val="tx1"/>
                </a:solidFill>
              </a:ln>
            </a:endParaRPr>
          </a:p>
        </p:txBody>
      </p:sp>
      <p:sp>
        <p:nvSpPr>
          <p:cNvPr id="10" name="Rectangle 9"/>
          <p:cNvSpPr/>
          <p:nvPr/>
        </p:nvSpPr>
        <p:spPr>
          <a:xfrm>
            <a:off x="6096000" y="1454515"/>
            <a:ext cx="4358758" cy="369332"/>
          </a:xfrm>
          <a:prstGeom prst="rect">
            <a:avLst/>
          </a:prstGeom>
        </p:spPr>
        <p:txBody>
          <a:bodyPr wrap="square">
            <a:spAutoFit/>
          </a:bodyPr>
          <a:lstStyle/>
          <a:p>
            <a:r>
              <a:rPr lang="en-GB" dirty="0">
                <a:solidFill>
                  <a:srgbClr val="2E74B5"/>
                </a:solidFill>
              </a:rPr>
              <a:t>Location 2: ‘iD Lab’, Adelaide Street, Belfast</a:t>
            </a:r>
          </a:p>
        </p:txBody>
      </p:sp>
      <p:sp>
        <p:nvSpPr>
          <p:cNvPr id="12" name="Oval 11"/>
          <p:cNvSpPr/>
          <p:nvPr/>
        </p:nvSpPr>
        <p:spPr>
          <a:xfrm>
            <a:off x="2847975" y="3924300"/>
            <a:ext cx="457200" cy="438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38100">
                <a:solidFill>
                  <a:schemeClr val="tx1"/>
                </a:solidFill>
              </a:ln>
            </a:endParaRPr>
          </a:p>
        </p:txBody>
      </p:sp>
      <p:sp>
        <p:nvSpPr>
          <p:cNvPr id="13" name="Arrow: Left 12"/>
          <p:cNvSpPr/>
          <p:nvPr/>
        </p:nvSpPr>
        <p:spPr>
          <a:xfrm>
            <a:off x="3373696" y="394858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Left 13"/>
          <p:cNvSpPr/>
          <p:nvPr/>
        </p:nvSpPr>
        <p:spPr>
          <a:xfrm>
            <a:off x="8275379" y="3756860"/>
            <a:ext cx="647700" cy="2390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0424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4161694" cy="2031325"/>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r>
              <a:rPr lang="en-US" i="1" dirty="0" err="1"/>
              <a:t>var</a:t>
            </a:r>
            <a:r>
              <a:rPr lang="en-US" i="1" dirty="0"/>
              <a:t> = </a:t>
            </a:r>
            <a:r>
              <a:rPr lang="en-US" i="1" dirty="0" err="1"/>
              <a:t>datastr.groupby</a:t>
            </a:r>
            <a:r>
              <a:rPr lang="en-US" i="1" dirty="0"/>
              <a:t>(['Order </a:t>
            </a:r>
            <a:r>
              <a:rPr lang="en-US" i="1" dirty="0" err="1"/>
              <a:t>Priority','Ship</a:t>
            </a:r>
            <a:r>
              <a:rPr lang="en-US" i="1" dirty="0"/>
              <a:t> Mode']).</a:t>
            </a:r>
            <a:r>
              <a:rPr lang="en-US" i="1" dirty="0" err="1"/>
              <a:t>Sales.sum</a:t>
            </a:r>
            <a:r>
              <a:rPr lang="en-US" i="1" dirty="0"/>
              <a:t>()</a:t>
            </a:r>
          </a:p>
          <a:p>
            <a:r>
              <a:rPr lang="en-US" i="1" dirty="0" err="1"/>
              <a:t>var.unstack</a:t>
            </a:r>
            <a:r>
              <a:rPr lang="en-US" i="1" dirty="0"/>
              <a:t>().plot(kind='</a:t>
            </a:r>
            <a:r>
              <a:rPr lang="en-US" i="1" dirty="0" err="1"/>
              <a:t>line',stacked</a:t>
            </a:r>
            <a:r>
              <a:rPr lang="en-US" i="1" dirty="0"/>
              <a:t>=True,  color=['</a:t>
            </a:r>
            <a:r>
              <a:rPr lang="en-US" i="1" dirty="0" err="1"/>
              <a:t>red','blue','black</a:t>
            </a:r>
            <a:r>
              <a:rPr lang="en-US" i="1" dirty="0"/>
              <a:t>'], grid=False)</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Line Chart </a:t>
            </a:r>
            <a:endParaRPr lang="en-US" sz="2800" b="1" dirty="0"/>
          </a:p>
        </p:txBody>
      </p:sp>
      <p:cxnSp>
        <p:nvCxnSpPr>
          <p:cNvPr id="7" name="Straight Connector 6"/>
          <p:cNvCxnSpPr/>
          <p:nvPr/>
        </p:nvCxnSpPr>
        <p:spPr>
          <a:xfrm>
            <a:off x="4914973" y="2337838"/>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755" y="2337838"/>
            <a:ext cx="58578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993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4161694" cy="3970318"/>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endParaRPr lang="en-US" i="1" dirty="0" smtClean="0"/>
          </a:p>
          <a:p>
            <a:endParaRPr lang="en-US" i="1" dirty="0"/>
          </a:p>
          <a:p>
            <a:r>
              <a:rPr lang="en-US" i="1" dirty="0" smtClean="0"/>
              <a:t>fig </a:t>
            </a:r>
            <a:r>
              <a:rPr lang="en-US" i="1" dirty="0"/>
              <a:t>= </a:t>
            </a:r>
            <a:r>
              <a:rPr lang="en-US" i="1" dirty="0" err="1"/>
              <a:t>plt.figure</a:t>
            </a:r>
            <a:r>
              <a:rPr lang="en-US" i="1" dirty="0"/>
              <a:t>()</a:t>
            </a:r>
          </a:p>
          <a:p>
            <a:r>
              <a:rPr lang="en-US" i="1" dirty="0"/>
              <a:t>ax = </a:t>
            </a:r>
            <a:r>
              <a:rPr lang="en-US" i="1" dirty="0" err="1"/>
              <a:t>fig.add_subplot</a:t>
            </a:r>
            <a:r>
              <a:rPr lang="en-US" i="1" dirty="0"/>
              <a:t>(1,1,1)</a:t>
            </a:r>
          </a:p>
          <a:p>
            <a:r>
              <a:rPr lang="en-US" i="1" dirty="0" err="1"/>
              <a:t>ax.scatter</a:t>
            </a:r>
            <a:r>
              <a:rPr lang="en-US" i="1" dirty="0"/>
              <a:t>(</a:t>
            </a:r>
            <a:r>
              <a:rPr lang="en-US" i="1" dirty="0" err="1"/>
              <a:t>datastr</a:t>
            </a:r>
            <a:r>
              <a:rPr lang="en-US" i="1" dirty="0"/>
              <a:t>['Shipping Cost'],</a:t>
            </a:r>
            <a:r>
              <a:rPr lang="en-US" i="1" dirty="0" err="1"/>
              <a:t>datastr</a:t>
            </a:r>
            <a:r>
              <a:rPr lang="en-US" i="1" dirty="0"/>
              <a:t>['Unit Price']) </a:t>
            </a:r>
          </a:p>
          <a:p>
            <a:r>
              <a:rPr lang="en-US" i="1" dirty="0"/>
              <a:t>ax1.set_xlabel('Shipping Cost')</a:t>
            </a:r>
          </a:p>
          <a:p>
            <a:r>
              <a:rPr lang="en-US" i="1" dirty="0"/>
              <a:t>ax1.set_ylabel('Unit Price')</a:t>
            </a:r>
          </a:p>
          <a:p>
            <a:r>
              <a:rPr lang="en-US" i="1" dirty="0"/>
              <a:t>ax1.set_title("Scatter Plot of Shipping Cost &amp; Unit Price")</a:t>
            </a:r>
          </a:p>
          <a:p>
            <a:r>
              <a:rPr lang="en-US" i="1" dirty="0" err="1"/>
              <a:t>plt.show</a:t>
            </a:r>
            <a:r>
              <a:rPr lang="en-US" i="1" dirty="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Scatter Plot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655" y="2337837"/>
            <a:ext cx="562927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189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4161694" cy="4247317"/>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endParaRPr lang="en-US" i="1" dirty="0" smtClean="0"/>
          </a:p>
          <a:p>
            <a:r>
              <a:rPr lang="en-US" i="1" dirty="0" smtClean="0"/>
              <a:t>fig </a:t>
            </a:r>
            <a:r>
              <a:rPr lang="en-US" i="1" dirty="0"/>
              <a:t>= </a:t>
            </a:r>
            <a:r>
              <a:rPr lang="en-US" i="1" dirty="0" err="1"/>
              <a:t>plt.figure</a:t>
            </a:r>
            <a:r>
              <a:rPr lang="en-US" i="1" dirty="0"/>
              <a:t>()</a:t>
            </a:r>
          </a:p>
          <a:p>
            <a:r>
              <a:rPr lang="en-US" i="1" dirty="0"/>
              <a:t>ax = </a:t>
            </a:r>
            <a:r>
              <a:rPr lang="en-US" i="1" dirty="0" err="1"/>
              <a:t>fig.add_subplot</a:t>
            </a:r>
            <a:r>
              <a:rPr lang="en-US" i="1" dirty="0"/>
              <a:t>(1,1,1)</a:t>
            </a:r>
          </a:p>
          <a:p>
            <a:r>
              <a:rPr lang="en-US" i="1" dirty="0"/>
              <a:t>datastr1=</a:t>
            </a:r>
            <a:r>
              <a:rPr lang="en-US" i="1" dirty="0" err="1"/>
              <a:t>datastr</a:t>
            </a:r>
            <a:r>
              <a:rPr lang="en-US" i="1" dirty="0"/>
              <a:t>[(</a:t>
            </a:r>
            <a:r>
              <a:rPr lang="en-US" i="1" dirty="0" err="1"/>
              <a:t>datastr</a:t>
            </a:r>
            <a:r>
              <a:rPr lang="en-US" i="1" dirty="0"/>
              <a:t>['Sales']&lt;=4000) &amp; (</a:t>
            </a:r>
            <a:r>
              <a:rPr lang="en-US" i="1" dirty="0" err="1"/>
              <a:t>datastr</a:t>
            </a:r>
            <a:r>
              <a:rPr lang="en-US" i="1" dirty="0"/>
              <a:t>['Profit']&gt;=0)]</a:t>
            </a:r>
          </a:p>
          <a:p>
            <a:r>
              <a:rPr lang="en-US" i="1" dirty="0" err="1"/>
              <a:t>ax.scatter</a:t>
            </a:r>
            <a:r>
              <a:rPr lang="en-US" i="1" dirty="0"/>
              <a:t>(datastr1['Sales'],datastr1['Profit'],s=</a:t>
            </a:r>
            <a:r>
              <a:rPr lang="en-US" i="1" dirty="0" err="1"/>
              <a:t>datastr</a:t>
            </a:r>
            <a:r>
              <a:rPr lang="en-US" i="1" dirty="0"/>
              <a:t>['Order Quantity']) </a:t>
            </a:r>
          </a:p>
          <a:p>
            <a:r>
              <a:rPr lang="en-US" i="1" dirty="0" err="1"/>
              <a:t>ax.set_xlabel</a:t>
            </a:r>
            <a:r>
              <a:rPr lang="en-US" i="1" dirty="0"/>
              <a:t>('Sales')</a:t>
            </a:r>
          </a:p>
          <a:p>
            <a:r>
              <a:rPr lang="en-US" i="1" dirty="0" err="1"/>
              <a:t>ax.set_ylabel</a:t>
            </a:r>
            <a:r>
              <a:rPr lang="en-US" i="1" dirty="0"/>
              <a:t>('Profit')</a:t>
            </a:r>
          </a:p>
          <a:p>
            <a:r>
              <a:rPr lang="en-US" i="1" dirty="0" err="1"/>
              <a:t>ax.set_title</a:t>
            </a:r>
            <a:r>
              <a:rPr lang="en-US" i="1" dirty="0"/>
              <a:t>("Scatter Plot of Shipping Cost &amp; Unit Price")</a:t>
            </a:r>
          </a:p>
          <a:p>
            <a:r>
              <a:rPr lang="en-US" i="1" dirty="0" err="1"/>
              <a:t>plt.show</a:t>
            </a:r>
            <a:r>
              <a:rPr lang="en-US" i="1" dirty="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Scatter Plot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477" y="2337837"/>
            <a:ext cx="55626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040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4161694" cy="4001095"/>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endParaRPr lang="en-US" i="1" dirty="0" smtClean="0"/>
          </a:p>
          <a:p>
            <a:r>
              <a:rPr lang="en-US" sz="1400" i="1" dirty="0" err="1"/>
              <a:t>var</a:t>
            </a:r>
            <a:r>
              <a:rPr lang="en-US" sz="1400" i="1" dirty="0"/>
              <a:t>=</a:t>
            </a:r>
            <a:r>
              <a:rPr lang="en-US" sz="1400" i="1" dirty="0" err="1"/>
              <a:t>datastr.groupby</a:t>
            </a:r>
            <a:r>
              <a:rPr lang="en-US" sz="1400" i="1" dirty="0"/>
              <a:t>(['Product Sub-Category']).sum().stack()</a:t>
            </a:r>
          </a:p>
          <a:p>
            <a:r>
              <a:rPr lang="en-US" sz="1400" i="1" dirty="0"/>
              <a:t>temp=</a:t>
            </a:r>
            <a:r>
              <a:rPr lang="en-US" sz="1400" i="1" dirty="0" err="1"/>
              <a:t>var.unstack</a:t>
            </a:r>
            <a:r>
              <a:rPr lang="en-US" sz="1400" i="1" dirty="0"/>
              <a:t>()</a:t>
            </a:r>
          </a:p>
          <a:p>
            <a:r>
              <a:rPr lang="en-US" sz="1400" i="1" dirty="0"/>
              <a:t>type(temp)</a:t>
            </a:r>
          </a:p>
          <a:p>
            <a:r>
              <a:rPr lang="en-US" sz="1400" i="1" dirty="0" err="1"/>
              <a:t>x_list</a:t>
            </a:r>
            <a:r>
              <a:rPr lang="en-US" sz="1400" i="1" dirty="0"/>
              <a:t> = temp['Sales']</a:t>
            </a:r>
          </a:p>
          <a:p>
            <a:r>
              <a:rPr lang="en-US" sz="1400" i="1" dirty="0" err="1"/>
              <a:t>label_list</a:t>
            </a:r>
            <a:r>
              <a:rPr lang="en-US" sz="1400" i="1" dirty="0"/>
              <a:t> = </a:t>
            </a:r>
            <a:r>
              <a:rPr lang="en-US" sz="1400" i="1" dirty="0" err="1"/>
              <a:t>temp.index</a:t>
            </a:r>
            <a:endParaRPr lang="en-US" sz="1400" i="1" dirty="0"/>
          </a:p>
          <a:p>
            <a:r>
              <a:rPr lang="en-US" sz="1400" i="1" dirty="0" err="1"/>
              <a:t>plt.axis</a:t>
            </a:r>
            <a:r>
              <a:rPr lang="en-US" sz="1400" i="1" dirty="0"/>
              <a:t>("equal") #The pie chart is oval by default. To make it a circle use </a:t>
            </a:r>
            <a:r>
              <a:rPr lang="en-US" sz="1400" i="1" dirty="0" err="1"/>
              <a:t>pyplot.axis</a:t>
            </a:r>
            <a:r>
              <a:rPr lang="en-US" sz="1400" i="1" dirty="0"/>
              <a:t>("equal")</a:t>
            </a:r>
          </a:p>
          <a:p>
            <a:r>
              <a:rPr lang="en-US" sz="1400" i="1" dirty="0"/>
              <a:t>#To show the percentage of each pie slice, pass an output format to the </a:t>
            </a:r>
            <a:r>
              <a:rPr lang="en-US" sz="1400" i="1" dirty="0" err="1"/>
              <a:t>autopctparameter</a:t>
            </a:r>
            <a:r>
              <a:rPr lang="en-US" sz="1400" i="1" dirty="0"/>
              <a:t> </a:t>
            </a:r>
          </a:p>
          <a:p>
            <a:r>
              <a:rPr lang="en-US" sz="1400" i="1" dirty="0" err="1"/>
              <a:t>plt.pie</a:t>
            </a:r>
            <a:r>
              <a:rPr lang="en-US" sz="1400" i="1" dirty="0"/>
              <a:t>(</a:t>
            </a:r>
            <a:r>
              <a:rPr lang="en-US" sz="1400" i="1" dirty="0" err="1"/>
              <a:t>x_list,labels</a:t>
            </a:r>
            <a:r>
              <a:rPr lang="en-US" sz="1400" i="1" dirty="0"/>
              <a:t>=</a:t>
            </a:r>
            <a:r>
              <a:rPr lang="en-US" sz="1400" i="1" dirty="0" err="1"/>
              <a:t>label_list,autopct</a:t>
            </a:r>
            <a:r>
              <a:rPr lang="en-US" sz="1400" i="1" dirty="0"/>
              <a:t>="%1.1f%%") </a:t>
            </a:r>
          </a:p>
          <a:p>
            <a:r>
              <a:rPr lang="en-US" sz="1400" i="1" dirty="0" err="1"/>
              <a:t>plt.title</a:t>
            </a:r>
            <a:r>
              <a:rPr lang="en-US" sz="1400" i="1" dirty="0"/>
              <a:t>("Product Sub-Category Pie-Chart")</a:t>
            </a:r>
          </a:p>
          <a:p>
            <a:r>
              <a:rPr lang="en-US" sz="1400" i="1" dirty="0" err="1"/>
              <a:t>plt.show</a:t>
            </a:r>
            <a:r>
              <a:rPr lang="en-US" sz="1400" i="1" dirty="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Pie Chart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229" y="2437667"/>
            <a:ext cx="574357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6114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a:xfrm>
            <a:off x="779584" y="1703752"/>
            <a:ext cx="10515600" cy="4351338"/>
          </a:xfrm>
        </p:spPr>
        <p:txBody>
          <a:bodyPr/>
          <a:lstStyle/>
          <a:p>
            <a:pPr marL="0" indent="0">
              <a:buNone/>
            </a:pPr>
            <a:r>
              <a:rPr lang="en-IN" dirty="0" smtClean="0"/>
              <a:t>        </a:t>
            </a:r>
            <a:endParaRPr lang="en-IN" dirty="0"/>
          </a:p>
        </p:txBody>
      </p:sp>
      <p:sp>
        <p:nvSpPr>
          <p:cNvPr id="11" name="TextBox 10"/>
          <p:cNvSpPr txBox="1"/>
          <p:nvPr/>
        </p:nvSpPr>
        <p:spPr>
          <a:xfrm>
            <a:off x="609598" y="1746123"/>
            <a:ext cx="4161694" cy="3354765"/>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endParaRPr lang="en-US" i="1" dirty="0" smtClean="0"/>
          </a:p>
          <a:p>
            <a:endParaRPr lang="en-US" sz="1400" i="1" dirty="0" smtClean="0"/>
          </a:p>
          <a:p>
            <a:r>
              <a:rPr lang="en-US" sz="1400" i="1" dirty="0" err="1" smtClean="0"/>
              <a:t>var</a:t>
            </a:r>
            <a:r>
              <a:rPr lang="en-US" sz="1400" i="1" dirty="0" smtClean="0"/>
              <a:t>=</a:t>
            </a:r>
            <a:r>
              <a:rPr lang="en-US" sz="1400" i="1" dirty="0" err="1" smtClean="0"/>
              <a:t>datastr.groupby</a:t>
            </a:r>
            <a:r>
              <a:rPr lang="en-US" sz="1400" i="1" dirty="0" smtClean="0"/>
              <a:t>([‘Ship Mode']).</a:t>
            </a:r>
            <a:r>
              <a:rPr lang="en-US" sz="1400" i="1" dirty="0"/>
              <a:t>sum().stack()</a:t>
            </a:r>
          </a:p>
          <a:p>
            <a:r>
              <a:rPr lang="en-US" sz="1400" i="1" dirty="0"/>
              <a:t>temp=</a:t>
            </a:r>
            <a:r>
              <a:rPr lang="en-US" sz="1400" i="1" dirty="0" err="1"/>
              <a:t>var.unstack</a:t>
            </a:r>
            <a:r>
              <a:rPr lang="en-US" sz="1400" i="1" dirty="0"/>
              <a:t>()</a:t>
            </a:r>
          </a:p>
          <a:p>
            <a:r>
              <a:rPr lang="en-US" sz="1400" i="1" dirty="0"/>
              <a:t>type(temp)</a:t>
            </a:r>
          </a:p>
          <a:p>
            <a:r>
              <a:rPr lang="en-US" sz="1400" i="1" dirty="0" err="1"/>
              <a:t>x_list</a:t>
            </a:r>
            <a:r>
              <a:rPr lang="en-US" sz="1400" i="1" dirty="0"/>
              <a:t> = temp['Sales']</a:t>
            </a:r>
          </a:p>
          <a:p>
            <a:r>
              <a:rPr lang="en-US" sz="1400" i="1" dirty="0" err="1"/>
              <a:t>label_list</a:t>
            </a:r>
            <a:r>
              <a:rPr lang="en-US" sz="1400" i="1" dirty="0"/>
              <a:t> = </a:t>
            </a:r>
            <a:r>
              <a:rPr lang="en-US" sz="1400" i="1" dirty="0" err="1"/>
              <a:t>temp.index</a:t>
            </a:r>
            <a:endParaRPr lang="en-US" sz="1400" i="1" dirty="0"/>
          </a:p>
          <a:p>
            <a:r>
              <a:rPr lang="en-US" sz="1400" i="1" dirty="0" err="1"/>
              <a:t>plt.axis</a:t>
            </a:r>
            <a:r>
              <a:rPr lang="en-US" sz="1400" i="1" dirty="0"/>
              <a:t>("equal") </a:t>
            </a:r>
            <a:r>
              <a:rPr lang="en-US" sz="1400" i="1" dirty="0" err="1" smtClean="0"/>
              <a:t>plt.pie</a:t>
            </a:r>
            <a:r>
              <a:rPr lang="en-US" sz="1400" i="1" dirty="0" smtClean="0"/>
              <a:t>(</a:t>
            </a:r>
            <a:r>
              <a:rPr lang="en-US" sz="1400" i="1" dirty="0" err="1" smtClean="0"/>
              <a:t>x_list,labels</a:t>
            </a:r>
            <a:r>
              <a:rPr lang="en-US" sz="1400" i="1" dirty="0" smtClean="0"/>
              <a:t>=</a:t>
            </a:r>
            <a:r>
              <a:rPr lang="en-US" sz="1400" i="1" dirty="0" err="1" smtClean="0"/>
              <a:t>label_list,autopct</a:t>
            </a:r>
            <a:r>
              <a:rPr lang="en-US" sz="1400" i="1" dirty="0"/>
              <a:t>="%1.1f%%") </a:t>
            </a:r>
          </a:p>
          <a:p>
            <a:r>
              <a:rPr lang="en-US" sz="1400" i="1" dirty="0" err="1"/>
              <a:t>plt.title</a:t>
            </a:r>
            <a:r>
              <a:rPr lang="en-US" sz="1400" i="1" dirty="0"/>
              <a:t>("Product Sub-Category Pie-Chart")</a:t>
            </a:r>
          </a:p>
          <a:p>
            <a:r>
              <a:rPr lang="en-US" sz="1400" i="1" dirty="0" err="1"/>
              <a:t>plt.show</a:t>
            </a:r>
            <a:r>
              <a:rPr lang="en-US" sz="1400" i="1" dirty="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Pie Chart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2343248"/>
            <a:ext cx="40005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3866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3354765"/>
          </a:xfrm>
          <a:prstGeom prst="rect">
            <a:avLst/>
          </a:prstGeom>
          <a:noFill/>
        </p:spPr>
        <p:txBody>
          <a:bodyPr wrap="square" rtlCol="0">
            <a:spAutoFit/>
          </a:bodyPr>
          <a:lstStyle/>
          <a:p>
            <a:r>
              <a:rPr lang="en-US" b="1" i="1" dirty="0" err="1" smtClean="0"/>
              <a:t>Matplotlib</a:t>
            </a:r>
            <a:endParaRPr lang="en-US" b="1" i="1" dirty="0" smtClean="0"/>
          </a:p>
          <a:p>
            <a:endParaRPr lang="en-US" i="1" dirty="0" smtClean="0"/>
          </a:p>
          <a:p>
            <a:endParaRPr lang="en-US" i="1" dirty="0" smtClean="0"/>
          </a:p>
          <a:p>
            <a:endParaRPr lang="en-US" i="1" dirty="0" smtClean="0"/>
          </a:p>
          <a:p>
            <a:endParaRPr lang="en-US" sz="1400" i="1" dirty="0" smtClean="0"/>
          </a:p>
          <a:p>
            <a:endParaRPr lang="en-US" sz="1400" i="1" dirty="0"/>
          </a:p>
          <a:p>
            <a:r>
              <a:rPr lang="en-US" sz="1400" i="1" dirty="0" smtClean="0"/>
              <a:t>data </a:t>
            </a:r>
            <a:r>
              <a:rPr lang="en-US" sz="1400" i="1" dirty="0"/>
              <a:t>= </a:t>
            </a:r>
            <a:r>
              <a:rPr lang="en-US" sz="1400" i="1" dirty="0" err="1"/>
              <a:t>np.random.randn</a:t>
            </a:r>
            <a:r>
              <a:rPr lang="en-US" sz="1400" i="1" dirty="0"/>
              <a:t>(100,2)</a:t>
            </a:r>
          </a:p>
          <a:p>
            <a:r>
              <a:rPr lang="en-US" sz="1400" i="1" dirty="0"/>
              <a:t>columns = list('SU') </a:t>
            </a:r>
          </a:p>
          <a:p>
            <a:r>
              <a:rPr lang="en-US" sz="1400" i="1" dirty="0" err="1"/>
              <a:t>fig,ax</a:t>
            </a:r>
            <a:r>
              <a:rPr lang="en-US" sz="1400" i="1" dirty="0"/>
              <a:t>=</a:t>
            </a:r>
            <a:r>
              <a:rPr lang="en-US" sz="1400" i="1" dirty="0" err="1"/>
              <a:t>plt.subplots</a:t>
            </a:r>
            <a:r>
              <a:rPr lang="en-US" sz="1400" i="1" dirty="0"/>
              <a:t>()</a:t>
            </a:r>
          </a:p>
          <a:p>
            <a:r>
              <a:rPr lang="en-US" sz="1400" i="1" dirty="0" err="1"/>
              <a:t>ax.pcolor</a:t>
            </a:r>
            <a:r>
              <a:rPr lang="en-US" sz="1400" i="1" dirty="0"/>
              <a:t>(</a:t>
            </a:r>
            <a:r>
              <a:rPr lang="en-US" sz="1400" i="1" dirty="0" err="1"/>
              <a:t>data,cmap</a:t>
            </a:r>
            <a:r>
              <a:rPr lang="en-US" sz="1400" i="1" dirty="0"/>
              <a:t>=</a:t>
            </a:r>
            <a:r>
              <a:rPr lang="en-US" sz="1400" i="1" dirty="0" err="1"/>
              <a:t>plt.cm.Reds,edgecolors</a:t>
            </a:r>
            <a:r>
              <a:rPr lang="en-US" sz="1400" i="1" dirty="0"/>
              <a:t>='k')</a:t>
            </a:r>
          </a:p>
          <a:p>
            <a:r>
              <a:rPr lang="en-US" sz="1400" i="1" dirty="0" err="1"/>
              <a:t>ax.set_xticks</a:t>
            </a:r>
            <a:r>
              <a:rPr lang="en-US" sz="1400" i="1" dirty="0"/>
              <a:t>(</a:t>
            </a:r>
            <a:r>
              <a:rPr lang="en-US" sz="1400" i="1" dirty="0" err="1"/>
              <a:t>np.arange</a:t>
            </a:r>
            <a:r>
              <a:rPr lang="en-US" sz="1400" i="1" dirty="0"/>
              <a:t>(0,2)+0.5)</a:t>
            </a:r>
          </a:p>
          <a:p>
            <a:r>
              <a:rPr lang="en-US" sz="1400" i="1" dirty="0" err="1"/>
              <a:t>ax.xaxis.tick_bottom</a:t>
            </a:r>
            <a:r>
              <a:rPr lang="en-US" sz="1400" i="1" dirty="0"/>
              <a:t>()</a:t>
            </a:r>
          </a:p>
          <a:p>
            <a:r>
              <a:rPr lang="en-US" sz="1400" i="1" dirty="0" err="1"/>
              <a:t>ax.set_xticklabels</a:t>
            </a:r>
            <a:r>
              <a:rPr lang="en-US" sz="1400" i="1" dirty="0"/>
              <a:t>(</a:t>
            </a:r>
            <a:r>
              <a:rPr lang="en-US" sz="1400" i="1" dirty="0" err="1"/>
              <a:t>columns,minor</a:t>
            </a:r>
            <a:r>
              <a:rPr lang="en-US" sz="1400" i="1" dirty="0"/>
              <a:t>=</a:t>
            </a:r>
            <a:r>
              <a:rPr lang="en-US" sz="1400" i="1" dirty="0" err="1"/>
              <a:t>False,fontsize</a:t>
            </a:r>
            <a:r>
              <a:rPr lang="en-US" sz="1400" i="1" dirty="0"/>
              <a:t>=20)</a:t>
            </a:r>
          </a:p>
          <a:p>
            <a:r>
              <a:rPr lang="en-US" sz="1400" i="1" dirty="0" err="1"/>
              <a:t>plt.show</a:t>
            </a:r>
            <a:r>
              <a:rPr lang="en-US" sz="1400" i="1" dirty="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Heat Map</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84" y="2446274"/>
            <a:ext cx="516255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9050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3693319"/>
          </a:xfrm>
          <a:prstGeom prst="rect">
            <a:avLst/>
          </a:prstGeom>
          <a:noFill/>
        </p:spPr>
        <p:txBody>
          <a:bodyPr wrap="square" rtlCol="0">
            <a:spAutoFit/>
          </a:bodyPr>
          <a:lstStyle/>
          <a:p>
            <a:r>
              <a:rPr lang="en-US" i="1" dirty="0" err="1" smtClean="0"/>
              <a:t>Matplotlib</a:t>
            </a:r>
            <a:endParaRPr lang="en-US" i="1" dirty="0" smtClean="0"/>
          </a:p>
          <a:p>
            <a:endParaRPr lang="en-US" i="1" dirty="0" smtClean="0"/>
          </a:p>
          <a:p>
            <a:endParaRPr lang="en-US" i="1" dirty="0" smtClean="0"/>
          </a:p>
          <a:p>
            <a:r>
              <a:rPr lang="en-US" i="1" dirty="0" err="1"/>
              <a:t>figure,axs</a:t>
            </a:r>
            <a:r>
              <a:rPr lang="en-US" i="1" dirty="0"/>
              <a:t> = </a:t>
            </a:r>
            <a:r>
              <a:rPr lang="en-US" i="1" dirty="0" err="1"/>
              <a:t>plt.subplots</a:t>
            </a:r>
            <a:r>
              <a:rPr lang="en-US" i="1" dirty="0"/>
              <a:t>(2, 2,sharey=</a:t>
            </a:r>
            <a:r>
              <a:rPr lang="en-US" i="1" dirty="0" err="1"/>
              <a:t>True,sharex</a:t>
            </a:r>
            <a:r>
              <a:rPr lang="en-US" i="1" dirty="0"/>
              <a:t>=True)</a:t>
            </a:r>
          </a:p>
          <a:p>
            <a:r>
              <a:rPr lang="en-US" i="1" dirty="0"/>
              <a:t>data2.plot(kind='</a:t>
            </a:r>
            <a:r>
              <a:rPr lang="en-US" i="1" dirty="0" err="1"/>
              <a:t>scatter',x</a:t>
            </a:r>
            <a:r>
              <a:rPr lang="en-US" i="1" dirty="0"/>
              <a:t>='Day </a:t>
            </a:r>
            <a:r>
              <a:rPr lang="en-US" i="1" dirty="0" err="1"/>
              <a:t>Mins</a:t>
            </a:r>
            <a:r>
              <a:rPr lang="en-US" i="1" dirty="0"/>
              <a:t>',y='Day </a:t>
            </a:r>
            <a:r>
              <a:rPr lang="en-US" i="1" dirty="0" err="1"/>
              <a:t>Charge',ax</a:t>
            </a:r>
            <a:r>
              <a:rPr lang="en-US" i="1" dirty="0"/>
              <a:t>=</a:t>
            </a:r>
            <a:r>
              <a:rPr lang="en-US" i="1" dirty="0" err="1"/>
              <a:t>axs</a:t>
            </a:r>
            <a:r>
              <a:rPr lang="en-US" i="1" dirty="0"/>
              <a:t>[0][0])</a:t>
            </a:r>
          </a:p>
          <a:p>
            <a:r>
              <a:rPr lang="en-US" i="1" dirty="0"/>
              <a:t>data2.plot(kind='</a:t>
            </a:r>
            <a:r>
              <a:rPr lang="en-US" i="1" dirty="0" err="1"/>
              <a:t>scatter',x</a:t>
            </a:r>
            <a:r>
              <a:rPr lang="en-US" i="1" dirty="0"/>
              <a:t>='Night </a:t>
            </a:r>
            <a:r>
              <a:rPr lang="en-US" i="1" dirty="0" err="1"/>
              <a:t>Mins</a:t>
            </a:r>
            <a:r>
              <a:rPr lang="en-US" i="1" dirty="0"/>
              <a:t>',y='Night </a:t>
            </a:r>
            <a:r>
              <a:rPr lang="en-US" i="1" dirty="0" err="1"/>
              <a:t>Charge',ax</a:t>
            </a:r>
            <a:r>
              <a:rPr lang="en-US" i="1" dirty="0"/>
              <a:t>=</a:t>
            </a:r>
            <a:r>
              <a:rPr lang="en-US" i="1" dirty="0" err="1"/>
              <a:t>axs</a:t>
            </a:r>
            <a:r>
              <a:rPr lang="en-US" i="1" dirty="0"/>
              <a:t>[0][1])</a:t>
            </a:r>
          </a:p>
          <a:p>
            <a:r>
              <a:rPr lang="en-US" i="1" dirty="0"/>
              <a:t>data2.plot(kind='</a:t>
            </a:r>
            <a:r>
              <a:rPr lang="en-US" i="1" dirty="0" err="1"/>
              <a:t>scatter',x</a:t>
            </a:r>
            <a:r>
              <a:rPr lang="en-US" i="1" dirty="0"/>
              <a:t>='Day </a:t>
            </a:r>
            <a:r>
              <a:rPr lang="en-US" i="1" dirty="0" err="1"/>
              <a:t>Calls',y</a:t>
            </a:r>
            <a:r>
              <a:rPr lang="en-US" i="1" dirty="0"/>
              <a:t>='Day </a:t>
            </a:r>
            <a:r>
              <a:rPr lang="en-US" i="1" dirty="0" err="1"/>
              <a:t>Charge',ax</a:t>
            </a:r>
            <a:r>
              <a:rPr lang="en-US" i="1" dirty="0"/>
              <a:t>=</a:t>
            </a:r>
            <a:r>
              <a:rPr lang="en-US" i="1" dirty="0" err="1"/>
              <a:t>axs</a:t>
            </a:r>
            <a:r>
              <a:rPr lang="en-US" i="1" dirty="0"/>
              <a:t>[1][0])</a:t>
            </a:r>
          </a:p>
          <a:p>
            <a:r>
              <a:rPr lang="en-US" i="1" dirty="0"/>
              <a:t>data2.plot(kind='</a:t>
            </a:r>
            <a:r>
              <a:rPr lang="en-US" i="1" dirty="0" err="1"/>
              <a:t>scatter',x</a:t>
            </a:r>
            <a:r>
              <a:rPr lang="en-US" i="1" dirty="0"/>
              <a:t>='Night </a:t>
            </a:r>
            <a:r>
              <a:rPr lang="en-US" i="1" dirty="0" err="1"/>
              <a:t>Calls',y</a:t>
            </a:r>
            <a:r>
              <a:rPr lang="en-US" i="1" dirty="0"/>
              <a:t>='Night </a:t>
            </a:r>
            <a:r>
              <a:rPr lang="en-US" i="1" dirty="0" err="1"/>
              <a:t>Charge',ax</a:t>
            </a:r>
            <a:r>
              <a:rPr lang="en-US" i="1" dirty="0"/>
              <a:t>=</a:t>
            </a:r>
            <a:r>
              <a:rPr lang="en-US" i="1" dirty="0" err="1"/>
              <a:t>axs</a:t>
            </a:r>
            <a:r>
              <a:rPr lang="en-US" i="1" dirty="0"/>
              <a:t>[1][1])</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Pair Plot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84" y="2242587"/>
            <a:ext cx="54578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253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585323"/>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smtClean="0"/>
              <a:t>%</a:t>
            </a:r>
            <a:r>
              <a:rPr lang="en-US" i="1" dirty="0" err="1"/>
              <a:t>matplotlib</a:t>
            </a:r>
            <a:r>
              <a:rPr lang="en-US" i="1" dirty="0"/>
              <a:t> inline</a:t>
            </a:r>
          </a:p>
          <a:p>
            <a:r>
              <a:rPr lang="en-US" i="1" dirty="0"/>
              <a:t>import </a:t>
            </a:r>
            <a:r>
              <a:rPr lang="en-US" i="1" dirty="0" err="1"/>
              <a:t>seaborn</a:t>
            </a:r>
            <a:r>
              <a:rPr lang="en-US" i="1" dirty="0"/>
              <a:t> as </a:t>
            </a:r>
            <a:r>
              <a:rPr lang="en-US" i="1" dirty="0" err="1"/>
              <a:t>sns</a:t>
            </a:r>
            <a:endParaRPr lang="en-US" i="1" dirty="0"/>
          </a:p>
          <a:p>
            <a:r>
              <a:rPr lang="en-US" i="1" dirty="0"/>
              <a:t>x = </a:t>
            </a:r>
            <a:r>
              <a:rPr lang="en-US" i="1" dirty="0" err="1"/>
              <a:t>np.random.normal</a:t>
            </a:r>
            <a:r>
              <a:rPr lang="en-US" i="1" dirty="0"/>
              <a:t>(size=100)</a:t>
            </a:r>
          </a:p>
          <a:p>
            <a:r>
              <a:rPr lang="en-US" i="1" dirty="0" err="1"/>
              <a:t>sns.distplot</a:t>
            </a:r>
            <a:r>
              <a:rPr lang="en-US" i="1" dirty="0"/>
              <a:t>(x)</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Histogram (with KDE)</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84" y="2274324"/>
            <a:ext cx="5038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05046" y="5861538"/>
            <a:ext cx="5580185" cy="461665"/>
          </a:xfrm>
          <a:prstGeom prst="rect">
            <a:avLst/>
          </a:prstGeom>
          <a:noFill/>
        </p:spPr>
        <p:txBody>
          <a:bodyPr wrap="square" rtlCol="0">
            <a:spAutoFit/>
          </a:bodyPr>
          <a:lstStyle/>
          <a:p>
            <a:r>
              <a:rPr lang="en-US" sz="1200" i="1" dirty="0" smtClean="0"/>
              <a:t>Blue curve is Kernel Density Estimation curve. A </a:t>
            </a:r>
            <a:r>
              <a:rPr lang="en-US" sz="1200" i="1" dirty="0" err="1" smtClean="0"/>
              <a:t>gaussian</a:t>
            </a:r>
            <a:r>
              <a:rPr lang="en-US" sz="1200" i="1" dirty="0" smtClean="0"/>
              <a:t> distribution is created </a:t>
            </a:r>
            <a:r>
              <a:rPr lang="en-US" sz="1200" i="1" dirty="0" err="1" smtClean="0"/>
              <a:t>centred</a:t>
            </a:r>
            <a:r>
              <a:rPr lang="en-US" sz="1200" i="1" dirty="0" smtClean="0"/>
              <a:t> at each observation. These distributions are summed up to give KDE.</a:t>
            </a:r>
            <a:endParaRPr lang="en-US" sz="1200" i="1" dirty="0"/>
          </a:p>
        </p:txBody>
      </p:sp>
    </p:spTree>
    <p:extLst>
      <p:ext uri="{BB962C8B-B14F-4D97-AF65-F5344CB8AC3E}">
        <p14:creationId xmlns:p14="http://schemas.microsoft.com/office/powerpoint/2010/main" val="2872448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308324"/>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x = </a:t>
            </a:r>
            <a:r>
              <a:rPr lang="en-US" i="1" dirty="0" err="1"/>
              <a:t>np.random.normal</a:t>
            </a:r>
            <a:r>
              <a:rPr lang="en-US" i="1" dirty="0"/>
              <a:t>(size=100)</a:t>
            </a:r>
          </a:p>
          <a:p>
            <a:r>
              <a:rPr lang="en-US" i="1" dirty="0" err="1"/>
              <a:t>sns.distplot</a:t>
            </a:r>
            <a:r>
              <a:rPr lang="en-US" i="1" dirty="0"/>
              <a:t>(x, bins=20, </a:t>
            </a:r>
            <a:r>
              <a:rPr lang="en-US" i="1" dirty="0" err="1"/>
              <a:t>kde</a:t>
            </a:r>
            <a:r>
              <a:rPr lang="en-US" i="1" dirty="0"/>
              <a:t>=False, rug=True)</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Histogram (with Rug)</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288225"/>
            <a:ext cx="51435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47693" y="5926775"/>
            <a:ext cx="4698021" cy="461665"/>
          </a:xfrm>
          <a:prstGeom prst="rect">
            <a:avLst/>
          </a:prstGeom>
          <a:noFill/>
        </p:spPr>
        <p:txBody>
          <a:bodyPr wrap="square" rtlCol="0">
            <a:spAutoFit/>
          </a:bodyPr>
          <a:lstStyle/>
          <a:p>
            <a:r>
              <a:rPr lang="en-US" sz="1200" i="1" dirty="0" smtClean="0"/>
              <a:t>There is a small blue tick corresponding to each observation. These blue ticks are called rugs.</a:t>
            </a:r>
            <a:endParaRPr lang="en-US" sz="1200" i="1" dirty="0"/>
          </a:p>
        </p:txBody>
      </p:sp>
    </p:spTree>
    <p:extLst>
      <p:ext uri="{BB962C8B-B14F-4D97-AF65-F5344CB8AC3E}">
        <p14:creationId xmlns:p14="http://schemas.microsoft.com/office/powerpoint/2010/main" val="818727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308324"/>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from </a:t>
            </a:r>
            <a:r>
              <a:rPr lang="en-US" i="1" dirty="0" err="1"/>
              <a:t>scipy</a:t>
            </a:r>
            <a:r>
              <a:rPr lang="en-US" i="1" dirty="0"/>
              <a:t> import stats</a:t>
            </a:r>
          </a:p>
          <a:p>
            <a:r>
              <a:rPr lang="en-US" i="1" dirty="0"/>
              <a:t>x = </a:t>
            </a:r>
            <a:r>
              <a:rPr lang="en-US" i="1" dirty="0" err="1"/>
              <a:t>np.random.randn</a:t>
            </a:r>
            <a:r>
              <a:rPr lang="en-US" i="1" dirty="0"/>
              <a:t>(200)</a:t>
            </a:r>
          </a:p>
          <a:p>
            <a:r>
              <a:rPr lang="en-US" i="1" dirty="0" err="1"/>
              <a:t>sns.distplot</a:t>
            </a:r>
            <a:r>
              <a:rPr lang="en-US" i="1" dirty="0"/>
              <a:t>(x, </a:t>
            </a:r>
            <a:r>
              <a:rPr lang="en-US" i="1" dirty="0" err="1"/>
              <a:t>kde</a:t>
            </a:r>
            <a:r>
              <a:rPr lang="en-US" i="1" dirty="0"/>
              <a:t>=True, fit=</a:t>
            </a:r>
            <a:r>
              <a:rPr lang="en-US" i="1" dirty="0" err="1"/>
              <a:t>stats.norm</a:t>
            </a:r>
            <a:r>
              <a:rPr lang="en-US" i="1" dirty="0" smtClean="0"/>
              <a:t>)</a:t>
            </a:r>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distribution</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939" y="2145871"/>
            <a:ext cx="50292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544408" y="5779477"/>
            <a:ext cx="4730261" cy="461665"/>
          </a:xfrm>
          <a:prstGeom prst="rect">
            <a:avLst/>
          </a:prstGeom>
          <a:noFill/>
        </p:spPr>
        <p:txBody>
          <a:bodyPr wrap="square" rtlCol="0">
            <a:spAutoFit/>
          </a:bodyPr>
          <a:lstStyle/>
          <a:p>
            <a:r>
              <a:rPr lang="en-US" sz="1200" i="1" dirty="0" smtClean="0"/>
              <a:t>Blue curve is the actual KDE.</a:t>
            </a:r>
          </a:p>
          <a:p>
            <a:r>
              <a:rPr lang="en-US" sz="1200" i="1" dirty="0" smtClean="0"/>
              <a:t>Black line is the fitted normal distribution.</a:t>
            </a:r>
            <a:endParaRPr lang="en-US" sz="1200" i="1" dirty="0"/>
          </a:p>
        </p:txBody>
      </p:sp>
    </p:spTree>
    <p:extLst>
      <p:ext uri="{BB962C8B-B14F-4D97-AF65-F5344CB8AC3E}">
        <p14:creationId xmlns:p14="http://schemas.microsoft.com/office/powerpoint/2010/main" val="2156872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44" y="597331"/>
            <a:ext cx="4744339" cy="671512"/>
            <a:chOff x="663244" y="597331"/>
            <a:chExt cx="4744339" cy="671512"/>
          </a:xfrm>
        </p:grpSpPr>
        <p:sp>
          <p:nvSpPr>
            <p:cNvPr id="6" name="Rectangle 5"/>
            <p:cNvSpPr/>
            <p:nvPr/>
          </p:nvSpPr>
          <p:spPr>
            <a:xfrm>
              <a:off x="1263132" y="712371"/>
              <a:ext cx="4144451" cy="530594"/>
            </a:xfrm>
            <a:prstGeom prst="rect">
              <a:avLst/>
            </a:prstGeom>
          </p:spPr>
          <p:txBody>
            <a:bodyPr wrap="square">
              <a:spAutoFit/>
            </a:bodyPr>
            <a:lstStyle/>
            <a:p>
              <a:pPr>
                <a:lnSpc>
                  <a:spcPct val="107000"/>
                </a:lnSpc>
                <a:spcAft>
                  <a:spcPts val="800"/>
                </a:spcAft>
              </a:pPr>
              <a:r>
                <a:rPr lang="en-GB" sz="2800" b="1" dirty="0">
                  <a:solidFill>
                    <a:srgbClr val="2E74B5"/>
                  </a:solidFill>
                  <a:latin typeface="Calibri Light" panose="020F0302020204030204" pitchFamily="34" charset="0"/>
                  <a:ea typeface="Calibri" panose="020F0502020204030204" pitchFamily="34" charset="0"/>
                </a:rPr>
                <a:t>Your Attention Please</a:t>
              </a:r>
              <a:endParaRPr lang="en-GB" sz="2800" b="1" dirty="0">
                <a:solidFill>
                  <a:srgbClr val="517494"/>
                </a:solidFill>
                <a:effectLst/>
                <a:latin typeface="Times New Roman" panose="02020603050405020304" pitchFamily="18" charset="0"/>
                <a:ea typeface="Calibri" panose="020F0502020204030204" pitchFamily="34" charset="0"/>
              </a:endParaRPr>
            </a:p>
          </p:txBody>
        </p:sp>
        <p:pic>
          <p:nvPicPr>
            <p:cNvPr id="7" name="Picture 6"/>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63244" y="597331"/>
              <a:ext cx="634392" cy="671512"/>
            </a:xfrm>
            <a:prstGeom prst="rect">
              <a:avLst/>
            </a:prstGeom>
          </p:spPr>
        </p:pic>
      </p:grpSp>
      <p:sp>
        <p:nvSpPr>
          <p:cNvPr id="9" name="TextBox 8"/>
          <p:cNvSpPr txBox="1"/>
          <p:nvPr/>
        </p:nvSpPr>
        <p:spPr>
          <a:xfrm>
            <a:off x="793102" y="1922106"/>
            <a:ext cx="10851502" cy="1477328"/>
          </a:xfrm>
          <a:prstGeom prst="rect">
            <a:avLst/>
          </a:prstGeom>
          <a:noFill/>
        </p:spPr>
        <p:txBody>
          <a:bodyPr wrap="square" rtlCol="0">
            <a:spAutoFit/>
          </a:bodyPr>
          <a:lstStyle/>
          <a:p>
            <a:r>
              <a:rPr lang="en-GB" b="1" dirty="0">
                <a:solidFill>
                  <a:srgbClr val="2E74B5"/>
                </a:solidFill>
              </a:rPr>
              <a:t>Fire Alarm</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There are no fire alarm tests scheduled for today. So, if you do hear the fire alarm siren, or announcements asking you to leave the building, please leave immediately by the nearest available exit.</a:t>
            </a:r>
          </a:p>
          <a:p>
            <a:pPr marL="285750" indent="-285750">
              <a:buFont typeface="Arial" panose="020B0604020202020204" pitchFamily="34" charset="0"/>
              <a:buChar char="•"/>
            </a:pPr>
            <a:r>
              <a:rPr lang="en-GB" dirty="0">
                <a:solidFill>
                  <a:srgbClr val="2E74B5"/>
                </a:solidFill>
              </a:rPr>
              <a:t>Staff in high visibility jackets will direct you to the assembly point.</a:t>
            </a:r>
          </a:p>
          <a:p>
            <a:pPr marL="285750" indent="-285750">
              <a:buFont typeface="Arial" panose="020B0604020202020204" pitchFamily="34" charset="0"/>
              <a:buChar char="•"/>
            </a:pPr>
            <a:r>
              <a:rPr lang="en-GB" dirty="0">
                <a:solidFill>
                  <a:srgbClr val="2E74B5"/>
                </a:solidFill>
              </a:rPr>
              <a:t>Please take a moment to locate the exits around you now.</a:t>
            </a:r>
          </a:p>
        </p:txBody>
      </p:sp>
      <p:sp>
        <p:nvSpPr>
          <p:cNvPr id="10" name="TextBox 9"/>
          <p:cNvSpPr txBox="1"/>
          <p:nvPr/>
        </p:nvSpPr>
        <p:spPr>
          <a:xfrm>
            <a:off x="793102" y="3522698"/>
            <a:ext cx="10851502" cy="923330"/>
          </a:xfrm>
          <a:prstGeom prst="rect">
            <a:avLst/>
          </a:prstGeom>
          <a:noFill/>
        </p:spPr>
        <p:txBody>
          <a:bodyPr wrap="square" rtlCol="0">
            <a:spAutoFit/>
          </a:bodyPr>
          <a:lstStyle/>
          <a:p>
            <a:r>
              <a:rPr lang="en-GB" b="1" dirty="0">
                <a:solidFill>
                  <a:srgbClr val="2E74B5"/>
                </a:solidFill>
              </a:rPr>
              <a:t>Toilets</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Stables Training Room toilets are located…..&lt;to complete&gt;</a:t>
            </a:r>
          </a:p>
          <a:p>
            <a:pPr marL="285750" indent="-285750">
              <a:buFont typeface="Arial" panose="020B0604020202020204" pitchFamily="34" charset="0"/>
              <a:buChar char="•"/>
            </a:pPr>
            <a:r>
              <a:rPr lang="en-GB" dirty="0">
                <a:solidFill>
                  <a:srgbClr val="2E74B5"/>
                </a:solidFill>
              </a:rPr>
              <a:t>The Intelligent Datalytics toilets are located on your left as you enter the office. </a:t>
            </a:r>
          </a:p>
        </p:txBody>
      </p:sp>
      <p:sp>
        <p:nvSpPr>
          <p:cNvPr id="11" name="TextBox 10"/>
          <p:cNvSpPr txBox="1"/>
          <p:nvPr/>
        </p:nvSpPr>
        <p:spPr>
          <a:xfrm>
            <a:off x="793102" y="4569292"/>
            <a:ext cx="10851502" cy="923330"/>
          </a:xfrm>
          <a:prstGeom prst="rect">
            <a:avLst/>
          </a:prstGeom>
          <a:noFill/>
        </p:spPr>
        <p:txBody>
          <a:bodyPr wrap="square" rtlCol="0">
            <a:spAutoFit/>
          </a:bodyPr>
          <a:lstStyle/>
          <a:p>
            <a:r>
              <a:rPr lang="en-GB" b="1" dirty="0">
                <a:solidFill>
                  <a:srgbClr val="2E74B5"/>
                </a:solidFill>
              </a:rPr>
              <a:t>Refreshments </a:t>
            </a:r>
            <a:endParaRPr lang="en-GB" dirty="0">
              <a:solidFill>
                <a:srgbClr val="2E74B5"/>
              </a:solidFill>
            </a:endParaRPr>
          </a:p>
          <a:p>
            <a:pPr marL="285750" indent="-285750">
              <a:buFont typeface="Arial" panose="020B0604020202020204" pitchFamily="34" charset="0"/>
              <a:buChar char="•"/>
            </a:pPr>
            <a:r>
              <a:rPr lang="en-GB" dirty="0">
                <a:solidFill>
                  <a:srgbClr val="2E74B5"/>
                </a:solidFill>
              </a:rPr>
              <a:t>The NISRA kitchen for coffee and tea is available…&lt;to complete&gt;</a:t>
            </a:r>
          </a:p>
          <a:p>
            <a:pPr marL="285750" indent="-285750">
              <a:buFont typeface="Arial" panose="020B0604020202020204" pitchFamily="34" charset="0"/>
              <a:buChar char="•"/>
            </a:pPr>
            <a:r>
              <a:rPr lang="en-GB" dirty="0">
                <a:solidFill>
                  <a:srgbClr val="2E74B5"/>
                </a:solidFill>
              </a:rPr>
              <a:t>Vending machines are available for refreshments on the 1</a:t>
            </a:r>
            <a:r>
              <a:rPr lang="en-GB" baseline="30000" dirty="0">
                <a:solidFill>
                  <a:srgbClr val="2E74B5"/>
                </a:solidFill>
              </a:rPr>
              <a:t>st</a:t>
            </a:r>
            <a:r>
              <a:rPr lang="en-GB" dirty="0">
                <a:solidFill>
                  <a:srgbClr val="2E74B5"/>
                </a:solidFill>
              </a:rPr>
              <a:t> Floor of the Premier Business Centre.</a:t>
            </a:r>
          </a:p>
        </p:txBody>
      </p:sp>
    </p:spTree>
    <p:extLst>
      <p:ext uri="{BB962C8B-B14F-4D97-AF65-F5344CB8AC3E}">
        <p14:creationId xmlns:p14="http://schemas.microsoft.com/office/powerpoint/2010/main" val="3158893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308324"/>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from </a:t>
            </a:r>
            <a:r>
              <a:rPr lang="en-US" i="1" dirty="0" err="1"/>
              <a:t>scipy</a:t>
            </a:r>
            <a:r>
              <a:rPr lang="en-US" i="1" dirty="0"/>
              <a:t> import stats</a:t>
            </a:r>
          </a:p>
          <a:p>
            <a:r>
              <a:rPr lang="en-US" i="1" dirty="0"/>
              <a:t>x = </a:t>
            </a:r>
            <a:r>
              <a:rPr lang="en-US" i="1" dirty="0" err="1"/>
              <a:t>np.random.gamma</a:t>
            </a:r>
            <a:r>
              <a:rPr lang="en-US" i="1" dirty="0"/>
              <a:t>(6,size=200)</a:t>
            </a:r>
          </a:p>
          <a:p>
            <a:r>
              <a:rPr lang="en-US" i="1" dirty="0" err="1"/>
              <a:t>sns.distplot</a:t>
            </a:r>
            <a:r>
              <a:rPr lang="en-US" i="1" dirty="0"/>
              <a:t>(x, </a:t>
            </a:r>
            <a:r>
              <a:rPr lang="en-US" i="1" dirty="0" err="1"/>
              <a:t>kde</a:t>
            </a:r>
            <a:r>
              <a:rPr lang="en-US" i="1" dirty="0"/>
              <a:t>=True, fit=</a:t>
            </a:r>
            <a:r>
              <a:rPr lang="en-US" i="1" dirty="0" err="1"/>
              <a:t>stats.gamma</a:t>
            </a:r>
            <a:r>
              <a:rPr lang="en-US" i="1" dirty="0"/>
              <a:t>);</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distribution</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84" y="2264778"/>
            <a:ext cx="50958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544408" y="5779477"/>
            <a:ext cx="4730261" cy="1015663"/>
          </a:xfrm>
          <a:prstGeom prst="rect">
            <a:avLst/>
          </a:prstGeom>
          <a:noFill/>
        </p:spPr>
        <p:txBody>
          <a:bodyPr wrap="square" rtlCol="0">
            <a:spAutoFit/>
          </a:bodyPr>
          <a:lstStyle/>
          <a:p>
            <a:r>
              <a:rPr lang="en-US" sz="1200" i="1" dirty="0" smtClean="0"/>
              <a:t>Blue curve is the actual KDE.</a:t>
            </a:r>
          </a:p>
          <a:p>
            <a:r>
              <a:rPr lang="en-US" sz="1200" i="1" dirty="0" smtClean="0"/>
              <a:t>Black line is the fitted gamma distribution.</a:t>
            </a:r>
          </a:p>
          <a:p>
            <a:r>
              <a:rPr lang="en-US" sz="1200" dirty="0" smtClean="0"/>
              <a:t>Gamma function is a continuous extension of factorial function</a:t>
            </a:r>
          </a:p>
          <a:p>
            <a:r>
              <a:rPr lang="en-US" sz="1200" i="1" dirty="0"/>
              <a:t>g</a:t>
            </a:r>
            <a:r>
              <a:rPr lang="en-US" sz="1200" i="1" dirty="0" smtClean="0"/>
              <a:t>amma(k+1)=k*gamma(k)</a:t>
            </a:r>
            <a:r>
              <a:rPr lang="en-US" sz="1200" dirty="0"/>
              <a:t/>
            </a:r>
            <a:br>
              <a:rPr lang="en-US" sz="1200" dirty="0"/>
            </a:br>
            <a:endParaRPr lang="en-US" sz="1200" i="1" dirty="0"/>
          </a:p>
        </p:txBody>
      </p:sp>
    </p:spTree>
    <p:extLst>
      <p:ext uri="{BB962C8B-B14F-4D97-AF65-F5344CB8AC3E}">
        <p14:creationId xmlns:p14="http://schemas.microsoft.com/office/powerpoint/2010/main" val="2446443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585323"/>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with </a:t>
            </a:r>
            <a:r>
              <a:rPr lang="en-US" i="1" dirty="0" err="1"/>
              <a:t>sns.axes_style</a:t>
            </a:r>
            <a:r>
              <a:rPr lang="en-US" i="1" dirty="0"/>
              <a:t>("white"):</a:t>
            </a:r>
          </a:p>
          <a:p>
            <a:r>
              <a:rPr lang="en-US" i="1" dirty="0"/>
              <a:t>    </a:t>
            </a:r>
            <a:r>
              <a:rPr lang="en-US" i="1" dirty="0" err="1"/>
              <a:t>sns.jointplot</a:t>
            </a:r>
            <a:r>
              <a:rPr lang="en-US" i="1" dirty="0"/>
              <a:t>(x=data2['Day Calls'], y=data2['Eve Calls'], kind="hex", color="k</a:t>
            </a:r>
            <a:r>
              <a:rPr lang="en-US" i="1" dirty="0" smtClean="0"/>
              <a:t>");</a:t>
            </a:r>
          </a:p>
        </p:txBody>
      </p:sp>
      <p:sp>
        <p:nvSpPr>
          <p:cNvPr id="5" name="TextBox 4"/>
          <p:cNvSpPr txBox="1"/>
          <p:nvPr/>
        </p:nvSpPr>
        <p:spPr>
          <a:xfrm>
            <a:off x="3452446" y="1383730"/>
            <a:ext cx="563294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Bivariate distribution (</a:t>
            </a:r>
            <a:r>
              <a:rPr lang="en-US" sz="2800" b="1" dirty="0" err="1" smtClean="0"/>
              <a:t>Hexbin</a:t>
            </a:r>
            <a:r>
              <a:rPr lang="en-US" sz="2800" b="1" dirty="0" smtClean="0"/>
              <a: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138" y="2076235"/>
            <a:ext cx="4466493" cy="3930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89076" y="6132620"/>
            <a:ext cx="3974123" cy="461665"/>
          </a:xfrm>
          <a:prstGeom prst="rect">
            <a:avLst/>
          </a:prstGeom>
          <a:noFill/>
        </p:spPr>
        <p:txBody>
          <a:bodyPr wrap="square" rtlCol="0">
            <a:spAutoFit/>
          </a:bodyPr>
          <a:lstStyle/>
          <a:p>
            <a:r>
              <a:rPr lang="en-US" sz="1200" i="1" dirty="0" smtClean="0"/>
              <a:t>The whole bivariate plane is divided in </a:t>
            </a:r>
            <a:r>
              <a:rPr lang="en-US" sz="1200" i="1" dirty="0" err="1" smtClean="0"/>
              <a:t>hexbins</a:t>
            </a:r>
            <a:r>
              <a:rPr lang="en-US" sz="1200" i="1" dirty="0" smtClean="0"/>
              <a:t>. The darkness of the shade denotes the frequency in that bin. </a:t>
            </a:r>
            <a:endParaRPr lang="en-US" sz="1200" i="1" dirty="0"/>
          </a:p>
        </p:txBody>
      </p:sp>
    </p:spTree>
    <p:extLst>
      <p:ext uri="{BB962C8B-B14F-4D97-AF65-F5344CB8AC3E}">
        <p14:creationId xmlns:p14="http://schemas.microsoft.com/office/powerpoint/2010/main" val="1126386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031325"/>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err="1"/>
              <a:t>sns.jointplot</a:t>
            </a:r>
            <a:r>
              <a:rPr lang="en-US" i="1" dirty="0"/>
              <a:t>(x=data2['Day Calls'], y=data2['Eve Calls'], kind="</a:t>
            </a:r>
            <a:r>
              <a:rPr lang="en-US" i="1" dirty="0" err="1"/>
              <a:t>kde</a:t>
            </a:r>
            <a:r>
              <a:rPr lang="en-US" i="1" dirty="0"/>
              <a:t>");</a:t>
            </a:r>
            <a:endParaRPr lang="en-US" i="1" dirty="0" smtClean="0"/>
          </a:p>
        </p:txBody>
      </p:sp>
      <p:sp>
        <p:nvSpPr>
          <p:cNvPr id="5" name="TextBox 4"/>
          <p:cNvSpPr txBox="1"/>
          <p:nvPr/>
        </p:nvSpPr>
        <p:spPr>
          <a:xfrm>
            <a:off x="4196860" y="1500554"/>
            <a:ext cx="4337539"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Bivariate distribution (KDE) </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098" y="2195917"/>
            <a:ext cx="5099431" cy="413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386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3139321"/>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r>
              <a:rPr lang="en-US" i="1" dirty="0"/>
              <a:t>f, ax = </a:t>
            </a:r>
            <a:r>
              <a:rPr lang="en-US" i="1" dirty="0" err="1"/>
              <a:t>plt.subplots</a:t>
            </a:r>
            <a:r>
              <a:rPr lang="en-US" i="1" dirty="0"/>
              <a:t>(</a:t>
            </a:r>
            <a:r>
              <a:rPr lang="en-US" i="1" dirty="0" err="1"/>
              <a:t>figsize</a:t>
            </a:r>
            <a:r>
              <a:rPr lang="en-US" i="1" dirty="0"/>
              <a:t>=(6, 6))</a:t>
            </a:r>
          </a:p>
          <a:p>
            <a:r>
              <a:rPr lang="en-US" i="1" dirty="0" err="1"/>
              <a:t>sns.kdeplot</a:t>
            </a:r>
            <a:r>
              <a:rPr lang="en-US" i="1" dirty="0"/>
              <a:t>(data2['Day Calls'], data2['Eve Calls'], ax=ax)</a:t>
            </a:r>
          </a:p>
          <a:p>
            <a:r>
              <a:rPr lang="en-US" i="1" dirty="0" err="1"/>
              <a:t>sns.rugplot</a:t>
            </a:r>
            <a:r>
              <a:rPr lang="en-US" i="1" dirty="0"/>
              <a:t>(data2['Day Calls'], color="g", ax=ax)</a:t>
            </a:r>
          </a:p>
          <a:p>
            <a:r>
              <a:rPr lang="en-US" i="1" dirty="0" err="1"/>
              <a:t>sns.rugplot</a:t>
            </a:r>
            <a:r>
              <a:rPr lang="en-US" i="1" dirty="0"/>
              <a:t>(data2['Eve Calls'], vertical=True, ax=ax)</a:t>
            </a:r>
          </a:p>
        </p:txBody>
      </p:sp>
      <p:sp>
        <p:nvSpPr>
          <p:cNvPr id="5" name="TextBox 4"/>
          <p:cNvSpPr txBox="1"/>
          <p:nvPr/>
        </p:nvSpPr>
        <p:spPr>
          <a:xfrm>
            <a:off x="4009292" y="1500554"/>
            <a:ext cx="521677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Bivariate distribution (</a:t>
            </a:r>
            <a:r>
              <a:rPr lang="en-US" sz="2800" b="1" dirty="0" err="1" smtClean="0"/>
              <a:t>Rugplot</a:t>
            </a:r>
            <a:r>
              <a:rPr lang="en-US" sz="2800" b="1" dirty="0" smtClean="0"/>
              <a:t>)</a:t>
            </a:r>
            <a:endParaRPr lang="en-US" sz="2800" b="1" dirty="0"/>
          </a:p>
        </p:txBody>
      </p:sp>
      <p:cxnSp>
        <p:nvCxnSpPr>
          <p:cNvPr id="7" name="Straight Connector 6"/>
          <p:cNvCxnSpPr/>
          <p:nvPr/>
        </p:nvCxnSpPr>
        <p:spPr>
          <a:xfrm>
            <a:off x="5337004" y="233783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900" y="2168769"/>
            <a:ext cx="4266499" cy="416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838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585323"/>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import </a:t>
            </a:r>
            <a:r>
              <a:rPr lang="en-US" i="1" dirty="0" err="1"/>
              <a:t>seaborn</a:t>
            </a:r>
            <a:r>
              <a:rPr lang="en-US" i="1" dirty="0"/>
              <a:t> as </a:t>
            </a:r>
            <a:r>
              <a:rPr lang="en-US" i="1" dirty="0" err="1"/>
              <a:t>sns</a:t>
            </a:r>
            <a:endParaRPr lang="en-US" i="1" dirty="0"/>
          </a:p>
          <a:p>
            <a:r>
              <a:rPr lang="en-US" i="1" dirty="0"/>
              <a:t>%</a:t>
            </a:r>
            <a:r>
              <a:rPr lang="en-US" i="1" dirty="0" err="1"/>
              <a:t>matplotlib</a:t>
            </a:r>
            <a:r>
              <a:rPr lang="en-US" i="1" dirty="0"/>
              <a:t> inline</a:t>
            </a:r>
          </a:p>
          <a:p>
            <a:r>
              <a:rPr lang="en-US" i="1" dirty="0"/>
              <a:t>iris = </a:t>
            </a:r>
            <a:r>
              <a:rPr lang="en-US" i="1" dirty="0" err="1"/>
              <a:t>sns.load_dataset</a:t>
            </a:r>
            <a:r>
              <a:rPr lang="en-US" i="1" dirty="0"/>
              <a:t>("iris")</a:t>
            </a:r>
          </a:p>
          <a:p>
            <a:r>
              <a:rPr lang="en-US" i="1" dirty="0" err="1"/>
              <a:t>sns.pairplot</a:t>
            </a:r>
            <a:r>
              <a:rPr lang="en-US" i="1" dirty="0"/>
              <a:t>(iris)</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Pair-wise grid plot</a:t>
            </a:r>
            <a:endParaRPr lang="en-US" sz="2800" b="1" dirty="0"/>
          </a:p>
        </p:txBody>
      </p:sp>
      <p:cxnSp>
        <p:nvCxnSpPr>
          <p:cNvPr id="7" name="Straight Connector 6"/>
          <p:cNvCxnSpPr/>
          <p:nvPr/>
        </p:nvCxnSpPr>
        <p:spPr>
          <a:xfrm>
            <a:off x="3555096" y="2443345"/>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830" y="2234132"/>
            <a:ext cx="8194431" cy="3902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035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308324"/>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import </a:t>
            </a:r>
            <a:r>
              <a:rPr lang="en-US" i="1" dirty="0" err="1"/>
              <a:t>seaborn</a:t>
            </a:r>
            <a:r>
              <a:rPr lang="en-US" i="1" dirty="0"/>
              <a:t> as </a:t>
            </a:r>
            <a:r>
              <a:rPr lang="en-US" i="1" dirty="0" err="1"/>
              <a:t>sns</a:t>
            </a:r>
            <a:endParaRPr lang="en-US" i="1" dirty="0"/>
          </a:p>
          <a:p>
            <a:r>
              <a:rPr lang="en-US" i="1" dirty="0"/>
              <a:t>%</a:t>
            </a:r>
            <a:r>
              <a:rPr lang="en-US" i="1" dirty="0" err="1"/>
              <a:t>matplotlib</a:t>
            </a:r>
            <a:r>
              <a:rPr lang="en-US" i="1" dirty="0"/>
              <a:t> inline</a:t>
            </a:r>
          </a:p>
          <a:p>
            <a:r>
              <a:rPr lang="en-US" i="1" dirty="0" err="1"/>
              <a:t>sns.pairplot</a:t>
            </a:r>
            <a:r>
              <a:rPr lang="en-US" i="1" dirty="0"/>
              <a:t>(data2)</a:t>
            </a:r>
            <a:endParaRPr lang="en-US" i="1" dirty="0" smtClean="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Pair-wise grid plot</a:t>
            </a:r>
            <a:endParaRPr lang="en-US" sz="2800" b="1" dirty="0"/>
          </a:p>
        </p:txBody>
      </p:sp>
      <p:cxnSp>
        <p:nvCxnSpPr>
          <p:cNvPr id="7" name="Straight Connector 6"/>
          <p:cNvCxnSpPr/>
          <p:nvPr/>
        </p:nvCxnSpPr>
        <p:spPr>
          <a:xfrm>
            <a:off x="3109619" y="2443344"/>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908" y="2916326"/>
            <a:ext cx="8651630" cy="170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50240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585323"/>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a:t>g = </a:t>
            </a:r>
            <a:r>
              <a:rPr lang="en-US" i="1" dirty="0" err="1"/>
              <a:t>sns.PairGrid</a:t>
            </a:r>
            <a:r>
              <a:rPr lang="en-US" i="1" dirty="0"/>
              <a:t>(iris)</a:t>
            </a:r>
          </a:p>
          <a:p>
            <a:r>
              <a:rPr lang="en-US" i="1" dirty="0" err="1"/>
              <a:t>g.map_diag</a:t>
            </a:r>
            <a:r>
              <a:rPr lang="en-US" i="1" dirty="0"/>
              <a:t>(</a:t>
            </a:r>
            <a:r>
              <a:rPr lang="en-US" i="1" dirty="0" err="1"/>
              <a:t>sns.kdeplot</a:t>
            </a:r>
            <a:r>
              <a:rPr lang="en-US" i="1" dirty="0"/>
              <a:t>)</a:t>
            </a:r>
          </a:p>
          <a:p>
            <a:r>
              <a:rPr lang="en-US" i="1" dirty="0" err="1"/>
              <a:t>g.map_offdiag</a:t>
            </a:r>
            <a:r>
              <a:rPr lang="en-US" i="1" dirty="0"/>
              <a:t>(</a:t>
            </a:r>
            <a:r>
              <a:rPr lang="en-US" i="1" dirty="0" err="1"/>
              <a:t>sns.kdeplot</a:t>
            </a:r>
            <a:r>
              <a:rPr lang="en-US" i="1" dirty="0"/>
              <a:t>, </a:t>
            </a:r>
            <a:r>
              <a:rPr lang="en-US" i="1" dirty="0" err="1"/>
              <a:t>cmap</a:t>
            </a:r>
            <a:r>
              <a:rPr lang="en-US" i="1" dirty="0"/>
              <a:t>="</a:t>
            </a:r>
            <a:r>
              <a:rPr lang="en-US" i="1" dirty="0" err="1"/>
              <a:t>Blues_d</a:t>
            </a:r>
            <a:r>
              <a:rPr lang="en-US" i="1" dirty="0"/>
              <a:t>", </a:t>
            </a:r>
            <a:r>
              <a:rPr lang="en-US" i="1" dirty="0" err="1"/>
              <a:t>n_levels</a:t>
            </a:r>
            <a:r>
              <a:rPr lang="en-US" i="1" dirty="0"/>
              <a:t>=6)</a:t>
            </a:r>
            <a:endParaRPr lang="en-US" i="1" dirty="0" smtClean="0"/>
          </a:p>
        </p:txBody>
      </p:sp>
      <p:sp>
        <p:nvSpPr>
          <p:cNvPr id="5" name="TextBox 4"/>
          <p:cNvSpPr txBox="1"/>
          <p:nvPr/>
        </p:nvSpPr>
        <p:spPr>
          <a:xfrm>
            <a:off x="4196861" y="1500554"/>
            <a:ext cx="414997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Pair-wise grid plot (KDE)</a:t>
            </a:r>
            <a:endParaRPr lang="en-US" sz="2800" b="1" dirty="0"/>
          </a:p>
        </p:txBody>
      </p:sp>
      <p:cxnSp>
        <p:nvCxnSpPr>
          <p:cNvPr id="7" name="Straight Connector 6"/>
          <p:cNvCxnSpPr/>
          <p:nvPr/>
        </p:nvCxnSpPr>
        <p:spPr>
          <a:xfrm>
            <a:off x="3590265" y="2443344"/>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677" y="2329804"/>
            <a:ext cx="7123966" cy="3356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951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Importing datasets</a:t>
            </a:r>
            <a:endParaRPr lang="en-US" sz="2800" b="1" dirty="0"/>
          </a:p>
        </p:txBody>
      </p:sp>
      <p:sp>
        <p:nvSpPr>
          <p:cNvPr id="4" name="Rectangle 3"/>
          <p:cNvSpPr/>
          <p:nvPr/>
        </p:nvSpPr>
        <p:spPr>
          <a:xfrm>
            <a:off x="3048000" y="2967335"/>
            <a:ext cx="6096000" cy="923330"/>
          </a:xfrm>
          <a:prstGeom prst="rect">
            <a:avLst/>
          </a:prstGeom>
        </p:spPr>
        <p:txBody>
          <a:bodyPr>
            <a:spAutoFit/>
          </a:bodyPr>
          <a:lstStyle/>
          <a:p>
            <a:r>
              <a:rPr lang="en-US" i="1" dirty="0"/>
              <a:t>titanic = </a:t>
            </a:r>
            <a:r>
              <a:rPr lang="en-US" i="1" dirty="0" err="1"/>
              <a:t>sns.load_dataset</a:t>
            </a:r>
            <a:r>
              <a:rPr lang="en-US" i="1" dirty="0"/>
              <a:t>("titanic")</a:t>
            </a:r>
          </a:p>
          <a:p>
            <a:r>
              <a:rPr lang="en-US" i="1" dirty="0"/>
              <a:t>tips = </a:t>
            </a:r>
            <a:r>
              <a:rPr lang="en-US" i="1" dirty="0" err="1"/>
              <a:t>sns.load_dataset</a:t>
            </a:r>
            <a:r>
              <a:rPr lang="en-US" i="1" dirty="0"/>
              <a:t>("tips")</a:t>
            </a:r>
          </a:p>
          <a:p>
            <a:r>
              <a:rPr lang="en-US" i="1" dirty="0"/>
              <a:t>iris = </a:t>
            </a:r>
            <a:r>
              <a:rPr lang="en-US" i="1" dirty="0" err="1"/>
              <a:t>sns.load_dataset</a:t>
            </a:r>
            <a:r>
              <a:rPr lang="en-US" i="1" dirty="0"/>
              <a:t>("iris")</a:t>
            </a:r>
          </a:p>
        </p:txBody>
      </p:sp>
    </p:spTree>
    <p:extLst>
      <p:ext uri="{BB962C8B-B14F-4D97-AF65-F5344CB8AC3E}">
        <p14:creationId xmlns:p14="http://schemas.microsoft.com/office/powerpoint/2010/main" val="2671536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2031325"/>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a:p>
            <a:r>
              <a:rPr lang="en-US" i="1" dirty="0" err="1"/>
              <a:t>sns.stripplot</a:t>
            </a:r>
            <a:r>
              <a:rPr lang="en-US" i="1" dirty="0"/>
              <a:t>(x="day", y="</a:t>
            </a:r>
            <a:r>
              <a:rPr lang="en-US" i="1" dirty="0" err="1"/>
              <a:t>total_bill</a:t>
            </a:r>
            <a:r>
              <a:rPr lang="en-US" i="1" dirty="0"/>
              <a:t>", data=tips)</a:t>
            </a:r>
            <a:endParaRPr lang="en-US" i="1" dirty="0" smtClean="0"/>
          </a:p>
        </p:txBody>
      </p:sp>
      <p:sp>
        <p:nvSpPr>
          <p:cNvPr id="5" name="TextBox 4"/>
          <p:cNvSpPr txBox="1"/>
          <p:nvPr/>
        </p:nvSpPr>
        <p:spPr>
          <a:xfrm>
            <a:off x="3883343"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Categorical Scatter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312" y="2261091"/>
            <a:ext cx="50768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358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883343"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Categorical Strip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588931" cy="646331"/>
          </a:xfrm>
          <a:prstGeom prst="rect">
            <a:avLst/>
          </a:prstGeom>
        </p:spPr>
        <p:txBody>
          <a:bodyPr wrap="none">
            <a:spAutoFit/>
          </a:bodyPr>
          <a:lstStyle/>
          <a:p>
            <a:r>
              <a:rPr lang="en-US" i="1" dirty="0" err="1"/>
              <a:t>sns.stripplot</a:t>
            </a:r>
            <a:r>
              <a:rPr lang="en-US" i="1" dirty="0"/>
              <a:t>(x="day", y="</a:t>
            </a:r>
            <a:r>
              <a:rPr lang="en-US" i="1" dirty="0" err="1"/>
              <a:t>total_bill</a:t>
            </a:r>
            <a:r>
              <a:rPr lang="en-US" i="1" dirty="0"/>
              <a:t>", </a:t>
            </a:r>
            <a:endParaRPr lang="en-US" i="1" dirty="0" smtClean="0"/>
          </a:p>
          <a:p>
            <a:r>
              <a:rPr lang="en-US" i="1" dirty="0" smtClean="0"/>
              <a:t>data=tips</a:t>
            </a:r>
            <a:r>
              <a:rPr lang="en-US" i="1" dirty="0"/>
              <a:t>, jitter=True)</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35" y="2280141"/>
            <a:ext cx="52959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27078" y="6060831"/>
            <a:ext cx="5533292" cy="523220"/>
          </a:xfrm>
          <a:prstGeom prst="rect">
            <a:avLst/>
          </a:prstGeom>
          <a:noFill/>
        </p:spPr>
        <p:txBody>
          <a:bodyPr wrap="square" rtlCol="0">
            <a:spAutoFit/>
          </a:bodyPr>
          <a:lstStyle/>
          <a:p>
            <a:r>
              <a:rPr lang="en-US" sz="1400" i="1" dirty="0" smtClean="0"/>
              <a:t>Strip plot adds an element of jitter (random values) to coordinates (more on y than x) to show the overlapping points distinctly </a:t>
            </a:r>
            <a:endParaRPr lang="en-US" sz="1400" i="1" dirty="0"/>
          </a:p>
        </p:txBody>
      </p:sp>
    </p:spTree>
    <p:extLst>
      <p:ext uri="{BB962C8B-B14F-4D97-AF65-F5344CB8AC3E}">
        <p14:creationId xmlns:p14="http://schemas.microsoft.com/office/powerpoint/2010/main" val="1768192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Content Summary</a:t>
            </a:r>
            <a:endParaRPr lang="en-IN"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36382786"/>
              </p:ext>
            </p:extLst>
          </p:nvPr>
        </p:nvGraphicFramePr>
        <p:xfrm>
          <a:off x="1207476" y="1453663"/>
          <a:ext cx="9964615" cy="4665782"/>
        </p:xfrm>
        <a:graphic>
          <a:graphicData uri="http://schemas.openxmlformats.org/drawingml/2006/table">
            <a:tbl>
              <a:tblPr firstRow="1" firstCol="1" bandRow="1">
                <a:tableStyleId>{9D7B26C5-4107-4FEC-AEDC-1716B250A1EF}</a:tableStyleId>
              </a:tblPr>
              <a:tblGrid>
                <a:gridCol w="1316730"/>
                <a:gridCol w="1978316"/>
                <a:gridCol w="4253057"/>
                <a:gridCol w="773284"/>
                <a:gridCol w="676623"/>
                <a:gridCol w="966605"/>
              </a:tblGrid>
              <a:tr h="505992">
                <a:tc>
                  <a:txBody>
                    <a:bodyPr/>
                    <a:lstStyle/>
                    <a:p>
                      <a:pPr marL="0" marR="0" fontAlgn="base">
                        <a:spcBef>
                          <a:spcPts val="0"/>
                        </a:spcBef>
                        <a:spcAft>
                          <a:spcPts val="0"/>
                        </a:spcAft>
                      </a:pPr>
                      <a:r>
                        <a:rPr lang="en-US" sz="1000" dirty="0">
                          <a:effectLst/>
                        </a:rPr>
                        <a:t>Day 4</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Data visualization &amp; NLP with Python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algn="ctr" fontAlgn="base">
                        <a:spcBef>
                          <a:spcPts val="0"/>
                        </a:spcBef>
                        <a:spcAft>
                          <a:spcPts val="0"/>
                        </a:spcAft>
                      </a:pPr>
                      <a:r>
                        <a:rPr lang="en-US" sz="1200" dirty="0">
                          <a:effectLst/>
                        </a:rPr>
                        <a:t>Details</a:t>
                      </a:r>
                      <a:endParaRPr lang="en-US" sz="1200" dirty="0">
                        <a:solidFill>
                          <a:schemeClr val="tx1"/>
                        </a:solidFill>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dirty="0">
                          <a:effectLst/>
                        </a:rPr>
                        <a:t>Start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End </a:t>
                      </a:r>
                      <a:endParaRPr lang="en-US" sz="1200" dirty="0">
                        <a:solidFill>
                          <a:schemeClr val="tx1"/>
                        </a:solidFill>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Format </a:t>
                      </a:r>
                      <a:endParaRPr lang="en-US" sz="1200" dirty="0">
                        <a:solidFill>
                          <a:schemeClr val="tx1"/>
                        </a:solidFill>
                        <a:effectLst/>
                        <a:latin typeface="Times New Roman"/>
                        <a:ea typeface="Calibri"/>
                        <a:cs typeface="Times New Roman"/>
                      </a:endParaRPr>
                    </a:p>
                  </a:txBody>
                  <a:tcPr marL="0" marR="0" marT="28575" marB="28575"/>
                </a:tc>
              </a:tr>
              <a:tr h="1504662">
                <a:tc>
                  <a:txBody>
                    <a:bodyPr/>
                    <a:lstStyle/>
                    <a:p>
                      <a:pPr marL="0" marR="0" fontAlgn="base">
                        <a:spcBef>
                          <a:spcPts val="0"/>
                        </a:spcBef>
                        <a:spcAft>
                          <a:spcPts val="0"/>
                        </a:spcAft>
                      </a:pPr>
                      <a:r>
                        <a:rPr lang="en-US" sz="10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err="1">
                          <a:effectLst/>
                        </a:rPr>
                        <a:t>Visualisation</a:t>
                      </a:r>
                      <a:r>
                        <a:rPr lang="en-US" sz="1200">
                          <a:effectLst/>
                        </a:rPr>
                        <a:t> with Matplotlib </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matplotlib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09:00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10.30 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a:t>
                      </a:r>
                      <a:endParaRPr lang="en-US" sz="1200">
                        <a:effectLst/>
                        <a:latin typeface="Times New Roman"/>
                        <a:ea typeface="Calibri"/>
                        <a:cs typeface="Times New Roman"/>
                      </a:endParaRPr>
                    </a:p>
                  </a:txBody>
                  <a:tcPr marL="0" marR="0" marT="28575" marB="28575"/>
                </a:tc>
              </a:tr>
              <a:tr h="1089215">
                <a:tc>
                  <a:txBody>
                    <a:bodyPr/>
                    <a:lstStyle/>
                    <a:p>
                      <a:pPr marL="0" marR="0" fontAlgn="base">
                        <a:spcBef>
                          <a:spcPts val="0"/>
                        </a:spcBef>
                        <a:spcAft>
                          <a:spcPts val="0"/>
                        </a:spcAft>
                      </a:pPr>
                      <a:r>
                        <a:rPr lang="en-US" sz="1000" dirty="0">
                          <a:effectLst/>
                        </a:rPr>
                        <a:t> </a:t>
                      </a:r>
                      <a:endParaRPr lang="en-US" sz="1200" dirty="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Seaborn</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Sample visualization with Seaborn – boxplots, histograms, scatter plot etc.</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10.45 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12.15 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Practical</a:t>
                      </a:r>
                      <a:endParaRPr lang="en-US" sz="1200" dirty="0">
                        <a:effectLst/>
                        <a:latin typeface="Times New Roman"/>
                        <a:ea typeface="Calibri"/>
                        <a:cs typeface="Times New Roman"/>
                      </a:endParaRPr>
                    </a:p>
                  </a:txBody>
                  <a:tcPr marL="0" marR="0" marT="28575" marB="28575"/>
                </a:tc>
              </a:tr>
              <a:tr h="980027">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Visualisation with Plotly</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0"/>
                        </a:spcAft>
                        <a:buFont typeface="Symbol"/>
                        <a:buChar char=""/>
                      </a:pPr>
                      <a:r>
                        <a:rPr lang="en-US" sz="1200">
                          <a:effectLst/>
                        </a:rPr>
                        <a:t>Sample visualization with plotly – boxplots, histograms, scatter plot etc.</a:t>
                      </a:r>
                    </a:p>
                    <a:p>
                      <a:pPr marL="457200" marR="0" fontAlgn="base">
                        <a:lnSpc>
                          <a:spcPct val="115000"/>
                        </a:lnSpc>
                        <a:spcBef>
                          <a:spcPts val="0"/>
                        </a:spcBef>
                        <a:spcAft>
                          <a:spcPts val="0"/>
                        </a:spcAft>
                      </a:pPr>
                      <a:r>
                        <a:rPr lang="en-US" sz="1200">
                          <a:effectLst/>
                        </a:rPr>
                        <a:t>OR</a:t>
                      </a:r>
                    </a:p>
                    <a:p>
                      <a:pPr marL="342900" marR="0" lvl="0" indent="-342900" fontAlgn="base">
                        <a:lnSpc>
                          <a:spcPct val="115000"/>
                        </a:lnSpc>
                        <a:spcBef>
                          <a:spcPts val="0"/>
                        </a:spcBef>
                        <a:spcAft>
                          <a:spcPts val="1000"/>
                        </a:spcAft>
                        <a:buFont typeface="Symbol"/>
                        <a:buChar char=""/>
                      </a:pPr>
                      <a:r>
                        <a:rPr lang="en-US" sz="1200">
                          <a:effectLst/>
                        </a:rPr>
                        <a:t>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13.00 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14.30 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NLTK continued</a:t>
                      </a:r>
                      <a:endParaRPr lang="en-US" sz="1200">
                        <a:effectLst/>
                        <a:latin typeface="Times New Roman"/>
                        <a:ea typeface="Calibri"/>
                        <a:cs typeface="Times New Roman"/>
                      </a:endParaRPr>
                    </a:p>
                  </a:txBody>
                  <a:tcPr marL="0" marR="0" marT="28575" marB="28575"/>
                </a:tc>
                <a:tc>
                  <a:txBody>
                    <a:bodyPr/>
                    <a:lstStyle/>
                    <a:p>
                      <a:pPr marL="342900" marR="0" lvl="0" indent="-342900" fontAlgn="base">
                        <a:lnSpc>
                          <a:spcPct val="115000"/>
                        </a:lnSpc>
                        <a:spcBef>
                          <a:spcPts val="0"/>
                        </a:spcBef>
                        <a:spcAft>
                          <a:spcPts val="1000"/>
                        </a:spcAft>
                        <a:buFont typeface="Symbol"/>
                        <a:buChar char=""/>
                      </a:pPr>
                      <a:r>
                        <a:rPr lang="en-US" sz="1200">
                          <a:effectLst/>
                        </a:rPr>
                        <a:t>Continued Introduction to NLTK</a:t>
                      </a:r>
                      <a:endParaRPr lang="en-US" sz="1200">
                        <a:effectLst/>
                        <a:latin typeface="Calibri"/>
                        <a:ea typeface="Calibri"/>
                        <a:cs typeface="Times New Roman"/>
                      </a:endParaRPr>
                    </a:p>
                  </a:txBody>
                  <a:tcPr marL="0" marR="0" marT="0" marB="0"/>
                </a:tc>
                <a:tc>
                  <a:txBody>
                    <a:bodyPr/>
                    <a:lstStyle/>
                    <a:p>
                      <a:pPr marL="0" marR="0" fontAlgn="base">
                        <a:spcBef>
                          <a:spcPts val="0"/>
                        </a:spcBef>
                        <a:spcAft>
                          <a:spcPts val="0"/>
                        </a:spcAft>
                      </a:pPr>
                      <a:r>
                        <a:rPr lang="en-US" sz="1200">
                          <a:effectLst/>
                        </a:rPr>
                        <a:t>14.45 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Practical </a:t>
                      </a:r>
                      <a:endParaRPr lang="en-US" sz="1200">
                        <a:effectLst/>
                        <a:latin typeface="Times New Roman"/>
                        <a:ea typeface="Calibri"/>
                        <a:cs typeface="Times New Roman"/>
                      </a:endParaRPr>
                    </a:p>
                  </a:txBody>
                  <a:tcPr marL="0" marR="0" marT="28575" marB="28575"/>
                </a:tc>
              </a:tr>
              <a:tr h="292943">
                <a:tc>
                  <a:txBody>
                    <a:bodyPr/>
                    <a:lstStyle/>
                    <a:p>
                      <a:pPr marL="0" marR="0" fontAlgn="base">
                        <a:spcBef>
                          <a:spcPts val="0"/>
                        </a:spcBef>
                        <a:spcAft>
                          <a:spcPts val="0"/>
                        </a:spcAft>
                      </a:pPr>
                      <a:r>
                        <a:rPr lang="en-US" sz="1000">
                          <a:effectLst/>
                        </a:rPr>
                        <a:t>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Wrap up / Q &amp; A Discussion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 </a:t>
                      </a:r>
                      <a:endParaRPr lang="en-US" sz="1200">
                        <a:effectLst/>
                        <a:latin typeface="Times New Roman"/>
                        <a:ea typeface="Calibri"/>
                        <a:cs typeface="Times New Roman"/>
                      </a:endParaRPr>
                    </a:p>
                  </a:txBody>
                  <a:tcPr marL="0" marR="0" marT="0" marB="0"/>
                </a:tc>
                <a:tc>
                  <a:txBody>
                    <a:bodyPr/>
                    <a:lstStyle/>
                    <a:p>
                      <a:pPr marL="0" marR="0" fontAlgn="base">
                        <a:spcBef>
                          <a:spcPts val="0"/>
                        </a:spcBef>
                        <a:spcAft>
                          <a:spcPts val="0"/>
                        </a:spcAft>
                      </a:pPr>
                      <a:r>
                        <a:rPr lang="en-US" sz="1200">
                          <a:effectLst/>
                        </a:rPr>
                        <a:t>16.15 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a:effectLst/>
                        </a:rPr>
                        <a:t>16.45 </a:t>
                      </a:r>
                      <a:endParaRPr lang="en-US" sz="1200">
                        <a:effectLst/>
                        <a:latin typeface="Times New Roman"/>
                        <a:ea typeface="Calibri"/>
                        <a:cs typeface="Times New Roman"/>
                      </a:endParaRPr>
                    </a:p>
                  </a:txBody>
                  <a:tcPr marL="0" marR="0" marT="28575" marB="28575"/>
                </a:tc>
                <a:tc>
                  <a:txBody>
                    <a:bodyPr/>
                    <a:lstStyle/>
                    <a:p>
                      <a:pPr marL="0" marR="0" fontAlgn="base">
                        <a:spcBef>
                          <a:spcPts val="0"/>
                        </a:spcBef>
                        <a:spcAft>
                          <a:spcPts val="0"/>
                        </a:spcAft>
                      </a:pPr>
                      <a:r>
                        <a:rPr lang="en-US" sz="1200" dirty="0">
                          <a:effectLst/>
                        </a:rPr>
                        <a:t> Q&amp;A</a:t>
                      </a:r>
                      <a:endParaRPr lang="en-US" sz="1200" dirty="0">
                        <a:effectLst/>
                        <a:latin typeface="Times New Roman"/>
                        <a:ea typeface="Calibri"/>
                        <a:cs typeface="Times New Roman"/>
                      </a:endParaRPr>
                    </a:p>
                  </a:txBody>
                  <a:tcPr marL="0" marR="0" marT="28575" marB="28575"/>
                </a:tc>
              </a:tr>
            </a:tbl>
          </a:graphicData>
        </a:graphic>
      </p:graphicFrame>
    </p:spTree>
    <p:extLst>
      <p:ext uri="{BB962C8B-B14F-4D97-AF65-F5344CB8AC3E}">
        <p14:creationId xmlns:p14="http://schemas.microsoft.com/office/powerpoint/2010/main" val="2865969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883343"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Categorical Swarm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646331"/>
          </a:xfrm>
          <a:prstGeom prst="rect">
            <a:avLst/>
          </a:prstGeom>
        </p:spPr>
        <p:txBody>
          <a:bodyPr wrap="none">
            <a:spAutoFit/>
          </a:bodyPr>
          <a:lstStyle/>
          <a:p>
            <a:r>
              <a:rPr lang="en-US" i="1" dirty="0" err="1"/>
              <a:t>sns.swarmplot</a:t>
            </a:r>
            <a:r>
              <a:rPr lang="en-US" i="1" dirty="0"/>
              <a:t>(x="day", y="</a:t>
            </a:r>
            <a:r>
              <a:rPr lang="en-US" i="1" dirty="0" err="1"/>
              <a:t>total_bill</a:t>
            </a:r>
            <a:r>
              <a:rPr lang="en-US" i="1" dirty="0"/>
              <a:t>", </a:t>
            </a:r>
            <a:endParaRPr lang="en-US" i="1" dirty="0" smtClean="0"/>
          </a:p>
          <a:p>
            <a:r>
              <a:rPr lang="en-US" i="1" dirty="0" smtClean="0"/>
              <a:t>data=tips</a:t>
            </a:r>
            <a:r>
              <a:rPr lang="en-US" i="1" dirty="0"/>
              <a: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923" y="2072748"/>
            <a:ext cx="53340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950391" y="6006614"/>
            <a:ext cx="5533292" cy="523220"/>
          </a:xfrm>
          <a:prstGeom prst="rect">
            <a:avLst/>
          </a:prstGeom>
          <a:noFill/>
        </p:spPr>
        <p:txBody>
          <a:bodyPr wrap="square" rtlCol="0">
            <a:spAutoFit/>
          </a:bodyPr>
          <a:lstStyle/>
          <a:p>
            <a:r>
              <a:rPr lang="en-US" sz="1400" i="1" dirty="0" smtClean="0"/>
              <a:t>Swarm plot adds an element of jitter (random values) to coordinates (more on x than y) to show the overlapping points distinctly </a:t>
            </a:r>
            <a:endParaRPr lang="en-US" sz="1400" i="1" dirty="0"/>
          </a:p>
        </p:txBody>
      </p:sp>
    </p:spTree>
    <p:extLst>
      <p:ext uri="{BB962C8B-B14F-4D97-AF65-F5344CB8AC3E}">
        <p14:creationId xmlns:p14="http://schemas.microsoft.com/office/powerpoint/2010/main" val="14548125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Nested category Swarm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646331"/>
          </a:xfrm>
          <a:prstGeom prst="rect">
            <a:avLst/>
          </a:prstGeom>
        </p:spPr>
        <p:txBody>
          <a:bodyPr wrap="none">
            <a:spAutoFit/>
          </a:bodyPr>
          <a:lstStyle/>
          <a:p>
            <a:r>
              <a:rPr lang="en-US" i="1" dirty="0" err="1"/>
              <a:t>sns.swarmplot</a:t>
            </a:r>
            <a:r>
              <a:rPr lang="en-US" i="1" dirty="0"/>
              <a:t>(x="day", y="</a:t>
            </a:r>
            <a:r>
              <a:rPr lang="en-US" i="1" dirty="0" err="1"/>
              <a:t>total_bill</a:t>
            </a:r>
            <a:r>
              <a:rPr lang="en-US" i="1" dirty="0"/>
              <a:t>", </a:t>
            </a:r>
            <a:endParaRPr lang="en-US" i="1" dirty="0" smtClean="0"/>
          </a:p>
          <a:p>
            <a:r>
              <a:rPr lang="en-US" i="1" dirty="0" smtClean="0"/>
              <a:t>hue</a:t>
            </a:r>
            <a:r>
              <a:rPr lang="en-US" i="1" dirty="0"/>
              <a:t>="sex", data=tips)</a:t>
            </a:r>
          </a:p>
        </p:txBody>
      </p:sp>
      <p:sp>
        <p:nvSpPr>
          <p:cNvPr id="12" name="TextBox 11"/>
          <p:cNvSpPr txBox="1"/>
          <p:nvPr/>
        </p:nvSpPr>
        <p:spPr>
          <a:xfrm>
            <a:off x="4950391" y="6006614"/>
            <a:ext cx="5533292" cy="307777"/>
          </a:xfrm>
          <a:prstGeom prst="rect">
            <a:avLst/>
          </a:prstGeom>
          <a:noFill/>
        </p:spPr>
        <p:txBody>
          <a:bodyPr wrap="square" rtlCol="0">
            <a:spAutoFit/>
          </a:bodyPr>
          <a:lstStyle/>
          <a:p>
            <a:r>
              <a:rPr lang="en-US" sz="1400" i="1" dirty="0" smtClean="0"/>
              <a:t>‘hue’ option is used to give the nested </a:t>
            </a:r>
            <a:r>
              <a:rPr lang="en-US" sz="1400" i="1" dirty="0" err="1" smtClean="0"/>
              <a:t>caategory</a:t>
            </a:r>
            <a:endParaRPr lang="en-US" sz="1400" i="1"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099" y="2251566"/>
            <a:ext cx="509587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467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Nested category Swarm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646331"/>
          </a:xfrm>
          <a:prstGeom prst="rect">
            <a:avLst/>
          </a:prstGeom>
        </p:spPr>
        <p:txBody>
          <a:bodyPr wrap="none">
            <a:spAutoFit/>
          </a:bodyPr>
          <a:lstStyle/>
          <a:p>
            <a:r>
              <a:rPr lang="en-US" i="1" dirty="0" err="1"/>
              <a:t>sns.swarmplot</a:t>
            </a:r>
            <a:r>
              <a:rPr lang="en-US" i="1" dirty="0"/>
              <a:t>(x="</a:t>
            </a:r>
            <a:r>
              <a:rPr lang="en-US" i="1" dirty="0" err="1"/>
              <a:t>total_bill</a:t>
            </a:r>
            <a:r>
              <a:rPr lang="en-US" i="1" dirty="0"/>
              <a:t>", y="day", </a:t>
            </a:r>
            <a:endParaRPr lang="en-US" i="1" dirty="0" smtClean="0"/>
          </a:p>
          <a:p>
            <a:r>
              <a:rPr lang="en-US" i="1" dirty="0" smtClean="0"/>
              <a:t>hue</a:t>
            </a:r>
            <a:r>
              <a:rPr lang="en-US" i="1" dirty="0"/>
              <a:t>="time", data=tips)</a:t>
            </a:r>
          </a:p>
        </p:txBody>
      </p:sp>
      <p:sp>
        <p:nvSpPr>
          <p:cNvPr id="12" name="TextBox 11"/>
          <p:cNvSpPr txBox="1"/>
          <p:nvPr/>
        </p:nvSpPr>
        <p:spPr>
          <a:xfrm>
            <a:off x="4950391" y="6006614"/>
            <a:ext cx="5533292" cy="523220"/>
          </a:xfrm>
          <a:prstGeom prst="rect">
            <a:avLst/>
          </a:prstGeom>
          <a:noFill/>
        </p:spPr>
        <p:txBody>
          <a:bodyPr wrap="square" rtlCol="0">
            <a:spAutoFit/>
          </a:bodyPr>
          <a:lstStyle/>
          <a:p>
            <a:r>
              <a:rPr lang="en-US" sz="1400" i="1" dirty="0" smtClean="0"/>
              <a:t>‘orient’ option is used to set the orientation of the plot or the values of x or y columns set the orientation</a:t>
            </a:r>
            <a:endParaRPr lang="en-US" sz="1400" i="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407" y="2265852"/>
            <a:ext cx="54959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354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Nested category Swarm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646331"/>
          </a:xfrm>
          <a:prstGeom prst="rect">
            <a:avLst/>
          </a:prstGeom>
        </p:spPr>
        <p:txBody>
          <a:bodyPr wrap="none">
            <a:spAutoFit/>
          </a:bodyPr>
          <a:lstStyle/>
          <a:p>
            <a:r>
              <a:rPr lang="en-US" i="1" dirty="0" err="1"/>
              <a:t>sns.swarmplot</a:t>
            </a:r>
            <a:r>
              <a:rPr lang="en-US" i="1" dirty="0"/>
              <a:t>(x="</a:t>
            </a:r>
            <a:r>
              <a:rPr lang="en-US" i="1" dirty="0" err="1"/>
              <a:t>total_bill</a:t>
            </a:r>
            <a:r>
              <a:rPr lang="en-US" i="1" dirty="0"/>
              <a:t>", y="day", </a:t>
            </a:r>
            <a:endParaRPr lang="en-US" i="1" dirty="0" smtClean="0"/>
          </a:p>
          <a:p>
            <a:r>
              <a:rPr lang="en-US" i="1" dirty="0" smtClean="0"/>
              <a:t>hue</a:t>
            </a:r>
            <a:r>
              <a:rPr lang="en-US" i="1" dirty="0"/>
              <a:t>="time", data=tips)</a:t>
            </a:r>
          </a:p>
        </p:txBody>
      </p:sp>
      <p:sp>
        <p:nvSpPr>
          <p:cNvPr id="12" name="TextBox 11"/>
          <p:cNvSpPr txBox="1"/>
          <p:nvPr/>
        </p:nvSpPr>
        <p:spPr>
          <a:xfrm>
            <a:off x="4950391" y="6006614"/>
            <a:ext cx="5533292" cy="523220"/>
          </a:xfrm>
          <a:prstGeom prst="rect">
            <a:avLst/>
          </a:prstGeom>
          <a:noFill/>
        </p:spPr>
        <p:txBody>
          <a:bodyPr wrap="square" rtlCol="0">
            <a:spAutoFit/>
          </a:bodyPr>
          <a:lstStyle/>
          <a:p>
            <a:r>
              <a:rPr lang="en-US" sz="1400" i="1" dirty="0" smtClean="0"/>
              <a:t>‘orient’ option is used to set the orientation of the plot or the values of x or y columns set the orientation</a:t>
            </a:r>
            <a:endParaRPr lang="en-US" sz="1400" i="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407" y="2265852"/>
            <a:ext cx="54959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4836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506601" cy="646331"/>
          </a:xfrm>
          <a:prstGeom prst="rect">
            <a:avLst/>
          </a:prstGeom>
        </p:spPr>
        <p:txBody>
          <a:bodyPr wrap="none">
            <a:spAutoFit/>
          </a:bodyPr>
          <a:lstStyle/>
          <a:p>
            <a:r>
              <a:rPr lang="en-US" i="1" dirty="0" err="1"/>
              <a:t>sns.boxplot</a:t>
            </a:r>
            <a:r>
              <a:rPr lang="en-US" i="1" dirty="0"/>
              <a:t>(x="day", y="</a:t>
            </a:r>
            <a:r>
              <a:rPr lang="en-US" i="1" dirty="0" err="1"/>
              <a:t>total_bill</a:t>
            </a:r>
            <a:r>
              <a:rPr lang="en-US" i="1" dirty="0"/>
              <a:t>", </a:t>
            </a:r>
            <a:endParaRPr lang="en-US" i="1" dirty="0" smtClean="0"/>
          </a:p>
          <a:p>
            <a:r>
              <a:rPr lang="en-US" i="1" dirty="0" smtClean="0"/>
              <a:t>hue</a:t>
            </a:r>
            <a:r>
              <a:rPr lang="en-US" i="1" dirty="0"/>
              <a:t>="time", data=tips)</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274" y="2284903"/>
            <a:ext cx="513397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9318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Violin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664658" cy="646331"/>
          </a:xfrm>
          <a:prstGeom prst="rect">
            <a:avLst/>
          </a:prstGeom>
        </p:spPr>
        <p:txBody>
          <a:bodyPr wrap="none">
            <a:spAutoFit/>
          </a:bodyPr>
          <a:lstStyle/>
          <a:p>
            <a:r>
              <a:rPr lang="en-US" i="1" dirty="0" err="1"/>
              <a:t>sns.violinplot</a:t>
            </a:r>
            <a:r>
              <a:rPr lang="en-US" i="1" dirty="0"/>
              <a:t>(x="</a:t>
            </a:r>
            <a:r>
              <a:rPr lang="en-US" i="1" dirty="0" err="1"/>
              <a:t>total_bill</a:t>
            </a:r>
            <a:r>
              <a:rPr lang="en-US" i="1" dirty="0"/>
              <a:t>", y="day", </a:t>
            </a:r>
            <a:endParaRPr lang="en-US" i="1" dirty="0" smtClean="0"/>
          </a:p>
          <a:p>
            <a:r>
              <a:rPr lang="en-US" i="1" dirty="0" smtClean="0"/>
              <a:t>hue</a:t>
            </a:r>
            <a:r>
              <a:rPr lang="en-US" i="1" dirty="0"/>
              <a:t>="time", data=tips)</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643" y="2280141"/>
            <a:ext cx="52863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85692" y="5899641"/>
            <a:ext cx="4736123" cy="276999"/>
          </a:xfrm>
          <a:prstGeom prst="rect">
            <a:avLst/>
          </a:prstGeom>
          <a:noFill/>
        </p:spPr>
        <p:txBody>
          <a:bodyPr wrap="square" rtlCol="0">
            <a:spAutoFit/>
          </a:bodyPr>
          <a:lstStyle/>
          <a:p>
            <a:r>
              <a:rPr lang="en-US" sz="1200" i="1" dirty="0" smtClean="0"/>
              <a:t>Violin plots include KDE to a boxplot</a:t>
            </a:r>
            <a:endParaRPr lang="en-US" sz="1200" i="1" dirty="0"/>
          </a:p>
        </p:txBody>
      </p:sp>
    </p:spTree>
    <p:extLst>
      <p:ext uri="{BB962C8B-B14F-4D97-AF65-F5344CB8AC3E}">
        <p14:creationId xmlns:p14="http://schemas.microsoft.com/office/powerpoint/2010/main" val="4153343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Violin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664658" cy="646331"/>
          </a:xfrm>
          <a:prstGeom prst="rect">
            <a:avLst/>
          </a:prstGeom>
        </p:spPr>
        <p:txBody>
          <a:bodyPr wrap="none">
            <a:spAutoFit/>
          </a:bodyPr>
          <a:lstStyle/>
          <a:p>
            <a:r>
              <a:rPr lang="en-US" i="1" dirty="0" err="1"/>
              <a:t>sns.violinplot</a:t>
            </a:r>
            <a:r>
              <a:rPr lang="en-US" i="1" dirty="0"/>
              <a:t>(x="day", y="</a:t>
            </a:r>
            <a:r>
              <a:rPr lang="en-US" i="1" dirty="0" err="1"/>
              <a:t>total_bill</a:t>
            </a:r>
            <a:r>
              <a:rPr lang="en-US" i="1" dirty="0"/>
              <a:t>", </a:t>
            </a:r>
            <a:endParaRPr lang="en-US" i="1" dirty="0" smtClean="0"/>
          </a:p>
          <a:p>
            <a:r>
              <a:rPr lang="en-US" i="1" dirty="0" smtClean="0"/>
              <a:t>hue</a:t>
            </a:r>
            <a:r>
              <a:rPr lang="en-US" i="1" dirty="0"/>
              <a:t>="sex", data=tips, split=True)</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789" y="2072748"/>
            <a:ext cx="56007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14646" y="5923453"/>
            <a:ext cx="5181600" cy="646331"/>
          </a:xfrm>
          <a:prstGeom prst="rect">
            <a:avLst/>
          </a:prstGeom>
          <a:noFill/>
        </p:spPr>
        <p:txBody>
          <a:bodyPr wrap="square" rtlCol="0">
            <a:spAutoFit/>
          </a:bodyPr>
          <a:lstStyle/>
          <a:p>
            <a:r>
              <a:rPr lang="en-US" sz="1200" i="1" dirty="0" smtClean="0"/>
              <a:t>Violin plot can be split if there are two categories on which to split. Box plot denotes overall distribution while the KDEs denote the distribution for respective categories.</a:t>
            </a:r>
            <a:endParaRPr lang="en-US" sz="1200" i="1" dirty="0"/>
          </a:p>
        </p:txBody>
      </p:sp>
    </p:spTree>
    <p:extLst>
      <p:ext uri="{BB962C8B-B14F-4D97-AF65-F5344CB8AC3E}">
        <p14:creationId xmlns:p14="http://schemas.microsoft.com/office/powerpoint/2010/main" val="3811230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Violin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1200329"/>
          </a:xfrm>
          <a:prstGeom prst="rect">
            <a:avLst/>
          </a:prstGeom>
        </p:spPr>
        <p:txBody>
          <a:bodyPr wrap="none">
            <a:spAutoFit/>
          </a:bodyPr>
          <a:lstStyle/>
          <a:p>
            <a:r>
              <a:rPr lang="en-US" i="1" dirty="0" err="1"/>
              <a:t>sns.violinplot</a:t>
            </a:r>
            <a:r>
              <a:rPr lang="en-US" i="1" dirty="0"/>
              <a:t>(x="day", y="</a:t>
            </a:r>
            <a:r>
              <a:rPr lang="en-US" i="1" dirty="0" err="1"/>
              <a:t>total_bill</a:t>
            </a:r>
            <a:r>
              <a:rPr lang="en-US" i="1" dirty="0"/>
              <a:t>", </a:t>
            </a:r>
            <a:endParaRPr lang="en-US" i="1" dirty="0" smtClean="0"/>
          </a:p>
          <a:p>
            <a:r>
              <a:rPr lang="en-US" i="1" dirty="0" smtClean="0"/>
              <a:t>data=tips</a:t>
            </a:r>
            <a:r>
              <a:rPr lang="en-US" i="1" dirty="0"/>
              <a:t>, inner=None)</a:t>
            </a:r>
          </a:p>
          <a:p>
            <a:r>
              <a:rPr lang="en-US" i="1" dirty="0" err="1"/>
              <a:t>sns.swarmplot</a:t>
            </a:r>
            <a:r>
              <a:rPr lang="en-US" i="1" dirty="0"/>
              <a:t>(x="day", y="</a:t>
            </a:r>
            <a:r>
              <a:rPr lang="en-US" i="1" dirty="0" err="1"/>
              <a:t>total_bill</a:t>
            </a:r>
            <a:r>
              <a:rPr lang="en-US" i="1" dirty="0"/>
              <a:t>", </a:t>
            </a:r>
            <a:endParaRPr lang="en-US" i="1" dirty="0" smtClean="0"/>
          </a:p>
          <a:p>
            <a:r>
              <a:rPr lang="en-US" i="1" dirty="0" smtClean="0"/>
              <a:t>data=tips</a:t>
            </a:r>
            <a:r>
              <a:rPr lang="en-US" i="1" dirty="0"/>
              <a:t>, color="w", alpha=.5)</a:t>
            </a:r>
          </a:p>
        </p:txBody>
      </p:sp>
      <p:sp>
        <p:nvSpPr>
          <p:cNvPr id="6" name="TextBox 5"/>
          <p:cNvSpPr txBox="1"/>
          <p:nvPr/>
        </p:nvSpPr>
        <p:spPr>
          <a:xfrm>
            <a:off x="5814646" y="5923453"/>
            <a:ext cx="5181600" cy="276999"/>
          </a:xfrm>
          <a:prstGeom prst="rect">
            <a:avLst/>
          </a:prstGeom>
          <a:noFill/>
        </p:spPr>
        <p:txBody>
          <a:bodyPr wrap="square" rtlCol="0">
            <a:spAutoFit/>
          </a:bodyPr>
          <a:lstStyle/>
          <a:p>
            <a:r>
              <a:rPr lang="en-US" sz="1200" i="1" dirty="0" smtClean="0"/>
              <a:t>Swarm plots can be combined with violin plots or box plots</a:t>
            </a:r>
            <a:endParaRPr lang="en-US" sz="1200" i="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684" y="2133130"/>
            <a:ext cx="53435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155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08158" cy="1200329"/>
          </a:xfrm>
          <a:prstGeom prst="rect">
            <a:avLst/>
          </a:prstGeom>
        </p:spPr>
        <p:txBody>
          <a:bodyPr wrap="none">
            <a:spAutoFit/>
          </a:bodyPr>
          <a:lstStyle/>
          <a:p>
            <a:r>
              <a:rPr lang="en-US" i="1" dirty="0" err="1"/>
              <a:t>sns.boxplot</a:t>
            </a:r>
            <a:r>
              <a:rPr lang="en-US" i="1" dirty="0"/>
              <a:t>(x="day", y="</a:t>
            </a:r>
            <a:r>
              <a:rPr lang="en-US" i="1" dirty="0" err="1"/>
              <a:t>total_bill</a:t>
            </a:r>
            <a:r>
              <a:rPr lang="en-US" i="1" dirty="0"/>
              <a:t>", </a:t>
            </a:r>
            <a:endParaRPr lang="en-US" i="1" dirty="0" smtClean="0"/>
          </a:p>
          <a:p>
            <a:r>
              <a:rPr lang="en-US" i="1" dirty="0" smtClean="0"/>
              <a:t>data=tips</a:t>
            </a:r>
            <a:r>
              <a:rPr lang="en-US" i="1" dirty="0"/>
              <a:t>)</a:t>
            </a:r>
          </a:p>
          <a:p>
            <a:r>
              <a:rPr lang="en-US" i="1" dirty="0" err="1"/>
              <a:t>sns.swarmplot</a:t>
            </a:r>
            <a:r>
              <a:rPr lang="en-US" i="1" dirty="0"/>
              <a:t>(x="day", y="</a:t>
            </a:r>
            <a:r>
              <a:rPr lang="en-US" i="1" dirty="0" err="1"/>
              <a:t>total_bill</a:t>
            </a:r>
            <a:r>
              <a:rPr lang="en-US" i="1" dirty="0"/>
              <a:t>", </a:t>
            </a:r>
            <a:endParaRPr lang="en-US" i="1" dirty="0" smtClean="0"/>
          </a:p>
          <a:p>
            <a:r>
              <a:rPr lang="en-US" i="1" dirty="0" smtClean="0"/>
              <a:t>data=tips</a:t>
            </a:r>
            <a:r>
              <a:rPr lang="en-US" i="1" dirty="0"/>
              <a:t>, color="b", alpha=.5)</a:t>
            </a:r>
          </a:p>
        </p:txBody>
      </p:sp>
      <p:sp>
        <p:nvSpPr>
          <p:cNvPr id="6" name="TextBox 5"/>
          <p:cNvSpPr txBox="1"/>
          <p:nvPr/>
        </p:nvSpPr>
        <p:spPr>
          <a:xfrm>
            <a:off x="5814646" y="5923453"/>
            <a:ext cx="5181600" cy="276999"/>
          </a:xfrm>
          <a:prstGeom prst="rect">
            <a:avLst/>
          </a:prstGeom>
          <a:noFill/>
        </p:spPr>
        <p:txBody>
          <a:bodyPr wrap="square" rtlCol="0">
            <a:spAutoFit/>
          </a:bodyPr>
          <a:lstStyle/>
          <a:p>
            <a:r>
              <a:rPr lang="en-US" sz="1200" i="1" dirty="0" smtClean="0"/>
              <a:t>Swarm plots can be combined with violin plots or box plots</a:t>
            </a:r>
            <a:endParaRPr lang="en-US" sz="1200" i="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2" y="2129282"/>
            <a:ext cx="535305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725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391249" cy="646331"/>
          </a:xfrm>
          <a:prstGeom prst="rect">
            <a:avLst/>
          </a:prstGeom>
        </p:spPr>
        <p:txBody>
          <a:bodyPr wrap="none">
            <a:spAutoFit/>
          </a:bodyPr>
          <a:lstStyle/>
          <a:p>
            <a:r>
              <a:rPr lang="en-US" i="1" dirty="0" err="1"/>
              <a:t>sns.barplot</a:t>
            </a:r>
            <a:r>
              <a:rPr lang="en-US" i="1" dirty="0"/>
              <a:t>(x="sex", y="survived", </a:t>
            </a:r>
            <a:endParaRPr lang="en-US" i="1" dirty="0" smtClean="0"/>
          </a:p>
          <a:p>
            <a:r>
              <a:rPr lang="en-US" i="1" dirty="0" smtClean="0"/>
              <a:t>hue</a:t>
            </a:r>
            <a:r>
              <a:rPr lang="en-US" i="1" dirty="0"/>
              <a:t>="class", data=titanic)</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263" y="2251566"/>
            <a:ext cx="51625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581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a:t>
            </a:r>
            <a:r>
              <a:rPr lang="en-IN" sz="5400" dirty="0" smtClean="0">
                <a:solidFill>
                  <a:srgbClr val="C00000"/>
                </a:solidFill>
              </a:rPr>
              <a:t>4: </a:t>
            </a:r>
            <a:r>
              <a:rPr lang="en-IN" sz="5400" dirty="0" smtClean="0">
                <a:solidFill>
                  <a:srgbClr val="C00000"/>
                </a:solidFill>
              </a:rPr>
              <a:t>Visualisations</a:t>
            </a:r>
            <a:r>
              <a:rPr lang="en-IN" sz="5400" dirty="0" smtClean="0">
                <a:solidFill>
                  <a:srgbClr val="C00000"/>
                </a:solidFill>
              </a:rPr>
              <a:t>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r>
              <a:rPr lang="en-IN" dirty="0" smtClean="0"/>
              <a:t>Visualisation with </a:t>
            </a:r>
            <a:r>
              <a:rPr lang="en-IN" dirty="0" err="1" smtClean="0"/>
              <a:t>Matplotlib</a:t>
            </a:r>
            <a:endParaRPr lang="en-IN" dirty="0" smtClean="0"/>
          </a:p>
          <a:p>
            <a:pPr marL="0" indent="0">
              <a:buNone/>
            </a:pPr>
            <a:r>
              <a:rPr lang="en-IN" dirty="0" smtClean="0"/>
              <a:t>        </a:t>
            </a:r>
            <a:r>
              <a:rPr lang="en-IN" dirty="0" smtClean="0"/>
              <a:t>Visualisation with </a:t>
            </a:r>
            <a:r>
              <a:rPr lang="en-IN" dirty="0" err="1" smtClean="0"/>
              <a:t>Seaborn</a:t>
            </a:r>
            <a:r>
              <a:rPr lang="en-IN" dirty="0" smtClean="0"/>
              <a:t> </a:t>
            </a:r>
            <a:endParaRPr lang="en-IN" dirty="0" smtClean="0"/>
          </a:p>
          <a:p>
            <a:pPr marL="0" indent="0">
              <a:buNone/>
            </a:pPr>
            <a:r>
              <a:rPr lang="en-IN" dirty="0"/>
              <a:t> </a:t>
            </a:r>
            <a:r>
              <a:rPr lang="en-IN" dirty="0" smtClean="0"/>
              <a:t>       </a:t>
            </a:r>
            <a:r>
              <a:rPr lang="en-IN" dirty="0" smtClean="0"/>
              <a:t>Visualisation with </a:t>
            </a:r>
            <a:r>
              <a:rPr lang="en-IN" dirty="0" err="1" smtClean="0"/>
              <a:t>Plotly</a:t>
            </a:r>
            <a:endParaRPr lang="en-IN" dirty="0" smtClean="0"/>
          </a:p>
        </p:txBody>
      </p:sp>
      <p:sp>
        <p:nvSpPr>
          <p:cNvPr id="4" name="Oval 3"/>
          <p:cNvSpPr/>
          <p:nvPr/>
        </p:nvSpPr>
        <p:spPr>
          <a:xfrm>
            <a:off x="1018309" y="1825625"/>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018309" y="2365447"/>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018309" y="2905270"/>
            <a:ext cx="436418" cy="44680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6217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Count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689600" cy="646331"/>
          </a:xfrm>
          <a:prstGeom prst="rect">
            <a:avLst/>
          </a:prstGeom>
        </p:spPr>
        <p:txBody>
          <a:bodyPr wrap="none">
            <a:spAutoFit/>
          </a:bodyPr>
          <a:lstStyle/>
          <a:p>
            <a:r>
              <a:rPr lang="en-US" i="1" dirty="0" err="1"/>
              <a:t>sns.countplot</a:t>
            </a:r>
            <a:r>
              <a:rPr lang="en-US" i="1" dirty="0"/>
              <a:t>(x="deck", data=titanic, </a:t>
            </a:r>
            <a:endParaRPr lang="en-US" i="1" dirty="0" smtClean="0"/>
          </a:p>
          <a:p>
            <a:r>
              <a:rPr lang="en-US" i="1" dirty="0" smtClean="0"/>
              <a:t>palette</a:t>
            </a:r>
            <a:r>
              <a:rPr lang="en-US" i="1" dirty="0"/>
              <a:t>="</a:t>
            </a:r>
            <a:r>
              <a:rPr lang="en-US" i="1" dirty="0" err="1"/>
              <a:t>Greens_d</a:t>
            </a:r>
            <a:r>
              <a:rPr lang="en-US" i="1" dirty="0"/>
              <a:t>")</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480" y="2261091"/>
            <a:ext cx="53816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33023" y="6189785"/>
            <a:ext cx="4822546" cy="276999"/>
          </a:xfrm>
          <a:prstGeom prst="rect">
            <a:avLst/>
          </a:prstGeom>
          <a:noFill/>
        </p:spPr>
        <p:txBody>
          <a:bodyPr wrap="square" rtlCol="0">
            <a:spAutoFit/>
          </a:bodyPr>
          <a:lstStyle/>
          <a:p>
            <a:r>
              <a:rPr lang="en-US" sz="1200" i="1" dirty="0" smtClean="0"/>
              <a:t>Count plot just gives the count for that category</a:t>
            </a:r>
            <a:endParaRPr lang="en-US" sz="1200" i="1" dirty="0"/>
          </a:p>
        </p:txBody>
      </p:sp>
    </p:spTree>
    <p:extLst>
      <p:ext uri="{BB962C8B-B14F-4D97-AF65-F5344CB8AC3E}">
        <p14:creationId xmlns:p14="http://schemas.microsoft.com/office/powerpoint/2010/main" val="3768161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Count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654205" cy="646331"/>
          </a:xfrm>
          <a:prstGeom prst="rect">
            <a:avLst/>
          </a:prstGeom>
        </p:spPr>
        <p:txBody>
          <a:bodyPr wrap="none">
            <a:spAutoFit/>
          </a:bodyPr>
          <a:lstStyle/>
          <a:p>
            <a:r>
              <a:rPr lang="en-US" i="1" dirty="0" err="1"/>
              <a:t>sns.countplot</a:t>
            </a:r>
            <a:r>
              <a:rPr lang="en-US" i="1" dirty="0"/>
              <a:t>(y="deck", hue="class", </a:t>
            </a:r>
            <a:endParaRPr lang="en-US" i="1" dirty="0" smtClean="0"/>
          </a:p>
          <a:p>
            <a:r>
              <a:rPr lang="en-US" i="1" dirty="0" smtClean="0"/>
              <a:t>data=titanic</a:t>
            </a:r>
            <a:r>
              <a:rPr lang="en-US" i="1" dirty="0"/>
              <a:t>, palette="</a:t>
            </a:r>
            <a:r>
              <a:rPr lang="en-US" i="1" dirty="0" err="1"/>
              <a:t>Greens_d</a:t>
            </a:r>
            <a:r>
              <a:rPr lang="en-US" i="1" dirty="0"/>
              <a:t>")</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282" y="2406894"/>
            <a:ext cx="536257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734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Point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558923" cy="646331"/>
          </a:xfrm>
          <a:prstGeom prst="rect">
            <a:avLst/>
          </a:prstGeom>
        </p:spPr>
        <p:txBody>
          <a:bodyPr wrap="none">
            <a:spAutoFit/>
          </a:bodyPr>
          <a:lstStyle/>
          <a:p>
            <a:r>
              <a:rPr lang="en-US" i="1" dirty="0" err="1"/>
              <a:t>sns.pointplot</a:t>
            </a:r>
            <a:r>
              <a:rPr lang="en-US" i="1" dirty="0"/>
              <a:t>(x="sex", y="survived", </a:t>
            </a:r>
            <a:endParaRPr lang="en-US" i="1" dirty="0" smtClean="0"/>
          </a:p>
          <a:p>
            <a:r>
              <a:rPr lang="en-US" i="1" dirty="0" smtClean="0"/>
              <a:t>hue</a:t>
            </a:r>
            <a:r>
              <a:rPr lang="en-US" i="1" dirty="0"/>
              <a:t>="class", data=titanic)</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461" y="2218228"/>
            <a:ext cx="541972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66338" y="5873262"/>
            <a:ext cx="4454770" cy="461665"/>
          </a:xfrm>
          <a:prstGeom prst="rect">
            <a:avLst/>
          </a:prstGeom>
          <a:noFill/>
        </p:spPr>
        <p:txBody>
          <a:bodyPr wrap="square" rtlCol="0">
            <a:spAutoFit/>
          </a:bodyPr>
          <a:lstStyle/>
          <a:p>
            <a:r>
              <a:rPr lang="en-US" sz="1200" i="1" dirty="0" smtClean="0"/>
              <a:t>Instead of bars, point plots have points and the confidence of interval for mean estimation.</a:t>
            </a:r>
            <a:endParaRPr lang="en-US" sz="1200" i="1" dirty="0"/>
          </a:p>
        </p:txBody>
      </p:sp>
    </p:spTree>
    <p:extLst>
      <p:ext uri="{BB962C8B-B14F-4D97-AF65-F5344CB8AC3E}">
        <p14:creationId xmlns:p14="http://schemas.microsoft.com/office/powerpoint/2010/main" val="3603643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Point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005584" cy="1200329"/>
          </a:xfrm>
          <a:prstGeom prst="rect">
            <a:avLst/>
          </a:prstGeom>
        </p:spPr>
        <p:txBody>
          <a:bodyPr wrap="none">
            <a:spAutoFit/>
          </a:bodyPr>
          <a:lstStyle/>
          <a:p>
            <a:r>
              <a:rPr lang="en-US" i="1" dirty="0" err="1"/>
              <a:t>sns.pointplot</a:t>
            </a:r>
            <a:r>
              <a:rPr lang="en-US" i="1" dirty="0"/>
              <a:t>(x="class", y="survived", </a:t>
            </a:r>
            <a:endParaRPr lang="en-US" i="1" dirty="0" smtClean="0"/>
          </a:p>
          <a:p>
            <a:r>
              <a:rPr lang="en-US" i="1" dirty="0" smtClean="0"/>
              <a:t>hue</a:t>
            </a:r>
            <a:r>
              <a:rPr lang="en-US" i="1" dirty="0"/>
              <a:t>="sex", data=titanic,</a:t>
            </a:r>
          </a:p>
          <a:p>
            <a:r>
              <a:rPr lang="en-US" i="1" dirty="0" smtClean="0"/>
              <a:t>palette</a:t>
            </a:r>
            <a:r>
              <a:rPr lang="en-US" i="1" dirty="0"/>
              <a:t>={"male": "g", "female": "m"},</a:t>
            </a:r>
          </a:p>
          <a:p>
            <a:r>
              <a:rPr lang="en-US" i="1" dirty="0" smtClean="0"/>
              <a:t>markers</a:t>
            </a:r>
            <a:r>
              <a:rPr lang="en-US" i="1" dirty="0"/>
              <a:t>=["^", "o"], </a:t>
            </a:r>
            <a:r>
              <a:rPr lang="en-US" i="1" dirty="0" err="1"/>
              <a:t>linestyles</a:t>
            </a:r>
            <a:r>
              <a:rPr lang="en-US" i="1" dirty="0"/>
              <a:t>=["-", "--"])</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120" y="2203160"/>
            <a:ext cx="52863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744308" y="5913534"/>
            <a:ext cx="4929187" cy="276999"/>
          </a:xfrm>
          <a:prstGeom prst="rect">
            <a:avLst/>
          </a:prstGeom>
          <a:noFill/>
        </p:spPr>
        <p:txBody>
          <a:bodyPr wrap="square" rtlCol="0">
            <a:spAutoFit/>
          </a:bodyPr>
          <a:lstStyle/>
          <a:p>
            <a:r>
              <a:rPr lang="en-US" sz="1200" i="1" dirty="0" smtClean="0"/>
              <a:t>Providing line styling options</a:t>
            </a:r>
            <a:endParaRPr lang="en-US" sz="1200" i="1" dirty="0"/>
          </a:p>
        </p:txBody>
      </p:sp>
    </p:spTree>
    <p:extLst>
      <p:ext uri="{BB962C8B-B14F-4D97-AF65-F5344CB8AC3E}">
        <p14:creationId xmlns:p14="http://schemas.microsoft.com/office/powerpoint/2010/main" val="5763079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Multi-panel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728521" cy="923330"/>
          </a:xfrm>
          <a:prstGeom prst="rect">
            <a:avLst/>
          </a:prstGeom>
        </p:spPr>
        <p:txBody>
          <a:bodyPr wrap="none">
            <a:spAutoFit/>
          </a:bodyPr>
          <a:lstStyle/>
          <a:p>
            <a:r>
              <a:rPr lang="en-US" i="1" dirty="0" err="1"/>
              <a:t>sns.factorplot</a:t>
            </a:r>
            <a:r>
              <a:rPr lang="en-US" i="1" dirty="0"/>
              <a:t>(x="day", y="</a:t>
            </a:r>
            <a:r>
              <a:rPr lang="en-US" i="1" dirty="0" err="1"/>
              <a:t>total_bill</a:t>
            </a:r>
            <a:r>
              <a:rPr lang="en-US" i="1" dirty="0"/>
              <a:t>", </a:t>
            </a:r>
            <a:endParaRPr lang="en-US" i="1" dirty="0" smtClean="0"/>
          </a:p>
          <a:p>
            <a:r>
              <a:rPr lang="en-US" i="1" dirty="0" smtClean="0"/>
              <a:t>hue</a:t>
            </a:r>
            <a:r>
              <a:rPr lang="en-US" i="1" dirty="0"/>
              <a:t>="</a:t>
            </a:r>
            <a:r>
              <a:rPr lang="en-US" i="1" dirty="0" err="1"/>
              <a:t>smoker</a:t>
            </a:r>
            <a:r>
              <a:rPr lang="en-US" i="1" dirty="0" err="1" smtClean="0"/>
              <a:t>",col</a:t>
            </a:r>
            <a:r>
              <a:rPr lang="en-US" i="1" dirty="0"/>
              <a:t>="time", data=tips, </a:t>
            </a:r>
            <a:endParaRPr lang="en-US" i="1" dirty="0" smtClean="0"/>
          </a:p>
          <a:p>
            <a:r>
              <a:rPr lang="en-US" i="1" dirty="0" smtClean="0"/>
              <a:t>kind</a:t>
            </a:r>
            <a:r>
              <a:rPr lang="en-US" i="1" dirty="0"/>
              <a:t>="swarm")</a:t>
            </a:r>
          </a:p>
        </p:txBody>
      </p:sp>
      <p:sp>
        <p:nvSpPr>
          <p:cNvPr id="8" name="TextBox 7"/>
          <p:cNvSpPr txBox="1"/>
          <p:nvPr/>
        </p:nvSpPr>
        <p:spPr>
          <a:xfrm>
            <a:off x="5744308" y="5913534"/>
            <a:ext cx="4929187" cy="276999"/>
          </a:xfrm>
          <a:prstGeom prst="rect">
            <a:avLst/>
          </a:prstGeom>
          <a:noFill/>
        </p:spPr>
        <p:txBody>
          <a:bodyPr wrap="square" rtlCol="0">
            <a:spAutoFit/>
          </a:bodyPr>
          <a:lstStyle/>
          <a:p>
            <a:r>
              <a:rPr lang="en-US" sz="1200" i="1" dirty="0" err="1" smtClean="0"/>
              <a:t>Factorplot</a:t>
            </a:r>
            <a:r>
              <a:rPr lang="en-US" sz="1200" i="1" dirty="0" smtClean="0"/>
              <a:t> is used to </a:t>
            </a:r>
            <a:r>
              <a:rPr lang="en-US" sz="1200" i="1" dirty="0" err="1" smtClean="0"/>
              <a:t>craete</a:t>
            </a:r>
            <a:r>
              <a:rPr lang="en-US" sz="1200" i="1" dirty="0" smtClean="0"/>
              <a:t> </a:t>
            </a:r>
            <a:r>
              <a:rPr lang="en-US" sz="1200" i="1" dirty="0" err="1" smtClean="0"/>
              <a:t>muli</a:t>
            </a:r>
            <a:r>
              <a:rPr lang="en-US" sz="1200" i="1" dirty="0" smtClean="0"/>
              <a:t>-panel plots. It produces a pair plot object.</a:t>
            </a:r>
            <a:endParaRPr lang="en-US" sz="1200" i="1"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553" y="2548307"/>
            <a:ext cx="7342695" cy="3340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16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Multi-panel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11877" cy="923330"/>
          </a:xfrm>
          <a:prstGeom prst="rect">
            <a:avLst/>
          </a:prstGeom>
        </p:spPr>
        <p:txBody>
          <a:bodyPr wrap="none">
            <a:spAutoFit/>
          </a:bodyPr>
          <a:lstStyle/>
          <a:p>
            <a:r>
              <a:rPr lang="en-US" i="1" dirty="0" err="1"/>
              <a:t>sns.factorplot</a:t>
            </a:r>
            <a:r>
              <a:rPr lang="en-US" i="1" dirty="0"/>
              <a:t>(x="time", y="</a:t>
            </a:r>
            <a:r>
              <a:rPr lang="en-US" i="1" dirty="0" err="1"/>
              <a:t>total_bill</a:t>
            </a:r>
            <a:r>
              <a:rPr lang="en-US" i="1" dirty="0"/>
              <a:t>", </a:t>
            </a:r>
            <a:endParaRPr lang="en-US" i="1" dirty="0" smtClean="0"/>
          </a:p>
          <a:p>
            <a:r>
              <a:rPr lang="en-US" i="1" dirty="0" smtClean="0"/>
              <a:t>hue</a:t>
            </a:r>
            <a:r>
              <a:rPr lang="en-US" i="1" dirty="0"/>
              <a:t>="</a:t>
            </a:r>
            <a:r>
              <a:rPr lang="en-US" i="1" dirty="0" err="1"/>
              <a:t>smoker</a:t>
            </a:r>
            <a:r>
              <a:rPr lang="en-US" i="1" dirty="0" err="1" smtClean="0"/>
              <a:t>",col</a:t>
            </a:r>
            <a:r>
              <a:rPr lang="en-US" i="1" dirty="0"/>
              <a:t>="day", data=tips, </a:t>
            </a:r>
            <a:endParaRPr lang="en-US" i="1" dirty="0" smtClean="0"/>
          </a:p>
          <a:p>
            <a:r>
              <a:rPr lang="en-US" i="1" dirty="0" smtClean="0"/>
              <a:t>kind</a:t>
            </a:r>
            <a:r>
              <a:rPr lang="en-US" i="1" dirty="0"/>
              <a:t>="box", size=4, aspect=.5)</a:t>
            </a:r>
          </a:p>
        </p:txBody>
      </p:sp>
      <p:sp>
        <p:nvSpPr>
          <p:cNvPr id="8" name="TextBox 7"/>
          <p:cNvSpPr txBox="1"/>
          <p:nvPr/>
        </p:nvSpPr>
        <p:spPr>
          <a:xfrm>
            <a:off x="5744308" y="5913534"/>
            <a:ext cx="4929187" cy="276999"/>
          </a:xfrm>
          <a:prstGeom prst="rect">
            <a:avLst/>
          </a:prstGeom>
          <a:noFill/>
        </p:spPr>
        <p:txBody>
          <a:bodyPr wrap="square" rtlCol="0">
            <a:spAutoFit/>
          </a:bodyPr>
          <a:lstStyle/>
          <a:p>
            <a:r>
              <a:rPr lang="en-US" sz="1200" i="1" dirty="0" smtClean="0"/>
              <a:t>Size-vertical size; Aspect-horizontal size</a:t>
            </a:r>
            <a:endParaRPr lang="en-US" sz="1200" i="1"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06" y="2500828"/>
            <a:ext cx="6970273" cy="3130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6031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Multi-panel plot</a:t>
            </a:r>
            <a:endParaRPr lang="en-US" sz="2800" b="1" dirty="0"/>
          </a:p>
        </p:txBody>
      </p:sp>
      <p:cxnSp>
        <p:nvCxnSpPr>
          <p:cNvPr id="7" name="Straight Connector 6"/>
          <p:cNvCxnSpPr/>
          <p:nvPr/>
        </p:nvCxnSpPr>
        <p:spPr>
          <a:xfrm>
            <a:off x="4387434"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050019" cy="1200329"/>
          </a:xfrm>
          <a:prstGeom prst="rect">
            <a:avLst/>
          </a:prstGeom>
        </p:spPr>
        <p:txBody>
          <a:bodyPr wrap="none">
            <a:spAutoFit/>
          </a:bodyPr>
          <a:lstStyle/>
          <a:p>
            <a:r>
              <a:rPr lang="en-US" i="1" dirty="0"/>
              <a:t>g = </a:t>
            </a:r>
            <a:r>
              <a:rPr lang="en-US" i="1" dirty="0" err="1" smtClean="0"/>
              <a:t>sns.PairGrid</a:t>
            </a:r>
            <a:r>
              <a:rPr lang="en-US" i="1" dirty="0" smtClean="0"/>
              <a:t>(tips, </a:t>
            </a:r>
            <a:r>
              <a:rPr lang="en-US" i="1" dirty="0" err="1" smtClean="0"/>
              <a:t>x_vars</a:t>
            </a:r>
            <a:r>
              <a:rPr lang="en-US" i="1" dirty="0"/>
              <a:t>=["smoker</a:t>
            </a:r>
            <a:r>
              <a:rPr lang="en-US" i="1" dirty="0" smtClean="0"/>
              <a:t>",</a:t>
            </a:r>
          </a:p>
          <a:p>
            <a:r>
              <a:rPr lang="en-US" i="1" dirty="0" smtClean="0"/>
              <a:t>"</a:t>
            </a:r>
            <a:r>
              <a:rPr lang="en-US" i="1" dirty="0"/>
              <a:t>time", "sex</a:t>
            </a:r>
            <a:r>
              <a:rPr lang="en-US" i="1" dirty="0" smtClean="0"/>
              <a:t>"],</a:t>
            </a:r>
            <a:r>
              <a:rPr lang="en-US" i="1" dirty="0" err="1" smtClean="0"/>
              <a:t>y_vars</a:t>
            </a:r>
            <a:r>
              <a:rPr lang="en-US" i="1" dirty="0"/>
              <a:t>=["</a:t>
            </a:r>
            <a:r>
              <a:rPr lang="en-US" i="1" dirty="0" err="1"/>
              <a:t>total_bill</a:t>
            </a:r>
            <a:r>
              <a:rPr lang="en-US" i="1" dirty="0"/>
              <a:t>", "tip"],</a:t>
            </a:r>
          </a:p>
          <a:p>
            <a:r>
              <a:rPr lang="en-US" i="1" dirty="0" smtClean="0"/>
              <a:t>aspect</a:t>
            </a:r>
            <a:r>
              <a:rPr lang="en-US" i="1" dirty="0"/>
              <a:t>=.75, size=3.5)</a:t>
            </a:r>
          </a:p>
          <a:p>
            <a:r>
              <a:rPr lang="en-US" i="1" dirty="0" err="1"/>
              <a:t>g.map</a:t>
            </a:r>
            <a:r>
              <a:rPr lang="en-US" i="1" dirty="0"/>
              <a:t>(</a:t>
            </a:r>
            <a:r>
              <a:rPr lang="en-US" i="1" dirty="0" err="1"/>
              <a:t>sns.violinplot</a:t>
            </a:r>
            <a:r>
              <a:rPr lang="en-US" i="1" dirty="0"/>
              <a:t>, palette="pastel")</a:t>
            </a:r>
          </a:p>
        </p:txBody>
      </p:sp>
      <p:sp>
        <p:nvSpPr>
          <p:cNvPr id="8" name="TextBox 7"/>
          <p:cNvSpPr txBox="1"/>
          <p:nvPr/>
        </p:nvSpPr>
        <p:spPr>
          <a:xfrm>
            <a:off x="5431264" y="6334135"/>
            <a:ext cx="4929187" cy="461665"/>
          </a:xfrm>
          <a:prstGeom prst="rect">
            <a:avLst/>
          </a:prstGeom>
          <a:noFill/>
        </p:spPr>
        <p:txBody>
          <a:bodyPr wrap="square" rtlCol="0">
            <a:spAutoFit/>
          </a:bodyPr>
          <a:lstStyle/>
          <a:p>
            <a:r>
              <a:rPr lang="en-US" sz="1200" i="1" dirty="0" smtClean="0"/>
              <a:t>Map and </a:t>
            </a:r>
            <a:r>
              <a:rPr lang="en-US" sz="1200" i="1" dirty="0" err="1" smtClean="0"/>
              <a:t>PairGrid</a:t>
            </a:r>
            <a:r>
              <a:rPr lang="en-US" sz="1200" i="1" dirty="0" smtClean="0"/>
              <a:t> can be combined to produce multi-panel plots for different variables across x and y axis</a:t>
            </a:r>
            <a:endParaRPr lang="en-US" sz="1200" i="1"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2" y="2168045"/>
            <a:ext cx="6249135" cy="416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343818" cy="369332"/>
          </a:xfrm>
          <a:prstGeom prst="rect">
            <a:avLst/>
          </a:prstGeom>
        </p:spPr>
        <p:txBody>
          <a:bodyPr wrap="none">
            <a:spAutoFit/>
          </a:bodyPr>
          <a:lstStyle/>
          <a:p>
            <a:r>
              <a:rPr lang="en-US" i="1" dirty="0" err="1"/>
              <a:t>sns.regplot</a:t>
            </a:r>
            <a:r>
              <a:rPr lang="en-US" i="1" dirty="0"/>
              <a:t>(x="</a:t>
            </a:r>
            <a:r>
              <a:rPr lang="en-US" i="1" dirty="0" err="1"/>
              <a:t>total_bill</a:t>
            </a:r>
            <a:r>
              <a:rPr lang="en-US" i="1" dirty="0"/>
              <a:t>", y="tip", data=tips)</a:t>
            </a:r>
          </a:p>
        </p:txBody>
      </p:sp>
      <p:sp>
        <p:nvSpPr>
          <p:cNvPr id="8" name="TextBox 7"/>
          <p:cNvSpPr txBox="1"/>
          <p:nvPr/>
        </p:nvSpPr>
        <p:spPr>
          <a:xfrm>
            <a:off x="5431264" y="5964861"/>
            <a:ext cx="4929187" cy="461665"/>
          </a:xfrm>
          <a:prstGeom prst="rect">
            <a:avLst/>
          </a:prstGeom>
          <a:noFill/>
        </p:spPr>
        <p:txBody>
          <a:bodyPr wrap="square" rtlCol="0">
            <a:spAutoFit/>
          </a:bodyPr>
          <a:lstStyle/>
          <a:p>
            <a:r>
              <a:rPr lang="en-US" sz="1200" i="1" dirty="0" smtClean="0"/>
              <a:t>Returns the regression fit line with a 95% confidence area. </a:t>
            </a:r>
            <a:r>
              <a:rPr lang="en-US" sz="1200" i="1" dirty="0" err="1" smtClean="0"/>
              <a:t>Regplot</a:t>
            </a:r>
            <a:r>
              <a:rPr lang="en-US" sz="1200" i="1" dirty="0" smtClean="0"/>
              <a:t> accepts </a:t>
            </a:r>
            <a:r>
              <a:rPr lang="en-US" sz="1200" i="1" dirty="0" err="1" smtClean="0"/>
              <a:t>numpy</a:t>
            </a:r>
            <a:r>
              <a:rPr lang="en-US" sz="1200" i="1" dirty="0" smtClean="0"/>
              <a:t> arrays and series as well, </a:t>
            </a:r>
            <a:r>
              <a:rPr lang="en-US" sz="1200" i="1" dirty="0" err="1" smtClean="0"/>
              <a:t>lmplot</a:t>
            </a:r>
            <a:r>
              <a:rPr lang="en-US" sz="1200" i="1" dirty="0" smtClean="0"/>
              <a:t> doesn’t. </a:t>
            </a:r>
            <a:endParaRPr lang="en-US" sz="1200" i="1"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129" y="2242041"/>
            <a:ext cx="52768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86065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343818" cy="369332"/>
          </a:xfrm>
          <a:prstGeom prst="rect">
            <a:avLst/>
          </a:prstGeom>
        </p:spPr>
        <p:txBody>
          <a:bodyPr wrap="none">
            <a:spAutoFit/>
          </a:bodyPr>
          <a:lstStyle/>
          <a:p>
            <a:r>
              <a:rPr lang="en-US" i="1" dirty="0" err="1"/>
              <a:t>sns.lmplot</a:t>
            </a:r>
            <a:r>
              <a:rPr lang="en-US" i="1" dirty="0"/>
              <a:t>(x="</a:t>
            </a:r>
            <a:r>
              <a:rPr lang="en-US" i="1" dirty="0" err="1"/>
              <a:t>total_bill</a:t>
            </a:r>
            <a:r>
              <a:rPr lang="en-US" i="1" dirty="0"/>
              <a:t>", y="tip", data=tips)</a:t>
            </a:r>
          </a:p>
        </p:txBody>
      </p:sp>
      <p:sp>
        <p:nvSpPr>
          <p:cNvPr id="8" name="TextBox 7"/>
          <p:cNvSpPr txBox="1"/>
          <p:nvPr/>
        </p:nvSpPr>
        <p:spPr>
          <a:xfrm>
            <a:off x="5431264" y="5964861"/>
            <a:ext cx="4929187" cy="461665"/>
          </a:xfrm>
          <a:prstGeom prst="rect">
            <a:avLst/>
          </a:prstGeom>
          <a:noFill/>
        </p:spPr>
        <p:txBody>
          <a:bodyPr wrap="square" rtlCol="0">
            <a:spAutoFit/>
          </a:bodyPr>
          <a:lstStyle/>
          <a:p>
            <a:r>
              <a:rPr lang="en-US" sz="1200" i="1" dirty="0" smtClean="0"/>
              <a:t>Returns the regression fit line with a 95% confidence area. </a:t>
            </a:r>
            <a:r>
              <a:rPr lang="en-US" sz="1200" i="1" dirty="0" err="1" smtClean="0"/>
              <a:t>Regplot</a:t>
            </a:r>
            <a:r>
              <a:rPr lang="en-US" sz="1200" i="1" dirty="0" smtClean="0"/>
              <a:t> accepts </a:t>
            </a:r>
            <a:r>
              <a:rPr lang="en-US" sz="1200" i="1" dirty="0" err="1" smtClean="0"/>
              <a:t>numpy</a:t>
            </a:r>
            <a:r>
              <a:rPr lang="en-US" sz="1200" i="1" dirty="0" smtClean="0"/>
              <a:t> arrays and series as well, </a:t>
            </a:r>
            <a:r>
              <a:rPr lang="en-US" sz="1200" i="1" dirty="0" err="1" smtClean="0"/>
              <a:t>lmplot</a:t>
            </a:r>
            <a:r>
              <a:rPr lang="en-US" sz="1200" i="1" dirty="0" smtClean="0"/>
              <a:t> doesn’t. </a:t>
            </a:r>
            <a:endParaRPr lang="en-US" sz="1200" i="1"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770" y="2191520"/>
            <a:ext cx="3935928" cy="3796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209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782254" cy="369332"/>
          </a:xfrm>
          <a:prstGeom prst="rect">
            <a:avLst/>
          </a:prstGeom>
        </p:spPr>
        <p:txBody>
          <a:bodyPr wrap="none">
            <a:spAutoFit/>
          </a:bodyPr>
          <a:lstStyle/>
          <a:p>
            <a:r>
              <a:rPr lang="en-US" i="1" dirty="0" err="1"/>
              <a:t>sns.lmplot</a:t>
            </a:r>
            <a:r>
              <a:rPr lang="en-US" i="1" dirty="0"/>
              <a:t>(x="size", y="tip", data=tips)</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040" y="2173390"/>
            <a:ext cx="4013654" cy="3833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2923" y="6006391"/>
            <a:ext cx="4396154" cy="461665"/>
          </a:xfrm>
          <a:prstGeom prst="rect">
            <a:avLst/>
          </a:prstGeom>
          <a:noFill/>
        </p:spPr>
        <p:txBody>
          <a:bodyPr wrap="square" rtlCol="0">
            <a:spAutoFit/>
          </a:bodyPr>
          <a:lstStyle/>
          <a:p>
            <a:r>
              <a:rPr lang="en-US" sz="1200" i="1" dirty="0" smtClean="0"/>
              <a:t>Fit for categorical variable. Jitter can be added for better </a:t>
            </a:r>
            <a:r>
              <a:rPr lang="en-US" sz="1200" i="1" dirty="0" err="1" smtClean="0"/>
              <a:t>visualisation</a:t>
            </a:r>
            <a:r>
              <a:rPr lang="en-US" sz="1200" i="1" dirty="0" smtClean="0"/>
              <a:t> of overlapping points</a:t>
            </a:r>
            <a:endParaRPr lang="en-US" sz="1200" i="1" dirty="0"/>
          </a:p>
        </p:txBody>
      </p:sp>
    </p:spTree>
    <p:extLst>
      <p:ext uri="{BB962C8B-B14F-4D97-AF65-F5344CB8AC3E}">
        <p14:creationId xmlns:p14="http://schemas.microsoft.com/office/powerpoint/2010/main" val="508083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56492" y="1524000"/>
            <a:ext cx="3200400" cy="369332"/>
          </a:xfrm>
          <a:prstGeom prst="rect">
            <a:avLst/>
          </a:prstGeom>
          <a:noFill/>
        </p:spPr>
        <p:txBody>
          <a:bodyPr wrap="square" rtlCol="0">
            <a:spAutoFit/>
          </a:bodyPr>
          <a:lstStyle/>
          <a:p>
            <a:r>
              <a:rPr lang="en-US" b="1" dirty="0" err="1" smtClean="0"/>
              <a:t>Matplotlib</a:t>
            </a:r>
            <a:endParaRPr lang="en-US" b="1" dirty="0"/>
          </a:p>
        </p:txBody>
      </p:sp>
      <p:graphicFrame>
        <p:nvGraphicFramePr>
          <p:cNvPr id="12" name="Table 11"/>
          <p:cNvGraphicFramePr>
            <a:graphicFrameLocks noGrp="1"/>
          </p:cNvGraphicFramePr>
          <p:nvPr>
            <p:extLst>
              <p:ext uri="{D42A27DB-BD31-4B8C-83A1-F6EECF244321}">
                <p14:modId xmlns:p14="http://schemas.microsoft.com/office/powerpoint/2010/main" val="3696389599"/>
              </p:ext>
            </p:extLst>
          </p:nvPr>
        </p:nvGraphicFramePr>
        <p:xfrm>
          <a:off x="1891323" y="1893332"/>
          <a:ext cx="8507046" cy="4395730"/>
        </p:xfrm>
        <a:graphic>
          <a:graphicData uri="http://schemas.openxmlformats.org/drawingml/2006/table">
            <a:tbl>
              <a:tblPr firstRow="1" bandRow="1">
                <a:tableStyleId>{9D7B26C5-4107-4FEC-AEDC-1716B250A1EF}</a:tableStyleId>
              </a:tblPr>
              <a:tblGrid>
                <a:gridCol w="4253523"/>
                <a:gridCol w="4253523"/>
              </a:tblGrid>
              <a:tr h="623114">
                <a:tc>
                  <a:txBody>
                    <a:bodyPr/>
                    <a:lstStyle/>
                    <a:p>
                      <a:pPr algn="ctr"/>
                      <a:r>
                        <a:rPr lang="en-US" dirty="0" smtClean="0"/>
                        <a:t>Goal </a:t>
                      </a:r>
                      <a:endParaRPr lang="en-US" dirty="0">
                        <a:solidFill>
                          <a:schemeClr val="tx1"/>
                        </a:solidFill>
                      </a:endParaRPr>
                    </a:p>
                  </a:txBody>
                  <a:tcPr/>
                </a:tc>
                <a:tc>
                  <a:txBody>
                    <a:bodyPr/>
                    <a:lstStyle/>
                    <a:p>
                      <a:pPr algn="ctr"/>
                      <a:r>
                        <a:rPr lang="en-US" dirty="0" smtClean="0"/>
                        <a:t>Code </a:t>
                      </a:r>
                      <a:endParaRPr lang="en-US" dirty="0">
                        <a:solidFill>
                          <a:schemeClr val="tx1"/>
                        </a:solidFill>
                      </a:endParaRPr>
                    </a:p>
                  </a:txBody>
                  <a:tcPr/>
                </a:tc>
              </a:tr>
              <a:tr h="623114">
                <a:tc>
                  <a:txBody>
                    <a:bodyPr/>
                    <a:lstStyle/>
                    <a:p>
                      <a:r>
                        <a:rPr lang="en-US" dirty="0" smtClean="0"/>
                        <a:t>Importing </a:t>
                      </a:r>
                      <a:r>
                        <a:rPr lang="en-US" dirty="0" err="1" smtClean="0"/>
                        <a:t>pyplot</a:t>
                      </a:r>
                      <a:r>
                        <a:rPr lang="en-US" baseline="0" dirty="0" smtClean="0"/>
                        <a:t> from </a:t>
                      </a:r>
                      <a:r>
                        <a:rPr lang="en-US" baseline="0" dirty="0" err="1" smtClean="0"/>
                        <a:t>maptplotlib</a:t>
                      </a:r>
                      <a:endParaRPr lang="en-US" i="1" dirty="0"/>
                    </a:p>
                  </a:txBody>
                  <a:tcPr/>
                </a:tc>
                <a:tc>
                  <a:txBody>
                    <a:bodyPr/>
                    <a:lstStyle/>
                    <a:p>
                      <a:r>
                        <a:rPr lang="en-US" i="1" dirty="0" smtClean="0"/>
                        <a:t>import </a:t>
                      </a:r>
                      <a:r>
                        <a:rPr lang="en-US" i="1" dirty="0" err="1" smtClean="0"/>
                        <a:t>matplotlib.pyplot</a:t>
                      </a:r>
                      <a:r>
                        <a:rPr lang="en-US" i="1" dirty="0" smtClean="0"/>
                        <a:t> as </a:t>
                      </a:r>
                      <a:r>
                        <a:rPr lang="en-US" i="1" dirty="0" err="1" smtClean="0"/>
                        <a:t>plt</a:t>
                      </a:r>
                      <a:endParaRPr lang="en-US" i="1" dirty="0"/>
                    </a:p>
                  </a:txBody>
                  <a:tcPr/>
                </a:tc>
              </a:tr>
              <a:tr h="623114">
                <a:tc>
                  <a:txBody>
                    <a:bodyPr/>
                    <a:lstStyle/>
                    <a:p>
                      <a:r>
                        <a:rPr lang="en-US" dirty="0" smtClean="0"/>
                        <a:t>Seeing</a:t>
                      </a:r>
                      <a:r>
                        <a:rPr lang="en-US" baseline="0" dirty="0" smtClean="0"/>
                        <a:t> the output chart in </a:t>
                      </a:r>
                      <a:r>
                        <a:rPr lang="en-US" baseline="0" dirty="0" err="1" smtClean="0"/>
                        <a:t>Jupyter</a:t>
                      </a:r>
                      <a:r>
                        <a:rPr lang="en-US" baseline="0" dirty="0" smtClean="0"/>
                        <a:t> notebook</a:t>
                      </a:r>
                      <a:endParaRPr lang="en-US" dirty="0"/>
                    </a:p>
                  </a:txBody>
                  <a:tcPr/>
                </a:tc>
                <a:tc>
                  <a:txBody>
                    <a:bodyPr/>
                    <a:lstStyle/>
                    <a:p>
                      <a:r>
                        <a:rPr lang="en-US" i="1" dirty="0" smtClean="0"/>
                        <a:t>%</a:t>
                      </a:r>
                      <a:r>
                        <a:rPr lang="en-US" i="1" dirty="0" err="1" smtClean="0"/>
                        <a:t>matplotlib</a:t>
                      </a:r>
                      <a:r>
                        <a:rPr lang="en-US" i="1" dirty="0" smtClean="0"/>
                        <a:t> inline</a:t>
                      </a:r>
                      <a:endParaRPr lang="en-US" i="1" dirty="0"/>
                    </a:p>
                  </a:txBody>
                  <a:tcPr/>
                </a:tc>
              </a:tr>
              <a:tr h="623114">
                <a:tc>
                  <a:txBody>
                    <a:bodyPr/>
                    <a:lstStyle/>
                    <a:p>
                      <a:r>
                        <a:rPr lang="en-US" dirty="0" smtClean="0"/>
                        <a:t>Create a figure object within which all the plots reside</a:t>
                      </a:r>
                      <a:endParaRPr lang="en-US" dirty="0"/>
                    </a:p>
                  </a:txBody>
                  <a:tcPr/>
                </a:tc>
                <a:tc>
                  <a:txBody>
                    <a:bodyPr/>
                    <a:lstStyle/>
                    <a:p>
                      <a:r>
                        <a:rPr lang="en-US" i="1" dirty="0" smtClean="0"/>
                        <a:t>fig=</a:t>
                      </a:r>
                      <a:r>
                        <a:rPr lang="en-US" i="1" dirty="0" err="1" smtClean="0"/>
                        <a:t>plt.figure</a:t>
                      </a:r>
                      <a:r>
                        <a:rPr lang="en-US" i="1" dirty="0" smtClean="0"/>
                        <a:t>()</a:t>
                      </a:r>
                      <a:endParaRPr lang="en-US" i="1" dirty="0"/>
                    </a:p>
                  </a:txBody>
                  <a:tcPr/>
                </a:tc>
              </a:tr>
              <a:tr h="623114">
                <a:tc>
                  <a:txBody>
                    <a:bodyPr/>
                    <a:lstStyle/>
                    <a:p>
                      <a:r>
                        <a:rPr lang="en-US" dirty="0" smtClean="0"/>
                        <a:t>Creating  a placeholder</a:t>
                      </a:r>
                      <a:r>
                        <a:rPr lang="en-US" baseline="0" dirty="0" smtClean="0"/>
                        <a:t> </a:t>
                      </a:r>
                      <a:r>
                        <a:rPr lang="en-US" dirty="0" smtClean="0"/>
                        <a:t>subplot </a:t>
                      </a:r>
                      <a:endParaRPr lang="en-US" dirty="0"/>
                    </a:p>
                  </a:txBody>
                  <a:tcPr/>
                </a:tc>
                <a:tc>
                  <a:txBody>
                    <a:bodyPr/>
                    <a:lstStyle/>
                    <a:p>
                      <a:r>
                        <a:rPr lang="en-US" i="1" dirty="0" smtClean="0"/>
                        <a:t>ax=</a:t>
                      </a:r>
                      <a:r>
                        <a:rPr lang="en-US" i="1" dirty="0" err="1" smtClean="0"/>
                        <a:t>fig.add_subplot</a:t>
                      </a:r>
                      <a:r>
                        <a:rPr lang="en-US" i="1" dirty="0" smtClean="0"/>
                        <a:t>(1,1,1)</a:t>
                      </a:r>
                      <a:endParaRPr lang="en-US" i="1" dirty="0"/>
                    </a:p>
                  </a:txBody>
                  <a:tcPr/>
                </a:tc>
              </a:tr>
              <a:tr h="623114">
                <a:tc>
                  <a:txBody>
                    <a:bodyPr/>
                    <a:lstStyle/>
                    <a:p>
                      <a:r>
                        <a:rPr lang="en-US" dirty="0" smtClean="0"/>
                        <a:t>Saving a figure</a:t>
                      </a:r>
                      <a:endParaRPr lang="en-US" dirty="0"/>
                    </a:p>
                  </a:txBody>
                  <a:tcPr/>
                </a:tc>
                <a:tc>
                  <a:txBody>
                    <a:bodyPr/>
                    <a:lstStyle/>
                    <a:p>
                      <a:r>
                        <a:rPr lang="en-US" i="1" dirty="0" err="1" smtClean="0"/>
                        <a:t>figure.savefig</a:t>
                      </a:r>
                      <a:r>
                        <a:rPr lang="en-US" i="1" dirty="0" smtClean="0"/>
                        <a:t>(filename)</a:t>
                      </a:r>
                      <a:endParaRPr lang="en-US" i="1" dirty="0"/>
                    </a:p>
                  </a:txBody>
                  <a:tcPr/>
                </a:tc>
              </a:tr>
              <a:tr h="623114">
                <a:tc>
                  <a:txBody>
                    <a:bodyPr/>
                    <a:lstStyle/>
                    <a:p>
                      <a:r>
                        <a:rPr lang="en-US" dirty="0" smtClean="0"/>
                        <a:t>Changing the size of</a:t>
                      </a:r>
                      <a:r>
                        <a:rPr lang="en-US" baseline="0" dirty="0" smtClean="0"/>
                        <a:t> a figure</a:t>
                      </a:r>
                      <a:endParaRPr lang="en-US" dirty="0"/>
                    </a:p>
                  </a:txBody>
                  <a:tcPr/>
                </a:tc>
                <a:tc>
                  <a:txBody>
                    <a:bodyPr/>
                    <a:lstStyle/>
                    <a:p>
                      <a:r>
                        <a:rPr lang="en-US" i="1" dirty="0" smtClean="0"/>
                        <a:t>figure(</a:t>
                      </a:r>
                      <a:r>
                        <a:rPr lang="en-US" i="1" dirty="0" err="1" smtClean="0"/>
                        <a:t>figsize</a:t>
                      </a:r>
                      <a:r>
                        <a:rPr lang="en-US" i="1" dirty="0" smtClean="0"/>
                        <a:t>=(10,10))</a:t>
                      </a:r>
                      <a:endParaRPr lang="en-US" i="1" dirty="0"/>
                    </a:p>
                  </a:txBody>
                  <a:tcPr/>
                </a:tc>
              </a:tr>
            </a:tbl>
          </a:graphicData>
        </a:graphic>
      </p:graphicFrame>
    </p:spTree>
    <p:extLst>
      <p:ext uri="{BB962C8B-B14F-4D97-AF65-F5344CB8AC3E}">
        <p14:creationId xmlns:p14="http://schemas.microsoft.com/office/powerpoint/2010/main" val="28934962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318986" cy="646331"/>
          </a:xfrm>
          <a:prstGeom prst="rect">
            <a:avLst/>
          </a:prstGeom>
        </p:spPr>
        <p:txBody>
          <a:bodyPr wrap="none">
            <a:spAutoFit/>
          </a:bodyPr>
          <a:lstStyle/>
          <a:p>
            <a:r>
              <a:rPr lang="en-US" i="1" dirty="0" err="1"/>
              <a:t>sns.lmplot</a:t>
            </a:r>
            <a:r>
              <a:rPr lang="en-US" i="1" dirty="0"/>
              <a:t>(x="</a:t>
            </a:r>
            <a:r>
              <a:rPr lang="en-US" i="1" dirty="0" err="1"/>
              <a:t>total_bill</a:t>
            </a:r>
            <a:r>
              <a:rPr lang="en-US" i="1" dirty="0"/>
              <a:t>", y="tip", </a:t>
            </a:r>
            <a:endParaRPr lang="en-US" i="1" dirty="0" smtClean="0"/>
          </a:p>
          <a:p>
            <a:r>
              <a:rPr lang="en-US" i="1" dirty="0" smtClean="0"/>
              <a:t>hue</a:t>
            </a:r>
            <a:r>
              <a:rPr lang="en-US" i="1" dirty="0"/>
              <a:t>="smoker", data=tips)</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Different regression for different categories</a:t>
            </a:r>
            <a:endParaRPr lang="en-US" sz="1200" i="1" dirty="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892" y="2056258"/>
            <a:ext cx="4670547" cy="3950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8662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552447" cy="923330"/>
          </a:xfrm>
          <a:prstGeom prst="rect">
            <a:avLst/>
          </a:prstGeom>
        </p:spPr>
        <p:txBody>
          <a:bodyPr wrap="none">
            <a:spAutoFit/>
          </a:bodyPr>
          <a:lstStyle/>
          <a:p>
            <a:r>
              <a:rPr lang="en-US" i="1" dirty="0" err="1"/>
              <a:t>sns.lmplot</a:t>
            </a:r>
            <a:r>
              <a:rPr lang="en-US" i="1" dirty="0"/>
              <a:t>(x="</a:t>
            </a:r>
            <a:r>
              <a:rPr lang="en-US" i="1" dirty="0" err="1"/>
              <a:t>total_bill</a:t>
            </a:r>
            <a:r>
              <a:rPr lang="en-US" i="1" dirty="0"/>
              <a:t>", y="tip", </a:t>
            </a:r>
            <a:endParaRPr lang="en-US" i="1" dirty="0" smtClean="0"/>
          </a:p>
          <a:p>
            <a:r>
              <a:rPr lang="en-US" i="1" dirty="0" smtClean="0"/>
              <a:t>hue</a:t>
            </a:r>
            <a:r>
              <a:rPr lang="en-US" i="1" dirty="0"/>
              <a:t>="smoker", data=tips,</a:t>
            </a:r>
          </a:p>
          <a:p>
            <a:r>
              <a:rPr lang="en-US" i="1" dirty="0" smtClean="0"/>
              <a:t>markers</a:t>
            </a:r>
            <a:r>
              <a:rPr lang="en-US" i="1" dirty="0"/>
              <a:t>=["o", "x"], palette="Set1")</a:t>
            </a:r>
          </a:p>
        </p:txBody>
      </p:sp>
      <p:sp>
        <p:nvSpPr>
          <p:cNvPr id="6" name="TextBox 5"/>
          <p:cNvSpPr txBox="1"/>
          <p:nvPr/>
        </p:nvSpPr>
        <p:spPr>
          <a:xfrm>
            <a:off x="5802923" y="6006391"/>
            <a:ext cx="4396154" cy="461665"/>
          </a:xfrm>
          <a:prstGeom prst="rect">
            <a:avLst/>
          </a:prstGeom>
          <a:noFill/>
        </p:spPr>
        <p:txBody>
          <a:bodyPr wrap="square" rtlCol="0">
            <a:spAutoFit/>
          </a:bodyPr>
          <a:lstStyle/>
          <a:p>
            <a:r>
              <a:rPr lang="en-US" sz="1200" i="1" dirty="0" smtClean="0"/>
              <a:t>Different regression for different categories. Specifying styling parameters.</a:t>
            </a:r>
            <a:endParaRPr lang="en-US" sz="1200" i="1"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877" y="2059902"/>
            <a:ext cx="4534632" cy="3907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7663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674917" cy="646331"/>
          </a:xfrm>
          <a:prstGeom prst="rect">
            <a:avLst/>
          </a:prstGeom>
        </p:spPr>
        <p:txBody>
          <a:bodyPr wrap="none">
            <a:spAutoFit/>
          </a:bodyPr>
          <a:lstStyle/>
          <a:p>
            <a:r>
              <a:rPr lang="en-US" i="1" dirty="0" err="1"/>
              <a:t>sns.lmplot</a:t>
            </a:r>
            <a:r>
              <a:rPr lang="en-US" i="1" dirty="0"/>
              <a:t>(x="</a:t>
            </a:r>
            <a:r>
              <a:rPr lang="en-US" i="1" dirty="0" err="1"/>
              <a:t>total_bill</a:t>
            </a:r>
            <a:r>
              <a:rPr lang="en-US" i="1" dirty="0"/>
              <a:t>", y="tip", </a:t>
            </a:r>
            <a:endParaRPr lang="en-US" i="1" dirty="0" smtClean="0"/>
          </a:p>
          <a:p>
            <a:r>
              <a:rPr lang="en-US" i="1" dirty="0" smtClean="0"/>
              <a:t>hue</a:t>
            </a:r>
            <a:r>
              <a:rPr lang="en-US" i="1" dirty="0"/>
              <a:t>="smoker", col="time", data=tips)</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Different regression for different categories</a:t>
            </a:r>
            <a:endParaRPr lang="en-US" sz="1200" i="1" dirty="0"/>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2" y="2566075"/>
            <a:ext cx="6644505" cy="304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6947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737433" cy="923330"/>
          </a:xfrm>
          <a:prstGeom prst="rect">
            <a:avLst/>
          </a:prstGeom>
        </p:spPr>
        <p:txBody>
          <a:bodyPr wrap="none">
            <a:spAutoFit/>
          </a:bodyPr>
          <a:lstStyle/>
          <a:p>
            <a:r>
              <a:rPr lang="en-US" i="1" dirty="0" err="1"/>
              <a:t>sns.lmplot</a:t>
            </a:r>
            <a:r>
              <a:rPr lang="en-US" i="1" dirty="0"/>
              <a:t>(x="</a:t>
            </a:r>
            <a:r>
              <a:rPr lang="en-US" i="1" dirty="0" err="1"/>
              <a:t>total_bill</a:t>
            </a:r>
            <a:r>
              <a:rPr lang="en-US" i="1" dirty="0"/>
              <a:t>", y="tip", </a:t>
            </a:r>
            <a:endParaRPr lang="en-US" i="1" dirty="0" smtClean="0"/>
          </a:p>
          <a:p>
            <a:r>
              <a:rPr lang="en-US" i="1" dirty="0" smtClean="0"/>
              <a:t>hue</a:t>
            </a:r>
            <a:r>
              <a:rPr lang="en-US" i="1" dirty="0"/>
              <a:t>="</a:t>
            </a:r>
            <a:r>
              <a:rPr lang="en-US" i="1" dirty="0" err="1"/>
              <a:t>smoker</a:t>
            </a:r>
            <a:r>
              <a:rPr lang="en-US" i="1" dirty="0" err="1" smtClean="0"/>
              <a:t>",col</a:t>
            </a:r>
            <a:r>
              <a:rPr lang="en-US" i="1" dirty="0"/>
              <a:t>="time", row="sex", </a:t>
            </a:r>
            <a:endParaRPr lang="en-US" i="1" dirty="0" smtClean="0"/>
          </a:p>
          <a:p>
            <a:r>
              <a:rPr lang="en-US" i="1" dirty="0" smtClean="0"/>
              <a:t>data=tips</a:t>
            </a:r>
            <a:r>
              <a:rPr lang="en-US" i="1" dirty="0"/>
              <a:t>))</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343" y="2594833"/>
            <a:ext cx="5950770" cy="3176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5069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22328" cy="646331"/>
          </a:xfrm>
          <a:prstGeom prst="rect">
            <a:avLst/>
          </a:prstGeom>
        </p:spPr>
        <p:txBody>
          <a:bodyPr wrap="none">
            <a:spAutoFit/>
          </a:bodyPr>
          <a:lstStyle/>
          <a:p>
            <a:r>
              <a:rPr lang="en-US" i="1" dirty="0" err="1"/>
              <a:t>sns.lmplot</a:t>
            </a:r>
            <a:r>
              <a:rPr lang="en-US" i="1" dirty="0"/>
              <a:t>(x="size", y="tip", data=tips, </a:t>
            </a:r>
            <a:endParaRPr lang="en-US" i="1" dirty="0" smtClean="0"/>
          </a:p>
          <a:p>
            <a:r>
              <a:rPr lang="en-US" i="1" dirty="0" err="1" smtClean="0"/>
              <a:t>x_estimator</a:t>
            </a:r>
            <a:r>
              <a:rPr lang="en-US" i="1" dirty="0" smtClean="0"/>
              <a:t>=</a:t>
            </a:r>
            <a:r>
              <a:rPr lang="en-US" i="1" dirty="0" err="1" smtClean="0"/>
              <a:t>np.mean</a:t>
            </a:r>
            <a:r>
              <a:rPr lang="en-US" i="1" dirty="0"/>
              <a:t>)</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Instead of all observation, they can be replaced by the mean value.</a:t>
            </a:r>
            <a:endParaRPr lang="en-US" sz="1200" i="1"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954" y="2111837"/>
            <a:ext cx="3998302" cy="3894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4121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222438" cy="1200329"/>
          </a:xfrm>
          <a:prstGeom prst="rect">
            <a:avLst/>
          </a:prstGeom>
        </p:spPr>
        <p:txBody>
          <a:bodyPr wrap="none">
            <a:spAutoFit/>
          </a:bodyPr>
          <a:lstStyle/>
          <a:p>
            <a:r>
              <a:rPr lang="en-US" i="1" dirty="0" err="1"/>
              <a:t>anscombe</a:t>
            </a:r>
            <a:r>
              <a:rPr lang="en-US" i="1" dirty="0"/>
              <a:t> = </a:t>
            </a:r>
            <a:r>
              <a:rPr lang="en-US" i="1" dirty="0" err="1"/>
              <a:t>sns.load_dataset</a:t>
            </a:r>
            <a:r>
              <a:rPr lang="en-US" i="1" dirty="0"/>
              <a:t>("</a:t>
            </a:r>
            <a:r>
              <a:rPr lang="en-US" i="1" dirty="0" err="1"/>
              <a:t>anscombe</a:t>
            </a:r>
            <a:r>
              <a:rPr lang="en-US" i="1" dirty="0"/>
              <a:t>")</a:t>
            </a:r>
          </a:p>
          <a:p>
            <a:r>
              <a:rPr lang="en-US" i="1" dirty="0" err="1"/>
              <a:t>sns.lmplot</a:t>
            </a:r>
            <a:r>
              <a:rPr lang="en-US" i="1" dirty="0"/>
              <a:t>(x="x", y="y", </a:t>
            </a:r>
            <a:endParaRPr lang="en-US" i="1" dirty="0" smtClean="0"/>
          </a:p>
          <a:p>
            <a:r>
              <a:rPr lang="en-US" i="1" dirty="0" smtClean="0"/>
              <a:t>data=</a:t>
            </a:r>
            <a:r>
              <a:rPr lang="en-US" i="1" dirty="0" err="1" smtClean="0"/>
              <a:t>anscombe.query</a:t>
            </a:r>
            <a:r>
              <a:rPr lang="en-US" i="1" dirty="0"/>
              <a:t>("dataset == 'II'"),</a:t>
            </a:r>
          </a:p>
          <a:p>
            <a:r>
              <a:rPr lang="en-US" i="1" dirty="0" smtClean="0"/>
              <a:t>ci=None</a:t>
            </a:r>
            <a:r>
              <a:rPr lang="en-US" i="1" dirty="0"/>
              <a:t>, </a:t>
            </a:r>
            <a:r>
              <a:rPr lang="en-US" i="1" dirty="0" err="1"/>
              <a:t>scatter_kws</a:t>
            </a:r>
            <a:r>
              <a:rPr lang="en-US" i="1" dirty="0"/>
              <a:t>={"s": 80})</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Linear fitting doesn’t work all the time.</a:t>
            </a:r>
            <a:endParaRPr lang="en-US" sz="1200" i="1"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9246" y="2111174"/>
            <a:ext cx="3973354" cy="387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337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976281" cy="923330"/>
          </a:xfrm>
          <a:prstGeom prst="rect">
            <a:avLst/>
          </a:prstGeom>
        </p:spPr>
        <p:txBody>
          <a:bodyPr wrap="none">
            <a:spAutoFit/>
          </a:bodyPr>
          <a:lstStyle/>
          <a:p>
            <a:r>
              <a:rPr lang="en-US" i="1" dirty="0" err="1"/>
              <a:t>sns.lmplot</a:t>
            </a:r>
            <a:r>
              <a:rPr lang="en-US" i="1" dirty="0"/>
              <a:t>(x="x", y="y", </a:t>
            </a:r>
            <a:endParaRPr lang="en-US" i="1" dirty="0" smtClean="0"/>
          </a:p>
          <a:p>
            <a:r>
              <a:rPr lang="en-US" i="1" dirty="0" smtClean="0"/>
              <a:t>data=</a:t>
            </a:r>
            <a:r>
              <a:rPr lang="en-US" i="1" dirty="0" err="1" smtClean="0"/>
              <a:t>anscombe.query</a:t>
            </a:r>
            <a:r>
              <a:rPr lang="en-US" i="1" dirty="0"/>
              <a:t>("dataset == 'II'"),</a:t>
            </a:r>
          </a:p>
          <a:p>
            <a:r>
              <a:rPr lang="en-US" i="1" dirty="0" smtClean="0"/>
              <a:t>order=2</a:t>
            </a:r>
            <a:r>
              <a:rPr lang="en-US" i="1" dirty="0"/>
              <a:t>, ci=None, </a:t>
            </a:r>
            <a:r>
              <a:rPr lang="en-US" i="1" dirty="0" err="1"/>
              <a:t>scatter_kws</a:t>
            </a:r>
            <a:r>
              <a:rPr lang="en-US" i="1" dirty="0"/>
              <a:t>={"s": 80})</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Fitting an order 2 polynomial.</a:t>
            </a:r>
            <a:endParaRPr lang="en-US" sz="1200" i="1"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4677" y="2112638"/>
            <a:ext cx="4049224" cy="395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54732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972370" cy="923330"/>
          </a:xfrm>
          <a:prstGeom prst="rect">
            <a:avLst/>
          </a:prstGeom>
        </p:spPr>
        <p:txBody>
          <a:bodyPr wrap="none">
            <a:spAutoFit/>
          </a:bodyPr>
          <a:lstStyle/>
          <a:p>
            <a:r>
              <a:rPr lang="en-US" i="1" dirty="0" err="1"/>
              <a:t>sns.lmplot</a:t>
            </a:r>
            <a:r>
              <a:rPr lang="en-US" i="1" dirty="0"/>
              <a:t>(x="x", y="y", </a:t>
            </a:r>
            <a:endParaRPr lang="en-US" i="1" dirty="0" smtClean="0"/>
          </a:p>
          <a:p>
            <a:r>
              <a:rPr lang="en-US" i="1" dirty="0" smtClean="0"/>
              <a:t>data=</a:t>
            </a:r>
            <a:r>
              <a:rPr lang="en-US" i="1" dirty="0" err="1" smtClean="0"/>
              <a:t>anscombe.query</a:t>
            </a:r>
            <a:r>
              <a:rPr lang="en-US" i="1" dirty="0"/>
              <a:t>("dataset == 'III'"),</a:t>
            </a:r>
          </a:p>
          <a:p>
            <a:r>
              <a:rPr lang="en-US" i="1" dirty="0" smtClean="0"/>
              <a:t>ci=None</a:t>
            </a:r>
            <a:r>
              <a:rPr lang="en-US" i="1" dirty="0"/>
              <a:t>, </a:t>
            </a:r>
            <a:r>
              <a:rPr lang="en-US" i="1" dirty="0" err="1"/>
              <a:t>scatter_kws</a:t>
            </a:r>
            <a:r>
              <a:rPr lang="en-US" i="1" dirty="0"/>
              <a:t>={"s": 80})</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Taking care of  outliers.</a:t>
            </a:r>
            <a:endParaRPr lang="en-US" sz="1200" i="1"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07" y="2158351"/>
            <a:ext cx="3991532" cy="3850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5186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414735" cy="923330"/>
          </a:xfrm>
          <a:prstGeom prst="rect">
            <a:avLst/>
          </a:prstGeom>
        </p:spPr>
        <p:txBody>
          <a:bodyPr wrap="none">
            <a:spAutoFit/>
          </a:bodyPr>
          <a:lstStyle/>
          <a:p>
            <a:r>
              <a:rPr lang="en-US" i="1" dirty="0" err="1"/>
              <a:t>sns.lmplot</a:t>
            </a:r>
            <a:r>
              <a:rPr lang="en-US" i="1" dirty="0"/>
              <a:t>(x="x", y="y", </a:t>
            </a:r>
            <a:endParaRPr lang="en-US" i="1" dirty="0" smtClean="0"/>
          </a:p>
          <a:p>
            <a:r>
              <a:rPr lang="en-US" i="1" dirty="0" smtClean="0"/>
              <a:t>data=</a:t>
            </a:r>
            <a:r>
              <a:rPr lang="en-US" i="1" dirty="0" err="1" smtClean="0"/>
              <a:t>anscombe.query</a:t>
            </a:r>
            <a:r>
              <a:rPr lang="en-US" i="1" dirty="0"/>
              <a:t>("dataset == 'III</a:t>
            </a:r>
            <a:r>
              <a:rPr lang="en-US" i="1" dirty="0" smtClean="0"/>
              <a:t>'"),</a:t>
            </a:r>
          </a:p>
          <a:p>
            <a:r>
              <a:rPr lang="en-US" i="1" dirty="0" smtClean="0"/>
              <a:t> </a:t>
            </a:r>
            <a:r>
              <a:rPr lang="en-US" i="1" dirty="0"/>
              <a:t>robust=True, ci=None, </a:t>
            </a:r>
            <a:r>
              <a:rPr lang="en-US" i="1" dirty="0" err="1"/>
              <a:t>scatter_kws</a:t>
            </a:r>
            <a:r>
              <a:rPr lang="en-US" i="1" dirty="0"/>
              <a:t>={"s": 80})</a:t>
            </a:r>
          </a:p>
        </p:txBody>
      </p:sp>
      <p:sp>
        <p:nvSpPr>
          <p:cNvPr id="6" name="TextBox 5"/>
          <p:cNvSpPr txBox="1"/>
          <p:nvPr/>
        </p:nvSpPr>
        <p:spPr>
          <a:xfrm>
            <a:off x="5802923" y="6006391"/>
            <a:ext cx="4396154" cy="461665"/>
          </a:xfrm>
          <a:prstGeom prst="rect">
            <a:avLst/>
          </a:prstGeom>
          <a:noFill/>
        </p:spPr>
        <p:txBody>
          <a:bodyPr wrap="square" rtlCol="0">
            <a:spAutoFit/>
          </a:bodyPr>
          <a:lstStyle/>
          <a:p>
            <a:r>
              <a:rPr lang="en-US" sz="1200" i="1" dirty="0" smtClean="0"/>
              <a:t>Robust uses a different method to </a:t>
            </a:r>
            <a:r>
              <a:rPr lang="en-US" sz="1200" i="1" dirty="0" err="1" smtClean="0"/>
              <a:t>downweight</a:t>
            </a:r>
            <a:r>
              <a:rPr lang="en-US" sz="1200" i="1" dirty="0" smtClean="0"/>
              <a:t> observations with large residuals.</a:t>
            </a:r>
            <a:endParaRPr lang="en-US" sz="1200" i="1"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2397"/>
            <a:ext cx="3936756" cy="382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75489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4432560" cy="923330"/>
          </a:xfrm>
          <a:prstGeom prst="rect">
            <a:avLst/>
          </a:prstGeom>
        </p:spPr>
        <p:txBody>
          <a:bodyPr wrap="none">
            <a:spAutoFit/>
          </a:bodyPr>
          <a:lstStyle/>
          <a:p>
            <a:r>
              <a:rPr lang="en-US" i="1" dirty="0"/>
              <a:t>tips["</a:t>
            </a:r>
            <a:r>
              <a:rPr lang="en-US" i="1" dirty="0" err="1"/>
              <a:t>big_tip</a:t>
            </a:r>
            <a:r>
              <a:rPr lang="en-US" i="1" dirty="0"/>
              <a:t>"] = (</a:t>
            </a:r>
            <a:r>
              <a:rPr lang="en-US" i="1" dirty="0" err="1"/>
              <a:t>tips.tip</a:t>
            </a:r>
            <a:r>
              <a:rPr lang="en-US" i="1" dirty="0"/>
              <a:t> / </a:t>
            </a:r>
            <a:r>
              <a:rPr lang="en-US" i="1" dirty="0" err="1"/>
              <a:t>tips.total_bill</a:t>
            </a:r>
            <a:r>
              <a:rPr lang="en-US" i="1" dirty="0"/>
              <a:t>) &gt; .15</a:t>
            </a:r>
          </a:p>
          <a:p>
            <a:r>
              <a:rPr lang="en-US" i="1" dirty="0" err="1"/>
              <a:t>sns.lmplot</a:t>
            </a:r>
            <a:r>
              <a:rPr lang="en-US" i="1" dirty="0"/>
              <a:t>(x="</a:t>
            </a:r>
            <a:r>
              <a:rPr lang="en-US" i="1" dirty="0" err="1"/>
              <a:t>total_bill</a:t>
            </a:r>
            <a:r>
              <a:rPr lang="en-US" i="1" dirty="0"/>
              <a:t>", y="</a:t>
            </a:r>
            <a:r>
              <a:rPr lang="en-US" i="1" dirty="0" err="1"/>
              <a:t>big_tip</a:t>
            </a:r>
            <a:r>
              <a:rPr lang="en-US" i="1" dirty="0"/>
              <a:t>", </a:t>
            </a:r>
            <a:endParaRPr lang="en-US" i="1" dirty="0" smtClean="0"/>
          </a:p>
          <a:p>
            <a:r>
              <a:rPr lang="en-US" i="1" dirty="0" smtClean="0"/>
              <a:t>data=</a:t>
            </a:r>
            <a:r>
              <a:rPr lang="en-US" i="1" dirty="0" err="1" smtClean="0"/>
              <a:t>tips,y_jitter</a:t>
            </a:r>
            <a:r>
              <a:rPr lang="en-US" i="1" dirty="0"/>
              <a:t>=.03)</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Taking care of binary outcome variables using Logistic regression </a:t>
            </a:r>
            <a:endParaRPr lang="en-US" sz="1200" i="1"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830" y="2093609"/>
            <a:ext cx="4180009" cy="378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162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56492" y="1524000"/>
            <a:ext cx="3200400"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r>
              <a:rPr lang="en-US" b="1" dirty="0" smtClean="0"/>
              <a:t>Importing required datasets</a:t>
            </a:r>
            <a:endParaRPr lang="en-US" b="1" dirty="0"/>
          </a:p>
        </p:txBody>
      </p:sp>
      <p:sp>
        <p:nvSpPr>
          <p:cNvPr id="4" name="Rectangle 3"/>
          <p:cNvSpPr/>
          <p:nvPr/>
        </p:nvSpPr>
        <p:spPr>
          <a:xfrm>
            <a:off x="3036277" y="2824482"/>
            <a:ext cx="6096000" cy="923330"/>
          </a:xfrm>
          <a:prstGeom prst="rect">
            <a:avLst/>
          </a:prstGeom>
        </p:spPr>
        <p:txBody>
          <a:bodyPr>
            <a:spAutoFit/>
          </a:bodyPr>
          <a:lstStyle/>
          <a:p>
            <a:r>
              <a:rPr lang="en-US" i="1" dirty="0" err="1"/>
              <a:t>datastr</a:t>
            </a:r>
            <a:r>
              <a:rPr lang="en-US" i="1" dirty="0"/>
              <a:t>=</a:t>
            </a:r>
            <a:r>
              <a:rPr lang="en-US" i="1" dirty="0" err="1"/>
              <a:t>pd.read_csv</a:t>
            </a:r>
            <a:r>
              <a:rPr lang="en-US" i="1" dirty="0"/>
              <a:t>('Superstore.csv')</a:t>
            </a:r>
          </a:p>
          <a:p>
            <a:r>
              <a:rPr lang="en-US" i="1" dirty="0"/>
              <a:t>data2=</a:t>
            </a:r>
            <a:r>
              <a:rPr lang="en-US" i="1" dirty="0" err="1"/>
              <a:t>pd.read_csv</a:t>
            </a:r>
            <a:r>
              <a:rPr lang="en-US" i="1" dirty="0"/>
              <a:t>('Customer Churn Model.txt</a:t>
            </a:r>
            <a:r>
              <a:rPr lang="en-US" i="1" dirty="0" smtClean="0"/>
              <a:t>')</a:t>
            </a:r>
          </a:p>
          <a:p>
            <a:r>
              <a:rPr lang="en-US" i="1" dirty="0" err="1"/>
              <a:t>databar</a:t>
            </a:r>
            <a:r>
              <a:rPr lang="en-US" i="1" dirty="0"/>
              <a:t>=</a:t>
            </a:r>
            <a:r>
              <a:rPr lang="en-US" i="1" dirty="0" err="1"/>
              <a:t>pd.read_csv</a:t>
            </a:r>
            <a:r>
              <a:rPr lang="en-US" i="1" dirty="0"/>
              <a:t>('Bar Chart.csv')</a:t>
            </a:r>
          </a:p>
        </p:txBody>
      </p:sp>
    </p:spTree>
    <p:extLst>
      <p:ext uri="{BB962C8B-B14F-4D97-AF65-F5344CB8AC3E}">
        <p14:creationId xmlns:p14="http://schemas.microsoft.com/office/powerpoint/2010/main" val="2867641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Seaborn</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Fitting a regression plot</a:t>
            </a:r>
            <a:endParaRPr lang="en-US" sz="2800" b="1" dirty="0"/>
          </a:p>
        </p:txBody>
      </p:sp>
      <p:cxnSp>
        <p:nvCxnSpPr>
          <p:cNvPr id="7" name="Straight Connector 6"/>
          <p:cNvCxnSpPr/>
          <p:nvPr/>
        </p:nvCxnSpPr>
        <p:spPr>
          <a:xfrm>
            <a:off x="4850299"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5881" y="3259980"/>
            <a:ext cx="3856953" cy="923330"/>
          </a:xfrm>
          <a:prstGeom prst="rect">
            <a:avLst/>
          </a:prstGeom>
        </p:spPr>
        <p:txBody>
          <a:bodyPr wrap="none">
            <a:spAutoFit/>
          </a:bodyPr>
          <a:lstStyle/>
          <a:p>
            <a:r>
              <a:rPr lang="en-US" i="1" dirty="0" err="1"/>
              <a:t>sns.residplot</a:t>
            </a:r>
            <a:r>
              <a:rPr lang="en-US" i="1" dirty="0"/>
              <a:t>(x="x", y="y", </a:t>
            </a:r>
            <a:endParaRPr lang="en-US" i="1" dirty="0" smtClean="0"/>
          </a:p>
          <a:p>
            <a:r>
              <a:rPr lang="en-US" i="1" dirty="0" smtClean="0"/>
              <a:t>data=</a:t>
            </a:r>
            <a:r>
              <a:rPr lang="en-US" i="1" dirty="0" err="1" smtClean="0"/>
              <a:t>anscombe.query</a:t>
            </a:r>
            <a:r>
              <a:rPr lang="en-US" i="1" dirty="0"/>
              <a:t>("dataset == 'I'"),</a:t>
            </a:r>
          </a:p>
          <a:p>
            <a:r>
              <a:rPr lang="en-US" i="1" dirty="0" err="1" smtClean="0"/>
              <a:t>scatter_kws</a:t>
            </a:r>
            <a:r>
              <a:rPr lang="en-US" i="1" dirty="0"/>
              <a:t>={"s": 80})</a:t>
            </a:r>
          </a:p>
        </p:txBody>
      </p:sp>
      <p:sp>
        <p:nvSpPr>
          <p:cNvPr id="6" name="TextBox 5"/>
          <p:cNvSpPr txBox="1"/>
          <p:nvPr/>
        </p:nvSpPr>
        <p:spPr>
          <a:xfrm>
            <a:off x="5802923" y="6006391"/>
            <a:ext cx="4396154" cy="276999"/>
          </a:xfrm>
          <a:prstGeom prst="rect">
            <a:avLst/>
          </a:prstGeom>
          <a:noFill/>
        </p:spPr>
        <p:txBody>
          <a:bodyPr wrap="square" rtlCol="0">
            <a:spAutoFit/>
          </a:bodyPr>
          <a:lstStyle/>
          <a:p>
            <a:r>
              <a:rPr lang="en-US" sz="1200" i="1" dirty="0" smtClean="0"/>
              <a:t>Residual plot</a:t>
            </a:r>
            <a:endParaRPr lang="en-US" sz="1200" i="1" dirty="0"/>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052" y="2265853"/>
            <a:ext cx="51530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8894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What is </a:t>
            </a:r>
            <a:r>
              <a:rPr lang="en-US" sz="2800" b="1" dirty="0" err="1" smtClean="0"/>
              <a:t>Plotly</a:t>
            </a:r>
            <a:endParaRPr lang="en-US" sz="2800" b="1" dirty="0"/>
          </a:p>
        </p:txBody>
      </p:sp>
      <p:sp>
        <p:nvSpPr>
          <p:cNvPr id="8" name="Rectangle 7"/>
          <p:cNvSpPr/>
          <p:nvPr/>
        </p:nvSpPr>
        <p:spPr>
          <a:xfrm>
            <a:off x="1090246" y="2274838"/>
            <a:ext cx="9659816" cy="3293209"/>
          </a:xfrm>
          <a:prstGeom prst="rect">
            <a:avLst/>
          </a:prstGeom>
        </p:spPr>
        <p:txBody>
          <a:bodyPr wrap="square">
            <a:spAutoFit/>
          </a:bodyPr>
          <a:lstStyle/>
          <a:p>
            <a:r>
              <a:rPr lang="en-US" sz="3200" b="1" dirty="0" smtClean="0"/>
              <a:t>What </a:t>
            </a:r>
            <a:r>
              <a:rPr lang="en-US" sz="3200" b="1" dirty="0"/>
              <a:t>is </a:t>
            </a:r>
            <a:r>
              <a:rPr lang="en-US" sz="3200" b="1" dirty="0" err="1"/>
              <a:t>Plotly</a:t>
            </a:r>
            <a:r>
              <a:rPr lang="en-US" sz="3200" b="1" dirty="0" smtClean="0"/>
              <a:t>?</a:t>
            </a:r>
          </a:p>
          <a:p>
            <a:endParaRPr lang="en-US" sz="3200" b="1" dirty="0"/>
          </a:p>
          <a:p>
            <a:pPr marL="285750" indent="-285750">
              <a:buFont typeface="Courier New" panose="02070309020205020404" pitchFamily="49" charset="0"/>
              <a:buChar char="o"/>
            </a:pPr>
            <a:r>
              <a:rPr lang="en-US" dirty="0" err="1"/>
              <a:t>Plotly</a:t>
            </a:r>
            <a:r>
              <a:rPr lang="en-US" dirty="0"/>
              <a:t> is one of the finest data visualization tools available built on top of visualization library D3.js, HTML and CSS. </a:t>
            </a:r>
            <a:endParaRPr lang="en-US" dirty="0" smtClean="0"/>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It </a:t>
            </a:r>
            <a:r>
              <a:rPr lang="en-US" dirty="0"/>
              <a:t>is created using Python and the </a:t>
            </a:r>
            <a:r>
              <a:rPr lang="en-US" dirty="0" err="1"/>
              <a:t>Django</a:t>
            </a:r>
            <a:r>
              <a:rPr lang="en-US" dirty="0"/>
              <a:t> framework.  One can choose to create interactive data visualizations online or use the libraries that </a:t>
            </a:r>
            <a:r>
              <a:rPr lang="en-US" dirty="0" err="1"/>
              <a:t>plotly</a:t>
            </a:r>
            <a:r>
              <a:rPr lang="en-US" dirty="0"/>
              <a:t> offers to create these visualizations in the language/ tool of choice. </a:t>
            </a:r>
            <a:endParaRPr lang="en-US" dirty="0" smtClean="0"/>
          </a:p>
          <a:p>
            <a:endParaRPr lang="en-US" dirty="0" smtClean="0"/>
          </a:p>
          <a:p>
            <a:pPr marL="285750" indent="-285750">
              <a:buFont typeface="Courier New" panose="02070309020205020404" pitchFamily="49" charset="0"/>
              <a:buChar char="o"/>
            </a:pPr>
            <a:r>
              <a:rPr lang="en-US" dirty="0" smtClean="0"/>
              <a:t>It</a:t>
            </a:r>
            <a:r>
              <a:rPr lang="en-US" dirty="0"/>
              <a:t> is compatible with a number of languages/ tools: R, Python, MATLAB, Perl, Julia, Arduino.</a:t>
            </a:r>
          </a:p>
        </p:txBody>
      </p:sp>
    </p:spTree>
    <p:extLst>
      <p:ext uri="{BB962C8B-B14F-4D97-AF65-F5344CB8AC3E}">
        <p14:creationId xmlns:p14="http://schemas.microsoft.com/office/powerpoint/2010/main" val="34848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What is </a:t>
            </a:r>
            <a:r>
              <a:rPr lang="en-US" sz="2800" b="1" dirty="0" err="1" smtClean="0"/>
              <a:t>Plotly</a:t>
            </a:r>
            <a:endParaRPr lang="en-US" sz="2800" b="1" dirty="0"/>
          </a:p>
        </p:txBody>
      </p:sp>
      <p:sp>
        <p:nvSpPr>
          <p:cNvPr id="8" name="Rectangle 7"/>
          <p:cNvSpPr/>
          <p:nvPr/>
        </p:nvSpPr>
        <p:spPr>
          <a:xfrm>
            <a:off x="1090246" y="2274838"/>
            <a:ext cx="9659816" cy="3293209"/>
          </a:xfrm>
          <a:prstGeom prst="rect">
            <a:avLst/>
          </a:prstGeom>
        </p:spPr>
        <p:txBody>
          <a:bodyPr wrap="square">
            <a:spAutoFit/>
          </a:bodyPr>
          <a:lstStyle/>
          <a:p>
            <a:r>
              <a:rPr lang="en-US" sz="3200" b="1" dirty="0" smtClean="0"/>
              <a:t>Advantages of </a:t>
            </a:r>
            <a:r>
              <a:rPr lang="en-US" sz="3200" b="1" dirty="0" err="1"/>
              <a:t>Plotly</a:t>
            </a:r>
            <a:r>
              <a:rPr lang="en-US" sz="3200" b="1" dirty="0" smtClean="0"/>
              <a:t>?</a:t>
            </a:r>
          </a:p>
          <a:p>
            <a:endParaRPr lang="en-US" sz="3200" b="1" dirty="0"/>
          </a:p>
          <a:p>
            <a:pPr marL="285750" indent="-285750">
              <a:buFont typeface="Courier New" panose="02070309020205020404" pitchFamily="49" charset="0"/>
              <a:buChar char="o"/>
            </a:pPr>
            <a:r>
              <a:rPr lang="en-US" dirty="0" smtClean="0"/>
              <a:t>interactive </a:t>
            </a:r>
            <a:r>
              <a:rPr lang="en-US" dirty="0"/>
              <a:t>visualizations built using D3.js without even having to know D3.js.</a:t>
            </a:r>
          </a:p>
          <a:p>
            <a:pPr marL="285750" indent="-285750">
              <a:buFont typeface="Courier New" panose="02070309020205020404" pitchFamily="49" charset="0"/>
              <a:buChar char="o"/>
            </a:pPr>
            <a:r>
              <a:rPr lang="en-US" dirty="0" smtClean="0"/>
              <a:t>compatible </a:t>
            </a:r>
            <a:r>
              <a:rPr lang="en-US" dirty="0"/>
              <a:t>with number of different languages/ tools like R, Python, MATLAB, Perl, Julia, Arduino.</a:t>
            </a:r>
          </a:p>
          <a:p>
            <a:pPr marL="285750" indent="-285750">
              <a:buFont typeface="Courier New" panose="02070309020205020404" pitchFamily="49" charset="0"/>
              <a:buChar char="o"/>
            </a:pPr>
            <a:r>
              <a:rPr lang="en-US" dirty="0" smtClean="0"/>
              <a:t>interactive </a:t>
            </a:r>
            <a:r>
              <a:rPr lang="en-US" dirty="0"/>
              <a:t>plots can easily be shared online with multiple people.</a:t>
            </a:r>
          </a:p>
          <a:p>
            <a:pPr marL="285750" indent="-285750">
              <a:buFont typeface="Courier New" panose="02070309020205020404" pitchFamily="49" charset="0"/>
              <a:buChar char="o"/>
            </a:pPr>
            <a:r>
              <a:rPr lang="en-US" dirty="0" smtClean="0"/>
              <a:t>can </a:t>
            </a:r>
            <a:r>
              <a:rPr lang="en-US" dirty="0"/>
              <a:t>also be used by people with no technical background for creating interactive plots by uploading the data and using </a:t>
            </a:r>
            <a:r>
              <a:rPr lang="en-US" dirty="0" err="1"/>
              <a:t>plotly</a:t>
            </a:r>
            <a:r>
              <a:rPr lang="en-US" dirty="0"/>
              <a:t> GUI.</a:t>
            </a:r>
          </a:p>
          <a:p>
            <a:pPr marL="285750" indent="-285750">
              <a:buFont typeface="Courier New" panose="02070309020205020404" pitchFamily="49" charset="0"/>
              <a:buChar char="o"/>
            </a:pPr>
            <a:r>
              <a:rPr lang="en-US" dirty="0" smtClean="0"/>
              <a:t> </a:t>
            </a:r>
            <a:r>
              <a:rPr lang="en-US" dirty="0"/>
              <a:t>is compatible with </a:t>
            </a:r>
            <a:r>
              <a:rPr lang="en-US" dirty="0" err="1"/>
              <a:t>ggplots</a:t>
            </a:r>
            <a:r>
              <a:rPr lang="en-US" dirty="0"/>
              <a:t> in R and Python.</a:t>
            </a:r>
          </a:p>
          <a:p>
            <a:pPr marL="285750" indent="-285750">
              <a:buFont typeface="Courier New" panose="02070309020205020404" pitchFamily="49" charset="0"/>
              <a:buChar char="o"/>
            </a:pPr>
            <a:r>
              <a:rPr lang="en-US" dirty="0"/>
              <a:t> </a:t>
            </a:r>
            <a:r>
              <a:rPr lang="en-US" dirty="0" smtClean="0"/>
              <a:t>allows </a:t>
            </a:r>
            <a:r>
              <a:rPr lang="en-US" dirty="0"/>
              <a:t>to embed interactive plots in  projects or websites using </a:t>
            </a:r>
            <a:r>
              <a:rPr lang="en-US" dirty="0" err="1"/>
              <a:t>iframes</a:t>
            </a:r>
            <a:r>
              <a:rPr lang="en-US" dirty="0"/>
              <a:t> or html.</a:t>
            </a:r>
          </a:p>
          <a:p>
            <a:pPr marL="285750" indent="-285750">
              <a:buFont typeface="Courier New" panose="02070309020205020404" pitchFamily="49" charset="0"/>
              <a:buChar char="o"/>
            </a:pPr>
            <a:r>
              <a:rPr lang="en-US" dirty="0"/>
              <a:t>The syntax for creating interactive plots using </a:t>
            </a:r>
            <a:r>
              <a:rPr lang="en-US" dirty="0" err="1"/>
              <a:t>plotly</a:t>
            </a:r>
            <a:r>
              <a:rPr lang="en-US" dirty="0"/>
              <a:t> is very simple as well.</a:t>
            </a:r>
          </a:p>
        </p:txBody>
      </p:sp>
    </p:spTree>
    <p:extLst>
      <p:ext uri="{BB962C8B-B14F-4D97-AF65-F5344CB8AC3E}">
        <p14:creationId xmlns:p14="http://schemas.microsoft.com/office/powerpoint/2010/main" val="34284663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What is </a:t>
            </a:r>
            <a:r>
              <a:rPr lang="en-US" sz="2800" b="1" dirty="0" err="1" smtClean="0"/>
              <a:t>Plotly</a:t>
            </a:r>
            <a:endParaRPr lang="en-US" sz="2800" b="1" dirty="0"/>
          </a:p>
        </p:txBody>
      </p:sp>
      <p:sp>
        <p:nvSpPr>
          <p:cNvPr id="8" name="Rectangle 7"/>
          <p:cNvSpPr/>
          <p:nvPr/>
        </p:nvSpPr>
        <p:spPr>
          <a:xfrm>
            <a:off x="1090246" y="2274838"/>
            <a:ext cx="9659816" cy="2185214"/>
          </a:xfrm>
          <a:prstGeom prst="rect">
            <a:avLst/>
          </a:prstGeom>
        </p:spPr>
        <p:txBody>
          <a:bodyPr wrap="square">
            <a:spAutoFit/>
          </a:bodyPr>
          <a:lstStyle/>
          <a:p>
            <a:r>
              <a:rPr lang="en-US" sz="3200" b="1" dirty="0" smtClean="0"/>
              <a:t>Dis-advantages of </a:t>
            </a:r>
            <a:r>
              <a:rPr lang="en-US" sz="3200" b="1" dirty="0" err="1"/>
              <a:t>Plotly</a:t>
            </a:r>
            <a:r>
              <a:rPr lang="en-US" sz="3200" b="1" dirty="0" smtClean="0"/>
              <a:t>?</a:t>
            </a:r>
          </a:p>
          <a:p>
            <a:endParaRPr lang="en-US" sz="3200" b="1" dirty="0"/>
          </a:p>
          <a:p>
            <a:pPr marL="285750" indent="-285750">
              <a:buFont typeface="Courier New" panose="02070309020205020404" pitchFamily="49" charset="0"/>
              <a:buChar char="o"/>
            </a:pPr>
            <a:r>
              <a:rPr lang="en-US" dirty="0"/>
              <a:t>The plots made using </a:t>
            </a:r>
            <a:r>
              <a:rPr lang="en-US" dirty="0" err="1"/>
              <a:t>plotly</a:t>
            </a:r>
            <a:r>
              <a:rPr lang="en-US" dirty="0"/>
              <a:t> community version are always public and can be viewed by anyone.</a:t>
            </a:r>
          </a:p>
          <a:p>
            <a:pPr marL="285750" indent="-285750">
              <a:buFont typeface="Courier New" panose="02070309020205020404" pitchFamily="49" charset="0"/>
              <a:buChar char="o"/>
            </a:pPr>
            <a:r>
              <a:rPr lang="en-US" dirty="0"/>
              <a:t>For </a:t>
            </a:r>
            <a:r>
              <a:rPr lang="en-US" dirty="0" err="1"/>
              <a:t>plotly</a:t>
            </a:r>
            <a:r>
              <a:rPr lang="en-US" dirty="0"/>
              <a:t> community version, there is an upper limit on the API calls per day.</a:t>
            </a:r>
          </a:p>
          <a:p>
            <a:pPr marL="285750" indent="-285750">
              <a:buFont typeface="Courier New" panose="02070309020205020404" pitchFamily="49" charset="0"/>
              <a:buChar char="o"/>
            </a:pPr>
            <a:r>
              <a:rPr lang="en-US" dirty="0"/>
              <a:t>There are also limited  number of color Palettes available in community version which acts as an upper bound on the coloring options.</a:t>
            </a:r>
          </a:p>
        </p:txBody>
      </p:sp>
    </p:spTree>
    <p:extLst>
      <p:ext uri="{BB962C8B-B14F-4D97-AF65-F5344CB8AC3E}">
        <p14:creationId xmlns:p14="http://schemas.microsoft.com/office/powerpoint/2010/main" val="27345649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What is </a:t>
            </a:r>
            <a:r>
              <a:rPr lang="en-US" sz="2800" b="1" dirty="0" err="1" smtClean="0"/>
              <a:t>Plotly</a:t>
            </a:r>
            <a:endParaRPr lang="en-US" sz="2800" b="1" dirty="0"/>
          </a:p>
        </p:txBody>
      </p:sp>
      <p:sp>
        <p:nvSpPr>
          <p:cNvPr id="8" name="Rectangle 7"/>
          <p:cNvSpPr/>
          <p:nvPr/>
        </p:nvSpPr>
        <p:spPr>
          <a:xfrm>
            <a:off x="1090246" y="2274838"/>
            <a:ext cx="9659816" cy="3877985"/>
          </a:xfrm>
          <a:prstGeom prst="rect">
            <a:avLst/>
          </a:prstGeom>
        </p:spPr>
        <p:txBody>
          <a:bodyPr wrap="square">
            <a:spAutoFit/>
          </a:bodyPr>
          <a:lstStyle/>
          <a:p>
            <a:r>
              <a:rPr lang="en-US" sz="3200" b="1" dirty="0" smtClean="0"/>
              <a:t>Setting up </a:t>
            </a:r>
            <a:r>
              <a:rPr lang="en-US" sz="3200" b="1" dirty="0" err="1" smtClean="0"/>
              <a:t>Plotly</a:t>
            </a:r>
            <a:endParaRPr lang="en-US" sz="3200" b="1" dirty="0" smtClean="0"/>
          </a:p>
          <a:p>
            <a:endParaRPr lang="en-US" sz="3200" b="1" dirty="0" smtClean="0"/>
          </a:p>
          <a:p>
            <a:r>
              <a:rPr lang="en-US" sz="2000" b="1" dirty="0" smtClean="0"/>
              <a:t>Creating the </a:t>
            </a:r>
            <a:r>
              <a:rPr lang="en-US" sz="2000" b="1" dirty="0" err="1" smtClean="0"/>
              <a:t>config</a:t>
            </a:r>
            <a:r>
              <a:rPr lang="en-US" sz="2000" b="1" dirty="0" smtClean="0"/>
              <a:t> file using username and </a:t>
            </a:r>
            <a:r>
              <a:rPr lang="en-US" sz="2000" b="1" dirty="0" err="1" smtClean="0"/>
              <a:t>api_key</a:t>
            </a:r>
            <a:endParaRPr lang="en-US" sz="2000" b="1" dirty="0" smtClean="0"/>
          </a:p>
          <a:p>
            <a:r>
              <a:rPr lang="en-US" i="1" dirty="0" err="1"/>
              <a:t>ply.tools.set_credentials_file</a:t>
            </a:r>
            <a:r>
              <a:rPr lang="en-US" i="1" dirty="0"/>
              <a:t>(username="ashishkbt08b004", </a:t>
            </a:r>
            <a:r>
              <a:rPr lang="en-US" i="1" dirty="0" err="1"/>
              <a:t>api_key</a:t>
            </a:r>
            <a:r>
              <a:rPr lang="en-US" i="1" dirty="0"/>
              <a:t>="TouLrUCTQNoVpWk0OO3g</a:t>
            </a:r>
            <a:r>
              <a:rPr lang="en-US" i="1" dirty="0" smtClean="0"/>
              <a:t>")</a:t>
            </a:r>
          </a:p>
          <a:p>
            <a:endParaRPr lang="en-US" i="1" dirty="0" smtClean="0"/>
          </a:p>
          <a:p>
            <a:r>
              <a:rPr lang="en-US" b="1" dirty="0" smtClean="0"/>
              <a:t>Signing in using the credentials</a:t>
            </a:r>
          </a:p>
          <a:p>
            <a:r>
              <a:rPr lang="en-US" i="1" dirty="0" err="1"/>
              <a:t>py.sign_in</a:t>
            </a:r>
            <a:r>
              <a:rPr lang="en-US" i="1" dirty="0"/>
              <a:t>("ashishkbt08b004", "TouLrUCTQNoVpWk0OO3g</a:t>
            </a:r>
            <a:r>
              <a:rPr lang="en-US" i="1" dirty="0" smtClean="0"/>
              <a:t>")</a:t>
            </a:r>
          </a:p>
          <a:p>
            <a:endParaRPr lang="en-US" b="1" dirty="0"/>
          </a:p>
          <a:p>
            <a:r>
              <a:rPr lang="en-US" b="1" dirty="0" smtClean="0"/>
              <a:t>Importing the required packages</a:t>
            </a:r>
          </a:p>
          <a:p>
            <a:r>
              <a:rPr lang="en-US" i="1" dirty="0"/>
              <a:t>import </a:t>
            </a:r>
            <a:r>
              <a:rPr lang="en-US" i="1" dirty="0" err="1"/>
              <a:t>plotly.plotly</a:t>
            </a:r>
            <a:r>
              <a:rPr lang="en-US" i="1" dirty="0"/>
              <a:t> as </a:t>
            </a:r>
            <a:r>
              <a:rPr lang="en-US" i="1" dirty="0" err="1"/>
              <a:t>py</a:t>
            </a:r>
            <a:endParaRPr lang="en-US" i="1" dirty="0"/>
          </a:p>
          <a:p>
            <a:r>
              <a:rPr lang="en-US" i="1" dirty="0"/>
              <a:t>import </a:t>
            </a:r>
            <a:r>
              <a:rPr lang="en-US" i="1" dirty="0" err="1"/>
              <a:t>plotly</a:t>
            </a:r>
            <a:r>
              <a:rPr lang="en-US" i="1" dirty="0"/>
              <a:t> as ply</a:t>
            </a:r>
          </a:p>
          <a:p>
            <a:r>
              <a:rPr lang="en-US" i="1" dirty="0"/>
              <a:t>import </a:t>
            </a:r>
            <a:r>
              <a:rPr lang="en-US" i="1" dirty="0" err="1"/>
              <a:t>plotly.graph_objs</a:t>
            </a:r>
            <a:r>
              <a:rPr lang="en-US" i="1" dirty="0"/>
              <a:t> as go</a:t>
            </a:r>
          </a:p>
        </p:txBody>
      </p:sp>
    </p:spTree>
    <p:extLst>
      <p:ext uri="{BB962C8B-B14F-4D97-AF65-F5344CB8AC3E}">
        <p14:creationId xmlns:p14="http://schemas.microsoft.com/office/powerpoint/2010/main" val="19817908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What is </a:t>
            </a:r>
            <a:r>
              <a:rPr lang="en-US" sz="2800" b="1" dirty="0" err="1" smtClean="0"/>
              <a:t>Plotly</a:t>
            </a:r>
            <a:endParaRPr lang="en-US" sz="2800" b="1" dirty="0"/>
          </a:p>
        </p:txBody>
      </p:sp>
      <p:sp>
        <p:nvSpPr>
          <p:cNvPr id="8" name="Rectangle 7"/>
          <p:cNvSpPr/>
          <p:nvPr/>
        </p:nvSpPr>
        <p:spPr>
          <a:xfrm>
            <a:off x="1090246" y="2274838"/>
            <a:ext cx="9659816" cy="892552"/>
          </a:xfrm>
          <a:prstGeom prst="rect">
            <a:avLst/>
          </a:prstGeom>
        </p:spPr>
        <p:txBody>
          <a:bodyPr wrap="square">
            <a:spAutoFit/>
          </a:bodyPr>
          <a:lstStyle/>
          <a:p>
            <a:r>
              <a:rPr lang="en-US" sz="3200" b="1" dirty="0" smtClean="0"/>
              <a:t>Setting up </a:t>
            </a:r>
            <a:r>
              <a:rPr lang="en-US" sz="3200" b="1" dirty="0" err="1" smtClean="0"/>
              <a:t>Plotly</a:t>
            </a:r>
            <a:endParaRPr lang="en-US" sz="3200" b="1" dirty="0" smtClean="0"/>
          </a:p>
          <a:p>
            <a:r>
              <a:rPr lang="en-US" sz="2000" b="1" dirty="0" smtClean="0"/>
              <a:t>Obtaining  username and </a:t>
            </a:r>
            <a:r>
              <a:rPr lang="en-US" sz="2000" b="1" dirty="0" err="1" smtClean="0"/>
              <a:t>api_key</a:t>
            </a:r>
            <a:endParaRPr lang="en-US" sz="20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1" y="3249066"/>
            <a:ext cx="9097107" cy="472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757138" y="3280824"/>
            <a:ext cx="1125416" cy="4085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92" y="4710454"/>
            <a:ext cx="1488831" cy="1901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36277" y="3997569"/>
            <a:ext cx="5967046" cy="369332"/>
          </a:xfrm>
          <a:prstGeom prst="rect">
            <a:avLst/>
          </a:prstGeom>
          <a:noFill/>
        </p:spPr>
        <p:txBody>
          <a:bodyPr wrap="square" rtlCol="0">
            <a:spAutoFit/>
          </a:bodyPr>
          <a:lstStyle/>
          <a:p>
            <a:r>
              <a:rPr lang="en-US" dirty="0" smtClean="0"/>
              <a:t>     Select ‘Settings’ from the drop down</a:t>
            </a:r>
            <a:endParaRPr lang="en-US" dirty="0"/>
          </a:p>
        </p:txBody>
      </p:sp>
      <p:sp>
        <p:nvSpPr>
          <p:cNvPr id="7" name="TextBox 6"/>
          <p:cNvSpPr txBox="1"/>
          <p:nvPr/>
        </p:nvSpPr>
        <p:spPr>
          <a:xfrm>
            <a:off x="152400" y="3364523"/>
            <a:ext cx="457198" cy="369332"/>
          </a:xfrm>
          <a:prstGeom prst="rect">
            <a:avLst/>
          </a:prstGeom>
          <a:noFill/>
        </p:spPr>
        <p:txBody>
          <a:bodyPr wrap="square" rtlCol="0">
            <a:spAutoFit/>
          </a:bodyPr>
          <a:lstStyle/>
          <a:p>
            <a:r>
              <a:rPr lang="en-US" b="1" dirty="0" smtClean="0"/>
              <a:t>1.</a:t>
            </a:r>
            <a:endParaRPr lang="en-US" b="1" dirty="0"/>
          </a:p>
        </p:txBody>
      </p:sp>
      <p:sp>
        <p:nvSpPr>
          <p:cNvPr id="14" name="TextBox 13"/>
          <p:cNvSpPr txBox="1"/>
          <p:nvPr/>
        </p:nvSpPr>
        <p:spPr>
          <a:xfrm>
            <a:off x="152400" y="4015209"/>
            <a:ext cx="457198" cy="369332"/>
          </a:xfrm>
          <a:prstGeom prst="rect">
            <a:avLst/>
          </a:prstGeom>
          <a:noFill/>
        </p:spPr>
        <p:txBody>
          <a:bodyPr wrap="square" rtlCol="0">
            <a:spAutoFit/>
          </a:bodyPr>
          <a:lstStyle/>
          <a:p>
            <a:r>
              <a:rPr lang="en-US" b="1" dirty="0"/>
              <a:t>2</a:t>
            </a:r>
            <a:r>
              <a:rPr lang="en-US" b="1" dirty="0" smtClean="0"/>
              <a:t>.</a:t>
            </a:r>
            <a:endParaRPr lang="en-US" b="1" dirty="0"/>
          </a:p>
        </p:txBody>
      </p:sp>
      <p:sp>
        <p:nvSpPr>
          <p:cNvPr id="15" name="TextBox 14"/>
          <p:cNvSpPr txBox="1"/>
          <p:nvPr/>
        </p:nvSpPr>
        <p:spPr>
          <a:xfrm>
            <a:off x="152400" y="5476609"/>
            <a:ext cx="457198" cy="369332"/>
          </a:xfrm>
          <a:prstGeom prst="rect">
            <a:avLst/>
          </a:prstGeom>
          <a:noFill/>
        </p:spPr>
        <p:txBody>
          <a:bodyPr wrap="square" rtlCol="0">
            <a:spAutoFit/>
          </a:bodyPr>
          <a:lstStyle/>
          <a:p>
            <a:r>
              <a:rPr lang="en-US" b="1" dirty="0" smtClean="0"/>
              <a:t>3.</a:t>
            </a:r>
            <a:endParaRPr lang="en-US" b="1" dirty="0"/>
          </a:p>
        </p:txBody>
      </p:sp>
      <p:sp>
        <p:nvSpPr>
          <p:cNvPr id="9" name="Rectangle 8"/>
          <p:cNvSpPr/>
          <p:nvPr/>
        </p:nvSpPr>
        <p:spPr>
          <a:xfrm>
            <a:off x="4947138" y="6072554"/>
            <a:ext cx="973016" cy="2696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2267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Line Chart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sp>
        <p:nvSpPr>
          <p:cNvPr id="12" name="Rectangle 11"/>
          <p:cNvSpPr/>
          <p:nvPr/>
        </p:nvSpPr>
        <p:spPr>
          <a:xfrm>
            <a:off x="691662" y="2518790"/>
            <a:ext cx="6096000" cy="923330"/>
          </a:xfrm>
          <a:prstGeom prst="rect">
            <a:avLst/>
          </a:prstGeom>
        </p:spPr>
        <p:txBody>
          <a:bodyPr>
            <a:spAutoFit/>
          </a:bodyPr>
          <a:lstStyle/>
          <a:p>
            <a:r>
              <a:rPr lang="en-US" i="1" dirty="0"/>
              <a:t>trace1=</a:t>
            </a:r>
            <a:r>
              <a:rPr lang="en-US" i="1" dirty="0" err="1"/>
              <a:t>go.Scatter</a:t>
            </a:r>
            <a:r>
              <a:rPr lang="en-US" i="1" dirty="0"/>
              <a:t>(x=[1,2],y=[1,2])</a:t>
            </a:r>
          </a:p>
          <a:p>
            <a:r>
              <a:rPr lang="en-US" i="1" dirty="0"/>
              <a:t>trace2=</a:t>
            </a:r>
            <a:r>
              <a:rPr lang="en-US" i="1" dirty="0" err="1"/>
              <a:t>go.Scatter</a:t>
            </a:r>
            <a:r>
              <a:rPr lang="en-US" i="1" dirty="0"/>
              <a:t>(x=[1,2],y=[2,1])</a:t>
            </a:r>
          </a:p>
          <a:p>
            <a:r>
              <a:rPr lang="en-US" i="1" dirty="0" err="1"/>
              <a:t>py.iplot</a:t>
            </a:r>
            <a:r>
              <a:rPr lang="en-US" i="1" dirty="0"/>
              <a:t>([trace1,trace2])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2" y="2473956"/>
            <a:ext cx="6006246" cy="268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Straight Connector 17"/>
          <p:cNvCxnSpPr/>
          <p:nvPr/>
        </p:nvCxnSpPr>
        <p:spPr>
          <a:xfrm>
            <a:off x="4509256" y="2548307"/>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058400" y="4841631"/>
            <a:ext cx="832338" cy="369332"/>
          </a:xfrm>
          <a:prstGeom prst="rect">
            <a:avLst/>
          </a:prstGeom>
          <a:noFill/>
          <a:ln>
            <a:solidFill>
              <a:srgbClr val="C00000"/>
            </a:solidFill>
          </a:ln>
        </p:spPr>
        <p:txBody>
          <a:bodyPr wrap="square" rtlCol="0">
            <a:spAutoFit/>
          </a:bodyPr>
          <a:lstStyle/>
          <a:p>
            <a:endParaRPr lang="en-US" dirty="0"/>
          </a:p>
        </p:txBody>
      </p:sp>
      <p:sp>
        <p:nvSpPr>
          <p:cNvPr id="16" name="TextBox 15"/>
          <p:cNvSpPr txBox="1"/>
          <p:nvPr/>
        </p:nvSpPr>
        <p:spPr>
          <a:xfrm>
            <a:off x="5404339" y="5519391"/>
            <a:ext cx="5345723" cy="276999"/>
          </a:xfrm>
          <a:prstGeom prst="rect">
            <a:avLst/>
          </a:prstGeom>
          <a:noFill/>
        </p:spPr>
        <p:txBody>
          <a:bodyPr wrap="square" rtlCol="0">
            <a:spAutoFit/>
          </a:bodyPr>
          <a:lstStyle/>
          <a:p>
            <a:r>
              <a:rPr lang="en-US" sz="1200" i="1" dirty="0" smtClean="0"/>
              <a:t>The charts can be invoked from the code and then edited using the web interface</a:t>
            </a:r>
            <a:endParaRPr lang="en-US" sz="1200" i="1" dirty="0"/>
          </a:p>
        </p:txBody>
      </p:sp>
    </p:spTree>
    <p:extLst>
      <p:ext uri="{BB962C8B-B14F-4D97-AF65-F5344CB8AC3E}">
        <p14:creationId xmlns:p14="http://schemas.microsoft.com/office/powerpoint/2010/main" val="26632086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Line Chart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sp>
        <p:nvSpPr>
          <p:cNvPr id="12" name="Rectangle 11"/>
          <p:cNvSpPr/>
          <p:nvPr/>
        </p:nvSpPr>
        <p:spPr>
          <a:xfrm>
            <a:off x="691662" y="2518790"/>
            <a:ext cx="6096000" cy="1477328"/>
          </a:xfrm>
          <a:prstGeom prst="rect">
            <a:avLst/>
          </a:prstGeom>
        </p:spPr>
        <p:txBody>
          <a:bodyPr>
            <a:spAutoFit/>
          </a:bodyPr>
          <a:lstStyle/>
          <a:p>
            <a:r>
              <a:rPr lang="en-US" i="1" dirty="0"/>
              <a:t>trace1=</a:t>
            </a:r>
            <a:r>
              <a:rPr lang="en-US" i="1" dirty="0" err="1"/>
              <a:t>go.Scatter</a:t>
            </a:r>
            <a:r>
              <a:rPr lang="en-US" i="1" dirty="0"/>
              <a:t>(name='</a:t>
            </a:r>
            <a:r>
              <a:rPr lang="en-US" i="1" dirty="0" err="1"/>
              <a:t>ODI_Run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['Run'])</a:t>
            </a:r>
          </a:p>
          <a:p>
            <a:r>
              <a:rPr lang="en-US" i="1" dirty="0"/>
              <a:t>trace2=</a:t>
            </a:r>
            <a:r>
              <a:rPr lang="en-US" i="1" dirty="0" err="1"/>
              <a:t>go.Scatter</a:t>
            </a:r>
            <a:r>
              <a:rPr lang="en-US" i="1" dirty="0"/>
              <a:t>(name='</a:t>
            </a:r>
            <a:r>
              <a:rPr lang="en-US" i="1" dirty="0" err="1"/>
              <a:t>Test_Run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a:t>
            </a:r>
            <a:r>
              <a:rPr lang="en-US" i="1" dirty="0" err="1"/>
              <a:t>Test_Run</a:t>
            </a:r>
            <a:r>
              <a:rPr lang="en-US" i="1" dirty="0"/>
              <a:t>'])</a:t>
            </a:r>
          </a:p>
          <a:p>
            <a:r>
              <a:rPr lang="en-US" i="1" dirty="0" err="1"/>
              <a:t>py.iplot</a:t>
            </a:r>
            <a:r>
              <a:rPr lang="en-US" i="1" dirty="0"/>
              <a:t>([trace1,trace2])</a:t>
            </a:r>
          </a:p>
        </p:txBody>
      </p:sp>
      <p:cxnSp>
        <p:nvCxnSpPr>
          <p:cNvPr id="18" name="Straight Connector 17"/>
          <p:cNvCxnSpPr/>
          <p:nvPr/>
        </p:nvCxnSpPr>
        <p:spPr>
          <a:xfrm>
            <a:off x="480233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965" y="2689203"/>
            <a:ext cx="5882662" cy="285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42541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Save/Export/Embed</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sp>
        <p:nvSpPr>
          <p:cNvPr id="4" name="TextBox 3"/>
          <p:cNvSpPr txBox="1"/>
          <p:nvPr/>
        </p:nvSpPr>
        <p:spPr>
          <a:xfrm>
            <a:off x="937846" y="2274838"/>
            <a:ext cx="7713785" cy="3139321"/>
          </a:xfrm>
          <a:prstGeom prst="rect">
            <a:avLst/>
          </a:prstGeom>
          <a:noFill/>
        </p:spPr>
        <p:txBody>
          <a:bodyPr wrap="square" rtlCol="0">
            <a:spAutoFit/>
          </a:bodyPr>
          <a:lstStyle/>
          <a:p>
            <a:pPr marL="342900" indent="-342900">
              <a:buAutoNum type="arabicPeriod"/>
            </a:pPr>
            <a:r>
              <a:rPr lang="en-US" dirty="0" smtClean="0"/>
              <a:t>Click on the ‘SAVE’ button</a:t>
            </a:r>
          </a:p>
          <a:p>
            <a:endParaRPr lang="en-US" dirty="0" smtClean="0"/>
          </a:p>
          <a:p>
            <a:r>
              <a:rPr lang="en-US" dirty="0" smtClean="0"/>
              <a:t>2.Choose Public, Private or Link</a:t>
            </a:r>
          </a:p>
          <a:p>
            <a:endParaRPr lang="en-US" dirty="0"/>
          </a:p>
          <a:p>
            <a:r>
              <a:rPr lang="en-US" dirty="0" smtClean="0"/>
              <a:t>3. Choose from the Options below</a:t>
            </a:r>
          </a:p>
          <a:p>
            <a:endParaRPr lang="en-US" dirty="0"/>
          </a:p>
          <a:p>
            <a:endParaRPr lang="en-US" dirty="0" smtClean="0"/>
          </a:p>
          <a:p>
            <a:endParaRPr lang="en-US" dirty="0"/>
          </a:p>
          <a:p>
            <a:r>
              <a:rPr lang="en-US" dirty="0" smtClean="0"/>
              <a:t>4. Choose from the Options below</a:t>
            </a:r>
          </a:p>
          <a:p>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246" y="3695700"/>
            <a:ext cx="34194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754" y="4834422"/>
            <a:ext cx="17907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348154" y="5638800"/>
            <a:ext cx="6049108" cy="276999"/>
          </a:xfrm>
          <a:prstGeom prst="rect">
            <a:avLst/>
          </a:prstGeom>
          <a:noFill/>
        </p:spPr>
        <p:txBody>
          <a:bodyPr wrap="square" rtlCol="0">
            <a:spAutoFit/>
          </a:bodyPr>
          <a:lstStyle/>
          <a:p>
            <a:r>
              <a:rPr lang="en-US" sz="1200" i="1" dirty="0" smtClean="0"/>
              <a:t>Go to the embedding tutorial </a:t>
            </a:r>
            <a:endParaRPr lang="en-US" sz="1200" i="1" dirty="0"/>
          </a:p>
        </p:txBody>
      </p:sp>
    </p:spTree>
    <p:extLst>
      <p:ext uri="{BB962C8B-B14F-4D97-AF65-F5344CB8AC3E}">
        <p14:creationId xmlns:p14="http://schemas.microsoft.com/office/powerpoint/2010/main" val="78963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480233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246" y="2913075"/>
            <a:ext cx="6096000" cy="1477328"/>
          </a:xfrm>
          <a:prstGeom prst="rect">
            <a:avLst/>
          </a:prstGeom>
        </p:spPr>
        <p:txBody>
          <a:bodyPr>
            <a:spAutoFit/>
          </a:bodyPr>
          <a:lstStyle/>
          <a:p>
            <a:r>
              <a:rPr lang="en-US" i="1" dirty="0"/>
              <a:t>trace1=</a:t>
            </a:r>
            <a:r>
              <a:rPr lang="en-US" i="1" dirty="0" err="1"/>
              <a:t>go.Bar</a:t>
            </a:r>
            <a:r>
              <a:rPr lang="en-US" i="1" dirty="0"/>
              <a:t>(name='</a:t>
            </a:r>
            <a:r>
              <a:rPr lang="en-US" i="1" dirty="0" err="1"/>
              <a:t>ODI_Run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['Run'])</a:t>
            </a:r>
          </a:p>
          <a:p>
            <a:r>
              <a:rPr lang="en-US" i="1" dirty="0"/>
              <a:t>trace2=</a:t>
            </a:r>
            <a:r>
              <a:rPr lang="en-US" i="1" dirty="0" err="1"/>
              <a:t>go.Bar</a:t>
            </a:r>
            <a:r>
              <a:rPr lang="en-US" i="1" dirty="0"/>
              <a:t>(name='</a:t>
            </a:r>
            <a:r>
              <a:rPr lang="en-US" i="1" dirty="0" err="1"/>
              <a:t>Test_Run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a:t>
            </a:r>
            <a:r>
              <a:rPr lang="en-US" i="1" dirty="0" err="1"/>
              <a:t>Test_Run</a:t>
            </a:r>
            <a:r>
              <a:rPr lang="en-US" i="1" dirty="0"/>
              <a:t>'])</a:t>
            </a:r>
          </a:p>
          <a:p>
            <a:r>
              <a:rPr lang="en-US" i="1" dirty="0" err="1"/>
              <a:t>py.iplot</a:t>
            </a:r>
            <a:r>
              <a:rPr lang="en-US" i="1" dirty="0"/>
              <a:t>([trace1,trace2])</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655" y="2274838"/>
            <a:ext cx="6841148" cy="3585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67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Histogram</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70891" y="2446891"/>
            <a:ext cx="6096000" cy="2031325"/>
          </a:xfrm>
          <a:prstGeom prst="rect">
            <a:avLst/>
          </a:prstGeom>
        </p:spPr>
        <p:txBody>
          <a:bodyPr>
            <a:spAutoFit/>
          </a:bodyPr>
          <a:lstStyle/>
          <a:p>
            <a:r>
              <a:rPr lang="en-US" i="1" dirty="0"/>
              <a:t>fig=</a:t>
            </a:r>
            <a:r>
              <a:rPr lang="en-US" i="1" dirty="0" err="1"/>
              <a:t>plt.figure</a:t>
            </a:r>
            <a:r>
              <a:rPr lang="en-US" i="1" dirty="0"/>
              <a:t>()</a:t>
            </a:r>
          </a:p>
          <a:p>
            <a:r>
              <a:rPr lang="en-US" i="1" dirty="0"/>
              <a:t>ax = </a:t>
            </a:r>
            <a:r>
              <a:rPr lang="en-US" i="1" dirty="0" err="1"/>
              <a:t>fig.add_subplot</a:t>
            </a:r>
            <a:r>
              <a:rPr lang="en-US" i="1" dirty="0"/>
              <a:t>(1,1,1)</a:t>
            </a:r>
          </a:p>
          <a:p>
            <a:r>
              <a:rPr lang="en-US" i="1" dirty="0" err="1"/>
              <a:t>ax.hist</a:t>
            </a:r>
            <a:r>
              <a:rPr lang="en-US" i="1" dirty="0"/>
              <a:t>(</a:t>
            </a:r>
            <a:r>
              <a:rPr lang="en-US" i="1" dirty="0" err="1"/>
              <a:t>datastr</a:t>
            </a:r>
            <a:r>
              <a:rPr lang="en-US" i="1" dirty="0"/>
              <a:t>['Order Quantity'],bins = 10) </a:t>
            </a:r>
          </a:p>
          <a:p>
            <a:r>
              <a:rPr lang="en-US" i="1" dirty="0" err="1"/>
              <a:t>plt.title</a:t>
            </a:r>
            <a:r>
              <a:rPr lang="en-US" i="1" dirty="0"/>
              <a:t>('Order Quantity distribution')</a:t>
            </a:r>
          </a:p>
          <a:p>
            <a:r>
              <a:rPr lang="en-US" i="1" dirty="0" err="1"/>
              <a:t>plt.xlabel</a:t>
            </a:r>
            <a:r>
              <a:rPr lang="en-US" i="1" dirty="0"/>
              <a:t>('Quantity')</a:t>
            </a:r>
          </a:p>
          <a:p>
            <a:r>
              <a:rPr lang="en-US" i="1" dirty="0" err="1"/>
              <a:t>plt.ylabel</a:t>
            </a:r>
            <a:r>
              <a:rPr lang="en-US" i="1" dirty="0"/>
              <a:t>('#Quantity')</a:t>
            </a:r>
          </a:p>
          <a:p>
            <a:r>
              <a:rPr lang="en-US" i="1" dirty="0" err="1"/>
              <a:t>plt.show</a:t>
            </a:r>
            <a:r>
              <a:rPr lang="en-US" i="1"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374" y="2124164"/>
            <a:ext cx="53625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8485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480233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2157607"/>
            <a:ext cx="6096000" cy="4524315"/>
          </a:xfrm>
          <a:prstGeom prst="rect">
            <a:avLst/>
          </a:prstGeom>
        </p:spPr>
        <p:txBody>
          <a:bodyPr>
            <a:spAutoFit/>
          </a:bodyPr>
          <a:lstStyle/>
          <a:p>
            <a:r>
              <a:rPr lang="en-US" sz="1200" i="1" dirty="0"/>
              <a:t>trace1=</a:t>
            </a:r>
            <a:r>
              <a:rPr lang="en-US" sz="1200" i="1" dirty="0" err="1"/>
              <a:t>go.Bar</a:t>
            </a:r>
            <a:r>
              <a:rPr lang="en-US" sz="1200" i="1" dirty="0"/>
              <a:t>(name='</a:t>
            </a:r>
            <a:r>
              <a:rPr lang="en-US" sz="1200" i="1" dirty="0" err="1"/>
              <a:t>ODI_Run',x</a:t>
            </a:r>
            <a:r>
              <a:rPr lang="en-US" sz="1200" i="1" dirty="0"/>
              <a:t>=</a:t>
            </a:r>
            <a:r>
              <a:rPr lang="en-US" sz="1200" i="1" dirty="0" err="1"/>
              <a:t>databar</a:t>
            </a:r>
            <a:r>
              <a:rPr lang="en-US" sz="1200" i="1" dirty="0"/>
              <a:t>['Player'],y=</a:t>
            </a:r>
            <a:r>
              <a:rPr lang="en-US" sz="1200" i="1" dirty="0" err="1"/>
              <a:t>databar</a:t>
            </a:r>
            <a:r>
              <a:rPr lang="en-US" sz="1200" i="1" dirty="0"/>
              <a:t>['Run'])</a:t>
            </a:r>
          </a:p>
          <a:p>
            <a:r>
              <a:rPr lang="en-US" sz="1200" i="1" dirty="0"/>
              <a:t>trace2=</a:t>
            </a:r>
            <a:r>
              <a:rPr lang="en-US" sz="1200" i="1" dirty="0" err="1"/>
              <a:t>go.Bar</a:t>
            </a:r>
            <a:r>
              <a:rPr lang="en-US" sz="1200" i="1" dirty="0"/>
              <a:t>(name='</a:t>
            </a:r>
            <a:r>
              <a:rPr lang="en-US" sz="1200" i="1" dirty="0" err="1"/>
              <a:t>Test_Run',x</a:t>
            </a:r>
            <a:r>
              <a:rPr lang="en-US" sz="1200" i="1" dirty="0"/>
              <a:t>=</a:t>
            </a:r>
            <a:r>
              <a:rPr lang="en-US" sz="1200" i="1" dirty="0" err="1"/>
              <a:t>databar</a:t>
            </a:r>
            <a:r>
              <a:rPr lang="en-US" sz="1200" i="1" dirty="0"/>
              <a:t>['Player'],y=</a:t>
            </a:r>
            <a:r>
              <a:rPr lang="en-US" sz="1200" i="1" dirty="0" err="1"/>
              <a:t>databar</a:t>
            </a:r>
            <a:r>
              <a:rPr lang="en-US" sz="1200" i="1" dirty="0"/>
              <a:t>['</a:t>
            </a:r>
            <a:r>
              <a:rPr lang="en-US" sz="1200" i="1" dirty="0" err="1"/>
              <a:t>Test_Run</a:t>
            </a:r>
            <a:r>
              <a:rPr lang="en-US" sz="1200" i="1" dirty="0"/>
              <a:t>'])</a:t>
            </a:r>
          </a:p>
          <a:p>
            <a:r>
              <a:rPr lang="en-US" sz="1200" i="1" dirty="0"/>
              <a:t>layout = </a:t>
            </a:r>
            <a:r>
              <a:rPr lang="en-US" sz="1200" i="1" dirty="0" err="1"/>
              <a:t>go.Layout</a:t>
            </a:r>
            <a:r>
              <a:rPr lang="en-US" sz="1200" i="1" dirty="0"/>
              <a:t>(</a:t>
            </a:r>
          </a:p>
          <a:p>
            <a:r>
              <a:rPr lang="en-US" sz="1200" i="1" dirty="0"/>
              <a:t>    title='ODI and Test Runs by Players',</a:t>
            </a:r>
          </a:p>
          <a:p>
            <a:r>
              <a:rPr lang="en-US" sz="1200" i="1" dirty="0"/>
              <a:t>    </a:t>
            </a:r>
            <a:r>
              <a:rPr lang="en-US" sz="1200" i="1" dirty="0" err="1"/>
              <a:t>xaxis</a:t>
            </a:r>
            <a:r>
              <a:rPr lang="en-US" sz="1200" i="1" dirty="0"/>
              <a:t>=</a:t>
            </a:r>
            <a:r>
              <a:rPr lang="en-US" sz="1200" i="1" dirty="0" err="1"/>
              <a:t>dict</a:t>
            </a:r>
            <a:r>
              <a:rPr lang="en-US" sz="1200" i="1" dirty="0"/>
              <a:t>(</a:t>
            </a:r>
          </a:p>
          <a:p>
            <a:r>
              <a:rPr lang="en-US" sz="1200" i="1" dirty="0"/>
              <a:t>        title='Players',</a:t>
            </a:r>
          </a:p>
          <a:p>
            <a:r>
              <a:rPr lang="en-US" sz="1200" i="1" dirty="0"/>
              <a:t>        </a:t>
            </a:r>
            <a:r>
              <a:rPr lang="en-US" sz="1200" i="1" dirty="0" err="1"/>
              <a:t>titlefont</a:t>
            </a:r>
            <a:r>
              <a:rPr lang="en-US" sz="1200" i="1" dirty="0"/>
              <a:t>=</a:t>
            </a:r>
            <a:r>
              <a:rPr lang="en-US" sz="1200" i="1" dirty="0" err="1"/>
              <a:t>dict</a:t>
            </a:r>
            <a:r>
              <a:rPr lang="en-US" sz="1200" i="1" dirty="0"/>
              <a:t>(</a:t>
            </a:r>
          </a:p>
          <a:p>
            <a:r>
              <a:rPr lang="en-US" sz="1200" i="1" dirty="0"/>
              <a:t>            family='Courier New, </a:t>
            </a:r>
            <a:r>
              <a:rPr lang="en-US" sz="1200" i="1" dirty="0" err="1"/>
              <a:t>monospace</a:t>
            </a:r>
            <a:r>
              <a:rPr lang="en-US" sz="1200" i="1" dirty="0"/>
              <a:t>',</a:t>
            </a:r>
          </a:p>
          <a:p>
            <a:r>
              <a:rPr lang="en-US" sz="1200" i="1" dirty="0"/>
              <a:t>            size=18,</a:t>
            </a:r>
          </a:p>
          <a:p>
            <a:r>
              <a:rPr lang="en-US" sz="1200" i="1" dirty="0"/>
              <a:t>            color='#7f7f7f'</a:t>
            </a:r>
          </a:p>
          <a:p>
            <a:r>
              <a:rPr lang="en-US" sz="1200" i="1" dirty="0"/>
              <a:t>        )</a:t>
            </a:r>
          </a:p>
          <a:p>
            <a:r>
              <a:rPr lang="en-US" sz="1200" i="1" dirty="0"/>
              <a:t>    ),</a:t>
            </a:r>
          </a:p>
          <a:p>
            <a:r>
              <a:rPr lang="en-US" sz="1200" i="1" dirty="0"/>
              <a:t>    </a:t>
            </a:r>
            <a:r>
              <a:rPr lang="en-US" sz="1200" i="1" dirty="0" err="1"/>
              <a:t>yaxis</a:t>
            </a:r>
            <a:r>
              <a:rPr lang="en-US" sz="1200" i="1" dirty="0"/>
              <a:t>=</a:t>
            </a:r>
            <a:r>
              <a:rPr lang="en-US" sz="1200" i="1" dirty="0" err="1"/>
              <a:t>dict</a:t>
            </a:r>
            <a:r>
              <a:rPr lang="en-US" sz="1200" i="1" dirty="0"/>
              <a:t>(</a:t>
            </a:r>
          </a:p>
          <a:p>
            <a:r>
              <a:rPr lang="en-US" sz="1200" i="1" dirty="0"/>
              <a:t>        title='Runs',</a:t>
            </a:r>
          </a:p>
          <a:p>
            <a:r>
              <a:rPr lang="en-US" sz="1200" i="1" dirty="0"/>
              <a:t>        </a:t>
            </a:r>
            <a:r>
              <a:rPr lang="en-US" sz="1200" i="1" dirty="0" err="1"/>
              <a:t>titlefont</a:t>
            </a:r>
            <a:r>
              <a:rPr lang="en-US" sz="1200" i="1" dirty="0"/>
              <a:t>=</a:t>
            </a:r>
            <a:r>
              <a:rPr lang="en-US" sz="1200" i="1" dirty="0" err="1"/>
              <a:t>dict</a:t>
            </a:r>
            <a:r>
              <a:rPr lang="en-US" sz="1200" i="1" dirty="0"/>
              <a:t>(</a:t>
            </a:r>
          </a:p>
          <a:p>
            <a:r>
              <a:rPr lang="en-US" sz="1200" i="1" dirty="0"/>
              <a:t>            family='Courier New, </a:t>
            </a:r>
            <a:r>
              <a:rPr lang="en-US" sz="1200" i="1" dirty="0" err="1"/>
              <a:t>monospace</a:t>
            </a:r>
            <a:r>
              <a:rPr lang="en-US" sz="1200" i="1" dirty="0"/>
              <a:t>',</a:t>
            </a:r>
          </a:p>
          <a:p>
            <a:r>
              <a:rPr lang="en-US" sz="1200" i="1" dirty="0"/>
              <a:t>            size=18,</a:t>
            </a:r>
          </a:p>
          <a:p>
            <a:r>
              <a:rPr lang="en-US" sz="1200" i="1" dirty="0"/>
              <a:t>            color='#7f7f7f'</a:t>
            </a:r>
          </a:p>
          <a:p>
            <a:r>
              <a:rPr lang="en-US" sz="1200" i="1" dirty="0"/>
              <a:t>        )</a:t>
            </a:r>
          </a:p>
          <a:p>
            <a:r>
              <a:rPr lang="en-US" sz="1200" i="1" dirty="0"/>
              <a:t>    )</a:t>
            </a:r>
          </a:p>
          <a:p>
            <a:r>
              <a:rPr lang="en-US" sz="1200" i="1" dirty="0"/>
              <a:t>)</a:t>
            </a:r>
          </a:p>
          <a:p>
            <a:r>
              <a:rPr lang="en-US" sz="1200" i="1" dirty="0"/>
              <a:t>data=[trace1,trace2]</a:t>
            </a:r>
          </a:p>
          <a:p>
            <a:r>
              <a:rPr lang="en-US" sz="1200" i="1" dirty="0"/>
              <a:t>fig = </a:t>
            </a:r>
            <a:r>
              <a:rPr lang="en-US" sz="1200" i="1" dirty="0" err="1"/>
              <a:t>go.Figure</a:t>
            </a:r>
            <a:r>
              <a:rPr lang="en-US" sz="1200" i="1" dirty="0"/>
              <a:t>(data=data, layout=layout)</a:t>
            </a:r>
          </a:p>
          <a:p>
            <a:r>
              <a:rPr lang="en-US" sz="1200" i="1" dirty="0" err="1"/>
              <a:t>py.iplot</a:t>
            </a:r>
            <a:r>
              <a:rPr lang="en-US" sz="1200" i="1" dirty="0"/>
              <a:t>(fig)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969" y="2425442"/>
            <a:ext cx="7094658" cy="354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20862" y="5965829"/>
            <a:ext cx="5439507" cy="276999"/>
          </a:xfrm>
          <a:prstGeom prst="rect">
            <a:avLst/>
          </a:prstGeom>
          <a:noFill/>
        </p:spPr>
        <p:txBody>
          <a:bodyPr wrap="square" rtlCol="0">
            <a:spAutoFit/>
          </a:bodyPr>
          <a:lstStyle/>
          <a:p>
            <a:r>
              <a:rPr lang="en-US" sz="1200" i="1" dirty="0" smtClean="0"/>
              <a:t>Providing the chart and axes titles</a:t>
            </a:r>
            <a:endParaRPr lang="en-US" sz="1200" i="1" dirty="0"/>
          </a:p>
        </p:txBody>
      </p:sp>
    </p:spTree>
    <p:extLst>
      <p:ext uri="{BB962C8B-B14F-4D97-AF65-F5344CB8AC3E}">
        <p14:creationId xmlns:p14="http://schemas.microsoft.com/office/powerpoint/2010/main" val="27966896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Heat Map</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480233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2757771"/>
            <a:ext cx="6096000" cy="1200329"/>
          </a:xfrm>
          <a:prstGeom prst="rect">
            <a:avLst/>
          </a:prstGeom>
        </p:spPr>
        <p:txBody>
          <a:bodyPr>
            <a:spAutoFit/>
          </a:bodyPr>
          <a:lstStyle/>
          <a:p>
            <a:r>
              <a:rPr lang="en-US" i="1" dirty="0"/>
              <a:t>import </a:t>
            </a:r>
            <a:r>
              <a:rPr lang="en-US" i="1" dirty="0" err="1"/>
              <a:t>numpy</a:t>
            </a:r>
            <a:r>
              <a:rPr lang="en-US" i="1" dirty="0"/>
              <a:t> as np</a:t>
            </a:r>
          </a:p>
          <a:p>
            <a:r>
              <a:rPr lang="en-US" i="1" dirty="0"/>
              <a:t>a=</a:t>
            </a:r>
            <a:r>
              <a:rPr lang="en-US" i="1" dirty="0" err="1"/>
              <a:t>np.random.randn</a:t>
            </a:r>
            <a:r>
              <a:rPr lang="en-US" i="1" dirty="0"/>
              <a:t>(200).reshape(50,4)</a:t>
            </a:r>
          </a:p>
          <a:p>
            <a:r>
              <a:rPr lang="en-US" i="1" dirty="0"/>
              <a:t>trace=</a:t>
            </a:r>
            <a:r>
              <a:rPr lang="en-US" i="1" dirty="0" err="1"/>
              <a:t>go.Heatmap</a:t>
            </a:r>
            <a:r>
              <a:rPr lang="en-US" i="1" dirty="0"/>
              <a:t>(z=a)</a:t>
            </a:r>
          </a:p>
          <a:p>
            <a:r>
              <a:rPr lang="en-US" i="1" dirty="0" err="1"/>
              <a:t>py.iplot</a:t>
            </a:r>
            <a:r>
              <a:rPr lang="en-US" i="1" dirty="0"/>
              <a:t>([trace])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753" y="2463086"/>
            <a:ext cx="7030915" cy="3456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0458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Bar Chart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480233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3100642"/>
            <a:ext cx="6096000" cy="2031325"/>
          </a:xfrm>
          <a:prstGeom prst="rect">
            <a:avLst/>
          </a:prstGeom>
        </p:spPr>
        <p:txBody>
          <a:bodyPr>
            <a:spAutoFit/>
          </a:bodyPr>
          <a:lstStyle/>
          <a:p>
            <a:r>
              <a:rPr lang="en-US" i="1" dirty="0"/>
              <a:t>trace1=</a:t>
            </a:r>
            <a:r>
              <a:rPr lang="en-US" i="1" dirty="0" err="1"/>
              <a:t>go.Scatter</a:t>
            </a:r>
            <a:r>
              <a:rPr lang="en-US" i="1" dirty="0"/>
              <a:t>(name='</a:t>
            </a:r>
            <a:r>
              <a:rPr lang="en-US" i="1" dirty="0" err="1"/>
              <a:t>ODI_Run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['Run</a:t>
            </a:r>
            <a:r>
              <a:rPr lang="en-US" i="1" dirty="0" smtClean="0"/>
              <a:t>'],</a:t>
            </a:r>
          </a:p>
          <a:p>
            <a:r>
              <a:rPr lang="en-US" i="1" dirty="0" smtClean="0"/>
              <a:t>fill</a:t>
            </a:r>
            <a:r>
              <a:rPr lang="en-US" i="1" dirty="0"/>
              <a:t>='</a:t>
            </a:r>
            <a:r>
              <a:rPr lang="en-US" i="1" dirty="0" err="1"/>
              <a:t>tonexty</a:t>
            </a:r>
            <a:r>
              <a:rPr lang="en-US" i="1" dirty="0"/>
              <a:t>')</a:t>
            </a:r>
          </a:p>
          <a:p>
            <a:r>
              <a:rPr lang="en-US" i="1" dirty="0"/>
              <a:t>trace2=</a:t>
            </a:r>
            <a:r>
              <a:rPr lang="en-US" i="1" dirty="0" err="1"/>
              <a:t>go.Scatter</a:t>
            </a:r>
            <a:r>
              <a:rPr lang="en-US" i="1" dirty="0"/>
              <a:t>(name='</a:t>
            </a:r>
            <a:r>
              <a:rPr lang="en-US" i="1" dirty="0" err="1"/>
              <a:t>Test_Run</a:t>
            </a:r>
            <a:r>
              <a:rPr lang="en-US" i="1" dirty="0" smtClean="0"/>
              <a:t>',</a:t>
            </a:r>
          </a:p>
          <a:p>
            <a:r>
              <a:rPr lang="en-US" i="1" dirty="0" smtClean="0"/>
              <a:t>x=</a:t>
            </a:r>
            <a:r>
              <a:rPr lang="en-US" i="1" dirty="0" err="1" smtClean="0"/>
              <a:t>databar</a:t>
            </a:r>
            <a:r>
              <a:rPr lang="en-US" i="1" dirty="0"/>
              <a:t>['Player'],y=</a:t>
            </a:r>
            <a:r>
              <a:rPr lang="en-US" i="1" dirty="0" err="1"/>
              <a:t>databar</a:t>
            </a:r>
            <a:r>
              <a:rPr lang="en-US" i="1" dirty="0"/>
              <a:t>['</a:t>
            </a:r>
            <a:r>
              <a:rPr lang="en-US" i="1" dirty="0" err="1"/>
              <a:t>Test_Run</a:t>
            </a:r>
            <a:r>
              <a:rPr lang="en-US" i="1" dirty="0" smtClean="0"/>
              <a:t>'],</a:t>
            </a:r>
          </a:p>
          <a:p>
            <a:r>
              <a:rPr lang="en-US" i="1" dirty="0" smtClean="0"/>
              <a:t>fill</a:t>
            </a:r>
            <a:r>
              <a:rPr lang="en-US" i="1" dirty="0"/>
              <a:t>='</a:t>
            </a:r>
            <a:r>
              <a:rPr lang="en-US" i="1" dirty="0" err="1"/>
              <a:t>tonexty</a:t>
            </a:r>
            <a:r>
              <a:rPr lang="en-US" i="1" dirty="0"/>
              <a:t>')</a:t>
            </a:r>
          </a:p>
          <a:p>
            <a:r>
              <a:rPr lang="en-US" i="1" dirty="0" err="1"/>
              <a:t>py.iplot</a:t>
            </a:r>
            <a:r>
              <a:rPr lang="en-US" i="1" dirty="0"/>
              <a:t>([trace1,trace2])</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091" y="2664549"/>
            <a:ext cx="6084275" cy="3143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0458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Box Plot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507196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2823643"/>
            <a:ext cx="6096000" cy="3416320"/>
          </a:xfrm>
          <a:prstGeom prst="rect">
            <a:avLst/>
          </a:prstGeom>
        </p:spPr>
        <p:txBody>
          <a:bodyPr>
            <a:spAutoFit/>
          </a:bodyPr>
          <a:lstStyle/>
          <a:p>
            <a:r>
              <a:rPr lang="en-US" i="1" dirty="0"/>
              <a:t>tips=</a:t>
            </a:r>
            <a:r>
              <a:rPr lang="en-US" i="1" dirty="0" err="1"/>
              <a:t>pd.DataFrame</a:t>
            </a:r>
            <a:r>
              <a:rPr lang="en-US" i="1" dirty="0"/>
              <a:t>(tips)</a:t>
            </a:r>
          </a:p>
          <a:p>
            <a:r>
              <a:rPr lang="en-US" i="1" dirty="0"/>
              <a:t>trace=[</a:t>
            </a:r>
            <a:r>
              <a:rPr lang="en-US" i="1" dirty="0" err="1"/>
              <a:t>go.Box</a:t>
            </a:r>
            <a:r>
              <a:rPr lang="en-US" i="1" dirty="0"/>
              <a:t>(y=tips[tips['day']=='Sun']['</a:t>
            </a:r>
            <a:r>
              <a:rPr lang="en-US" i="1" dirty="0" err="1"/>
              <a:t>total_bill</a:t>
            </a:r>
            <a:r>
              <a:rPr lang="en-US" i="1" dirty="0" smtClean="0"/>
              <a:t>'],</a:t>
            </a:r>
          </a:p>
          <a:p>
            <a:r>
              <a:rPr lang="en-US" i="1" dirty="0" smtClean="0"/>
              <a:t>name</a:t>
            </a:r>
            <a:r>
              <a:rPr lang="en-US" i="1" dirty="0"/>
              <a:t>='Sun'),</a:t>
            </a:r>
          </a:p>
          <a:p>
            <a:r>
              <a:rPr lang="en-US" i="1" dirty="0" err="1"/>
              <a:t>go.Box</a:t>
            </a:r>
            <a:r>
              <a:rPr lang="en-US" i="1" dirty="0"/>
              <a:t>(y=tips[tips['day']=='Sat']['</a:t>
            </a:r>
            <a:r>
              <a:rPr lang="en-US" i="1" dirty="0" err="1"/>
              <a:t>total_bill</a:t>
            </a:r>
            <a:r>
              <a:rPr lang="en-US" i="1" dirty="0" smtClean="0"/>
              <a:t>'],</a:t>
            </a:r>
          </a:p>
          <a:p>
            <a:r>
              <a:rPr lang="en-US" i="1" dirty="0" smtClean="0"/>
              <a:t>name</a:t>
            </a:r>
            <a:r>
              <a:rPr lang="en-US" i="1" dirty="0"/>
              <a:t>='Sat'),</a:t>
            </a:r>
          </a:p>
          <a:p>
            <a:r>
              <a:rPr lang="en-US" i="1" dirty="0" err="1"/>
              <a:t>go.Box</a:t>
            </a:r>
            <a:r>
              <a:rPr lang="en-US" i="1" dirty="0"/>
              <a:t>(y=tips[tips['day']=='</a:t>
            </a:r>
            <a:r>
              <a:rPr lang="en-US" i="1" dirty="0" err="1"/>
              <a:t>Thur</a:t>
            </a:r>
            <a:r>
              <a:rPr lang="en-US" i="1" dirty="0"/>
              <a:t>']['</a:t>
            </a:r>
            <a:r>
              <a:rPr lang="en-US" i="1" dirty="0" err="1"/>
              <a:t>total_bill</a:t>
            </a:r>
            <a:r>
              <a:rPr lang="en-US" i="1" dirty="0" smtClean="0"/>
              <a:t>'],</a:t>
            </a:r>
          </a:p>
          <a:p>
            <a:r>
              <a:rPr lang="en-US" i="1" dirty="0" smtClean="0"/>
              <a:t>name</a:t>
            </a:r>
            <a:r>
              <a:rPr lang="en-US" i="1" dirty="0"/>
              <a:t>='</a:t>
            </a:r>
            <a:r>
              <a:rPr lang="en-US" i="1" dirty="0" err="1"/>
              <a:t>Thur</a:t>
            </a:r>
            <a:r>
              <a:rPr lang="en-US" i="1" dirty="0"/>
              <a:t>'),</a:t>
            </a:r>
          </a:p>
          <a:p>
            <a:r>
              <a:rPr lang="en-US" i="1" dirty="0" err="1"/>
              <a:t>go.Box</a:t>
            </a:r>
            <a:r>
              <a:rPr lang="en-US" i="1" dirty="0"/>
              <a:t>(y=tips[tips['day']=='Fri']['</a:t>
            </a:r>
            <a:r>
              <a:rPr lang="en-US" i="1" dirty="0" err="1"/>
              <a:t>total_bill</a:t>
            </a:r>
            <a:r>
              <a:rPr lang="en-US" i="1" dirty="0" smtClean="0"/>
              <a:t>'],</a:t>
            </a:r>
          </a:p>
          <a:p>
            <a:r>
              <a:rPr lang="en-US" i="1" dirty="0" smtClean="0"/>
              <a:t>name</a:t>
            </a:r>
            <a:r>
              <a:rPr lang="en-US" i="1" dirty="0"/>
              <a:t>='Fri')]</a:t>
            </a:r>
          </a:p>
          <a:p>
            <a:endParaRPr lang="en-US" i="1" dirty="0"/>
          </a:p>
          <a:p>
            <a:r>
              <a:rPr lang="en-US" i="1" dirty="0"/>
              <a:t>fig = </a:t>
            </a:r>
            <a:r>
              <a:rPr lang="en-US" i="1" dirty="0" err="1"/>
              <a:t>go.Figure</a:t>
            </a:r>
            <a:r>
              <a:rPr lang="en-US" i="1" dirty="0"/>
              <a:t>(data=trace)</a:t>
            </a:r>
          </a:p>
          <a:p>
            <a:r>
              <a:rPr lang="en-US" i="1" dirty="0" err="1"/>
              <a:t>py.iplot</a:t>
            </a:r>
            <a:r>
              <a:rPr lang="en-US" i="1" dirty="0"/>
              <a:t>(fig)</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231" y="2280350"/>
            <a:ext cx="5876559" cy="3671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0315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Posting a chart online</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sp>
        <p:nvSpPr>
          <p:cNvPr id="4" name="Rectangle 3"/>
          <p:cNvSpPr/>
          <p:nvPr/>
        </p:nvSpPr>
        <p:spPr>
          <a:xfrm>
            <a:off x="3048000" y="3105835"/>
            <a:ext cx="6096000" cy="923330"/>
          </a:xfrm>
          <a:prstGeom prst="rect">
            <a:avLst/>
          </a:prstGeom>
        </p:spPr>
        <p:txBody>
          <a:bodyPr>
            <a:spAutoFit/>
          </a:bodyPr>
          <a:lstStyle/>
          <a:p>
            <a:r>
              <a:rPr lang="en-US" i="1" dirty="0"/>
              <a:t>import </a:t>
            </a:r>
            <a:r>
              <a:rPr lang="en-US" i="1" dirty="0" err="1"/>
              <a:t>plotly</a:t>
            </a:r>
            <a:endParaRPr lang="en-US" i="1" dirty="0"/>
          </a:p>
          <a:p>
            <a:r>
              <a:rPr lang="en-US" i="1" dirty="0" err="1"/>
              <a:t>plotly.plotly.plot</a:t>
            </a:r>
            <a:r>
              <a:rPr lang="en-US" i="1" dirty="0"/>
              <a:t>(fig</a:t>
            </a:r>
            <a:r>
              <a:rPr lang="en-US" i="1" dirty="0" smtClean="0"/>
              <a:t>)</a:t>
            </a:r>
          </a:p>
          <a:p>
            <a:r>
              <a:rPr lang="en-US" i="1" dirty="0" err="1"/>
              <a:t>plotly.plotly.plot</a:t>
            </a:r>
            <a:r>
              <a:rPr lang="en-US" i="1" dirty="0"/>
              <a:t>(trace)</a:t>
            </a:r>
          </a:p>
        </p:txBody>
      </p:sp>
    </p:spTree>
    <p:extLst>
      <p:ext uri="{BB962C8B-B14F-4D97-AF65-F5344CB8AC3E}">
        <p14:creationId xmlns:p14="http://schemas.microsoft.com/office/powerpoint/2010/main" val="15240315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Time Series Plot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507196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8818" y="2674948"/>
            <a:ext cx="6096000" cy="2862322"/>
          </a:xfrm>
          <a:prstGeom prst="rect">
            <a:avLst/>
          </a:prstGeom>
        </p:spPr>
        <p:txBody>
          <a:bodyPr>
            <a:spAutoFit/>
          </a:bodyPr>
          <a:lstStyle/>
          <a:p>
            <a:r>
              <a:rPr lang="en-US" dirty="0"/>
              <a:t>data = [</a:t>
            </a:r>
            <a:r>
              <a:rPr lang="en-US" dirty="0" err="1"/>
              <a:t>go.Scatter</a:t>
            </a:r>
            <a:r>
              <a:rPr lang="en-US" dirty="0"/>
              <a:t>(x=</a:t>
            </a:r>
            <a:r>
              <a:rPr lang="en-US" dirty="0" err="1"/>
              <a:t>dataprecip.ix</a:t>
            </a:r>
            <a:r>
              <a:rPr lang="en-US" dirty="0"/>
              <a:t>[:,0</a:t>
            </a:r>
            <a:r>
              <a:rPr lang="en-US" dirty="0" smtClean="0"/>
              <a:t>],</a:t>
            </a:r>
          </a:p>
          <a:p>
            <a:r>
              <a:rPr lang="en-US" dirty="0" smtClean="0"/>
              <a:t>y=</a:t>
            </a:r>
            <a:r>
              <a:rPr lang="en-US" dirty="0" err="1" smtClean="0"/>
              <a:t>dataprecip.ix</a:t>
            </a:r>
            <a:r>
              <a:rPr lang="en-US" dirty="0"/>
              <a:t>[:,1])]</a:t>
            </a:r>
          </a:p>
          <a:p>
            <a:r>
              <a:rPr lang="en-US" dirty="0"/>
              <a:t>layout = </a:t>
            </a:r>
            <a:r>
              <a:rPr lang="en-US" dirty="0" err="1"/>
              <a:t>go.Layout</a:t>
            </a:r>
            <a:r>
              <a:rPr lang="en-US" dirty="0"/>
              <a:t>(</a:t>
            </a:r>
          </a:p>
          <a:p>
            <a:r>
              <a:rPr lang="en-US" dirty="0"/>
              <a:t>title='Monthly Precipitation (in mm), Eastport, </a:t>
            </a:r>
            <a:endParaRPr lang="en-US" dirty="0" smtClean="0"/>
          </a:p>
          <a:p>
            <a:r>
              <a:rPr lang="en-US" dirty="0" smtClean="0"/>
              <a:t>USA </a:t>
            </a:r>
            <a:r>
              <a:rPr lang="en-US" dirty="0"/>
              <a:t>- Time Series Plot',</a:t>
            </a:r>
          </a:p>
          <a:p>
            <a:r>
              <a:rPr lang="en-US" dirty="0" err="1"/>
              <a:t>xaxis</a:t>
            </a:r>
            <a:r>
              <a:rPr lang="en-US" dirty="0"/>
              <a:t>=</a:t>
            </a:r>
            <a:r>
              <a:rPr lang="en-US" dirty="0" err="1"/>
              <a:t>dict</a:t>
            </a:r>
            <a:r>
              <a:rPr lang="en-US" dirty="0"/>
              <a:t>(title='Time'),</a:t>
            </a:r>
          </a:p>
          <a:p>
            <a:r>
              <a:rPr lang="en-US" dirty="0" err="1"/>
              <a:t>yaxis</a:t>
            </a:r>
            <a:r>
              <a:rPr lang="en-US" dirty="0"/>
              <a:t>=</a:t>
            </a:r>
            <a:r>
              <a:rPr lang="en-US" dirty="0" err="1"/>
              <a:t>dict</a:t>
            </a:r>
            <a:r>
              <a:rPr lang="en-US" dirty="0"/>
              <a:t>(title='Precipitation'))</a:t>
            </a:r>
          </a:p>
          <a:p>
            <a:endParaRPr lang="en-US" dirty="0"/>
          </a:p>
          <a:p>
            <a:r>
              <a:rPr lang="en-US" dirty="0"/>
              <a:t>fig = </a:t>
            </a:r>
            <a:r>
              <a:rPr lang="en-US" dirty="0" err="1"/>
              <a:t>go.Figure</a:t>
            </a:r>
            <a:r>
              <a:rPr lang="en-US" dirty="0"/>
              <a:t>(data=data, layout=layout)</a:t>
            </a:r>
          </a:p>
          <a:p>
            <a:r>
              <a:rPr lang="en-US" dirty="0" err="1"/>
              <a:t>py.iplot</a:t>
            </a:r>
            <a:r>
              <a:rPr lang="en-US" dirty="0"/>
              <a:t>(fig)</a:t>
            </a:r>
          </a:p>
        </p:txBody>
      </p:sp>
      <p:sp>
        <p:nvSpPr>
          <p:cNvPr id="6" name="TextBox 5"/>
          <p:cNvSpPr txBox="1"/>
          <p:nvPr/>
        </p:nvSpPr>
        <p:spPr>
          <a:xfrm>
            <a:off x="5369168" y="6083523"/>
            <a:ext cx="5380893" cy="461665"/>
          </a:xfrm>
          <a:prstGeom prst="rect">
            <a:avLst/>
          </a:prstGeom>
          <a:noFill/>
        </p:spPr>
        <p:txBody>
          <a:bodyPr wrap="square" rtlCol="0">
            <a:spAutoFit/>
          </a:bodyPr>
          <a:lstStyle/>
          <a:p>
            <a:r>
              <a:rPr lang="en-US" sz="1200" dirty="0" smtClean="0"/>
              <a:t>The plots can be zoomed in by selecting to look at some time frames closely. Give a demo of this.</a:t>
            </a:r>
            <a:endParaRPr lang="en-US" sz="1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689" y="2074985"/>
            <a:ext cx="6117351" cy="386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775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3D Surface Plot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507196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8818" y="2674948"/>
            <a:ext cx="6096000" cy="1200329"/>
          </a:xfrm>
          <a:prstGeom prst="rect">
            <a:avLst/>
          </a:prstGeom>
        </p:spPr>
        <p:txBody>
          <a:bodyPr>
            <a:spAutoFit/>
          </a:bodyPr>
          <a:lstStyle/>
          <a:p>
            <a:r>
              <a:rPr lang="en-US" dirty="0" err="1"/>
              <a:t>volcano_data</a:t>
            </a:r>
            <a:r>
              <a:rPr lang="en-US" dirty="0"/>
              <a:t>=</a:t>
            </a:r>
            <a:r>
              <a:rPr lang="en-US" dirty="0" err="1"/>
              <a:t>pd.read_csv</a:t>
            </a:r>
            <a:r>
              <a:rPr lang="en-US" dirty="0"/>
              <a:t>('volcano.csv')</a:t>
            </a:r>
          </a:p>
          <a:p>
            <a:r>
              <a:rPr lang="en-US" dirty="0"/>
              <a:t>data = [</a:t>
            </a:r>
            <a:r>
              <a:rPr lang="en-US" dirty="0" err="1"/>
              <a:t>go.Surface</a:t>
            </a:r>
            <a:r>
              <a:rPr lang="en-US" dirty="0"/>
              <a:t>(z=</a:t>
            </a:r>
            <a:r>
              <a:rPr lang="en-US" dirty="0" err="1"/>
              <a:t>volcano_data.as_matrix</a:t>
            </a:r>
            <a:r>
              <a:rPr lang="en-US" dirty="0"/>
              <a:t>())]</a:t>
            </a:r>
          </a:p>
          <a:p>
            <a:r>
              <a:rPr lang="en-US" dirty="0"/>
              <a:t>fig = </a:t>
            </a:r>
            <a:r>
              <a:rPr lang="en-US" dirty="0" err="1"/>
              <a:t>go.Figure</a:t>
            </a:r>
            <a:r>
              <a:rPr lang="en-US" dirty="0"/>
              <a:t>(data=data)</a:t>
            </a:r>
          </a:p>
          <a:p>
            <a:r>
              <a:rPr lang="en-US" dirty="0" err="1"/>
              <a:t>py.iplot</a:t>
            </a:r>
            <a:r>
              <a:rPr lang="en-US" dirty="0"/>
              <a:t>(fig)</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928" y="2194863"/>
            <a:ext cx="5691453" cy="408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2044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3D Scatter Plot</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cxnSp>
        <p:nvCxnSpPr>
          <p:cNvPr id="12" name="Straight Connector 11"/>
          <p:cNvCxnSpPr/>
          <p:nvPr/>
        </p:nvCxnSpPr>
        <p:spPr>
          <a:xfrm>
            <a:off x="5071963" y="2574721"/>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8818" y="2674948"/>
            <a:ext cx="6096000" cy="1754326"/>
          </a:xfrm>
          <a:prstGeom prst="rect">
            <a:avLst/>
          </a:prstGeom>
        </p:spPr>
        <p:txBody>
          <a:bodyPr>
            <a:spAutoFit/>
          </a:bodyPr>
          <a:lstStyle/>
          <a:p>
            <a:r>
              <a:rPr lang="en-US" dirty="0"/>
              <a:t>data = [go.Scatter3d(x = data2['Day Calls</a:t>
            </a:r>
            <a:r>
              <a:rPr lang="en-US" dirty="0" smtClean="0"/>
              <a:t>'],</a:t>
            </a:r>
          </a:p>
          <a:p>
            <a:r>
              <a:rPr lang="en-US" dirty="0" smtClean="0"/>
              <a:t>y </a:t>
            </a:r>
            <a:r>
              <a:rPr lang="en-US" dirty="0"/>
              <a:t>= data2['Eve Calls'],z =  data2['Night Calls</a:t>
            </a:r>
            <a:r>
              <a:rPr lang="en-US" dirty="0" smtClean="0"/>
              <a:t>'],</a:t>
            </a:r>
          </a:p>
          <a:p>
            <a:r>
              <a:rPr lang="en-US" dirty="0" smtClean="0"/>
              <a:t>mode </a:t>
            </a:r>
            <a:r>
              <a:rPr lang="en-US" dirty="0"/>
              <a:t>= 'markers', </a:t>
            </a:r>
            <a:endParaRPr lang="en-US" dirty="0" smtClean="0"/>
          </a:p>
          <a:p>
            <a:r>
              <a:rPr lang="en-US" dirty="0" smtClean="0"/>
              <a:t>marker=</a:t>
            </a:r>
            <a:r>
              <a:rPr lang="en-US" dirty="0" err="1" smtClean="0"/>
              <a:t>dict</a:t>
            </a:r>
            <a:r>
              <a:rPr lang="en-US" dirty="0" smtClean="0"/>
              <a:t>(color </a:t>
            </a:r>
            <a:r>
              <a:rPr lang="en-US" dirty="0"/>
              <a:t>= data2['Area Code']))]</a:t>
            </a:r>
          </a:p>
          <a:p>
            <a:r>
              <a:rPr lang="en-US" dirty="0"/>
              <a:t>fig = </a:t>
            </a:r>
            <a:r>
              <a:rPr lang="en-US" dirty="0" err="1"/>
              <a:t>go.Figure</a:t>
            </a:r>
            <a:r>
              <a:rPr lang="en-US" dirty="0"/>
              <a:t>(data=data)</a:t>
            </a:r>
          </a:p>
          <a:p>
            <a:r>
              <a:rPr lang="en-US" dirty="0" err="1"/>
              <a:t>py.iplot</a:t>
            </a:r>
            <a:r>
              <a:rPr lang="en-US" dirty="0"/>
              <a:t>(fig)</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54" y="2500828"/>
            <a:ext cx="5739179" cy="323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5258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762164"/>
            <a:ext cx="4161694" cy="1477328"/>
          </a:xfrm>
          <a:prstGeom prst="rect">
            <a:avLst/>
          </a:prstGeom>
          <a:noFill/>
        </p:spPr>
        <p:txBody>
          <a:bodyPr wrap="square" rtlCol="0">
            <a:spAutoFit/>
          </a:bodyPr>
          <a:lstStyle/>
          <a:p>
            <a:r>
              <a:rPr lang="en-US" b="1" i="1" dirty="0" err="1" smtClean="0"/>
              <a:t>Plotly</a:t>
            </a:r>
            <a:endParaRPr lang="en-US" b="1" i="1" dirty="0" smtClean="0"/>
          </a:p>
          <a:p>
            <a:endParaRPr lang="en-US" i="1" dirty="0" smtClean="0"/>
          </a:p>
          <a:p>
            <a:endParaRPr lang="en-US" i="1" dirty="0" smtClean="0"/>
          </a:p>
          <a:p>
            <a:endParaRPr lang="en-US" i="1" dirty="0" smtClean="0"/>
          </a:p>
          <a:p>
            <a:endParaRPr lang="en-US" i="1"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Creating graphs using </a:t>
            </a:r>
            <a:r>
              <a:rPr lang="en-US" sz="2800" b="1" dirty="0" err="1" smtClean="0"/>
              <a:t>Plotly</a:t>
            </a:r>
            <a:r>
              <a:rPr lang="en-US" sz="2800" b="1" dirty="0" smtClean="0"/>
              <a:t> UI</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sp>
        <p:nvSpPr>
          <p:cNvPr id="6" name="TextBox 5"/>
          <p:cNvSpPr txBox="1"/>
          <p:nvPr/>
        </p:nvSpPr>
        <p:spPr>
          <a:xfrm>
            <a:off x="3317631" y="2801815"/>
            <a:ext cx="6283569" cy="400110"/>
          </a:xfrm>
          <a:prstGeom prst="rect">
            <a:avLst/>
          </a:prstGeom>
          <a:noFill/>
        </p:spPr>
        <p:txBody>
          <a:bodyPr wrap="square" rtlCol="0">
            <a:spAutoFit/>
          </a:bodyPr>
          <a:lstStyle/>
          <a:p>
            <a:r>
              <a:rPr lang="en-US" sz="2000" b="1" dirty="0" smtClean="0"/>
              <a:t>Go to </a:t>
            </a:r>
            <a:r>
              <a:rPr lang="en-US" sz="2000" b="1" dirty="0" err="1" smtClean="0"/>
              <a:t>Plotly</a:t>
            </a:r>
            <a:r>
              <a:rPr lang="en-US" sz="2000" b="1" dirty="0" smtClean="0"/>
              <a:t> web UI and create a chart</a:t>
            </a:r>
            <a:endParaRPr lang="en-US" sz="2000" b="1" dirty="0"/>
          </a:p>
        </p:txBody>
      </p:sp>
    </p:spTree>
    <p:extLst>
      <p:ext uri="{BB962C8B-B14F-4D97-AF65-F5344CB8AC3E}">
        <p14:creationId xmlns:p14="http://schemas.microsoft.com/office/powerpoint/2010/main" val="30209794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5" name="TextBox 4"/>
          <p:cNvSpPr txBox="1"/>
          <p:nvPr/>
        </p:nvSpPr>
        <p:spPr>
          <a:xfrm>
            <a:off x="3566818" y="1465385"/>
            <a:ext cx="493241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Comparison</a:t>
            </a:r>
            <a:endParaRPr lang="en-US" sz="2800" b="1" dirty="0"/>
          </a:p>
        </p:txBody>
      </p:sp>
      <p:sp>
        <p:nvSpPr>
          <p:cNvPr id="8" name="Rectangle 7"/>
          <p:cNvSpPr/>
          <p:nvPr/>
        </p:nvSpPr>
        <p:spPr>
          <a:xfrm>
            <a:off x="1090246" y="2274838"/>
            <a:ext cx="9659816" cy="400110"/>
          </a:xfrm>
          <a:prstGeom prst="rect">
            <a:avLst/>
          </a:prstGeom>
        </p:spPr>
        <p:txBody>
          <a:bodyPr wrap="square">
            <a:spAutoFit/>
          </a:bodyPr>
          <a:lstStyle/>
          <a:p>
            <a:endParaRPr lang="en-US" sz="20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314567205"/>
              </p:ext>
            </p:extLst>
          </p:nvPr>
        </p:nvGraphicFramePr>
        <p:xfrm>
          <a:off x="1856154" y="2683232"/>
          <a:ext cx="8128000" cy="2291080"/>
        </p:xfrm>
        <a:graphic>
          <a:graphicData uri="http://schemas.openxmlformats.org/drawingml/2006/table">
            <a:tbl>
              <a:tblPr firstRow="1" bandRow="1">
                <a:tableStyleId>{9D7B26C5-4107-4FEC-AEDC-1716B250A1EF}</a:tableStyleId>
              </a:tblPr>
              <a:tblGrid>
                <a:gridCol w="4064000"/>
                <a:gridCol w="4064000"/>
              </a:tblGrid>
              <a:tr h="370840">
                <a:tc>
                  <a:txBody>
                    <a:bodyPr/>
                    <a:lstStyle/>
                    <a:p>
                      <a:pPr algn="ctr"/>
                      <a:r>
                        <a:rPr lang="en-US" dirty="0" smtClean="0"/>
                        <a:t>Tool</a:t>
                      </a:r>
                      <a:endParaRPr lang="en-US" dirty="0"/>
                    </a:p>
                  </a:txBody>
                  <a:tcPr/>
                </a:tc>
                <a:tc>
                  <a:txBody>
                    <a:bodyPr/>
                    <a:lstStyle/>
                    <a:p>
                      <a:pPr algn="ctr"/>
                      <a:r>
                        <a:rPr lang="en-US" dirty="0" smtClean="0"/>
                        <a:t>Package</a:t>
                      </a:r>
                      <a:endParaRPr lang="en-US" dirty="0"/>
                    </a:p>
                  </a:txBody>
                  <a:tcPr/>
                </a:tc>
              </a:tr>
              <a:tr h="370840">
                <a:tc>
                  <a:txBody>
                    <a:bodyPr/>
                    <a:lstStyle/>
                    <a:p>
                      <a:r>
                        <a:rPr lang="en-US" dirty="0" err="1" smtClean="0"/>
                        <a:t>Matplotlib</a:t>
                      </a:r>
                      <a:endParaRPr lang="en-US" dirty="0"/>
                    </a:p>
                  </a:txBody>
                  <a:tcPr/>
                </a:tc>
                <a:tc>
                  <a:txBody>
                    <a:bodyPr/>
                    <a:lstStyle/>
                    <a:p>
                      <a:r>
                        <a:rPr lang="en-US" dirty="0" smtClean="0"/>
                        <a:t>A lot of options to </a:t>
                      </a:r>
                      <a:r>
                        <a:rPr lang="en-US" dirty="0" err="1" smtClean="0"/>
                        <a:t>customise</a:t>
                      </a:r>
                      <a:r>
                        <a:rPr lang="en-US" dirty="0" smtClean="0"/>
                        <a:t> the plot with a lot of plot options</a:t>
                      </a:r>
                      <a:endParaRPr lang="en-US" dirty="0"/>
                    </a:p>
                  </a:txBody>
                  <a:tcPr/>
                </a:tc>
              </a:tr>
              <a:tr h="370840">
                <a:tc>
                  <a:txBody>
                    <a:bodyPr/>
                    <a:lstStyle/>
                    <a:p>
                      <a:r>
                        <a:rPr lang="en-US" dirty="0" err="1" smtClean="0"/>
                        <a:t>Seaborn</a:t>
                      </a:r>
                      <a:endParaRPr lang="en-US" dirty="0"/>
                    </a:p>
                  </a:txBody>
                  <a:tcPr/>
                </a:tc>
                <a:tc>
                  <a:txBody>
                    <a:bodyPr/>
                    <a:lstStyle/>
                    <a:p>
                      <a:r>
                        <a:rPr lang="en-US" dirty="0" smtClean="0"/>
                        <a:t>Emphasis on statistical and categorical plots. Quality better than </a:t>
                      </a:r>
                      <a:r>
                        <a:rPr lang="en-US" dirty="0" err="1" smtClean="0"/>
                        <a:t>matplotlib</a:t>
                      </a:r>
                      <a:r>
                        <a:rPr lang="en-US" dirty="0" smtClean="0"/>
                        <a:t>.</a:t>
                      </a:r>
                      <a:r>
                        <a:rPr lang="en-US" baseline="0" dirty="0" smtClean="0"/>
                        <a:t> </a:t>
                      </a:r>
                      <a:endParaRPr lang="en-US" dirty="0"/>
                    </a:p>
                  </a:txBody>
                  <a:tcPr/>
                </a:tc>
              </a:tr>
              <a:tr h="370840">
                <a:tc>
                  <a:txBody>
                    <a:bodyPr/>
                    <a:lstStyle/>
                    <a:p>
                      <a:r>
                        <a:rPr lang="en-US" dirty="0" err="1" smtClean="0"/>
                        <a:t>Plotly</a:t>
                      </a:r>
                      <a:endParaRPr lang="en-US" dirty="0"/>
                    </a:p>
                  </a:txBody>
                  <a:tcPr/>
                </a:tc>
                <a:tc>
                  <a:txBody>
                    <a:bodyPr/>
                    <a:lstStyle/>
                    <a:p>
                      <a:r>
                        <a:rPr lang="en-US" dirty="0" smtClean="0"/>
                        <a:t>Highly interactive. Capability to zoom in. Publishable on web.</a:t>
                      </a:r>
                      <a:endParaRPr lang="en-US" dirty="0"/>
                    </a:p>
                  </a:txBody>
                  <a:tcPr/>
                </a:tc>
              </a:tr>
            </a:tbl>
          </a:graphicData>
        </a:graphic>
      </p:graphicFrame>
    </p:spTree>
    <p:extLst>
      <p:ext uri="{BB962C8B-B14F-4D97-AF65-F5344CB8AC3E}">
        <p14:creationId xmlns:p14="http://schemas.microsoft.com/office/powerpoint/2010/main" val="2522717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smtClean="0">
                <a:solidFill>
                  <a:srgbClr val="C00000"/>
                </a:solidFill>
              </a:rPr>
              <a:t>Day 4: Visualisation </a:t>
            </a:r>
            <a:endParaRPr lang="en-IN" sz="5400"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11" name="TextBox 10"/>
          <p:cNvSpPr txBox="1"/>
          <p:nvPr/>
        </p:nvSpPr>
        <p:spPr>
          <a:xfrm>
            <a:off x="609598" y="1524000"/>
            <a:ext cx="3317631" cy="1200329"/>
          </a:xfrm>
          <a:prstGeom prst="rect">
            <a:avLst/>
          </a:prstGeom>
          <a:noFill/>
        </p:spPr>
        <p:txBody>
          <a:bodyPr wrap="square" rtlCol="0">
            <a:spAutoFit/>
          </a:bodyPr>
          <a:lstStyle/>
          <a:p>
            <a:r>
              <a:rPr lang="en-US" b="1" dirty="0" err="1" smtClean="0"/>
              <a:t>Matplotlib</a:t>
            </a:r>
            <a:endParaRPr lang="en-US" b="1" dirty="0" smtClean="0"/>
          </a:p>
          <a:p>
            <a:endParaRPr lang="en-US" b="1" dirty="0"/>
          </a:p>
          <a:p>
            <a:endParaRPr lang="en-US" b="1" dirty="0" smtClean="0"/>
          </a:p>
          <a:p>
            <a:endParaRPr lang="en-US" b="1" dirty="0"/>
          </a:p>
        </p:txBody>
      </p:sp>
      <p:sp>
        <p:nvSpPr>
          <p:cNvPr id="5" name="TextBox 4"/>
          <p:cNvSpPr txBox="1"/>
          <p:nvPr/>
        </p:nvSpPr>
        <p:spPr>
          <a:xfrm>
            <a:off x="4196861" y="1500554"/>
            <a:ext cx="36810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b="1" dirty="0" smtClean="0"/>
              <a:t>Histogram</a:t>
            </a:r>
            <a:endParaRPr lang="en-US" sz="2800" b="1" dirty="0"/>
          </a:p>
        </p:txBody>
      </p:sp>
      <p:cxnSp>
        <p:nvCxnSpPr>
          <p:cNvPr id="7" name="Straight Connector 6"/>
          <p:cNvCxnSpPr/>
          <p:nvPr/>
        </p:nvCxnSpPr>
        <p:spPr>
          <a:xfrm>
            <a:off x="5873262" y="2262554"/>
            <a:ext cx="0" cy="30831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70891" y="2446891"/>
            <a:ext cx="6096000" cy="2031325"/>
          </a:xfrm>
          <a:prstGeom prst="rect">
            <a:avLst/>
          </a:prstGeom>
        </p:spPr>
        <p:txBody>
          <a:bodyPr>
            <a:spAutoFit/>
          </a:bodyPr>
          <a:lstStyle/>
          <a:p>
            <a:r>
              <a:rPr lang="en-US" i="1" dirty="0"/>
              <a:t>fig=</a:t>
            </a:r>
            <a:r>
              <a:rPr lang="en-US" i="1" dirty="0" err="1"/>
              <a:t>plt.figure</a:t>
            </a:r>
            <a:r>
              <a:rPr lang="en-US" i="1" dirty="0"/>
              <a:t>()</a:t>
            </a:r>
          </a:p>
          <a:p>
            <a:r>
              <a:rPr lang="en-US" i="1" dirty="0"/>
              <a:t>ax = </a:t>
            </a:r>
            <a:r>
              <a:rPr lang="en-US" i="1" dirty="0" err="1"/>
              <a:t>fig.add_subplot</a:t>
            </a:r>
            <a:r>
              <a:rPr lang="en-US" i="1" dirty="0"/>
              <a:t>(1,1,1)</a:t>
            </a:r>
          </a:p>
          <a:p>
            <a:r>
              <a:rPr lang="en-US" i="1" dirty="0" err="1"/>
              <a:t>ax.hist</a:t>
            </a:r>
            <a:r>
              <a:rPr lang="en-US" i="1" dirty="0"/>
              <a:t>(data2['Day Calls'],bins = 10) </a:t>
            </a:r>
          </a:p>
          <a:p>
            <a:r>
              <a:rPr lang="en-US" i="1" dirty="0" err="1"/>
              <a:t>plt.title</a:t>
            </a:r>
            <a:r>
              <a:rPr lang="en-US" i="1" dirty="0"/>
              <a:t>('Day Calls distribution')</a:t>
            </a:r>
          </a:p>
          <a:p>
            <a:r>
              <a:rPr lang="en-US" i="1" dirty="0" err="1"/>
              <a:t>plt.xlabel</a:t>
            </a:r>
            <a:r>
              <a:rPr lang="en-US" i="1" dirty="0"/>
              <a:t>('Day Calls')</a:t>
            </a:r>
          </a:p>
          <a:p>
            <a:r>
              <a:rPr lang="en-US" i="1" dirty="0" err="1"/>
              <a:t>plt.ylabel</a:t>
            </a:r>
            <a:r>
              <a:rPr lang="en-US" i="1" dirty="0"/>
              <a:t>('#Day Calls')</a:t>
            </a:r>
          </a:p>
          <a:p>
            <a:r>
              <a:rPr lang="en-US" i="1" dirty="0" err="1"/>
              <a:t>plt.show</a:t>
            </a:r>
            <a:r>
              <a:rPr lang="en-US" i="1"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66" y="2124164"/>
            <a:ext cx="543877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30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6464</TotalTime>
  <Words>4100</Words>
  <Application>Microsoft Office PowerPoint</Application>
  <PresentationFormat>Custom</PresentationFormat>
  <Paragraphs>1067</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PowerPoint Presentation</vt:lpstr>
      <vt:lpstr>PowerPoint Presentation</vt:lpstr>
      <vt:lpstr>PowerPoint Presentation</vt:lpstr>
      <vt:lpstr>Content Summary</vt:lpstr>
      <vt:lpstr>Day 4: Visualisations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lpstr>Day 4: Visualisation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Adams</dc:creator>
  <cp:lastModifiedBy>Senthilkumar</cp:lastModifiedBy>
  <cp:revision>213</cp:revision>
  <dcterms:created xsi:type="dcterms:W3CDTF">2016-11-14T12:30:15Z</dcterms:created>
  <dcterms:modified xsi:type="dcterms:W3CDTF">2017-01-27T10:00:10Z</dcterms:modified>
</cp:coreProperties>
</file>