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74" r:id="rId5"/>
    <p:sldId id="296" r:id="rId6"/>
    <p:sldId id="275" r:id="rId7"/>
    <p:sldId id="273" r:id="rId8"/>
    <p:sldId id="276" r:id="rId9"/>
    <p:sldId id="277" r:id="rId10"/>
    <p:sldId id="278" r:id="rId11"/>
    <p:sldId id="279" r:id="rId12"/>
    <p:sldId id="280" r:id="rId13"/>
    <p:sldId id="281" r:id="rId14"/>
    <p:sldId id="282" r:id="rId15"/>
    <p:sldId id="283" r:id="rId16"/>
    <p:sldId id="287" r:id="rId17"/>
    <p:sldId id="284" r:id="rId18"/>
    <p:sldId id="286" r:id="rId19"/>
    <p:sldId id="289" r:id="rId20"/>
    <p:sldId id="288" r:id="rId21"/>
    <p:sldId id="290" r:id="rId22"/>
    <p:sldId id="291" r:id="rId23"/>
    <p:sldId id="292" r:id="rId24"/>
    <p:sldId id="293" r:id="rId25"/>
    <p:sldId id="294"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4B5"/>
    <a:srgbClr val="4281BC"/>
    <a:srgbClr val="5174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8" autoAdjust="0"/>
    <p:restoredTop sz="94660"/>
  </p:normalViewPr>
  <p:slideViewPr>
    <p:cSldViewPr snapToGrid="0">
      <p:cViewPr>
        <p:scale>
          <a:sx n="81" d="100"/>
          <a:sy n="81" d="100"/>
        </p:scale>
        <p:origin x="-72" y="204"/>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D24BE7F-CB3C-4508-9E6E-F2D7C49A799C}" type="datetimeFigureOut">
              <a:rPr lang="en-GB" smtClean="0"/>
              <a:t>20/01/2017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3833075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D24BE7F-CB3C-4508-9E6E-F2D7C49A799C}" type="datetimeFigureOut">
              <a:rPr lang="en-GB" smtClean="0"/>
              <a:t>20/01/2017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309711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D24BE7F-CB3C-4508-9E6E-F2D7C49A799C}" type="datetimeFigureOut">
              <a:rPr lang="en-GB" smtClean="0"/>
              <a:t>20/01/2017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226950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D24BE7F-CB3C-4508-9E6E-F2D7C49A799C}" type="datetimeFigureOut">
              <a:rPr lang="en-GB" smtClean="0"/>
              <a:t>20/01/2017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5BF943-F242-4D71-BFB7-2EA825A85243}" type="slidenum">
              <a:rPr lang="en-GB" smtClean="0"/>
              <a:t>‹#›</a:t>
            </a:fld>
            <a:endParaRPr lang="en-GB"/>
          </a:p>
        </p:txBody>
      </p:sp>
      <p:pic>
        <p:nvPicPr>
          <p:cNvPr id="7" name="Picture 6"/>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288304" y="5934075"/>
            <a:ext cx="683884" cy="723900"/>
          </a:xfrm>
          <a:prstGeom prst="rect">
            <a:avLst/>
          </a:prstGeom>
          <a:effectLst/>
        </p:spPr>
      </p:pic>
    </p:spTree>
    <p:extLst>
      <p:ext uri="{BB962C8B-B14F-4D97-AF65-F5344CB8AC3E}">
        <p14:creationId xmlns:p14="http://schemas.microsoft.com/office/powerpoint/2010/main" val="2124848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24BE7F-CB3C-4508-9E6E-F2D7C49A799C}" type="datetimeFigureOut">
              <a:rPr lang="en-GB" smtClean="0"/>
              <a:t>20/01/2017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582600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D24BE7F-CB3C-4508-9E6E-F2D7C49A799C}" type="datetimeFigureOut">
              <a:rPr lang="en-GB" smtClean="0"/>
              <a:t>20/01/2017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1747343664"/>
      </p:ext>
    </p:extLst>
  </p:cSld>
  <p:clrMapOvr>
    <a:masterClrMapping/>
  </p:clrMapOvr>
  <p:extLst>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D24BE7F-CB3C-4508-9E6E-F2D7C49A799C}" type="datetimeFigureOut">
              <a:rPr lang="en-GB" smtClean="0"/>
              <a:t>20/01/2017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587829716"/>
      </p:ext>
    </p:extLst>
  </p:cSld>
  <p:clrMapOvr>
    <a:masterClrMapping/>
  </p:clrMapOvr>
  <p:extLst>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D24BE7F-CB3C-4508-9E6E-F2D7C49A799C}" type="datetimeFigureOut">
              <a:rPr lang="en-GB" smtClean="0"/>
              <a:t>20/01/2017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100333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4BE7F-CB3C-4508-9E6E-F2D7C49A799C}" type="datetimeFigureOut">
              <a:rPr lang="en-GB" smtClean="0"/>
              <a:t>20/01/2017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568891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24BE7F-CB3C-4508-9E6E-F2D7C49A799C}" type="datetimeFigureOut">
              <a:rPr lang="en-GB" smtClean="0"/>
              <a:t>20/01/2017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9200036"/>
      </p:ext>
    </p:extLst>
  </p:cSld>
  <p:clrMapOvr>
    <a:masterClrMapping/>
  </p:clrMapOvr>
  <p:extLst>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24BE7F-CB3C-4508-9E6E-F2D7C49A799C}" type="datetimeFigureOut">
              <a:rPr lang="en-GB" smtClean="0"/>
              <a:t>20/01/2017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1610114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4BE7F-CB3C-4508-9E6E-F2D7C49A799C}" type="datetimeFigureOut">
              <a:rPr lang="en-GB" smtClean="0"/>
              <a:t>20/01/2017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BF943-F242-4D71-BFB7-2EA825A85243}" type="slidenum">
              <a:rPr lang="en-GB" smtClean="0"/>
              <a:t>‹#›</a:t>
            </a:fld>
            <a:endParaRPr lang="en-GB"/>
          </a:p>
        </p:txBody>
      </p:sp>
      <p:pic>
        <p:nvPicPr>
          <p:cNvPr id="7" name="Picture 6"/>
          <p:cNvPicPr/>
          <p:nvPr userDrawn="1"/>
        </p:nvPicPr>
        <p:blipFill>
          <a:blip r:embed="rId13">
            <a:extLst>
              <a:ext uri="{28A0092B-C50C-407E-A947-70E740481C1C}">
                <a14:useLocalDpi xmlns:a14="http://schemas.microsoft.com/office/drawing/2010/main" val="0"/>
              </a:ext>
            </a:extLst>
          </a:blip>
          <a:stretch>
            <a:fillRect/>
          </a:stretch>
        </p:blipFill>
        <p:spPr>
          <a:xfrm>
            <a:off x="9841153" y="230188"/>
            <a:ext cx="2020570" cy="911860"/>
          </a:xfrm>
          <a:prstGeom prst="rect">
            <a:avLst/>
          </a:prstGeom>
        </p:spPr>
      </p:pic>
    </p:spTree>
    <p:extLst>
      <p:ext uri="{BB962C8B-B14F-4D97-AF65-F5344CB8AC3E}">
        <p14:creationId xmlns:p14="http://schemas.microsoft.com/office/powerpoint/2010/main" val="27282463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jpg"/><Relationship Id="rId4" Type="http://schemas.microsoft.com/office/2007/relationships/hdphoto" Target="../media/hdphoto3.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97142" y="478032"/>
            <a:ext cx="7404683" cy="1973232"/>
          </a:xfrm>
          <a:prstGeom prst="rect">
            <a:avLst/>
          </a:prstGeom>
        </p:spPr>
        <p:txBody>
          <a:bodyPr wrap="square">
            <a:spAutoFit/>
          </a:bodyPr>
          <a:lstStyle/>
          <a:p>
            <a:pPr algn="ctr">
              <a:lnSpc>
                <a:spcPct val="107000"/>
              </a:lnSpc>
              <a:spcAft>
                <a:spcPts val="800"/>
              </a:spcAft>
            </a:pPr>
            <a:r>
              <a:rPr lang="en-US" sz="5400" dirty="0">
                <a:solidFill>
                  <a:srgbClr val="2E74B5"/>
                </a:solidFill>
                <a:ea typeface="MS Gothic" panose="020B0609070205080204" pitchFamily="49" charset="-128"/>
                <a:cs typeface="Times New Roman" panose="02020603050405020304" pitchFamily="18" charset="0"/>
              </a:rPr>
              <a:t>NISRA </a:t>
            </a:r>
            <a:endParaRPr lang="en-GB" sz="5400" dirty="0">
              <a:solidFill>
                <a:srgbClr val="2E74B5"/>
              </a:solidFill>
              <a:effectLst/>
              <a:ea typeface="Calibri" panose="020F0502020204030204" pitchFamily="34" charset="0"/>
            </a:endParaRPr>
          </a:p>
          <a:p>
            <a:pPr algn="ctr">
              <a:lnSpc>
                <a:spcPct val="107000"/>
              </a:lnSpc>
              <a:spcAft>
                <a:spcPts val="800"/>
              </a:spcAft>
            </a:pPr>
            <a:r>
              <a:rPr lang="en-US" sz="5400" dirty="0">
                <a:solidFill>
                  <a:srgbClr val="2E74B5"/>
                </a:solidFill>
                <a:ea typeface="MS Gothic" panose="020B0609070205080204" pitchFamily="49" charset="-128"/>
                <a:cs typeface="Times New Roman" panose="02020603050405020304" pitchFamily="18" charset="0"/>
              </a:rPr>
              <a:t>Data Science Bootcamp</a:t>
            </a:r>
            <a:endParaRPr lang="en-GB" sz="5400" dirty="0">
              <a:effectLst/>
              <a:ea typeface="Calibri" panose="020F0502020204030204" pitchFamily="34" charset="0"/>
            </a:endParaRPr>
          </a:p>
        </p:txBody>
      </p:sp>
      <p:pic>
        <p:nvPicPr>
          <p:cNvPr id="6" name="Picture 5"/>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277476" y="4754795"/>
            <a:ext cx="1744464" cy="1846538"/>
          </a:xfrm>
          <a:prstGeom prst="rect">
            <a:avLst/>
          </a:prstGeom>
        </p:spPr>
      </p:pic>
      <p:sp>
        <p:nvSpPr>
          <p:cNvPr id="8" name="Rectangle 7"/>
          <p:cNvSpPr/>
          <p:nvPr/>
        </p:nvSpPr>
        <p:spPr>
          <a:xfrm>
            <a:off x="4023774" y="2467306"/>
            <a:ext cx="4144451" cy="530594"/>
          </a:xfrm>
          <a:prstGeom prst="rect">
            <a:avLst/>
          </a:prstGeom>
        </p:spPr>
        <p:txBody>
          <a:bodyPr wrap="square">
            <a:spAutoFit/>
          </a:bodyPr>
          <a:lstStyle/>
          <a:p>
            <a:pPr algn="ctr">
              <a:lnSpc>
                <a:spcPct val="107000"/>
              </a:lnSpc>
              <a:spcAft>
                <a:spcPts val="800"/>
              </a:spcAft>
            </a:pPr>
            <a:r>
              <a:rPr lang="en-GB" sz="2800" b="1" dirty="0">
                <a:solidFill>
                  <a:srgbClr val="2E74B5"/>
                </a:solidFill>
                <a:latin typeface="Calibri Light" panose="020F0302020204030204" pitchFamily="34" charset="0"/>
                <a:ea typeface="Calibri" panose="020F0502020204030204" pitchFamily="34" charset="0"/>
              </a:rPr>
              <a:t>WELCOME</a:t>
            </a:r>
            <a:r>
              <a:rPr lang="en-GB" sz="2800" b="1" dirty="0">
                <a:solidFill>
                  <a:srgbClr val="517494"/>
                </a:solidFill>
                <a:latin typeface="Calibri Light" panose="020F0302020204030204" pitchFamily="34" charset="0"/>
                <a:ea typeface="Calibri" panose="020F0502020204030204" pitchFamily="34" charset="0"/>
              </a:rPr>
              <a:t> </a:t>
            </a:r>
            <a:endParaRPr lang="en-GB" sz="2800" b="1" dirty="0">
              <a:solidFill>
                <a:srgbClr val="517494"/>
              </a:solidFill>
              <a:effectLst/>
              <a:latin typeface="Times New Roman" panose="02020603050405020304" pitchFamily="18" charset="0"/>
              <a:ea typeface="Calibri" panose="020F0502020204030204" pitchFamily="34" charset="0"/>
            </a:endParaRPr>
          </a:p>
        </p:txBody>
      </p:sp>
      <p:sp>
        <p:nvSpPr>
          <p:cNvPr id="9" name="Rectangle 8"/>
          <p:cNvSpPr/>
          <p:nvPr/>
        </p:nvSpPr>
        <p:spPr>
          <a:xfrm>
            <a:off x="0" y="3134056"/>
            <a:ext cx="12192000" cy="530594"/>
          </a:xfrm>
          <a:prstGeom prst="rect">
            <a:avLst/>
          </a:prstGeom>
        </p:spPr>
        <p:txBody>
          <a:bodyPr wrap="square">
            <a:spAutoFit/>
          </a:bodyPr>
          <a:lstStyle/>
          <a:p>
            <a:pPr algn="ctr">
              <a:lnSpc>
                <a:spcPct val="107000"/>
              </a:lnSpc>
              <a:spcAft>
                <a:spcPts val="800"/>
              </a:spcAft>
            </a:pPr>
            <a:r>
              <a:rPr lang="en-GB" sz="2800" b="1" dirty="0">
                <a:solidFill>
                  <a:srgbClr val="2E74B5"/>
                </a:solidFill>
                <a:latin typeface="Calibri Light" panose="020F0302020204030204" pitchFamily="34" charset="0"/>
                <a:ea typeface="Calibri" panose="020F0502020204030204" pitchFamily="34" charset="0"/>
              </a:rPr>
              <a:t>Course Title – </a:t>
            </a:r>
            <a:r>
              <a:rPr lang="en-GB" sz="2800" b="1" dirty="0" smtClean="0">
                <a:solidFill>
                  <a:srgbClr val="2E74B5"/>
                </a:solidFill>
                <a:latin typeface="Calibri Light" panose="020F0302020204030204" pitchFamily="34" charset="0"/>
                <a:ea typeface="Calibri" panose="020F0502020204030204" pitchFamily="34" charset="0"/>
              </a:rPr>
              <a:t>Week 7 Python for Data Science</a:t>
            </a:r>
            <a:endParaRPr lang="en-GB" sz="2800" b="1" dirty="0">
              <a:solidFill>
                <a:srgbClr val="517494"/>
              </a:solidFill>
              <a:effectLst/>
              <a:latin typeface="Times New Roman" panose="02020603050405020304" pitchFamily="18" charset="0"/>
              <a:ea typeface="Calibri" panose="020F0502020204030204" pitchFamily="34" charset="0"/>
            </a:endParaRPr>
          </a:p>
        </p:txBody>
      </p:sp>
      <p:sp>
        <p:nvSpPr>
          <p:cNvPr id="10" name="Rectangle 9"/>
          <p:cNvSpPr/>
          <p:nvPr/>
        </p:nvSpPr>
        <p:spPr>
          <a:xfrm>
            <a:off x="4033299" y="3905444"/>
            <a:ext cx="4144451" cy="388696"/>
          </a:xfrm>
          <a:prstGeom prst="rect">
            <a:avLst/>
          </a:prstGeom>
        </p:spPr>
        <p:txBody>
          <a:bodyPr wrap="square">
            <a:spAutoFit/>
          </a:bodyPr>
          <a:lstStyle/>
          <a:p>
            <a:pPr algn="ctr">
              <a:lnSpc>
                <a:spcPct val="107000"/>
              </a:lnSpc>
              <a:spcAft>
                <a:spcPts val="800"/>
              </a:spcAft>
            </a:pPr>
            <a:r>
              <a:rPr lang="en-GB" dirty="0">
                <a:solidFill>
                  <a:srgbClr val="2E74B5"/>
                </a:solidFill>
                <a:latin typeface="Calibri Light" panose="020F0302020204030204" pitchFamily="34" charset="0"/>
                <a:ea typeface="Calibri" panose="020F0502020204030204" pitchFamily="34" charset="0"/>
              </a:rPr>
              <a:t>Course Tutor: </a:t>
            </a:r>
            <a:r>
              <a:rPr lang="en-GB" dirty="0" smtClean="0">
                <a:solidFill>
                  <a:srgbClr val="2E74B5"/>
                </a:solidFill>
                <a:latin typeface="Calibri Light" panose="020F0302020204030204" pitchFamily="34" charset="0"/>
                <a:ea typeface="Calibri" panose="020F0502020204030204" pitchFamily="34" charset="0"/>
              </a:rPr>
              <a:t>Ashish Kumar</a:t>
            </a:r>
            <a:endParaRPr lang="en-GB" sz="1600" dirty="0">
              <a:solidFill>
                <a:srgbClr val="2E74B5"/>
              </a:solidFill>
              <a:effectLst/>
              <a:latin typeface="Times New Roman" panose="02020603050405020304" pitchFamily="18" charset="0"/>
              <a:ea typeface="Calibri" panose="020F0502020204030204" pitchFamily="34" charset="0"/>
            </a:endParaRPr>
          </a:p>
        </p:txBody>
      </p:sp>
      <p:sp>
        <p:nvSpPr>
          <p:cNvPr id="11" name="Rectangle 10"/>
          <p:cNvSpPr/>
          <p:nvPr/>
        </p:nvSpPr>
        <p:spPr>
          <a:xfrm>
            <a:off x="4033299" y="4520315"/>
            <a:ext cx="4144451" cy="388696"/>
          </a:xfrm>
          <a:prstGeom prst="rect">
            <a:avLst/>
          </a:prstGeom>
        </p:spPr>
        <p:txBody>
          <a:bodyPr wrap="square">
            <a:spAutoFit/>
          </a:bodyPr>
          <a:lstStyle/>
          <a:p>
            <a:pPr algn="ctr">
              <a:lnSpc>
                <a:spcPct val="107000"/>
              </a:lnSpc>
              <a:spcAft>
                <a:spcPts val="800"/>
              </a:spcAft>
            </a:pPr>
            <a:r>
              <a:rPr lang="en-GB" dirty="0" smtClean="0">
                <a:solidFill>
                  <a:srgbClr val="2E74B5"/>
                </a:solidFill>
                <a:latin typeface="Calibri Light" panose="020F0302020204030204" pitchFamily="34" charset="0"/>
                <a:ea typeface="Calibri" panose="020F0502020204030204" pitchFamily="34" charset="0"/>
              </a:rPr>
              <a:t>30</a:t>
            </a:r>
            <a:r>
              <a:rPr lang="en-GB" baseline="30000" dirty="0" smtClean="0">
                <a:solidFill>
                  <a:srgbClr val="2E74B5"/>
                </a:solidFill>
                <a:latin typeface="Calibri Light" panose="020F0302020204030204" pitchFamily="34" charset="0"/>
                <a:ea typeface="Calibri" panose="020F0502020204030204" pitchFamily="34" charset="0"/>
              </a:rPr>
              <a:t>th </a:t>
            </a:r>
            <a:r>
              <a:rPr lang="en-GB" dirty="0" smtClean="0">
                <a:solidFill>
                  <a:srgbClr val="2E74B5"/>
                </a:solidFill>
                <a:latin typeface="Calibri Light" panose="020F0302020204030204" pitchFamily="34" charset="0"/>
                <a:ea typeface="Calibri" panose="020F0502020204030204" pitchFamily="34" charset="0"/>
              </a:rPr>
              <a:t> Jan </a:t>
            </a:r>
            <a:r>
              <a:rPr lang="en-GB" dirty="0">
                <a:solidFill>
                  <a:srgbClr val="2E74B5"/>
                </a:solidFill>
                <a:latin typeface="Calibri Light" panose="020F0302020204030204" pitchFamily="34" charset="0"/>
                <a:ea typeface="Calibri" panose="020F0502020204030204" pitchFamily="34" charset="0"/>
              </a:rPr>
              <a:t>– </a:t>
            </a:r>
            <a:r>
              <a:rPr lang="en-GB" dirty="0" smtClean="0">
                <a:solidFill>
                  <a:srgbClr val="2E74B5"/>
                </a:solidFill>
                <a:latin typeface="Calibri Light" panose="020F0302020204030204" pitchFamily="34" charset="0"/>
                <a:ea typeface="Calibri" panose="020F0502020204030204" pitchFamily="34" charset="0"/>
              </a:rPr>
              <a:t>3</a:t>
            </a:r>
            <a:r>
              <a:rPr lang="en-GB" baseline="30000" dirty="0" smtClean="0">
                <a:solidFill>
                  <a:srgbClr val="2E74B5"/>
                </a:solidFill>
                <a:latin typeface="Calibri Light" panose="020F0302020204030204" pitchFamily="34" charset="0"/>
                <a:ea typeface="Calibri" panose="020F0502020204030204" pitchFamily="34" charset="0"/>
              </a:rPr>
              <a:t>rd</a:t>
            </a:r>
            <a:r>
              <a:rPr lang="en-GB" dirty="0" smtClean="0">
                <a:solidFill>
                  <a:srgbClr val="2E74B5"/>
                </a:solidFill>
                <a:latin typeface="Calibri Light" panose="020F0302020204030204" pitchFamily="34" charset="0"/>
                <a:ea typeface="Calibri" panose="020F0502020204030204" pitchFamily="34" charset="0"/>
              </a:rPr>
              <a:t> Feb </a:t>
            </a:r>
            <a:r>
              <a:rPr lang="en-GB" dirty="0">
                <a:solidFill>
                  <a:srgbClr val="2E74B5"/>
                </a:solidFill>
                <a:latin typeface="Calibri Light" panose="020F0302020204030204" pitchFamily="34" charset="0"/>
                <a:ea typeface="Calibri" panose="020F0502020204030204" pitchFamily="34" charset="0"/>
              </a:rPr>
              <a:t>2017</a:t>
            </a:r>
            <a:endParaRPr lang="en-GB" sz="1600" dirty="0">
              <a:solidFill>
                <a:srgbClr val="2E74B5"/>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524849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Basics of NLP</a:t>
            </a:r>
            <a:endParaRPr lang="en-IN" sz="5400" dirty="0">
              <a:solidFill>
                <a:srgbClr val="C00000"/>
              </a:solidFill>
            </a:endParaRPr>
          </a:p>
        </p:txBody>
      </p:sp>
      <p:sp>
        <p:nvSpPr>
          <p:cNvPr id="3" name="Content Placeholder 2"/>
          <p:cNvSpPr>
            <a:spLocks noGrp="1"/>
          </p:cNvSpPr>
          <p:nvPr>
            <p:ph idx="1"/>
          </p:nvPr>
        </p:nvSpPr>
        <p:spPr/>
        <p:txBody>
          <a:bodyPr/>
          <a:lstStyle/>
          <a:p>
            <a:r>
              <a:rPr lang="en-IN" dirty="0" smtClean="0"/>
              <a:t>Concordance</a:t>
            </a:r>
            <a:endParaRPr lang="en-IN" sz="1800" i="1" dirty="0"/>
          </a:p>
          <a:p>
            <a:pPr marL="0" indent="0">
              <a:buNone/>
            </a:pPr>
            <a:r>
              <a:rPr lang="en-IN" sz="1800" dirty="0" smtClean="0"/>
              <a:t>Finding the context of a particular word in the document</a:t>
            </a:r>
          </a:p>
          <a:p>
            <a:pPr marL="0" indent="0">
              <a:buNone/>
            </a:pPr>
            <a:r>
              <a:rPr lang="en-IN" sz="1800" i="1" dirty="0" err="1"/>
              <a:t>text.concordance</a:t>
            </a:r>
            <a:r>
              <a:rPr lang="en-IN" sz="1800" i="1" dirty="0"/>
              <a:t>('life</a:t>
            </a:r>
            <a:r>
              <a:rPr lang="en-IN" sz="1800" i="1" dirty="0" smtClean="0"/>
              <a:t>')</a:t>
            </a:r>
          </a:p>
          <a:p>
            <a:pPr marL="0" indent="0">
              <a:buNone/>
            </a:pPr>
            <a:endParaRPr lang="en-IN" sz="1800" i="1"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069981"/>
            <a:ext cx="4628206" cy="2111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5120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Basics of NLP</a:t>
            </a:r>
            <a:endParaRPr lang="en-IN" sz="5400" dirty="0">
              <a:solidFill>
                <a:srgbClr val="C00000"/>
              </a:solidFill>
            </a:endParaRPr>
          </a:p>
        </p:txBody>
      </p:sp>
      <p:sp>
        <p:nvSpPr>
          <p:cNvPr id="3" name="Content Placeholder 2"/>
          <p:cNvSpPr>
            <a:spLocks noGrp="1"/>
          </p:cNvSpPr>
          <p:nvPr>
            <p:ph idx="1"/>
          </p:nvPr>
        </p:nvSpPr>
        <p:spPr/>
        <p:txBody>
          <a:bodyPr/>
          <a:lstStyle/>
          <a:p>
            <a:r>
              <a:rPr lang="en-IN" sz="1800" dirty="0" smtClean="0"/>
              <a:t>Total number of words in a document</a:t>
            </a:r>
          </a:p>
          <a:p>
            <a:pPr marL="0" indent="0">
              <a:buNone/>
            </a:pPr>
            <a:r>
              <a:rPr lang="en-IN" sz="1800" i="1" dirty="0" err="1"/>
              <a:t>l</a:t>
            </a:r>
            <a:r>
              <a:rPr lang="en-IN" sz="1800" i="1" dirty="0" err="1" smtClean="0"/>
              <a:t>en</a:t>
            </a:r>
            <a:r>
              <a:rPr lang="en-IN" sz="1800" i="1" dirty="0" smtClean="0"/>
              <a:t>(tokens)</a:t>
            </a:r>
          </a:p>
          <a:p>
            <a:pPr marL="0" indent="0">
              <a:buNone/>
            </a:pPr>
            <a:endParaRPr lang="en-IN" sz="1800" i="1" dirty="0"/>
          </a:p>
          <a:p>
            <a:r>
              <a:rPr lang="en-IN" sz="1800" dirty="0"/>
              <a:t>Total number of </a:t>
            </a:r>
            <a:r>
              <a:rPr lang="en-IN" sz="1800" dirty="0" smtClean="0"/>
              <a:t>distinct words </a:t>
            </a:r>
            <a:r>
              <a:rPr lang="en-IN" sz="1800" dirty="0"/>
              <a:t>in a document</a:t>
            </a:r>
          </a:p>
          <a:p>
            <a:pPr marL="0" indent="0">
              <a:buNone/>
            </a:pPr>
            <a:r>
              <a:rPr lang="en-IN" sz="1800" i="1" dirty="0" err="1" smtClean="0"/>
              <a:t>len</a:t>
            </a:r>
            <a:r>
              <a:rPr lang="en-IN" sz="1800" i="1" dirty="0" smtClean="0"/>
              <a:t>(set(tokens))</a:t>
            </a:r>
          </a:p>
          <a:p>
            <a:pPr marL="0" indent="0">
              <a:buNone/>
            </a:pPr>
            <a:endParaRPr lang="en-IN" sz="1800" i="1" dirty="0" smtClean="0"/>
          </a:p>
          <a:p>
            <a:r>
              <a:rPr lang="en-IN" sz="1800" dirty="0"/>
              <a:t>Diversity of words or percent of distinct words in the document</a:t>
            </a:r>
          </a:p>
          <a:p>
            <a:pPr marL="0" indent="0">
              <a:buNone/>
            </a:pPr>
            <a:r>
              <a:rPr lang="en-IN" sz="1800" i="1" dirty="0" err="1"/>
              <a:t>len</a:t>
            </a:r>
            <a:r>
              <a:rPr lang="en-IN" sz="1800" i="1" dirty="0"/>
              <a:t>(set(tokens</a:t>
            </a:r>
            <a:r>
              <a:rPr lang="en-IN" sz="1800" i="1" dirty="0" smtClean="0"/>
              <a:t>))/</a:t>
            </a:r>
            <a:r>
              <a:rPr lang="en-IN" sz="1800" i="1" dirty="0" err="1" smtClean="0"/>
              <a:t>len</a:t>
            </a:r>
            <a:r>
              <a:rPr lang="en-IN" sz="1800" i="1" dirty="0" smtClean="0"/>
              <a:t>(tokens)</a:t>
            </a:r>
          </a:p>
          <a:p>
            <a:pPr marL="0" indent="0">
              <a:buNone/>
            </a:pPr>
            <a:endParaRPr lang="en-IN" sz="1800" i="1" dirty="0"/>
          </a:p>
          <a:p>
            <a:pPr marL="0" indent="0">
              <a:buNone/>
            </a:pPr>
            <a:r>
              <a:rPr lang="en-IN" sz="1800" i="1" dirty="0" smtClean="0"/>
              <a:t>Percentage of  text occupied by one word</a:t>
            </a:r>
          </a:p>
          <a:p>
            <a:pPr marL="0" indent="0">
              <a:buNone/>
            </a:pPr>
            <a:r>
              <a:rPr lang="en-IN" sz="1800" i="1" dirty="0" smtClean="0"/>
              <a:t>100*</a:t>
            </a:r>
            <a:r>
              <a:rPr lang="en-IN" sz="1800" i="1" dirty="0" err="1" smtClean="0"/>
              <a:t>text.count</a:t>
            </a:r>
            <a:r>
              <a:rPr lang="en-IN" sz="1800" i="1" dirty="0" smtClean="0"/>
              <a:t>(‘life’)/</a:t>
            </a:r>
            <a:r>
              <a:rPr lang="en-IN" sz="1800" i="1" dirty="0" err="1" smtClean="0"/>
              <a:t>len</a:t>
            </a:r>
            <a:r>
              <a:rPr lang="en-IN" sz="1800" i="1" dirty="0" smtClean="0"/>
              <a:t>(tokens)</a:t>
            </a:r>
            <a:endParaRPr lang="en-IN" sz="1800" i="1" dirty="0"/>
          </a:p>
          <a:p>
            <a:pPr marL="0" indent="0">
              <a:buNone/>
            </a:pPr>
            <a:endParaRPr lang="en-IN" sz="1800" i="1" dirty="0"/>
          </a:p>
          <a:p>
            <a:pPr marL="0" indent="0">
              <a:buNone/>
            </a:pPr>
            <a:endParaRPr lang="en-IN" sz="1800" i="1" dirty="0"/>
          </a:p>
          <a:p>
            <a:pPr marL="0" indent="0">
              <a:buNone/>
            </a:pPr>
            <a:endParaRPr lang="en-IN" sz="1800" i="1" dirty="0"/>
          </a:p>
          <a:p>
            <a:pPr marL="0" indent="0">
              <a:buNone/>
            </a:pPr>
            <a:endParaRPr lang="en-IN" sz="1800" i="1" dirty="0" smtClean="0"/>
          </a:p>
        </p:txBody>
      </p:sp>
    </p:spTree>
    <p:extLst>
      <p:ext uri="{BB962C8B-B14F-4D97-AF65-F5344CB8AC3E}">
        <p14:creationId xmlns:p14="http://schemas.microsoft.com/office/powerpoint/2010/main" val="13016296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Basics of NLP</a:t>
            </a:r>
            <a:endParaRPr lang="en-IN" sz="5400" dirty="0">
              <a:solidFill>
                <a:srgbClr val="C00000"/>
              </a:solidFill>
            </a:endParaRPr>
          </a:p>
        </p:txBody>
      </p:sp>
      <p:sp>
        <p:nvSpPr>
          <p:cNvPr id="3" name="Content Placeholder 2"/>
          <p:cNvSpPr>
            <a:spLocks noGrp="1"/>
          </p:cNvSpPr>
          <p:nvPr>
            <p:ph idx="1"/>
          </p:nvPr>
        </p:nvSpPr>
        <p:spPr/>
        <p:txBody>
          <a:bodyPr>
            <a:normAutofit lnSpcReduction="10000"/>
          </a:bodyPr>
          <a:lstStyle/>
          <a:p>
            <a:r>
              <a:rPr lang="en-IN" sz="1800" dirty="0" smtClean="0"/>
              <a:t>Frequency distribution of words in a document</a:t>
            </a:r>
          </a:p>
          <a:p>
            <a:pPr marL="0" indent="0">
              <a:buNone/>
            </a:pPr>
            <a:r>
              <a:rPr lang="en-IN" sz="1800" i="1" dirty="0"/>
              <a:t>from </a:t>
            </a:r>
            <a:r>
              <a:rPr lang="en-IN" sz="1800" i="1" dirty="0" err="1"/>
              <a:t>nltk.probability</a:t>
            </a:r>
            <a:r>
              <a:rPr lang="en-IN" sz="1800" i="1" dirty="0"/>
              <a:t> import </a:t>
            </a:r>
            <a:r>
              <a:rPr lang="en-IN" sz="1800" i="1" dirty="0" err="1"/>
              <a:t>FreqDist</a:t>
            </a:r>
            <a:endParaRPr lang="en-IN" sz="1800" i="1" dirty="0"/>
          </a:p>
          <a:p>
            <a:pPr marL="0" indent="0">
              <a:buNone/>
            </a:pPr>
            <a:r>
              <a:rPr lang="en-IN" sz="1800" i="1" dirty="0" err="1"/>
              <a:t>fdist</a:t>
            </a:r>
            <a:r>
              <a:rPr lang="en-IN" sz="1800" i="1" dirty="0"/>
              <a:t>=</a:t>
            </a:r>
            <a:r>
              <a:rPr lang="en-IN" sz="1800" i="1" dirty="0" err="1"/>
              <a:t>FreqDist</a:t>
            </a:r>
            <a:r>
              <a:rPr lang="en-IN" sz="1800" i="1" dirty="0"/>
              <a:t>(tokens)</a:t>
            </a:r>
            <a:endParaRPr lang="en-IN" sz="1800" i="1" dirty="0" smtClean="0"/>
          </a:p>
          <a:p>
            <a:pPr marL="0" indent="0">
              <a:buNone/>
            </a:pPr>
            <a:endParaRPr lang="en-IN" sz="1800" i="1" dirty="0"/>
          </a:p>
          <a:p>
            <a:r>
              <a:rPr lang="en-IN" sz="1800" dirty="0" smtClean="0"/>
              <a:t>Function to return the frequency of a particular </a:t>
            </a:r>
          </a:p>
          <a:p>
            <a:pPr marL="0" indent="0">
              <a:buNone/>
            </a:pPr>
            <a:r>
              <a:rPr lang="en-IN" sz="1800" i="1" dirty="0" err="1"/>
              <a:t>def</a:t>
            </a:r>
            <a:r>
              <a:rPr lang="en-IN" sz="1800" i="1" dirty="0"/>
              <a:t> </a:t>
            </a:r>
            <a:r>
              <a:rPr lang="en-IN" sz="1800" i="1" dirty="0" err="1"/>
              <a:t>freq_calc</a:t>
            </a:r>
            <a:r>
              <a:rPr lang="en-IN" sz="1800" i="1" dirty="0"/>
              <a:t>(</a:t>
            </a:r>
            <a:r>
              <a:rPr lang="en-IN" sz="1800" i="1" dirty="0" err="1"/>
              <a:t>word,tokens</a:t>
            </a:r>
            <a:r>
              <a:rPr lang="en-IN" sz="1800" i="1" dirty="0"/>
              <a:t>):</a:t>
            </a:r>
          </a:p>
          <a:p>
            <a:pPr marL="0" indent="0">
              <a:buNone/>
            </a:pPr>
            <a:r>
              <a:rPr lang="en-IN" sz="1800" i="1" dirty="0"/>
              <a:t>    from </a:t>
            </a:r>
            <a:r>
              <a:rPr lang="en-IN" sz="1800" i="1" dirty="0" err="1"/>
              <a:t>nltk.probability</a:t>
            </a:r>
            <a:r>
              <a:rPr lang="en-IN" sz="1800" i="1" dirty="0"/>
              <a:t> import </a:t>
            </a:r>
            <a:r>
              <a:rPr lang="en-IN" sz="1800" i="1" dirty="0" err="1"/>
              <a:t>FreqDist</a:t>
            </a:r>
            <a:endParaRPr lang="en-IN" sz="1800" i="1" dirty="0"/>
          </a:p>
          <a:p>
            <a:pPr marL="0" indent="0">
              <a:buNone/>
            </a:pPr>
            <a:r>
              <a:rPr lang="en-IN" sz="1800" i="1" dirty="0"/>
              <a:t>    </a:t>
            </a:r>
            <a:r>
              <a:rPr lang="en-IN" sz="1800" i="1" dirty="0" err="1"/>
              <a:t>fdist</a:t>
            </a:r>
            <a:r>
              <a:rPr lang="en-IN" sz="1800" i="1" dirty="0"/>
              <a:t>=</a:t>
            </a:r>
            <a:r>
              <a:rPr lang="en-IN" sz="1800" i="1" dirty="0" err="1"/>
              <a:t>FreqDist</a:t>
            </a:r>
            <a:r>
              <a:rPr lang="en-IN" sz="1800" i="1" dirty="0"/>
              <a:t>(tokens)</a:t>
            </a:r>
          </a:p>
          <a:p>
            <a:pPr marL="0" indent="0">
              <a:buNone/>
            </a:pPr>
            <a:r>
              <a:rPr lang="en-IN" sz="1800" i="1" dirty="0"/>
              <a:t>    return </a:t>
            </a:r>
            <a:r>
              <a:rPr lang="en-IN" sz="1800" i="1" dirty="0" err="1"/>
              <a:t>fdist</a:t>
            </a:r>
            <a:r>
              <a:rPr lang="en-IN" sz="1800" i="1" dirty="0"/>
              <a:t>[word</a:t>
            </a:r>
            <a:r>
              <a:rPr lang="en-IN" sz="1800" i="1" dirty="0" smtClean="0"/>
              <a:t>]</a:t>
            </a:r>
          </a:p>
          <a:p>
            <a:pPr marL="0" indent="0">
              <a:buNone/>
            </a:pPr>
            <a:endParaRPr lang="en-IN" sz="1800" i="1" dirty="0" smtClean="0"/>
          </a:p>
          <a:p>
            <a:r>
              <a:rPr lang="en-IN" sz="1800" dirty="0"/>
              <a:t>Most frequent words</a:t>
            </a:r>
          </a:p>
          <a:p>
            <a:pPr marL="0" indent="0">
              <a:buNone/>
            </a:pPr>
            <a:r>
              <a:rPr lang="en-IN" sz="1800" i="1" dirty="0" err="1"/>
              <a:t>fdist.most_common</a:t>
            </a:r>
            <a:r>
              <a:rPr lang="en-IN" sz="1800" i="1" dirty="0"/>
              <a:t>(50)</a:t>
            </a:r>
            <a:endParaRPr lang="en-IN" sz="1800" i="1" dirty="0" smtClean="0"/>
          </a:p>
          <a:p>
            <a:pPr marL="0" indent="0">
              <a:buNone/>
            </a:pPr>
            <a:endParaRPr lang="en-IN" sz="1800" i="1" dirty="0"/>
          </a:p>
          <a:p>
            <a:pPr marL="0" indent="0">
              <a:buNone/>
            </a:pPr>
            <a:endParaRPr lang="en-IN" sz="1800" i="1" dirty="0"/>
          </a:p>
          <a:p>
            <a:pPr marL="0" indent="0">
              <a:buNone/>
            </a:pPr>
            <a:endParaRPr lang="en-IN" sz="1800" i="1" dirty="0"/>
          </a:p>
          <a:p>
            <a:pPr marL="0" indent="0">
              <a:buNone/>
            </a:pPr>
            <a:endParaRPr lang="en-IN" sz="1800" i="1" dirty="0"/>
          </a:p>
          <a:p>
            <a:pPr marL="0" indent="0">
              <a:buNone/>
            </a:pPr>
            <a:endParaRPr lang="en-IN" sz="1800" i="1" dirty="0" smtClean="0"/>
          </a:p>
        </p:txBody>
      </p:sp>
    </p:spTree>
    <p:extLst>
      <p:ext uri="{BB962C8B-B14F-4D97-AF65-F5344CB8AC3E}">
        <p14:creationId xmlns:p14="http://schemas.microsoft.com/office/powerpoint/2010/main" val="3798558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Basics of NLP</a:t>
            </a:r>
            <a:endParaRPr lang="en-IN" sz="5400" dirty="0">
              <a:solidFill>
                <a:srgbClr val="C00000"/>
              </a:solidFill>
            </a:endParaRPr>
          </a:p>
        </p:txBody>
      </p:sp>
      <p:sp>
        <p:nvSpPr>
          <p:cNvPr id="3" name="Content Placeholder 2"/>
          <p:cNvSpPr>
            <a:spLocks noGrp="1"/>
          </p:cNvSpPr>
          <p:nvPr>
            <p:ph idx="1"/>
          </p:nvPr>
        </p:nvSpPr>
        <p:spPr/>
        <p:txBody>
          <a:bodyPr>
            <a:normAutofit lnSpcReduction="10000"/>
          </a:bodyPr>
          <a:lstStyle/>
          <a:p>
            <a:r>
              <a:rPr lang="en-IN" sz="1800" dirty="0" smtClean="0"/>
              <a:t>Other frequency distribution functions</a:t>
            </a:r>
          </a:p>
          <a:p>
            <a:pPr marL="0" indent="0">
              <a:buNone/>
            </a:pPr>
            <a:r>
              <a:rPr lang="en-IN" sz="1800" dirty="0" err="1"/>
              <a:t>f</a:t>
            </a:r>
            <a:r>
              <a:rPr lang="en-IN" sz="1800" dirty="0" err="1" smtClean="0"/>
              <a:t>dist.max</a:t>
            </a:r>
            <a:r>
              <a:rPr lang="en-IN" sz="1800" dirty="0" smtClean="0"/>
              <a:t>(), </a:t>
            </a:r>
            <a:r>
              <a:rPr lang="en-IN" sz="1800" dirty="0" err="1" smtClean="0"/>
              <a:t>fdist.plot</a:t>
            </a:r>
            <a:r>
              <a:rPr lang="en-IN" sz="1800" dirty="0" smtClean="0"/>
              <a:t>(), </a:t>
            </a:r>
            <a:r>
              <a:rPr lang="en-IN" sz="1800" dirty="0" err="1" smtClean="0"/>
              <a:t>fdist.tabulate</a:t>
            </a:r>
            <a:r>
              <a:rPr lang="en-IN" sz="1800" dirty="0" smtClean="0"/>
              <a:t>()</a:t>
            </a:r>
          </a:p>
          <a:p>
            <a:pPr marL="0" indent="0">
              <a:buNone/>
            </a:pPr>
            <a:endParaRPr lang="en-IN" sz="1800" dirty="0" smtClean="0"/>
          </a:p>
          <a:p>
            <a:r>
              <a:rPr lang="en-IN" sz="1800" dirty="0" smtClean="0"/>
              <a:t>Counting the word length for all the words</a:t>
            </a:r>
          </a:p>
          <a:p>
            <a:pPr marL="0" indent="0">
              <a:buNone/>
            </a:pPr>
            <a:r>
              <a:rPr lang="en-US" sz="1800" i="1" dirty="0"/>
              <a:t>([</a:t>
            </a:r>
            <a:r>
              <a:rPr lang="en-US" sz="1800" i="1" dirty="0" err="1"/>
              <a:t>len</a:t>
            </a:r>
            <a:r>
              <a:rPr lang="en-US" sz="1800" i="1" dirty="0"/>
              <a:t>(w) for w in text])</a:t>
            </a:r>
            <a:endParaRPr lang="en-IN" sz="1800" i="1" dirty="0" smtClean="0"/>
          </a:p>
          <a:p>
            <a:pPr marL="0" indent="0">
              <a:buNone/>
            </a:pPr>
            <a:endParaRPr lang="en-IN" sz="1800" dirty="0" smtClean="0"/>
          </a:p>
          <a:p>
            <a:r>
              <a:rPr lang="en-IN" sz="1800" dirty="0" smtClean="0"/>
              <a:t>Frequency distribution of word lengths</a:t>
            </a:r>
          </a:p>
          <a:p>
            <a:pPr marL="0" indent="0">
              <a:buNone/>
            </a:pPr>
            <a:r>
              <a:rPr lang="en-US" sz="1800" i="1" dirty="0" err="1"/>
              <a:t>fdistn</a:t>
            </a:r>
            <a:r>
              <a:rPr lang="en-US" sz="1800" i="1" dirty="0"/>
              <a:t>=</a:t>
            </a:r>
            <a:r>
              <a:rPr lang="en-US" sz="1800" i="1" dirty="0" err="1"/>
              <a:t>FreqDist</a:t>
            </a:r>
            <a:r>
              <a:rPr lang="en-US" sz="1800" i="1" dirty="0"/>
              <a:t>([</a:t>
            </a:r>
            <a:r>
              <a:rPr lang="en-US" sz="1800" i="1" dirty="0" err="1"/>
              <a:t>len</a:t>
            </a:r>
            <a:r>
              <a:rPr lang="en-US" sz="1800" i="1" dirty="0"/>
              <a:t>(w) for w in text])</a:t>
            </a:r>
          </a:p>
          <a:p>
            <a:pPr marL="0" indent="0">
              <a:buNone/>
            </a:pPr>
            <a:r>
              <a:rPr lang="en-US" sz="1800" i="1" dirty="0" err="1" smtClean="0"/>
              <a:t>Fdistn</a:t>
            </a:r>
            <a:endParaRPr lang="en-US" sz="1800" i="1" dirty="0" smtClean="0"/>
          </a:p>
          <a:p>
            <a:pPr marL="0" indent="0">
              <a:buNone/>
            </a:pPr>
            <a:endParaRPr lang="en-US" sz="1800" i="1" dirty="0" smtClean="0"/>
          </a:p>
          <a:p>
            <a:r>
              <a:rPr lang="en-US" sz="1800" dirty="0" smtClean="0"/>
              <a:t>Returning words longer than 10 letters</a:t>
            </a:r>
          </a:p>
          <a:p>
            <a:pPr marL="0" indent="0">
              <a:buNone/>
            </a:pPr>
            <a:r>
              <a:rPr lang="en-US" sz="1800" i="1" dirty="0"/>
              <a:t>[w for w in tokens if </a:t>
            </a:r>
            <a:r>
              <a:rPr lang="en-US" sz="1800" i="1" dirty="0" err="1"/>
              <a:t>len</a:t>
            </a:r>
            <a:r>
              <a:rPr lang="en-US" sz="1800" i="1" dirty="0"/>
              <a:t>(w)&gt;10]</a:t>
            </a:r>
            <a:endParaRPr lang="en-US" sz="1800" i="1" dirty="0" smtClean="0"/>
          </a:p>
          <a:p>
            <a:pPr marL="0" indent="0">
              <a:buNone/>
            </a:pPr>
            <a:endParaRPr lang="en-IN" sz="1800" i="1" dirty="0" smtClean="0"/>
          </a:p>
          <a:p>
            <a:pPr marL="0" indent="0">
              <a:buNone/>
            </a:pPr>
            <a:endParaRPr lang="en-IN" sz="1800" i="1" dirty="0"/>
          </a:p>
          <a:p>
            <a:pPr marL="0" indent="0">
              <a:buNone/>
            </a:pPr>
            <a:endParaRPr lang="en-IN" sz="1800" i="1" dirty="0" smtClean="0"/>
          </a:p>
          <a:p>
            <a:pPr marL="0" indent="0">
              <a:buNone/>
            </a:pPr>
            <a:endParaRPr lang="en-IN" sz="1800" i="1" dirty="0"/>
          </a:p>
          <a:p>
            <a:pPr marL="0" indent="0">
              <a:buNone/>
            </a:pPr>
            <a:endParaRPr lang="en-IN" sz="1800" i="1" dirty="0"/>
          </a:p>
          <a:p>
            <a:pPr marL="0" indent="0">
              <a:buNone/>
            </a:pPr>
            <a:endParaRPr lang="en-IN" sz="1800" i="1" dirty="0"/>
          </a:p>
          <a:p>
            <a:pPr marL="0" indent="0">
              <a:buNone/>
            </a:pPr>
            <a:endParaRPr lang="en-IN" sz="1800" i="1" dirty="0"/>
          </a:p>
          <a:p>
            <a:pPr marL="0" indent="0">
              <a:buNone/>
            </a:pPr>
            <a:endParaRPr lang="en-IN" sz="1800" i="1" dirty="0" smtClean="0"/>
          </a:p>
        </p:txBody>
      </p:sp>
    </p:spTree>
    <p:extLst>
      <p:ext uri="{BB962C8B-B14F-4D97-AF65-F5344CB8AC3E}">
        <p14:creationId xmlns:p14="http://schemas.microsoft.com/office/powerpoint/2010/main" val="1953625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Basics of NLP</a:t>
            </a:r>
            <a:endParaRPr lang="en-IN" sz="5400"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Stop words</a:t>
            </a:r>
          </a:p>
          <a:p>
            <a:pPr marL="0" indent="0">
              <a:buNone/>
            </a:pPr>
            <a:r>
              <a:rPr lang="en-US" sz="1800" dirty="0" smtClean="0"/>
              <a:t>Words which are commonly used as end points of sentences and carry less contextual meaning</a:t>
            </a:r>
          </a:p>
          <a:p>
            <a:pPr marL="0" indent="0">
              <a:buNone/>
            </a:pPr>
            <a:r>
              <a:rPr lang="en-US" sz="1800" i="1" dirty="0"/>
              <a:t>from </a:t>
            </a:r>
            <a:r>
              <a:rPr lang="en-US" sz="1800" i="1" dirty="0" err="1"/>
              <a:t>nltk.corpus</a:t>
            </a:r>
            <a:r>
              <a:rPr lang="en-US" sz="1800" i="1" dirty="0"/>
              <a:t> import </a:t>
            </a:r>
            <a:r>
              <a:rPr lang="en-US" sz="1800" i="1" dirty="0" err="1"/>
              <a:t>stopwords</a:t>
            </a:r>
            <a:endParaRPr lang="en-US" sz="1800" i="1" dirty="0"/>
          </a:p>
          <a:p>
            <a:pPr marL="0" indent="0">
              <a:buNone/>
            </a:pPr>
            <a:r>
              <a:rPr lang="en-US" sz="1800" i="1" dirty="0" err="1"/>
              <a:t>stop_words</a:t>
            </a:r>
            <a:r>
              <a:rPr lang="en-US" sz="1800" i="1" dirty="0"/>
              <a:t>=set(</a:t>
            </a:r>
            <a:r>
              <a:rPr lang="en-US" sz="1800" i="1" dirty="0" err="1"/>
              <a:t>stopwords.words</a:t>
            </a:r>
            <a:r>
              <a:rPr lang="en-US" sz="1800" i="1" dirty="0"/>
              <a:t>('</a:t>
            </a:r>
            <a:r>
              <a:rPr lang="en-US" sz="1800" i="1" dirty="0" err="1"/>
              <a:t>english</a:t>
            </a:r>
            <a:r>
              <a:rPr lang="en-US" sz="1800" i="1" dirty="0" smtClean="0"/>
              <a:t>'))</a:t>
            </a:r>
          </a:p>
          <a:p>
            <a:pPr marL="0" indent="0">
              <a:buNone/>
            </a:pPr>
            <a:endParaRPr lang="en-US" sz="1800" i="1" dirty="0"/>
          </a:p>
          <a:p>
            <a:r>
              <a:rPr lang="en-US" sz="2000" i="1" dirty="0" smtClean="0"/>
              <a:t>Filtering stop words</a:t>
            </a:r>
          </a:p>
          <a:p>
            <a:pPr marL="0" indent="0">
              <a:buNone/>
            </a:pPr>
            <a:r>
              <a:rPr lang="en-US" sz="1800" i="1" dirty="0"/>
              <a:t>filtered=[w for w in tokens if not w in </a:t>
            </a:r>
            <a:r>
              <a:rPr lang="en-US" sz="1800" i="1" dirty="0" err="1"/>
              <a:t>stop_words</a:t>
            </a:r>
            <a:r>
              <a:rPr lang="en-US" sz="1800" i="1" dirty="0"/>
              <a:t> ]</a:t>
            </a:r>
          </a:p>
          <a:p>
            <a:pPr marL="0" indent="0">
              <a:buNone/>
            </a:pPr>
            <a:r>
              <a:rPr lang="en-US" sz="1800" i="1" dirty="0"/>
              <a:t>filtered</a:t>
            </a:r>
          </a:p>
          <a:p>
            <a:pPr marL="0" indent="0">
              <a:buNone/>
            </a:pPr>
            <a:endParaRPr lang="en-IN" sz="1800" i="1" dirty="0" smtClean="0"/>
          </a:p>
          <a:p>
            <a:pPr marL="0" indent="0">
              <a:buNone/>
            </a:pPr>
            <a:endParaRPr lang="en-IN" sz="1800" i="1" dirty="0" smtClean="0"/>
          </a:p>
          <a:p>
            <a:pPr marL="0" indent="0">
              <a:buNone/>
            </a:pPr>
            <a:endParaRPr lang="en-IN" sz="1800" i="1" dirty="0"/>
          </a:p>
          <a:p>
            <a:pPr marL="0" indent="0">
              <a:buNone/>
            </a:pPr>
            <a:endParaRPr lang="en-IN" sz="1800" i="1" dirty="0" smtClean="0"/>
          </a:p>
          <a:p>
            <a:pPr marL="0" indent="0">
              <a:buNone/>
            </a:pPr>
            <a:endParaRPr lang="en-IN" sz="1800" i="1" dirty="0"/>
          </a:p>
          <a:p>
            <a:pPr marL="0" indent="0">
              <a:buNone/>
            </a:pPr>
            <a:endParaRPr lang="en-IN" sz="1800" i="1" dirty="0"/>
          </a:p>
          <a:p>
            <a:pPr marL="0" indent="0">
              <a:buNone/>
            </a:pPr>
            <a:endParaRPr lang="en-IN" sz="1800" i="1" dirty="0"/>
          </a:p>
          <a:p>
            <a:pPr marL="0" indent="0">
              <a:buNone/>
            </a:pPr>
            <a:endParaRPr lang="en-IN" sz="1800" i="1" dirty="0"/>
          </a:p>
          <a:p>
            <a:pPr marL="0" indent="0">
              <a:buNone/>
            </a:pPr>
            <a:endParaRPr lang="en-IN" sz="1800" i="1" dirty="0" smtClean="0"/>
          </a:p>
        </p:txBody>
      </p:sp>
    </p:spTree>
    <p:extLst>
      <p:ext uri="{BB962C8B-B14F-4D97-AF65-F5344CB8AC3E}">
        <p14:creationId xmlns:p14="http://schemas.microsoft.com/office/powerpoint/2010/main" val="2124626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Basics of NLP</a:t>
            </a:r>
            <a:endParaRPr lang="en-IN" sz="5400" dirty="0">
              <a:solidFill>
                <a:srgbClr val="C00000"/>
              </a:solidFill>
            </a:endParaRPr>
          </a:p>
        </p:txBody>
      </p:sp>
      <p:sp>
        <p:nvSpPr>
          <p:cNvPr id="3" name="Content Placeholder 2"/>
          <p:cNvSpPr>
            <a:spLocks noGrp="1"/>
          </p:cNvSpPr>
          <p:nvPr>
            <p:ph idx="1"/>
          </p:nvPr>
        </p:nvSpPr>
        <p:spPr>
          <a:xfrm>
            <a:off x="697523" y="1778733"/>
            <a:ext cx="10515600" cy="4351338"/>
          </a:xfrm>
        </p:spPr>
        <p:txBody>
          <a:bodyPr>
            <a:normAutofit/>
          </a:bodyPr>
          <a:lstStyle/>
          <a:p>
            <a:r>
              <a:rPr lang="en-US" sz="2400" dirty="0" smtClean="0"/>
              <a:t>Stemming</a:t>
            </a:r>
          </a:p>
          <a:p>
            <a:pPr marL="0" indent="0">
              <a:buNone/>
            </a:pPr>
            <a:r>
              <a:rPr lang="en-US" sz="2400" dirty="0" smtClean="0"/>
              <a:t>Keeping only the root/stem of the word and reducing all the </a:t>
            </a:r>
            <a:r>
              <a:rPr lang="en-US" sz="2400" dirty="0" err="1" smtClean="0"/>
              <a:t>derivates</a:t>
            </a:r>
            <a:r>
              <a:rPr lang="en-US" sz="2400" dirty="0" smtClean="0"/>
              <a:t> to their root words</a:t>
            </a:r>
          </a:p>
          <a:p>
            <a:pPr marL="0" indent="0">
              <a:buNone/>
            </a:pPr>
            <a:r>
              <a:rPr lang="en-US" sz="2400" dirty="0" smtClean="0"/>
              <a:t>For e.g. ‘walker’, ‘walked’, ‘walking’ would return only the root word ‘walk’</a:t>
            </a:r>
          </a:p>
          <a:p>
            <a:pPr marL="0" indent="0">
              <a:buNone/>
            </a:pPr>
            <a:r>
              <a:rPr lang="en-US" sz="1600" i="1" dirty="0"/>
              <a:t>from </a:t>
            </a:r>
            <a:r>
              <a:rPr lang="en-US" sz="1600" i="1" dirty="0" err="1"/>
              <a:t>nltk.stem</a:t>
            </a:r>
            <a:r>
              <a:rPr lang="en-US" sz="1600" i="1" dirty="0"/>
              <a:t> import </a:t>
            </a:r>
            <a:r>
              <a:rPr lang="en-US" sz="1600" i="1" dirty="0" err="1"/>
              <a:t>PorterStemmer</a:t>
            </a:r>
            <a:endParaRPr lang="en-US" sz="1600" i="1" dirty="0"/>
          </a:p>
          <a:p>
            <a:pPr marL="0" indent="0">
              <a:buNone/>
            </a:pPr>
            <a:r>
              <a:rPr lang="en-US" sz="1600" i="1" dirty="0" err="1"/>
              <a:t>ps</a:t>
            </a:r>
            <a:r>
              <a:rPr lang="en-US" sz="1600" i="1" dirty="0"/>
              <a:t>=</a:t>
            </a:r>
            <a:r>
              <a:rPr lang="en-US" sz="1600" i="1" dirty="0" err="1"/>
              <a:t>PorterStemmer</a:t>
            </a:r>
            <a:r>
              <a:rPr lang="en-US" sz="1600" i="1" dirty="0"/>
              <a:t>()</a:t>
            </a:r>
          </a:p>
          <a:p>
            <a:pPr marL="0" indent="0">
              <a:buNone/>
            </a:pPr>
            <a:r>
              <a:rPr lang="en-US" sz="1600" i="1" dirty="0"/>
              <a:t>for w in tokens:</a:t>
            </a:r>
          </a:p>
          <a:p>
            <a:pPr marL="0" indent="0">
              <a:buNone/>
            </a:pPr>
            <a:r>
              <a:rPr lang="en-US" sz="1600" i="1" dirty="0"/>
              <a:t>    print </a:t>
            </a:r>
            <a:r>
              <a:rPr lang="en-US" sz="1600" i="1" dirty="0" err="1"/>
              <a:t>ps.stem</a:t>
            </a:r>
            <a:r>
              <a:rPr lang="en-US" sz="1600" i="1" dirty="0"/>
              <a:t>(w</a:t>
            </a:r>
            <a:r>
              <a:rPr lang="en-US" sz="1600" i="1" dirty="0" smtClean="0"/>
              <a:t>)</a:t>
            </a:r>
          </a:p>
          <a:p>
            <a:pPr marL="0" indent="0">
              <a:buNone/>
            </a:pPr>
            <a:endParaRPr lang="en-US" sz="1600" i="1" dirty="0"/>
          </a:p>
        </p:txBody>
      </p:sp>
    </p:spTree>
    <p:extLst>
      <p:ext uri="{BB962C8B-B14F-4D97-AF65-F5344CB8AC3E}">
        <p14:creationId xmlns:p14="http://schemas.microsoft.com/office/powerpoint/2010/main" val="30039876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Basics of NLP</a:t>
            </a:r>
            <a:endParaRPr lang="en-IN" sz="5400" dirty="0">
              <a:solidFill>
                <a:srgbClr val="C00000"/>
              </a:solidFill>
            </a:endParaRPr>
          </a:p>
        </p:txBody>
      </p:sp>
      <p:sp>
        <p:nvSpPr>
          <p:cNvPr id="3" name="Content Placeholder 2"/>
          <p:cNvSpPr>
            <a:spLocks noGrp="1"/>
          </p:cNvSpPr>
          <p:nvPr>
            <p:ph idx="1"/>
          </p:nvPr>
        </p:nvSpPr>
        <p:spPr>
          <a:xfrm>
            <a:off x="697523" y="1778733"/>
            <a:ext cx="10515600" cy="4351338"/>
          </a:xfrm>
        </p:spPr>
        <p:txBody>
          <a:bodyPr>
            <a:normAutofit fontScale="92500" lnSpcReduction="20000"/>
          </a:bodyPr>
          <a:lstStyle/>
          <a:p>
            <a:pPr marL="0" indent="0">
              <a:buNone/>
            </a:pPr>
            <a:r>
              <a:rPr lang="en-US" sz="2600" b="1" dirty="0" smtClean="0"/>
              <a:t>Lemmatization</a:t>
            </a:r>
          </a:p>
          <a:p>
            <a:pPr marL="0" indent="0">
              <a:buNone/>
            </a:pPr>
            <a:r>
              <a:rPr lang="en-US" sz="2400" dirty="0" smtClean="0"/>
              <a:t>Similar to stemming but more robust as it can </a:t>
            </a:r>
            <a:r>
              <a:rPr lang="en-US" sz="2400" dirty="0" err="1" smtClean="0"/>
              <a:t>distinuguish</a:t>
            </a:r>
            <a:r>
              <a:rPr lang="en-US" sz="2400" dirty="0" smtClean="0"/>
              <a:t> between words based on Parts of Speech and context</a:t>
            </a:r>
          </a:p>
          <a:p>
            <a:pPr marL="0" indent="0">
              <a:buNone/>
            </a:pPr>
            <a:r>
              <a:rPr lang="en-US" sz="2400" dirty="0" smtClean="0"/>
              <a:t>For e.g. ‘walker’, ‘walked’, ‘walking’ would return only the root word ‘walk’</a:t>
            </a:r>
          </a:p>
          <a:p>
            <a:pPr marL="0" indent="0">
              <a:buNone/>
            </a:pPr>
            <a:r>
              <a:rPr lang="en-US" sz="1600" i="1" dirty="0"/>
              <a:t>from </a:t>
            </a:r>
            <a:r>
              <a:rPr lang="en-US" sz="1600" i="1" dirty="0" err="1"/>
              <a:t>nltk.stem</a:t>
            </a:r>
            <a:r>
              <a:rPr lang="en-US" sz="1600" i="1" dirty="0"/>
              <a:t> import </a:t>
            </a:r>
            <a:r>
              <a:rPr lang="en-US" sz="1600" i="1" dirty="0" err="1"/>
              <a:t>WordNetLemmatizer</a:t>
            </a:r>
            <a:endParaRPr lang="en-US" sz="1600" i="1" dirty="0"/>
          </a:p>
          <a:p>
            <a:pPr marL="0" indent="0">
              <a:buNone/>
            </a:pPr>
            <a:r>
              <a:rPr lang="en-US" sz="1600" i="1" dirty="0"/>
              <a:t>lm=</a:t>
            </a:r>
            <a:r>
              <a:rPr lang="en-US" sz="1600" i="1" dirty="0" err="1"/>
              <a:t>WordNetLemmatizer</a:t>
            </a:r>
            <a:r>
              <a:rPr lang="en-US" sz="1600" i="1" dirty="0"/>
              <a:t>()</a:t>
            </a:r>
          </a:p>
          <a:p>
            <a:pPr marL="0" indent="0">
              <a:buNone/>
            </a:pPr>
            <a:r>
              <a:rPr lang="en-US" sz="1600" i="1" dirty="0"/>
              <a:t>for w in tokens:</a:t>
            </a:r>
          </a:p>
          <a:p>
            <a:pPr marL="0" indent="0">
              <a:buNone/>
            </a:pPr>
            <a:r>
              <a:rPr lang="en-US" sz="1600" i="1" dirty="0"/>
              <a:t>    print </a:t>
            </a:r>
            <a:r>
              <a:rPr lang="en-US" sz="1600" i="1" dirty="0" err="1"/>
              <a:t>lm.lemmatize</a:t>
            </a:r>
            <a:r>
              <a:rPr lang="en-US" sz="1600" i="1" dirty="0"/>
              <a:t>(w</a:t>
            </a:r>
            <a:r>
              <a:rPr lang="en-US" sz="1600" i="1" dirty="0" smtClean="0"/>
              <a:t>)</a:t>
            </a:r>
          </a:p>
          <a:p>
            <a:pPr marL="0" indent="0">
              <a:buNone/>
            </a:pPr>
            <a:endParaRPr lang="en-US" sz="1600" i="1" dirty="0"/>
          </a:p>
          <a:p>
            <a:pPr marL="0" indent="0">
              <a:buNone/>
            </a:pPr>
            <a:r>
              <a:rPr lang="en-US" sz="1600" i="1" dirty="0" err="1"/>
              <a:t>lm.lemmatize</a:t>
            </a:r>
            <a:r>
              <a:rPr lang="en-US" sz="1600" i="1" dirty="0"/>
              <a:t>('wolves')</a:t>
            </a:r>
          </a:p>
          <a:p>
            <a:pPr marL="0" indent="0">
              <a:buNone/>
            </a:pPr>
            <a:r>
              <a:rPr lang="en-US" sz="1600" i="1" dirty="0"/>
              <a:t>Result: </a:t>
            </a:r>
            <a:r>
              <a:rPr lang="en-US" sz="1600" i="1" dirty="0" err="1"/>
              <a:t>u’wolf</a:t>
            </a:r>
            <a:endParaRPr lang="en-US" sz="1600" i="1" dirty="0"/>
          </a:p>
          <a:p>
            <a:pPr marL="0" indent="0">
              <a:buNone/>
            </a:pPr>
            <a:endParaRPr lang="en-US" sz="1600" i="1" dirty="0"/>
          </a:p>
          <a:p>
            <a:pPr marL="0" indent="0">
              <a:buNone/>
            </a:pPr>
            <a:r>
              <a:rPr lang="en-US" sz="1600" i="1" dirty="0" err="1"/>
              <a:t>lm.lemmatize</a:t>
            </a:r>
            <a:r>
              <a:rPr lang="en-US" sz="1600" i="1" dirty="0"/>
              <a:t>('are',</a:t>
            </a:r>
            <a:r>
              <a:rPr lang="en-US" sz="1600" i="1" dirty="0" err="1"/>
              <a:t>pos</a:t>
            </a:r>
            <a:r>
              <a:rPr lang="en-US" sz="1600" i="1" dirty="0"/>
              <a:t>='v</a:t>
            </a:r>
            <a:r>
              <a:rPr lang="en-US" sz="1600" i="1" dirty="0" smtClean="0"/>
              <a:t>')</a:t>
            </a:r>
          </a:p>
          <a:p>
            <a:pPr marL="0" indent="0">
              <a:buNone/>
            </a:pPr>
            <a:r>
              <a:rPr lang="en-US" sz="1600" i="1" dirty="0" smtClean="0"/>
              <a:t>Result: </a:t>
            </a:r>
            <a:r>
              <a:rPr lang="en-US" sz="1600" i="1" dirty="0" err="1" smtClean="0"/>
              <a:t>u’be</a:t>
            </a:r>
            <a:endParaRPr lang="en-US" sz="1600" i="1" dirty="0"/>
          </a:p>
          <a:p>
            <a:pPr marL="0" indent="0">
              <a:buNone/>
            </a:pPr>
            <a:endParaRPr lang="en-US" sz="1600" i="1" dirty="0" smtClean="0"/>
          </a:p>
        </p:txBody>
      </p:sp>
    </p:spTree>
    <p:extLst>
      <p:ext uri="{BB962C8B-B14F-4D97-AF65-F5344CB8AC3E}">
        <p14:creationId xmlns:p14="http://schemas.microsoft.com/office/powerpoint/2010/main" val="2777018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Basics of NLP</a:t>
            </a:r>
            <a:endParaRPr lang="en-IN" sz="5400" dirty="0">
              <a:solidFill>
                <a:srgbClr val="C00000"/>
              </a:solidFill>
            </a:endParaRPr>
          </a:p>
        </p:txBody>
      </p:sp>
      <p:sp>
        <p:nvSpPr>
          <p:cNvPr id="3" name="Content Placeholder 2"/>
          <p:cNvSpPr>
            <a:spLocks noGrp="1"/>
          </p:cNvSpPr>
          <p:nvPr>
            <p:ph idx="1"/>
          </p:nvPr>
        </p:nvSpPr>
        <p:spPr>
          <a:xfrm>
            <a:off x="697523" y="1778733"/>
            <a:ext cx="10515600" cy="4351338"/>
          </a:xfrm>
        </p:spPr>
        <p:txBody>
          <a:bodyPr>
            <a:normAutofit/>
          </a:bodyPr>
          <a:lstStyle/>
          <a:p>
            <a:r>
              <a:rPr lang="en-US" sz="2400" dirty="0" smtClean="0"/>
              <a:t>POS (Part of Speech) Tagging</a:t>
            </a:r>
          </a:p>
          <a:p>
            <a:pPr marL="0" indent="0">
              <a:buNone/>
            </a:pPr>
            <a:r>
              <a:rPr lang="en-US" sz="2000" dirty="0" smtClean="0"/>
              <a:t>     Tagging each token/word as a part of speech</a:t>
            </a:r>
          </a:p>
          <a:p>
            <a:pPr marL="0" indent="0">
              <a:buNone/>
            </a:pPr>
            <a:r>
              <a:rPr lang="en-US" sz="2000" dirty="0"/>
              <a:t>      </a:t>
            </a:r>
            <a:r>
              <a:rPr lang="en-US" sz="2000" i="1" dirty="0" err="1" smtClean="0"/>
              <a:t>nltk.pos_tag</a:t>
            </a:r>
            <a:r>
              <a:rPr lang="en-US" sz="2000" i="1" dirty="0" smtClean="0"/>
              <a:t>(tokens)</a:t>
            </a:r>
          </a:p>
          <a:p>
            <a:pPr marL="0" indent="0">
              <a:buNone/>
            </a:pPr>
            <a:endParaRPr lang="en-US" sz="2000" i="1"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917" y="3163033"/>
            <a:ext cx="1581150"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8906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Basics of NLP</a:t>
            </a:r>
            <a:endParaRPr lang="en-IN" sz="5400" dirty="0">
              <a:solidFill>
                <a:srgbClr val="C00000"/>
              </a:solidFill>
            </a:endParaRPr>
          </a:p>
        </p:txBody>
      </p:sp>
      <p:sp>
        <p:nvSpPr>
          <p:cNvPr id="3" name="Content Placeholder 2"/>
          <p:cNvSpPr>
            <a:spLocks noGrp="1"/>
          </p:cNvSpPr>
          <p:nvPr>
            <p:ph idx="1"/>
          </p:nvPr>
        </p:nvSpPr>
        <p:spPr>
          <a:xfrm>
            <a:off x="697523" y="1946031"/>
            <a:ext cx="4355123" cy="4184040"/>
          </a:xfrm>
        </p:spPr>
        <p:txBody>
          <a:bodyPr>
            <a:normAutofit/>
          </a:bodyPr>
          <a:lstStyle/>
          <a:p>
            <a:r>
              <a:rPr lang="en-US" sz="2400" dirty="0" smtClean="0"/>
              <a:t>Regular Expressions</a:t>
            </a:r>
          </a:p>
          <a:p>
            <a:pPr marL="0" indent="0">
              <a:buNone/>
            </a:pPr>
            <a:r>
              <a:rPr lang="en-US" sz="1800" dirty="0" smtClean="0"/>
              <a:t>Expressions to denote patterns which match words/phrase/sentences in a text/document</a:t>
            </a:r>
          </a:p>
          <a:p>
            <a:r>
              <a:rPr lang="en-US" sz="1800" dirty="0" err="1" smtClean="0"/>
              <a:t>re.search</a:t>
            </a:r>
            <a:r>
              <a:rPr lang="en-US" sz="1800" dirty="0" smtClean="0"/>
              <a:t>                                                                                                   </a:t>
            </a:r>
          </a:p>
          <a:p>
            <a:pPr marL="0" indent="0">
              <a:buNone/>
            </a:pPr>
            <a:r>
              <a:rPr lang="en-US" sz="1600" dirty="0" err="1" smtClean="0"/>
              <a:t>matchObject</a:t>
            </a:r>
            <a:r>
              <a:rPr lang="en-US" sz="1600" dirty="0" smtClean="0"/>
              <a:t> </a:t>
            </a:r>
            <a:r>
              <a:rPr lang="en-US" sz="1600" dirty="0"/>
              <a:t>= </a:t>
            </a:r>
            <a:r>
              <a:rPr lang="en-US" sz="1600" dirty="0" err="1"/>
              <a:t>re.search</a:t>
            </a:r>
            <a:r>
              <a:rPr lang="en-US" sz="1600" dirty="0"/>
              <a:t>(</a:t>
            </a:r>
            <a:r>
              <a:rPr lang="en-US" sz="1600" i="1" dirty="0"/>
              <a:t>pattern</a:t>
            </a:r>
            <a:r>
              <a:rPr lang="en-US" sz="1600" dirty="0"/>
              <a:t>, </a:t>
            </a:r>
            <a:r>
              <a:rPr lang="en-US" sz="1600" i="1" dirty="0" err="1"/>
              <a:t>input_str</a:t>
            </a:r>
            <a:r>
              <a:rPr lang="en-US" sz="1600" dirty="0"/>
              <a:t>, </a:t>
            </a:r>
            <a:r>
              <a:rPr lang="en-US" sz="1600" i="1" dirty="0"/>
              <a:t>flags</a:t>
            </a:r>
            <a:r>
              <a:rPr lang="en-US" sz="1600" dirty="0"/>
              <a:t>=0</a:t>
            </a:r>
            <a:r>
              <a:rPr lang="en-US" sz="1600" dirty="0" smtClean="0"/>
              <a:t>)</a:t>
            </a:r>
          </a:p>
          <a:p>
            <a:pPr marL="0" indent="0">
              <a:buNone/>
            </a:pPr>
            <a:r>
              <a:rPr lang="en-US" sz="1600" i="1" dirty="0" smtClean="0"/>
              <a:t>Stops after first match</a:t>
            </a:r>
          </a:p>
          <a:p>
            <a:pPr marL="0" indent="0">
              <a:buNone/>
            </a:pPr>
            <a:r>
              <a:rPr lang="en-US" sz="1200" i="1" dirty="0"/>
              <a:t>import re</a:t>
            </a:r>
          </a:p>
          <a:p>
            <a:pPr marL="0" indent="0">
              <a:buNone/>
            </a:pPr>
            <a:r>
              <a:rPr lang="en-US" sz="1200" i="1" dirty="0"/>
              <a:t>regex=r"(\d+)"</a:t>
            </a:r>
          </a:p>
          <a:p>
            <a:pPr marL="0" indent="0">
              <a:buNone/>
            </a:pPr>
            <a:r>
              <a:rPr lang="en-US" sz="1200" i="1" dirty="0"/>
              <a:t>match=</a:t>
            </a:r>
            <a:r>
              <a:rPr lang="en-US" sz="1200" i="1" dirty="0" err="1"/>
              <a:t>re.search</a:t>
            </a:r>
            <a:r>
              <a:rPr lang="en-US" sz="1200" i="1" dirty="0"/>
              <a:t>(regex,"91,'Alexander','Abc123'")</a:t>
            </a:r>
          </a:p>
          <a:p>
            <a:pPr marL="0" indent="0">
              <a:buNone/>
            </a:pPr>
            <a:r>
              <a:rPr lang="en-US" sz="1200" i="1" dirty="0" err="1"/>
              <a:t>match.group</a:t>
            </a:r>
            <a:r>
              <a:rPr lang="en-US" sz="1200" i="1" dirty="0"/>
              <a:t>(0</a:t>
            </a:r>
            <a:r>
              <a:rPr lang="en-US" sz="1200" i="1" dirty="0" smtClean="0"/>
              <a:t>)</a:t>
            </a:r>
          </a:p>
          <a:p>
            <a:pPr marL="0" indent="0">
              <a:buNone/>
            </a:pPr>
            <a:r>
              <a:rPr lang="en-US" sz="1200" i="1" dirty="0" smtClean="0"/>
              <a:t>Result: 91</a:t>
            </a:r>
          </a:p>
          <a:p>
            <a:pPr marL="0" indent="0">
              <a:buNone/>
            </a:pPr>
            <a:endParaRPr lang="en-US" sz="1200" i="1" dirty="0" smtClean="0"/>
          </a:p>
          <a:p>
            <a:pPr marL="0" indent="0">
              <a:buNone/>
            </a:pPr>
            <a:endParaRPr lang="en-US" sz="1200" i="1" dirty="0" smtClean="0"/>
          </a:p>
        </p:txBody>
      </p:sp>
      <p:sp>
        <p:nvSpPr>
          <p:cNvPr id="5" name="Content Placeholder 2"/>
          <p:cNvSpPr txBox="1">
            <a:spLocks/>
          </p:cNvSpPr>
          <p:nvPr/>
        </p:nvSpPr>
        <p:spPr>
          <a:xfrm>
            <a:off x="5316414" y="2801815"/>
            <a:ext cx="3288324" cy="4443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i="1" dirty="0" err="1" smtClean="0"/>
              <a:t>re.findall</a:t>
            </a:r>
            <a:endParaRPr lang="en-US" sz="1600" i="1" dirty="0" smtClean="0"/>
          </a:p>
          <a:p>
            <a:pPr marL="0" indent="0">
              <a:buNone/>
            </a:pPr>
            <a:r>
              <a:rPr lang="en-US" sz="1600" dirty="0" err="1"/>
              <a:t>matchObject</a:t>
            </a:r>
            <a:r>
              <a:rPr lang="en-US" sz="1600" dirty="0"/>
              <a:t> = </a:t>
            </a:r>
            <a:r>
              <a:rPr lang="en-US" sz="1600" dirty="0" err="1" smtClean="0"/>
              <a:t>re.findall</a:t>
            </a:r>
            <a:r>
              <a:rPr lang="en-US" sz="1600" dirty="0" smtClean="0"/>
              <a:t>(</a:t>
            </a:r>
            <a:r>
              <a:rPr lang="en-US" sz="1600" i="1" dirty="0" smtClean="0"/>
              <a:t>pattern</a:t>
            </a:r>
            <a:r>
              <a:rPr lang="en-US" sz="1600" dirty="0"/>
              <a:t>, </a:t>
            </a:r>
            <a:r>
              <a:rPr lang="en-US" sz="1600" i="1" dirty="0" err="1"/>
              <a:t>input_str</a:t>
            </a:r>
            <a:r>
              <a:rPr lang="en-US" sz="1600" dirty="0"/>
              <a:t>, </a:t>
            </a:r>
            <a:r>
              <a:rPr lang="en-US" sz="1600" i="1" dirty="0"/>
              <a:t>flags</a:t>
            </a:r>
            <a:r>
              <a:rPr lang="en-US" sz="1600" dirty="0"/>
              <a:t>=0)</a:t>
            </a:r>
          </a:p>
          <a:p>
            <a:pPr marL="0" indent="0">
              <a:buNone/>
            </a:pPr>
            <a:r>
              <a:rPr lang="en-US" sz="1600" i="1" dirty="0"/>
              <a:t>Stops after first </a:t>
            </a:r>
            <a:r>
              <a:rPr lang="en-US" sz="1600" i="1" dirty="0" smtClean="0"/>
              <a:t>match</a:t>
            </a:r>
          </a:p>
          <a:p>
            <a:pPr marL="0" indent="0">
              <a:buFont typeface="Arial" panose="020B0604020202020204" pitchFamily="34" charset="0"/>
              <a:buNone/>
            </a:pPr>
            <a:r>
              <a:rPr lang="en-US" sz="1200" i="1" dirty="0" smtClean="0"/>
              <a:t>import re</a:t>
            </a:r>
          </a:p>
          <a:p>
            <a:pPr marL="0" indent="0">
              <a:buFont typeface="Arial" panose="020B0604020202020204" pitchFamily="34" charset="0"/>
              <a:buNone/>
            </a:pPr>
            <a:r>
              <a:rPr lang="en-US" sz="1200" i="1" dirty="0" smtClean="0"/>
              <a:t>regex=r"(\d+)"</a:t>
            </a:r>
          </a:p>
          <a:p>
            <a:pPr marL="0" indent="0">
              <a:buFont typeface="Arial" panose="020B0604020202020204" pitchFamily="34" charset="0"/>
              <a:buNone/>
            </a:pPr>
            <a:r>
              <a:rPr lang="en-US" sz="1200" i="1" dirty="0" smtClean="0"/>
              <a:t>match=</a:t>
            </a:r>
            <a:r>
              <a:rPr lang="en-US" sz="1200" i="1" dirty="0" err="1" smtClean="0"/>
              <a:t>re.findall</a:t>
            </a:r>
            <a:r>
              <a:rPr lang="en-US" sz="1200" i="1" dirty="0" smtClean="0"/>
              <a:t>(regex,"91,'Alexander','Abc123'")</a:t>
            </a:r>
          </a:p>
          <a:p>
            <a:pPr marL="0" indent="0">
              <a:buFont typeface="Arial" panose="020B0604020202020204" pitchFamily="34" charset="0"/>
              <a:buNone/>
            </a:pPr>
            <a:r>
              <a:rPr lang="en-US" sz="1200" i="1" dirty="0" err="1" smtClean="0"/>
              <a:t>match.group</a:t>
            </a:r>
            <a:r>
              <a:rPr lang="en-US" sz="1200" i="1" dirty="0" smtClean="0"/>
              <a:t>(0)</a:t>
            </a:r>
          </a:p>
          <a:p>
            <a:pPr marL="0" indent="0">
              <a:buFont typeface="Arial" panose="020B0604020202020204" pitchFamily="34" charset="0"/>
              <a:buNone/>
            </a:pPr>
            <a:r>
              <a:rPr lang="en-US" sz="1200" i="1" dirty="0" smtClean="0"/>
              <a:t>Result: 91, 123</a:t>
            </a:r>
          </a:p>
          <a:p>
            <a:pPr marL="0" indent="0">
              <a:buFont typeface="Arial" panose="020B0604020202020204" pitchFamily="34" charset="0"/>
              <a:buNone/>
            </a:pPr>
            <a:endParaRPr lang="en-US" sz="1200" i="1" dirty="0" smtClean="0"/>
          </a:p>
          <a:p>
            <a:pPr marL="0" indent="0">
              <a:buFont typeface="Arial" panose="020B0604020202020204" pitchFamily="34" charset="0"/>
              <a:buNone/>
            </a:pPr>
            <a:endParaRPr lang="en-US" sz="1200" i="1" dirty="0" smtClean="0"/>
          </a:p>
        </p:txBody>
      </p:sp>
      <p:sp>
        <p:nvSpPr>
          <p:cNvPr id="6" name="Content Placeholder 2"/>
          <p:cNvSpPr txBox="1">
            <a:spLocks/>
          </p:cNvSpPr>
          <p:nvPr/>
        </p:nvSpPr>
        <p:spPr>
          <a:xfrm>
            <a:off x="8903676" y="2942492"/>
            <a:ext cx="3288324" cy="4443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i="1" dirty="0" err="1" smtClean="0"/>
              <a:t>re.sub</a:t>
            </a:r>
            <a:endParaRPr lang="en-US" sz="1600" i="1" dirty="0"/>
          </a:p>
          <a:p>
            <a:pPr marL="0" indent="0">
              <a:buNone/>
            </a:pPr>
            <a:r>
              <a:rPr lang="en-US" sz="1600" dirty="0" err="1"/>
              <a:t>replacedString</a:t>
            </a:r>
            <a:r>
              <a:rPr lang="en-US" sz="1600" dirty="0"/>
              <a:t> = </a:t>
            </a:r>
            <a:r>
              <a:rPr lang="en-US" sz="1600" dirty="0" err="1"/>
              <a:t>re.sub</a:t>
            </a:r>
            <a:r>
              <a:rPr lang="en-US" sz="1600" dirty="0"/>
              <a:t>(</a:t>
            </a:r>
            <a:r>
              <a:rPr lang="en-US" sz="1600" i="1" dirty="0"/>
              <a:t>pattern</a:t>
            </a:r>
            <a:r>
              <a:rPr lang="en-US" sz="1600" dirty="0"/>
              <a:t>, </a:t>
            </a:r>
            <a:r>
              <a:rPr lang="en-US" sz="1600" i="1" dirty="0" err="1"/>
              <a:t>replacement_pattern</a:t>
            </a:r>
            <a:r>
              <a:rPr lang="en-US" sz="1600" dirty="0"/>
              <a:t>, </a:t>
            </a:r>
            <a:r>
              <a:rPr lang="en-US" sz="1600" i="1" dirty="0" err="1"/>
              <a:t>input_str</a:t>
            </a:r>
            <a:r>
              <a:rPr lang="en-US" sz="1600" dirty="0"/>
              <a:t>, </a:t>
            </a:r>
            <a:r>
              <a:rPr lang="en-US" sz="1600" i="1" dirty="0"/>
              <a:t>count</a:t>
            </a:r>
            <a:r>
              <a:rPr lang="en-US" sz="1600" dirty="0"/>
              <a:t>, </a:t>
            </a:r>
            <a:r>
              <a:rPr lang="en-US" sz="1600" i="1" dirty="0"/>
              <a:t>flags</a:t>
            </a:r>
            <a:r>
              <a:rPr lang="en-US" sz="1600" dirty="0"/>
              <a:t>=0</a:t>
            </a:r>
            <a:r>
              <a:rPr lang="en-US" sz="1600" dirty="0" smtClean="0"/>
              <a:t>)</a:t>
            </a:r>
          </a:p>
          <a:p>
            <a:pPr marL="0" indent="0">
              <a:buNone/>
            </a:pPr>
            <a:r>
              <a:rPr lang="en-US" sz="1200" i="1" dirty="0"/>
              <a:t>import re</a:t>
            </a:r>
          </a:p>
          <a:p>
            <a:pPr marL="0" indent="0">
              <a:buNone/>
            </a:pPr>
            <a:r>
              <a:rPr lang="en-US" sz="1200" i="1" dirty="0"/>
              <a:t>regex=r"(\d+)"</a:t>
            </a:r>
          </a:p>
          <a:p>
            <a:pPr marL="0" indent="0">
              <a:buNone/>
            </a:pPr>
            <a:r>
              <a:rPr lang="en-US" sz="1200" i="1" dirty="0" err="1" smtClean="0"/>
              <a:t>re.sub</a:t>
            </a:r>
            <a:r>
              <a:rPr lang="en-US" sz="1200" i="1" dirty="0" smtClean="0"/>
              <a:t>(regex</a:t>
            </a:r>
            <a:r>
              <a:rPr lang="en-US" sz="1200" i="1" dirty="0"/>
              <a:t>,'',"91,'Alexander','Abc123</a:t>
            </a:r>
            <a:r>
              <a:rPr lang="en-US" sz="1200" i="1" dirty="0" smtClean="0"/>
              <a:t>'")</a:t>
            </a:r>
            <a:endParaRPr lang="en-US" sz="1200" dirty="0"/>
          </a:p>
          <a:p>
            <a:pPr marL="0" indent="0">
              <a:buNone/>
            </a:pPr>
            <a:r>
              <a:rPr lang="en-US" sz="1200" dirty="0" smtClean="0"/>
              <a:t>Result: ",</a:t>
            </a:r>
            <a:r>
              <a:rPr lang="en-US" sz="1200" dirty="0"/>
              <a:t>'Alexander','</a:t>
            </a:r>
            <a:r>
              <a:rPr lang="en-US" sz="1200" dirty="0" err="1"/>
              <a:t>Abc</a:t>
            </a:r>
            <a:r>
              <a:rPr lang="en-US" sz="1200" dirty="0"/>
              <a:t>'"</a:t>
            </a:r>
          </a:p>
          <a:p>
            <a:pPr marL="0" indent="0">
              <a:buNone/>
            </a:pPr>
            <a:endParaRPr lang="en-US" sz="1200" i="1" dirty="0" smtClean="0"/>
          </a:p>
          <a:p>
            <a:pPr marL="0" indent="0">
              <a:buFont typeface="Arial" panose="020B0604020202020204" pitchFamily="34" charset="0"/>
              <a:buNone/>
            </a:pPr>
            <a:endParaRPr lang="en-US" sz="1200" i="1" dirty="0" smtClean="0"/>
          </a:p>
        </p:txBody>
      </p:sp>
    </p:spTree>
    <p:extLst>
      <p:ext uri="{BB962C8B-B14F-4D97-AF65-F5344CB8AC3E}">
        <p14:creationId xmlns:p14="http://schemas.microsoft.com/office/powerpoint/2010/main" val="38689095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Basics of NLP</a:t>
            </a:r>
            <a:endParaRPr lang="en-IN" sz="5400" dirty="0">
              <a:solidFill>
                <a:srgbClr val="C00000"/>
              </a:solidFill>
            </a:endParaRPr>
          </a:p>
        </p:txBody>
      </p:sp>
      <p:sp>
        <p:nvSpPr>
          <p:cNvPr id="8" name="TextBox 7"/>
          <p:cNvSpPr txBox="1"/>
          <p:nvPr/>
        </p:nvSpPr>
        <p:spPr>
          <a:xfrm>
            <a:off x="539262" y="1453662"/>
            <a:ext cx="3856892" cy="369332"/>
          </a:xfrm>
          <a:prstGeom prst="rect">
            <a:avLst/>
          </a:prstGeom>
          <a:noFill/>
        </p:spPr>
        <p:txBody>
          <a:bodyPr wrap="square" rtlCol="0">
            <a:spAutoFit/>
          </a:bodyPr>
          <a:lstStyle/>
          <a:p>
            <a:r>
              <a:rPr lang="en-US" b="1" dirty="0" smtClean="0"/>
              <a:t>Text Cleaning</a:t>
            </a:r>
            <a:endParaRPr lang="en-US" b="1" dirty="0"/>
          </a:p>
        </p:txBody>
      </p:sp>
      <p:sp>
        <p:nvSpPr>
          <p:cNvPr id="9" name="TextBox 8"/>
          <p:cNvSpPr txBox="1"/>
          <p:nvPr/>
        </p:nvSpPr>
        <p:spPr>
          <a:xfrm>
            <a:off x="1512277" y="2731477"/>
            <a:ext cx="5462954" cy="2585323"/>
          </a:xfrm>
          <a:prstGeom prst="rect">
            <a:avLst/>
          </a:prstGeom>
          <a:noFill/>
        </p:spPr>
        <p:txBody>
          <a:bodyPr wrap="square" rtlCol="0">
            <a:spAutoFit/>
          </a:bodyPr>
          <a:lstStyle/>
          <a:p>
            <a:r>
              <a:rPr lang="en-US" i="1" dirty="0" err="1"/>
              <a:t>noise_list</a:t>
            </a:r>
            <a:r>
              <a:rPr lang="en-US" i="1" dirty="0"/>
              <a:t> = ["is", "a", "this", "..."] </a:t>
            </a:r>
          </a:p>
          <a:p>
            <a:r>
              <a:rPr lang="en-US" i="1" dirty="0" err="1"/>
              <a:t>def</a:t>
            </a:r>
            <a:r>
              <a:rPr lang="en-US" i="1" dirty="0"/>
              <a:t> </a:t>
            </a:r>
            <a:r>
              <a:rPr lang="en-US" i="1" dirty="0" err="1"/>
              <a:t>remove_noise</a:t>
            </a:r>
            <a:r>
              <a:rPr lang="en-US" i="1" dirty="0"/>
              <a:t>(</a:t>
            </a:r>
            <a:r>
              <a:rPr lang="en-US" i="1" dirty="0" err="1"/>
              <a:t>input_text</a:t>
            </a:r>
            <a:r>
              <a:rPr lang="en-US" i="1" dirty="0"/>
              <a:t>):</a:t>
            </a:r>
          </a:p>
          <a:p>
            <a:r>
              <a:rPr lang="en-US" i="1" dirty="0"/>
              <a:t>    words = </a:t>
            </a:r>
            <a:r>
              <a:rPr lang="en-US" i="1" dirty="0" err="1"/>
              <a:t>input_text.split</a:t>
            </a:r>
            <a:r>
              <a:rPr lang="en-US" i="1" dirty="0"/>
              <a:t>() </a:t>
            </a:r>
          </a:p>
          <a:p>
            <a:r>
              <a:rPr lang="en-US" i="1" dirty="0"/>
              <a:t>    </a:t>
            </a:r>
            <a:r>
              <a:rPr lang="en-US" i="1" dirty="0" err="1"/>
              <a:t>noise_free_words</a:t>
            </a:r>
            <a:r>
              <a:rPr lang="en-US" i="1" dirty="0"/>
              <a:t> = [word for word in words if word not in </a:t>
            </a:r>
            <a:r>
              <a:rPr lang="en-US" i="1" dirty="0" err="1"/>
              <a:t>noise_list</a:t>
            </a:r>
            <a:r>
              <a:rPr lang="en-US" i="1" dirty="0"/>
              <a:t>] </a:t>
            </a:r>
          </a:p>
          <a:p>
            <a:r>
              <a:rPr lang="en-US" i="1" dirty="0"/>
              <a:t>    </a:t>
            </a:r>
            <a:r>
              <a:rPr lang="en-US" i="1" dirty="0" err="1"/>
              <a:t>noise_free_text</a:t>
            </a:r>
            <a:r>
              <a:rPr lang="en-US" i="1" dirty="0"/>
              <a:t> = " ".join(</a:t>
            </a:r>
            <a:r>
              <a:rPr lang="en-US" i="1" dirty="0" err="1"/>
              <a:t>noise_free_words</a:t>
            </a:r>
            <a:r>
              <a:rPr lang="en-US" i="1" dirty="0"/>
              <a:t>) </a:t>
            </a:r>
          </a:p>
          <a:p>
            <a:r>
              <a:rPr lang="en-US" i="1" dirty="0"/>
              <a:t>    return </a:t>
            </a:r>
            <a:r>
              <a:rPr lang="en-US" i="1" dirty="0" err="1" smtClean="0"/>
              <a:t>noise_free_text</a:t>
            </a:r>
            <a:endParaRPr lang="en-US" i="1" dirty="0" smtClean="0"/>
          </a:p>
          <a:p>
            <a:endParaRPr lang="en-US" i="1" dirty="0"/>
          </a:p>
          <a:p>
            <a:r>
              <a:rPr lang="en-US" i="1" dirty="0" err="1"/>
              <a:t>remove_noise</a:t>
            </a:r>
            <a:r>
              <a:rPr lang="en-US" i="1" dirty="0"/>
              <a:t>("this is a sample text")</a:t>
            </a:r>
          </a:p>
        </p:txBody>
      </p:sp>
      <p:sp>
        <p:nvSpPr>
          <p:cNvPr id="3" name="TextBox 2"/>
          <p:cNvSpPr txBox="1"/>
          <p:nvPr/>
        </p:nvSpPr>
        <p:spPr>
          <a:xfrm>
            <a:off x="539262" y="1922585"/>
            <a:ext cx="4841631" cy="369332"/>
          </a:xfrm>
          <a:prstGeom prst="rect">
            <a:avLst/>
          </a:prstGeom>
          <a:noFill/>
        </p:spPr>
        <p:txBody>
          <a:bodyPr wrap="square" rtlCol="0">
            <a:spAutoFit/>
          </a:bodyPr>
          <a:lstStyle/>
          <a:p>
            <a:r>
              <a:rPr lang="en-US" b="1" dirty="0" smtClean="0"/>
              <a:t>Removing a list  of words from the text</a:t>
            </a:r>
            <a:endParaRPr lang="en-US" b="1" dirty="0"/>
          </a:p>
        </p:txBody>
      </p:sp>
    </p:spTree>
    <p:extLst>
      <p:ext uri="{BB962C8B-B14F-4D97-AF65-F5344CB8AC3E}">
        <p14:creationId xmlns:p14="http://schemas.microsoft.com/office/powerpoint/2010/main" val="758726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srcRect l="61439" t="12778" r="7560" b="51111"/>
          <a:stretch/>
        </p:blipFill>
        <p:spPr>
          <a:xfrm>
            <a:off x="6229350" y="1944975"/>
            <a:ext cx="5181600" cy="3862832"/>
          </a:xfrm>
          <a:prstGeom prst="rect">
            <a:avLst/>
          </a:prstGeom>
        </p:spPr>
      </p:pic>
      <p:grpSp>
        <p:nvGrpSpPr>
          <p:cNvPr id="4" name="Group 3"/>
          <p:cNvGrpSpPr/>
          <p:nvPr/>
        </p:nvGrpSpPr>
        <p:grpSpPr>
          <a:xfrm>
            <a:off x="663244" y="597331"/>
            <a:ext cx="4744339" cy="671512"/>
            <a:chOff x="663244" y="597331"/>
            <a:chExt cx="4744339" cy="671512"/>
          </a:xfrm>
        </p:grpSpPr>
        <p:sp>
          <p:nvSpPr>
            <p:cNvPr id="5" name="Rectangle 4"/>
            <p:cNvSpPr/>
            <p:nvPr/>
          </p:nvSpPr>
          <p:spPr>
            <a:xfrm>
              <a:off x="1263132" y="712371"/>
              <a:ext cx="4144451" cy="530594"/>
            </a:xfrm>
            <a:prstGeom prst="rect">
              <a:avLst/>
            </a:prstGeom>
          </p:spPr>
          <p:txBody>
            <a:bodyPr wrap="square">
              <a:spAutoFit/>
            </a:bodyPr>
            <a:lstStyle/>
            <a:p>
              <a:pPr>
                <a:lnSpc>
                  <a:spcPct val="107000"/>
                </a:lnSpc>
                <a:spcAft>
                  <a:spcPts val="800"/>
                </a:spcAft>
              </a:pPr>
              <a:r>
                <a:rPr lang="en-GB" sz="2800" b="1" dirty="0">
                  <a:solidFill>
                    <a:srgbClr val="2E74B5"/>
                  </a:solidFill>
                  <a:latin typeface="Calibri Light" panose="020F0302020204030204" pitchFamily="34" charset="0"/>
                  <a:ea typeface="Calibri" panose="020F0502020204030204" pitchFamily="34" charset="0"/>
                </a:rPr>
                <a:t>Course Locations</a:t>
              </a:r>
              <a:endParaRPr lang="en-GB" sz="2800" b="1" dirty="0">
                <a:solidFill>
                  <a:srgbClr val="517494"/>
                </a:solidFill>
                <a:effectLst/>
                <a:latin typeface="Times New Roman" panose="02020603050405020304" pitchFamily="18" charset="0"/>
                <a:ea typeface="Calibri" panose="020F0502020204030204" pitchFamily="34" charset="0"/>
              </a:endParaRPr>
            </a:p>
          </p:txBody>
        </p:sp>
        <p:pic>
          <p:nvPicPr>
            <p:cNvPr id="6" name="Picture 5"/>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663244" y="597331"/>
              <a:ext cx="634392" cy="671512"/>
            </a:xfrm>
            <a:prstGeom prst="rect">
              <a:avLst/>
            </a:prstGeom>
          </p:spPr>
        </p:pic>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244" y="1944975"/>
            <a:ext cx="4358758" cy="4246275"/>
          </a:xfrm>
          <a:prstGeom prst="rect">
            <a:avLst/>
          </a:prstGeom>
        </p:spPr>
      </p:pic>
      <p:sp>
        <p:nvSpPr>
          <p:cNvPr id="8" name="Rectangle 7"/>
          <p:cNvSpPr/>
          <p:nvPr/>
        </p:nvSpPr>
        <p:spPr>
          <a:xfrm>
            <a:off x="663244" y="1454515"/>
            <a:ext cx="4358758" cy="369332"/>
          </a:xfrm>
          <a:prstGeom prst="rect">
            <a:avLst/>
          </a:prstGeom>
        </p:spPr>
        <p:txBody>
          <a:bodyPr wrap="square">
            <a:spAutoFit/>
          </a:bodyPr>
          <a:lstStyle/>
          <a:p>
            <a:r>
              <a:rPr lang="en-GB" dirty="0">
                <a:solidFill>
                  <a:srgbClr val="2E74B5"/>
                </a:solidFill>
              </a:rPr>
              <a:t>Location 1: ‘The Stables’, Stormont Castle</a:t>
            </a:r>
          </a:p>
        </p:txBody>
      </p:sp>
      <p:sp>
        <p:nvSpPr>
          <p:cNvPr id="9" name="Oval 8"/>
          <p:cNvSpPr/>
          <p:nvPr/>
        </p:nvSpPr>
        <p:spPr>
          <a:xfrm>
            <a:off x="7703879" y="3657316"/>
            <a:ext cx="4572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n w="38100">
                <a:solidFill>
                  <a:schemeClr val="tx1"/>
                </a:solidFill>
              </a:ln>
            </a:endParaRPr>
          </a:p>
        </p:txBody>
      </p:sp>
      <p:sp>
        <p:nvSpPr>
          <p:cNvPr id="10" name="Rectangle 9"/>
          <p:cNvSpPr/>
          <p:nvPr/>
        </p:nvSpPr>
        <p:spPr>
          <a:xfrm>
            <a:off x="6096000" y="1454515"/>
            <a:ext cx="4358758" cy="369332"/>
          </a:xfrm>
          <a:prstGeom prst="rect">
            <a:avLst/>
          </a:prstGeom>
        </p:spPr>
        <p:txBody>
          <a:bodyPr wrap="square">
            <a:spAutoFit/>
          </a:bodyPr>
          <a:lstStyle/>
          <a:p>
            <a:r>
              <a:rPr lang="en-GB" dirty="0">
                <a:solidFill>
                  <a:srgbClr val="2E74B5"/>
                </a:solidFill>
              </a:rPr>
              <a:t>Location 2: ‘iD Lab’, Adelaide Street, Belfast</a:t>
            </a:r>
          </a:p>
        </p:txBody>
      </p:sp>
      <p:sp>
        <p:nvSpPr>
          <p:cNvPr id="12" name="Oval 11"/>
          <p:cNvSpPr/>
          <p:nvPr/>
        </p:nvSpPr>
        <p:spPr>
          <a:xfrm>
            <a:off x="2847975" y="3924300"/>
            <a:ext cx="4572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n w="38100">
                <a:solidFill>
                  <a:schemeClr val="tx1"/>
                </a:solidFill>
              </a:ln>
            </a:endParaRPr>
          </a:p>
        </p:txBody>
      </p:sp>
      <p:sp>
        <p:nvSpPr>
          <p:cNvPr id="13" name="Arrow: Left 12"/>
          <p:cNvSpPr/>
          <p:nvPr/>
        </p:nvSpPr>
        <p:spPr>
          <a:xfrm>
            <a:off x="3373696" y="3948580"/>
            <a:ext cx="647700" cy="23906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Arrow: Left 13"/>
          <p:cNvSpPr/>
          <p:nvPr/>
        </p:nvSpPr>
        <p:spPr>
          <a:xfrm>
            <a:off x="8275379" y="3756860"/>
            <a:ext cx="647700" cy="23906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804244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Basics of NLP</a:t>
            </a:r>
            <a:endParaRPr lang="en-IN" sz="5400" dirty="0">
              <a:solidFill>
                <a:srgbClr val="C00000"/>
              </a:solidFill>
            </a:endParaRPr>
          </a:p>
        </p:txBody>
      </p:sp>
      <p:sp>
        <p:nvSpPr>
          <p:cNvPr id="8" name="TextBox 7"/>
          <p:cNvSpPr txBox="1"/>
          <p:nvPr/>
        </p:nvSpPr>
        <p:spPr>
          <a:xfrm>
            <a:off x="539262" y="1453662"/>
            <a:ext cx="3856892" cy="369332"/>
          </a:xfrm>
          <a:prstGeom prst="rect">
            <a:avLst/>
          </a:prstGeom>
          <a:noFill/>
        </p:spPr>
        <p:txBody>
          <a:bodyPr wrap="square" rtlCol="0">
            <a:spAutoFit/>
          </a:bodyPr>
          <a:lstStyle/>
          <a:p>
            <a:r>
              <a:rPr lang="en-US" b="1" dirty="0" smtClean="0"/>
              <a:t>Text Cleaning</a:t>
            </a:r>
            <a:endParaRPr lang="en-US" b="1" dirty="0"/>
          </a:p>
        </p:txBody>
      </p:sp>
      <p:sp>
        <p:nvSpPr>
          <p:cNvPr id="9" name="TextBox 8"/>
          <p:cNvSpPr txBox="1"/>
          <p:nvPr/>
        </p:nvSpPr>
        <p:spPr>
          <a:xfrm>
            <a:off x="1512277" y="2813538"/>
            <a:ext cx="5462954" cy="2862322"/>
          </a:xfrm>
          <a:prstGeom prst="rect">
            <a:avLst/>
          </a:prstGeom>
          <a:noFill/>
        </p:spPr>
        <p:txBody>
          <a:bodyPr wrap="square" rtlCol="0">
            <a:spAutoFit/>
          </a:bodyPr>
          <a:lstStyle/>
          <a:p>
            <a:r>
              <a:rPr lang="en-US" i="1" dirty="0" err="1"/>
              <a:t>input_text</a:t>
            </a:r>
            <a:r>
              <a:rPr lang="en-US" i="1" dirty="0"/>
              <a:t>="This </a:t>
            </a:r>
            <a:r>
              <a:rPr lang="en-US" i="1" dirty="0" err="1"/>
              <a:t>rt</a:t>
            </a:r>
            <a:r>
              <a:rPr lang="en-US" i="1" dirty="0"/>
              <a:t> is actually an </a:t>
            </a:r>
            <a:r>
              <a:rPr lang="en-US" i="1" dirty="0" err="1"/>
              <a:t>awsm</a:t>
            </a:r>
            <a:r>
              <a:rPr lang="en-US" i="1" dirty="0"/>
              <a:t> </a:t>
            </a:r>
            <a:r>
              <a:rPr lang="en-US" i="1" dirty="0" err="1"/>
              <a:t>dm</a:t>
            </a:r>
            <a:r>
              <a:rPr lang="en-US" i="1" dirty="0"/>
              <a:t> which I luv"</a:t>
            </a:r>
          </a:p>
          <a:p>
            <a:r>
              <a:rPr lang="en-US" i="1" dirty="0"/>
              <a:t>words = </a:t>
            </a:r>
            <a:r>
              <a:rPr lang="en-US" i="1" dirty="0" err="1"/>
              <a:t>input_text.split</a:t>
            </a:r>
            <a:r>
              <a:rPr lang="en-US" i="1" dirty="0"/>
              <a:t>() </a:t>
            </a:r>
          </a:p>
          <a:p>
            <a:r>
              <a:rPr lang="en-US" i="1" dirty="0" err="1"/>
              <a:t>new_words</a:t>
            </a:r>
            <a:r>
              <a:rPr lang="en-US" i="1" dirty="0"/>
              <a:t> = [] </a:t>
            </a:r>
          </a:p>
          <a:p>
            <a:r>
              <a:rPr lang="en-US" i="1" dirty="0"/>
              <a:t>for word in words:</a:t>
            </a:r>
          </a:p>
          <a:p>
            <a:r>
              <a:rPr lang="en-US" i="1" dirty="0"/>
              <a:t>    if </a:t>
            </a:r>
            <a:r>
              <a:rPr lang="en-US" i="1" dirty="0" err="1"/>
              <a:t>word.lower</a:t>
            </a:r>
            <a:r>
              <a:rPr lang="en-US" i="1" dirty="0"/>
              <a:t>() in </a:t>
            </a:r>
            <a:r>
              <a:rPr lang="en-US" i="1" dirty="0" err="1"/>
              <a:t>lookup_dict.keys</a:t>
            </a:r>
            <a:r>
              <a:rPr lang="en-US" i="1" dirty="0"/>
              <a:t>():</a:t>
            </a:r>
          </a:p>
          <a:p>
            <a:r>
              <a:rPr lang="en-US" i="1" dirty="0"/>
              <a:t>        word = </a:t>
            </a:r>
            <a:r>
              <a:rPr lang="en-US" i="1" dirty="0" err="1"/>
              <a:t>lookup_dict</a:t>
            </a:r>
            <a:r>
              <a:rPr lang="en-US" i="1" dirty="0"/>
              <a:t>[</a:t>
            </a:r>
            <a:r>
              <a:rPr lang="en-US" i="1" dirty="0" err="1"/>
              <a:t>word.lower</a:t>
            </a:r>
            <a:r>
              <a:rPr lang="en-US" i="1" dirty="0"/>
              <a:t>()]</a:t>
            </a:r>
          </a:p>
          <a:p>
            <a:r>
              <a:rPr lang="en-US" i="1" dirty="0"/>
              <a:t>    </a:t>
            </a:r>
            <a:r>
              <a:rPr lang="en-US" i="1" dirty="0" err="1"/>
              <a:t>new_words.append</a:t>
            </a:r>
            <a:r>
              <a:rPr lang="en-US" i="1" dirty="0"/>
              <a:t>(word)</a:t>
            </a:r>
          </a:p>
          <a:p>
            <a:r>
              <a:rPr lang="en-US" i="1" dirty="0" err="1"/>
              <a:t>new_words</a:t>
            </a:r>
            <a:endParaRPr lang="en-US" i="1" dirty="0"/>
          </a:p>
          <a:p>
            <a:r>
              <a:rPr lang="en-US" i="1" dirty="0" err="1"/>
              <a:t>new_text</a:t>
            </a:r>
            <a:r>
              <a:rPr lang="en-US" i="1" dirty="0"/>
              <a:t>=" ".join(</a:t>
            </a:r>
            <a:r>
              <a:rPr lang="en-US" i="1" dirty="0" err="1"/>
              <a:t>new_words</a:t>
            </a:r>
            <a:r>
              <a:rPr lang="en-US" i="1" dirty="0"/>
              <a:t>)</a:t>
            </a:r>
          </a:p>
          <a:p>
            <a:r>
              <a:rPr lang="en-US" i="1" dirty="0" err="1"/>
              <a:t>new_text</a:t>
            </a:r>
            <a:endParaRPr lang="en-US" i="1" dirty="0"/>
          </a:p>
        </p:txBody>
      </p:sp>
      <p:sp>
        <p:nvSpPr>
          <p:cNvPr id="10" name="TextBox 9"/>
          <p:cNvSpPr txBox="1"/>
          <p:nvPr/>
        </p:nvSpPr>
        <p:spPr>
          <a:xfrm>
            <a:off x="1336430" y="1822994"/>
            <a:ext cx="5345723" cy="369332"/>
          </a:xfrm>
          <a:prstGeom prst="rect">
            <a:avLst/>
          </a:prstGeom>
          <a:noFill/>
        </p:spPr>
        <p:txBody>
          <a:bodyPr wrap="square" rtlCol="0">
            <a:spAutoFit/>
          </a:bodyPr>
          <a:lstStyle/>
          <a:p>
            <a:r>
              <a:rPr lang="en-US" b="1" dirty="0" smtClean="0"/>
              <a:t>Replacing a set of words with standard terms</a:t>
            </a:r>
            <a:endParaRPr lang="en-US" b="1" dirty="0"/>
          </a:p>
        </p:txBody>
      </p:sp>
    </p:spTree>
    <p:extLst>
      <p:ext uri="{BB962C8B-B14F-4D97-AF65-F5344CB8AC3E}">
        <p14:creationId xmlns:p14="http://schemas.microsoft.com/office/powerpoint/2010/main" val="37362109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Basics of NLP</a:t>
            </a:r>
            <a:endParaRPr lang="en-IN" sz="5400" dirty="0">
              <a:solidFill>
                <a:srgbClr val="C00000"/>
              </a:solidFill>
            </a:endParaRPr>
          </a:p>
        </p:txBody>
      </p:sp>
      <p:sp>
        <p:nvSpPr>
          <p:cNvPr id="8" name="TextBox 7"/>
          <p:cNvSpPr txBox="1"/>
          <p:nvPr/>
        </p:nvSpPr>
        <p:spPr>
          <a:xfrm>
            <a:off x="539262" y="1453662"/>
            <a:ext cx="3856892" cy="369332"/>
          </a:xfrm>
          <a:prstGeom prst="rect">
            <a:avLst/>
          </a:prstGeom>
          <a:noFill/>
        </p:spPr>
        <p:txBody>
          <a:bodyPr wrap="square" rtlCol="0">
            <a:spAutoFit/>
          </a:bodyPr>
          <a:lstStyle/>
          <a:p>
            <a:r>
              <a:rPr lang="en-US" b="1" dirty="0" smtClean="0"/>
              <a:t>N-Grams</a:t>
            </a:r>
            <a:endParaRPr lang="en-US" b="1" dirty="0"/>
          </a:p>
        </p:txBody>
      </p:sp>
      <p:sp>
        <p:nvSpPr>
          <p:cNvPr id="9" name="TextBox 8"/>
          <p:cNvSpPr txBox="1"/>
          <p:nvPr/>
        </p:nvSpPr>
        <p:spPr>
          <a:xfrm>
            <a:off x="1512277" y="2813538"/>
            <a:ext cx="5462954" cy="2308324"/>
          </a:xfrm>
          <a:prstGeom prst="rect">
            <a:avLst/>
          </a:prstGeom>
          <a:noFill/>
        </p:spPr>
        <p:txBody>
          <a:bodyPr wrap="square" rtlCol="0">
            <a:spAutoFit/>
          </a:bodyPr>
          <a:lstStyle/>
          <a:p>
            <a:r>
              <a:rPr lang="en-US" i="1" dirty="0" err="1"/>
              <a:t>def</a:t>
            </a:r>
            <a:r>
              <a:rPr lang="en-US" i="1" dirty="0"/>
              <a:t> </a:t>
            </a:r>
            <a:r>
              <a:rPr lang="en-US" i="1" dirty="0" err="1"/>
              <a:t>generate_ngrams</a:t>
            </a:r>
            <a:r>
              <a:rPr lang="en-US" i="1" dirty="0"/>
              <a:t>(text, n):</a:t>
            </a:r>
          </a:p>
          <a:p>
            <a:r>
              <a:rPr lang="en-US" i="1" dirty="0"/>
              <a:t>    words = </a:t>
            </a:r>
            <a:r>
              <a:rPr lang="en-US" i="1" dirty="0" err="1"/>
              <a:t>text.split</a:t>
            </a:r>
            <a:r>
              <a:rPr lang="en-US" i="1" dirty="0"/>
              <a:t>()</a:t>
            </a:r>
          </a:p>
          <a:p>
            <a:r>
              <a:rPr lang="en-US" i="1" dirty="0"/>
              <a:t>    output = []  </a:t>
            </a:r>
          </a:p>
          <a:p>
            <a:r>
              <a:rPr lang="en-US" i="1" dirty="0"/>
              <a:t>    for </a:t>
            </a:r>
            <a:r>
              <a:rPr lang="en-US" i="1" dirty="0" err="1"/>
              <a:t>i</a:t>
            </a:r>
            <a:r>
              <a:rPr lang="en-US" i="1" dirty="0"/>
              <a:t> in range(</a:t>
            </a:r>
            <a:r>
              <a:rPr lang="en-US" i="1" dirty="0" err="1"/>
              <a:t>len</a:t>
            </a:r>
            <a:r>
              <a:rPr lang="en-US" i="1" dirty="0"/>
              <a:t>(words)-n+1):</a:t>
            </a:r>
          </a:p>
          <a:p>
            <a:r>
              <a:rPr lang="en-US" i="1" dirty="0"/>
              <a:t>        </a:t>
            </a:r>
            <a:r>
              <a:rPr lang="en-US" i="1" dirty="0" err="1"/>
              <a:t>output.append</a:t>
            </a:r>
            <a:r>
              <a:rPr lang="en-US" i="1" dirty="0"/>
              <a:t>(words[</a:t>
            </a:r>
            <a:r>
              <a:rPr lang="en-US" i="1" dirty="0" err="1"/>
              <a:t>i:i+n</a:t>
            </a:r>
            <a:r>
              <a:rPr lang="en-US" i="1" dirty="0"/>
              <a:t>])</a:t>
            </a:r>
          </a:p>
          <a:p>
            <a:r>
              <a:rPr lang="en-US" i="1" dirty="0"/>
              <a:t>    return output</a:t>
            </a:r>
          </a:p>
          <a:p>
            <a:r>
              <a:rPr lang="en-US" i="1" dirty="0" err="1"/>
              <a:t>generate_ngrams</a:t>
            </a:r>
            <a:r>
              <a:rPr lang="en-US" i="1" dirty="0"/>
              <a:t>("</a:t>
            </a:r>
            <a:r>
              <a:rPr lang="en-US" i="1" dirty="0" err="1"/>
              <a:t>Virat</a:t>
            </a:r>
            <a:r>
              <a:rPr lang="en-US" i="1" dirty="0"/>
              <a:t> may break all the records of Sachin",3)</a:t>
            </a:r>
          </a:p>
        </p:txBody>
      </p:sp>
      <p:sp>
        <p:nvSpPr>
          <p:cNvPr id="3" name="TextBox 2"/>
          <p:cNvSpPr txBox="1"/>
          <p:nvPr/>
        </p:nvSpPr>
        <p:spPr>
          <a:xfrm>
            <a:off x="1055077" y="1922585"/>
            <a:ext cx="5310554" cy="369332"/>
          </a:xfrm>
          <a:prstGeom prst="rect">
            <a:avLst/>
          </a:prstGeom>
          <a:noFill/>
        </p:spPr>
        <p:txBody>
          <a:bodyPr wrap="square" rtlCol="0">
            <a:spAutoFit/>
          </a:bodyPr>
          <a:lstStyle/>
          <a:p>
            <a:r>
              <a:rPr lang="en-US" dirty="0" smtClean="0"/>
              <a:t>N-grams is a sequence of words n items long.</a:t>
            </a:r>
            <a:endParaRPr lang="en-US" dirty="0"/>
          </a:p>
        </p:txBody>
      </p:sp>
    </p:spTree>
    <p:extLst>
      <p:ext uri="{BB962C8B-B14F-4D97-AF65-F5344CB8AC3E}">
        <p14:creationId xmlns:p14="http://schemas.microsoft.com/office/powerpoint/2010/main" val="1022748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Basics of NLP</a:t>
            </a:r>
            <a:endParaRPr lang="en-IN" sz="5400" dirty="0">
              <a:solidFill>
                <a:srgbClr val="C00000"/>
              </a:solidFill>
            </a:endParaRPr>
          </a:p>
        </p:txBody>
      </p:sp>
      <p:sp>
        <p:nvSpPr>
          <p:cNvPr id="8" name="TextBox 7"/>
          <p:cNvSpPr txBox="1"/>
          <p:nvPr/>
        </p:nvSpPr>
        <p:spPr>
          <a:xfrm>
            <a:off x="539262" y="1453662"/>
            <a:ext cx="3856892" cy="369332"/>
          </a:xfrm>
          <a:prstGeom prst="rect">
            <a:avLst/>
          </a:prstGeom>
          <a:noFill/>
        </p:spPr>
        <p:txBody>
          <a:bodyPr wrap="square" rtlCol="0">
            <a:spAutoFit/>
          </a:bodyPr>
          <a:lstStyle/>
          <a:p>
            <a:r>
              <a:rPr lang="en-US" b="1" dirty="0" smtClean="0"/>
              <a:t>TF-IDF</a:t>
            </a:r>
            <a:endParaRPr lang="en-US" b="1" dirty="0"/>
          </a:p>
        </p:txBody>
      </p:sp>
      <p:sp>
        <p:nvSpPr>
          <p:cNvPr id="9" name="TextBox 8"/>
          <p:cNvSpPr txBox="1"/>
          <p:nvPr/>
        </p:nvSpPr>
        <p:spPr>
          <a:xfrm>
            <a:off x="1055077" y="2291917"/>
            <a:ext cx="5462954" cy="646331"/>
          </a:xfrm>
          <a:prstGeom prst="rect">
            <a:avLst/>
          </a:prstGeom>
          <a:noFill/>
        </p:spPr>
        <p:txBody>
          <a:bodyPr wrap="square" rtlCol="0">
            <a:spAutoFit/>
          </a:bodyPr>
          <a:lstStyle/>
          <a:p>
            <a:r>
              <a:rPr lang="en-US" dirty="0"/>
              <a:t> convert the text documents into vector models on the basis of occurrence of words in the documents </a:t>
            </a:r>
            <a:endParaRPr lang="en-US" i="1" dirty="0"/>
          </a:p>
        </p:txBody>
      </p:sp>
      <p:sp>
        <p:nvSpPr>
          <p:cNvPr id="3" name="TextBox 2"/>
          <p:cNvSpPr txBox="1"/>
          <p:nvPr/>
        </p:nvSpPr>
        <p:spPr>
          <a:xfrm>
            <a:off x="1055077" y="1922585"/>
            <a:ext cx="6166338" cy="369332"/>
          </a:xfrm>
          <a:prstGeom prst="rect">
            <a:avLst/>
          </a:prstGeom>
          <a:noFill/>
        </p:spPr>
        <p:txBody>
          <a:bodyPr wrap="square" rtlCol="0">
            <a:spAutoFit/>
          </a:bodyPr>
          <a:lstStyle/>
          <a:p>
            <a:r>
              <a:rPr lang="en-US" b="1" dirty="0" smtClean="0"/>
              <a:t>Term </a:t>
            </a:r>
            <a:r>
              <a:rPr lang="en-US" b="1" dirty="0"/>
              <a:t>Frequency – Inverse Document Frequency </a:t>
            </a:r>
          </a:p>
        </p:txBody>
      </p:sp>
      <p:graphicFrame>
        <p:nvGraphicFramePr>
          <p:cNvPr id="4" name="Table 3"/>
          <p:cNvGraphicFramePr>
            <a:graphicFrameLocks noGrp="1"/>
          </p:cNvGraphicFramePr>
          <p:nvPr>
            <p:extLst>
              <p:ext uri="{D42A27DB-BD31-4B8C-83A1-F6EECF244321}">
                <p14:modId xmlns:p14="http://schemas.microsoft.com/office/powerpoint/2010/main" val="4100043225"/>
              </p:ext>
            </p:extLst>
          </p:nvPr>
        </p:nvGraphicFramePr>
        <p:xfrm>
          <a:off x="625232" y="2945727"/>
          <a:ext cx="8128000" cy="2296160"/>
        </p:xfrm>
        <a:graphic>
          <a:graphicData uri="http://schemas.openxmlformats.org/drawingml/2006/table">
            <a:tbl>
              <a:tblPr firstRow="1" bandRow="1">
                <a:tableStyleId>{5C22544A-7EE6-4342-B048-85BDC9FD1C3A}</a:tableStyleId>
              </a:tblPr>
              <a:tblGrid>
                <a:gridCol w="2903415"/>
                <a:gridCol w="5224585"/>
              </a:tblGrid>
              <a:tr h="370840">
                <a:tc>
                  <a:txBody>
                    <a:bodyPr/>
                    <a:lstStyle/>
                    <a:p>
                      <a:pPr algn="ctr"/>
                      <a:r>
                        <a:rPr lang="en-US" dirty="0" smtClean="0"/>
                        <a:t>Term </a:t>
                      </a:r>
                      <a:endParaRPr lang="en-US" dirty="0"/>
                    </a:p>
                  </a:txBody>
                  <a:tcPr/>
                </a:tc>
                <a:tc>
                  <a:txBody>
                    <a:bodyPr/>
                    <a:lstStyle/>
                    <a:p>
                      <a:pPr algn="ctr"/>
                      <a:r>
                        <a:rPr lang="en-US" dirty="0" smtClean="0"/>
                        <a:t>Definition</a:t>
                      </a:r>
                      <a:endParaRPr lang="en-US" dirty="0"/>
                    </a:p>
                  </a:txBody>
                  <a:tcPr/>
                </a:tc>
              </a:tr>
              <a:tr h="370840">
                <a:tc>
                  <a:txBody>
                    <a:bodyPr/>
                    <a:lstStyle/>
                    <a:p>
                      <a:r>
                        <a:rPr lang="en-US" sz="1800" b="1" i="0" kern="1200" dirty="0" smtClean="0">
                          <a:solidFill>
                            <a:schemeClr val="dk1"/>
                          </a:solidFill>
                          <a:effectLst/>
                          <a:latin typeface="+mn-lt"/>
                          <a:ea typeface="+mn-ea"/>
                          <a:cs typeface="+mn-cs"/>
                        </a:rPr>
                        <a:t>Term Frequency (TF)</a:t>
                      </a:r>
                      <a:endParaRPr lang="en-US" dirty="0"/>
                    </a:p>
                  </a:txBody>
                  <a:tcPr/>
                </a:tc>
                <a:tc>
                  <a:txBody>
                    <a:bodyPr/>
                    <a:lstStyle/>
                    <a:p>
                      <a:r>
                        <a:rPr lang="en-US" dirty="0" smtClean="0"/>
                        <a:t>Frequency of a term in document D</a:t>
                      </a:r>
                      <a:endParaRPr lang="en-US" dirty="0"/>
                    </a:p>
                  </a:txBody>
                  <a:tcPr/>
                </a:tc>
              </a:tr>
              <a:tr h="370840">
                <a:tc>
                  <a:txBody>
                    <a:bodyPr/>
                    <a:lstStyle/>
                    <a:p>
                      <a:r>
                        <a:rPr lang="en-US" sz="1800" b="1" i="0" kern="1200" dirty="0" smtClean="0">
                          <a:solidFill>
                            <a:schemeClr val="dk1"/>
                          </a:solidFill>
                          <a:effectLst/>
                          <a:latin typeface="+mn-lt"/>
                          <a:ea typeface="+mn-ea"/>
                          <a:cs typeface="+mn-cs"/>
                        </a:rPr>
                        <a:t>Inverse Document Frequency (IDF</a:t>
                      </a:r>
                      <a:r>
                        <a:rPr lang="en-US" sz="1800" b="0" i="0" kern="1200" dirty="0" smtClean="0">
                          <a:solidFill>
                            <a:schemeClr val="dk1"/>
                          </a:solidFill>
                          <a:effectLst/>
                          <a:latin typeface="+mn-lt"/>
                          <a:ea typeface="+mn-ea"/>
                          <a:cs typeface="+mn-cs"/>
                        </a:rPr>
                        <a:t>)</a:t>
                      </a:r>
                      <a:endParaRPr lang="en-US" dirty="0"/>
                    </a:p>
                  </a:txBody>
                  <a:tcPr/>
                </a:tc>
                <a:tc>
                  <a:txBody>
                    <a:bodyPr/>
                    <a:lstStyle/>
                    <a:p>
                      <a:r>
                        <a:rPr lang="en-US" sz="1800" b="0" i="0" kern="1200" dirty="0" smtClean="0">
                          <a:solidFill>
                            <a:schemeClr val="dk1"/>
                          </a:solidFill>
                          <a:effectLst/>
                          <a:latin typeface="+mn-lt"/>
                          <a:ea typeface="+mn-ea"/>
                          <a:cs typeface="+mn-cs"/>
                        </a:rPr>
                        <a:t>logarithm of ratio of total documents available in the corpus and number of documents containing the term T</a:t>
                      </a:r>
                      <a:endParaRPr lang="en-US" dirty="0"/>
                    </a:p>
                  </a:txBody>
                  <a:tcPr/>
                </a:tc>
              </a:tr>
              <a:tr h="370840">
                <a:tc>
                  <a:txBody>
                    <a:bodyPr/>
                    <a:lstStyle/>
                    <a:p>
                      <a:r>
                        <a:rPr lang="en-US" b="1" dirty="0" smtClean="0"/>
                        <a:t>TF-IDF</a:t>
                      </a:r>
                      <a:endParaRPr lang="en-US" b="1" dirty="0"/>
                    </a:p>
                  </a:txBody>
                  <a:tcPr/>
                </a:tc>
                <a:tc>
                  <a:txBody>
                    <a:bodyPr/>
                    <a:lstStyle/>
                    <a:p>
                      <a:r>
                        <a:rPr lang="en-US" sz="1800" b="0" i="0" kern="1200" dirty="0" smtClean="0">
                          <a:solidFill>
                            <a:schemeClr val="dk1"/>
                          </a:solidFill>
                          <a:effectLst/>
                          <a:latin typeface="+mn-lt"/>
                          <a:ea typeface="+mn-ea"/>
                          <a:cs typeface="+mn-cs"/>
                        </a:rPr>
                        <a:t>TF IDF formula gives the relative importance of a term in a corpus (list of documents)</a:t>
                      </a:r>
                      <a:endParaRPr lang="en-US" dirty="0"/>
                    </a:p>
                  </a:txBody>
                  <a:tcPr/>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74" y="3348672"/>
            <a:ext cx="2603256" cy="1432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7496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Basics of NLP</a:t>
            </a:r>
            <a:endParaRPr lang="en-IN" sz="5400" dirty="0">
              <a:solidFill>
                <a:srgbClr val="C00000"/>
              </a:solidFill>
            </a:endParaRPr>
          </a:p>
        </p:txBody>
      </p:sp>
      <p:sp>
        <p:nvSpPr>
          <p:cNvPr id="8" name="TextBox 7"/>
          <p:cNvSpPr txBox="1"/>
          <p:nvPr/>
        </p:nvSpPr>
        <p:spPr>
          <a:xfrm>
            <a:off x="539262" y="1453662"/>
            <a:ext cx="3856892" cy="369332"/>
          </a:xfrm>
          <a:prstGeom prst="rect">
            <a:avLst/>
          </a:prstGeom>
          <a:noFill/>
        </p:spPr>
        <p:txBody>
          <a:bodyPr wrap="square" rtlCol="0">
            <a:spAutoFit/>
          </a:bodyPr>
          <a:lstStyle/>
          <a:p>
            <a:r>
              <a:rPr lang="en-US" b="1" dirty="0" smtClean="0"/>
              <a:t>TF-IDF</a:t>
            </a:r>
            <a:endParaRPr lang="en-US" b="1" dirty="0"/>
          </a:p>
        </p:txBody>
      </p:sp>
      <p:sp>
        <p:nvSpPr>
          <p:cNvPr id="5" name="Rectangle 4"/>
          <p:cNvSpPr/>
          <p:nvPr/>
        </p:nvSpPr>
        <p:spPr>
          <a:xfrm>
            <a:off x="2708030" y="2313581"/>
            <a:ext cx="6096000" cy="1754326"/>
          </a:xfrm>
          <a:prstGeom prst="rect">
            <a:avLst/>
          </a:prstGeom>
        </p:spPr>
        <p:txBody>
          <a:bodyPr>
            <a:spAutoFit/>
          </a:bodyPr>
          <a:lstStyle/>
          <a:p>
            <a:r>
              <a:rPr lang="en-US" i="1" dirty="0"/>
              <a:t>from </a:t>
            </a:r>
            <a:r>
              <a:rPr lang="en-US" i="1" dirty="0" err="1"/>
              <a:t>sklearn.feature_extraction.text</a:t>
            </a:r>
            <a:r>
              <a:rPr lang="en-US" i="1" dirty="0"/>
              <a:t> import </a:t>
            </a:r>
            <a:r>
              <a:rPr lang="en-US" i="1" dirty="0" err="1"/>
              <a:t>TfidfVectorizer</a:t>
            </a:r>
            <a:endParaRPr lang="en-US" i="1" dirty="0"/>
          </a:p>
          <a:p>
            <a:r>
              <a:rPr lang="en-US" i="1" dirty="0" err="1"/>
              <a:t>obj</a:t>
            </a:r>
            <a:r>
              <a:rPr lang="en-US" i="1" dirty="0"/>
              <a:t> = </a:t>
            </a:r>
            <a:r>
              <a:rPr lang="en-US" i="1" dirty="0" err="1"/>
              <a:t>TfidfVectorizer</a:t>
            </a:r>
            <a:r>
              <a:rPr lang="en-US" i="1" dirty="0"/>
              <a:t>()</a:t>
            </a:r>
          </a:p>
          <a:p>
            <a:r>
              <a:rPr lang="en-US" i="1" dirty="0"/>
              <a:t>corpus = ['Ram ate a mango.', 'mango is my favorite fruit.', '</a:t>
            </a:r>
            <a:r>
              <a:rPr lang="en-US" i="1" dirty="0" err="1"/>
              <a:t>Sachin</a:t>
            </a:r>
            <a:r>
              <a:rPr lang="en-US" i="1" dirty="0"/>
              <a:t> is my favorite']</a:t>
            </a:r>
          </a:p>
          <a:p>
            <a:r>
              <a:rPr lang="en-US" i="1" dirty="0"/>
              <a:t>X = </a:t>
            </a:r>
            <a:r>
              <a:rPr lang="en-US" i="1" dirty="0" err="1"/>
              <a:t>obj.fit_transform</a:t>
            </a:r>
            <a:r>
              <a:rPr lang="en-US" i="1" dirty="0"/>
              <a:t>(corpus)</a:t>
            </a:r>
          </a:p>
          <a:p>
            <a:r>
              <a:rPr lang="en-US" i="1" dirty="0"/>
              <a:t>print X</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975" y="4067907"/>
            <a:ext cx="2381250"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15360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Basics of NLP</a:t>
            </a:r>
            <a:endParaRPr lang="en-IN" sz="5400" dirty="0">
              <a:solidFill>
                <a:srgbClr val="C00000"/>
              </a:solidFill>
            </a:endParaRPr>
          </a:p>
        </p:txBody>
      </p:sp>
      <p:sp>
        <p:nvSpPr>
          <p:cNvPr id="8" name="TextBox 7"/>
          <p:cNvSpPr txBox="1"/>
          <p:nvPr/>
        </p:nvSpPr>
        <p:spPr>
          <a:xfrm>
            <a:off x="539262" y="1453662"/>
            <a:ext cx="3856892" cy="369332"/>
          </a:xfrm>
          <a:prstGeom prst="rect">
            <a:avLst/>
          </a:prstGeom>
          <a:noFill/>
        </p:spPr>
        <p:txBody>
          <a:bodyPr wrap="square" rtlCol="0">
            <a:spAutoFit/>
          </a:bodyPr>
          <a:lstStyle/>
          <a:p>
            <a:r>
              <a:rPr lang="en-US" b="1" dirty="0" smtClean="0"/>
              <a:t>Other tasks</a:t>
            </a:r>
            <a:endParaRPr lang="en-US" b="1" dirty="0"/>
          </a:p>
        </p:txBody>
      </p:sp>
      <p:sp>
        <p:nvSpPr>
          <p:cNvPr id="3" name="TextBox 2"/>
          <p:cNvSpPr txBox="1"/>
          <p:nvPr/>
        </p:nvSpPr>
        <p:spPr>
          <a:xfrm>
            <a:off x="1623647" y="2309445"/>
            <a:ext cx="2485232" cy="1200329"/>
          </a:xfrm>
          <a:prstGeom prst="rect">
            <a:avLst/>
          </a:prstGeom>
          <a:noFill/>
        </p:spPr>
        <p:txBody>
          <a:bodyPr wrap="none" rtlCol="0">
            <a:spAutoFit/>
          </a:bodyPr>
          <a:lstStyle/>
          <a:p>
            <a:r>
              <a:rPr lang="en-US" b="1" dirty="0" smtClean="0"/>
              <a:t>Text Classification</a:t>
            </a:r>
          </a:p>
          <a:p>
            <a:endParaRPr lang="en-US" dirty="0"/>
          </a:p>
          <a:p>
            <a:pPr marL="285750" indent="-285750">
              <a:buFont typeface="Courier New" panose="02070309020205020404" pitchFamily="49" charset="0"/>
              <a:buChar char="o"/>
            </a:pPr>
            <a:r>
              <a:rPr lang="en-US" dirty="0" smtClean="0"/>
              <a:t>Naïve Bayes Classifier</a:t>
            </a:r>
          </a:p>
          <a:p>
            <a:pPr marL="285750" indent="-285750">
              <a:buFont typeface="Courier New" panose="02070309020205020404" pitchFamily="49" charset="0"/>
              <a:buChar char="o"/>
            </a:pPr>
            <a:r>
              <a:rPr lang="en-US" dirty="0" smtClean="0"/>
              <a:t>SVM</a:t>
            </a:r>
            <a:endParaRPr lang="en-US" dirty="0"/>
          </a:p>
        </p:txBody>
      </p:sp>
      <p:sp>
        <p:nvSpPr>
          <p:cNvPr id="7" name="TextBox 6"/>
          <p:cNvSpPr txBox="1"/>
          <p:nvPr/>
        </p:nvSpPr>
        <p:spPr>
          <a:xfrm>
            <a:off x="1623647" y="4021013"/>
            <a:ext cx="9679766" cy="1754326"/>
          </a:xfrm>
          <a:prstGeom prst="rect">
            <a:avLst/>
          </a:prstGeom>
          <a:noFill/>
        </p:spPr>
        <p:txBody>
          <a:bodyPr wrap="none" rtlCol="0">
            <a:spAutoFit/>
          </a:bodyPr>
          <a:lstStyle/>
          <a:p>
            <a:r>
              <a:rPr lang="en-US" b="1" dirty="0" smtClean="0"/>
              <a:t>Text </a:t>
            </a:r>
            <a:r>
              <a:rPr lang="en-US" b="1" dirty="0" err="1" smtClean="0"/>
              <a:t>Mtaching</a:t>
            </a:r>
            <a:endParaRPr lang="en-US" b="1" dirty="0" smtClean="0"/>
          </a:p>
          <a:p>
            <a:endParaRPr lang="en-US" dirty="0"/>
          </a:p>
          <a:p>
            <a:pPr marL="285750" indent="-285750">
              <a:buFont typeface="Courier New" panose="02070309020205020404" pitchFamily="49" charset="0"/>
              <a:buChar char="o"/>
            </a:pPr>
            <a:r>
              <a:rPr lang="en-US" dirty="0" err="1" smtClean="0"/>
              <a:t>Levenheisten</a:t>
            </a:r>
            <a:r>
              <a:rPr lang="en-US" dirty="0" smtClean="0"/>
              <a:t>  distance - </a:t>
            </a:r>
            <a:r>
              <a:rPr lang="en-US" dirty="0"/>
              <a:t>minimum number of edits needed to transform one string into the other</a:t>
            </a:r>
            <a:endParaRPr lang="en-US" dirty="0" smtClean="0"/>
          </a:p>
          <a:p>
            <a:pPr marL="285750" indent="-285750">
              <a:buFont typeface="Courier New" panose="02070309020205020404" pitchFamily="49" charset="0"/>
              <a:buChar char="o"/>
            </a:pPr>
            <a:r>
              <a:rPr lang="en-US" dirty="0" smtClean="0"/>
              <a:t>Phonetic matching - </a:t>
            </a:r>
            <a:r>
              <a:rPr lang="en-US" dirty="0"/>
              <a:t> A Phonetic matching algorithm takes a keyword as input (person’s name, </a:t>
            </a:r>
            <a:endParaRPr lang="en-US" dirty="0" smtClean="0"/>
          </a:p>
          <a:p>
            <a:r>
              <a:rPr lang="en-US" dirty="0" smtClean="0"/>
              <a:t>      location </a:t>
            </a:r>
            <a:r>
              <a:rPr lang="en-US" dirty="0"/>
              <a:t>name </a:t>
            </a:r>
            <a:r>
              <a:rPr lang="en-US" dirty="0" err="1"/>
              <a:t>etc</a:t>
            </a:r>
            <a:r>
              <a:rPr lang="en-US" dirty="0"/>
              <a:t>) and produces a character string that identifies a set of words that are (roughly) </a:t>
            </a:r>
            <a:endParaRPr lang="en-US" dirty="0" smtClean="0"/>
          </a:p>
          <a:p>
            <a:r>
              <a:rPr lang="en-US" dirty="0" smtClean="0"/>
              <a:t>      phonetically </a:t>
            </a:r>
            <a:r>
              <a:rPr lang="en-US" dirty="0"/>
              <a:t>similar</a:t>
            </a:r>
          </a:p>
        </p:txBody>
      </p:sp>
    </p:spTree>
    <p:extLst>
      <p:ext uri="{BB962C8B-B14F-4D97-AF65-F5344CB8AC3E}">
        <p14:creationId xmlns:p14="http://schemas.microsoft.com/office/powerpoint/2010/main" val="1144685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Basics of NLP</a:t>
            </a:r>
            <a:endParaRPr lang="en-IN" sz="5400" dirty="0">
              <a:solidFill>
                <a:srgbClr val="C00000"/>
              </a:solidFill>
            </a:endParaRPr>
          </a:p>
        </p:txBody>
      </p:sp>
      <p:sp>
        <p:nvSpPr>
          <p:cNvPr id="8" name="TextBox 7"/>
          <p:cNvSpPr txBox="1"/>
          <p:nvPr/>
        </p:nvSpPr>
        <p:spPr>
          <a:xfrm>
            <a:off x="539262" y="1453662"/>
            <a:ext cx="3856892" cy="369332"/>
          </a:xfrm>
          <a:prstGeom prst="rect">
            <a:avLst/>
          </a:prstGeom>
          <a:noFill/>
        </p:spPr>
        <p:txBody>
          <a:bodyPr wrap="square" rtlCol="0">
            <a:spAutoFit/>
          </a:bodyPr>
          <a:lstStyle/>
          <a:p>
            <a:r>
              <a:rPr lang="en-US" b="1" dirty="0" smtClean="0"/>
              <a:t>Different ways of reading a text file</a:t>
            </a:r>
            <a:endParaRPr lang="en-US" b="1" dirty="0"/>
          </a:p>
        </p:txBody>
      </p:sp>
      <p:sp>
        <p:nvSpPr>
          <p:cNvPr id="3" name="TextBox 2"/>
          <p:cNvSpPr txBox="1"/>
          <p:nvPr/>
        </p:nvSpPr>
        <p:spPr>
          <a:xfrm>
            <a:off x="1623646" y="2004645"/>
            <a:ext cx="3300045"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endParaRPr lang="en-US" b="1" dirty="0" smtClean="0"/>
          </a:p>
          <a:p>
            <a:r>
              <a:rPr lang="en-US" i="1" dirty="0"/>
              <a:t>f=open('genesis.txt')</a:t>
            </a:r>
          </a:p>
          <a:p>
            <a:r>
              <a:rPr lang="en-US" i="1" dirty="0"/>
              <a:t>words= </a:t>
            </a:r>
            <a:r>
              <a:rPr lang="en-US" i="1" dirty="0" err="1"/>
              <a:t>f.read</a:t>
            </a:r>
            <a:r>
              <a:rPr lang="en-US" i="1" dirty="0"/>
              <a:t>().split</a:t>
            </a:r>
            <a:r>
              <a:rPr lang="en-US" i="1" dirty="0" smtClean="0"/>
              <a:t>()</a:t>
            </a:r>
          </a:p>
          <a:p>
            <a:r>
              <a:rPr lang="en-US" i="1" dirty="0" err="1" smtClean="0"/>
              <a:t>f.close</a:t>
            </a:r>
            <a:r>
              <a:rPr lang="en-US" i="1" dirty="0" smtClean="0"/>
              <a:t>()</a:t>
            </a:r>
            <a:endParaRPr lang="en-US" i="1" dirty="0"/>
          </a:p>
        </p:txBody>
      </p:sp>
      <p:sp>
        <p:nvSpPr>
          <p:cNvPr id="6" name="TextBox 5"/>
          <p:cNvSpPr txBox="1"/>
          <p:nvPr/>
        </p:nvSpPr>
        <p:spPr>
          <a:xfrm>
            <a:off x="1688124" y="3458307"/>
            <a:ext cx="3300045" cy="147732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smtClean="0"/>
              <a:t>f=open</a:t>
            </a:r>
            <a:r>
              <a:rPr lang="en-US" i="1" dirty="0"/>
              <a:t>('genesis.txt')</a:t>
            </a:r>
          </a:p>
          <a:p>
            <a:r>
              <a:rPr lang="en-US" i="1" dirty="0"/>
              <a:t>words=[]</a:t>
            </a:r>
          </a:p>
          <a:p>
            <a:r>
              <a:rPr lang="en-US" i="1" dirty="0"/>
              <a:t>for line in f:</a:t>
            </a:r>
          </a:p>
          <a:p>
            <a:r>
              <a:rPr lang="en-US" i="1" dirty="0"/>
              <a:t>    print </a:t>
            </a:r>
            <a:r>
              <a:rPr lang="en-US" i="1" dirty="0" err="1"/>
              <a:t>line.split</a:t>
            </a:r>
            <a:r>
              <a:rPr lang="en-US" i="1" dirty="0"/>
              <a:t>()</a:t>
            </a:r>
          </a:p>
          <a:p>
            <a:r>
              <a:rPr lang="en-US" i="1" dirty="0" err="1"/>
              <a:t>f.close</a:t>
            </a:r>
            <a:endParaRPr lang="en-US" i="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345" y="3966914"/>
            <a:ext cx="5055210" cy="230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3169" y="1861949"/>
            <a:ext cx="1057275"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88867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Basics of NLP</a:t>
            </a:r>
            <a:endParaRPr lang="en-IN" sz="5400" dirty="0">
              <a:solidFill>
                <a:srgbClr val="C00000"/>
              </a:solidFill>
            </a:endParaRPr>
          </a:p>
        </p:txBody>
      </p:sp>
      <p:sp>
        <p:nvSpPr>
          <p:cNvPr id="8" name="TextBox 7"/>
          <p:cNvSpPr txBox="1"/>
          <p:nvPr/>
        </p:nvSpPr>
        <p:spPr>
          <a:xfrm>
            <a:off x="539262" y="1453662"/>
            <a:ext cx="3856892" cy="369332"/>
          </a:xfrm>
          <a:prstGeom prst="rect">
            <a:avLst/>
          </a:prstGeom>
          <a:noFill/>
        </p:spPr>
        <p:txBody>
          <a:bodyPr wrap="square" rtlCol="0">
            <a:spAutoFit/>
          </a:bodyPr>
          <a:lstStyle/>
          <a:p>
            <a:r>
              <a:rPr lang="en-US" b="1" dirty="0" smtClean="0"/>
              <a:t>Different ways of reading a text file</a:t>
            </a:r>
            <a:endParaRPr lang="en-US" b="1" dirty="0"/>
          </a:p>
        </p:txBody>
      </p:sp>
      <p:sp>
        <p:nvSpPr>
          <p:cNvPr id="3" name="TextBox 2"/>
          <p:cNvSpPr txBox="1"/>
          <p:nvPr/>
        </p:nvSpPr>
        <p:spPr>
          <a:xfrm>
            <a:off x="1623646" y="2004645"/>
            <a:ext cx="3300045" cy="147732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endParaRPr lang="en-US" b="1" dirty="0" smtClean="0"/>
          </a:p>
          <a:p>
            <a:r>
              <a:rPr lang="en-US" i="1" dirty="0" smtClean="0"/>
              <a:t>f=open</a:t>
            </a:r>
            <a:r>
              <a:rPr lang="en-US" i="1" dirty="0"/>
              <a:t>('genesis.txt')</a:t>
            </a:r>
          </a:p>
          <a:p>
            <a:r>
              <a:rPr lang="en-US" i="1" dirty="0"/>
              <a:t>words=</a:t>
            </a:r>
            <a:r>
              <a:rPr lang="en-US" i="1" dirty="0" err="1"/>
              <a:t>f.readline</a:t>
            </a:r>
            <a:r>
              <a:rPr lang="en-US" i="1" dirty="0"/>
              <a:t>().split</a:t>
            </a:r>
            <a:r>
              <a:rPr lang="en-US" i="1" dirty="0" smtClean="0"/>
              <a:t>()</a:t>
            </a:r>
          </a:p>
          <a:p>
            <a:r>
              <a:rPr lang="en-US" i="1" dirty="0" err="1"/>
              <a:t>f.close</a:t>
            </a:r>
            <a:r>
              <a:rPr lang="en-US" i="1" dirty="0"/>
              <a:t>()</a:t>
            </a:r>
          </a:p>
          <a:p>
            <a:endParaRPr lang="en-US" i="1" dirty="0"/>
          </a:p>
        </p:txBody>
      </p:sp>
      <p:sp>
        <p:nvSpPr>
          <p:cNvPr id="6" name="TextBox 5"/>
          <p:cNvSpPr txBox="1"/>
          <p:nvPr/>
        </p:nvSpPr>
        <p:spPr>
          <a:xfrm>
            <a:off x="1512278" y="4290645"/>
            <a:ext cx="3300045"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a:t>words=</a:t>
            </a:r>
            <a:r>
              <a:rPr lang="en-US" i="1" dirty="0" err="1"/>
              <a:t>f.readline</a:t>
            </a:r>
            <a:r>
              <a:rPr lang="en-US" i="1" dirty="0"/>
              <a:t>().split</a:t>
            </a:r>
            <a:r>
              <a:rPr lang="en-US" i="1" dirty="0" smtClean="0"/>
              <a:t>()</a:t>
            </a:r>
          </a:p>
          <a:p>
            <a:r>
              <a:rPr lang="en-US" i="1" dirty="0" err="1" smtClean="0"/>
              <a:t>f.close</a:t>
            </a:r>
            <a:r>
              <a:rPr lang="en-US" i="1" dirty="0" smtClean="0"/>
              <a:t>()</a:t>
            </a:r>
            <a:endParaRPr lang="en-US" i="1"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3169" y="1861949"/>
            <a:ext cx="1057275"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3169" y="3623210"/>
            <a:ext cx="100012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6675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63244" y="597331"/>
            <a:ext cx="4744339" cy="671512"/>
            <a:chOff x="663244" y="597331"/>
            <a:chExt cx="4744339" cy="671512"/>
          </a:xfrm>
        </p:grpSpPr>
        <p:sp>
          <p:nvSpPr>
            <p:cNvPr id="6" name="Rectangle 5"/>
            <p:cNvSpPr/>
            <p:nvPr/>
          </p:nvSpPr>
          <p:spPr>
            <a:xfrm>
              <a:off x="1263132" y="712371"/>
              <a:ext cx="4144451" cy="530594"/>
            </a:xfrm>
            <a:prstGeom prst="rect">
              <a:avLst/>
            </a:prstGeom>
          </p:spPr>
          <p:txBody>
            <a:bodyPr wrap="square">
              <a:spAutoFit/>
            </a:bodyPr>
            <a:lstStyle/>
            <a:p>
              <a:pPr>
                <a:lnSpc>
                  <a:spcPct val="107000"/>
                </a:lnSpc>
                <a:spcAft>
                  <a:spcPts val="800"/>
                </a:spcAft>
              </a:pPr>
              <a:r>
                <a:rPr lang="en-GB" sz="2800" b="1" dirty="0">
                  <a:solidFill>
                    <a:srgbClr val="2E74B5"/>
                  </a:solidFill>
                  <a:latin typeface="Calibri Light" panose="020F0302020204030204" pitchFamily="34" charset="0"/>
                  <a:ea typeface="Calibri" panose="020F0502020204030204" pitchFamily="34" charset="0"/>
                </a:rPr>
                <a:t>Your Attention Please</a:t>
              </a:r>
              <a:endParaRPr lang="en-GB" sz="2800" b="1" dirty="0">
                <a:solidFill>
                  <a:srgbClr val="517494"/>
                </a:solidFill>
                <a:effectLst/>
                <a:latin typeface="Times New Roman" panose="02020603050405020304" pitchFamily="18" charset="0"/>
                <a:ea typeface="Calibri" panose="020F0502020204030204" pitchFamily="34" charset="0"/>
              </a:endParaRPr>
            </a:p>
          </p:txBody>
        </p:sp>
        <p:pic>
          <p:nvPicPr>
            <p:cNvPr id="7" name="Picture 6"/>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63244" y="597331"/>
              <a:ext cx="634392" cy="671512"/>
            </a:xfrm>
            <a:prstGeom prst="rect">
              <a:avLst/>
            </a:prstGeom>
          </p:spPr>
        </p:pic>
      </p:grpSp>
      <p:sp>
        <p:nvSpPr>
          <p:cNvPr id="9" name="TextBox 8"/>
          <p:cNvSpPr txBox="1"/>
          <p:nvPr/>
        </p:nvSpPr>
        <p:spPr>
          <a:xfrm>
            <a:off x="793102" y="1922106"/>
            <a:ext cx="10851502" cy="1477328"/>
          </a:xfrm>
          <a:prstGeom prst="rect">
            <a:avLst/>
          </a:prstGeom>
          <a:noFill/>
        </p:spPr>
        <p:txBody>
          <a:bodyPr wrap="square" rtlCol="0">
            <a:spAutoFit/>
          </a:bodyPr>
          <a:lstStyle/>
          <a:p>
            <a:r>
              <a:rPr lang="en-GB" b="1" dirty="0">
                <a:solidFill>
                  <a:srgbClr val="2E74B5"/>
                </a:solidFill>
              </a:rPr>
              <a:t>Fire Alarm</a:t>
            </a:r>
            <a:endParaRPr lang="en-GB" dirty="0">
              <a:solidFill>
                <a:srgbClr val="2E74B5"/>
              </a:solidFill>
            </a:endParaRPr>
          </a:p>
          <a:p>
            <a:pPr marL="285750" indent="-285750">
              <a:buFont typeface="Arial" panose="020B0604020202020204" pitchFamily="34" charset="0"/>
              <a:buChar char="•"/>
            </a:pPr>
            <a:r>
              <a:rPr lang="en-GB" dirty="0">
                <a:solidFill>
                  <a:srgbClr val="2E74B5"/>
                </a:solidFill>
              </a:rPr>
              <a:t>There are no fire alarm tests scheduled for today. So, if you do hear the fire alarm siren, or announcements asking you to leave the building, please leave immediately by the nearest available exit.</a:t>
            </a:r>
          </a:p>
          <a:p>
            <a:pPr marL="285750" indent="-285750">
              <a:buFont typeface="Arial" panose="020B0604020202020204" pitchFamily="34" charset="0"/>
              <a:buChar char="•"/>
            </a:pPr>
            <a:r>
              <a:rPr lang="en-GB" dirty="0">
                <a:solidFill>
                  <a:srgbClr val="2E74B5"/>
                </a:solidFill>
              </a:rPr>
              <a:t>Staff in high visibility jackets will direct you to the assembly point.</a:t>
            </a:r>
          </a:p>
          <a:p>
            <a:pPr marL="285750" indent="-285750">
              <a:buFont typeface="Arial" panose="020B0604020202020204" pitchFamily="34" charset="0"/>
              <a:buChar char="•"/>
            </a:pPr>
            <a:r>
              <a:rPr lang="en-GB" dirty="0">
                <a:solidFill>
                  <a:srgbClr val="2E74B5"/>
                </a:solidFill>
              </a:rPr>
              <a:t>Please take a moment to locate the exits around you now.</a:t>
            </a:r>
          </a:p>
        </p:txBody>
      </p:sp>
      <p:sp>
        <p:nvSpPr>
          <p:cNvPr id="10" name="TextBox 9"/>
          <p:cNvSpPr txBox="1"/>
          <p:nvPr/>
        </p:nvSpPr>
        <p:spPr>
          <a:xfrm>
            <a:off x="793102" y="3522698"/>
            <a:ext cx="10851502" cy="923330"/>
          </a:xfrm>
          <a:prstGeom prst="rect">
            <a:avLst/>
          </a:prstGeom>
          <a:noFill/>
        </p:spPr>
        <p:txBody>
          <a:bodyPr wrap="square" rtlCol="0">
            <a:spAutoFit/>
          </a:bodyPr>
          <a:lstStyle/>
          <a:p>
            <a:r>
              <a:rPr lang="en-GB" b="1" dirty="0">
                <a:solidFill>
                  <a:srgbClr val="2E74B5"/>
                </a:solidFill>
              </a:rPr>
              <a:t>Toilets</a:t>
            </a:r>
            <a:endParaRPr lang="en-GB" dirty="0">
              <a:solidFill>
                <a:srgbClr val="2E74B5"/>
              </a:solidFill>
            </a:endParaRPr>
          </a:p>
          <a:p>
            <a:pPr marL="285750" indent="-285750">
              <a:buFont typeface="Arial" panose="020B0604020202020204" pitchFamily="34" charset="0"/>
              <a:buChar char="•"/>
            </a:pPr>
            <a:r>
              <a:rPr lang="en-GB" dirty="0">
                <a:solidFill>
                  <a:srgbClr val="2E74B5"/>
                </a:solidFill>
              </a:rPr>
              <a:t>The NISRA Stables Training Room toilets are located…..&lt;to complete&gt;</a:t>
            </a:r>
          </a:p>
          <a:p>
            <a:pPr marL="285750" indent="-285750">
              <a:buFont typeface="Arial" panose="020B0604020202020204" pitchFamily="34" charset="0"/>
              <a:buChar char="•"/>
            </a:pPr>
            <a:r>
              <a:rPr lang="en-GB" dirty="0">
                <a:solidFill>
                  <a:srgbClr val="2E74B5"/>
                </a:solidFill>
              </a:rPr>
              <a:t>The Intelligent Datalytics toilets are located on your left as you enter the office. </a:t>
            </a:r>
          </a:p>
        </p:txBody>
      </p:sp>
      <p:sp>
        <p:nvSpPr>
          <p:cNvPr id="11" name="TextBox 10"/>
          <p:cNvSpPr txBox="1"/>
          <p:nvPr/>
        </p:nvSpPr>
        <p:spPr>
          <a:xfrm>
            <a:off x="793102" y="4569292"/>
            <a:ext cx="10851502" cy="923330"/>
          </a:xfrm>
          <a:prstGeom prst="rect">
            <a:avLst/>
          </a:prstGeom>
          <a:noFill/>
        </p:spPr>
        <p:txBody>
          <a:bodyPr wrap="square" rtlCol="0">
            <a:spAutoFit/>
          </a:bodyPr>
          <a:lstStyle/>
          <a:p>
            <a:r>
              <a:rPr lang="en-GB" b="1" dirty="0">
                <a:solidFill>
                  <a:srgbClr val="2E74B5"/>
                </a:solidFill>
              </a:rPr>
              <a:t>Refreshments </a:t>
            </a:r>
            <a:endParaRPr lang="en-GB" dirty="0">
              <a:solidFill>
                <a:srgbClr val="2E74B5"/>
              </a:solidFill>
            </a:endParaRPr>
          </a:p>
          <a:p>
            <a:pPr marL="285750" indent="-285750">
              <a:buFont typeface="Arial" panose="020B0604020202020204" pitchFamily="34" charset="0"/>
              <a:buChar char="•"/>
            </a:pPr>
            <a:r>
              <a:rPr lang="en-GB" dirty="0">
                <a:solidFill>
                  <a:srgbClr val="2E74B5"/>
                </a:solidFill>
              </a:rPr>
              <a:t>The NISRA kitchen for coffee and tea is available…&lt;to complete&gt;</a:t>
            </a:r>
          </a:p>
          <a:p>
            <a:pPr marL="285750" indent="-285750">
              <a:buFont typeface="Arial" panose="020B0604020202020204" pitchFamily="34" charset="0"/>
              <a:buChar char="•"/>
            </a:pPr>
            <a:r>
              <a:rPr lang="en-GB" dirty="0">
                <a:solidFill>
                  <a:srgbClr val="2E74B5"/>
                </a:solidFill>
              </a:rPr>
              <a:t>Vending machines are available for refreshments on the 1</a:t>
            </a:r>
            <a:r>
              <a:rPr lang="en-GB" baseline="30000" dirty="0">
                <a:solidFill>
                  <a:srgbClr val="2E74B5"/>
                </a:solidFill>
              </a:rPr>
              <a:t>st</a:t>
            </a:r>
            <a:r>
              <a:rPr lang="en-GB" dirty="0">
                <a:solidFill>
                  <a:srgbClr val="2E74B5"/>
                </a:solidFill>
              </a:rPr>
              <a:t> Floor of the Premier Business Centre.</a:t>
            </a:r>
          </a:p>
        </p:txBody>
      </p:sp>
    </p:spTree>
    <p:extLst>
      <p:ext uri="{BB962C8B-B14F-4D97-AF65-F5344CB8AC3E}">
        <p14:creationId xmlns:p14="http://schemas.microsoft.com/office/powerpoint/2010/main" val="3158893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3: NLTK</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Basics of NLP</a:t>
            </a:r>
          </a:p>
          <a:p>
            <a:pPr marL="0" indent="0">
              <a:buNone/>
            </a:pPr>
            <a:r>
              <a:rPr lang="en-IN" dirty="0"/>
              <a:t> </a:t>
            </a:r>
            <a:r>
              <a:rPr lang="en-IN" dirty="0" smtClean="0"/>
              <a:t>        Reading a text file</a:t>
            </a:r>
          </a:p>
          <a:p>
            <a:pPr marL="0" indent="0">
              <a:buNone/>
            </a:pPr>
            <a:r>
              <a:rPr lang="en-IN" dirty="0"/>
              <a:t> </a:t>
            </a:r>
            <a:r>
              <a:rPr lang="en-IN" dirty="0" smtClean="0"/>
              <a:t>         Tokenisation</a:t>
            </a:r>
          </a:p>
          <a:p>
            <a:pPr marL="0" indent="0">
              <a:buNone/>
            </a:pPr>
            <a:r>
              <a:rPr lang="en-IN" dirty="0"/>
              <a:t> </a:t>
            </a:r>
            <a:r>
              <a:rPr lang="en-IN" dirty="0" smtClean="0"/>
              <a:t>          Stemming &amp; Lemmatization</a:t>
            </a:r>
          </a:p>
          <a:p>
            <a:pPr marL="0" indent="0">
              <a:buNone/>
            </a:pPr>
            <a:r>
              <a:rPr lang="en-IN" dirty="0"/>
              <a:t> </a:t>
            </a:r>
            <a:r>
              <a:rPr lang="en-IN" dirty="0" smtClean="0"/>
              <a:t>          Dispersion Plots</a:t>
            </a:r>
          </a:p>
          <a:p>
            <a:pPr marL="0" indent="0">
              <a:buNone/>
            </a:pPr>
            <a:r>
              <a:rPr lang="en-IN" dirty="0"/>
              <a:t> </a:t>
            </a:r>
            <a:r>
              <a:rPr lang="en-IN" dirty="0" smtClean="0"/>
              <a:t>          Word frequency </a:t>
            </a:r>
          </a:p>
        </p:txBody>
      </p:sp>
      <p:sp>
        <p:nvSpPr>
          <p:cNvPr id="4" name="Oval 3"/>
          <p:cNvSpPr/>
          <p:nvPr/>
        </p:nvSpPr>
        <p:spPr>
          <a:xfrm>
            <a:off x="1018309" y="1825625"/>
            <a:ext cx="436418" cy="44680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p:cNvSpPr/>
          <p:nvPr/>
        </p:nvSpPr>
        <p:spPr>
          <a:xfrm>
            <a:off x="1018309" y="2365447"/>
            <a:ext cx="436418" cy="44680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p:cNvSpPr/>
          <p:nvPr/>
        </p:nvSpPr>
        <p:spPr>
          <a:xfrm>
            <a:off x="1018309" y="2905270"/>
            <a:ext cx="436418" cy="44680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Oval 6"/>
          <p:cNvSpPr/>
          <p:nvPr/>
        </p:nvSpPr>
        <p:spPr>
          <a:xfrm>
            <a:off x="1018309" y="3445093"/>
            <a:ext cx="436418" cy="44680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p:cNvSpPr/>
          <p:nvPr/>
        </p:nvSpPr>
        <p:spPr>
          <a:xfrm>
            <a:off x="1018309" y="3984916"/>
            <a:ext cx="436418" cy="44680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p:cNvSpPr/>
          <p:nvPr/>
        </p:nvSpPr>
        <p:spPr>
          <a:xfrm>
            <a:off x="1018309" y="4431725"/>
            <a:ext cx="436418" cy="44680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89812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Basics of NLP</a:t>
            </a:r>
            <a:endParaRPr lang="en-IN" sz="5400" dirty="0">
              <a:solidFill>
                <a:srgbClr val="C00000"/>
              </a:solidFill>
            </a:endParaRPr>
          </a:p>
        </p:txBody>
      </p:sp>
      <p:sp>
        <p:nvSpPr>
          <p:cNvPr id="3" name="Content Placeholder 2"/>
          <p:cNvSpPr>
            <a:spLocks noGrp="1"/>
          </p:cNvSpPr>
          <p:nvPr>
            <p:ph idx="1"/>
          </p:nvPr>
        </p:nvSpPr>
        <p:spPr/>
        <p:txBody>
          <a:bodyPr/>
          <a:lstStyle/>
          <a:p>
            <a:r>
              <a:rPr lang="en-IN" dirty="0" smtClean="0"/>
              <a:t>Setting up NLTK</a:t>
            </a:r>
          </a:p>
          <a:p>
            <a:endParaRPr lang="en-IN" dirty="0"/>
          </a:p>
          <a:p>
            <a:r>
              <a:rPr lang="en-IN" sz="1400" i="1" dirty="0"/>
              <a:t>import </a:t>
            </a:r>
            <a:r>
              <a:rPr lang="en-IN" sz="1400" i="1" dirty="0" err="1" smtClean="0"/>
              <a:t>nltk</a:t>
            </a:r>
            <a:endParaRPr lang="en-IN" sz="1400" i="1" dirty="0" smtClean="0"/>
          </a:p>
          <a:p>
            <a:r>
              <a:rPr lang="en-IN" sz="1400" i="1" dirty="0"/>
              <a:t>from </a:t>
            </a:r>
            <a:r>
              <a:rPr lang="en-IN" sz="1400" i="1" dirty="0" err="1"/>
              <a:t>nltk.book</a:t>
            </a:r>
            <a:r>
              <a:rPr lang="en-IN" sz="1400" i="1" dirty="0"/>
              <a:t> import</a:t>
            </a:r>
            <a:r>
              <a:rPr lang="en-IN" sz="1400" i="1" dirty="0" smtClean="0"/>
              <a:t>*</a:t>
            </a:r>
          </a:p>
          <a:p>
            <a:r>
              <a:rPr lang="en-IN" sz="1400" i="1" dirty="0" err="1"/>
              <a:t>nltk.download</a:t>
            </a:r>
            <a:r>
              <a:rPr lang="en-IN" sz="1400" i="1" dirty="0"/>
              <a:t>()</a:t>
            </a:r>
            <a:endParaRPr lang="en-IN" sz="1400" i="1" dirty="0" smtClean="0"/>
          </a:p>
          <a:p>
            <a:pPr marL="0" indent="0">
              <a:buNone/>
            </a:pPr>
            <a:endParaRPr lang="en-IN" sz="1800" i="1" dirty="0" smtClean="0"/>
          </a:p>
        </p:txBody>
      </p:sp>
    </p:spTree>
    <p:extLst>
      <p:ext uri="{BB962C8B-B14F-4D97-AF65-F5344CB8AC3E}">
        <p14:creationId xmlns:p14="http://schemas.microsoft.com/office/powerpoint/2010/main" val="4023215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Basics of NLP</a:t>
            </a:r>
            <a:endParaRPr lang="en-IN" sz="5400" dirty="0">
              <a:solidFill>
                <a:srgbClr val="C00000"/>
              </a:solidFill>
            </a:endParaRPr>
          </a:p>
        </p:txBody>
      </p:sp>
      <p:sp>
        <p:nvSpPr>
          <p:cNvPr id="3" name="Content Placeholder 2"/>
          <p:cNvSpPr>
            <a:spLocks noGrp="1"/>
          </p:cNvSpPr>
          <p:nvPr>
            <p:ph idx="1"/>
          </p:nvPr>
        </p:nvSpPr>
        <p:spPr/>
        <p:txBody>
          <a:bodyPr/>
          <a:lstStyle/>
          <a:p>
            <a:r>
              <a:rPr lang="en-IN" dirty="0" smtClean="0"/>
              <a:t>Reading a text file</a:t>
            </a:r>
          </a:p>
          <a:p>
            <a:pPr marL="0" indent="0">
              <a:buNone/>
            </a:pPr>
            <a:r>
              <a:rPr lang="en-IN" sz="1800" i="1" dirty="0"/>
              <a:t>import </a:t>
            </a:r>
            <a:r>
              <a:rPr lang="en-IN" sz="1800" i="1" dirty="0" err="1"/>
              <a:t>os</a:t>
            </a:r>
            <a:endParaRPr lang="en-IN" sz="1800" i="1" dirty="0"/>
          </a:p>
          <a:p>
            <a:pPr marL="0" indent="0">
              <a:buNone/>
            </a:pPr>
            <a:r>
              <a:rPr lang="en-IN" sz="1800" i="1" dirty="0" err="1"/>
              <a:t>os.chdir</a:t>
            </a:r>
            <a:r>
              <a:rPr lang="en-IN" sz="1800" i="1" dirty="0"/>
              <a:t>('F:/Work/Philip Adams/Course Content/Data')</a:t>
            </a:r>
          </a:p>
          <a:p>
            <a:pPr marL="0" indent="0">
              <a:buNone/>
            </a:pPr>
            <a:r>
              <a:rPr lang="en-IN" sz="1800" i="1" dirty="0"/>
              <a:t>f=open('Genesis.txt').read().decode('utf8</a:t>
            </a:r>
            <a:r>
              <a:rPr lang="en-IN" sz="1800" i="1" dirty="0" smtClean="0"/>
              <a:t>')</a:t>
            </a:r>
          </a:p>
          <a:p>
            <a:pPr marL="0" indent="0">
              <a:buNone/>
            </a:pPr>
            <a:endParaRPr lang="en-IN" sz="1800" i="1" dirty="0"/>
          </a:p>
          <a:p>
            <a:r>
              <a:rPr lang="en-US" sz="1400" dirty="0"/>
              <a:t>Our programs will often need to deal with different languages, and different character sets. The concept of "plain text" is a fiction</a:t>
            </a:r>
            <a:r>
              <a:rPr lang="en-US" sz="1400" dirty="0" smtClean="0"/>
              <a:t>.</a:t>
            </a:r>
          </a:p>
          <a:p>
            <a:r>
              <a:rPr lang="en-US" sz="1400" dirty="0" smtClean="0"/>
              <a:t>ASCII</a:t>
            </a:r>
          </a:p>
          <a:p>
            <a:r>
              <a:rPr lang="en-US" sz="1400" dirty="0" smtClean="0"/>
              <a:t>Unicode is used to process non-ASCII </a:t>
            </a:r>
            <a:r>
              <a:rPr lang="en-US" sz="1400" dirty="0" err="1" smtClean="0"/>
              <a:t>charcters</a:t>
            </a:r>
            <a:endParaRPr lang="en-US" sz="1400" dirty="0" smtClean="0"/>
          </a:p>
          <a:p>
            <a:r>
              <a:rPr lang="en-US" sz="1400" dirty="0"/>
              <a:t>Unicode supports over a million characters. Each character is assigned a number, called a code point</a:t>
            </a:r>
            <a:r>
              <a:rPr lang="en-US" sz="1400" dirty="0" smtClean="0"/>
              <a:t>.</a:t>
            </a:r>
          </a:p>
          <a:p>
            <a:r>
              <a:rPr lang="en-US" sz="1400" dirty="0" smtClean="0"/>
              <a:t>Translation into </a:t>
            </a:r>
            <a:r>
              <a:rPr lang="en-US" sz="1400" dirty="0" err="1" smtClean="0"/>
              <a:t>unicode</a:t>
            </a:r>
            <a:r>
              <a:rPr lang="en-US" sz="1400" dirty="0" smtClean="0"/>
              <a:t> is called decoding.</a:t>
            </a:r>
            <a:endParaRPr lang="en-US" sz="1400" dirty="0"/>
          </a:p>
          <a:p>
            <a:pPr marL="0" indent="0">
              <a:buNone/>
            </a:pPr>
            <a:endParaRPr lang="en-IN" sz="1800" i="1" dirty="0" smtClean="0"/>
          </a:p>
        </p:txBody>
      </p:sp>
    </p:spTree>
    <p:extLst>
      <p:ext uri="{BB962C8B-B14F-4D97-AF65-F5344CB8AC3E}">
        <p14:creationId xmlns:p14="http://schemas.microsoft.com/office/powerpoint/2010/main" val="3755316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Basics of NLP</a:t>
            </a:r>
            <a:endParaRPr lang="en-IN" sz="5400" dirty="0">
              <a:solidFill>
                <a:srgbClr val="C00000"/>
              </a:solidFill>
            </a:endParaRPr>
          </a:p>
        </p:txBody>
      </p:sp>
      <p:sp>
        <p:nvSpPr>
          <p:cNvPr id="3" name="Content Placeholder 2"/>
          <p:cNvSpPr>
            <a:spLocks noGrp="1"/>
          </p:cNvSpPr>
          <p:nvPr>
            <p:ph idx="1"/>
          </p:nvPr>
        </p:nvSpPr>
        <p:spPr/>
        <p:txBody>
          <a:bodyPr/>
          <a:lstStyle/>
          <a:p>
            <a:r>
              <a:rPr lang="en-IN" dirty="0" smtClean="0"/>
              <a:t>Tokenisation </a:t>
            </a:r>
          </a:p>
          <a:p>
            <a:pPr marL="0" indent="0">
              <a:buNone/>
            </a:pPr>
            <a:r>
              <a:rPr lang="en-IN" sz="2000" dirty="0"/>
              <a:t> </a:t>
            </a:r>
            <a:r>
              <a:rPr lang="en-IN" sz="2000" dirty="0" smtClean="0"/>
              <a:t>   Breaking up the text into words and punctuations</a:t>
            </a:r>
          </a:p>
          <a:p>
            <a:pPr marL="0" indent="0">
              <a:buNone/>
            </a:pPr>
            <a:r>
              <a:rPr lang="en-IN" sz="2000" dirty="0"/>
              <a:t> </a:t>
            </a:r>
            <a:r>
              <a:rPr lang="en-IN" sz="2000" dirty="0" smtClean="0"/>
              <a:t>   Each distinct word and punctuation </a:t>
            </a:r>
          </a:p>
          <a:p>
            <a:pPr marL="0" indent="0">
              <a:buNone/>
            </a:pPr>
            <a:r>
              <a:rPr lang="en-US" sz="1800" i="1" dirty="0"/>
              <a:t>line='Because he was so small, Stuart was often hard to find around the house. - E.B. White'</a:t>
            </a:r>
          </a:p>
          <a:p>
            <a:pPr marL="0" indent="0">
              <a:buNone/>
            </a:pPr>
            <a:r>
              <a:rPr lang="en-US" sz="1800" i="1" dirty="0"/>
              <a:t>tokens=Because, he, was, so, small, Stuart, </a:t>
            </a:r>
            <a:r>
              <a:rPr lang="en-US" sz="1800" i="1" dirty="0" smtClean="0"/>
              <a:t>was, often</a:t>
            </a:r>
            <a:r>
              <a:rPr lang="en-US" sz="1800" i="1" dirty="0"/>
              <a:t>, hard, to, find, around, the, house,',', E, B, White, </a:t>
            </a:r>
            <a:r>
              <a:rPr lang="en-US" sz="1800" i="1" dirty="0" smtClean="0"/>
              <a:t>'.‘, ‘-’</a:t>
            </a:r>
          </a:p>
          <a:p>
            <a:pPr marL="0" indent="0">
              <a:buNone/>
            </a:pPr>
            <a:endParaRPr lang="en-US" sz="1800" i="1" dirty="0"/>
          </a:p>
          <a:p>
            <a:pPr marL="0" indent="0">
              <a:buNone/>
            </a:pPr>
            <a:r>
              <a:rPr lang="en-IN" sz="1800" i="1" dirty="0"/>
              <a:t>tokens=</a:t>
            </a:r>
            <a:r>
              <a:rPr lang="en-IN" sz="1800" i="1" dirty="0" err="1"/>
              <a:t>nltk.word_tokenize</a:t>
            </a:r>
            <a:r>
              <a:rPr lang="en-IN" sz="1800" i="1" dirty="0"/>
              <a:t>(f</a:t>
            </a:r>
            <a:r>
              <a:rPr lang="en-IN" sz="1800" i="1" dirty="0" smtClean="0"/>
              <a:t>)</a:t>
            </a:r>
          </a:p>
          <a:p>
            <a:pPr marL="0" indent="0">
              <a:buNone/>
            </a:pPr>
            <a:r>
              <a:rPr lang="en-IN" sz="1800" i="1" dirty="0" err="1" smtClean="0"/>
              <a:t>len</a:t>
            </a:r>
            <a:r>
              <a:rPr lang="en-IN" sz="1800" i="1" dirty="0" smtClean="0"/>
              <a:t>(tokens)</a:t>
            </a:r>
          </a:p>
          <a:p>
            <a:pPr marL="0" indent="0">
              <a:buNone/>
            </a:pPr>
            <a:r>
              <a:rPr lang="en-IN" sz="1800" i="1" dirty="0"/>
              <a:t>t</a:t>
            </a:r>
            <a:r>
              <a:rPr lang="en-IN" sz="1800" i="1" dirty="0" smtClean="0"/>
              <a:t>okens[:10]</a:t>
            </a:r>
            <a:endParaRPr lang="en-IN" sz="1800" i="1" dirty="0"/>
          </a:p>
        </p:txBody>
      </p:sp>
    </p:spTree>
    <p:extLst>
      <p:ext uri="{BB962C8B-B14F-4D97-AF65-F5344CB8AC3E}">
        <p14:creationId xmlns:p14="http://schemas.microsoft.com/office/powerpoint/2010/main" val="3286217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Basics of NLP</a:t>
            </a:r>
            <a:endParaRPr lang="en-IN" sz="5400" dirty="0">
              <a:solidFill>
                <a:srgbClr val="C00000"/>
              </a:solidFill>
            </a:endParaRPr>
          </a:p>
        </p:txBody>
      </p:sp>
      <p:sp>
        <p:nvSpPr>
          <p:cNvPr id="3" name="Content Placeholder 2"/>
          <p:cNvSpPr>
            <a:spLocks noGrp="1"/>
          </p:cNvSpPr>
          <p:nvPr>
            <p:ph idx="1"/>
          </p:nvPr>
        </p:nvSpPr>
        <p:spPr/>
        <p:txBody>
          <a:bodyPr/>
          <a:lstStyle/>
          <a:p>
            <a:r>
              <a:rPr lang="en-US" dirty="0" smtClean="0"/>
              <a:t>Dispersion plots</a:t>
            </a:r>
          </a:p>
          <a:p>
            <a:pPr marL="0" indent="0">
              <a:buNone/>
            </a:pPr>
            <a:r>
              <a:rPr lang="en-US" sz="1800" dirty="0" smtClean="0"/>
              <a:t>Shows the position of a word across the document/text corpora</a:t>
            </a:r>
          </a:p>
          <a:p>
            <a:pPr marL="0" indent="0">
              <a:buNone/>
            </a:pPr>
            <a:r>
              <a:rPr lang="en-US" sz="1800" i="1" dirty="0" err="1"/>
              <a:t>text.dispersion_plot</a:t>
            </a:r>
            <a:r>
              <a:rPr lang="en-US" sz="1800" i="1" dirty="0"/>
              <a:t>(['</a:t>
            </a:r>
            <a:r>
              <a:rPr lang="en-US" sz="1800" i="1" dirty="0" err="1"/>
              <a:t>God','life','earth','empty</a:t>
            </a:r>
            <a:r>
              <a:rPr lang="en-US" sz="1800" i="1" dirty="0"/>
              <a:t>'])</a:t>
            </a:r>
          </a:p>
          <a:p>
            <a:pPr marL="0" indent="0">
              <a:buNone/>
            </a:pPr>
            <a:endParaRPr lang="en-IN" sz="1800" i="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1900" y="2978395"/>
            <a:ext cx="5343525"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6107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08" y="306509"/>
            <a:ext cx="10515600" cy="1325563"/>
          </a:xfrm>
        </p:spPr>
        <p:txBody>
          <a:bodyPr>
            <a:normAutofit/>
          </a:bodyPr>
          <a:lstStyle/>
          <a:p>
            <a:pPr algn="ctr"/>
            <a:r>
              <a:rPr lang="en-IN" sz="5400" dirty="0" smtClean="0">
                <a:solidFill>
                  <a:srgbClr val="C00000"/>
                </a:solidFill>
              </a:rPr>
              <a:t>Basics of NLP</a:t>
            </a:r>
            <a:endParaRPr lang="en-IN" sz="5400" dirty="0">
              <a:solidFill>
                <a:srgbClr val="C00000"/>
              </a:solidFill>
            </a:endParaRPr>
          </a:p>
        </p:txBody>
      </p:sp>
      <p:sp>
        <p:nvSpPr>
          <p:cNvPr id="3" name="Content Placeholder 2"/>
          <p:cNvSpPr>
            <a:spLocks noGrp="1"/>
          </p:cNvSpPr>
          <p:nvPr>
            <p:ph idx="1"/>
          </p:nvPr>
        </p:nvSpPr>
        <p:spPr>
          <a:xfrm>
            <a:off x="838199" y="1453662"/>
            <a:ext cx="10650415" cy="4723301"/>
          </a:xfrm>
        </p:spPr>
        <p:txBody>
          <a:bodyPr>
            <a:normAutofit/>
          </a:bodyPr>
          <a:lstStyle/>
          <a:p>
            <a:r>
              <a:rPr lang="en-IN" dirty="0" smtClean="0"/>
              <a:t>Converting tokens to NLTK text</a:t>
            </a:r>
          </a:p>
          <a:p>
            <a:pPr marL="0" indent="0">
              <a:buNone/>
            </a:pPr>
            <a:r>
              <a:rPr lang="en-IN" sz="1200" dirty="0"/>
              <a:t>To apply NLTK processes, tokens need to be converted to NLTK test</a:t>
            </a:r>
          </a:p>
          <a:p>
            <a:pPr marL="0" indent="0">
              <a:buNone/>
            </a:pPr>
            <a:r>
              <a:rPr lang="en-IN" sz="1200" i="1" dirty="0"/>
              <a:t>text=</a:t>
            </a:r>
            <a:r>
              <a:rPr lang="en-IN" sz="1200" i="1" dirty="0" err="1"/>
              <a:t>nltk.Text</a:t>
            </a:r>
            <a:r>
              <a:rPr lang="en-IN" sz="1200" i="1" dirty="0"/>
              <a:t>(tokens</a:t>
            </a:r>
            <a:r>
              <a:rPr lang="en-IN" sz="1200" i="1" dirty="0" smtClean="0"/>
              <a:t>)</a:t>
            </a:r>
            <a:endParaRPr lang="en-IN" sz="1200" i="1" dirty="0"/>
          </a:p>
          <a:p>
            <a:r>
              <a:rPr lang="en-IN" dirty="0" smtClean="0"/>
              <a:t>Collocations</a:t>
            </a:r>
          </a:p>
          <a:p>
            <a:pPr marL="0" indent="0">
              <a:buNone/>
            </a:pPr>
            <a:r>
              <a:rPr lang="en-US" sz="1200" dirty="0" smtClean="0"/>
              <a:t>Words frequently occurring together</a:t>
            </a:r>
          </a:p>
          <a:p>
            <a:pPr marL="0" indent="0">
              <a:buNone/>
            </a:pPr>
            <a:r>
              <a:rPr lang="en-IN" sz="1800" i="1" dirty="0" smtClean="0"/>
              <a:t> </a:t>
            </a:r>
            <a:r>
              <a:rPr lang="en-IN" sz="1800" i="1" dirty="0" err="1" smtClean="0"/>
              <a:t>text.collocations</a:t>
            </a:r>
            <a:r>
              <a:rPr lang="en-IN" sz="1800" i="1" dirty="0" smtClean="0"/>
              <a:t>()</a:t>
            </a:r>
          </a:p>
          <a:p>
            <a:pPr marL="0" indent="0">
              <a:buNone/>
            </a:pPr>
            <a:r>
              <a:rPr lang="en-US" sz="1200" i="1" dirty="0" smtClean="0"/>
              <a:t>one </a:t>
            </a:r>
            <a:r>
              <a:rPr lang="en-US" sz="1200" i="1" dirty="0"/>
              <a:t>hundred; years old; </a:t>
            </a:r>
            <a:r>
              <a:rPr lang="en-US" sz="1200" i="1" dirty="0" err="1"/>
              <a:t>Paddan</a:t>
            </a:r>
            <a:r>
              <a:rPr lang="en-US" sz="1200" i="1" dirty="0"/>
              <a:t> Aram; young lady; seven years; little ones; found favor; burnt offering; living creature; every animal; four hundred; every living; thirty years; Yahweh God; </a:t>
            </a:r>
            <a:r>
              <a:rPr lang="en-US" sz="1200" i="1" dirty="0" err="1"/>
              <a:t>n't</a:t>
            </a:r>
            <a:r>
              <a:rPr lang="en-US" sz="1200" i="1" dirty="0"/>
              <a:t> know; nine hundred; savory food; taken away; God said; 'You shall </a:t>
            </a:r>
          </a:p>
          <a:p>
            <a:r>
              <a:rPr lang="en-IN" dirty="0"/>
              <a:t>Word at a particular </a:t>
            </a:r>
            <a:r>
              <a:rPr lang="en-IN" dirty="0" smtClean="0"/>
              <a:t>position</a:t>
            </a:r>
          </a:p>
          <a:p>
            <a:pPr marL="0" indent="0">
              <a:buNone/>
            </a:pPr>
            <a:r>
              <a:rPr lang="en-IN" sz="1800" i="1" dirty="0"/>
              <a:t> </a:t>
            </a:r>
            <a:r>
              <a:rPr lang="en-IN" sz="1200" i="1" dirty="0" smtClean="0"/>
              <a:t>text[225]</a:t>
            </a:r>
          </a:p>
          <a:p>
            <a:pPr>
              <a:lnSpc>
                <a:spcPct val="100000"/>
              </a:lnSpc>
            </a:pPr>
            <a:r>
              <a:rPr lang="en-IN" dirty="0"/>
              <a:t>Position of a particular word</a:t>
            </a:r>
          </a:p>
          <a:p>
            <a:pPr marL="0" indent="0">
              <a:buNone/>
            </a:pPr>
            <a:r>
              <a:rPr lang="en-IN" sz="1200" i="1" dirty="0" err="1"/>
              <a:t>text.index</a:t>
            </a:r>
            <a:r>
              <a:rPr lang="en-IN" sz="1200" i="1" dirty="0"/>
              <a:t>('life')</a:t>
            </a:r>
          </a:p>
        </p:txBody>
      </p:sp>
    </p:spTree>
    <p:extLst>
      <p:ext uri="{BB962C8B-B14F-4D97-AF65-F5344CB8AC3E}">
        <p14:creationId xmlns:p14="http://schemas.microsoft.com/office/powerpoint/2010/main" val="305196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3738</TotalTime>
  <Words>1377</Words>
  <Application>Microsoft Office PowerPoint</Application>
  <PresentationFormat>Custom</PresentationFormat>
  <Paragraphs>274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Day 3: NLTK</vt:lpstr>
      <vt:lpstr>Basics of NLP</vt:lpstr>
      <vt:lpstr>Basics of NLP</vt:lpstr>
      <vt:lpstr>Basics of NLP</vt:lpstr>
      <vt:lpstr>Basics of NLP</vt:lpstr>
      <vt:lpstr>Basics of NLP</vt:lpstr>
      <vt:lpstr>Basics of NLP</vt:lpstr>
      <vt:lpstr>Basics of NLP</vt:lpstr>
      <vt:lpstr>Basics of NLP</vt:lpstr>
      <vt:lpstr>Basics of NLP</vt:lpstr>
      <vt:lpstr>Basics of NLP</vt:lpstr>
      <vt:lpstr>Basics of NLP</vt:lpstr>
      <vt:lpstr>Basics of NLP</vt:lpstr>
      <vt:lpstr>Basics of NLP</vt:lpstr>
      <vt:lpstr>Basics of NLP</vt:lpstr>
      <vt:lpstr>Basics of NLP</vt:lpstr>
      <vt:lpstr>Basics of NLP</vt:lpstr>
      <vt:lpstr>Basics of NLP</vt:lpstr>
      <vt:lpstr>Basics of NLP</vt:lpstr>
      <vt:lpstr>Basics of NLP</vt:lpstr>
      <vt:lpstr>Basics of NLP</vt:lpstr>
      <vt:lpstr>Basics of NLP</vt:lpstr>
      <vt:lpstr>Basics of NLP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Adams</dc:creator>
  <cp:lastModifiedBy>Senthilkumar</cp:lastModifiedBy>
  <cp:revision>119</cp:revision>
  <dcterms:created xsi:type="dcterms:W3CDTF">2016-11-14T12:30:15Z</dcterms:created>
  <dcterms:modified xsi:type="dcterms:W3CDTF">2017-01-20T19:25:44Z</dcterms:modified>
</cp:coreProperties>
</file>