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304" r:id="rId5"/>
    <p:sldId id="273"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5" r:id="rId26"/>
    <p:sldId id="32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4B5"/>
    <a:srgbClr val="4281BC"/>
    <a:srgbClr val="517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8" autoAdjust="0"/>
    <p:restoredTop sz="94660"/>
  </p:normalViewPr>
  <p:slideViewPr>
    <p:cSldViewPr snapToGrid="0">
      <p:cViewPr>
        <p:scale>
          <a:sx n="81" d="100"/>
          <a:sy n="81" d="100"/>
        </p:scale>
        <p:origin x="-258" y="20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83307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0971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22695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pic>
        <p:nvPicPr>
          <p:cNvPr id="7" name="Picture 6"/>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88304" y="5934075"/>
            <a:ext cx="683884" cy="723900"/>
          </a:xfrm>
          <a:prstGeom prst="rect">
            <a:avLst/>
          </a:prstGeom>
          <a:effectLst/>
        </p:spPr>
      </p:pic>
    </p:spTree>
    <p:extLst>
      <p:ext uri="{BB962C8B-B14F-4D97-AF65-F5344CB8AC3E}">
        <p14:creationId xmlns:p14="http://schemas.microsoft.com/office/powerpoint/2010/main" val="21248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24BE7F-CB3C-4508-9E6E-F2D7C49A799C}" type="datetimeFigureOut">
              <a:rPr lang="en-GB" smtClean="0"/>
              <a:t>20/01/2017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26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74734366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24BE7F-CB3C-4508-9E6E-F2D7C49A799C}" type="datetimeFigureOut">
              <a:rPr lang="en-GB" smtClean="0"/>
              <a:t>20/01/2017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782971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24BE7F-CB3C-4508-9E6E-F2D7C49A799C}" type="datetimeFigureOut">
              <a:rPr lang="en-GB" smtClean="0"/>
              <a:t>20/01/2017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0033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BE7F-CB3C-4508-9E6E-F2D7C49A799C}" type="datetimeFigureOut">
              <a:rPr lang="en-GB" smtClean="0"/>
              <a:t>20/01/2017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6889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920003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6101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4BE7F-CB3C-4508-9E6E-F2D7C49A799C}" type="datetimeFigureOut">
              <a:rPr lang="en-GB" smtClean="0"/>
              <a:t>20/01/2017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F943-F242-4D71-BFB7-2EA825A85243}" type="slidenum">
              <a:rPr lang="en-GB" smtClean="0"/>
              <a:t>‹#›</a:t>
            </a:fld>
            <a:endParaRPr lang="en-GB"/>
          </a:p>
        </p:txBody>
      </p:sp>
      <p:pic>
        <p:nvPicPr>
          <p:cNvPr id="7" name="Picture 6"/>
          <p:cNvPicPr/>
          <p:nvPr userDrawn="1"/>
        </p:nvPicPr>
        <p:blipFill>
          <a:blip r:embed="rId13">
            <a:extLst>
              <a:ext uri="{28A0092B-C50C-407E-A947-70E740481C1C}">
                <a14:useLocalDpi xmlns:a14="http://schemas.microsoft.com/office/drawing/2010/main" val="0"/>
              </a:ext>
            </a:extLst>
          </a:blip>
          <a:stretch>
            <a:fillRect/>
          </a:stretch>
        </p:blipFill>
        <p:spPr>
          <a:xfrm>
            <a:off x="9841153" y="230188"/>
            <a:ext cx="2020570" cy="911860"/>
          </a:xfrm>
          <a:prstGeom prst="rect">
            <a:avLst/>
          </a:prstGeom>
        </p:spPr>
      </p:pic>
    </p:spTree>
    <p:extLst>
      <p:ext uri="{BB962C8B-B14F-4D97-AF65-F5344CB8AC3E}">
        <p14:creationId xmlns:p14="http://schemas.microsoft.com/office/powerpoint/2010/main" val="2728246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7142" y="478032"/>
            <a:ext cx="7404683" cy="1973232"/>
          </a:xfrm>
          <a:prstGeom prst="rect">
            <a:avLst/>
          </a:prstGeom>
        </p:spPr>
        <p:txBody>
          <a:bodyPr wrap="square">
            <a:spAutoFit/>
          </a:bodyPr>
          <a:lstStyle/>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NISRA </a:t>
            </a:r>
            <a:endParaRPr lang="en-GB" sz="5400" dirty="0">
              <a:solidFill>
                <a:srgbClr val="2E74B5"/>
              </a:solidFill>
              <a:effectLst/>
              <a:ea typeface="Calibri" panose="020F0502020204030204" pitchFamily="34" charset="0"/>
            </a:endParaRPr>
          </a:p>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Data Science Bootcamp</a:t>
            </a:r>
            <a:endParaRPr lang="en-GB" sz="5400" dirty="0">
              <a:effectLst/>
              <a:ea typeface="Calibri" panose="020F050202020403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77476" y="4754795"/>
            <a:ext cx="1744464" cy="1846538"/>
          </a:xfrm>
          <a:prstGeom prst="rect">
            <a:avLst/>
          </a:prstGeom>
        </p:spPr>
      </p:pic>
      <p:sp>
        <p:nvSpPr>
          <p:cNvPr id="8" name="Rectangle 7"/>
          <p:cNvSpPr/>
          <p:nvPr/>
        </p:nvSpPr>
        <p:spPr>
          <a:xfrm>
            <a:off x="4023774" y="2467306"/>
            <a:ext cx="4144451" cy="530594"/>
          </a:xfrm>
          <a:prstGeom prst="rect">
            <a:avLst/>
          </a:prstGeom>
        </p:spPr>
        <p:txBody>
          <a:bodyPr wrap="square">
            <a:spAutoFit/>
          </a:bodyPr>
          <a:lstStyle/>
          <a:p>
            <a:pPr algn="ctr">
              <a:lnSpc>
                <a:spcPct val="107000"/>
              </a:lnSpc>
              <a:spcAft>
                <a:spcPts val="800"/>
              </a:spcAft>
            </a:pPr>
            <a:r>
              <a:rPr lang="en-GB" sz="2800" b="1" dirty="0" smtClean="0">
                <a:solidFill>
                  <a:srgbClr val="2E74B5"/>
                </a:solidFill>
                <a:latin typeface="Calibri Light" panose="020F0302020204030204" pitchFamily="34" charset="0"/>
                <a:ea typeface="Calibri" panose="020F0502020204030204" pitchFamily="34" charset="0"/>
              </a:rPr>
              <a:t>WELCOME</a:t>
            </a:r>
            <a:r>
              <a:rPr lang="en-GB" sz="2800" b="1" dirty="0" smtClean="0">
                <a:solidFill>
                  <a:srgbClr val="517494"/>
                </a:solidFill>
                <a:latin typeface="Calibri Light" panose="020F0302020204030204" pitchFamily="34" charset="0"/>
                <a:ea typeface="Calibri" panose="020F0502020204030204" pitchFamily="34" charset="0"/>
              </a:rPr>
              <a:t> </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9" name="Rectangle 8"/>
          <p:cNvSpPr/>
          <p:nvPr/>
        </p:nvSpPr>
        <p:spPr>
          <a:xfrm>
            <a:off x="0" y="3134056"/>
            <a:ext cx="12192000"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Title – </a:t>
            </a:r>
            <a:r>
              <a:rPr lang="en-GB" sz="2800" b="1" dirty="0" smtClean="0">
                <a:solidFill>
                  <a:srgbClr val="2E74B5"/>
                </a:solidFill>
                <a:latin typeface="Calibri Light" panose="020F0302020204030204" pitchFamily="34" charset="0"/>
                <a:ea typeface="Calibri" panose="020F0502020204030204" pitchFamily="34" charset="0"/>
              </a:rPr>
              <a:t>Week 7 Python for Data Science</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10" name="Rectangle 9"/>
          <p:cNvSpPr/>
          <p:nvPr/>
        </p:nvSpPr>
        <p:spPr>
          <a:xfrm>
            <a:off x="4033299" y="3905444"/>
            <a:ext cx="4144451" cy="388696"/>
          </a:xfrm>
          <a:prstGeom prst="rect">
            <a:avLst/>
          </a:prstGeom>
        </p:spPr>
        <p:txBody>
          <a:bodyPr wrap="square">
            <a:spAutoFit/>
          </a:bodyPr>
          <a:lstStyle/>
          <a:p>
            <a:pPr algn="ctr">
              <a:lnSpc>
                <a:spcPct val="107000"/>
              </a:lnSpc>
              <a:spcAft>
                <a:spcPts val="800"/>
              </a:spcAft>
            </a:pPr>
            <a:r>
              <a:rPr lang="en-GB" dirty="0">
                <a:solidFill>
                  <a:srgbClr val="2E74B5"/>
                </a:solidFill>
                <a:latin typeface="Calibri Light" panose="020F0302020204030204" pitchFamily="34" charset="0"/>
                <a:ea typeface="Calibri" panose="020F0502020204030204" pitchFamily="34" charset="0"/>
              </a:rPr>
              <a:t>Course Tutor: </a:t>
            </a:r>
            <a:r>
              <a:rPr lang="en-GB" dirty="0" smtClean="0">
                <a:solidFill>
                  <a:srgbClr val="2E74B5"/>
                </a:solidFill>
                <a:latin typeface="Calibri Light" panose="020F0302020204030204" pitchFamily="34" charset="0"/>
                <a:ea typeface="Calibri" panose="020F0502020204030204" pitchFamily="34" charset="0"/>
              </a:rPr>
              <a:t>Ashish Kumar</a:t>
            </a:r>
            <a:endParaRPr lang="en-GB" sz="1600" dirty="0">
              <a:solidFill>
                <a:srgbClr val="2E74B5"/>
              </a:solidFill>
              <a:effectLst/>
              <a:latin typeface="Times New Roman" panose="02020603050405020304" pitchFamily="18" charset="0"/>
              <a:ea typeface="Calibri" panose="020F0502020204030204" pitchFamily="34" charset="0"/>
            </a:endParaRPr>
          </a:p>
        </p:txBody>
      </p:sp>
      <p:sp>
        <p:nvSpPr>
          <p:cNvPr id="11" name="Rectangle 10"/>
          <p:cNvSpPr/>
          <p:nvPr/>
        </p:nvSpPr>
        <p:spPr>
          <a:xfrm>
            <a:off x="4033299" y="4520315"/>
            <a:ext cx="4144451" cy="388696"/>
          </a:xfrm>
          <a:prstGeom prst="rect">
            <a:avLst/>
          </a:prstGeom>
        </p:spPr>
        <p:txBody>
          <a:bodyPr wrap="square">
            <a:spAutoFit/>
          </a:bodyPr>
          <a:lstStyle/>
          <a:p>
            <a:pPr algn="ctr">
              <a:lnSpc>
                <a:spcPct val="107000"/>
              </a:lnSpc>
              <a:spcAft>
                <a:spcPts val="800"/>
              </a:spcAft>
            </a:pPr>
            <a:r>
              <a:rPr lang="en-GB" dirty="0" smtClean="0">
                <a:solidFill>
                  <a:srgbClr val="2E74B5"/>
                </a:solidFill>
                <a:latin typeface="Calibri Light" panose="020F0302020204030204" pitchFamily="34" charset="0"/>
                <a:ea typeface="Calibri" panose="020F0502020204030204" pitchFamily="34" charset="0"/>
              </a:rPr>
              <a:t>30</a:t>
            </a:r>
            <a:r>
              <a:rPr lang="en-GB" baseline="30000" dirty="0" smtClean="0">
                <a:solidFill>
                  <a:srgbClr val="2E74B5"/>
                </a:solidFill>
                <a:latin typeface="Calibri Light" panose="020F0302020204030204" pitchFamily="34" charset="0"/>
                <a:ea typeface="Calibri" panose="020F0502020204030204" pitchFamily="34" charset="0"/>
              </a:rPr>
              <a:t>th </a:t>
            </a:r>
            <a:r>
              <a:rPr lang="en-GB" dirty="0" smtClean="0">
                <a:solidFill>
                  <a:srgbClr val="2E74B5"/>
                </a:solidFill>
                <a:latin typeface="Calibri Light" panose="020F0302020204030204" pitchFamily="34" charset="0"/>
                <a:ea typeface="Calibri" panose="020F0502020204030204" pitchFamily="34" charset="0"/>
              </a:rPr>
              <a:t> Jan </a:t>
            </a:r>
            <a:r>
              <a:rPr lang="en-GB" dirty="0">
                <a:solidFill>
                  <a:srgbClr val="2E74B5"/>
                </a:solidFill>
                <a:latin typeface="Calibri Light" panose="020F0302020204030204" pitchFamily="34" charset="0"/>
                <a:ea typeface="Calibri" panose="020F0502020204030204" pitchFamily="34" charset="0"/>
              </a:rPr>
              <a:t>– </a:t>
            </a:r>
            <a:r>
              <a:rPr lang="en-GB" dirty="0" smtClean="0">
                <a:solidFill>
                  <a:srgbClr val="2E74B5"/>
                </a:solidFill>
                <a:latin typeface="Calibri Light" panose="020F0302020204030204" pitchFamily="34" charset="0"/>
                <a:ea typeface="Calibri" panose="020F0502020204030204" pitchFamily="34" charset="0"/>
              </a:rPr>
              <a:t>3</a:t>
            </a:r>
            <a:r>
              <a:rPr lang="en-GB" baseline="30000" dirty="0" smtClean="0">
                <a:solidFill>
                  <a:srgbClr val="2E74B5"/>
                </a:solidFill>
                <a:latin typeface="Calibri Light" panose="020F0302020204030204" pitchFamily="34" charset="0"/>
                <a:ea typeface="Calibri" panose="020F0502020204030204" pitchFamily="34" charset="0"/>
              </a:rPr>
              <a:t>rd</a:t>
            </a:r>
            <a:r>
              <a:rPr lang="en-GB" dirty="0" smtClean="0">
                <a:solidFill>
                  <a:srgbClr val="2E74B5"/>
                </a:solidFill>
                <a:latin typeface="Calibri Light" panose="020F0302020204030204" pitchFamily="34" charset="0"/>
                <a:ea typeface="Calibri" panose="020F0502020204030204" pitchFamily="34" charset="0"/>
              </a:rPr>
              <a:t> Feb </a:t>
            </a:r>
            <a:r>
              <a:rPr lang="en-GB" dirty="0">
                <a:solidFill>
                  <a:srgbClr val="2E74B5"/>
                </a:solidFill>
                <a:latin typeface="Calibri Light" panose="020F0302020204030204" pitchFamily="34" charset="0"/>
                <a:ea typeface="Calibri" panose="020F0502020204030204" pitchFamily="34" charset="0"/>
              </a:rPr>
              <a:t>2017</a:t>
            </a:r>
            <a:endParaRPr lang="en-GB" sz="1600" dirty="0">
              <a:solidFill>
                <a:srgbClr val="2E74B5"/>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84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Recursive Feature Elimination</a:t>
            </a:r>
            <a:endParaRPr lang="en-US" sz="1400" i="1" dirty="0"/>
          </a:p>
          <a:p>
            <a:pPr marL="0" lvl="0" indent="0">
              <a:buNone/>
            </a:pPr>
            <a:r>
              <a:rPr lang="en-IN" sz="1400" b="1" i="1" dirty="0"/>
              <a:t>Backward Selection</a:t>
            </a:r>
            <a:r>
              <a:rPr lang="en-IN" sz="1400" i="1" dirty="0"/>
              <a:t> – </a:t>
            </a:r>
          </a:p>
          <a:p>
            <a:pPr lvl="0">
              <a:buAutoNum type="arabicParenR"/>
            </a:pPr>
            <a:r>
              <a:rPr lang="en-IN" sz="1400" i="1" dirty="0" smtClean="0"/>
              <a:t>start with </a:t>
            </a:r>
            <a:r>
              <a:rPr lang="en-IN" sz="1400" i="1" dirty="0"/>
              <a:t>all the possible predictor variables in the model </a:t>
            </a:r>
            <a:r>
              <a:rPr lang="en-IN" sz="1400" i="1" dirty="0" smtClean="0"/>
              <a:t>. </a:t>
            </a:r>
          </a:p>
          <a:p>
            <a:pPr lvl="0">
              <a:buAutoNum type="arabicParenR"/>
            </a:pPr>
            <a:r>
              <a:rPr lang="en-IN" sz="1400" i="1" dirty="0" smtClean="0"/>
              <a:t>Discard a variable if:</a:t>
            </a:r>
          </a:p>
          <a:p>
            <a:pPr marL="0" lvl="0" indent="0">
              <a:buNone/>
            </a:pPr>
            <a:r>
              <a:rPr lang="en-IN" sz="1400" i="1" dirty="0"/>
              <a:t>	</a:t>
            </a:r>
            <a:r>
              <a:rPr lang="en-IN" sz="1400" i="1" dirty="0" smtClean="0"/>
              <a:t>a)  </a:t>
            </a:r>
            <a:r>
              <a:rPr lang="en-IN" sz="1400" i="1" dirty="0"/>
              <a:t>the p-value of a predictor variable is large </a:t>
            </a:r>
          </a:p>
          <a:p>
            <a:pPr marL="0" lvl="0" indent="0">
              <a:buNone/>
            </a:pPr>
            <a:r>
              <a:rPr lang="en-IN" sz="1400" i="1" dirty="0" smtClean="0"/>
              <a:t>	b) the </a:t>
            </a:r>
            <a:r>
              <a:rPr lang="en-IN" sz="1400" i="1" dirty="0"/>
              <a:t>value of the adjusted R</a:t>
            </a:r>
            <a:r>
              <a:rPr lang="en-IN" sz="1400" i="1" baseline="30000" dirty="0"/>
              <a:t>2</a:t>
            </a:r>
            <a:r>
              <a:rPr lang="en-IN" sz="1400" i="1" dirty="0"/>
              <a:t> goes </a:t>
            </a:r>
            <a:r>
              <a:rPr lang="en-IN" sz="1400" i="1" dirty="0" smtClean="0"/>
              <a:t>up</a:t>
            </a:r>
          </a:p>
          <a:p>
            <a:pPr marL="0" lvl="0" indent="0">
              <a:buNone/>
            </a:pPr>
            <a:r>
              <a:rPr lang="en-IN" sz="1400" i="1" dirty="0"/>
              <a:t>	</a:t>
            </a:r>
            <a:r>
              <a:rPr lang="en-IN" sz="1400" i="1" dirty="0" smtClean="0"/>
              <a:t>c) the value of F-statistic goes down</a:t>
            </a:r>
            <a:endParaRPr lang="en-US" sz="1400" i="1" dirty="0"/>
          </a:p>
          <a:p>
            <a:pPr marL="0" indent="0">
              <a:buNone/>
            </a:pPr>
            <a:endParaRPr lang="en-US" sz="1200" i="1" dirty="0"/>
          </a:p>
        </p:txBody>
      </p:sp>
    </p:spTree>
    <p:extLst>
      <p:ext uri="{BB962C8B-B14F-4D97-AF65-F5344CB8AC3E}">
        <p14:creationId xmlns:p14="http://schemas.microsoft.com/office/powerpoint/2010/main" val="289989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Alternative </a:t>
            </a:r>
          </a:p>
          <a:p>
            <a:pPr marL="0" indent="0">
              <a:buNone/>
            </a:pPr>
            <a:r>
              <a:rPr lang="en-IN" sz="1400" i="1" dirty="0"/>
              <a:t>import </a:t>
            </a:r>
            <a:r>
              <a:rPr lang="en-IN" sz="1400" i="1" dirty="0" err="1"/>
              <a:t>statsmodels.formula.api</a:t>
            </a:r>
            <a:r>
              <a:rPr lang="en-IN" sz="1400" i="1" dirty="0"/>
              <a:t> as </a:t>
            </a:r>
            <a:r>
              <a:rPr lang="en-IN" sz="1400" i="1" dirty="0" err="1"/>
              <a:t>smf</a:t>
            </a:r>
            <a:endParaRPr lang="en-US" sz="1400" i="1" dirty="0"/>
          </a:p>
          <a:p>
            <a:pPr marL="0" indent="0">
              <a:buNone/>
            </a:pPr>
            <a:r>
              <a:rPr lang="en-IN" sz="1400" i="1" dirty="0"/>
              <a:t>model1=</a:t>
            </a:r>
            <a:r>
              <a:rPr lang="en-IN" sz="1400" i="1" dirty="0" err="1"/>
              <a:t>smf.ols</a:t>
            </a:r>
            <a:r>
              <a:rPr lang="en-IN" sz="1400" i="1" dirty="0"/>
              <a:t>(formula=</a:t>
            </a:r>
            <a:r>
              <a:rPr lang="en-IN" sz="1400" i="1" dirty="0" smtClean="0"/>
              <a:t>'</a:t>
            </a:r>
            <a:r>
              <a:rPr lang="en-IN" sz="1400" i="1" dirty="0" err="1" smtClean="0"/>
              <a:t>Sales~TV+Radio</a:t>
            </a:r>
            <a:r>
              <a:rPr lang="en-IN" sz="1400" i="1" dirty="0" smtClean="0"/>
              <a:t>',</a:t>
            </a:r>
            <a:r>
              <a:rPr lang="en-IN" sz="1400" i="1" dirty="0"/>
              <a:t>data=advert).fit()</a:t>
            </a:r>
            <a:endParaRPr lang="en-US" sz="1400" i="1" dirty="0"/>
          </a:p>
          <a:p>
            <a:pPr marL="0" indent="0">
              <a:buNone/>
            </a:pPr>
            <a:r>
              <a:rPr lang="en-IN" sz="1400" i="1" dirty="0" smtClean="0"/>
              <a:t>model1.params</a:t>
            </a:r>
          </a:p>
          <a:p>
            <a:pPr marL="0" indent="0">
              <a:buNone/>
            </a:pPr>
            <a:r>
              <a:rPr lang="en-IN" sz="1400" dirty="0" smtClean="0"/>
              <a:t>model1.pvalues</a:t>
            </a:r>
          </a:p>
          <a:p>
            <a:pPr marL="0" indent="0">
              <a:buNone/>
            </a:pPr>
            <a:r>
              <a:rPr lang="en-IN" sz="1400" i="1" dirty="0"/>
              <a:t>model1.rsquared</a:t>
            </a:r>
            <a:r>
              <a:rPr lang="en-GB" sz="1400" i="1" dirty="0"/>
              <a:t> </a:t>
            </a:r>
            <a:endParaRPr lang="en-US" sz="1400" i="1" dirty="0"/>
          </a:p>
          <a:p>
            <a:pPr marL="0" indent="0">
              <a:buNone/>
            </a:pPr>
            <a:r>
              <a:rPr lang="en-IN" sz="1400" i="1" dirty="0"/>
              <a:t>model1.summary</a:t>
            </a:r>
            <a:r>
              <a:rPr lang="en-IN" sz="1400" i="1" dirty="0" smtClean="0"/>
              <a:t>()</a:t>
            </a:r>
          </a:p>
          <a:p>
            <a:pPr marL="0" indent="0">
              <a:buNone/>
            </a:pPr>
            <a:r>
              <a:rPr lang="en-IN" sz="1400" i="1" dirty="0" err="1" smtClean="0"/>
              <a:t>sales_pred</a:t>
            </a:r>
            <a:r>
              <a:rPr lang="en-IN" sz="1400" i="1" dirty="0" smtClean="0"/>
              <a:t>=model1.predict(</a:t>
            </a:r>
            <a:r>
              <a:rPr lang="en-IN" sz="1400" i="1" dirty="0" err="1" smtClean="0"/>
              <a:t>pd.DataFrame</a:t>
            </a:r>
            <a:r>
              <a:rPr lang="en-IN" sz="1400" i="1" dirty="0" smtClean="0"/>
              <a:t>(advert</a:t>
            </a:r>
            <a:r>
              <a:rPr lang="en-IN" sz="1400" i="1" dirty="0"/>
              <a:t>['TV']))</a:t>
            </a:r>
            <a:endParaRPr lang="en-US" sz="1400" i="1" dirty="0"/>
          </a:p>
          <a:p>
            <a:pPr marL="0" indent="0">
              <a:buNone/>
            </a:pPr>
            <a:endParaRPr lang="en-US" sz="1400" i="1" dirty="0"/>
          </a:p>
          <a:p>
            <a:pPr marL="0" indent="0">
              <a:buNone/>
            </a:pPr>
            <a:endParaRPr lang="en-US" sz="1400" i="1" dirty="0"/>
          </a:p>
          <a:p>
            <a:pPr marL="0" indent="0">
              <a:buNone/>
            </a:pPr>
            <a:endParaRPr lang="en-US" sz="1400" i="1" dirty="0"/>
          </a:p>
          <a:p>
            <a:pPr marL="0" indent="0">
              <a:buNone/>
            </a:pPr>
            <a:endParaRPr lang="en-US" sz="1200" i="1" dirty="0"/>
          </a:p>
        </p:txBody>
      </p:sp>
    </p:spTree>
    <p:extLst>
      <p:ext uri="{BB962C8B-B14F-4D97-AF65-F5344CB8AC3E}">
        <p14:creationId xmlns:p14="http://schemas.microsoft.com/office/powerpoint/2010/main" val="188080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endParaRPr lang="en-US" dirty="0" smtClean="0"/>
          </a:p>
          <a:p>
            <a:pPr marL="0" indent="0">
              <a:buNone/>
            </a:pPr>
            <a:endParaRPr lang="en-US" dirty="0"/>
          </a:p>
          <a:p>
            <a:pPr marL="0" indent="0">
              <a:buNone/>
            </a:pPr>
            <a:r>
              <a:rPr lang="en-US" sz="1400" i="1" dirty="0" smtClean="0"/>
              <a:t>Features – word(s) for sentence classification, alphabet(s) for word classification</a:t>
            </a:r>
          </a:p>
          <a:p>
            <a:pPr marL="0" indent="0">
              <a:buNone/>
            </a:pPr>
            <a:r>
              <a:rPr lang="en-US" sz="1400" i="1" dirty="0" smtClean="0"/>
              <a:t>Supervised method </a:t>
            </a:r>
            <a:endParaRPr lang="en-US" sz="1400" i="1" dirty="0" smtClean="0"/>
          </a:p>
          <a:p>
            <a:pPr marL="0" indent="0">
              <a:buNone/>
            </a:pPr>
            <a:r>
              <a:rPr lang="en-US" sz="1400" i="1" dirty="0" smtClean="0"/>
              <a:t>Naïve Bayes Classification</a:t>
            </a:r>
            <a:endParaRPr lang="en-US" sz="1400" i="1" dirty="0"/>
          </a:p>
          <a:p>
            <a:pPr marL="0" indent="0">
              <a:buNone/>
            </a:pPr>
            <a:endParaRPr lang="en-US" sz="1400" i="1" dirty="0"/>
          </a:p>
          <a:p>
            <a:pPr marL="0" indent="0">
              <a:buNone/>
            </a:pPr>
            <a:endParaRPr lang="en-US" sz="1400" i="1" dirty="0"/>
          </a:p>
          <a:p>
            <a:pPr marL="0" indent="0">
              <a:buNone/>
            </a:pPr>
            <a:endParaRPr lang="en-US" sz="1200" i="1" dirty="0"/>
          </a:p>
        </p:txBody>
      </p:sp>
    </p:spTree>
    <p:extLst>
      <p:ext uri="{BB962C8B-B14F-4D97-AF65-F5344CB8AC3E}">
        <p14:creationId xmlns:p14="http://schemas.microsoft.com/office/powerpoint/2010/main" val="2130563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mc:AlternateContent xmlns:mc="http://schemas.openxmlformats.org/markup-compatibility/2006">
        <mc:Choice xmlns:a14="http://schemas.microsoft.com/office/drawing/2010/main" Requires="a14">
          <p:sp>
            <p:nvSpPr>
              <p:cNvPr id="11" name="Content Placeholder 10"/>
              <p:cNvSpPr>
                <a:spLocks noGrp="1"/>
              </p:cNvSpPr>
              <p:nvPr>
                <p:ph idx="1"/>
              </p:nvPr>
            </p:nvSpPr>
            <p:spPr/>
            <p:txBody>
              <a:bodyPr>
                <a:normAutofit/>
              </a:bodyPr>
              <a:lstStyle/>
              <a:p>
                <a:r>
                  <a:rPr lang="en-US" dirty="0" smtClean="0"/>
                  <a:t>Text Classification</a:t>
                </a:r>
              </a:p>
              <a:p>
                <a:r>
                  <a:rPr lang="en-US" sz="2000" dirty="0" smtClean="0"/>
                  <a:t>Bayes’ Theorem</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𝑃</m:t>
                      </m:r>
                      <m:d>
                        <m:dPr>
                          <m:ctrlPr>
                            <a:rPr lang="en-US" sz="1800" b="0" i="1" smtClean="0">
                              <a:latin typeface="Cambria Math"/>
                            </a:rPr>
                          </m:ctrlPr>
                        </m:dPr>
                        <m:e>
                          <m:r>
                            <a:rPr lang="en-US" sz="1800" b="0" i="1" smtClean="0">
                              <a:latin typeface="Cambria Math"/>
                            </a:rPr>
                            <m:t>𝑐𝑙𝑎𝑠𝑠</m:t>
                          </m:r>
                        </m:e>
                        <m:e>
                          <m:r>
                            <a:rPr lang="en-US" sz="1800" b="0" i="1" smtClean="0">
                              <a:latin typeface="Cambria Math"/>
                            </a:rPr>
                            <m:t>𝑟𝑒𝑐𝑜𝑟𝑑</m:t>
                          </m:r>
                        </m:e>
                      </m:d>
                      <m:r>
                        <a:rPr lang="en-US" sz="1800" b="0" i="1" smtClean="0">
                          <a:latin typeface="Cambria Math"/>
                        </a:rPr>
                        <m:t>=</m:t>
                      </m:r>
                      <m:f>
                        <m:fPr>
                          <m:ctrlPr>
                            <a:rPr lang="en-US" sz="1800" b="0" i="1" smtClean="0">
                              <a:latin typeface="Cambria Math"/>
                            </a:rPr>
                          </m:ctrlPr>
                        </m:fPr>
                        <m:num>
                          <m:r>
                            <a:rPr lang="en-US" sz="1800" i="1">
                              <a:latin typeface="Cambria Math"/>
                            </a:rPr>
                            <m:t>𝑃</m:t>
                          </m:r>
                          <m:d>
                            <m:dPr>
                              <m:ctrlPr>
                                <a:rPr lang="en-US" sz="1800" i="1">
                                  <a:latin typeface="Cambria Math"/>
                                </a:rPr>
                              </m:ctrlPr>
                            </m:dPr>
                            <m:e>
                              <m:r>
                                <a:rPr lang="en-US" sz="1800" b="0" i="1" smtClean="0">
                                  <a:latin typeface="Cambria Math"/>
                                </a:rPr>
                                <m:t>𝑟𝑒𝑐𝑜𝑟𝑑</m:t>
                              </m:r>
                            </m:e>
                            <m:e>
                              <m:r>
                                <a:rPr lang="en-US" sz="1800" b="0" i="1" smtClean="0">
                                  <a:latin typeface="Cambria Math"/>
                                </a:rPr>
                                <m:t>𝑐𝑙𝑎𝑠𝑠</m:t>
                              </m:r>
                            </m:e>
                          </m:d>
                          <m:r>
                            <a:rPr lang="en-US" sz="1800" i="1">
                              <a:latin typeface="Cambria Math"/>
                            </a:rPr>
                            <m:t>∗</m:t>
                          </m:r>
                          <m:r>
                            <a:rPr lang="en-US" sz="1800" i="1">
                              <a:latin typeface="Cambria Math"/>
                            </a:rPr>
                            <m:t>𝑃</m:t>
                          </m:r>
                          <m:r>
                            <a:rPr lang="en-US" sz="1800" i="1">
                              <a:latin typeface="Cambria Math"/>
                            </a:rPr>
                            <m:t>(</m:t>
                          </m:r>
                          <m:r>
                            <a:rPr lang="en-US" sz="1800" b="0" i="1" smtClean="0">
                              <a:latin typeface="Cambria Math"/>
                            </a:rPr>
                            <m:t>𝑐𝑙𝑎𝑠𝑠</m:t>
                          </m:r>
                          <m:r>
                            <a:rPr lang="en-US" sz="1800" b="0" i="1" smtClean="0">
                              <a:latin typeface="Cambria Math"/>
                            </a:rPr>
                            <m:t>)</m:t>
                          </m:r>
                        </m:num>
                        <m:den>
                          <m:r>
                            <a:rPr lang="en-US" sz="1800" b="0" i="1" smtClean="0">
                              <a:latin typeface="Cambria Math"/>
                            </a:rPr>
                            <m:t>𝑃</m:t>
                          </m:r>
                          <m:r>
                            <a:rPr lang="en-US" sz="1800" b="0" i="1" smtClean="0">
                              <a:latin typeface="Cambria Math"/>
                            </a:rPr>
                            <m:t>(</m:t>
                          </m:r>
                          <m:r>
                            <a:rPr lang="en-US" sz="1800" b="0" i="1" smtClean="0">
                              <a:latin typeface="Cambria Math"/>
                            </a:rPr>
                            <m:t>𝑟𝑒𝑐𝑜𝑟𝑑</m:t>
                          </m:r>
                          <m:r>
                            <a:rPr lang="en-US" sz="1800" b="0" i="1" smtClean="0">
                              <a:latin typeface="Cambria Math"/>
                            </a:rPr>
                            <m:t>)</m:t>
                          </m:r>
                        </m:den>
                      </m:f>
                    </m:oMath>
                  </m:oMathPara>
                </a14:m>
                <a:endParaRPr lang="en-US" sz="1800" dirty="0" smtClean="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𝑃</m:t>
                      </m:r>
                      <m:d>
                        <m:dPr>
                          <m:ctrlPr>
                            <a:rPr lang="en-US" sz="1800" i="1">
                              <a:latin typeface="Cambria Math"/>
                            </a:rPr>
                          </m:ctrlPr>
                        </m:dPr>
                        <m:e>
                          <m:r>
                            <a:rPr lang="en-US" sz="1800" i="1">
                              <a:latin typeface="Cambria Math"/>
                            </a:rPr>
                            <m:t>𝑔𝑓𝑒𝑎𝑡𝑢𝑟𝑒</m:t>
                          </m:r>
                        </m:e>
                        <m:e>
                          <m:r>
                            <a:rPr lang="en-US" sz="1800" i="1">
                              <a:latin typeface="Cambria Math"/>
                            </a:rPr>
                            <m:t>𝑛𝑎𝑚𝑒</m:t>
                          </m:r>
                        </m:e>
                      </m:d>
                      <m:r>
                        <a:rPr lang="en-US" sz="1800" i="1">
                          <a:latin typeface="Cambria Math"/>
                        </a:rPr>
                        <m:t>=</m:t>
                      </m:r>
                      <m:f>
                        <m:fPr>
                          <m:ctrlPr>
                            <a:rPr lang="en-US" sz="1800" i="1">
                              <a:latin typeface="Cambria Math"/>
                            </a:rPr>
                          </m:ctrlPr>
                        </m:fPr>
                        <m:num>
                          <m:r>
                            <a:rPr lang="en-US" sz="1800" i="1">
                              <a:latin typeface="Cambria Math"/>
                            </a:rPr>
                            <m:t>𝑃</m:t>
                          </m:r>
                          <m:d>
                            <m:dPr>
                              <m:ctrlPr>
                                <a:rPr lang="en-US" sz="1800" i="1">
                                  <a:latin typeface="Cambria Math"/>
                                </a:rPr>
                              </m:ctrlPr>
                            </m:dPr>
                            <m:e>
                              <m:r>
                                <a:rPr lang="en-US" sz="1800" i="1">
                                  <a:latin typeface="Cambria Math"/>
                                </a:rPr>
                                <m:t>𝑛𝑎𝑚𝑒</m:t>
                              </m:r>
                            </m:e>
                            <m:e>
                              <m:r>
                                <a:rPr lang="en-US" sz="1800" i="1">
                                  <a:latin typeface="Cambria Math"/>
                                </a:rPr>
                                <m:t>𝑔</m:t>
                              </m:r>
                              <m:r>
                                <a:rPr lang="en-US" sz="1800" i="1">
                                  <a:latin typeface="Cambria Math"/>
                                </a:rPr>
                                <m:t>𝑓𝑒𝑎𝑡𝑢𝑟𝑒</m:t>
                              </m:r>
                            </m:e>
                          </m:d>
                          <m:r>
                            <a:rPr lang="en-US" sz="1800" i="1">
                              <a:latin typeface="Cambria Math"/>
                            </a:rPr>
                            <m:t>∗</m:t>
                          </m:r>
                          <m:r>
                            <a:rPr lang="en-US" sz="1800" i="1">
                              <a:latin typeface="Cambria Math"/>
                            </a:rPr>
                            <m:t>𝑃</m:t>
                          </m:r>
                          <m:r>
                            <a:rPr lang="en-US" sz="1800" i="1">
                              <a:latin typeface="Cambria Math"/>
                            </a:rPr>
                            <m:t>(</m:t>
                          </m:r>
                          <m:r>
                            <a:rPr lang="en-US" sz="1800" i="1">
                              <a:latin typeface="Cambria Math"/>
                            </a:rPr>
                            <m:t>𝑔𝑓𝑒𝑎𝑡𝑢𝑟𝑒</m:t>
                          </m:r>
                          <m:r>
                            <a:rPr lang="en-US" sz="1800" i="1">
                              <a:latin typeface="Cambria Math"/>
                            </a:rPr>
                            <m:t>)</m:t>
                          </m:r>
                        </m:num>
                        <m:den>
                          <m:r>
                            <a:rPr lang="en-US" sz="1800" i="1">
                              <a:latin typeface="Cambria Math"/>
                            </a:rPr>
                            <m:t>𝑃</m:t>
                          </m:r>
                          <m:r>
                            <a:rPr lang="en-US" sz="1800" i="1">
                              <a:latin typeface="Cambria Math"/>
                            </a:rPr>
                            <m:t>(</m:t>
                          </m:r>
                          <m:r>
                            <a:rPr lang="en-US" sz="1800" i="1">
                              <a:latin typeface="Cambria Math"/>
                            </a:rPr>
                            <m:t>𝑛𝑎𝑚𝑒</m:t>
                          </m:r>
                          <m:r>
                            <a:rPr lang="en-US" sz="1800" i="1">
                              <a:latin typeface="Cambria Math"/>
                            </a:rPr>
                            <m:t>)</m:t>
                          </m:r>
                        </m:den>
                      </m:f>
                    </m:oMath>
                  </m:oMathPara>
                </a14:m>
                <a:endParaRPr lang="en-US" sz="1800"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𝑃</m:t>
                      </m:r>
                      <m:d>
                        <m:dPr>
                          <m:ctrlPr>
                            <a:rPr lang="en-US" sz="1800" i="1">
                              <a:latin typeface="Cambria Math"/>
                            </a:rPr>
                          </m:ctrlPr>
                        </m:dPr>
                        <m:e>
                          <m:r>
                            <a:rPr lang="en-US" sz="1800" b="0" i="1" smtClean="0">
                              <a:latin typeface="Cambria Math"/>
                            </a:rPr>
                            <m:t>𝑟</m:t>
                          </m:r>
                          <m:r>
                            <a:rPr lang="en-US" sz="1800" i="1">
                              <a:latin typeface="Cambria Math"/>
                            </a:rPr>
                            <m:t>𝑒</m:t>
                          </m:r>
                          <m:r>
                            <a:rPr lang="en-US" sz="1800" b="0" i="1" smtClean="0">
                              <a:latin typeface="Cambria Math"/>
                            </a:rPr>
                            <m:t>𝑐𝑜𝑟𝑑</m:t>
                          </m:r>
                        </m:e>
                        <m:e>
                          <m:r>
                            <a:rPr lang="en-US" sz="1800" b="0" i="1" smtClean="0">
                              <a:latin typeface="Cambria Math"/>
                            </a:rPr>
                            <m:t>𝑐𝑙𝑎𝑠𝑠</m:t>
                          </m:r>
                        </m:e>
                      </m:d>
                      <m:r>
                        <a:rPr lang="en-US" sz="1800" i="1">
                          <a:latin typeface="Cambria Math"/>
                        </a:rPr>
                        <m:t>=</m:t>
                      </m:r>
                      <m:r>
                        <a:rPr lang="en-US" sz="1800" b="0" i="1" smtClean="0">
                          <a:latin typeface="Cambria Math"/>
                        </a:rPr>
                        <m:t>𝑃</m:t>
                      </m:r>
                      <m:d>
                        <m:dPr>
                          <m:ctrlPr>
                            <a:rPr lang="en-US" sz="1800" b="0" i="1" smtClean="0">
                              <a:latin typeface="Cambria Math"/>
                            </a:rPr>
                          </m:ctrlPr>
                        </m:dPr>
                        <m:e>
                          <m:r>
                            <a:rPr lang="en-US" sz="1800" b="0" i="1" smtClean="0">
                              <a:latin typeface="Cambria Math"/>
                            </a:rPr>
                            <m:t>𝑎𝑡𝑡𝑟𝑖𝑏𝑢𝑡𝑒</m:t>
                          </m:r>
                          <m:r>
                            <a:rPr lang="en-US" sz="1800" b="0" i="1" smtClean="0">
                              <a:latin typeface="Cambria Math"/>
                            </a:rPr>
                            <m:t>1</m:t>
                          </m:r>
                        </m:e>
                        <m:e>
                          <m:r>
                            <a:rPr lang="en-US" sz="1800" b="0" i="1" smtClean="0">
                              <a:latin typeface="Cambria Math"/>
                            </a:rPr>
                            <m:t>𝑐𝑙𝑎𝑠𝑠</m:t>
                          </m:r>
                        </m:e>
                      </m:d>
                      <m:r>
                        <a:rPr lang="en-US" sz="1800" b="0" i="1" smtClean="0">
                          <a:latin typeface="Cambria Math"/>
                        </a:rPr>
                        <m:t>∗</m:t>
                      </m:r>
                      <m:r>
                        <a:rPr lang="en-US" sz="1800" b="0" i="1" smtClean="0">
                          <a:latin typeface="Cambria Math"/>
                        </a:rPr>
                        <m:t>𝑃</m:t>
                      </m:r>
                      <m:d>
                        <m:dPr>
                          <m:ctrlPr>
                            <a:rPr lang="en-US" sz="1800" b="0" i="1" smtClean="0">
                              <a:latin typeface="Cambria Math"/>
                            </a:rPr>
                          </m:ctrlPr>
                        </m:dPr>
                        <m:e>
                          <m:r>
                            <a:rPr lang="en-US" sz="1800" b="0" i="1" smtClean="0">
                              <a:latin typeface="Cambria Math"/>
                            </a:rPr>
                            <m:t>𝑎𝑡𝑡𝑟𝑖𝑏𝑢𝑡𝑒</m:t>
                          </m:r>
                          <m:r>
                            <a:rPr lang="en-US" sz="1800" b="0" i="1" smtClean="0">
                              <a:latin typeface="Cambria Math"/>
                            </a:rPr>
                            <m:t>2</m:t>
                          </m:r>
                        </m:e>
                        <m:e>
                          <m:r>
                            <a:rPr lang="en-US" sz="1800" b="0" i="1" smtClean="0">
                              <a:latin typeface="Cambria Math"/>
                            </a:rPr>
                            <m:t>𝑐𝑙𝑎𝑠𝑠</m:t>
                          </m:r>
                        </m:e>
                      </m:d>
                      <m:r>
                        <a:rPr lang="en-US" sz="1800" b="0" i="1" smtClean="0">
                          <a:latin typeface="Cambria Math"/>
                        </a:rPr>
                        <m:t>……∗</m:t>
                      </m:r>
                      <m:r>
                        <a:rPr lang="en-US" sz="1800" b="0" i="1" smtClean="0">
                          <a:latin typeface="Cambria Math"/>
                        </a:rPr>
                        <m:t>𝑃</m:t>
                      </m:r>
                      <m:r>
                        <a:rPr lang="en-US" sz="1800" b="0" i="1" smtClean="0">
                          <a:latin typeface="Cambria Math"/>
                        </a:rPr>
                        <m:t>(</m:t>
                      </m:r>
                      <m:r>
                        <a:rPr lang="en-US" sz="1800" b="0" i="1" smtClean="0">
                          <a:latin typeface="Cambria Math"/>
                        </a:rPr>
                        <m:t>𝑎𝑡𝑡𝑟𝑖𝑏𝑢𝑡𝑒𝑛</m:t>
                      </m:r>
                      <m:r>
                        <a:rPr lang="en-US" sz="1800" b="0" i="1" smtClean="0">
                          <a:latin typeface="Cambria Math"/>
                        </a:rPr>
                        <m:t>|</m:t>
                      </m:r>
                      <m:r>
                        <a:rPr lang="en-US" sz="1800" b="0" i="1" smtClean="0">
                          <a:latin typeface="Cambria Math"/>
                        </a:rPr>
                        <m:t>𝑐𝑙𝑎𝑠𝑠</m:t>
                      </m:r>
                      <m:r>
                        <a:rPr lang="en-US" sz="1800" b="0" i="1" smtClean="0">
                          <a:latin typeface="Cambria Math"/>
                        </a:rPr>
                        <m:t>)</m:t>
                      </m:r>
                    </m:oMath>
                  </m:oMathPara>
                </a14:m>
                <a:endParaRPr lang="en-US" sz="1800" dirty="0"/>
              </a:p>
              <a:p>
                <a:pPr marL="0" indent="0">
                  <a:buNone/>
                </a:pPr>
                <a:endParaRPr lang="en-US" sz="1200" i="1" dirty="0"/>
              </a:p>
            </p:txBody>
          </p:sp>
        </mc:Choice>
        <mc:Fallback>
          <p:sp>
            <p:nvSpPr>
              <p:cNvPr id="11" name="Content Placeholder 10"/>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8508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r>
              <a:rPr lang="en-US" sz="2000" dirty="0" smtClean="0"/>
              <a:t>Bayes’ Theorem</a:t>
            </a:r>
          </a:p>
          <a:p>
            <a:pPr marL="0" indent="0">
              <a:buNone/>
            </a:pPr>
            <a:endParaRPr lang="en-US" sz="12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924" y="2938095"/>
            <a:ext cx="1976804" cy="3055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p:cNvSpPr txBox="1"/>
              <p:nvPr/>
            </p:nvSpPr>
            <p:spPr>
              <a:xfrm>
                <a:off x="5678361" y="1799493"/>
                <a:ext cx="4888133" cy="6790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𝑚𝑎𝑙𝑒</m:t>
                          </m:r>
                        </m:e>
                        <m:e>
                          <m:r>
                            <a:rPr lang="en-US" b="0" i="1" smtClean="0">
                              <a:latin typeface="Cambria Math"/>
                            </a:rPr>
                            <m:t>𝑆𝑢𝑚𝑎𝑛</m:t>
                          </m:r>
                        </m:e>
                      </m:d>
                      <m:r>
                        <a:rPr lang="en-US" b="0" i="1" smtClean="0">
                          <a:latin typeface="Cambria Math"/>
                        </a:rPr>
                        <m:t>=</m:t>
                      </m:r>
                      <m:f>
                        <m:fPr>
                          <m:ctrlPr>
                            <a:rPr lang="en-US" b="0" i="1" smtClean="0">
                              <a:latin typeface="Cambria Math"/>
                            </a:rPr>
                          </m:ctrlPr>
                        </m:fPr>
                        <m:num>
                          <m:r>
                            <a:rPr lang="en-US" b="0" i="1" smtClean="0">
                              <a:latin typeface="Cambria Math"/>
                            </a:rPr>
                            <m:t>𝑃</m:t>
                          </m:r>
                          <m:d>
                            <m:dPr>
                              <m:ctrlPr>
                                <a:rPr lang="en-US" b="0" i="1" smtClean="0">
                                  <a:latin typeface="Cambria Math"/>
                                </a:rPr>
                              </m:ctrlPr>
                            </m:dPr>
                            <m:e>
                              <m:r>
                                <a:rPr lang="en-US" b="0" i="1" smtClean="0">
                                  <a:latin typeface="Cambria Math"/>
                                </a:rPr>
                                <m:t>𝑆𝑢𝑚𝑎𝑛</m:t>
                              </m:r>
                            </m:e>
                            <m:e>
                              <m:r>
                                <a:rPr lang="en-US" b="0" i="1" smtClean="0">
                                  <a:latin typeface="Cambria Math"/>
                                </a:rPr>
                                <m:t>𝑚𝑎𝑙𝑒</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𝑚𝑎𝑙𝑒</m:t>
                          </m:r>
                          <m:r>
                            <a:rPr lang="en-US" b="0" i="1" smtClean="0">
                              <a:latin typeface="Cambria Math"/>
                            </a:rPr>
                            <m:t>)</m:t>
                          </m:r>
                        </m:num>
                        <m:den>
                          <m:r>
                            <a:rPr lang="en-US" b="0" i="1" smtClean="0">
                              <a:latin typeface="Cambria Math"/>
                            </a:rPr>
                            <m:t>𝑃</m:t>
                          </m:r>
                          <m:r>
                            <a:rPr lang="en-US" b="0" i="1" smtClean="0">
                              <a:latin typeface="Cambria Math"/>
                            </a:rPr>
                            <m:t>(</m:t>
                          </m:r>
                          <m:r>
                            <a:rPr lang="en-US" b="0" i="1" smtClean="0">
                              <a:latin typeface="Cambria Math"/>
                            </a:rPr>
                            <m:t>𝑆𝑢𝑚𝑎𝑛</m:t>
                          </m:r>
                          <m:r>
                            <a:rPr lang="en-US" b="0" i="1" smtClean="0">
                              <a:latin typeface="Cambria Math"/>
                            </a:rPr>
                            <m:t>)</m:t>
                          </m:r>
                        </m:den>
                      </m:f>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678361" y="1799493"/>
                <a:ext cx="4888133" cy="6790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791199" y="2568763"/>
                <a:ext cx="2385974" cy="369332"/>
              </a:xfrm>
              <a:prstGeom prst="rect">
                <a:avLst/>
              </a:prstGeom>
              <a:noFill/>
            </p:spPr>
            <p:txBody>
              <a:bodyPr wrap="none" rtlCol="0">
                <a:spAutoFit/>
              </a:bodyPr>
              <a:lstStyle/>
              <a:p>
                <a14:m>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𝑆𝑢𝑚𝑎𝑛</m:t>
                        </m:r>
                      </m:e>
                      <m:e>
                        <m:r>
                          <a:rPr lang="en-US" b="0" i="1" smtClean="0">
                            <a:latin typeface="Cambria Math"/>
                          </a:rPr>
                          <m:t>𝑚𝑎𝑙𝑒</m:t>
                        </m:r>
                      </m:e>
                    </m:d>
                    <m:r>
                      <a:rPr lang="en-US" b="0" i="1" smtClean="0">
                        <a:latin typeface="Cambria Math"/>
                      </a:rPr>
                      <m:t>=</m:t>
                    </m:r>
                  </m:oMath>
                </a14:m>
                <a:r>
                  <a:rPr lang="en-US" dirty="0" smtClean="0"/>
                  <a:t>2/5</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791199" y="2568763"/>
                <a:ext cx="2385974" cy="369332"/>
              </a:xfrm>
              <a:prstGeom prst="rect">
                <a:avLst/>
              </a:prstGeom>
              <a:blipFill rotWithShape="1">
                <a:blip r:embed="rId4"/>
                <a:stretch>
                  <a:fillRect t="-8197" r="-1279"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888085" y="3116859"/>
                <a:ext cx="1599605" cy="369332"/>
              </a:xfrm>
              <a:prstGeom prst="rect">
                <a:avLst/>
              </a:prstGeom>
              <a:noFill/>
            </p:spPr>
            <p:txBody>
              <a:bodyPr wrap="none" rtlCol="0">
                <a:spAutoFit/>
              </a:bodyPr>
              <a:lstStyle/>
              <a:p>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𝑚𝑎𝑙𝑒</m:t>
                    </m:r>
                    <m:r>
                      <a:rPr lang="en-US" b="0" i="1" smtClean="0">
                        <a:latin typeface="Cambria Math"/>
                      </a:rPr>
                      <m:t>)=</m:t>
                    </m:r>
                  </m:oMath>
                </a14:m>
                <a:r>
                  <a:rPr lang="en-US" dirty="0" smtClean="0"/>
                  <a:t>5/9</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888085" y="3116859"/>
                <a:ext cx="1599605" cy="369332"/>
              </a:xfrm>
              <a:prstGeom prst="rect">
                <a:avLst/>
              </a:prstGeom>
              <a:blipFill rotWithShape="1">
                <a:blip r:embed="rId5"/>
                <a:stretch>
                  <a:fillRect t="-8197" r="-2290"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8908207" y="2606223"/>
                <a:ext cx="1875835" cy="369332"/>
              </a:xfrm>
              <a:prstGeom prst="rect">
                <a:avLst/>
              </a:prstGeom>
              <a:noFill/>
            </p:spPr>
            <p:txBody>
              <a:bodyPr wrap="none" rtlCol="0">
                <a:spAutoFit/>
              </a:bodyPr>
              <a:lstStyle/>
              <a:p>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𝑆𝑢𝑚𝑎𝑛</m:t>
                    </m:r>
                    <m:r>
                      <a:rPr lang="en-US" b="0" i="1" smtClean="0">
                        <a:latin typeface="Cambria Math"/>
                      </a:rPr>
                      <m:t>)=</m:t>
                    </m:r>
                    <m:r>
                      <a:rPr lang="en-US" b="0" i="0" smtClean="0">
                        <a:latin typeface="Cambria Math"/>
                      </a:rPr>
                      <m:t>3</m:t>
                    </m:r>
                  </m:oMath>
                </a14:m>
                <a:r>
                  <a:rPr lang="en-US" dirty="0" smtClean="0"/>
                  <a:t>/9</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8908207" y="2606223"/>
                <a:ext cx="1875835" cy="369332"/>
              </a:xfrm>
              <a:prstGeom prst="rect">
                <a:avLst/>
              </a:prstGeom>
              <a:blipFill rotWithShape="1">
                <a:blip r:embed="rId6"/>
                <a:stretch>
                  <a:fillRect t="-8333" r="-1948"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8908207" y="3132098"/>
                <a:ext cx="1915396" cy="369332"/>
              </a:xfrm>
              <a:prstGeom prst="rect">
                <a:avLst/>
              </a:prstGeom>
              <a:noFill/>
            </p:spPr>
            <p:txBody>
              <a:bodyPr wrap="none" rtlCol="0">
                <a:spAutoFit/>
              </a:bodyPr>
              <a:lstStyle/>
              <a:p>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𝑓𝑒𝑚𝑎𝑙𝑒</m:t>
                    </m:r>
                    <m:r>
                      <a:rPr lang="en-US" b="0" i="1" smtClean="0">
                        <a:latin typeface="Cambria Math"/>
                      </a:rPr>
                      <m:t>)=</m:t>
                    </m:r>
                    <m:r>
                      <a:rPr lang="en-US" b="0" i="0" smtClean="0">
                        <a:latin typeface="Cambria Math"/>
                      </a:rPr>
                      <m:t>4</m:t>
                    </m:r>
                  </m:oMath>
                </a14:m>
                <a:r>
                  <a:rPr lang="en-US" dirty="0" smtClean="0"/>
                  <a:t>/9</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8908207" y="3132098"/>
                <a:ext cx="1915396" cy="369332"/>
              </a:xfrm>
              <a:prstGeom prst="rect">
                <a:avLst/>
              </a:prstGeom>
              <a:blipFill rotWithShape="1">
                <a:blip r:embed="rId7"/>
                <a:stretch>
                  <a:fillRect t="-8333" r="-1905"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888085" y="4462892"/>
                <a:ext cx="3117007" cy="717248"/>
              </a:xfrm>
              <a:prstGeom prst="rect">
                <a:avLst/>
              </a:prstGeom>
              <a:noFill/>
            </p:spPr>
            <p:txBody>
              <a:bodyPr wrap="none" rtlCol="0">
                <a:spAutoFit/>
              </a:bodyPr>
              <a:lstStyle/>
              <a:p>
                <a14:m>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𝑚𝑎𝑙𝑒</m:t>
                        </m:r>
                      </m:e>
                      <m:e>
                        <m:r>
                          <a:rPr lang="en-US" b="0" i="1" smtClean="0">
                            <a:latin typeface="Cambria Math"/>
                          </a:rPr>
                          <m:t>𝑆𝑢𝑚𝑎𝑛</m:t>
                        </m:r>
                      </m:e>
                    </m:d>
                    <m:r>
                      <a:rPr lang="en-US" b="0" i="1" smtClean="0">
                        <a:latin typeface="Cambria Math"/>
                      </a:rPr>
                      <m:t>=</m:t>
                    </m:r>
                    <m:f>
                      <m:fPr>
                        <m:ctrlPr>
                          <a:rPr lang="en-US" b="0" i="1" smtClean="0">
                            <a:latin typeface="Cambria Math"/>
                          </a:rPr>
                        </m:ctrlPr>
                      </m:fPr>
                      <m:num>
                        <m:d>
                          <m:dPr>
                            <m:ctrlPr>
                              <a:rPr lang="en-US" b="0" i="1" smtClean="0">
                                <a:latin typeface="Cambria Math"/>
                              </a:rPr>
                            </m:ctrlPr>
                          </m:dPr>
                          <m:e>
                            <m:f>
                              <m:fPr>
                                <m:ctrlPr>
                                  <a:rPr lang="en-US" b="0" i="1" smtClean="0">
                                    <a:latin typeface="Cambria Math"/>
                                  </a:rPr>
                                </m:ctrlPr>
                              </m:fPr>
                              <m:num>
                                <m:r>
                                  <a:rPr lang="en-US" b="0" i="1" smtClean="0">
                                    <a:latin typeface="Cambria Math"/>
                                  </a:rPr>
                                  <m:t>2</m:t>
                                </m:r>
                              </m:num>
                              <m:den>
                                <m:r>
                                  <a:rPr lang="en-US" b="0" i="1" smtClean="0">
                                    <a:latin typeface="Cambria Math"/>
                                  </a:rPr>
                                  <m:t>5</m:t>
                                </m:r>
                              </m:den>
                            </m:f>
                          </m:e>
                        </m:d>
                        <m:r>
                          <a:rPr lang="en-US" b="0" i="1" smtClean="0">
                            <a:latin typeface="Cambria Math"/>
                          </a:rPr>
                          <m:t>∗(</m:t>
                        </m:r>
                        <m:f>
                          <m:fPr>
                            <m:ctrlPr>
                              <a:rPr lang="en-US" b="0" i="1" smtClean="0">
                                <a:latin typeface="Cambria Math"/>
                              </a:rPr>
                            </m:ctrlPr>
                          </m:fPr>
                          <m:num>
                            <m:r>
                              <a:rPr lang="en-US" b="0" i="1" smtClean="0">
                                <a:latin typeface="Cambria Math"/>
                              </a:rPr>
                              <m:t>5</m:t>
                            </m:r>
                          </m:num>
                          <m:den>
                            <m:r>
                              <a:rPr lang="en-US" b="0" i="1" smtClean="0">
                                <a:latin typeface="Cambria Math"/>
                              </a:rPr>
                              <m:t>9</m:t>
                            </m:r>
                          </m:den>
                        </m:f>
                        <m:r>
                          <a:rPr lang="en-US" b="0" i="1" smtClean="0">
                            <a:latin typeface="Cambria Math"/>
                          </a:rPr>
                          <m:t>)</m:t>
                        </m:r>
                      </m:num>
                      <m:den>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9</m:t>
                            </m:r>
                          </m:den>
                        </m:f>
                        <m:r>
                          <a:rPr lang="en-US" b="0" i="1" smtClean="0">
                            <a:latin typeface="Cambria Math"/>
                          </a:rPr>
                          <m:t>)</m:t>
                        </m:r>
                      </m:den>
                    </m:f>
                  </m:oMath>
                </a14:m>
                <a:r>
                  <a:rPr lang="en-US" dirty="0" smtClean="0"/>
                  <a:t>=2/3</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888085" y="4462892"/>
                <a:ext cx="3117007" cy="717248"/>
              </a:xfrm>
              <a:prstGeom prst="rect">
                <a:avLst/>
              </a:prstGeom>
              <a:blipFill rotWithShape="1">
                <a:blip r:embed="rId8"/>
                <a:stretch>
                  <a:fillRect r="-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888085" y="5271715"/>
                <a:ext cx="3357458" cy="717248"/>
              </a:xfrm>
              <a:prstGeom prst="rect">
                <a:avLst/>
              </a:prstGeom>
              <a:noFill/>
            </p:spPr>
            <p:txBody>
              <a:bodyPr wrap="none" rtlCol="0">
                <a:spAutoFit/>
              </a:bodyPr>
              <a:lstStyle/>
              <a:p>
                <a14:m>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𝑓𝑒</m:t>
                        </m:r>
                        <m:r>
                          <a:rPr lang="en-US" b="0" i="1" smtClean="0">
                            <a:latin typeface="Cambria Math"/>
                          </a:rPr>
                          <m:t>𝑚𝑎𝑙𝑒</m:t>
                        </m:r>
                      </m:e>
                      <m:e>
                        <m:r>
                          <a:rPr lang="en-US" b="0" i="1" smtClean="0">
                            <a:latin typeface="Cambria Math"/>
                          </a:rPr>
                          <m:t>𝑆𝑢𝑚𝑎𝑛</m:t>
                        </m:r>
                      </m:e>
                    </m:d>
                    <m:r>
                      <a:rPr lang="en-US" b="0" i="1" smtClean="0">
                        <a:latin typeface="Cambria Math"/>
                      </a:rPr>
                      <m:t>=</m:t>
                    </m:r>
                    <m:f>
                      <m:fPr>
                        <m:ctrlPr>
                          <a:rPr lang="en-US" b="0" i="1" smtClean="0">
                            <a:latin typeface="Cambria Math"/>
                          </a:rPr>
                        </m:ctrlPr>
                      </m:fPr>
                      <m:num>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4</m:t>
                                </m:r>
                              </m:den>
                            </m:f>
                          </m:e>
                        </m:d>
                        <m:r>
                          <a:rPr lang="en-US" b="0" i="1" smtClean="0">
                            <a:latin typeface="Cambria Math"/>
                          </a:rPr>
                          <m:t>∗(</m:t>
                        </m:r>
                        <m:f>
                          <m:fPr>
                            <m:ctrlPr>
                              <a:rPr lang="en-US" b="0" i="1" smtClean="0">
                                <a:latin typeface="Cambria Math"/>
                              </a:rPr>
                            </m:ctrlPr>
                          </m:fPr>
                          <m:num>
                            <m:r>
                              <a:rPr lang="en-US" b="0" i="1" smtClean="0">
                                <a:latin typeface="Cambria Math"/>
                              </a:rPr>
                              <m:t>4</m:t>
                            </m:r>
                          </m:num>
                          <m:den>
                            <m:r>
                              <a:rPr lang="en-US" b="0" i="1" smtClean="0">
                                <a:latin typeface="Cambria Math"/>
                              </a:rPr>
                              <m:t>9</m:t>
                            </m:r>
                          </m:den>
                        </m:f>
                        <m:r>
                          <a:rPr lang="en-US" b="0" i="1" smtClean="0">
                            <a:latin typeface="Cambria Math"/>
                          </a:rPr>
                          <m:t>)</m:t>
                        </m:r>
                      </m:num>
                      <m:den>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9</m:t>
                            </m:r>
                          </m:den>
                        </m:f>
                        <m:r>
                          <a:rPr lang="en-US" b="0" i="1" smtClean="0">
                            <a:latin typeface="Cambria Math"/>
                          </a:rPr>
                          <m:t>)</m:t>
                        </m:r>
                      </m:den>
                    </m:f>
                  </m:oMath>
                </a14:m>
                <a:r>
                  <a:rPr lang="en-US" dirty="0" smtClean="0"/>
                  <a:t>=1/3</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888085" y="5271715"/>
                <a:ext cx="3357458" cy="717248"/>
              </a:xfrm>
              <a:prstGeom prst="rect">
                <a:avLst/>
              </a:prstGeom>
              <a:blipFill rotWithShape="1">
                <a:blip r:embed="rId9"/>
                <a:stretch>
                  <a:fillRect r="-5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791200" y="3732375"/>
                <a:ext cx="278993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𝑆𝑢𝑚𝑎𝑛</m:t>
                          </m:r>
                        </m:e>
                        <m:e>
                          <m:r>
                            <a:rPr lang="en-US" b="0" i="1" smtClean="0">
                              <a:latin typeface="Cambria Math"/>
                            </a:rPr>
                            <m:t>𝑓𝑒𝑚𝑎𝑙𝑒</m:t>
                          </m:r>
                        </m:e>
                      </m:d>
                      <m:r>
                        <a:rPr lang="en-US" b="0" i="1" smtClean="0">
                          <a:latin typeface="Cambria Math"/>
                        </a:rPr>
                        <m:t>=</m:t>
                      </m:r>
                      <m:r>
                        <a:rPr lang="en-US" b="0" i="0" smtClean="0">
                          <a:latin typeface="Cambria Math"/>
                        </a:rPr>
                        <m:t>1/4</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791200" y="3732375"/>
                <a:ext cx="2789931" cy="369332"/>
              </a:xfrm>
              <a:prstGeom prst="rect">
                <a:avLst/>
              </a:prstGeom>
              <a:blipFill rotWithShape="1">
                <a:blip r:embed="rId10"/>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22820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pPr marL="0" indent="0">
              <a:buNone/>
            </a:pPr>
            <a:endParaRPr lang="en-US" dirty="0" smtClean="0"/>
          </a:p>
          <a:p>
            <a:r>
              <a:rPr lang="en-US" sz="1800" dirty="0" smtClean="0"/>
              <a:t>Defining the dataset for text classification</a:t>
            </a:r>
          </a:p>
          <a:p>
            <a:pPr marL="0" indent="0">
              <a:buNone/>
            </a:pPr>
            <a:r>
              <a:rPr lang="en-US" sz="1800" i="1" dirty="0" smtClean="0"/>
              <a:t>from </a:t>
            </a:r>
            <a:r>
              <a:rPr lang="en-US" sz="1800" i="1" dirty="0" err="1"/>
              <a:t>nltk.corpus</a:t>
            </a:r>
            <a:r>
              <a:rPr lang="en-US" sz="1800" i="1" dirty="0"/>
              <a:t> import names</a:t>
            </a:r>
          </a:p>
          <a:p>
            <a:pPr marL="0" indent="0">
              <a:buNone/>
            </a:pPr>
            <a:r>
              <a:rPr lang="en-US" sz="1800" i="1" dirty="0" err="1"/>
              <a:t>labeled_names</a:t>
            </a:r>
            <a:r>
              <a:rPr lang="en-US" sz="1800" i="1" dirty="0"/>
              <a:t> = ([(name, 'male') for name in </a:t>
            </a:r>
            <a:r>
              <a:rPr lang="en-US" sz="1800" i="1" dirty="0" err="1"/>
              <a:t>names.words</a:t>
            </a:r>
            <a:r>
              <a:rPr lang="en-US" sz="1800" i="1" dirty="0"/>
              <a:t>('male.txt')] + [(name, 'female') for name in </a:t>
            </a:r>
            <a:r>
              <a:rPr lang="en-US" sz="1800" i="1" dirty="0" err="1"/>
              <a:t>names.words</a:t>
            </a:r>
            <a:r>
              <a:rPr lang="en-US" sz="1800" i="1" dirty="0"/>
              <a:t>('female.txt')])</a:t>
            </a:r>
          </a:p>
          <a:p>
            <a:pPr marL="0" indent="0">
              <a:buNone/>
            </a:pPr>
            <a:r>
              <a:rPr lang="en-US" sz="1800" i="1" dirty="0"/>
              <a:t>import random</a:t>
            </a:r>
          </a:p>
          <a:p>
            <a:pPr marL="0" indent="0">
              <a:buNone/>
            </a:pPr>
            <a:r>
              <a:rPr lang="en-US" sz="1800" i="1" dirty="0" err="1"/>
              <a:t>random.shuffle</a:t>
            </a:r>
            <a:r>
              <a:rPr lang="en-US" sz="1800" i="1" dirty="0"/>
              <a:t>(</a:t>
            </a:r>
            <a:r>
              <a:rPr lang="en-US" sz="1800" i="1" dirty="0" err="1"/>
              <a:t>labeled_names</a:t>
            </a:r>
            <a:r>
              <a:rPr lang="en-US" sz="1800" i="1" dirty="0"/>
              <a:t>)</a:t>
            </a:r>
            <a:endParaRPr lang="en-US" sz="1800" i="1" dirty="0" smtClean="0"/>
          </a:p>
          <a:p>
            <a:pPr marL="0" indent="0">
              <a:buNone/>
            </a:pPr>
            <a:endParaRPr lang="en-US"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392" y="4769825"/>
            <a:ext cx="19431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9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pPr marL="0" indent="0">
              <a:buNone/>
            </a:pPr>
            <a:endParaRPr lang="en-US" dirty="0" smtClean="0"/>
          </a:p>
          <a:p>
            <a:r>
              <a:rPr lang="en-US" sz="1800" dirty="0" smtClean="0"/>
              <a:t>Feature definition for text classification</a:t>
            </a:r>
          </a:p>
          <a:p>
            <a:pPr marL="0" indent="0">
              <a:buNone/>
            </a:pPr>
            <a:r>
              <a:rPr lang="en-US" sz="1800" dirty="0" smtClean="0"/>
              <a:t>Feature – e.g. alphabets of the word-first/last alphabet</a:t>
            </a:r>
          </a:p>
          <a:p>
            <a:pPr marL="0" indent="0">
              <a:buNone/>
            </a:pPr>
            <a:endParaRPr lang="en-US" sz="1800" dirty="0"/>
          </a:p>
          <a:p>
            <a:pPr marL="0" indent="0">
              <a:buNone/>
            </a:pPr>
            <a:r>
              <a:rPr lang="en-US" sz="1800" i="1" dirty="0" err="1"/>
              <a:t>def</a:t>
            </a:r>
            <a:r>
              <a:rPr lang="en-US" sz="1800" i="1" dirty="0"/>
              <a:t> </a:t>
            </a:r>
            <a:r>
              <a:rPr lang="en-US" sz="1800" i="1" dirty="0" err="1"/>
              <a:t>gender_features</a:t>
            </a:r>
            <a:r>
              <a:rPr lang="en-US" sz="1800" i="1" dirty="0"/>
              <a:t>(word):</a:t>
            </a:r>
          </a:p>
          <a:p>
            <a:pPr marL="0" indent="0">
              <a:buNone/>
            </a:pPr>
            <a:r>
              <a:rPr lang="en-US" sz="1800" i="1" dirty="0" smtClean="0"/>
              <a:t>	return </a:t>
            </a:r>
            <a:r>
              <a:rPr lang="en-US" sz="1800" i="1" dirty="0"/>
              <a:t>{'</a:t>
            </a:r>
            <a:r>
              <a:rPr lang="en-US" sz="1800" i="1" dirty="0" err="1"/>
              <a:t>last_letter</a:t>
            </a:r>
            <a:r>
              <a:rPr lang="en-US" sz="1800" i="1" dirty="0"/>
              <a:t>': word[-1]} </a:t>
            </a:r>
            <a:endParaRPr lang="en-US" sz="1800" i="1" dirty="0" smtClean="0"/>
          </a:p>
          <a:p>
            <a:pPr marL="0" indent="0">
              <a:buNone/>
            </a:pPr>
            <a:endParaRPr lang="en-US" sz="1800" dirty="0"/>
          </a:p>
          <a:p>
            <a:pPr marL="0" indent="0">
              <a:buNone/>
            </a:pPr>
            <a:endParaRPr lang="en-US" sz="2000" dirty="0" smtClean="0"/>
          </a:p>
        </p:txBody>
      </p:sp>
    </p:spTree>
    <p:extLst>
      <p:ext uri="{BB962C8B-B14F-4D97-AF65-F5344CB8AC3E}">
        <p14:creationId xmlns:p14="http://schemas.microsoft.com/office/powerpoint/2010/main" val="152603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pPr marL="0" indent="0">
              <a:buNone/>
            </a:pPr>
            <a:endParaRPr lang="en-US" dirty="0" smtClean="0"/>
          </a:p>
          <a:p>
            <a:r>
              <a:rPr lang="en-US" sz="1800" dirty="0" smtClean="0"/>
              <a:t>Data Wrangling; Train/Test sampling</a:t>
            </a:r>
          </a:p>
          <a:p>
            <a:endParaRPr lang="en-US" sz="1800" dirty="0"/>
          </a:p>
          <a:p>
            <a:pPr marL="0" indent="0">
              <a:buNone/>
            </a:pPr>
            <a:r>
              <a:rPr lang="en-US" sz="1800" i="1" dirty="0" err="1"/>
              <a:t>featuresets</a:t>
            </a:r>
            <a:r>
              <a:rPr lang="en-US" sz="1800" i="1" dirty="0"/>
              <a:t> = [(</a:t>
            </a:r>
            <a:r>
              <a:rPr lang="en-US" sz="1800" i="1" dirty="0" err="1"/>
              <a:t>gender_features</a:t>
            </a:r>
            <a:r>
              <a:rPr lang="en-US" sz="1800" i="1" dirty="0"/>
              <a:t>(n), gender) for (n, gender) in </a:t>
            </a:r>
            <a:r>
              <a:rPr lang="en-US" sz="1800" i="1" dirty="0" err="1"/>
              <a:t>labeled_names</a:t>
            </a:r>
            <a:r>
              <a:rPr lang="en-US" sz="1800" i="1" dirty="0"/>
              <a:t>]</a:t>
            </a:r>
          </a:p>
          <a:p>
            <a:pPr marL="0" indent="0">
              <a:buNone/>
            </a:pPr>
            <a:r>
              <a:rPr lang="en-US" sz="1800" i="1" dirty="0" err="1"/>
              <a:t>train_set</a:t>
            </a:r>
            <a:r>
              <a:rPr lang="en-US" sz="1800" i="1" dirty="0"/>
              <a:t>, </a:t>
            </a:r>
            <a:r>
              <a:rPr lang="en-US" sz="1800" i="1" dirty="0" err="1"/>
              <a:t>test_set</a:t>
            </a:r>
            <a:r>
              <a:rPr lang="en-US" sz="1800" i="1" dirty="0"/>
              <a:t> = </a:t>
            </a:r>
            <a:r>
              <a:rPr lang="en-US" sz="1800" i="1" dirty="0" err="1"/>
              <a:t>featuresets</a:t>
            </a:r>
            <a:r>
              <a:rPr lang="en-US" sz="1800" i="1" dirty="0"/>
              <a:t>[500:], </a:t>
            </a:r>
            <a:r>
              <a:rPr lang="en-US" sz="1800" i="1" dirty="0" err="1"/>
              <a:t>featuresets</a:t>
            </a:r>
            <a:r>
              <a:rPr lang="en-US" sz="1800" i="1" dirty="0"/>
              <a:t>[:500]</a:t>
            </a:r>
            <a:endParaRPr lang="en-US" sz="1800" i="1" dirty="0" smtClean="0"/>
          </a:p>
          <a:p>
            <a:pPr marL="0" indent="0">
              <a:buNone/>
            </a:pPr>
            <a:endParaRPr lang="en-US" sz="1800" dirty="0"/>
          </a:p>
          <a:p>
            <a:pPr marL="0" indent="0">
              <a:buNone/>
            </a:pPr>
            <a:endParaRPr lang="en-US"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482" y="4376738"/>
            <a:ext cx="27717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58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pPr marL="0" indent="0">
              <a:buNone/>
            </a:pPr>
            <a:endParaRPr lang="en-US" dirty="0" smtClean="0"/>
          </a:p>
          <a:p>
            <a:r>
              <a:rPr lang="en-US" sz="1800" dirty="0" smtClean="0"/>
              <a:t>Model fitting and model accuracy</a:t>
            </a:r>
          </a:p>
          <a:p>
            <a:endParaRPr lang="en-US" sz="1800" dirty="0"/>
          </a:p>
          <a:p>
            <a:pPr marL="0" indent="0">
              <a:buNone/>
            </a:pPr>
            <a:r>
              <a:rPr lang="en-US" sz="1800" i="1" dirty="0"/>
              <a:t>classifier = </a:t>
            </a:r>
            <a:r>
              <a:rPr lang="en-US" sz="1800" i="1" dirty="0" err="1"/>
              <a:t>nltk.NaiveBayesClassifier.train</a:t>
            </a:r>
            <a:r>
              <a:rPr lang="en-US" sz="1800" i="1" dirty="0"/>
              <a:t>(</a:t>
            </a:r>
            <a:r>
              <a:rPr lang="en-US" sz="1800" i="1" dirty="0" err="1"/>
              <a:t>train_set</a:t>
            </a:r>
            <a:r>
              <a:rPr lang="en-US" sz="1800" i="1" dirty="0"/>
              <a:t>)</a:t>
            </a:r>
          </a:p>
          <a:p>
            <a:pPr marL="0" indent="0">
              <a:buNone/>
            </a:pPr>
            <a:r>
              <a:rPr lang="en-US" sz="1800" i="1" dirty="0" err="1"/>
              <a:t>nltk.classify.accuracy</a:t>
            </a:r>
            <a:r>
              <a:rPr lang="en-US" sz="1800" i="1" dirty="0"/>
              <a:t>(classifier, </a:t>
            </a:r>
            <a:r>
              <a:rPr lang="en-US" sz="1800" i="1" dirty="0" err="1"/>
              <a:t>test_set</a:t>
            </a:r>
            <a:r>
              <a:rPr lang="en-US" sz="1800" i="1" dirty="0"/>
              <a:t>)</a:t>
            </a:r>
          </a:p>
          <a:p>
            <a:pPr marL="0" indent="0">
              <a:buNone/>
            </a:pPr>
            <a:endParaRPr lang="en-US" sz="2000" dirty="0" smtClean="0"/>
          </a:p>
        </p:txBody>
      </p:sp>
    </p:spTree>
    <p:extLst>
      <p:ext uri="{BB962C8B-B14F-4D97-AF65-F5344CB8AC3E}">
        <p14:creationId xmlns:p14="http://schemas.microsoft.com/office/powerpoint/2010/main" val="252511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Text Classification</a:t>
            </a:r>
          </a:p>
          <a:p>
            <a:pPr marL="0" indent="0">
              <a:buNone/>
            </a:pPr>
            <a:endParaRPr lang="en-US" dirty="0" smtClean="0"/>
          </a:p>
          <a:p>
            <a:r>
              <a:rPr lang="en-US" sz="1800" dirty="0"/>
              <a:t>P</a:t>
            </a:r>
            <a:r>
              <a:rPr lang="en-US" sz="1800" dirty="0" smtClean="0"/>
              <a:t>rediction</a:t>
            </a:r>
          </a:p>
          <a:p>
            <a:pPr marL="0" indent="0">
              <a:buNone/>
            </a:pPr>
            <a:endParaRPr lang="en-US" sz="1800" dirty="0"/>
          </a:p>
          <a:p>
            <a:pPr marL="0" indent="0">
              <a:buNone/>
            </a:pPr>
            <a:endParaRPr lang="en-US" sz="2000" dirty="0" smtClean="0"/>
          </a:p>
        </p:txBody>
      </p:sp>
      <p:sp>
        <p:nvSpPr>
          <p:cNvPr id="3" name="Rectangle 2"/>
          <p:cNvSpPr/>
          <p:nvPr/>
        </p:nvSpPr>
        <p:spPr>
          <a:xfrm>
            <a:off x="3048000" y="3105835"/>
            <a:ext cx="6096000" cy="646331"/>
          </a:xfrm>
          <a:prstGeom prst="rect">
            <a:avLst/>
          </a:prstGeom>
        </p:spPr>
        <p:txBody>
          <a:bodyPr>
            <a:spAutoFit/>
          </a:bodyPr>
          <a:lstStyle/>
          <a:p>
            <a:r>
              <a:rPr lang="en-US" i="1" dirty="0" err="1"/>
              <a:t>dftest</a:t>
            </a:r>
            <a:r>
              <a:rPr lang="en-US" i="1" dirty="0"/>
              <a:t>=</a:t>
            </a:r>
            <a:r>
              <a:rPr lang="en-US" i="1" dirty="0" err="1"/>
              <a:t>pd.DataFrame</a:t>
            </a:r>
            <a:r>
              <a:rPr lang="en-US" i="1" dirty="0"/>
              <a:t>(</a:t>
            </a:r>
            <a:r>
              <a:rPr lang="en-US" i="1" dirty="0" err="1"/>
              <a:t>test_set,columns</a:t>
            </a:r>
            <a:r>
              <a:rPr lang="en-US" i="1" dirty="0"/>
              <a:t>=['</a:t>
            </a:r>
            <a:r>
              <a:rPr lang="en-US" i="1" dirty="0" err="1"/>
              <a:t>Feature','Gender</a:t>
            </a:r>
            <a:r>
              <a:rPr lang="en-US" i="1" dirty="0"/>
              <a:t>'])</a:t>
            </a:r>
          </a:p>
          <a:p>
            <a:r>
              <a:rPr lang="en-US" i="1" dirty="0" err="1"/>
              <a:t>dftest</a:t>
            </a:r>
            <a:r>
              <a:rPr lang="en-US" i="1" dirty="0"/>
              <a:t>['Predicted']=</a:t>
            </a:r>
            <a:r>
              <a:rPr lang="en-US" i="1" dirty="0" err="1"/>
              <a:t>dftest</a:t>
            </a:r>
            <a:r>
              <a:rPr lang="en-US" i="1" dirty="0"/>
              <a:t>['Feature'].map(</a:t>
            </a:r>
            <a:r>
              <a:rPr lang="en-US" i="1" dirty="0" err="1"/>
              <a:t>classifier.classify</a:t>
            </a:r>
            <a:r>
              <a:rPr lang="en-US" i="1"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537" y="4118831"/>
            <a:ext cx="28289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05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61439" t="12778" r="7560" b="51111"/>
          <a:stretch/>
        </p:blipFill>
        <p:spPr>
          <a:xfrm>
            <a:off x="6229350" y="1944975"/>
            <a:ext cx="5181600" cy="3862832"/>
          </a:xfrm>
          <a:prstGeom prst="rect">
            <a:avLst/>
          </a:prstGeom>
        </p:spPr>
      </p:pic>
      <p:grpSp>
        <p:nvGrpSpPr>
          <p:cNvPr id="4" name="Group 3"/>
          <p:cNvGrpSpPr/>
          <p:nvPr/>
        </p:nvGrpSpPr>
        <p:grpSpPr>
          <a:xfrm>
            <a:off x="663244" y="597331"/>
            <a:ext cx="4744339" cy="671512"/>
            <a:chOff x="663244" y="597331"/>
            <a:chExt cx="4744339" cy="671512"/>
          </a:xfrm>
        </p:grpSpPr>
        <p:sp>
          <p:nvSpPr>
            <p:cNvPr id="5" name="Rectangle 4"/>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Locations</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6" name="Picture 5"/>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44" y="1944975"/>
            <a:ext cx="4358758" cy="4246275"/>
          </a:xfrm>
          <a:prstGeom prst="rect">
            <a:avLst/>
          </a:prstGeom>
        </p:spPr>
      </p:pic>
      <p:sp>
        <p:nvSpPr>
          <p:cNvPr id="8" name="Rectangle 7"/>
          <p:cNvSpPr/>
          <p:nvPr/>
        </p:nvSpPr>
        <p:spPr>
          <a:xfrm>
            <a:off x="663244" y="1454515"/>
            <a:ext cx="4358758" cy="369332"/>
          </a:xfrm>
          <a:prstGeom prst="rect">
            <a:avLst/>
          </a:prstGeom>
        </p:spPr>
        <p:txBody>
          <a:bodyPr wrap="square">
            <a:spAutoFit/>
          </a:bodyPr>
          <a:lstStyle/>
          <a:p>
            <a:r>
              <a:rPr lang="en-GB" dirty="0">
                <a:solidFill>
                  <a:srgbClr val="2E74B5"/>
                </a:solidFill>
              </a:rPr>
              <a:t>Location 1: ‘The Stables’, Stormont Castle</a:t>
            </a:r>
          </a:p>
        </p:txBody>
      </p:sp>
      <p:sp>
        <p:nvSpPr>
          <p:cNvPr id="9" name="Oval 8"/>
          <p:cNvSpPr/>
          <p:nvPr/>
        </p:nvSpPr>
        <p:spPr>
          <a:xfrm>
            <a:off x="7703879" y="3657316"/>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0" name="Rectangle 9"/>
          <p:cNvSpPr/>
          <p:nvPr/>
        </p:nvSpPr>
        <p:spPr>
          <a:xfrm>
            <a:off x="6096000" y="1454515"/>
            <a:ext cx="4358758" cy="369332"/>
          </a:xfrm>
          <a:prstGeom prst="rect">
            <a:avLst/>
          </a:prstGeom>
        </p:spPr>
        <p:txBody>
          <a:bodyPr wrap="square">
            <a:spAutoFit/>
          </a:bodyPr>
          <a:lstStyle/>
          <a:p>
            <a:r>
              <a:rPr lang="en-GB" dirty="0">
                <a:solidFill>
                  <a:srgbClr val="2E74B5"/>
                </a:solidFill>
              </a:rPr>
              <a:t>Location 2: ‘iD Lab’, Adelaide Street, Belfast</a:t>
            </a:r>
          </a:p>
        </p:txBody>
      </p:sp>
      <p:sp>
        <p:nvSpPr>
          <p:cNvPr id="12" name="Oval 11"/>
          <p:cNvSpPr/>
          <p:nvPr/>
        </p:nvSpPr>
        <p:spPr>
          <a:xfrm>
            <a:off x="2847975" y="392430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3" name="Arrow: Left 12"/>
          <p:cNvSpPr/>
          <p:nvPr/>
        </p:nvSpPr>
        <p:spPr>
          <a:xfrm>
            <a:off x="3373696" y="394858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p:cNvSpPr/>
          <p:nvPr/>
        </p:nvSpPr>
        <p:spPr>
          <a:xfrm>
            <a:off x="8275379" y="375686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24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mc:AlternateContent xmlns:mc="http://schemas.openxmlformats.org/markup-compatibility/2006">
        <mc:Choice xmlns:a14="http://schemas.microsoft.com/office/drawing/2010/main" Requires="a14">
          <p:sp>
            <p:nvSpPr>
              <p:cNvPr id="11" name="Content Placeholder 10"/>
              <p:cNvSpPr>
                <a:spLocks noGrp="1"/>
              </p:cNvSpPr>
              <p:nvPr>
                <p:ph idx="1"/>
              </p:nvPr>
            </p:nvSpPr>
            <p:spPr/>
            <p:txBody>
              <a:bodyPr>
                <a:normAutofit/>
              </a:bodyPr>
              <a:lstStyle/>
              <a:p>
                <a:r>
                  <a:rPr lang="en-US" dirty="0" smtClean="0"/>
                  <a:t>Newsvendor Problem</a:t>
                </a:r>
              </a:p>
              <a:p>
                <a:pPr marL="0" indent="0">
                  <a:buNone/>
                </a:pPr>
                <a:endParaRPr lang="en-US" dirty="0" smtClean="0"/>
              </a:p>
              <a:p>
                <a:r>
                  <a:rPr lang="en-US" sz="1800" dirty="0" smtClean="0"/>
                  <a:t>Optimal Demand prediction</a:t>
                </a:r>
              </a:p>
              <a:p>
                <a:r>
                  <a:rPr lang="en-US" sz="1800" dirty="0" smtClean="0"/>
                  <a:t>Historical demand distribution (can be assumed to follow Poisson)</a:t>
                </a:r>
              </a:p>
              <a:p>
                <a:pPr marL="0" indent="0">
                  <a:buNone/>
                </a:pPr>
                <a:endParaRPr lang="en-US" sz="1800" dirty="0" smtClean="0"/>
              </a:p>
              <a:p>
                <a:r>
                  <a:rPr lang="en-US" sz="1800" dirty="0" smtClean="0"/>
                  <a:t>Poisson Distribution : a newsvendor sells mu newspapers everyday on average, what is the probability that he would sell x units tomorrow ; </a:t>
                </a:r>
                <a14:m>
                  <m:oMath xmlns:m="http://schemas.openxmlformats.org/officeDocument/2006/math">
                    <m:r>
                      <a:rPr lang="en-US" sz="1800" b="0" i="1" smtClean="0">
                        <a:latin typeface="Cambria Math"/>
                      </a:rPr>
                      <m:t>𝑃</m:t>
                    </m:r>
                    <m:d>
                      <m:dPr>
                        <m:ctrlPr>
                          <a:rPr lang="en-US" sz="1800" b="0" i="1" smtClean="0">
                            <a:latin typeface="Cambria Math"/>
                          </a:rPr>
                        </m:ctrlPr>
                      </m:dPr>
                      <m:e>
                        <m:r>
                          <a:rPr lang="en-US" sz="1800" b="0" i="1" smtClean="0">
                            <a:latin typeface="Cambria Math"/>
                          </a:rPr>
                          <m:t>𝑥</m:t>
                        </m:r>
                        <m:r>
                          <a:rPr lang="en-US" sz="1800" b="0" i="1" smtClean="0">
                            <a:latin typeface="Cambria Math"/>
                          </a:rPr>
                          <m:t>;</m:t>
                        </m:r>
                        <m:r>
                          <a:rPr lang="en-US" sz="1800" b="0" i="1" smtClean="0">
                            <a:latin typeface="Cambria Math"/>
                          </a:rPr>
                          <m:t>𝑚𝑢</m:t>
                        </m:r>
                      </m:e>
                    </m:d>
                    <m:r>
                      <a:rPr lang="en-US" sz="1800" b="0" i="1" smtClean="0">
                        <a:latin typeface="Cambria Math"/>
                      </a:rPr>
                      <m:t>=</m:t>
                    </m:r>
                    <m:f>
                      <m:fPr>
                        <m:ctrlPr>
                          <a:rPr lang="en-US" sz="1800" b="0" i="1" smtClean="0">
                            <a:latin typeface="Cambria Math"/>
                          </a:rPr>
                        </m:ctrlPr>
                      </m:fPr>
                      <m:num>
                        <m:sSup>
                          <m:sSupPr>
                            <m:ctrlPr>
                              <a:rPr lang="en-US" sz="1800" b="0" i="1" smtClean="0">
                                <a:latin typeface="Cambria Math"/>
                              </a:rPr>
                            </m:ctrlPr>
                          </m:sSupPr>
                          <m:e>
                            <m:r>
                              <a:rPr lang="en-US" sz="1800" b="0" i="1" smtClean="0">
                                <a:latin typeface="Cambria Math"/>
                              </a:rPr>
                              <m:t>𝑒</m:t>
                            </m:r>
                          </m:e>
                          <m:sup>
                            <m:r>
                              <a:rPr lang="en-US" sz="1800" b="0" i="1" smtClean="0">
                                <a:latin typeface="Cambria Math"/>
                              </a:rPr>
                              <m:t>−</m:t>
                            </m:r>
                            <m:r>
                              <a:rPr lang="en-US" sz="1800" b="0" i="1" smtClean="0">
                                <a:latin typeface="Cambria Math"/>
                              </a:rPr>
                              <m:t>𝑚𝑢</m:t>
                            </m:r>
                          </m:sup>
                        </m:sSup>
                        <m:r>
                          <a:rPr lang="en-US" sz="1800" b="0" i="1" smtClean="0">
                            <a:latin typeface="Cambria Math"/>
                          </a:rPr>
                          <m:t>∗</m:t>
                        </m:r>
                        <m:sSup>
                          <m:sSupPr>
                            <m:ctrlPr>
                              <a:rPr lang="en-US" sz="1800" b="0" i="1" smtClean="0">
                                <a:latin typeface="Cambria Math"/>
                              </a:rPr>
                            </m:ctrlPr>
                          </m:sSupPr>
                          <m:e>
                            <m:r>
                              <a:rPr lang="en-US" sz="1800" b="0" i="1" smtClean="0">
                                <a:latin typeface="Cambria Math"/>
                              </a:rPr>
                              <m:t>𝑚𝑢</m:t>
                            </m:r>
                          </m:e>
                          <m:sup>
                            <m:r>
                              <a:rPr lang="en-US" sz="1800" b="0" i="1" smtClean="0">
                                <a:latin typeface="Cambria Math"/>
                              </a:rPr>
                              <m:t>𝑥</m:t>
                            </m:r>
                          </m:sup>
                        </m:sSup>
                      </m:num>
                      <m:den>
                        <m:r>
                          <a:rPr lang="en-US" sz="1800" b="0" i="1" smtClean="0">
                            <a:latin typeface="Cambria Math"/>
                          </a:rPr>
                          <m:t>𝑥</m:t>
                        </m:r>
                        <m:r>
                          <a:rPr lang="en-US" sz="1800" b="0" i="1" smtClean="0">
                            <a:latin typeface="Cambria Math"/>
                          </a:rPr>
                          <m:t>!</m:t>
                        </m:r>
                      </m:den>
                    </m:f>
                  </m:oMath>
                </a14:m>
                <a:endParaRPr lang="en-US" sz="1800" dirty="0" smtClean="0"/>
              </a:p>
              <a:p>
                <a:endParaRPr lang="en-US" sz="1800" dirty="0"/>
              </a:p>
              <a:p>
                <a:r>
                  <a:rPr lang="en-US" sz="1800" dirty="0" smtClean="0"/>
                  <a:t>Overage and underage costs</a:t>
                </a:r>
              </a:p>
              <a:p>
                <a:endParaRPr lang="en-US" sz="1800" dirty="0" smtClean="0"/>
              </a:p>
              <a:p>
                <a:pPr marL="0" indent="0">
                  <a:buNone/>
                </a:pPr>
                <a:endParaRPr lang="en-US" sz="1800" dirty="0"/>
              </a:p>
              <a:p>
                <a:pPr marL="0" indent="0">
                  <a:buNone/>
                </a:pPr>
                <a:endParaRPr lang="en-US" sz="2000" dirty="0" smtClean="0"/>
              </a:p>
            </p:txBody>
          </p:sp>
        </mc:Choice>
        <mc:Fallback>
          <p:sp>
            <p:nvSpPr>
              <p:cNvPr id="11" name="Content Placeholder 10"/>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1180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mc:AlternateContent xmlns:mc="http://schemas.openxmlformats.org/markup-compatibility/2006">
        <mc:Choice xmlns:a14="http://schemas.microsoft.com/office/drawing/2010/main" Requires="a14">
          <p:sp>
            <p:nvSpPr>
              <p:cNvPr id="11" name="Content Placeholder 10"/>
              <p:cNvSpPr>
                <a:spLocks noGrp="1"/>
              </p:cNvSpPr>
              <p:nvPr>
                <p:ph idx="1"/>
              </p:nvPr>
            </p:nvSpPr>
            <p:spPr/>
            <p:txBody>
              <a:bodyPr>
                <a:normAutofit/>
              </a:bodyPr>
              <a:lstStyle/>
              <a:p>
                <a:r>
                  <a:rPr lang="en-US" dirty="0" smtClean="0"/>
                  <a:t>Newsvendor Problem</a:t>
                </a:r>
              </a:p>
              <a:p>
                <a:pPr marL="0" indent="0">
                  <a:buNone/>
                </a:pPr>
                <a:endParaRPr lang="en-US" dirty="0" smtClean="0"/>
              </a:p>
              <a:p>
                <a:pPr marL="0" indent="0">
                  <a:buNone/>
                </a:pPr>
                <a:endParaRPr lang="en-US" sz="1800" dirty="0" smtClean="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𝑃</m:t>
                      </m:r>
                      <m:d>
                        <m:dPr>
                          <m:ctrlPr>
                            <a:rPr lang="en-US" sz="1800" i="1">
                              <a:latin typeface="Cambria Math"/>
                            </a:rPr>
                          </m:ctrlPr>
                        </m:dPr>
                        <m:e>
                          <m:r>
                            <a:rPr lang="en-US" sz="1800" b="0" i="1" smtClean="0">
                              <a:latin typeface="Cambria Math"/>
                            </a:rPr>
                            <m:t>𝐷𝑒𝑚𝑎𝑛𝑑</m:t>
                          </m:r>
                          <m:r>
                            <a:rPr lang="en-US" sz="1800" b="0" i="1" smtClean="0">
                              <a:latin typeface="Cambria Math"/>
                            </a:rPr>
                            <m:t>&gt;</m:t>
                          </m:r>
                          <m:r>
                            <a:rPr lang="en-US" sz="1800" b="0" i="1" smtClean="0">
                              <a:latin typeface="Cambria Math"/>
                            </a:rPr>
                            <m:t>𝑄</m:t>
                          </m:r>
                        </m:e>
                      </m:d>
                      <m:r>
                        <a:rPr lang="en-US" sz="1800" i="1">
                          <a:latin typeface="Cambria Math"/>
                        </a:rPr>
                        <m:t>∗</m:t>
                      </m:r>
                      <m:r>
                        <a:rPr lang="en-US" sz="1800" i="1">
                          <a:latin typeface="Cambria Math"/>
                        </a:rPr>
                        <m:t>𝑠𝑐</m:t>
                      </m:r>
                      <m:r>
                        <a:rPr lang="en-US" sz="1800" i="1">
                          <a:latin typeface="Cambria Math"/>
                        </a:rPr>
                        <m:t>=</m:t>
                      </m:r>
                      <m:r>
                        <a:rPr lang="en-US" sz="1800" i="1">
                          <a:latin typeface="Cambria Math"/>
                        </a:rPr>
                        <m:t>𝑃</m:t>
                      </m:r>
                      <m:d>
                        <m:dPr>
                          <m:ctrlPr>
                            <a:rPr lang="en-US" sz="1800" i="1">
                              <a:latin typeface="Cambria Math"/>
                            </a:rPr>
                          </m:ctrlPr>
                        </m:dPr>
                        <m:e>
                          <m:r>
                            <a:rPr lang="en-US" sz="1800" b="0" i="1" smtClean="0">
                              <a:latin typeface="Cambria Math"/>
                            </a:rPr>
                            <m:t>𝐷𝑒𝑚𝑎𝑛𝑑</m:t>
                          </m:r>
                          <m:r>
                            <a:rPr lang="en-US" sz="1800" b="0" i="1" smtClean="0">
                              <a:latin typeface="Cambria Math"/>
                            </a:rPr>
                            <m:t>≤</m:t>
                          </m:r>
                          <m:r>
                            <a:rPr lang="en-US" sz="1800" b="0" i="1" smtClean="0">
                              <a:latin typeface="Cambria Math"/>
                            </a:rPr>
                            <m:t>𝑄</m:t>
                          </m:r>
                        </m:e>
                      </m:d>
                      <m:r>
                        <a:rPr lang="en-US" sz="1800" i="1">
                          <a:latin typeface="Cambria Math"/>
                        </a:rPr>
                        <m:t>∗</m:t>
                      </m:r>
                      <m:r>
                        <a:rPr lang="en-US" sz="1800" i="1">
                          <a:latin typeface="Cambria Math"/>
                        </a:rPr>
                        <m:t>𝑒𝑥𝑐</m:t>
                      </m:r>
                    </m:oMath>
                  </m:oMathPara>
                </a14:m>
                <a:endParaRPr lang="en-US" sz="1800" dirty="0" smtClean="0"/>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𝑠𝑐</m:t>
                      </m:r>
                      <m:r>
                        <a:rPr lang="en-US" sz="1800" b="0" i="1" smtClean="0">
                          <a:latin typeface="Cambria Math"/>
                        </a:rPr>
                        <m:t>∗(1−</m:t>
                      </m:r>
                      <m:r>
                        <a:rPr lang="en-US" sz="1800" b="0" i="1" smtClean="0">
                          <a:latin typeface="Cambria Math"/>
                        </a:rPr>
                        <m:t>𝐹</m:t>
                      </m:r>
                      <m:d>
                        <m:dPr>
                          <m:ctrlPr>
                            <a:rPr lang="en-US" sz="1800" b="0" i="1" smtClean="0">
                              <a:latin typeface="Cambria Math"/>
                            </a:rPr>
                          </m:ctrlPr>
                        </m:dPr>
                        <m:e>
                          <m:r>
                            <a:rPr lang="en-US" sz="1800" b="0" i="1" smtClean="0">
                              <a:latin typeface="Cambria Math"/>
                            </a:rPr>
                            <m:t>𝑄</m:t>
                          </m:r>
                        </m:e>
                      </m:d>
                      <m:r>
                        <a:rPr lang="en-US" sz="1800" b="0" i="1" smtClean="0">
                          <a:latin typeface="Cambria Math"/>
                        </a:rPr>
                        <m:t>)</m:t>
                      </m:r>
                      <m:r>
                        <a:rPr lang="en-US" sz="1800" i="1">
                          <a:latin typeface="Cambria Math"/>
                        </a:rPr>
                        <m:t>=(</m:t>
                      </m:r>
                      <m:r>
                        <a:rPr lang="en-US" sz="1800" b="0" i="1" smtClean="0">
                          <a:latin typeface="Cambria Math"/>
                        </a:rPr>
                        <m:t>𝐹</m:t>
                      </m:r>
                      <m:r>
                        <a:rPr lang="en-US" sz="1800" b="0" i="1" smtClean="0">
                          <a:latin typeface="Cambria Math"/>
                        </a:rPr>
                        <m:t>(</m:t>
                      </m:r>
                      <m:r>
                        <a:rPr lang="en-US" sz="1800" b="0" i="1" smtClean="0">
                          <a:latin typeface="Cambria Math"/>
                        </a:rPr>
                        <m:t>𝑄</m:t>
                      </m:r>
                      <m:r>
                        <a:rPr lang="en-US" sz="1800" i="1">
                          <a:latin typeface="Cambria Math"/>
                        </a:rPr>
                        <m:t>)</m:t>
                      </m:r>
                      <m:r>
                        <a:rPr lang="en-US" sz="1800" i="1">
                          <a:latin typeface="Cambria Math"/>
                        </a:rPr>
                        <m:t>∗</m:t>
                      </m:r>
                      <m:r>
                        <a:rPr lang="en-US" sz="1800" i="1">
                          <a:latin typeface="Cambria Math"/>
                        </a:rPr>
                        <m:t>𝑒𝑥𝑐</m:t>
                      </m:r>
                    </m:oMath>
                  </m:oMathPara>
                </a14:m>
                <a:endParaRPr lang="en-US" sz="1800" dirty="0" smtClean="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𝐹</m:t>
                      </m:r>
                      <m:d>
                        <m:dPr>
                          <m:ctrlPr>
                            <a:rPr lang="en-US" sz="2000" b="0" i="1" smtClean="0">
                              <a:latin typeface="Cambria Math"/>
                            </a:rPr>
                          </m:ctrlPr>
                        </m:dPr>
                        <m:e>
                          <m:r>
                            <a:rPr lang="en-US" sz="2000" b="0" i="1" smtClean="0">
                              <a:latin typeface="Cambria Math"/>
                            </a:rPr>
                            <m:t>𝑄</m:t>
                          </m:r>
                        </m:e>
                      </m:d>
                      <m:r>
                        <a:rPr lang="en-US" sz="2000" b="0" i="1" smtClean="0">
                          <a:latin typeface="Cambria Math"/>
                        </a:rPr>
                        <m:t>≥</m:t>
                      </m:r>
                      <m:f>
                        <m:fPr>
                          <m:ctrlPr>
                            <a:rPr lang="en-US" sz="2000" b="0" i="1" smtClean="0">
                              <a:latin typeface="Cambria Math"/>
                            </a:rPr>
                          </m:ctrlPr>
                        </m:fPr>
                        <m:num>
                          <m:r>
                            <a:rPr lang="en-US" sz="2000" b="0" i="1" smtClean="0">
                              <a:latin typeface="Cambria Math"/>
                            </a:rPr>
                            <m:t>𝑠𝑐</m:t>
                          </m:r>
                        </m:num>
                        <m:den>
                          <m:r>
                            <a:rPr lang="en-US" sz="2000" b="0" i="1" smtClean="0">
                              <a:latin typeface="Cambria Math"/>
                            </a:rPr>
                            <m:t>𝑠𝑐</m:t>
                          </m:r>
                          <m:r>
                            <a:rPr lang="en-US" sz="2000" b="0" i="1" smtClean="0">
                              <a:latin typeface="Cambria Math"/>
                            </a:rPr>
                            <m:t>+</m:t>
                          </m:r>
                          <m:r>
                            <a:rPr lang="en-US" sz="2000" b="0" i="1" smtClean="0">
                              <a:latin typeface="Cambria Math"/>
                            </a:rPr>
                            <m:t>𝑒𝑥𝑐</m:t>
                          </m:r>
                        </m:den>
                      </m:f>
                    </m:oMath>
                  </m:oMathPara>
                </a14:m>
                <a:endParaRPr lang="en-US" sz="2000" dirty="0" smtClean="0"/>
              </a:p>
            </p:txBody>
          </p:sp>
        </mc:Choice>
        <mc:Fallback>
          <p:sp>
            <p:nvSpPr>
              <p:cNvPr id="11" name="Content Placeholder 10"/>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2177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fontScale="92500" lnSpcReduction="20000"/>
          </a:bodyPr>
          <a:lstStyle/>
          <a:p>
            <a:r>
              <a:rPr lang="en-US" dirty="0" smtClean="0"/>
              <a:t>Newsvendor Problem</a:t>
            </a:r>
          </a:p>
          <a:p>
            <a:pPr marL="0" indent="0">
              <a:buNone/>
            </a:pPr>
            <a:endParaRPr lang="en-US" dirty="0" smtClean="0"/>
          </a:p>
          <a:p>
            <a:pPr marL="0" indent="0">
              <a:buNone/>
            </a:pPr>
            <a:r>
              <a:rPr lang="en-US" sz="1800" b="1" dirty="0" smtClean="0"/>
              <a:t>Generating dummy demand (assuming </a:t>
            </a:r>
            <a:r>
              <a:rPr lang="en-US" sz="1800" b="1" dirty="0" err="1" smtClean="0"/>
              <a:t>Poissing</a:t>
            </a:r>
            <a:r>
              <a:rPr lang="en-US" sz="1800" b="1" dirty="0" smtClean="0"/>
              <a:t> distribution)</a:t>
            </a:r>
          </a:p>
          <a:p>
            <a:pPr marL="0" indent="0">
              <a:buNone/>
            </a:pPr>
            <a:r>
              <a:rPr lang="en-US" sz="1800" i="1" dirty="0" err="1"/>
              <a:t>def</a:t>
            </a:r>
            <a:r>
              <a:rPr lang="en-US" sz="1800" i="1" dirty="0"/>
              <a:t> demand(</a:t>
            </a:r>
            <a:r>
              <a:rPr lang="en-US" sz="1800" i="1" dirty="0" err="1"/>
              <a:t>size,lam</a:t>
            </a:r>
            <a:r>
              <a:rPr lang="en-US" sz="1800" i="1" dirty="0"/>
              <a:t>):</a:t>
            </a:r>
          </a:p>
          <a:p>
            <a:pPr marL="0" indent="0">
              <a:buNone/>
            </a:pPr>
            <a:r>
              <a:rPr lang="en-US" sz="1800" i="1" dirty="0"/>
              <a:t>    import </a:t>
            </a:r>
            <a:r>
              <a:rPr lang="en-US" sz="1800" i="1" dirty="0" err="1"/>
              <a:t>scipy</a:t>
            </a:r>
            <a:r>
              <a:rPr lang="en-US" sz="1800" i="1" dirty="0"/>
              <a:t> as </a:t>
            </a:r>
            <a:r>
              <a:rPr lang="en-US" sz="1800" i="1" dirty="0" err="1"/>
              <a:t>sp</a:t>
            </a:r>
            <a:endParaRPr lang="en-US" sz="1800" i="1" dirty="0"/>
          </a:p>
          <a:p>
            <a:pPr marL="0" indent="0">
              <a:buNone/>
            </a:pPr>
            <a:r>
              <a:rPr lang="en-US" sz="1800" i="1" dirty="0"/>
              <a:t>    </a:t>
            </a:r>
            <a:r>
              <a:rPr lang="en-US" sz="1800" i="1" dirty="0" err="1"/>
              <a:t>pmf</a:t>
            </a:r>
            <a:r>
              <a:rPr lang="en-US" sz="1800" i="1" dirty="0"/>
              <a:t>=[]</a:t>
            </a:r>
          </a:p>
          <a:p>
            <a:pPr marL="0" indent="0">
              <a:buNone/>
            </a:pPr>
            <a:r>
              <a:rPr lang="en-US" sz="1800" i="1" dirty="0"/>
              <a:t>    </a:t>
            </a:r>
            <a:r>
              <a:rPr lang="en-US" sz="1800" i="1" dirty="0" err="1"/>
              <a:t>cdf</a:t>
            </a:r>
            <a:r>
              <a:rPr lang="en-US" sz="1800" i="1" dirty="0"/>
              <a:t>=[]</a:t>
            </a:r>
          </a:p>
          <a:p>
            <a:pPr marL="0" indent="0">
              <a:buNone/>
            </a:pPr>
            <a:r>
              <a:rPr lang="en-US" sz="1800" i="1" dirty="0"/>
              <a:t>    for </a:t>
            </a:r>
            <a:r>
              <a:rPr lang="en-US" sz="1800" i="1" dirty="0" err="1"/>
              <a:t>i</a:t>
            </a:r>
            <a:r>
              <a:rPr lang="en-US" sz="1800" i="1" dirty="0"/>
              <a:t> in range(size):</a:t>
            </a:r>
          </a:p>
          <a:p>
            <a:pPr marL="0" indent="0">
              <a:buNone/>
            </a:pPr>
            <a:r>
              <a:rPr lang="en-US" sz="1800" i="1" dirty="0"/>
              <a:t>        d=</a:t>
            </a:r>
            <a:r>
              <a:rPr lang="en-US" sz="1800" i="1" dirty="0" err="1"/>
              <a:t>sp.stats.distributions.poisson.pmf</a:t>
            </a:r>
            <a:r>
              <a:rPr lang="en-US" sz="1800" i="1" dirty="0"/>
              <a:t>(</a:t>
            </a:r>
            <a:r>
              <a:rPr lang="en-US" sz="1800" i="1" dirty="0" err="1"/>
              <a:t>i,lam</a:t>
            </a:r>
            <a:r>
              <a:rPr lang="en-US" sz="1800" i="1" dirty="0"/>
              <a:t>)</a:t>
            </a:r>
          </a:p>
          <a:p>
            <a:pPr marL="0" indent="0">
              <a:buNone/>
            </a:pPr>
            <a:r>
              <a:rPr lang="en-US" sz="1800" i="1" dirty="0"/>
              <a:t>        c=</a:t>
            </a:r>
            <a:r>
              <a:rPr lang="en-US" sz="1800" i="1" dirty="0" err="1"/>
              <a:t>sp.stats.distributions.poisson.cdf</a:t>
            </a:r>
            <a:r>
              <a:rPr lang="en-US" sz="1800" i="1" dirty="0"/>
              <a:t>(</a:t>
            </a:r>
            <a:r>
              <a:rPr lang="en-US" sz="1800" i="1" dirty="0" err="1"/>
              <a:t>i,lam</a:t>
            </a:r>
            <a:r>
              <a:rPr lang="en-US" sz="1800" i="1" dirty="0"/>
              <a:t>)</a:t>
            </a:r>
          </a:p>
          <a:p>
            <a:pPr marL="0" indent="0">
              <a:buNone/>
            </a:pPr>
            <a:r>
              <a:rPr lang="en-US" sz="1800" i="1" dirty="0"/>
              <a:t>        </a:t>
            </a:r>
            <a:r>
              <a:rPr lang="en-US" sz="1800" i="1" dirty="0" err="1"/>
              <a:t>pmf.append</a:t>
            </a:r>
            <a:r>
              <a:rPr lang="en-US" sz="1800" i="1" dirty="0"/>
              <a:t>(d)</a:t>
            </a:r>
          </a:p>
          <a:p>
            <a:pPr marL="0" indent="0">
              <a:buNone/>
            </a:pPr>
            <a:r>
              <a:rPr lang="en-US" sz="1800" i="1" dirty="0"/>
              <a:t>        </a:t>
            </a:r>
            <a:r>
              <a:rPr lang="en-US" sz="1800" i="1" dirty="0" err="1"/>
              <a:t>cdf.append</a:t>
            </a:r>
            <a:r>
              <a:rPr lang="en-US" sz="1800" i="1" dirty="0"/>
              <a:t>(c)</a:t>
            </a:r>
          </a:p>
          <a:p>
            <a:pPr marL="0" indent="0">
              <a:buNone/>
            </a:pPr>
            <a:r>
              <a:rPr lang="en-US" sz="1800" i="1" dirty="0"/>
              <a:t>    return </a:t>
            </a:r>
            <a:r>
              <a:rPr lang="en-US" sz="1800" i="1" dirty="0" err="1"/>
              <a:t>pmf,cdf</a:t>
            </a:r>
            <a:endParaRPr lang="en-US" sz="1800" i="1" dirty="0" smtClean="0"/>
          </a:p>
          <a:p>
            <a:pPr marL="0" indent="0">
              <a:buNone/>
            </a:pPr>
            <a:endParaRPr lang="en-US" sz="1800" dirty="0"/>
          </a:p>
          <a:p>
            <a:pPr marL="0" indent="0">
              <a:buNone/>
            </a:pPr>
            <a:endParaRPr lang="en-US" sz="2000" dirty="0" smtClean="0"/>
          </a:p>
        </p:txBody>
      </p:sp>
    </p:spTree>
    <p:extLst>
      <p:ext uri="{BB962C8B-B14F-4D97-AF65-F5344CB8AC3E}">
        <p14:creationId xmlns:p14="http://schemas.microsoft.com/office/powerpoint/2010/main" val="57534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Newsvendor Problem</a:t>
            </a:r>
          </a:p>
          <a:p>
            <a:pPr marL="0" indent="0">
              <a:buNone/>
            </a:pPr>
            <a:endParaRPr lang="en-US" dirty="0" smtClean="0"/>
          </a:p>
          <a:p>
            <a:pPr marL="0" indent="0">
              <a:buNone/>
            </a:pPr>
            <a:r>
              <a:rPr lang="en-US" sz="1800" b="1" dirty="0" smtClean="0"/>
              <a:t>Function to calculate critical ratio</a:t>
            </a:r>
          </a:p>
          <a:p>
            <a:pPr marL="0" indent="0">
              <a:buNone/>
            </a:pPr>
            <a:r>
              <a:rPr lang="en-US" sz="1600" i="1" dirty="0" err="1"/>
              <a:t>def</a:t>
            </a:r>
            <a:r>
              <a:rPr lang="en-US" sz="1600" i="1" dirty="0"/>
              <a:t> </a:t>
            </a:r>
            <a:r>
              <a:rPr lang="en-US" sz="1600" i="1" dirty="0" err="1"/>
              <a:t>critical_ratio</a:t>
            </a:r>
            <a:r>
              <a:rPr lang="en-US" sz="1600" i="1" dirty="0"/>
              <a:t>(</a:t>
            </a:r>
            <a:r>
              <a:rPr lang="en-US" sz="1600" i="1" dirty="0" err="1"/>
              <a:t>sc,exc</a:t>
            </a:r>
            <a:r>
              <a:rPr lang="en-US" sz="1600" i="1" dirty="0"/>
              <a:t>):</a:t>
            </a:r>
          </a:p>
          <a:p>
            <a:pPr marL="0" indent="0">
              <a:buNone/>
            </a:pPr>
            <a:r>
              <a:rPr lang="en-US" sz="1600" i="1" dirty="0"/>
              <a:t>    #</a:t>
            </a:r>
            <a:r>
              <a:rPr lang="en-US" sz="1600" i="1" dirty="0" err="1"/>
              <a:t>sc</a:t>
            </a:r>
            <a:r>
              <a:rPr lang="en-US" sz="1600" i="1" dirty="0"/>
              <a:t>=shortage cost</a:t>
            </a:r>
          </a:p>
          <a:p>
            <a:pPr marL="0" indent="0">
              <a:buNone/>
            </a:pPr>
            <a:r>
              <a:rPr lang="en-US" sz="1600" i="1" dirty="0"/>
              <a:t>    #</a:t>
            </a:r>
            <a:r>
              <a:rPr lang="en-US" sz="1600" i="1" dirty="0" err="1"/>
              <a:t>exc</a:t>
            </a:r>
            <a:r>
              <a:rPr lang="en-US" sz="1600" i="1" dirty="0"/>
              <a:t>=excess cost</a:t>
            </a:r>
          </a:p>
          <a:p>
            <a:pPr marL="0" indent="0">
              <a:buNone/>
            </a:pPr>
            <a:r>
              <a:rPr lang="en-US" sz="1600" i="1" dirty="0"/>
              <a:t>    r=</a:t>
            </a:r>
            <a:r>
              <a:rPr lang="en-US" sz="1600" i="1" dirty="0" err="1"/>
              <a:t>sc</a:t>
            </a:r>
            <a:r>
              <a:rPr lang="en-US" sz="1600" i="1" dirty="0"/>
              <a:t>/(</a:t>
            </a:r>
            <a:r>
              <a:rPr lang="en-US" sz="1600" i="1" dirty="0" err="1"/>
              <a:t>sc+exc</a:t>
            </a:r>
            <a:r>
              <a:rPr lang="en-US" sz="1600" i="1" dirty="0"/>
              <a:t>)</a:t>
            </a:r>
          </a:p>
          <a:p>
            <a:pPr marL="0" indent="0">
              <a:buNone/>
            </a:pPr>
            <a:r>
              <a:rPr lang="en-US" sz="1600" i="1" dirty="0"/>
              <a:t>    return r</a:t>
            </a:r>
          </a:p>
          <a:p>
            <a:pPr marL="0" indent="0">
              <a:buNone/>
            </a:pPr>
            <a:endParaRPr lang="en-US" sz="1600" i="1" dirty="0" smtClean="0"/>
          </a:p>
          <a:p>
            <a:pPr marL="0" indent="0">
              <a:buNone/>
            </a:pPr>
            <a:r>
              <a:rPr lang="en-US" sz="1600" i="1" dirty="0"/>
              <a:t>d=demand(100,25)</a:t>
            </a:r>
          </a:p>
          <a:p>
            <a:pPr marL="0" indent="0">
              <a:buNone/>
            </a:pPr>
            <a:r>
              <a:rPr lang="en-US" sz="1600" i="1" dirty="0"/>
              <a:t>rat=</a:t>
            </a:r>
            <a:r>
              <a:rPr lang="en-US" sz="1600" i="1" dirty="0" err="1"/>
              <a:t>critical_ratio</a:t>
            </a:r>
            <a:r>
              <a:rPr lang="en-US" sz="1600" i="1" dirty="0"/>
              <a:t>(1.75,.5)</a:t>
            </a:r>
            <a:endParaRPr lang="en-US" sz="1600" i="1" dirty="0" smtClean="0"/>
          </a:p>
        </p:txBody>
      </p:sp>
    </p:spTree>
    <p:extLst>
      <p:ext uri="{BB962C8B-B14F-4D97-AF65-F5344CB8AC3E}">
        <p14:creationId xmlns:p14="http://schemas.microsoft.com/office/powerpoint/2010/main" val="96362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a:bodyPr>
          <a:lstStyle/>
          <a:p>
            <a:r>
              <a:rPr lang="en-US" dirty="0" smtClean="0"/>
              <a:t>Newsvendor Problem</a:t>
            </a:r>
          </a:p>
          <a:p>
            <a:pPr marL="0" indent="0">
              <a:buNone/>
            </a:pPr>
            <a:endParaRPr lang="en-US" dirty="0" smtClean="0"/>
          </a:p>
          <a:p>
            <a:pPr marL="0" indent="0">
              <a:buNone/>
            </a:pPr>
            <a:r>
              <a:rPr lang="en-US" sz="1800" b="1" dirty="0" smtClean="0"/>
              <a:t>Finding optimal demand : Method 1</a:t>
            </a:r>
          </a:p>
          <a:p>
            <a:pPr marL="0" indent="0">
              <a:buNone/>
            </a:pPr>
            <a:endParaRPr lang="en-US" sz="1800" b="1" dirty="0" smtClean="0"/>
          </a:p>
          <a:p>
            <a:pPr marL="0" indent="0">
              <a:buNone/>
            </a:pPr>
            <a:r>
              <a:rPr lang="en-US" sz="1600" i="1" dirty="0"/>
              <a:t>for </a:t>
            </a:r>
            <a:r>
              <a:rPr lang="en-US" sz="1600" i="1" dirty="0" err="1"/>
              <a:t>i</a:t>
            </a:r>
            <a:r>
              <a:rPr lang="en-US" sz="1600" i="1" dirty="0"/>
              <a:t> in range(</a:t>
            </a:r>
            <a:r>
              <a:rPr lang="en-US" sz="1600" i="1" dirty="0" err="1"/>
              <a:t>len</a:t>
            </a:r>
            <a:r>
              <a:rPr lang="en-US" sz="1600" i="1" dirty="0"/>
              <a:t>(d[1])):</a:t>
            </a:r>
          </a:p>
          <a:p>
            <a:pPr marL="0" indent="0">
              <a:buNone/>
            </a:pPr>
            <a:r>
              <a:rPr lang="en-US" sz="1600" i="1" dirty="0"/>
              <a:t>    if d[1][</a:t>
            </a:r>
            <a:r>
              <a:rPr lang="en-US" sz="1600" i="1" dirty="0" err="1"/>
              <a:t>i</a:t>
            </a:r>
            <a:r>
              <a:rPr lang="en-US" sz="1600" i="1" dirty="0"/>
              <a:t>]&gt;=rat:</a:t>
            </a:r>
          </a:p>
          <a:p>
            <a:pPr marL="0" indent="0">
              <a:buNone/>
            </a:pPr>
            <a:r>
              <a:rPr lang="en-US" sz="1600" i="1" dirty="0"/>
              <a:t>        break</a:t>
            </a:r>
          </a:p>
          <a:p>
            <a:pPr marL="0" indent="0">
              <a:buNone/>
            </a:pPr>
            <a:r>
              <a:rPr lang="en-US" sz="1600" i="1" dirty="0"/>
              <a:t>print "The critical ratio is %f!"%rat</a:t>
            </a:r>
          </a:p>
          <a:p>
            <a:pPr marL="0" indent="0">
              <a:buNone/>
            </a:pPr>
            <a:r>
              <a:rPr lang="en-US" sz="1600" i="1" dirty="0"/>
              <a:t>print "The optimum demand is %d units!"%</a:t>
            </a:r>
            <a:r>
              <a:rPr lang="en-US" sz="1600" i="1" dirty="0" err="1"/>
              <a:t>i</a:t>
            </a:r>
            <a:endParaRPr lang="en-US" sz="1600" i="1" dirty="0" smtClean="0"/>
          </a:p>
        </p:txBody>
      </p:sp>
    </p:spTree>
    <p:extLst>
      <p:ext uri="{BB962C8B-B14F-4D97-AF65-F5344CB8AC3E}">
        <p14:creationId xmlns:p14="http://schemas.microsoft.com/office/powerpoint/2010/main" val="278675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fontScale="62500" lnSpcReduction="20000"/>
          </a:bodyPr>
          <a:lstStyle/>
          <a:p>
            <a:r>
              <a:rPr lang="en-US" dirty="0" smtClean="0"/>
              <a:t>Newsvendor Problem</a:t>
            </a:r>
          </a:p>
          <a:p>
            <a:pPr marL="0" indent="0">
              <a:buNone/>
            </a:pPr>
            <a:endParaRPr lang="en-US" dirty="0" smtClean="0"/>
          </a:p>
          <a:p>
            <a:pPr marL="0" indent="0">
              <a:buNone/>
            </a:pPr>
            <a:r>
              <a:rPr lang="en-US" sz="2600" b="1" dirty="0" smtClean="0"/>
              <a:t>Finding optimal demand : Method 2</a:t>
            </a:r>
          </a:p>
          <a:p>
            <a:pPr marL="0" indent="0">
              <a:buNone/>
            </a:pPr>
            <a:endParaRPr lang="en-US" sz="1800" b="1" dirty="0" smtClean="0"/>
          </a:p>
          <a:p>
            <a:pPr marL="0" indent="0">
              <a:buNone/>
            </a:pPr>
            <a:r>
              <a:rPr lang="en-US" sz="2100" i="1" dirty="0"/>
              <a:t>import pandas as </a:t>
            </a:r>
            <a:r>
              <a:rPr lang="en-US" sz="2100" i="1" dirty="0" err="1"/>
              <a:t>pd</a:t>
            </a:r>
            <a:endParaRPr lang="en-US" sz="2100" i="1" dirty="0"/>
          </a:p>
          <a:p>
            <a:pPr marL="0" indent="0">
              <a:buNone/>
            </a:pPr>
            <a:r>
              <a:rPr lang="en-US" sz="2100" i="1" dirty="0"/>
              <a:t>import </a:t>
            </a:r>
            <a:r>
              <a:rPr lang="en-US" sz="2100" i="1" dirty="0" err="1"/>
              <a:t>numpy</a:t>
            </a:r>
            <a:r>
              <a:rPr lang="en-US" sz="2100" i="1" dirty="0"/>
              <a:t> as np</a:t>
            </a:r>
          </a:p>
          <a:p>
            <a:pPr marL="0" indent="0">
              <a:buNone/>
            </a:pPr>
            <a:r>
              <a:rPr lang="en-US" sz="2100" i="1" dirty="0" err="1"/>
              <a:t>pmf</a:t>
            </a:r>
            <a:r>
              <a:rPr lang="en-US" sz="2100" i="1" dirty="0"/>
              <a:t>=demand(100,25)[0]</a:t>
            </a:r>
          </a:p>
          <a:p>
            <a:pPr marL="0" indent="0">
              <a:buNone/>
            </a:pPr>
            <a:r>
              <a:rPr lang="en-US" sz="2100" i="1" dirty="0" err="1"/>
              <a:t>cdf</a:t>
            </a:r>
            <a:r>
              <a:rPr lang="en-US" sz="2100" i="1" dirty="0"/>
              <a:t>=demand(100,25)[1]</a:t>
            </a:r>
          </a:p>
          <a:p>
            <a:pPr marL="0" indent="0">
              <a:buNone/>
            </a:pPr>
            <a:r>
              <a:rPr lang="en-US" sz="2100" i="1" dirty="0"/>
              <a:t>a=range(1,len(</a:t>
            </a:r>
            <a:r>
              <a:rPr lang="en-US" sz="2100" i="1" dirty="0" err="1"/>
              <a:t>pmf</a:t>
            </a:r>
            <a:r>
              <a:rPr lang="en-US" sz="2100" i="1" dirty="0"/>
              <a:t>)+1)</a:t>
            </a:r>
          </a:p>
          <a:p>
            <a:pPr marL="0" indent="0">
              <a:buNone/>
            </a:pPr>
            <a:r>
              <a:rPr lang="en-US" sz="2100" i="1" dirty="0" err="1"/>
              <a:t>tab_dict</a:t>
            </a:r>
            <a:r>
              <a:rPr lang="en-US" sz="2100" i="1" dirty="0"/>
              <a:t>={'PMF':</a:t>
            </a:r>
            <a:r>
              <a:rPr lang="en-US" sz="2100" i="1" dirty="0" err="1"/>
              <a:t>pmf</a:t>
            </a:r>
            <a:r>
              <a:rPr lang="en-US" sz="2100" i="1" dirty="0"/>
              <a:t>, 'CDF':</a:t>
            </a:r>
            <a:r>
              <a:rPr lang="en-US" sz="2100" i="1" dirty="0" err="1"/>
              <a:t>cdf</a:t>
            </a:r>
            <a:r>
              <a:rPr lang="en-US" sz="2100" i="1" dirty="0"/>
              <a:t>,'</a:t>
            </a:r>
            <a:r>
              <a:rPr lang="en-US" sz="2100" i="1" dirty="0" err="1"/>
              <a:t>demand':a</a:t>
            </a:r>
            <a:r>
              <a:rPr lang="en-US" sz="2100" i="1" dirty="0"/>
              <a:t>}</a:t>
            </a:r>
          </a:p>
          <a:p>
            <a:pPr marL="0" indent="0">
              <a:buNone/>
            </a:pPr>
            <a:r>
              <a:rPr lang="en-US" sz="2100" i="1" dirty="0" err="1"/>
              <a:t>df</a:t>
            </a:r>
            <a:r>
              <a:rPr lang="en-US" sz="2100" i="1" dirty="0"/>
              <a:t>=</a:t>
            </a:r>
            <a:r>
              <a:rPr lang="en-US" sz="2100" i="1" dirty="0" err="1"/>
              <a:t>pd.DataFrame</a:t>
            </a:r>
            <a:r>
              <a:rPr lang="en-US" sz="2100" i="1" dirty="0"/>
              <a:t>(</a:t>
            </a:r>
            <a:r>
              <a:rPr lang="en-US" sz="2100" i="1" dirty="0" err="1"/>
              <a:t>tab_dict</a:t>
            </a:r>
            <a:r>
              <a:rPr lang="en-US" sz="2100" i="1" dirty="0"/>
              <a:t>)</a:t>
            </a:r>
          </a:p>
          <a:p>
            <a:pPr marL="0" indent="0">
              <a:buNone/>
            </a:pPr>
            <a:r>
              <a:rPr lang="en-US" sz="2100" i="1" dirty="0" err="1"/>
              <a:t>df</a:t>
            </a:r>
            <a:r>
              <a:rPr lang="en-US" sz="2100" i="1" dirty="0"/>
              <a:t>['ratio']=rat</a:t>
            </a:r>
          </a:p>
          <a:p>
            <a:pPr marL="0" indent="0">
              <a:buNone/>
            </a:pPr>
            <a:r>
              <a:rPr lang="en-US" sz="2100" i="1" dirty="0" err="1"/>
              <a:t>df</a:t>
            </a:r>
            <a:r>
              <a:rPr lang="en-US" sz="2100" i="1" dirty="0"/>
              <a:t>['</a:t>
            </a:r>
            <a:r>
              <a:rPr lang="en-US" sz="2100" i="1" dirty="0" err="1"/>
              <a:t>ind</a:t>
            </a:r>
            <a:r>
              <a:rPr lang="en-US" sz="2100" i="1" dirty="0"/>
              <a:t>']=</a:t>
            </a:r>
            <a:r>
              <a:rPr lang="en-US" sz="2100" i="1" dirty="0" err="1"/>
              <a:t>np.where</a:t>
            </a:r>
            <a:r>
              <a:rPr lang="en-US" sz="2100" i="1" dirty="0"/>
              <a:t>(</a:t>
            </a:r>
            <a:r>
              <a:rPr lang="en-US" sz="2100" i="1" dirty="0" err="1"/>
              <a:t>df</a:t>
            </a:r>
            <a:r>
              <a:rPr lang="en-US" sz="2100" i="1" dirty="0"/>
              <a:t>['CDF']&gt;=</a:t>
            </a:r>
            <a:r>
              <a:rPr lang="en-US" sz="2100" i="1" dirty="0" err="1"/>
              <a:t>df</a:t>
            </a:r>
            <a:r>
              <a:rPr lang="en-US" sz="2100" i="1" dirty="0"/>
              <a:t>['ratio'],1,0)</a:t>
            </a:r>
          </a:p>
          <a:p>
            <a:pPr marL="0" indent="0">
              <a:buNone/>
            </a:pPr>
            <a:endParaRPr lang="en-US" sz="2100" i="1" dirty="0"/>
          </a:p>
          <a:p>
            <a:pPr marL="0" indent="0">
              <a:buNone/>
            </a:pPr>
            <a:r>
              <a:rPr lang="en-US" sz="2100" i="1" dirty="0"/>
              <a:t>grouped=</a:t>
            </a:r>
            <a:r>
              <a:rPr lang="en-US" sz="2100" i="1" dirty="0" err="1"/>
              <a:t>df.groupby</a:t>
            </a:r>
            <a:r>
              <a:rPr lang="en-US" sz="2100" i="1" dirty="0"/>
              <a:t>(</a:t>
            </a:r>
            <a:r>
              <a:rPr lang="en-US" sz="2100" i="1" dirty="0" err="1"/>
              <a:t>df</a:t>
            </a:r>
            <a:r>
              <a:rPr lang="en-US" sz="2100" i="1" dirty="0"/>
              <a:t>['</a:t>
            </a:r>
            <a:r>
              <a:rPr lang="en-US" sz="2100" i="1" dirty="0" err="1"/>
              <a:t>ind</a:t>
            </a:r>
            <a:r>
              <a:rPr lang="en-US" sz="2100" i="1" dirty="0"/>
              <a:t>'])</a:t>
            </a:r>
          </a:p>
          <a:p>
            <a:pPr marL="0" indent="0">
              <a:buNone/>
            </a:pPr>
            <a:r>
              <a:rPr lang="en-US" sz="2100" i="1" dirty="0" err="1"/>
              <a:t>grouped.first</a:t>
            </a:r>
            <a:r>
              <a:rPr lang="en-US" sz="2100" i="1" dirty="0"/>
              <a:t>()</a:t>
            </a:r>
            <a:endParaRPr lang="en-US" sz="2100" i="1" dirty="0" smtClean="0"/>
          </a:p>
        </p:txBody>
      </p:sp>
    </p:spTree>
    <p:extLst>
      <p:ext uri="{BB962C8B-B14F-4D97-AF65-F5344CB8AC3E}">
        <p14:creationId xmlns:p14="http://schemas.microsoft.com/office/powerpoint/2010/main" val="272522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fontScale="92500" lnSpcReduction="10000"/>
          </a:bodyPr>
          <a:lstStyle/>
          <a:p>
            <a:r>
              <a:rPr lang="en-US" dirty="0" smtClean="0"/>
              <a:t>Newsvendor Problem</a:t>
            </a:r>
          </a:p>
          <a:p>
            <a:pPr marL="0" indent="0">
              <a:buNone/>
            </a:pPr>
            <a:endParaRPr lang="en-US" dirty="0" smtClean="0"/>
          </a:p>
          <a:p>
            <a:pPr marL="0" indent="0">
              <a:buNone/>
            </a:pPr>
            <a:r>
              <a:rPr lang="en-US" sz="2900" b="1" dirty="0" smtClean="0"/>
              <a:t>Finding optimal demand : Method 3</a:t>
            </a:r>
          </a:p>
          <a:p>
            <a:pPr marL="0" indent="0">
              <a:buNone/>
            </a:pPr>
            <a:endParaRPr lang="en-US" sz="1700" b="1" dirty="0" smtClean="0"/>
          </a:p>
          <a:p>
            <a:pPr marL="0" indent="0">
              <a:buNone/>
            </a:pPr>
            <a:r>
              <a:rPr lang="en-US" sz="1700" i="1" dirty="0"/>
              <a:t>%</a:t>
            </a:r>
            <a:r>
              <a:rPr lang="en-US" sz="1700" i="1" dirty="0" err="1"/>
              <a:t>matplotlib</a:t>
            </a:r>
            <a:r>
              <a:rPr lang="en-US" sz="1700" i="1" dirty="0"/>
              <a:t> inline</a:t>
            </a:r>
          </a:p>
          <a:p>
            <a:pPr marL="0" indent="0">
              <a:buNone/>
            </a:pPr>
            <a:r>
              <a:rPr lang="en-US" sz="1700" i="1" dirty="0"/>
              <a:t>import </a:t>
            </a:r>
            <a:r>
              <a:rPr lang="en-US" sz="1700" i="1" dirty="0" err="1"/>
              <a:t>matplotlib.pyplot</a:t>
            </a:r>
            <a:r>
              <a:rPr lang="en-US" sz="1700" i="1" dirty="0"/>
              <a:t> as </a:t>
            </a:r>
            <a:r>
              <a:rPr lang="en-US" sz="1700" i="1" dirty="0" err="1"/>
              <a:t>plt</a:t>
            </a:r>
            <a:endParaRPr lang="en-US" sz="1700" i="1" dirty="0"/>
          </a:p>
          <a:p>
            <a:pPr marL="0" indent="0">
              <a:buNone/>
            </a:pPr>
            <a:r>
              <a:rPr lang="en-US" sz="1700" i="1" dirty="0" err="1"/>
              <a:t>plt.plot</a:t>
            </a:r>
            <a:r>
              <a:rPr lang="en-US" sz="1700" i="1" dirty="0"/>
              <a:t>(</a:t>
            </a:r>
            <a:r>
              <a:rPr lang="en-US" sz="1700" i="1" dirty="0" err="1"/>
              <a:t>df</a:t>
            </a:r>
            <a:r>
              <a:rPr lang="en-US" sz="1700" i="1" dirty="0"/>
              <a:t>['demand'],</a:t>
            </a:r>
            <a:r>
              <a:rPr lang="en-US" sz="1700" i="1" dirty="0" err="1"/>
              <a:t>df</a:t>
            </a:r>
            <a:r>
              <a:rPr lang="en-US" sz="1700" i="1" dirty="0"/>
              <a:t>['CDF'])</a:t>
            </a:r>
          </a:p>
          <a:p>
            <a:pPr marL="0" indent="0">
              <a:buNone/>
            </a:pPr>
            <a:r>
              <a:rPr lang="en-US" sz="1700" i="1" dirty="0" err="1"/>
              <a:t>plt.plot</a:t>
            </a:r>
            <a:r>
              <a:rPr lang="en-US" sz="1700" i="1" dirty="0"/>
              <a:t>(</a:t>
            </a:r>
            <a:r>
              <a:rPr lang="en-US" sz="1700" i="1" dirty="0" err="1"/>
              <a:t>df</a:t>
            </a:r>
            <a:r>
              <a:rPr lang="en-US" sz="1700" i="1" dirty="0"/>
              <a:t>['ratio'])</a:t>
            </a:r>
          </a:p>
          <a:p>
            <a:pPr marL="0" indent="0">
              <a:buNone/>
            </a:pPr>
            <a:r>
              <a:rPr lang="en-US" sz="1700" i="1" dirty="0" err="1"/>
              <a:t>plt.xlabel</a:t>
            </a:r>
            <a:r>
              <a:rPr lang="en-US" sz="1700" i="1" dirty="0"/>
              <a:t>('Demand')</a:t>
            </a:r>
          </a:p>
          <a:p>
            <a:pPr marL="0" indent="0">
              <a:buNone/>
            </a:pPr>
            <a:r>
              <a:rPr lang="en-US" sz="1700" i="1" dirty="0" err="1"/>
              <a:t>plt.ylabel</a:t>
            </a:r>
            <a:r>
              <a:rPr lang="en-US" sz="1700" i="1" dirty="0"/>
              <a:t>('CDF')</a:t>
            </a:r>
          </a:p>
          <a:p>
            <a:pPr marL="0" indent="0">
              <a:buNone/>
            </a:pPr>
            <a:r>
              <a:rPr lang="en-US" sz="1700" i="1" dirty="0" err="1"/>
              <a:t>plt.title</a:t>
            </a:r>
            <a:r>
              <a:rPr lang="en-US" sz="1700" i="1" dirty="0"/>
              <a:t>('Newsvendor Problem')</a:t>
            </a:r>
          </a:p>
          <a:p>
            <a:pPr marL="0" indent="0">
              <a:buNone/>
            </a:pPr>
            <a:r>
              <a:rPr lang="en-US" sz="1700" i="1" dirty="0"/>
              <a:t>print "The demand where the two plot intersect is the optimum demand."</a:t>
            </a:r>
            <a:endParaRPr lang="en-US" sz="1700" i="1" dirty="0" smtClean="0"/>
          </a:p>
        </p:txBody>
      </p:sp>
    </p:spTree>
    <p:extLst>
      <p:ext uri="{BB962C8B-B14F-4D97-AF65-F5344CB8AC3E}">
        <p14:creationId xmlns:p14="http://schemas.microsoft.com/office/powerpoint/2010/main" val="418692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44" y="597331"/>
            <a:ext cx="4744339" cy="671512"/>
            <a:chOff x="663244" y="597331"/>
            <a:chExt cx="4744339" cy="671512"/>
          </a:xfrm>
        </p:grpSpPr>
        <p:sp>
          <p:nvSpPr>
            <p:cNvPr id="6" name="Rectangle 5"/>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Your Attention Please</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sp>
        <p:nvSpPr>
          <p:cNvPr id="9" name="TextBox 8"/>
          <p:cNvSpPr txBox="1"/>
          <p:nvPr/>
        </p:nvSpPr>
        <p:spPr>
          <a:xfrm>
            <a:off x="793102" y="1922106"/>
            <a:ext cx="10851502" cy="1477328"/>
          </a:xfrm>
          <a:prstGeom prst="rect">
            <a:avLst/>
          </a:prstGeom>
          <a:noFill/>
        </p:spPr>
        <p:txBody>
          <a:bodyPr wrap="square" rtlCol="0">
            <a:spAutoFit/>
          </a:bodyPr>
          <a:lstStyle/>
          <a:p>
            <a:r>
              <a:rPr lang="en-GB" b="1" dirty="0">
                <a:solidFill>
                  <a:srgbClr val="2E74B5"/>
                </a:solidFill>
              </a:rPr>
              <a:t>Fire Alarm</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There are no fire alarm tests scheduled for today. So, if you do hear the fire alarm siren, or announcements asking you to leave the building, please leave immediately by the nearest available exit.</a:t>
            </a:r>
          </a:p>
          <a:p>
            <a:pPr marL="285750" indent="-285750">
              <a:buFont typeface="Arial" panose="020B0604020202020204" pitchFamily="34" charset="0"/>
              <a:buChar char="•"/>
            </a:pPr>
            <a:r>
              <a:rPr lang="en-GB" dirty="0">
                <a:solidFill>
                  <a:srgbClr val="2E74B5"/>
                </a:solidFill>
              </a:rPr>
              <a:t>Staff in high visibility jackets will direct you to the assembly point.</a:t>
            </a:r>
          </a:p>
          <a:p>
            <a:pPr marL="285750" indent="-285750">
              <a:buFont typeface="Arial" panose="020B0604020202020204" pitchFamily="34" charset="0"/>
              <a:buChar char="•"/>
            </a:pPr>
            <a:r>
              <a:rPr lang="en-GB" dirty="0">
                <a:solidFill>
                  <a:srgbClr val="2E74B5"/>
                </a:solidFill>
              </a:rPr>
              <a:t>Please take a moment to locate the exits around you now.</a:t>
            </a:r>
          </a:p>
        </p:txBody>
      </p:sp>
      <p:sp>
        <p:nvSpPr>
          <p:cNvPr id="10" name="TextBox 9"/>
          <p:cNvSpPr txBox="1"/>
          <p:nvPr/>
        </p:nvSpPr>
        <p:spPr>
          <a:xfrm>
            <a:off x="793102" y="3522698"/>
            <a:ext cx="10851502" cy="923330"/>
          </a:xfrm>
          <a:prstGeom prst="rect">
            <a:avLst/>
          </a:prstGeom>
          <a:noFill/>
        </p:spPr>
        <p:txBody>
          <a:bodyPr wrap="square" rtlCol="0">
            <a:spAutoFit/>
          </a:bodyPr>
          <a:lstStyle/>
          <a:p>
            <a:r>
              <a:rPr lang="en-GB" b="1" dirty="0">
                <a:solidFill>
                  <a:srgbClr val="2E74B5"/>
                </a:solidFill>
              </a:rPr>
              <a:t>Toilets</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Stables Training Room toilets are </a:t>
            </a:r>
            <a:r>
              <a:rPr lang="en-GB" dirty="0" smtClean="0">
                <a:solidFill>
                  <a:srgbClr val="2E74B5"/>
                </a:solidFill>
              </a:rPr>
              <a:t>located</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Intelligent Datalytics toilets are located on your left as you enter the office. </a:t>
            </a:r>
          </a:p>
        </p:txBody>
      </p:sp>
      <p:sp>
        <p:nvSpPr>
          <p:cNvPr id="11" name="TextBox 10"/>
          <p:cNvSpPr txBox="1"/>
          <p:nvPr/>
        </p:nvSpPr>
        <p:spPr>
          <a:xfrm>
            <a:off x="793102" y="4569292"/>
            <a:ext cx="10851502" cy="923330"/>
          </a:xfrm>
          <a:prstGeom prst="rect">
            <a:avLst/>
          </a:prstGeom>
          <a:noFill/>
        </p:spPr>
        <p:txBody>
          <a:bodyPr wrap="square" rtlCol="0">
            <a:spAutoFit/>
          </a:bodyPr>
          <a:lstStyle/>
          <a:p>
            <a:r>
              <a:rPr lang="en-GB" b="1" dirty="0">
                <a:solidFill>
                  <a:srgbClr val="2E74B5"/>
                </a:solidFill>
              </a:rPr>
              <a:t>Refreshments </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kitchen for coffee and tea is </a:t>
            </a:r>
            <a:r>
              <a:rPr lang="en-GB" dirty="0" smtClean="0">
                <a:solidFill>
                  <a:srgbClr val="2E74B5"/>
                </a:solidFill>
              </a:rPr>
              <a:t>available</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Vending machines are available for refreshments on the 1</a:t>
            </a:r>
            <a:r>
              <a:rPr lang="en-GB" baseline="30000" dirty="0">
                <a:solidFill>
                  <a:srgbClr val="2E74B5"/>
                </a:solidFill>
              </a:rPr>
              <a:t>st</a:t>
            </a:r>
            <a:r>
              <a:rPr lang="en-GB" dirty="0">
                <a:solidFill>
                  <a:srgbClr val="2E74B5"/>
                </a:solidFill>
              </a:rPr>
              <a:t> Floor of the Premier Business Centre.</a:t>
            </a:r>
          </a:p>
        </p:txBody>
      </p:sp>
    </p:spTree>
    <p:extLst>
      <p:ext uri="{BB962C8B-B14F-4D97-AF65-F5344CB8AC3E}">
        <p14:creationId xmlns:p14="http://schemas.microsoft.com/office/powerpoint/2010/main" val="315889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31078125"/>
              </p:ext>
            </p:extLst>
          </p:nvPr>
        </p:nvGraphicFramePr>
        <p:xfrm>
          <a:off x="1242645" y="1676400"/>
          <a:ext cx="9694985" cy="4510476"/>
        </p:xfrm>
        <a:graphic>
          <a:graphicData uri="http://schemas.openxmlformats.org/drawingml/2006/table">
            <a:tbl>
              <a:tblPr firstRow="1" firstCol="1" bandRow="1">
                <a:tableStyleId>{9D7B26C5-4107-4FEC-AEDC-1716B250A1EF}</a:tableStyleId>
              </a:tblPr>
              <a:tblGrid>
                <a:gridCol w="1281101"/>
                <a:gridCol w="1924787"/>
                <a:gridCol w="4137974"/>
                <a:gridCol w="752360"/>
                <a:gridCol w="658314"/>
                <a:gridCol w="940449"/>
              </a:tblGrid>
              <a:tr h="365238">
                <a:tc>
                  <a:txBody>
                    <a:bodyPr/>
                    <a:lstStyle/>
                    <a:p>
                      <a:pPr marL="0" marR="0" fontAlgn="base">
                        <a:spcBef>
                          <a:spcPts val="0"/>
                        </a:spcBef>
                        <a:spcAft>
                          <a:spcPts val="0"/>
                        </a:spcAft>
                      </a:pPr>
                      <a:r>
                        <a:rPr lang="en-US" sz="1200" dirty="0">
                          <a:effectLst/>
                        </a:rPr>
                        <a:t>Day 5</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Predictive Analytics with Python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a:effectLst/>
                        </a:rPr>
                        <a:t>Details</a:t>
                      </a:r>
                      <a:endParaRPr lang="en-US" sz="120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Start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End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734113">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Introduction to other useful packages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a:effectLst/>
                        </a:rPr>
                        <a:t>Introduction to SciPy and NumPy</a:t>
                      </a:r>
                    </a:p>
                    <a:p>
                      <a:pPr marL="342900" marR="0" lvl="0" indent="-342900" fontAlgn="base">
                        <a:lnSpc>
                          <a:spcPct val="115000"/>
                        </a:lnSpc>
                        <a:spcBef>
                          <a:spcPts val="0"/>
                        </a:spcBef>
                        <a:spcAft>
                          <a:spcPts val="0"/>
                        </a:spcAft>
                        <a:buFont typeface="Symbol"/>
                        <a:buChar char=""/>
                      </a:pPr>
                      <a:r>
                        <a:rPr lang="en-US" sz="1200">
                          <a:effectLst/>
                        </a:rPr>
                        <a:t>Basic Statistics</a:t>
                      </a:r>
                    </a:p>
                    <a:p>
                      <a:pPr marL="342900" marR="0" lvl="0" indent="-342900" fontAlgn="base">
                        <a:lnSpc>
                          <a:spcPct val="115000"/>
                        </a:lnSpc>
                        <a:spcBef>
                          <a:spcPts val="0"/>
                        </a:spcBef>
                        <a:spcAft>
                          <a:spcPts val="1000"/>
                        </a:spcAft>
                        <a:buFont typeface="Symbol"/>
                        <a:buChar char=""/>
                      </a:pPr>
                      <a:r>
                        <a:rPr lang="en-US" sz="1200">
                          <a:effectLst/>
                        </a:rPr>
                        <a:t>Introduction to scikit-learn</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255313">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Linear Regression with Python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smtClean="0">
                          <a:effectLst/>
                        </a:rPr>
                        <a:t>Sample Project</a:t>
                      </a:r>
                      <a:r>
                        <a:rPr lang="en-US" sz="1200" baseline="0" dirty="0" smtClean="0">
                          <a:effectLst/>
                        </a:rPr>
                        <a:t>  1</a:t>
                      </a:r>
                      <a:endParaRPr lang="en-US" sz="1200" dirty="0">
                        <a:effectLst/>
                      </a:endParaRPr>
                    </a:p>
                    <a:p>
                      <a:pPr marL="457200" marR="0" fontAlgn="base">
                        <a:lnSpc>
                          <a:spcPct val="115000"/>
                        </a:lnSpc>
                        <a:spcBef>
                          <a:spcPts val="0"/>
                        </a:spcBef>
                        <a:spcAft>
                          <a:spcPts val="1000"/>
                        </a:spcAft>
                      </a:pPr>
                      <a:r>
                        <a:rPr lang="en-US" sz="1200" dirty="0">
                          <a:effectLst/>
                        </a:rPr>
                        <a:t> </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366261">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Logistic Regression with Python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dirty="0" smtClean="0">
                          <a:effectLst/>
                          <a:latin typeface="+mn-lt"/>
                          <a:ea typeface="+mn-ea"/>
                          <a:cs typeface="+mn-cs"/>
                        </a:rPr>
                        <a:t>Sample</a:t>
                      </a:r>
                      <a:r>
                        <a:rPr lang="en-US" sz="1200" baseline="0" dirty="0" smtClean="0">
                          <a:effectLst/>
                          <a:latin typeface="+mn-lt"/>
                          <a:ea typeface="+mn-ea"/>
                          <a:cs typeface="+mn-cs"/>
                        </a:rPr>
                        <a:t> Project 2</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33761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Optional</a:t>
                      </a:r>
                      <a:endParaRPr lang="en-US" sz="1200">
                        <a:effectLst/>
                        <a:latin typeface="Times New Roman"/>
                        <a:ea typeface="Calibri"/>
                        <a:cs typeface="Times New Roman"/>
                      </a:endParaRPr>
                    </a:p>
                  </a:txBody>
                  <a:tcPr marL="0" marR="0" marT="28575" marB="28575"/>
                </a:tc>
                <a:tc>
                  <a:txBody>
                    <a:bodyPr/>
                    <a:lstStyle/>
                    <a:p>
                      <a:pPr marL="457200" marR="0" fontAlgn="base">
                        <a:lnSpc>
                          <a:spcPct val="115000"/>
                        </a:lnSpc>
                        <a:spcBef>
                          <a:spcPts val="0"/>
                        </a:spcBef>
                        <a:spcAft>
                          <a:spcPts val="1000"/>
                        </a:spcAft>
                      </a:pPr>
                      <a:r>
                        <a:rPr lang="en-US" sz="1200">
                          <a:effectLst/>
                        </a:rPr>
                        <a:t>Workshop</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33761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74101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lstStyle/>
          <a:p>
            <a:r>
              <a:rPr lang="en-US" dirty="0" smtClean="0"/>
              <a:t>Linear Regression using </a:t>
            </a:r>
            <a:r>
              <a:rPr lang="en-US" dirty="0" err="1" smtClean="0"/>
              <a:t>Scikit</a:t>
            </a:r>
            <a:r>
              <a:rPr lang="en-US" dirty="0" smtClean="0"/>
              <a:t> learn</a:t>
            </a:r>
          </a:p>
          <a:p>
            <a:endParaRPr lang="en-US" dirty="0"/>
          </a:p>
          <a:p>
            <a:r>
              <a:rPr lang="en-US" dirty="0" smtClean="0"/>
              <a:t>Advertising dataset</a:t>
            </a:r>
          </a:p>
          <a:p>
            <a:r>
              <a:rPr lang="en-US" dirty="0" smtClean="0"/>
              <a:t>Cost of advertising on Radio, TV &amp; Newspaper</a:t>
            </a:r>
          </a:p>
          <a:p>
            <a:r>
              <a:rPr lang="en-US" dirty="0" smtClean="0"/>
              <a:t>Total Sales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4300538"/>
            <a:ext cx="23907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2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Importing required packages</a:t>
            </a:r>
          </a:p>
          <a:p>
            <a:pPr marL="0" indent="0">
              <a:buNone/>
            </a:pPr>
            <a:r>
              <a:rPr lang="en-IN" sz="1400" i="1" dirty="0"/>
              <a:t>from </a:t>
            </a:r>
            <a:r>
              <a:rPr lang="en-IN" sz="1400" i="1" dirty="0" err="1"/>
              <a:t>sklearn.linear_model</a:t>
            </a:r>
            <a:r>
              <a:rPr lang="en-IN" sz="1400" i="1" dirty="0"/>
              <a:t> import </a:t>
            </a:r>
            <a:r>
              <a:rPr lang="en-IN" sz="1400" i="1" dirty="0" err="1"/>
              <a:t>LinearRegression</a:t>
            </a:r>
            <a:endParaRPr lang="en-US" sz="1400" i="1" dirty="0"/>
          </a:p>
          <a:p>
            <a:pPr marL="0" indent="0">
              <a:buNone/>
            </a:pPr>
            <a:r>
              <a:rPr lang="en-IN" sz="1400" i="1" dirty="0"/>
              <a:t>from </a:t>
            </a:r>
            <a:r>
              <a:rPr lang="en-IN" sz="1400" i="1" dirty="0" err="1"/>
              <a:t>sklearn.cross_validation</a:t>
            </a:r>
            <a:r>
              <a:rPr lang="en-IN" sz="1400" i="1" dirty="0"/>
              <a:t> import </a:t>
            </a:r>
            <a:r>
              <a:rPr lang="en-IN" sz="1400" i="1" dirty="0" err="1"/>
              <a:t>train_test_split</a:t>
            </a:r>
            <a:endParaRPr lang="en-US" sz="1400" i="1" dirty="0"/>
          </a:p>
          <a:p>
            <a:pPr marL="0" indent="0">
              <a:buNone/>
            </a:pPr>
            <a:endParaRPr lang="en-US" sz="2000" dirty="0" smtClean="0"/>
          </a:p>
          <a:p>
            <a:pPr marL="0" indent="0">
              <a:buNone/>
            </a:pPr>
            <a:r>
              <a:rPr lang="en-US" sz="2000" dirty="0" smtClean="0"/>
              <a:t>Defining predictor and outcome variable</a:t>
            </a:r>
          </a:p>
          <a:p>
            <a:pPr marL="0" indent="0">
              <a:buNone/>
            </a:pPr>
            <a:r>
              <a:rPr lang="en-IN" sz="1400" i="1" dirty="0" err="1"/>
              <a:t>feature_cols</a:t>
            </a:r>
            <a:r>
              <a:rPr lang="en-IN" sz="1400" i="1" dirty="0"/>
              <a:t> = ['TV', 'Radio']</a:t>
            </a:r>
            <a:endParaRPr lang="en-US" sz="1400" i="1" dirty="0"/>
          </a:p>
          <a:p>
            <a:pPr marL="0" indent="0">
              <a:buNone/>
            </a:pPr>
            <a:r>
              <a:rPr lang="en-IN" sz="1400" i="1" dirty="0"/>
              <a:t>X = advert[</a:t>
            </a:r>
            <a:r>
              <a:rPr lang="en-IN" sz="1400" i="1" dirty="0" err="1"/>
              <a:t>feature_cols</a:t>
            </a:r>
            <a:r>
              <a:rPr lang="en-IN" sz="1400" i="1" dirty="0"/>
              <a:t>]</a:t>
            </a:r>
            <a:endParaRPr lang="en-US" sz="1400" i="1" dirty="0"/>
          </a:p>
          <a:p>
            <a:pPr marL="0" indent="0">
              <a:buNone/>
            </a:pPr>
            <a:r>
              <a:rPr lang="en-IN" sz="1400" i="1" dirty="0"/>
              <a:t>Y = advert['Sales']</a:t>
            </a:r>
            <a:endParaRPr lang="en-US" sz="1400" i="1" dirty="0"/>
          </a:p>
          <a:p>
            <a:pPr marL="0" indent="0">
              <a:buNone/>
            </a:pPr>
            <a:endParaRPr lang="en-US" sz="2000" dirty="0"/>
          </a:p>
        </p:txBody>
      </p:sp>
    </p:spTree>
    <p:extLst>
      <p:ext uri="{BB962C8B-B14F-4D97-AF65-F5344CB8AC3E}">
        <p14:creationId xmlns:p14="http://schemas.microsoft.com/office/powerpoint/2010/main" val="303713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Defining training &amp; testing sets</a:t>
            </a:r>
            <a:endParaRPr lang="en-US" sz="1400" i="1" dirty="0"/>
          </a:p>
          <a:p>
            <a:pPr marL="0" indent="0">
              <a:buNone/>
            </a:pPr>
            <a:r>
              <a:rPr lang="en-IN" sz="1200" i="1" dirty="0" err="1"/>
              <a:t>trainX,testX,trainY,testY</a:t>
            </a:r>
            <a:r>
              <a:rPr lang="en-IN" sz="1200" i="1" dirty="0"/>
              <a:t> = </a:t>
            </a:r>
            <a:r>
              <a:rPr lang="en-IN" sz="1200" i="1" dirty="0" err="1"/>
              <a:t>train_test_split</a:t>
            </a:r>
            <a:r>
              <a:rPr lang="en-IN" sz="1200" i="1" dirty="0"/>
              <a:t>(X,Y, </a:t>
            </a:r>
            <a:r>
              <a:rPr lang="en-IN" sz="1200" i="1" dirty="0" err="1"/>
              <a:t>test_size</a:t>
            </a:r>
            <a:r>
              <a:rPr lang="en-IN" sz="1200" i="1" dirty="0"/>
              <a:t> = 0.2)</a:t>
            </a:r>
            <a:endParaRPr lang="en-US" sz="1200" i="1" dirty="0"/>
          </a:p>
          <a:p>
            <a:pPr marL="0" indent="0">
              <a:buNone/>
            </a:pPr>
            <a:endParaRPr lang="en-US" sz="2000" dirty="0" smtClean="0"/>
          </a:p>
          <a:p>
            <a:r>
              <a:rPr lang="en-US" sz="2000" dirty="0" smtClean="0"/>
              <a:t>Creating and fitting the model</a:t>
            </a:r>
          </a:p>
          <a:p>
            <a:pPr marL="0" indent="0">
              <a:buNone/>
            </a:pPr>
            <a:r>
              <a:rPr lang="en-IN" sz="1200" i="1" dirty="0"/>
              <a:t>lm = </a:t>
            </a:r>
            <a:r>
              <a:rPr lang="en-IN" sz="1200" i="1" dirty="0" err="1"/>
              <a:t>LinearRegression</a:t>
            </a:r>
            <a:r>
              <a:rPr lang="en-IN" sz="1200" i="1" dirty="0"/>
              <a:t>()</a:t>
            </a:r>
            <a:endParaRPr lang="en-US" sz="1200" i="1" dirty="0"/>
          </a:p>
          <a:p>
            <a:pPr marL="0" indent="0">
              <a:buNone/>
            </a:pPr>
            <a:r>
              <a:rPr lang="en-IN" sz="1200" i="1" dirty="0" err="1"/>
              <a:t>lm.fit</a:t>
            </a:r>
            <a:r>
              <a:rPr lang="en-IN" sz="1200" i="1" dirty="0"/>
              <a:t>(</a:t>
            </a:r>
            <a:r>
              <a:rPr lang="en-IN" sz="1200" i="1" dirty="0" err="1"/>
              <a:t>trainX</a:t>
            </a:r>
            <a:r>
              <a:rPr lang="en-IN" sz="1200" i="1" dirty="0"/>
              <a:t>, </a:t>
            </a:r>
            <a:r>
              <a:rPr lang="en-IN" sz="1200" i="1" dirty="0" err="1"/>
              <a:t>trainY</a:t>
            </a:r>
            <a:r>
              <a:rPr lang="en-IN" sz="1200" i="1" dirty="0"/>
              <a:t>)</a:t>
            </a:r>
            <a:endParaRPr lang="en-US" sz="1200" i="1"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1902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Finding the results</a:t>
            </a:r>
            <a:endParaRPr lang="en-US" sz="1400" i="1" dirty="0"/>
          </a:p>
          <a:p>
            <a:pPr marL="0" indent="0">
              <a:buNone/>
            </a:pPr>
            <a:r>
              <a:rPr lang="en-IN" sz="1200" i="1" dirty="0"/>
              <a:t>print </a:t>
            </a:r>
            <a:r>
              <a:rPr lang="en-IN" sz="1200" i="1" dirty="0" err="1"/>
              <a:t>lm.intercept</a:t>
            </a:r>
            <a:r>
              <a:rPr lang="en-IN" sz="1200" i="1" dirty="0"/>
              <a:t>_</a:t>
            </a:r>
          </a:p>
          <a:p>
            <a:pPr marL="0" indent="0">
              <a:buNone/>
            </a:pPr>
            <a:r>
              <a:rPr lang="en-IN" sz="1200" i="1" dirty="0"/>
              <a:t>print </a:t>
            </a:r>
            <a:r>
              <a:rPr lang="en-IN" sz="1200" i="1" dirty="0" err="1"/>
              <a:t>lm.coef</a:t>
            </a:r>
            <a:r>
              <a:rPr lang="en-IN" sz="1200" i="1" dirty="0" smtClean="0"/>
              <a:t>_</a:t>
            </a:r>
          </a:p>
          <a:p>
            <a:pPr marL="0" indent="0">
              <a:buNone/>
            </a:pPr>
            <a:endParaRPr lang="en-US" sz="2000" dirty="0" smtClean="0"/>
          </a:p>
          <a:p>
            <a:pPr marL="0" indent="0">
              <a:buNone/>
            </a:pPr>
            <a:r>
              <a:rPr lang="en-IN" sz="1200" i="1" dirty="0"/>
              <a:t>zip(</a:t>
            </a:r>
            <a:r>
              <a:rPr lang="en-IN" sz="1200" i="1" dirty="0" err="1"/>
              <a:t>feature_cols</a:t>
            </a:r>
            <a:r>
              <a:rPr lang="en-IN" sz="1200" i="1" dirty="0"/>
              <a:t>, </a:t>
            </a:r>
            <a:r>
              <a:rPr lang="en-IN" sz="1200" i="1" dirty="0" err="1"/>
              <a:t>lm.coef</a:t>
            </a:r>
            <a:r>
              <a:rPr lang="en-IN" sz="1200" i="1" dirty="0" smtClean="0"/>
              <a:t>_)   </a:t>
            </a:r>
            <a:endParaRPr lang="en-US" sz="1200" i="1" dirty="0"/>
          </a:p>
          <a:p>
            <a:pPr marL="0" indent="0">
              <a:buNone/>
            </a:pPr>
            <a:endParaRPr lang="en-US" sz="2000" dirty="0" smtClean="0"/>
          </a:p>
          <a:p>
            <a:pPr marL="0" indent="0">
              <a:buNone/>
            </a:pPr>
            <a:r>
              <a:rPr lang="en-US" sz="1200" i="1" dirty="0" err="1"/>
              <a:t>lm.score</a:t>
            </a:r>
            <a:r>
              <a:rPr lang="en-US" sz="1200" i="1" dirty="0"/>
              <a:t>(</a:t>
            </a:r>
            <a:r>
              <a:rPr lang="en-US" sz="1200" i="1" dirty="0" err="1"/>
              <a:t>trainX</a:t>
            </a:r>
            <a:r>
              <a:rPr lang="en-US" sz="1200" i="1" dirty="0"/>
              <a:t>, </a:t>
            </a:r>
            <a:r>
              <a:rPr lang="en-US" sz="1200" i="1" dirty="0" err="1"/>
              <a:t>trainY</a:t>
            </a:r>
            <a:r>
              <a:rPr lang="en-US" sz="1200" i="1" dirty="0" smtClean="0"/>
              <a:t>)                                               #finding the R2</a:t>
            </a:r>
          </a:p>
          <a:p>
            <a:pPr marL="0" indent="0">
              <a:buNone/>
            </a:pPr>
            <a:endParaRPr lang="en-US" sz="2000" dirty="0" smtClean="0"/>
          </a:p>
          <a:p>
            <a:pPr marL="0" indent="0">
              <a:buNone/>
            </a:pPr>
            <a:r>
              <a:rPr lang="en-IN" sz="1200" i="1" dirty="0" err="1"/>
              <a:t>lm.predict</a:t>
            </a:r>
            <a:r>
              <a:rPr lang="en-IN" sz="1200" i="1" dirty="0"/>
              <a:t>(</a:t>
            </a:r>
            <a:r>
              <a:rPr lang="en-IN" sz="1200" i="1" dirty="0" err="1"/>
              <a:t>testX</a:t>
            </a:r>
            <a:r>
              <a:rPr lang="en-IN" sz="1200" i="1" dirty="0" smtClean="0"/>
              <a:t>)                                                          </a:t>
            </a:r>
            <a:r>
              <a:rPr lang="en-IN" sz="1200" dirty="0" smtClean="0"/>
              <a:t>#predicting based on the model on test data</a:t>
            </a:r>
            <a:endParaRPr lang="en-US" sz="1200" dirty="0"/>
          </a:p>
          <a:p>
            <a:pPr marL="0" indent="0">
              <a:buNone/>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319" y="3238500"/>
            <a:ext cx="20193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4184405"/>
            <a:ext cx="48387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69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5: Projects </a:t>
            </a:r>
            <a:endParaRPr lang="en-IN" sz="5400" dirty="0">
              <a:solidFill>
                <a:srgbClr val="C00000"/>
              </a:solidFill>
            </a:endParaRPr>
          </a:p>
        </p:txBody>
      </p:sp>
      <p:sp>
        <p:nvSpPr>
          <p:cNvPr id="11" name="Content Placeholder 10"/>
          <p:cNvSpPr>
            <a:spLocks noGrp="1"/>
          </p:cNvSpPr>
          <p:nvPr>
            <p:ph idx="1"/>
          </p:nvPr>
        </p:nvSpPr>
        <p:spPr/>
        <p:txBody>
          <a:bodyPr>
            <a:normAutofit fontScale="92500" lnSpcReduction="20000"/>
          </a:bodyPr>
          <a:lstStyle/>
          <a:p>
            <a:r>
              <a:rPr lang="en-US" dirty="0" smtClean="0"/>
              <a:t>Linear Regression using </a:t>
            </a:r>
            <a:r>
              <a:rPr lang="en-US" dirty="0" err="1" smtClean="0"/>
              <a:t>Scikit</a:t>
            </a:r>
            <a:r>
              <a:rPr lang="en-US" dirty="0" smtClean="0"/>
              <a:t> learn</a:t>
            </a:r>
          </a:p>
          <a:p>
            <a:pPr marL="0" indent="0">
              <a:buNone/>
            </a:pPr>
            <a:endParaRPr lang="en-US" dirty="0" smtClean="0"/>
          </a:p>
          <a:p>
            <a:r>
              <a:rPr lang="en-US" sz="2000" dirty="0" smtClean="0"/>
              <a:t>Feature Selection</a:t>
            </a:r>
            <a:endParaRPr lang="en-US" sz="1400" i="1" dirty="0"/>
          </a:p>
          <a:p>
            <a:pPr marL="0" indent="0">
              <a:buNone/>
            </a:pPr>
            <a:r>
              <a:rPr lang="en-IN" sz="1200" i="1" dirty="0"/>
              <a:t>from </a:t>
            </a:r>
            <a:r>
              <a:rPr lang="en-IN" sz="1200" i="1" dirty="0" err="1"/>
              <a:t>sklearn.feature_selection</a:t>
            </a:r>
            <a:r>
              <a:rPr lang="en-IN" sz="1200" i="1" dirty="0"/>
              <a:t> import RFE</a:t>
            </a:r>
            <a:endParaRPr lang="en-US" sz="1200" i="1" dirty="0"/>
          </a:p>
          <a:p>
            <a:pPr marL="0" indent="0">
              <a:buNone/>
            </a:pPr>
            <a:r>
              <a:rPr lang="en-IN" sz="1200" i="1" dirty="0"/>
              <a:t>from </a:t>
            </a:r>
            <a:r>
              <a:rPr lang="en-IN" sz="1200" i="1" dirty="0" err="1"/>
              <a:t>sklearn.svm</a:t>
            </a:r>
            <a:r>
              <a:rPr lang="en-IN" sz="1200" i="1" dirty="0"/>
              <a:t> import SVR</a:t>
            </a:r>
            <a:endParaRPr lang="en-US" sz="1200" i="1" dirty="0"/>
          </a:p>
          <a:p>
            <a:pPr marL="0" indent="0">
              <a:buNone/>
            </a:pPr>
            <a:r>
              <a:rPr lang="en-IN" sz="1200" i="1" dirty="0" err="1"/>
              <a:t>feature_cols</a:t>
            </a:r>
            <a:r>
              <a:rPr lang="en-IN" sz="1200" i="1" dirty="0"/>
              <a:t> = ['TV', '</a:t>
            </a:r>
            <a:r>
              <a:rPr lang="en-IN" sz="1200" i="1" dirty="0" err="1"/>
              <a:t>Radio','Newspaper</a:t>
            </a:r>
            <a:r>
              <a:rPr lang="en-IN" sz="1200" i="1" dirty="0"/>
              <a:t>']</a:t>
            </a:r>
            <a:endParaRPr lang="en-US" sz="1200" i="1" dirty="0"/>
          </a:p>
          <a:p>
            <a:pPr marL="0" indent="0">
              <a:buNone/>
            </a:pPr>
            <a:r>
              <a:rPr lang="en-IN" sz="1200" i="1" dirty="0"/>
              <a:t>X = advert[</a:t>
            </a:r>
            <a:r>
              <a:rPr lang="en-IN" sz="1200" i="1" dirty="0" err="1"/>
              <a:t>feature_cols</a:t>
            </a:r>
            <a:r>
              <a:rPr lang="en-IN" sz="1200" i="1" dirty="0"/>
              <a:t>]</a:t>
            </a:r>
            <a:endParaRPr lang="en-US" sz="1200" i="1" dirty="0"/>
          </a:p>
          <a:p>
            <a:pPr marL="0" indent="0">
              <a:buNone/>
            </a:pPr>
            <a:r>
              <a:rPr lang="en-IN" sz="1200" i="1" dirty="0"/>
              <a:t>Y = advert['Sales']</a:t>
            </a:r>
            <a:endParaRPr lang="en-US" sz="1200" i="1" dirty="0"/>
          </a:p>
          <a:p>
            <a:pPr marL="0" indent="0">
              <a:buNone/>
            </a:pPr>
            <a:r>
              <a:rPr lang="en-IN" sz="1200" i="1" dirty="0"/>
              <a:t>estimator = SVR(kernel="linear")</a:t>
            </a:r>
            <a:endParaRPr lang="en-US" sz="1200" i="1" dirty="0"/>
          </a:p>
          <a:p>
            <a:pPr marL="0" indent="0">
              <a:buNone/>
            </a:pPr>
            <a:r>
              <a:rPr lang="en-IN" sz="1200" i="1" dirty="0"/>
              <a:t>selector = RFE(estimator,2,step=1)</a:t>
            </a:r>
            <a:endParaRPr lang="en-US" sz="1200" i="1" dirty="0"/>
          </a:p>
          <a:p>
            <a:pPr marL="0" indent="0">
              <a:buNone/>
            </a:pPr>
            <a:r>
              <a:rPr lang="en-IN" sz="1200" i="1" dirty="0"/>
              <a:t>selector = </a:t>
            </a:r>
            <a:r>
              <a:rPr lang="en-IN" sz="1200" i="1" dirty="0" err="1"/>
              <a:t>selector.fit</a:t>
            </a:r>
            <a:r>
              <a:rPr lang="en-IN" sz="1200" i="1" dirty="0"/>
              <a:t>(X, Y)</a:t>
            </a:r>
            <a:endParaRPr lang="en-US" sz="1200" i="1" dirty="0"/>
          </a:p>
          <a:p>
            <a:pPr marL="0" indent="0">
              <a:buNone/>
            </a:pPr>
            <a:endParaRPr lang="en-US" sz="2000" dirty="0" smtClean="0"/>
          </a:p>
          <a:p>
            <a:pPr marL="0" indent="0">
              <a:buNone/>
            </a:pPr>
            <a:r>
              <a:rPr lang="en-US" sz="1200" i="1" dirty="0" err="1"/>
              <a:t>selector.support</a:t>
            </a:r>
            <a:r>
              <a:rPr lang="en-US" sz="1200" i="1" dirty="0" smtClean="0"/>
              <a:t>_</a:t>
            </a:r>
          </a:p>
          <a:p>
            <a:pPr marL="0" indent="0">
              <a:buNone/>
            </a:pPr>
            <a:endParaRPr lang="en-US" sz="1200" i="1" dirty="0"/>
          </a:p>
          <a:p>
            <a:pPr marL="0" indent="0">
              <a:buNone/>
            </a:pPr>
            <a:r>
              <a:rPr lang="en-IN" sz="1200" i="1" dirty="0" err="1"/>
              <a:t>selector.ranking</a:t>
            </a:r>
            <a:r>
              <a:rPr lang="en-IN" sz="1200" i="1" dirty="0"/>
              <a:t>_</a:t>
            </a:r>
            <a:endParaRPr lang="en-US" sz="1200" i="1" dirty="0"/>
          </a:p>
          <a:p>
            <a:pPr marL="0" indent="0">
              <a:buNone/>
            </a:pPr>
            <a:endParaRPr lang="en-US" sz="1200" i="1" dirty="0"/>
          </a:p>
        </p:txBody>
      </p:sp>
      <p:pic>
        <p:nvPicPr>
          <p:cNvPr id="6" name="Picture 5"/>
          <p:cNvPicPr/>
          <p:nvPr/>
        </p:nvPicPr>
        <p:blipFill>
          <a:blip r:embed="rId2"/>
          <a:stretch>
            <a:fillRect/>
          </a:stretch>
        </p:blipFill>
        <p:spPr>
          <a:xfrm>
            <a:off x="5540619" y="4001598"/>
            <a:ext cx="3009900" cy="219075"/>
          </a:xfrm>
          <a:prstGeom prst="rect">
            <a:avLst/>
          </a:prstGeom>
        </p:spPr>
      </p:pic>
      <p:pic>
        <p:nvPicPr>
          <p:cNvPr id="7" name="Picture 6"/>
          <p:cNvPicPr/>
          <p:nvPr/>
        </p:nvPicPr>
        <p:blipFill>
          <a:blip r:embed="rId3"/>
          <a:stretch>
            <a:fillRect/>
          </a:stretch>
        </p:blipFill>
        <p:spPr>
          <a:xfrm>
            <a:off x="5540619" y="5753100"/>
            <a:ext cx="1343025" cy="228600"/>
          </a:xfrm>
          <a:prstGeom prst="rect">
            <a:avLst/>
          </a:prstGeom>
        </p:spPr>
      </p:pic>
    </p:spTree>
    <p:extLst>
      <p:ext uri="{BB962C8B-B14F-4D97-AF65-F5344CB8AC3E}">
        <p14:creationId xmlns:p14="http://schemas.microsoft.com/office/powerpoint/2010/main" val="305555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1574</TotalTime>
  <Words>1217</Words>
  <Application>Microsoft Office PowerPoint</Application>
  <PresentationFormat>Custom</PresentationFormat>
  <Paragraphs>285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Content Summary</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lpstr>Day 5: Projects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Adams</dc:creator>
  <cp:lastModifiedBy>Senthilkumar</cp:lastModifiedBy>
  <cp:revision>117</cp:revision>
  <dcterms:created xsi:type="dcterms:W3CDTF">2016-11-14T12:30:15Z</dcterms:created>
  <dcterms:modified xsi:type="dcterms:W3CDTF">2017-01-20T19:25:29Z</dcterms:modified>
</cp:coreProperties>
</file>