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1" r:id="rId3"/>
    <p:sldMasterId id="214748368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embeddedFontLst>
    <p:embeddedFont>
      <p:font typeface="Corbel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bel-bold.fntdata"/><Relationship Id="rId11" Type="http://schemas.openxmlformats.org/officeDocument/2006/relationships/slide" Target="slides/slide6.xml"/><Relationship Id="rId22" Type="http://schemas.openxmlformats.org/officeDocument/2006/relationships/font" Target="fonts/Corbel-boldItalic.fntdata"/><Relationship Id="rId10" Type="http://schemas.openxmlformats.org/officeDocument/2006/relationships/slide" Target="slides/slide5.xml"/><Relationship Id="rId21" Type="http://schemas.openxmlformats.org/officeDocument/2006/relationships/font" Target="fonts/Corbel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Corbel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0" name="Google Shape;26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464dffa4ff_2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9" name="Google Shape;329;g464dffa4ff_2_1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464dffa4ff_2_1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g464dffa4ff_2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464dffa4ff_2_1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g464dffa4ff_2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7" name="Google Shape;26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2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0" name="Google Shape;20;p2"/>
            <p:cNvSpPr/>
            <p:nvPr/>
          </p:nvSpPr>
          <p:spPr>
            <a:xfrm>
              <a:off x="3367088" y="-4763"/>
              <a:ext cx="1063625" cy="2782888"/>
            </a:xfrm>
            <a:custGeom>
              <a:rect b="b" l="l" r="r" t="t"/>
              <a:pathLst>
                <a:path extrusionOk="0" h="1753" w="67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Google Shape;21;p2"/>
            <p:cNvSpPr/>
            <p:nvPr/>
          </p:nvSpPr>
          <p:spPr>
            <a:xfrm>
              <a:off x="2928938" y="-4763"/>
              <a:ext cx="1035050" cy="2673350"/>
            </a:xfrm>
            <a:custGeom>
              <a:rect b="b" l="l" r="r" t="t"/>
              <a:pathLst>
                <a:path extrusionOk="0" h="1684" w="652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2" name="Google Shape;22;p2"/>
            <p:cNvSpPr/>
            <p:nvPr/>
          </p:nvSpPr>
          <p:spPr>
            <a:xfrm>
              <a:off x="2928938" y="2582862"/>
              <a:ext cx="2693987" cy="4275138"/>
            </a:xfrm>
            <a:custGeom>
              <a:rect b="b" l="l" r="r" t="t"/>
              <a:pathLst>
                <a:path extrusionOk="0" h="2693" w="1697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3" name="Google Shape;23;p2"/>
            <p:cNvSpPr/>
            <p:nvPr/>
          </p:nvSpPr>
          <p:spPr>
            <a:xfrm>
              <a:off x="3371850" y="2692400"/>
              <a:ext cx="3332162" cy="4165600"/>
            </a:xfrm>
            <a:custGeom>
              <a:rect b="b" l="l" r="r" t="t"/>
              <a:pathLst>
                <a:path extrusionOk="0" h="2624" w="2099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4" name="Google Shape;24;p2"/>
            <p:cNvSpPr/>
            <p:nvPr/>
          </p:nvSpPr>
          <p:spPr>
            <a:xfrm>
              <a:off x="3367088" y="2687637"/>
              <a:ext cx="4576762" cy="4170363"/>
            </a:xfrm>
            <a:custGeom>
              <a:rect b="b" l="l" r="r" t="t"/>
              <a:pathLst>
                <a:path extrusionOk="0" h="2627" w="2883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5" name="Google Shape;25;p2"/>
            <p:cNvSpPr/>
            <p:nvPr/>
          </p:nvSpPr>
          <p:spPr>
            <a:xfrm>
              <a:off x="2928938" y="2578100"/>
              <a:ext cx="3584575" cy="4279900"/>
            </a:xfrm>
            <a:custGeom>
              <a:rect b="b" l="l" r="r" t="t"/>
              <a:pathLst>
                <a:path extrusionOk="0" h="2696" w="2258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26" name="Google Shape;26;p2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304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1" type="ftr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/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/>
          <p:nvPr>
            <p:ph idx="2" type="pic"/>
          </p:nvPr>
        </p:nvSpPr>
        <p:spPr>
          <a:xfrm>
            <a:off x="23860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1" type="body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86" name="Google Shape;86;p1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/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" type="body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3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1" type="body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Font typeface="Corbel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2" type="body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1" name="Google Shape;101;p1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/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1" type="body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1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Name Card">
  <p:cSld name="Quote Name Card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5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5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1" type="body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None/>
              <a:defRPr b="0" sz="2400" cap="none">
                <a:solidFill>
                  <a:schemeClr val="dk1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15" name="Google Shape;115;p15"/>
          <p:cNvSpPr txBox="1"/>
          <p:nvPr>
            <p:ph idx="2" type="body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6" name="Google Shape;116;p1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ue or False">
  <p:cSld name="True or False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6"/>
          <p:cNvSpPr txBox="1"/>
          <p:nvPr>
            <p:ph idx="1" type="body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 cap="none">
                <a:solidFill>
                  <a:schemeClr val="dk1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2" name="Google Shape;122;p16"/>
          <p:cNvSpPr txBox="1"/>
          <p:nvPr>
            <p:ph idx="2" type="body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3" name="Google Shape;123;p1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7"/>
          <p:cNvSpPr txBox="1"/>
          <p:nvPr>
            <p:ph idx="1" type="body"/>
          </p:nvPr>
        </p:nvSpPr>
        <p:spPr>
          <a:xfrm rot="5400000">
            <a:off x="4931566" y="-780257"/>
            <a:ext cx="3124201" cy="10018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9" name="Google Shape;129;p1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 rot="5400000">
            <a:off x="8065140" y="2353315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8"/>
          <p:cNvSpPr txBox="1"/>
          <p:nvPr>
            <p:ph idx="1" type="body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5" name="Google Shape;135;p1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0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54" name="Google Shape;154;p2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0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1"/>
          <p:cNvSpPr txBox="1"/>
          <p:nvPr>
            <p:ph idx="1" type="body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0" name="Google Shape;160;p2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2"/>
          <p:cNvSpPr txBox="1"/>
          <p:nvPr>
            <p:ph idx="1" type="body"/>
          </p:nvPr>
        </p:nvSpPr>
        <p:spPr>
          <a:xfrm>
            <a:off x="1484312" y="2666999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166" name="Google Shape;166;p22"/>
          <p:cNvSpPr txBox="1"/>
          <p:nvPr>
            <p:ph idx="2" type="body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167" name="Google Shape;167;p2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3"/>
          <p:cNvSpPr txBox="1"/>
          <p:nvPr>
            <p:ph idx="1" type="body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173" name="Google Shape;173;p23"/>
          <p:cNvSpPr txBox="1"/>
          <p:nvPr>
            <p:ph idx="2" type="body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174" name="Google Shape;174;p23"/>
          <p:cNvSpPr txBox="1"/>
          <p:nvPr>
            <p:ph idx="3" type="body"/>
          </p:nvPr>
        </p:nvSpPr>
        <p:spPr>
          <a:xfrm>
            <a:off x="6880487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175" name="Google Shape;175;p23"/>
          <p:cNvSpPr txBox="1"/>
          <p:nvPr>
            <p:ph idx="4" type="body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176" name="Google Shape;176;p2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2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2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/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26"/>
          <p:cNvSpPr txBox="1"/>
          <p:nvPr>
            <p:ph idx="1" type="body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41275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indent="-37591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indent="-35750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indent="-357504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indent="-357504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indent="-357504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indent="-35750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indent="-35750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/>
        </p:txBody>
      </p:sp>
      <p:sp>
        <p:nvSpPr>
          <p:cNvPr id="191" name="Google Shape;191;p26"/>
          <p:cNvSpPr txBox="1"/>
          <p:nvPr>
            <p:ph idx="2" type="body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192" name="Google Shape;192;p2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/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b="0"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27"/>
          <p:cNvSpPr/>
          <p:nvPr>
            <p:ph idx="2" type="pic"/>
          </p:nvPr>
        </p:nvSpPr>
        <p:spPr>
          <a:xfrm>
            <a:off x="7594682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8" name="Google Shape;198;p27"/>
          <p:cNvSpPr txBox="1"/>
          <p:nvPr>
            <p:ph idx="1" type="body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199" name="Google Shape;199;p2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2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2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/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28"/>
          <p:cNvSpPr/>
          <p:nvPr>
            <p:ph idx="2" type="pic"/>
          </p:nvPr>
        </p:nvSpPr>
        <p:spPr>
          <a:xfrm>
            <a:off x="23860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05" name="Google Shape;205;p28"/>
          <p:cNvSpPr txBox="1"/>
          <p:nvPr>
            <p:ph idx="1" type="body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206" name="Google Shape;206;p2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2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9"/>
          <p:cNvSpPr txBox="1"/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29"/>
          <p:cNvSpPr txBox="1"/>
          <p:nvPr>
            <p:ph idx="1" type="body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12" name="Google Shape;212;p2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2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2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0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0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30"/>
          <p:cNvSpPr txBox="1"/>
          <p:nvPr>
            <p:ph idx="1" type="body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Font typeface="Corbel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220" name="Google Shape;220;p30"/>
          <p:cNvSpPr txBox="1"/>
          <p:nvPr>
            <p:ph idx="2" type="body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1" name="Google Shape;221;p3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3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3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1"/>
          <p:cNvSpPr txBox="1"/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31"/>
          <p:cNvSpPr txBox="1"/>
          <p:nvPr>
            <p:ph idx="1" type="body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7" name="Google Shape;227;p3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3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3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/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" type="body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Name Card">
  <p:cSld name="Quote Name Card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2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2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32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32"/>
          <p:cNvSpPr txBox="1"/>
          <p:nvPr>
            <p:ph idx="1" type="body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None/>
              <a:defRPr b="0" sz="2400" cap="none">
                <a:solidFill>
                  <a:schemeClr val="dk1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235" name="Google Shape;235;p32"/>
          <p:cNvSpPr txBox="1"/>
          <p:nvPr>
            <p:ph idx="2" type="body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36" name="Google Shape;236;p3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3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3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ue or False">
  <p:cSld name="True or False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3"/>
          <p:cNvSpPr txBox="1"/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33"/>
          <p:cNvSpPr txBox="1"/>
          <p:nvPr>
            <p:ph idx="1" type="body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 cap="none">
                <a:solidFill>
                  <a:schemeClr val="dk1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242" name="Google Shape;242;p33"/>
          <p:cNvSpPr txBox="1"/>
          <p:nvPr>
            <p:ph idx="2" type="body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3" name="Google Shape;243;p3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3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3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4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34"/>
          <p:cNvSpPr txBox="1"/>
          <p:nvPr>
            <p:ph idx="1" type="body"/>
          </p:nvPr>
        </p:nvSpPr>
        <p:spPr>
          <a:xfrm rot="5400000">
            <a:off x="4931566" y="-780257"/>
            <a:ext cx="3124201" cy="10018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249" name="Google Shape;249;p3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3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3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5"/>
          <p:cNvSpPr txBox="1"/>
          <p:nvPr>
            <p:ph type="title"/>
          </p:nvPr>
        </p:nvSpPr>
        <p:spPr>
          <a:xfrm rot="5400000">
            <a:off x="8065140" y="2353315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35"/>
          <p:cNvSpPr txBox="1"/>
          <p:nvPr>
            <p:ph idx="1" type="body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255" name="Google Shape;255;p3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3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3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" type="body"/>
          </p:nvPr>
        </p:nvSpPr>
        <p:spPr>
          <a:xfrm>
            <a:off x="1484312" y="2666999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46" name="Google Shape;46;p5"/>
          <p:cNvSpPr txBox="1"/>
          <p:nvPr>
            <p:ph idx="2" type="body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47" name="Google Shape;47;p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" type="body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53" name="Google Shape;53;p6"/>
          <p:cNvSpPr txBox="1"/>
          <p:nvPr>
            <p:ph idx="2" type="body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4" name="Google Shape;54;p6"/>
          <p:cNvSpPr txBox="1"/>
          <p:nvPr>
            <p:ph idx="3" type="body"/>
          </p:nvPr>
        </p:nvSpPr>
        <p:spPr>
          <a:xfrm>
            <a:off x="6880487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55" name="Google Shape;55;p6"/>
          <p:cNvSpPr txBox="1"/>
          <p:nvPr>
            <p:ph idx="4" type="body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6" name="Google Shape;56;p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/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" type="body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41275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indent="-37591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indent="-35750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indent="-357504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indent="-357504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indent="-357504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indent="-35750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indent="-35750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/>
        </p:txBody>
      </p:sp>
      <p:sp>
        <p:nvSpPr>
          <p:cNvPr id="71" name="Google Shape;71;p9"/>
          <p:cNvSpPr txBox="1"/>
          <p:nvPr>
            <p:ph idx="2" type="body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72" name="Google Shape;72;p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/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b="0"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/>
          <p:nvPr>
            <p:ph idx="2" type="pic"/>
          </p:nvPr>
        </p:nvSpPr>
        <p:spPr>
          <a:xfrm>
            <a:off x="7594682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idx="1" type="body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79" name="Google Shape;79;p1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7" name="Google Shape;7;p1"/>
            <p:cNvSpPr/>
            <p:nvPr/>
          </p:nvSpPr>
          <p:spPr>
            <a:xfrm>
              <a:off x="1627188" y="0"/>
              <a:ext cx="1122363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" name="Google Shape;8;p1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9" name="Google Shape;9;p1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2" name="Google Shape;12;p1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3" name="Google Shape;13;p1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44958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19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40" name="Google Shape;140;p19"/>
            <p:cNvSpPr/>
            <p:nvPr/>
          </p:nvSpPr>
          <p:spPr>
            <a:xfrm>
              <a:off x="1627188" y="0"/>
              <a:ext cx="1122363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1" name="Google Shape;141;p19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2" name="Google Shape;142;p19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3" name="Google Shape;143;p19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44" name="Google Shape;144;p19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45" name="Google Shape;145;p19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46" name="Google Shape;146;p19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7" name="Google Shape;147;p19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44958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48" name="Google Shape;148;p1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49" name="Google Shape;149;p1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0" name="Google Shape;150;p1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6"/>
          <p:cNvSpPr txBox="1"/>
          <p:nvPr>
            <p:ph type="ctrTitle"/>
          </p:nvPr>
        </p:nvSpPr>
        <p:spPr>
          <a:xfrm>
            <a:off x="1524000" y="1122363"/>
            <a:ext cx="9144000" cy="15872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/>
              <a:t>Candidate Recommendation System</a:t>
            </a:r>
            <a:endParaRPr/>
          </a:p>
        </p:txBody>
      </p:sp>
      <p:sp>
        <p:nvSpPr>
          <p:cNvPr id="263" name="Google Shape;263;p36"/>
          <p:cNvSpPr txBox="1"/>
          <p:nvPr>
            <p:ph idx="1" type="subTitle"/>
          </p:nvPr>
        </p:nvSpPr>
        <p:spPr>
          <a:xfrm>
            <a:off x="1524000" y="4328719"/>
            <a:ext cx="9144000" cy="1513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800"/>
              <a:t>Ashish Chhabbi</a:t>
            </a:r>
            <a:endParaRPr sz="28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800"/>
              <a:t>Ashwin Venkataraman</a:t>
            </a:r>
            <a:endParaRPr sz="28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800"/>
              <a:t>Sunny Patel</a:t>
            </a:r>
            <a:endParaRPr sz="2800"/>
          </a:p>
        </p:txBody>
      </p:sp>
      <p:pic>
        <p:nvPicPr>
          <p:cNvPr id="264" name="Google Shape;26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33200" y="62992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5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Evaluations</a:t>
            </a:r>
            <a:endParaRPr/>
          </a:p>
        </p:txBody>
      </p:sp>
      <p:sp>
        <p:nvSpPr>
          <p:cNvPr id="325" name="Google Shape;325;p45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2100"/>
              </a:spcAft>
              <a:buSzPts val="3480"/>
              <a:buNone/>
            </a:pPr>
            <a:r>
              <a:t/>
            </a:r>
            <a:endParaRPr/>
          </a:p>
        </p:txBody>
      </p:sp>
      <p:pic>
        <p:nvPicPr>
          <p:cNvPr id="326" name="Google Shape;326;p45"/>
          <p:cNvPicPr preferRelativeResize="0"/>
          <p:nvPr/>
        </p:nvPicPr>
        <p:blipFill rotWithShape="1">
          <a:blip r:embed="rId3">
            <a:alphaModFix/>
          </a:blip>
          <a:srcRect b="-1553" l="-1863" r="0" t="0"/>
          <a:stretch/>
        </p:blipFill>
        <p:spPr>
          <a:xfrm>
            <a:off x="2818390" y="2043739"/>
            <a:ext cx="7350551" cy="422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9912" y="1820269"/>
            <a:ext cx="5972175" cy="4300538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46"/>
          <p:cNvSpPr txBox="1"/>
          <p:nvPr>
            <p:ph type="title"/>
          </p:nvPr>
        </p:nvSpPr>
        <p:spPr>
          <a:xfrm>
            <a:off x="2098278" y="579268"/>
            <a:ext cx="7995443" cy="9476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Evaluations</a:t>
            </a:r>
            <a:endParaRPr/>
          </a:p>
        </p:txBody>
      </p:sp>
      <p:pic>
        <p:nvPicPr>
          <p:cNvPr id="333" name="Google Shape;333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30000" y="609600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7"/>
          <p:cNvSpPr txBox="1"/>
          <p:nvPr>
            <p:ph type="title"/>
          </p:nvPr>
        </p:nvSpPr>
        <p:spPr>
          <a:xfrm>
            <a:off x="1086642" y="481614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Evaluations</a:t>
            </a:r>
            <a:endParaRPr/>
          </a:p>
        </p:txBody>
      </p:sp>
      <p:pic>
        <p:nvPicPr>
          <p:cNvPr id="339" name="Google Shape;339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0855" y="2059781"/>
            <a:ext cx="6110289" cy="4414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30000" y="609600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8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346" name="Google Shape;346;p48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S</a:t>
            </a:r>
            <a:r>
              <a:rPr lang="en-US" sz="2400"/>
              <a:t>uccessfully processed the dataset parallelly on a cluster of 4 nodes.</a:t>
            </a:r>
            <a:endParaRPr sz="2400"/>
          </a:p>
          <a:p>
            <a:pPr indent="-285750" lvl="0" marL="28575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T</a:t>
            </a:r>
            <a:r>
              <a:rPr lang="en-US" sz="2400"/>
              <a:t>ested the performance scalability.</a:t>
            </a:r>
            <a:endParaRPr sz="2400"/>
          </a:p>
          <a:p>
            <a:pPr indent="-285750" lvl="0" marL="28575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3480"/>
              <a:buChar char="•"/>
            </a:pPr>
            <a:r>
              <a:rPr lang="en-US" sz="2400"/>
              <a:t>Simulated a node failure scenario.</a:t>
            </a:r>
            <a:endParaRPr sz="2400"/>
          </a:p>
          <a:p>
            <a:pPr indent="-285750" lvl="0" marL="285750" rtl="0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3480"/>
              <a:buChar char="•"/>
            </a:pPr>
            <a:r>
              <a:rPr lang="en-US" sz="2400"/>
              <a:t>The system was able to recover on its own.</a:t>
            </a:r>
            <a:endParaRPr sz="2400"/>
          </a:p>
        </p:txBody>
      </p:sp>
      <p:pic>
        <p:nvPicPr>
          <p:cNvPr id="347" name="Google Shape;347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0" y="609600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7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Motivation</a:t>
            </a:r>
            <a:endParaRPr/>
          </a:p>
        </p:txBody>
      </p:sp>
      <p:sp>
        <p:nvSpPr>
          <p:cNvPr id="270" name="Google Shape;270;p37"/>
          <p:cNvSpPr txBox="1"/>
          <p:nvPr>
            <p:ph idx="1" type="body"/>
          </p:nvPr>
        </p:nvSpPr>
        <p:spPr>
          <a:xfrm>
            <a:off x="1484310" y="2683777"/>
            <a:ext cx="10018713" cy="330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3200"/>
              <a:t>Significant amount of resumes in the job market.</a:t>
            </a:r>
            <a:endParaRPr/>
          </a:p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3200"/>
              <a:t>Submitting resumes is just one click of button.</a:t>
            </a:r>
            <a:endParaRPr sz="3200"/>
          </a:p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3200"/>
              <a:t>Lot of resumes with irrelevant profiles</a:t>
            </a:r>
            <a:endParaRPr sz="3200"/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3200"/>
              <a:t>Filtering these resumes consumes a significant amount of time and resources.</a:t>
            </a:r>
            <a:endParaRPr sz="3200"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3200"/>
          </a:p>
        </p:txBody>
      </p:sp>
      <p:pic>
        <p:nvPicPr>
          <p:cNvPr id="271" name="Google Shape;27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33200" y="62992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8"/>
          <p:cNvSpPr txBox="1"/>
          <p:nvPr>
            <p:ph type="title"/>
          </p:nvPr>
        </p:nvSpPr>
        <p:spPr>
          <a:xfrm>
            <a:off x="1484310" y="627077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Motivation</a:t>
            </a:r>
            <a:endParaRPr/>
          </a:p>
        </p:txBody>
      </p:sp>
      <p:sp>
        <p:nvSpPr>
          <p:cNvPr id="277" name="Google Shape;277;p38"/>
          <p:cNvSpPr txBox="1"/>
          <p:nvPr>
            <p:ph idx="1" type="body"/>
          </p:nvPr>
        </p:nvSpPr>
        <p:spPr>
          <a:xfrm>
            <a:off x="1484310" y="2557942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3200"/>
              <a:t>Application tackles real world problems.</a:t>
            </a:r>
            <a:endParaRPr sz="3200"/>
          </a:p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3200"/>
              <a:t>Recruiter can obtain the candidates’ score based on the profile.</a:t>
            </a:r>
            <a:endParaRPr sz="3200"/>
          </a:p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3200"/>
              <a:t>Processing resumes on a single machine is not feasible.</a:t>
            </a:r>
            <a:endParaRPr sz="3200"/>
          </a:p>
        </p:txBody>
      </p:sp>
      <p:pic>
        <p:nvPicPr>
          <p:cNvPr id="278" name="Google Shape;278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33200" y="62992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9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Design</a:t>
            </a:r>
            <a:endParaRPr/>
          </a:p>
        </p:txBody>
      </p:sp>
      <p:sp>
        <p:nvSpPr>
          <p:cNvPr id="284" name="Google Shape;284;p39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3200"/>
              <a:t>Resume dataset from Kaggle which has more than 1200 records.</a:t>
            </a:r>
            <a:endParaRPr sz="3200"/>
          </a:p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3200"/>
              <a:t>Hadoop Mapreduce to perform the task of finding the candidates’ skill score.</a:t>
            </a:r>
            <a:endParaRPr sz="3200"/>
          </a:p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3200"/>
              <a:t>Processing the dataset parallely by placing it on HDFS.</a:t>
            </a:r>
            <a:endParaRPr sz="3200"/>
          </a:p>
          <a:p>
            <a:pPr indent="0" lvl="0" marL="0" rtl="0" algn="l">
              <a:lnSpc>
                <a:spcPct val="150000"/>
              </a:lnSpc>
              <a:spcBef>
                <a:spcPts val="2100"/>
              </a:spcBef>
              <a:spcAft>
                <a:spcPts val="2100"/>
              </a:spcAft>
              <a:buSzPts val="3480"/>
              <a:buNone/>
            </a:pPr>
            <a:r>
              <a:t/>
            </a:r>
            <a:endParaRPr/>
          </a:p>
        </p:txBody>
      </p:sp>
      <p:pic>
        <p:nvPicPr>
          <p:cNvPr id="285" name="Google Shape;285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33200" y="62992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0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Design</a:t>
            </a:r>
            <a:endParaRPr/>
          </a:p>
        </p:txBody>
      </p:sp>
      <p:sp>
        <p:nvSpPr>
          <p:cNvPr id="291" name="Google Shape;291;p40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3200"/>
              <a:t>Created 1 name node and 3 data nodes.</a:t>
            </a:r>
            <a:endParaRPr sz="3200"/>
          </a:p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3200"/>
              <a:t>Using Amazon Linux AMI, created EC2 instance.</a:t>
            </a:r>
            <a:endParaRPr sz="3200"/>
          </a:p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3200"/>
              <a:t>Configured hadoop on the cluster of nodes.</a:t>
            </a:r>
            <a:endParaRPr sz="3200"/>
          </a:p>
        </p:txBody>
      </p:sp>
      <p:pic>
        <p:nvPicPr>
          <p:cNvPr id="292" name="Google Shape;29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33200" y="62992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1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Design</a:t>
            </a:r>
            <a:endParaRPr/>
          </a:p>
        </p:txBody>
      </p:sp>
      <p:sp>
        <p:nvSpPr>
          <p:cNvPr id="298" name="Google Shape;298;p41"/>
          <p:cNvSpPr txBox="1"/>
          <p:nvPr>
            <p:ph idx="1" type="body"/>
          </p:nvPr>
        </p:nvSpPr>
        <p:spPr>
          <a:xfrm>
            <a:off x="1235850" y="2438400"/>
            <a:ext cx="10515600" cy="3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3200"/>
              <a:t>Top 5 candidate IDs with the provided skill set.</a:t>
            </a:r>
            <a:endParaRPr sz="3200"/>
          </a:p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3200"/>
              <a:t>List of candidates with job experience and the provided skillset.</a:t>
            </a:r>
            <a:endParaRPr sz="3200"/>
          </a:p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3200"/>
              <a:t>Sorted list of popular skills.</a:t>
            </a:r>
            <a:endParaRPr sz="3200"/>
          </a:p>
          <a:p>
            <a:pPr indent="0" lvl="0" marL="457200" rtl="0" algn="l">
              <a:lnSpc>
                <a:spcPct val="150000"/>
              </a:lnSpc>
              <a:spcBef>
                <a:spcPts val="2100"/>
              </a:spcBef>
              <a:spcAft>
                <a:spcPts val="2100"/>
              </a:spcAft>
              <a:buSzPts val="4640"/>
              <a:buNone/>
            </a:pPr>
            <a:r>
              <a:t/>
            </a:r>
            <a:endParaRPr sz="3200"/>
          </a:p>
        </p:txBody>
      </p:sp>
      <p:pic>
        <p:nvPicPr>
          <p:cNvPr id="299" name="Google Shape;299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33200" y="62992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2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Implementation</a:t>
            </a:r>
            <a:endParaRPr/>
          </a:p>
        </p:txBody>
      </p:sp>
      <p:sp>
        <p:nvSpPr>
          <p:cNvPr id="305" name="Google Shape;305;p42"/>
          <p:cNvSpPr txBox="1"/>
          <p:nvPr>
            <p:ph idx="1" type="body"/>
          </p:nvPr>
        </p:nvSpPr>
        <p:spPr>
          <a:xfrm>
            <a:off x="987425" y="1972000"/>
            <a:ext cx="10515600" cy="46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480"/>
              <a:buNone/>
            </a:pPr>
            <a:r>
              <a:rPr lang="en-US" sz="3000"/>
              <a:t>Mapper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Task 1 - Calculating score of the candidate based upon the number of occurence of each skill in his/her resume.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Task 2 - Determining  whether the candidate has  previous experience for the specified job position.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Task 3 - From each resume, find which skills are present in order to generate a trend of skill sets.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3480"/>
              <a:buNone/>
            </a:pPr>
            <a:r>
              <a:t/>
            </a:r>
            <a:endParaRPr sz="2400"/>
          </a:p>
        </p:txBody>
      </p:sp>
      <p:pic>
        <p:nvPicPr>
          <p:cNvPr id="306" name="Google Shape;306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33200" y="62992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3"/>
          <p:cNvSpPr txBox="1"/>
          <p:nvPr>
            <p:ph type="title"/>
          </p:nvPr>
        </p:nvSpPr>
        <p:spPr>
          <a:xfrm>
            <a:off x="1408936" y="376825"/>
            <a:ext cx="10018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Implementation</a:t>
            </a:r>
            <a:endParaRPr/>
          </a:p>
        </p:txBody>
      </p:sp>
      <p:sp>
        <p:nvSpPr>
          <p:cNvPr id="312" name="Google Shape;312;p43"/>
          <p:cNvSpPr txBox="1"/>
          <p:nvPr>
            <p:ph idx="1" type="body"/>
          </p:nvPr>
        </p:nvSpPr>
        <p:spPr>
          <a:xfrm>
            <a:off x="1408925" y="1853101"/>
            <a:ext cx="10018800" cy="50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000"/>
              <a:t>Reducer</a:t>
            </a:r>
            <a:endParaRPr sz="3000"/>
          </a:p>
          <a:p>
            <a:pPr indent="-406400" lvl="0" marL="4572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Task 1 - Combining all the candidates and their scores and arranging them in descending order and getting top 5 result based on the scores.</a:t>
            </a:r>
            <a:endParaRPr sz="2800"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Task 2 - Combining experienced candidates and their scores and arranging them in descending order based on their skill scores.</a:t>
            </a:r>
            <a:endParaRPr sz="2800"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Task 3 - Aggregating the skills, their popularity and arranging them in descending order based on their popularity.</a:t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348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4"/>
          <p:cNvSpPr txBox="1"/>
          <p:nvPr>
            <p:ph type="title"/>
          </p:nvPr>
        </p:nvSpPr>
        <p:spPr>
          <a:xfrm>
            <a:off x="1484313" y="327100"/>
            <a:ext cx="10018800" cy="18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Implementation</a:t>
            </a:r>
            <a:endParaRPr/>
          </a:p>
        </p:txBody>
      </p:sp>
      <p:sp>
        <p:nvSpPr>
          <p:cNvPr id="318" name="Google Shape;318;p44"/>
          <p:cNvSpPr txBox="1"/>
          <p:nvPr>
            <p:ph idx="1" type="body"/>
          </p:nvPr>
        </p:nvSpPr>
        <p:spPr>
          <a:xfrm>
            <a:off x="1484322" y="2040174"/>
            <a:ext cx="100188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2100"/>
              </a:spcAft>
              <a:buSzPts val="3480"/>
              <a:buNone/>
            </a:pPr>
            <a:r>
              <a:rPr lang="en-US"/>
              <a:t>Input: Skill set: Java, HTML, Python position: Software Architect</a:t>
            </a:r>
            <a:endParaRPr/>
          </a:p>
        </p:txBody>
      </p:sp>
      <p:pic>
        <p:nvPicPr>
          <p:cNvPr id="319" name="Google Shape;319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7350" y="2666900"/>
            <a:ext cx="10515226" cy="390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