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19" r:id="rId1"/>
  </p:sldMasterIdLst>
  <p:notesMasterIdLst>
    <p:notesMasterId r:id="rId22"/>
  </p:notesMasterIdLst>
  <p:sldIdLst>
    <p:sldId id="256" r:id="rId2"/>
    <p:sldId id="257" r:id="rId3"/>
    <p:sldId id="258" r:id="rId4"/>
    <p:sldId id="259" r:id="rId5"/>
    <p:sldId id="269" r:id="rId6"/>
    <p:sldId id="274" r:id="rId7"/>
    <p:sldId id="270" r:id="rId8"/>
    <p:sldId id="271" r:id="rId9"/>
    <p:sldId id="275" r:id="rId10"/>
    <p:sldId id="272" r:id="rId11"/>
    <p:sldId id="283" r:id="rId12"/>
    <p:sldId id="273" r:id="rId13"/>
    <p:sldId id="276" r:id="rId14"/>
    <p:sldId id="279" r:id="rId15"/>
    <p:sldId id="280" r:id="rId16"/>
    <p:sldId id="281" r:id="rId17"/>
    <p:sldId id="282" r:id="rId18"/>
    <p:sldId id="266" r:id="rId19"/>
    <p:sldId id="284" r:id="rId20"/>
    <p:sldId id="285" r:id="rId21"/>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41" d="100"/>
          <a:sy n="41" d="100"/>
        </p:scale>
        <p:origin x="710"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35559" y="1604597"/>
            <a:ext cx="17274146" cy="5082862"/>
          </a:xfrm>
        </p:spPr>
        <p:txBody>
          <a:bodyPr bIns="0" anchor="b">
            <a:normAutofit/>
          </a:bodyPr>
          <a:lstStyle>
            <a:lvl1pPr algn="l">
              <a:defRPr sz="13200"/>
            </a:lvl1pPr>
          </a:lstStyle>
          <a:p>
            <a:r>
              <a:rPr lang="en-US"/>
              <a:t>Click to edit Master title style</a:t>
            </a:r>
            <a:endParaRPr lang="en-US" dirty="0"/>
          </a:p>
        </p:txBody>
      </p:sp>
      <p:sp>
        <p:nvSpPr>
          <p:cNvPr id="3" name="Subtitle 2"/>
          <p:cNvSpPr>
            <a:spLocks noGrp="1"/>
          </p:cNvSpPr>
          <p:nvPr>
            <p:ph type="subTitle" idx="1"/>
          </p:nvPr>
        </p:nvSpPr>
        <p:spPr>
          <a:xfrm>
            <a:off x="4835560" y="7062409"/>
            <a:ext cx="17274144" cy="1955242"/>
          </a:xfrm>
        </p:spPr>
        <p:txBody>
          <a:bodyPr tIns="91440" bIns="91440">
            <a:normAutofit/>
          </a:bodyPr>
          <a:lstStyle>
            <a:lvl1pPr marL="0" indent="0" algn="l">
              <a:buNone/>
              <a:defRPr sz="3600" b="0" cap="all" baseline="0">
                <a:solidFill>
                  <a:schemeClr val="tx1"/>
                </a:solidFill>
              </a:defRPr>
            </a:lvl1pPr>
            <a:lvl2pPr marL="914400" indent="0" algn="ctr">
              <a:buNone/>
              <a:defRPr sz="36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3/5/2024</a:t>
            </a:fld>
            <a:endParaRPr lang="en-US" dirty="0"/>
          </a:p>
        </p:txBody>
      </p:sp>
      <p:sp>
        <p:nvSpPr>
          <p:cNvPr id="5" name="Footer Placeholder 4"/>
          <p:cNvSpPr>
            <a:spLocks noGrp="1"/>
          </p:cNvSpPr>
          <p:nvPr>
            <p:ph type="ftr" sz="quarter" idx="11"/>
          </p:nvPr>
        </p:nvSpPr>
        <p:spPr>
          <a:xfrm>
            <a:off x="4833001" y="658615"/>
            <a:ext cx="9947830" cy="618402"/>
          </a:xfrm>
        </p:spPr>
        <p:txBody>
          <a:bodyPr/>
          <a:lstStyle/>
          <a:p>
            <a:endParaRPr lang="en-US" dirty="0"/>
          </a:p>
        </p:txBody>
      </p:sp>
      <p:sp>
        <p:nvSpPr>
          <p:cNvPr id="6" name="Slide Number Placeholder 5"/>
          <p:cNvSpPr>
            <a:spLocks noGrp="1"/>
          </p:cNvSpPr>
          <p:nvPr>
            <p:ph type="sldNum" sz="quarter" idx="12"/>
          </p:nvPr>
        </p:nvSpPr>
        <p:spPr>
          <a:xfrm>
            <a:off x="2875329" y="1597946"/>
            <a:ext cx="1622038" cy="1007156"/>
          </a:xfrm>
        </p:spPr>
        <p:txBody>
          <a:bodyPr/>
          <a:lstStyle/>
          <a:p>
            <a:fld id="{86CB4B4D-7CA3-9044-876B-883B54F8677D}" type="slidenum">
              <a:rPr lang="en-US" smtClean="0"/>
              <a:t>‹#›</a:t>
            </a:fld>
            <a:endParaRPr lang="en-US"/>
          </a:p>
        </p:txBody>
      </p:sp>
      <p:cxnSp>
        <p:nvCxnSpPr>
          <p:cNvPr id="15" name="Straight Connector 14"/>
          <p:cNvCxnSpPr/>
          <p:nvPr/>
        </p:nvCxnSpPr>
        <p:spPr>
          <a:xfrm>
            <a:off x="4835560" y="7057084"/>
            <a:ext cx="172741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2639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cxnSp>
        <p:nvCxnSpPr>
          <p:cNvPr id="26" name="Straight Connector 25"/>
          <p:cNvCxnSpPr/>
          <p:nvPr/>
        </p:nvCxnSpPr>
        <p:spPr>
          <a:xfrm>
            <a:off x="2907792" y="3694176"/>
            <a:ext cx="192150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421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878222" y="1597947"/>
            <a:ext cx="3231484" cy="9319778"/>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889344" y="1597947"/>
            <a:ext cx="15657660" cy="93197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cxnSp>
        <p:nvCxnSpPr>
          <p:cNvPr id="15" name="Straight Connector 14"/>
          <p:cNvCxnSpPr/>
          <p:nvPr/>
        </p:nvCxnSpPr>
        <p:spPr>
          <a:xfrm>
            <a:off x="18878222" y="1597947"/>
            <a:ext cx="0" cy="9319778"/>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1905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3578955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cxnSp>
        <p:nvCxnSpPr>
          <p:cNvPr id="33" name="Straight Connector 32"/>
          <p:cNvCxnSpPr/>
          <p:nvPr/>
        </p:nvCxnSpPr>
        <p:spPr>
          <a:xfrm>
            <a:off x="2907792" y="3694176"/>
            <a:ext cx="192150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6344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8478" y="3512260"/>
            <a:ext cx="17286308" cy="3775900"/>
          </a:xfrm>
        </p:spPr>
        <p:txBody>
          <a:bodyPr anchor="b">
            <a:normAutofit/>
          </a:bodyPr>
          <a:lstStyle>
            <a:lvl1pPr algn="l">
              <a:defRPr sz="7200"/>
            </a:lvl1pPr>
          </a:lstStyle>
          <a:p>
            <a:r>
              <a:rPr lang="en-US"/>
              <a:t>Click to edit Master title style</a:t>
            </a:r>
            <a:endParaRPr lang="en-US" dirty="0"/>
          </a:p>
        </p:txBody>
      </p:sp>
      <p:sp>
        <p:nvSpPr>
          <p:cNvPr id="3" name="Text Placeholder 2"/>
          <p:cNvSpPr>
            <a:spLocks noGrp="1"/>
          </p:cNvSpPr>
          <p:nvPr>
            <p:ph type="body" idx="1"/>
          </p:nvPr>
        </p:nvSpPr>
        <p:spPr>
          <a:xfrm>
            <a:off x="2908478" y="7612391"/>
            <a:ext cx="17260892" cy="2025858"/>
          </a:xfrm>
        </p:spPr>
        <p:txBody>
          <a:bodyPr tIns="91440">
            <a:normAutofit/>
          </a:bodyPr>
          <a:lstStyle>
            <a:lvl1pPr marL="0" indent="0" algn="l">
              <a:buNone/>
              <a:defRPr sz="3600">
                <a:solidFill>
                  <a:schemeClr val="tx1"/>
                </a:solidFill>
              </a:defRPr>
            </a:lvl1pPr>
            <a:lvl2pPr marL="914400" indent="0">
              <a:buNone/>
              <a:defRPr sz="36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cxnSp>
        <p:nvCxnSpPr>
          <p:cNvPr id="15" name="Straight Connector 14"/>
          <p:cNvCxnSpPr/>
          <p:nvPr/>
        </p:nvCxnSpPr>
        <p:spPr>
          <a:xfrm>
            <a:off x="2908478" y="7609970"/>
            <a:ext cx="1726089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4895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98435" y="1609779"/>
            <a:ext cx="19211270" cy="211861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894662" y="4021757"/>
            <a:ext cx="9290304" cy="6897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827542" y="4034686"/>
            <a:ext cx="9290304" cy="6883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cxnSp>
        <p:nvCxnSpPr>
          <p:cNvPr id="35" name="Straight Connector 34"/>
          <p:cNvCxnSpPr/>
          <p:nvPr/>
        </p:nvCxnSpPr>
        <p:spPr>
          <a:xfrm>
            <a:off x="2907792" y="3694176"/>
            <a:ext cx="192150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1825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4383" y="1608327"/>
            <a:ext cx="19215322" cy="21126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894382" y="4039099"/>
            <a:ext cx="9290304" cy="1603886"/>
          </a:xfrm>
        </p:spPr>
        <p:txBody>
          <a:bodyPr anchor="b">
            <a:normAutofit/>
          </a:bodyPr>
          <a:lstStyle>
            <a:lvl1pPr marL="0" indent="0">
              <a:lnSpc>
                <a:spcPct val="100000"/>
              </a:lnSpc>
              <a:buNone/>
              <a:defRPr sz="4400" b="0" cap="all" baseline="0">
                <a:solidFill>
                  <a:schemeClr val="accent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2894382" y="5648539"/>
            <a:ext cx="9290304" cy="528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824724" y="4046007"/>
            <a:ext cx="9290304" cy="1604474"/>
          </a:xfrm>
        </p:spPr>
        <p:txBody>
          <a:bodyPr anchor="b">
            <a:normAutofit/>
          </a:bodyPr>
          <a:lstStyle>
            <a:lvl1pPr marL="0" indent="0">
              <a:lnSpc>
                <a:spcPct val="100000"/>
              </a:lnSpc>
              <a:buNone/>
              <a:defRPr sz="4400" b="0" cap="all" baseline="0">
                <a:solidFill>
                  <a:schemeClr val="accent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824724" y="5642983"/>
            <a:ext cx="9290304" cy="5274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cxnSp>
        <p:nvCxnSpPr>
          <p:cNvPr id="29" name="Straight Connector 28"/>
          <p:cNvCxnSpPr/>
          <p:nvPr/>
        </p:nvCxnSpPr>
        <p:spPr>
          <a:xfrm>
            <a:off x="2907792" y="3694176"/>
            <a:ext cx="192150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8481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3/5/2024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cxnSp>
        <p:nvCxnSpPr>
          <p:cNvPr id="25" name="Straight Connector 24"/>
          <p:cNvCxnSpPr/>
          <p:nvPr/>
        </p:nvCxnSpPr>
        <p:spPr>
          <a:xfrm>
            <a:off x="2907792" y="3694176"/>
            <a:ext cx="192150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931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3/5/2024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6027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89343" y="1597947"/>
            <a:ext cx="6546198" cy="4494234"/>
          </a:xfrm>
        </p:spPr>
        <p:txBody>
          <a:bodyPr anchor="b">
            <a:normAutofit/>
          </a:bodyPr>
          <a:lstStyle>
            <a:lvl1pPr algn="l">
              <a:defRPr sz="4800"/>
            </a:lvl1pPr>
          </a:lstStyle>
          <a:p>
            <a:r>
              <a:rPr lang="en-US"/>
              <a:t>Click to edit Master title style</a:t>
            </a:r>
            <a:endParaRPr lang="en-US" dirty="0"/>
          </a:p>
        </p:txBody>
      </p:sp>
      <p:sp>
        <p:nvSpPr>
          <p:cNvPr id="3" name="Content Placeholder 2"/>
          <p:cNvSpPr>
            <a:spLocks noGrp="1"/>
          </p:cNvSpPr>
          <p:nvPr>
            <p:ph idx="1"/>
          </p:nvPr>
        </p:nvSpPr>
        <p:spPr>
          <a:xfrm>
            <a:off x="10087428" y="1597948"/>
            <a:ext cx="12024940" cy="931765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89343" y="6410983"/>
            <a:ext cx="6550026" cy="4496362"/>
          </a:xfrm>
        </p:spPr>
        <p:txBody>
          <a:bodyPr/>
          <a:lstStyle>
            <a:lvl1pPr marL="0" indent="0" algn="l">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cxnSp>
        <p:nvCxnSpPr>
          <p:cNvPr id="17" name="Straight Connector 16"/>
          <p:cNvCxnSpPr/>
          <p:nvPr/>
        </p:nvCxnSpPr>
        <p:spPr>
          <a:xfrm>
            <a:off x="2896560" y="6410982"/>
            <a:ext cx="653898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7029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4954775" y="964341"/>
            <a:ext cx="8149066" cy="10298202"/>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2902412" y="2259026"/>
            <a:ext cx="11064656" cy="3661168"/>
          </a:xfrm>
        </p:spPr>
        <p:txBody>
          <a:bodyPr anchor="b">
            <a:normAutofit/>
          </a:bodyPr>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248779" y="2245085"/>
            <a:ext cx="5582342" cy="7732654"/>
          </a:xfrm>
          <a:solidFill>
            <a:schemeClr val="bg1">
              <a:lumMod val="85000"/>
            </a:schemeClr>
          </a:solidFill>
          <a:ln w="9525" cap="sq">
            <a:noFill/>
            <a:miter lim="800000"/>
          </a:ln>
          <a:effectLst/>
        </p:spPr>
        <p:txBody>
          <a:bodyPr anchor="t"/>
          <a:lstStyle>
            <a:lvl1pPr marL="0" indent="0" algn="ctr">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2900658" y="6291984"/>
            <a:ext cx="11048808" cy="4007484"/>
          </a:xfrm>
        </p:spPr>
        <p:txBody>
          <a:bodyPr>
            <a:normAutofit/>
          </a:bodyPr>
          <a:lstStyle>
            <a:lvl1pPr marL="0" indent="0" algn="l">
              <a:buNone/>
              <a:defRPr sz="36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a:xfrm>
            <a:off x="2894765" y="10939713"/>
            <a:ext cx="11054702" cy="640246"/>
          </a:xfrm>
        </p:spPr>
        <p:txBody>
          <a:bodyPr/>
          <a:lstStyle>
            <a:lvl1pPr algn="l">
              <a:defRPr/>
            </a:lvl1pPr>
          </a:lstStyle>
          <a:p>
            <a:fld id="{C7616CA0-919D-4A49-9C8A-62FDFB3A5183}" type="datetimeFigureOut">
              <a:rPr lang="en-US" smtClean="0"/>
              <a:t>3/5/2024</a:t>
            </a:fld>
            <a:endParaRPr lang="en-US" dirty="0"/>
          </a:p>
        </p:txBody>
      </p:sp>
      <p:sp>
        <p:nvSpPr>
          <p:cNvPr id="6" name="Footer Placeholder 5"/>
          <p:cNvSpPr>
            <a:spLocks noGrp="1"/>
          </p:cNvSpPr>
          <p:nvPr>
            <p:ph type="ftr" sz="quarter" idx="11"/>
          </p:nvPr>
        </p:nvSpPr>
        <p:spPr>
          <a:xfrm>
            <a:off x="2894764" y="637281"/>
            <a:ext cx="11082008" cy="641862"/>
          </a:xfrm>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cxnSp>
        <p:nvCxnSpPr>
          <p:cNvPr id="31" name="Straight Connector 30"/>
          <p:cNvCxnSpPr/>
          <p:nvPr/>
        </p:nvCxnSpPr>
        <p:spPr>
          <a:xfrm>
            <a:off x="2894765" y="6287210"/>
            <a:ext cx="110547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252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4038953"/>
            <a:ext cx="24384000" cy="821188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12252960"/>
            <a:ext cx="24384000" cy="1485900"/>
          </a:xfrm>
          <a:prstGeom prst="rect">
            <a:avLst/>
          </a:prstGeom>
        </p:spPr>
      </p:pic>
      <p:sp>
        <p:nvSpPr>
          <p:cNvPr id="2" name="Title Placeholder 1"/>
          <p:cNvSpPr>
            <a:spLocks noGrp="1"/>
          </p:cNvSpPr>
          <p:nvPr>
            <p:ph type="title"/>
          </p:nvPr>
        </p:nvSpPr>
        <p:spPr>
          <a:xfrm>
            <a:off x="2903159" y="1609039"/>
            <a:ext cx="19206550" cy="209847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03159" y="4031465"/>
            <a:ext cx="19206550" cy="690122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108277" y="660741"/>
            <a:ext cx="7001430" cy="618402"/>
          </a:xfrm>
          <a:prstGeom prst="rect">
            <a:avLst/>
          </a:prstGeom>
        </p:spPr>
        <p:txBody>
          <a:bodyPr vert="horz" lIns="91440" tIns="45720" rIns="91440" bIns="45720" rtlCol="0" anchor="ctr"/>
          <a:lstStyle>
            <a:lvl1pPr algn="r">
              <a:defRPr sz="2000">
                <a:solidFill>
                  <a:schemeClr val="tx1">
                    <a:tint val="75000"/>
                  </a:schemeClr>
                </a:solidFill>
              </a:defRPr>
            </a:lvl1pPr>
          </a:lstStyle>
          <a:p>
            <a:fld id="{90298CD5-6C1E-4009-B41F-6DF62E31D3BE}" type="datetimeFigureOut">
              <a:rPr lang="en-US" smtClean="0"/>
              <a:pPr/>
              <a:t>3/5/2024</a:t>
            </a:fld>
            <a:endParaRPr lang="en-US" dirty="0"/>
          </a:p>
        </p:txBody>
      </p:sp>
      <p:sp>
        <p:nvSpPr>
          <p:cNvPr id="5" name="Footer Placeholder 4"/>
          <p:cNvSpPr>
            <a:spLocks noGrp="1"/>
          </p:cNvSpPr>
          <p:nvPr>
            <p:ph type="ftr" sz="quarter" idx="3"/>
          </p:nvPr>
        </p:nvSpPr>
        <p:spPr>
          <a:xfrm>
            <a:off x="2903158" y="658615"/>
            <a:ext cx="11877672" cy="618402"/>
          </a:xfrm>
          <a:prstGeom prst="rect">
            <a:avLst/>
          </a:prstGeom>
        </p:spPr>
        <p:txBody>
          <a:bodyPr vert="horz" lIns="91440" tIns="45720" rIns="91440" bIns="45720" rtlCol="0" anchor="ctr"/>
          <a:lstStyle>
            <a:lvl1pPr algn="l">
              <a:defRPr sz="2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60121" y="1597946"/>
            <a:ext cx="1622038" cy="1007156"/>
          </a:xfrm>
          <a:prstGeom prst="rect">
            <a:avLst/>
          </a:prstGeom>
        </p:spPr>
        <p:txBody>
          <a:bodyPr vert="horz" lIns="91440" tIns="45720" rIns="91440" bIns="45720" rtlCol="0" anchor="t"/>
          <a:lstStyle>
            <a:lvl1pPr algn="r">
              <a:defRPr sz="5600">
                <a:solidFill>
                  <a:schemeClr val="accent1"/>
                </a:solidFill>
              </a:defRPr>
            </a:lvl1pPr>
          </a:lstStyle>
          <a:p>
            <a:fld id="{86CB4B4D-7CA3-9044-876B-883B54F8677D}" type="slidenum">
              <a:rPr lang="en-US" smtClean="0"/>
              <a:t>‹#›</a:t>
            </a:fld>
            <a:endParaRPr lang="en-US"/>
          </a:p>
        </p:txBody>
      </p:sp>
      <p:cxnSp>
        <p:nvCxnSpPr>
          <p:cNvPr id="10" name="Straight Connector 9"/>
          <p:cNvCxnSpPr/>
          <p:nvPr/>
        </p:nvCxnSpPr>
        <p:spPr>
          <a:xfrm>
            <a:off x="0" y="12256826"/>
            <a:ext cx="2438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921112"/>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Lst>
  <p:txStyles>
    <p:titleStyle>
      <a:lvl1pPr algn="l" defTabSz="1828800" rtl="0" eaLnBrk="1" latinLnBrk="0" hangingPunct="1">
        <a:lnSpc>
          <a:spcPct val="90000"/>
        </a:lnSpc>
        <a:spcBef>
          <a:spcPct val="0"/>
        </a:spcBef>
        <a:buNone/>
        <a:defRPr sz="6400" b="0" i="0" kern="1200" cap="all">
          <a:solidFill>
            <a:schemeClr val="tx1"/>
          </a:solidFill>
          <a:effectLst/>
          <a:latin typeface="+mj-lt"/>
          <a:ea typeface="+mj-ea"/>
          <a:cs typeface="+mj-cs"/>
        </a:defRPr>
      </a:lvl1pPr>
    </p:titleStyle>
    <p:bodyStyle>
      <a:lvl1pPr marL="457200" indent="-457200" algn="l" defTabSz="1828800" rtl="0" eaLnBrk="1" latinLnBrk="0" hangingPunct="1">
        <a:lnSpc>
          <a:spcPct val="120000"/>
        </a:lnSpc>
        <a:spcBef>
          <a:spcPts val="2000"/>
        </a:spcBef>
        <a:buClr>
          <a:schemeClr val="accent1"/>
        </a:buClr>
        <a:buSzPct val="100000"/>
        <a:buFont typeface="Arial" panose="020B0604020202020204" pitchFamily="34" charset="0"/>
        <a:buChar char="•"/>
        <a:defRPr sz="4000" kern="1200">
          <a:solidFill>
            <a:schemeClr val="tx1"/>
          </a:solidFill>
          <a:effectLst/>
          <a:latin typeface="+mn-lt"/>
          <a:ea typeface="+mn-ea"/>
          <a:cs typeface="+mn-cs"/>
        </a:defRPr>
      </a:lvl1pPr>
      <a:lvl2pPr marL="13716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3600" kern="1200" cap="none" baseline="0">
          <a:solidFill>
            <a:schemeClr val="tx1"/>
          </a:solidFill>
          <a:effectLst/>
          <a:latin typeface="+mn-lt"/>
          <a:ea typeface="+mn-ea"/>
          <a:cs typeface="+mn-cs"/>
        </a:defRPr>
      </a:lvl2pPr>
      <a:lvl3pPr marL="22860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3200" kern="1200">
          <a:solidFill>
            <a:schemeClr val="tx1"/>
          </a:solidFill>
          <a:effectLst/>
          <a:latin typeface="+mn-lt"/>
          <a:ea typeface="+mn-ea"/>
          <a:cs typeface="+mn-cs"/>
        </a:defRPr>
      </a:lvl3pPr>
      <a:lvl4pPr marL="32004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800" kern="1200" cap="none" baseline="0">
          <a:solidFill>
            <a:schemeClr val="tx1"/>
          </a:solidFill>
          <a:effectLst/>
          <a:latin typeface="+mn-lt"/>
          <a:ea typeface="+mn-ea"/>
          <a:cs typeface="+mn-cs"/>
        </a:defRPr>
      </a:lvl4pPr>
      <a:lvl5pPr marL="41148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5pPr>
      <a:lvl6pPr marL="50292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6pPr>
      <a:lvl7pPr marL="59436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7pPr>
      <a:lvl8pPr marL="68580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baseline="0">
          <a:solidFill>
            <a:schemeClr val="tx1"/>
          </a:solidFill>
          <a:effectLst/>
          <a:latin typeface="+mn-lt"/>
          <a:ea typeface="+mn-ea"/>
          <a:cs typeface="+mn-cs"/>
        </a:defRPr>
      </a:lvl8pPr>
      <a:lvl9pPr marL="77724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baseline="0">
          <a:solidFill>
            <a:schemeClr val="tx1"/>
          </a:solidFill>
          <a:effectLst/>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Lending Club Case Study"/>
          <p:cNvSpPr txBox="1">
            <a:spLocks noGrp="1"/>
          </p:cNvSpPr>
          <p:nvPr>
            <p:ph type="title"/>
          </p:nvPr>
        </p:nvSpPr>
        <p:spPr>
          <a:xfrm>
            <a:off x="2380033" y="2832990"/>
            <a:ext cx="19176064" cy="1672587"/>
          </a:xfrm>
          <a:prstGeom prst="rect">
            <a:avLst/>
          </a:prstGeom>
        </p:spPr>
        <p:txBody>
          <a:bodyPr/>
          <a:lstStyle>
            <a:lvl1pPr defTabSz="2292038">
              <a:defRPr sz="10340" spc="-206"/>
            </a:lvl1pPr>
          </a:lstStyle>
          <a:p>
            <a:pPr algn="ctr"/>
            <a:r>
              <a:rPr dirty="0">
                <a:latin typeface="Arial Unicode MS" panose="020B0604020202020204" pitchFamily="34" charset="-128"/>
                <a:ea typeface="Arial Unicode MS" panose="020B0604020202020204" pitchFamily="34" charset="-128"/>
                <a:cs typeface="Arial Unicode MS" panose="020B0604020202020204" pitchFamily="34" charset="-128"/>
              </a:rPr>
              <a:t>Lending Club Case Study</a:t>
            </a:r>
          </a:p>
        </p:txBody>
      </p:sp>
      <p:sp>
        <p:nvSpPr>
          <p:cNvPr id="172" name="By - Ashish Chaudhary and Uma Hyndavi Simhadri"/>
          <p:cNvSpPr txBox="1">
            <a:spLocks noGrp="1"/>
          </p:cNvSpPr>
          <p:nvPr>
            <p:ph type="body" sz="quarter" idx="1"/>
          </p:nvPr>
        </p:nvSpPr>
        <p:spPr>
          <a:xfrm>
            <a:off x="13466925" y="8824082"/>
            <a:ext cx="9281108" cy="2969812"/>
          </a:xfrm>
          <a:prstGeom prst="rect">
            <a:avLst/>
          </a:prstGeom>
        </p:spPr>
        <p:txBody>
          <a:bodyPr>
            <a:normAutofit fontScale="92500" lnSpcReduction="10000"/>
          </a:bodyPr>
          <a:lstStyle/>
          <a:p>
            <a:r>
              <a:rPr sz="5200" dirty="0">
                <a:latin typeface="Calibri" panose="020F0502020204030204" pitchFamily="34" charset="0"/>
                <a:ea typeface="Calibri" panose="020F0502020204030204" pitchFamily="34" charset="0"/>
                <a:cs typeface="Calibri" panose="020F0502020204030204" pitchFamily="34" charset="0"/>
              </a:rPr>
              <a:t>By</a:t>
            </a:r>
            <a:r>
              <a:rPr lang="en-US" sz="5200" dirty="0">
                <a:latin typeface="Calibri" panose="020F0502020204030204" pitchFamily="34" charset="0"/>
                <a:ea typeface="Calibri" panose="020F0502020204030204" pitchFamily="34" charset="0"/>
                <a:cs typeface="Calibri" panose="020F0502020204030204" pitchFamily="34" charset="0"/>
              </a:rPr>
              <a:t>:</a:t>
            </a:r>
            <a:r>
              <a:rPr sz="5200" dirty="0">
                <a:latin typeface="Calibri" panose="020F0502020204030204" pitchFamily="34" charset="0"/>
                <a:ea typeface="Calibri" panose="020F0502020204030204" pitchFamily="34" charset="0"/>
                <a:cs typeface="Calibri" panose="020F0502020204030204" pitchFamily="34" charset="0"/>
              </a:rPr>
              <a:t>  </a:t>
            </a:r>
            <a:endParaRPr lang="en-US" sz="5200" dirty="0">
              <a:latin typeface="Calibri" panose="020F0502020204030204" pitchFamily="34" charset="0"/>
              <a:ea typeface="Calibri" panose="020F0502020204030204" pitchFamily="34" charset="0"/>
              <a:cs typeface="Calibri" panose="020F0502020204030204" pitchFamily="34" charset="0"/>
            </a:endParaRPr>
          </a:p>
          <a:p>
            <a:pPr algn="ctr"/>
            <a:r>
              <a:rPr lang="en-US" b="0" dirty="0"/>
              <a:t>		</a:t>
            </a:r>
            <a:r>
              <a:rPr sz="5200" b="0" dirty="0">
                <a:latin typeface="Calibri" panose="020F0502020204030204" pitchFamily="34" charset="0"/>
                <a:ea typeface="Calibri" panose="020F0502020204030204" pitchFamily="34" charset="0"/>
                <a:cs typeface="Calibri" panose="020F0502020204030204" pitchFamily="34" charset="0"/>
              </a:rPr>
              <a:t>Ashish Chaudhary </a:t>
            </a:r>
            <a:endParaRPr lang="en-US" sz="5200" b="0" dirty="0">
              <a:latin typeface="Calibri" panose="020F0502020204030204" pitchFamily="34" charset="0"/>
              <a:ea typeface="Calibri" panose="020F0502020204030204" pitchFamily="34" charset="0"/>
              <a:cs typeface="Calibri" panose="020F0502020204030204" pitchFamily="34" charset="0"/>
            </a:endParaRPr>
          </a:p>
          <a:p>
            <a:pPr algn="ctr"/>
            <a:endParaRPr lang="en-US" sz="5200" b="0" dirty="0">
              <a:latin typeface="Calibri" panose="020F0502020204030204" pitchFamily="34" charset="0"/>
              <a:ea typeface="Calibri" panose="020F0502020204030204" pitchFamily="34" charset="0"/>
              <a:cs typeface="Calibri" panose="020F0502020204030204" pitchFamily="34" charset="0"/>
            </a:endParaRPr>
          </a:p>
          <a:p>
            <a:pPr algn="ctr"/>
            <a:r>
              <a:rPr lang="en-US" sz="5200" b="0" dirty="0">
                <a:latin typeface="Calibri" panose="020F0502020204030204" pitchFamily="34" charset="0"/>
                <a:ea typeface="Calibri" panose="020F0502020204030204" pitchFamily="34" charset="0"/>
                <a:cs typeface="Calibri" panose="020F0502020204030204" pitchFamily="34" charset="0"/>
              </a:rPr>
              <a:t>       	</a:t>
            </a:r>
            <a:r>
              <a:rPr sz="5200" b="0" dirty="0">
                <a:latin typeface="Calibri" panose="020F0502020204030204" pitchFamily="34" charset="0"/>
                <a:ea typeface="Calibri" panose="020F0502020204030204" pitchFamily="34" charset="0"/>
                <a:cs typeface="Calibri" panose="020F0502020204030204" pitchFamily="34" charset="0"/>
              </a:rPr>
              <a:t>Uma </a:t>
            </a:r>
            <a:r>
              <a:rPr sz="5200" b="0" dirty="0" err="1">
                <a:latin typeface="Calibri" panose="020F0502020204030204" pitchFamily="34" charset="0"/>
                <a:ea typeface="Calibri" panose="020F0502020204030204" pitchFamily="34" charset="0"/>
                <a:cs typeface="Calibri" panose="020F0502020204030204" pitchFamily="34" charset="0"/>
              </a:rPr>
              <a:t>Hyndavi</a:t>
            </a:r>
            <a:r>
              <a:rPr sz="5200" b="0" dirty="0">
                <a:latin typeface="Calibri" panose="020F0502020204030204" pitchFamily="34" charset="0"/>
                <a:ea typeface="Calibri" panose="020F0502020204030204" pitchFamily="34" charset="0"/>
                <a:cs typeface="Calibri" panose="020F0502020204030204" pitchFamily="34" charset="0"/>
              </a:rPr>
              <a:t> Simhadri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5C883-8F4F-8411-C813-EB774BB1F42F}"/>
            </a:ext>
          </a:extLst>
        </p:cNvPr>
        <p:cNvGrpSpPr/>
        <p:nvPr/>
      </p:nvGrpSpPr>
      <p:grpSpPr>
        <a:xfrm>
          <a:off x="0" y="0"/>
          <a:ext cx="0" cy="0"/>
          <a:chOff x="0" y="0"/>
          <a:chExt cx="0" cy="0"/>
        </a:xfrm>
      </p:grpSpPr>
      <p:sp>
        <p:nvSpPr>
          <p:cNvPr id="180" name="Outliers and Box plot">
            <a:extLst>
              <a:ext uri="{FF2B5EF4-FFF2-40B4-BE49-F238E27FC236}">
                <a16:creationId xmlns:a16="http://schemas.microsoft.com/office/drawing/2014/main" id="{587ABFF8-30B7-6F91-7EA6-4302DA37DB38}"/>
              </a:ext>
            </a:extLst>
          </p:cNvPr>
          <p:cNvSpPr txBox="1">
            <a:spLocks noGrp="1"/>
          </p:cNvSpPr>
          <p:nvPr>
            <p:ph type="title"/>
          </p:nvPr>
        </p:nvSpPr>
        <p:spPr>
          <a:xfrm>
            <a:off x="1206500" y="310103"/>
            <a:ext cx="17941363" cy="1522464"/>
          </a:xfrm>
          <a:prstGeom prst="rect">
            <a:avLst/>
          </a:prstGeom>
        </p:spPr>
        <p:txBody>
          <a:bodyPr>
            <a:normAutofit/>
          </a:bodyPr>
          <a:lstStyle>
            <a:lvl1pPr defTabSz="1950671">
              <a:defRPr sz="9280" spc="-185"/>
            </a:lvl1pPr>
          </a:lstStyle>
          <a:p>
            <a:r>
              <a:rPr lang="en-US" sz="7200" dirty="0">
                <a:latin typeface="Calibri" panose="020F0502020204030204" pitchFamily="34" charset="0"/>
                <a:ea typeface="Calibri" panose="020F0502020204030204" pitchFamily="34" charset="0"/>
                <a:cs typeface="Calibri" panose="020F0502020204030204" pitchFamily="34" charset="0"/>
              </a:rPr>
              <a:t>Univariate Analysis</a:t>
            </a:r>
            <a:endParaRPr sz="7200" dirty="0">
              <a:latin typeface="Calibri" panose="020F0502020204030204" pitchFamily="34" charset="0"/>
              <a:ea typeface="Calibri" panose="020F0502020204030204" pitchFamily="34" charset="0"/>
              <a:cs typeface="Calibri" panose="020F0502020204030204" pitchFamily="34" charset="0"/>
            </a:endParaRPr>
          </a:p>
        </p:txBody>
      </p:sp>
      <p:sp>
        <p:nvSpPr>
          <p:cNvPr id="181" name="We separated the categorical and numerical columns from the dataset and plotted the box plot to check outliers and we found many outliers on numerical columns">
            <a:extLst>
              <a:ext uri="{FF2B5EF4-FFF2-40B4-BE49-F238E27FC236}">
                <a16:creationId xmlns:a16="http://schemas.microsoft.com/office/drawing/2014/main" id="{08F3C3EE-5E2D-A495-C4FE-75B7E6B99262}"/>
              </a:ext>
            </a:extLst>
          </p:cNvPr>
          <p:cNvSpPr txBox="1">
            <a:spLocks noGrp="1"/>
          </p:cNvSpPr>
          <p:nvPr>
            <p:ph type="body" sz="quarter" idx="1"/>
          </p:nvPr>
        </p:nvSpPr>
        <p:spPr>
          <a:xfrm>
            <a:off x="1206500" y="2652175"/>
            <a:ext cx="21971001" cy="1522464"/>
          </a:xfrm>
          <a:prstGeom prst="rect">
            <a:avLst/>
          </a:prstGeom>
        </p:spPr>
        <p:txBody>
          <a:bodyPr>
            <a:normAutofit/>
          </a:bodyPr>
          <a:lstStyle>
            <a:lvl1pPr defTabSz="627379">
              <a:defRPr sz="2204"/>
            </a:lvl1pPr>
          </a:lstStyle>
          <a:p>
            <a:pPr marL="571500" indent="-571500">
              <a:buFont typeface="Wingdings" panose="05000000000000000000" pitchFamily="2" charset="2"/>
              <a:buChar char="Ø"/>
            </a:pPr>
            <a:r>
              <a:rPr lang="en-US" sz="3600" i="1" dirty="0">
                <a:latin typeface="Calibri" panose="020F0502020204030204" pitchFamily="34" charset="0"/>
                <a:ea typeface="Calibri" panose="020F0502020204030204" pitchFamily="34" charset="0"/>
                <a:cs typeface="Calibri" panose="020F0502020204030204" pitchFamily="34" charset="0"/>
              </a:rPr>
              <a:t>Loan purpose : </a:t>
            </a:r>
            <a:r>
              <a:rPr lang="en-US" sz="3600" b="0" i="1" dirty="0">
                <a:latin typeface="Calibri" panose="020F0502020204030204" pitchFamily="34" charset="0"/>
                <a:ea typeface="Calibri" panose="020F0502020204030204" pitchFamily="34" charset="0"/>
                <a:cs typeface="Calibri" panose="020F0502020204030204" pitchFamily="34" charset="0"/>
              </a:rPr>
              <a:t>C Considering only charged off data ,</a:t>
            </a:r>
            <a:r>
              <a:rPr lang="en-US" sz="3600" b="0" dirty="0">
                <a:latin typeface="Calibri" panose="020F0502020204030204" pitchFamily="34" charset="0"/>
                <a:ea typeface="Calibri" panose="020F0502020204030204" pitchFamily="34" charset="0"/>
                <a:cs typeface="Calibri" panose="020F0502020204030204" pitchFamily="34" charset="0"/>
              </a:rPr>
              <a:t>Majority of Borrowers taken loan for purpose as debt consolidation.</a:t>
            </a:r>
            <a:endParaRPr sz="3600" b="0" dirty="0">
              <a:latin typeface="Calibri" panose="020F0502020204030204" pitchFamily="34" charset="0"/>
              <a:ea typeface="Calibri" panose="020F0502020204030204" pitchFamily="34" charset="0"/>
              <a:cs typeface="Calibri" panose="020F0502020204030204" pitchFamily="34" charset="0"/>
            </a:endParaRPr>
          </a:p>
        </p:txBody>
      </p:sp>
      <p:sp>
        <p:nvSpPr>
          <p:cNvPr id="184" name="Outlier's information from numerical columns:…">
            <a:extLst>
              <a:ext uri="{FF2B5EF4-FFF2-40B4-BE49-F238E27FC236}">
                <a16:creationId xmlns:a16="http://schemas.microsoft.com/office/drawing/2014/main" id="{8C6B3FBF-7878-F009-161F-B7CA469066BF}"/>
              </a:ext>
            </a:extLst>
          </p:cNvPr>
          <p:cNvSpPr txBox="1"/>
          <p:nvPr/>
        </p:nvSpPr>
        <p:spPr>
          <a:xfrm>
            <a:off x="1206500" y="6941221"/>
            <a:ext cx="21971001" cy="64450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defTabSz="233172">
              <a:lnSpc>
                <a:spcPct val="100000"/>
              </a:lnSpc>
              <a:spcBef>
                <a:spcPts val="0"/>
              </a:spcBef>
              <a:defRPr sz="3162" b="1" i="1"/>
            </a:pPr>
            <a:endParaRPr dirty="0"/>
          </a:p>
        </p:txBody>
      </p:sp>
      <p:pic>
        <p:nvPicPr>
          <p:cNvPr id="9" name="Screenshot 2024-03-04 at 2.10.35 PM.png" descr="Screenshot 2024-03-04 at 2.10.35 PM.png">
            <a:extLst>
              <a:ext uri="{FF2B5EF4-FFF2-40B4-BE49-F238E27FC236}">
                <a16:creationId xmlns:a16="http://schemas.microsoft.com/office/drawing/2014/main" id="{FE2CFF1F-EED7-A06F-31DD-5A00C92F5648}"/>
              </a:ext>
            </a:extLst>
          </p:cNvPr>
          <p:cNvPicPr>
            <a:picLocks noChangeAspect="1"/>
          </p:cNvPicPr>
          <p:nvPr/>
        </p:nvPicPr>
        <p:blipFill>
          <a:blip r:embed="rId2"/>
          <a:stretch>
            <a:fillRect/>
          </a:stretch>
        </p:blipFill>
        <p:spPr>
          <a:xfrm>
            <a:off x="1206498" y="4174640"/>
            <a:ext cx="20106055" cy="8011140"/>
          </a:xfrm>
          <a:prstGeom prst="rect">
            <a:avLst/>
          </a:prstGeom>
          <a:ln w="12700">
            <a:miter lim="400000"/>
          </a:ln>
        </p:spPr>
      </p:pic>
    </p:spTree>
    <p:extLst>
      <p:ext uri="{BB962C8B-B14F-4D97-AF65-F5344CB8AC3E}">
        <p14:creationId xmlns:p14="http://schemas.microsoft.com/office/powerpoint/2010/main" val="327026009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A4736-8F99-1E2C-CCB8-56EF3AAC2307}"/>
            </a:ext>
          </a:extLst>
        </p:cNvPr>
        <p:cNvGrpSpPr/>
        <p:nvPr/>
      </p:nvGrpSpPr>
      <p:grpSpPr>
        <a:xfrm>
          <a:off x="0" y="0"/>
          <a:ext cx="0" cy="0"/>
          <a:chOff x="0" y="0"/>
          <a:chExt cx="0" cy="0"/>
        </a:xfrm>
      </p:grpSpPr>
      <p:sp>
        <p:nvSpPr>
          <p:cNvPr id="177" name="Data Cleaning and Analysis">
            <a:extLst>
              <a:ext uri="{FF2B5EF4-FFF2-40B4-BE49-F238E27FC236}">
                <a16:creationId xmlns:a16="http://schemas.microsoft.com/office/drawing/2014/main" id="{8EDC1A89-CFFC-BA5F-774A-3708B7CD68CE}"/>
              </a:ext>
            </a:extLst>
          </p:cNvPr>
          <p:cNvSpPr txBox="1">
            <a:spLocks noGrp="1"/>
          </p:cNvSpPr>
          <p:nvPr>
            <p:ph type="title"/>
          </p:nvPr>
        </p:nvSpPr>
        <p:spPr>
          <a:xfrm>
            <a:off x="1206499" y="1058968"/>
            <a:ext cx="17299668" cy="1273684"/>
          </a:xfrm>
          <a:prstGeom prst="rect">
            <a:avLst/>
          </a:prstGeom>
        </p:spPr>
        <p:txBody>
          <a:bodyPr>
            <a:normAutofit/>
          </a:bodyPr>
          <a:lstStyle>
            <a:lvl1pPr defTabSz="2267655">
              <a:defRPr sz="10788" spc="-215"/>
            </a:lvl1pPr>
          </a:lstStyle>
          <a:p>
            <a:r>
              <a:rPr lang="en-US" sz="7200" dirty="0">
                <a:latin typeface="Calibri" panose="020F0502020204030204" pitchFamily="34" charset="0"/>
                <a:ea typeface="Calibri" panose="020F0502020204030204" pitchFamily="34" charset="0"/>
                <a:cs typeface="Calibri" panose="020F0502020204030204" pitchFamily="34" charset="0"/>
              </a:rPr>
              <a:t>Univariate Observations:</a:t>
            </a:r>
            <a:endParaRPr sz="7200" dirty="0">
              <a:latin typeface="Calibri" panose="020F0502020204030204" pitchFamily="34" charset="0"/>
              <a:ea typeface="Calibri" panose="020F0502020204030204" pitchFamily="34" charset="0"/>
              <a:cs typeface="Calibri" panose="020F0502020204030204" pitchFamily="34" charset="0"/>
            </a:endParaRPr>
          </a:p>
        </p:txBody>
      </p:sp>
      <p:sp>
        <p:nvSpPr>
          <p:cNvPr id="178" name="After Loading the dataset we cleaned the data by dropping null values ,Convert data type of columns according to analysis, Split Date columns to month and year to ease analysis, Treating numerical columns missing values with Median, Treating categorical ">
            <a:extLst>
              <a:ext uri="{FF2B5EF4-FFF2-40B4-BE49-F238E27FC236}">
                <a16:creationId xmlns:a16="http://schemas.microsoft.com/office/drawing/2014/main" id="{F23ACC8B-350C-DAA0-032C-3A8D9124B404}"/>
              </a:ext>
            </a:extLst>
          </p:cNvPr>
          <p:cNvSpPr txBox="1">
            <a:spLocks noGrp="1"/>
          </p:cNvSpPr>
          <p:nvPr>
            <p:ph type="body" sz="quarter" idx="1"/>
          </p:nvPr>
        </p:nvSpPr>
        <p:spPr>
          <a:xfrm>
            <a:off x="963904" y="3503701"/>
            <a:ext cx="21971001" cy="7805001"/>
          </a:xfrm>
          <a:prstGeom prst="rect">
            <a:avLst/>
          </a:prstGeom>
        </p:spPr>
        <p:txBody>
          <a:bodyPr>
            <a:noAutofit/>
          </a:bodyPr>
          <a:lstStyle>
            <a:lvl1pPr>
              <a:defRPr sz="4400"/>
            </a:lvl1pPr>
          </a:lstStyle>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Grade B has Higher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Sub grade B5 has higher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Rented Home borrowers are likely to become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No Inquiries in last 6 months likely to become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Borrowers with No Source/Annual Income verification likely to become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Higher the Revolving utility with loan amount under 15k has higher number of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Year End has Higher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Lesser Annual Income/Loan amount, Higher chance of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Higher Interest rates, Higher chance of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Higher dti, Higher chance of Defaulter.</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Lesser Revolving Balance, Higher chance of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Higher Revolving line utilization rate, Higher Chance of Defaulter.</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Year 2011 has High number of Defaulters.</a:t>
            </a:r>
          </a:p>
        </p:txBody>
      </p:sp>
    </p:spTree>
    <p:extLst>
      <p:ext uri="{BB962C8B-B14F-4D97-AF65-F5344CB8AC3E}">
        <p14:creationId xmlns:p14="http://schemas.microsoft.com/office/powerpoint/2010/main" val="418874274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F894B-40C0-4C13-FED8-0EB80F870ECC}"/>
            </a:ext>
          </a:extLst>
        </p:cNvPr>
        <p:cNvGrpSpPr/>
        <p:nvPr/>
      </p:nvGrpSpPr>
      <p:grpSpPr>
        <a:xfrm>
          <a:off x="0" y="0"/>
          <a:ext cx="0" cy="0"/>
          <a:chOff x="0" y="0"/>
          <a:chExt cx="0" cy="0"/>
        </a:xfrm>
      </p:grpSpPr>
      <p:sp>
        <p:nvSpPr>
          <p:cNvPr id="180" name="Outliers and Box plot">
            <a:extLst>
              <a:ext uri="{FF2B5EF4-FFF2-40B4-BE49-F238E27FC236}">
                <a16:creationId xmlns:a16="http://schemas.microsoft.com/office/drawing/2014/main" id="{7CCF71B7-B148-29E5-A132-E9643E0FFF19}"/>
              </a:ext>
            </a:extLst>
          </p:cNvPr>
          <p:cNvSpPr txBox="1">
            <a:spLocks noGrp="1"/>
          </p:cNvSpPr>
          <p:nvPr>
            <p:ph type="title"/>
          </p:nvPr>
        </p:nvSpPr>
        <p:spPr>
          <a:xfrm>
            <a:off x="1206500" y="310103"/>
            <a:ext cx="7825533" cy="1522464"/>
          </a:xfrm>
          <a:prstGeom prst="rect">
            <a:avLst/>
          </a:prstGeom>
        </p:spPr>
        <p:txBody>
          <a:bodyPr>
            <a:normAutofit/>
          </a:bodyPr>
          <a:lstStyle>
            <a:lvl1pPr defTabSz="1950671">
              <a:defRPr sz="9280" spc="-185"/>
            </a:lvl1pPr>
          </a:lstStyle>
          <a:p>
            <a:r>
              <a:rPr lang="en-US" sz="7200" dirty="0">
                <a:latin typeface="Calibri" panose="020F0502020204030204" pitchFamily="34" charset="0"/>
                <a:ea typeface="Calibri" panose="020F0502020204030204" pitchFamily="34" charset="0"/>
                <a:cs typeface="Calibri" panose="020F0502020204030204" pitchFamily="34" charset="0"/>
              </a:rPr>
              <a:t>Bivariate Analysis: </a:t>
            </a:r>
            <a:endParaRPr sz="7200" u="sng" dirty="0">
              <a:latin typeface="Calibri" panose="020F0502020204030204" pitchFamily="34" charset="0"/>
              <a:ea typeface="Calibri" panose="020F0502020204030204" pitchFamily="34" charset="0"/>
              <a:cs typeface="Calibri" panose="020F0502020204030204" pitchFamily="34" charset="0"/>
            </a:endParaRPr>
          </a:p>
        </p:txBody>
      </p:sp>
      <p:sp>
        <p:nvSpPr>
          <p:cNvPr id="181" name="We separated the categorical and numerical columns from the dataset and plotted the box plot to check outliers and we found many outliers on numerical columns">
            <a:extLst>
              <a:ext uri="{FF2B5EF4-FFF2-40B4-BE49-F238E27FC236}">
                <a16:creationId xmlns:a16="http://schemas.microsoft.com/office/drawing/2014/main" id="{B6B5001B-303B-5CC4-45B2-CA538123BACC}"/>
              </a:ext>
            </a:extLst>
          </p:cNvPr>
          <p:cNvSpPr txBox="1">
            <a:spLocks noGrp="1"/>
          </p:cNvSpPr>
          <p:nvPr>
            <p:ph type="body" sz="quarter" idx="1"/>
          </p:nvPr>
        </p:nvSpPr>
        <p:spPr>
          <a:xfrm>
            <a:off x="1206500" y="2092338"/>
            <a:ext cx="21971001" cy="1522464"/>
          </a:xfrm>
          <a:prstGeom prst="rect">
            <a:avLst/>
          </a:prstGeom>
        </p:spPr>
        <p:txBody>
          <a:bodyPr>
            <a:normAutofit/>
          </a:bodyPr>
          <a:lstStyle>
            <a:lvl1pPr defTabSz="627379">
              <a:defRPr sz="2204"/>
            </a:lvl1pPr>
          </a:lstStyle>
          <a:p>
            <a:pPr marL="571500" indent="-571500">
              <a:buFont typeface="Wingdings" panose="05000000000000000000" pitchFamily="2" charset="2"/>
              <a:buChar char="Ø"/>
            </a:pPr>
            <a:r>
              <a:rPr lang="en-US" sz="3600" b="0" i="1" dirty="0">
                <a:solidFill>
                  <a:schemeClr val="accent3">
                    <a:lumMod val="50000"/>
                  </a:schemeClr>
                </a:solidFill>
                <a:latin typeface="Calibri" panose="020F0502020204030204" pitchFamily="34" charset="0"/>
                <a:ea typeface="Calibri" panose="020F0502020204030204" pitchFamily="34" charset="0"/>
                <a:cs typeface="Calibri" panose="020F0502020204030204" pitchFamily="34" charset="0"/>
              </a:rPr>
              <a:t>Loan amount </a:t>
            </a:r>
            <a:r>
              <a:rPr lang="en-US" sz="3600" b="0" dirty="0">
                <a:latin typeface="Calibri" panose="020F0502020204030204" pitchFamily="34" charset="0"/>
                <a:ea typeface="Calibri" panose="020F0502020204030204" pitchFamily="34" charset="0"/>
                <a:cs typeface="Calibri" panose="020F0502020204030204" pitchFamily="34" charset="0"/>
              </a:rPr>
              <a:t>under 17k with </a:t>
            </a:r>
            <a:r>
              <a:rPr lang="en-US" sz="3600" b="0" i="1" dirty="0">
                <a:solidFill>
                  <a:schemeClr val="accent3">
                    <a:lumMod val="50000"/>
                  </a:schemeClr>
                </a:solidFill>
                <a:latin typeface="Calibri" panose="020F0502020204030204" pitchFamily="34" charset="0"/>
                <a:ea typeface="Calibri" panose="020F0502020204030204" pitchFamily="34" charset="0"/>
                <a:cs typeface="Calibri" panose="020F0502020204030204" pitchFamily="34" charset="0"/>
              </a:rPr>
              <a:t>annual income </a:t>
            </a:r>
            <a:r>
              <a:rPr lang="en-US" sz="3600" b="0" dirty="0">
                <a:latin typeface="Calibri" panose="020F0502020204030204" pitchFamily="34" charset="0"/>
                <a:ea typeface="Calibri" panose="020F0502020204030204" pitchFamily="34" charset="0"/>
                <a:cs typeface="Calibri" panose="020F0502020204030204" pitchFamily="34" charset="0"/>
              </a:rPr>
              <a:t>under 72k comprises majority of defaulters.</a:t>
            </a:r>
          </a:p>
          <a:p>
            <a:pPr marL="571500" indent="-571500">
              <a:buFont typeface="Wingdings" panose="05000000000000000000" pitchFamily="2" charset="2"/>
              <a:buChar char="Ø"/>
            </a:pPr>
            <a:r>
              <a:rPr lang="en-US" sz="3600" b="0" i="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Loan amount </a:t>
            </a:r>
            <a:r>
              <a:rPr lang="en-US" sz="3600" b="0" dirty="0">
                <a:latin typeface="Calibri" panose="020F0502020204030204" pitchFamily="34" charset="0"/>
                <a:ea typeface="Calibri" panose="020F0502020204030204" pitchFamily="34" charset="0"/>
                <a:cs typeface="Calibri" panose="020F0502020204030204" pitchFamily="34" charset="0"/>
              </a:rPr>
              <a:t>under 15k with </a:t>
            </a:r>
            <a:r>
              <a:rPr lang="en-US" sz="3600" b="0" i="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interest rates </a:t>
            </a:r>
            <a:r>
              <a:rPr lang="en-US" sz="3600" b="0" dirty="0">
                <a:latin typeface="Calibri" panose="020F0502020204030204" pitchFamily="34" charset="0"/>
                <a:ea typeface="Calibri" panose="020F0502020204030204" pitchFamily="34" charset="0"/>
                <a:cs typeface="Calibri" panose="020F0502020204030204" pitchFamily="34" charset="0"/>
              </a:rPr>
              <a:t>between 10 to 17 comprises majority of defaulters.</a:t>
            </a:r>
            <a:endParaRPr sz="3600" b="0" dirty="0">
              <a:latin typeface="Calibri" panose="020F0502020204030204" pitchFamily="34" charset="0"/>
              <a:ea typeface="Calibri" panose="020F0502020204030204" pitchFamily="34" charset="0"/>
              <a:cs typeface="Calibri" panose="020F0502020204030204" pitchFamily="34" charset="0"/>
            </a:endParaRPr>
          </a:p>
        </p:txBody>
      </p:sp>
      <p:sp>
        <p:nvSpPr>
          <p:cNvPr id="184" name="Outlier's information from numerical columns:…">
            <a:extLst>
              <a:ext uri="{FF2B5EF4-FFF2-40B4-BE49-F238E27FC236}">
                <a16:creationId xmlns:a16="http://schemas.microsoft.com/office/drawing/2014/main" id="{4381BA3E-96D9-CFF8-E76B-6FA660294E2F}"/>
              </a:ext>
            </a:extLst>
          </p:cNvPr>
          <p:cNvSpPr txBox="1"/>
          <p:nvPr/>
        </p:nvSpPr>
        <p:spPr>
          <a:xfrm>
            <a:off x="1206500" y="6941221"/>
            <a:ext cx="21971001" cy="64450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defTabSz="233172">
              <a:lnSpc>
                <a:spcPct val="100000"/>
              </a:lnSpc>
              <a:spcBef>
                <a:spcPts val="0"/>
              </a:spcBef>
              <a:defRPr sz="3162" b="1" i="1"/>
            </a:pPr>
            <a:endParaRPr dirty="0"/>
          </a:p>
        </p:txBody>
      </p:sp>
      <p:pic>
        <p:nvPicPr>
          <p:cNvPr id="4" name="Picture 3">
            <a:extLst>
              <a:ext uri="{FF2B5EF4-FFF2-40B4-BE49-F238E27FC236}">
                <a16:creationId xmlns:a16="http://schemas.microsoft.com/office/drawing/2014/main" id="{60813A02-3D5D-A219-D430-1A2033396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499" y="4500368"/>
            <a:ext cx="10102203" cy="8080311"/>
          </a:xfrm>
          <a:prstGeom prst="rect">
            <a:avLst/>
          </a:prstGeom>
        </p:spPr>
      </p:pic>
      <p:pic>
        <p:nvPicPr>
          <p:cNvPr id="7" name="Picture 6">
            <a:extLst>
              <a:ext uri="{FF2B5EF4-FFF2-40B4-BE49-F238E27FC236}">
                <a16:creationId xmlns:a16="http://schemas.microsoft.com/office/drawing/2014/main" id="{AB94D1CF-4DA2-D779-4979-3906ACECF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1845" y="4500368"/>
            <a:ext cx="10282593" cy="8080311"/>
          </a:xfrm>
          <a:prstGeom prst="rect">
            <a:avLst/>
          </a:prstGeom>
        </p:spPr>
      </p:pic>
      <p:sp>
        <p:nvSpPr>
          <p:cNvPr id="5" name="TextBox 4">
            <a:extLst>
              <a:ext uri="{FF2B5EF4-FFF2-40B4-BE49-F238E27FC236}">
                <a16:creationId xmlns:a16="http://schemas.microsoft.com/office/drawing/2014/main" id="{BA569980-51CE-0F88-EBBE-3BFB72559396}"/>
              </a:ext>
            </a:extLst>
          </p:cNvPr>
          <p:cNvSpPr txBox="1"/>
          <p:nvPr/>
        </p:nvSpPr>
        <p:spPr>
          <a:xfrm>
            <a:off x="3956180" y="3633474"/>
            <a:ext cx="3956179" cy="400110"/>
          </a:xfrm>
          <a:prstGeom prst="rect">
            <a:avLst/>
          </a:prstGeom>
          <a:noFill/>
        </p:spPr>
        <p:txBody>
          <a:bodyPr wrap="square" rtlCol="0">
            <a:spAutoFit/>
          </a:bodyPr>
          <a:lstStyle/>
          <a:p>
            <a:r>
              <a:rPr lang="en-US" sz="2000" b="1" dirty="0"/>
              <a:t>Loan amount vs Annual Income</a:t>
            </a:r>
          </a:p>
        </p:txBody>
      </p:sp>
      <p:sp>
        <p:nvSpPr>
          <p:cNvPr id="6" name="TextBox 5">
            <a:extLst>
              <a:ext uri="{FF2B5EF4-FFF2-40B4-BE49-F238E27FC236}">
                <a16:creationId xmlns:a16="http://schemas.microsoft.com/office/drawing/2014/main" id="{E17EFECF-84D4-74A4-1045-A9952488DB92}"/>
              </a:ext>
            </a:extLst>
          </p:cNvPr>
          <p:cNvSpPr txBox="1"/>
          <p:nvPr/>
        </p:nvSpPr>
        <p:spPr>
          <a:xfrm>
            <a:off x="14387805" y="3633474"/>
            <a:ext cx="3678892" cy="677108"/>
          </a:xfrm>
          <a:prstGeom prst="rect">
            <a:avLst/>
          </a:prstGeom>
          <a:noFill/>
        </p:spPr>
        <p:txBody>
          <a:bodyPr wrap="none" rtlCol="0">
            <a:spAutoFit/>
          </a:bodyPr>
          <a:lstStyle/>
          <a:p>
            <a:r>
              <a:rPr lang="en-US" sz="2000" b="1" dirty="0"/>
              <a:t>Loan amount vs Interest rate</a:t>
            </a:r>
          </a:p>
          <a:p>
            <a:endParaRPr lang="en-US" dirty="0"/>
          </a:p>
        </p:txBody>
      </p:sp>
    </p:spTree>
    <p:extLst>
      <p:ext uri="{BB962C8B-B14F-4D97-AF65-F5344CB8AC3E}">
        <p14:creationId xmlns:p14="http://schemas.microsoft.com/office/powerpoint/2010/main" val="121857529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BC92E-C6B0-CFCD-6A5E-0628722CCB8F}"/>
            </a:ext>
          </a:extLst>
        </p:cNvPr>
        <p:cNvGrpSpPr/>
        <p:nvPr/>
      </p:nvGrpSpPr>
      <p:grpSpPr>
        <a:xfrm>
          <a:off x="0" y="0"/>
          <a:ext cx="0" cy="0"/>
          <a:chOff x="0" y="0"/>
          <a:chExt cx="0" cy="0"/>
        </a:xfrm>
      </p:grpSpPr>
      <p:sp>
        <p:nvSpPr>
          <p:cNvPr id="180" name="Outliers and Box plot">
            <a:extLst>
              <a:ext uri="{FF2B5EF4-FFF2-40B4-BE49-F238E27FC236}">
                <a16:creationId xmlns:a16="http://schemas.microsoft.com/office/drawing/2014/main" id="{BFFDB119-6F25-175E-8919-2EA0BEBBE45E}"/>
              </a:ext>
            </a:extLst>
          </p:cNvPr>
          <p:cNvSpPr txBox="1">
            <a:spLocks noGrp="1"/>
          </p:cNvSpPr>
          <p:nvPr>
            <p:ph type="title"/>
          </p:nvPr>
        </p:nvSpPr>
        <p:spPr>
          <a:xfrm>
            <a:off x="1206500" y="310103"/>
            <a:ext cx="17941363" cy="1522464"/>
          </a:xfrm>
          <a:prstGeom prst="rect">
            <a:avLst/>
          </a:prstGeom>
        </p:spPr>
        <p:txBody>
          <a:bodyPr>
            <a:normAutofit/>
          </a:bodyPr>
          <a:lstStyle>
            <a:lvl1pPr defTabSz="1950671">
              <a:defRPr sz="9280" spc="-185"/>
            </a:lvl1pPr>
          </a:lstStyle>
          <a:p>
            <a:r>
              <a:rPr lang="en-US" sz="7200" dirty="0">
                <a:latin typeface="Calibri" panose="020F0502020204030204" pitchFamily="34" charset="0"/>
                <a:ea typeface="Calibri" panose="020F0502020204030204" pitchFamily="34" charset="0"/>
                <a:cs typeface="Calibri" panose="020F0502020204030204" pitchFamily="34" charset="0"/>
              </a:rPr>
              <a:t>Bivariate Analysis</a:t>
            </a:r>
            <a:endParaRPr sz="7200" dirty="0">
              <a:latin typeface="Calibri" panose="020F0502020204030204" pitchFamily="34" charset="0"/>
              <a:ea typeface="Calibri" panose="020F0502020204030204" pitchFamily="34" charset="0"/>
              <a:cs typeface="Calibri" panose="020F0502020204030204" pitchFamily="34" charset="0"/>
            </a:endParaRPr>
          </a:p>
        </p:txBody>
      </p:sp>
      <p:sp>
        <p:nvSpPr>
          <p:cNvPr id="181" name="We separated the categorical and numerical columns from the dataset and plotted the box plot to check outliers and we found many outliers on numerical columns">
            <a:extLst>
              <a:ext uri="{FF2B5EF4-FFF2-40B4-BE49-F238E27FC236}">
                <a16:creationId xmlns:a16="http://schemas.microsoft.com/office/drawing/2014/main" id="{7136A013-1373-7839-5FD9-64F762150F98}"/>
              </a:ext>
            </a:extLst>
          </p:cNvPr>
          <p:cNvSpPr txBox="1">
            <a:spLocks noGrp="1"/>
          </p:cNvSpPr>
          <p:nvPr>
            <p:ph type="body" sz="quarter" idx="1"/>
          </p:nvPr>
        </p:nvSpPr>
        <p:spPr>
          <a:xfrm>
            <a:off x="1206500" y="2492712"/>
            <a:ext cx="21971001" cy="1522464"/>
          </a:xfrm>
          <a:prstGeom prst="rect">
            <a:avLst/>
          </a:prstGeom>
        </p:spPr>
        <p:txBody>
          <a:bodyPr>
            <a:normAutofit/>
          </a:bodyPr>
          <a:lstStyle>
            <a:lvl1pPr defTabSz="627379">
              <a:defRPr sz="2204"/>
            </a:lvl1pPr>
          </a:lstStyle>
          <a:p>
            <a:pPr marL="571500" indent="-571500">
              <a:buFont typeface="Wingdings" panose="05000000000000000000" pitchFamily="2" charset="2"/>
              <a:buChar char="Ø"/>
            </a:pPr>
            <a:r>
              <a:rPr lang="en-US" sz="3600" b="0" dirty="0">
                <a:latin typeface="Calibri" panose="020F0502020204030204" pitchFamily="34" charset="0"/>
                <a:ea typeface="Calibri" panose="020F0502020204030204" pitchFamily="34" charset="0"/>
                <a:cs typeface="Calibri" panose="020F0502020204030204" pitchFamily="34" charset="0"/>
              </a:rPr>
              <a:t>Loan amount under 11k with High </a:t>
            </a:r>
            <a:r>
              <a:rPr lang="en-US" sz="3600" b="0" i="1" dirty="0">
                <a:latin typeface="Calibri" panose="020F0502020204030204" pitchFamily="34" charset="0"/>
                <a:ea typeface="Calibri" panose="020F0502020204030204" pitchFamily="34" charset="0"/>
                <a:cs typeface="Calibri" panose="020F0502020204030204" pitchFamily="34" charset="0"/>
              </a:rPr>
              <a:t>revolving utility</a:t>
            </a:r>
            <a:r>
              <a:rPr lang="en-US" sz="3600" b="0" dirty="0">
                <a:latin typeface="Calibri" panose="020F0502020204030204" pitchFamily="34" charset="0"/>
                <a:ea typeface="Calibri" panose="020F0502020204030204" pitchFamily="34" charset="0"/>
                <a:cs typeface="Calibri" panose="020F0502020204030204" pitchFamily="34" charset="0"/>
              </a:rPr>
              <a:t>, comprises majority of defaulters.</a:t>
            </a:r>
          </a:p>
          <a:p>
            <a:pPr marL="571500" indent="-571500">
              <a:buFont typeface="Wingdings" panose="05000000000000000000" pitchFamily="2" charset="2"/>
              <a:buChar char="Ø"/>
            </a:pPr>
            <a:r>
              <a:rPr lang="en-US" sz="3600" b="0" dirty="0">
                <a:latin typeface="Calibri" panose="020F0502020204030204" pitchFamily="34" charset="0"/>
                <a:ea typeface="Calibri" panose="020F0502020204030204" pitchFamily="34" charset="0"/>
                <a:cs typeface="Calibri" panose="020F0502020204030204" pitchFamily="34" charset="0"/>
              </a:rPr>
              <a:t>Loan amount under 16k with less </a:t>
            </a:r>
            <a:r>
              <a:rPr lang="en-US" sz="3600" b="0" i="1" dirty="0">
                <a:latin typeface="Calibri" panose="020F0502020204030204" pitchFamily="34" charset="0"/>
                <a:ea typeface="Calibri" panose="020F0502020204030204" pitchFamily="34" charset="0"/>
                <a:cs typeface="Calibri" panose="020F0502020204030204" pitchFamily="34" charset="0"/>
              </a:rPr>
              <a:t>revolving balance</a:t>
            </a:r>
            <a:r>
              <a:rPr lang="en-US" sz="3600" b="0" dirty="0">
                <a:latin typeface="Calibri" panose="020F0502020204030204" pitchFamily="34" charset="0"/>
                <a:ea typeface="Calibri" panose="020F0502020204030204" pitchFamily="34" charset="0"/>
                <a:cs typeface="Calibri" panose="020F0502020204030204" pitchFamily="34" charset="0"/>
              </a:rPr>
              <a:t>, comprises majority of defaulters.</a:t>
            </a:r>
            <a:endParaRPr sz="3600" b="0" dirty="0">
              <a:latin typeface="Calibri" panose="020F0502020204030204" pitchFamily="34" charset="0"/>
              <a:ea typeface="Calibri" panose="020F0502020204030204" pitchFamily="34" charset="0"/>
              <a:cs typeface="Calibri" panose="020F0502020204030204" pitchFamily="34" charset="0"/>
            </a:endParaRPr>
          </a:p>
        </p:txBody>
      </p:sp>
      <p:sp>
        <p:nvSpPr>
          <p:cNvPr id="184" name="Outlier's information from numerical columns:…">
            <a:extLst>
              <a:ext uri="{FF2B5EF4-FFF2-40B4-BE49-F238E27FC236}">
                <a16:creationId xmlns:a16="http://schemas.microsoft.com/office/drawing/2014/main" id="{69382793-834A-BED8-E294-311C8EAB398E}"/>
              </a:ext>
            </a:extLst>
          </p:cNvPr>
          <p:cNvSpPr txBox="1"/>
          <p:nvPr/>
        </p:nvSpPr>
        <p:spPr>
          <a:xfrm>
            <a:off x="1206500" y="6941221"/>
            <a:ext cx="21971001" cy="64450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defTabSz="233172">
              <a:lnSpc>
                <a:spcPct val="100000"/>
              </a:lnSpc>
              <a:spcBef>
                <a:spcPts val="0"/>
              </a:spcBef>
              <a:defRPr sz="3162" b="1" i="1"/>
            </a:pPr>
            <a:endParaRPr dirty="0"/>
          </a:p>
        </p:txBody>
      </p:sp>
      <p:pic>
        <p:nvPicPr>
          <p:cNvPr id="3" name="Picture 2">
            <a:extLst>
              <a:ext uri="{FF2B5EF4-FFF2-40B4-BE49-F238E27FC236}">
                <a16:creationId xmlns:a16="http://schemas.microsoft.com/office/drawing/2014/main" id="{FEEE0EE4-9952-73AE-D4F4-62DAD8600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0041" y="4758612"/>
            <a:ext cx="9853125" cy="7277878"/>
          </a:xfrm>
          <a:prstGeom prst="rect">
            <a:avLst/>
          </a:prstGeom>
        </p:spPr>
      </p:pic>
      <p:pic>
        <p:nvPicPr>
          <p:cNvPr id="6" name="Picture 5">
            <a:extLst>
              <a:ext uri="{FF2B5EF4-FFF2-40B4-BE49-F238E27FC236}">
                <a16:creationId xmlns:a16="http://schemas.microsoft.com/office/drawing/2014/main" id="{49405470-9616-C4F8-194F-4C7BCDF86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045" y="4758612"/>
            <a:ext cx="9853125" cy="7277878"/>
          </a:xfrm>
          <a:prstGeom prst="rect">
            <a:avLst/>
          </a:prstGeom>
        </p:spPr>
      </p:pic>
      <p:sp>
        <p:nvSpPr>
          <p:cNvPr id="2" name="TextBox 1">
            <a:extLst>
              <a:ext uri="{FF2B5EF4-FFF2-40B4-BE49-F238E27FC236}">
                <a16:creationId xmlns:a16="http://schemas.microsoft.com/office/drawing/2014/main" id="{31429C1A-D0EE-825F-4BE3-977A15BC333D}"/>
              </a:ext>
            </a:extLst>
          </p:cNvPr>
          <p:cNvSpPr txBox="1"/>
          <p:nvPr/>
        </p:nvSpPr>
        <p:spPr>
          <a:xfrm>
            <a:off x="3564295" y="3986784"/>
            <a:ext cx="4329402" cy="400110"/>
          </a:xfrm>
          <a:prstGeom prst="rect">
            <a:avLst/>
          </a:prstGeom>
          <a:noFill/>
        </p:spPr>
        <p:txBody>
          <a:bodyPr wrap="square" rtlCol="0">
            <a:spAutoFit/>
          </a:bodyPr>
          <a:lstStyle/>
          <a:p>
            <a:r>
              <a:rPr lang="en-US" sz="2000" b="1" dirty="0"/>
              <a:t>Loan amount vs Revolving utility</a:t>
            </a:r>
          </a:p>
        </p:txBody>
      </p:sp>
      <p:sp>
        <p:nvSpPr>
          <p:cNvPr id="4" name="TextBox 3">
            <a:extLst>
              <a:ext uri="{FF2B5EF4-FFF2-40B4-BE49-F238E27FC236}">
                <a16:creationId xmlns:a16="http://schemas.microsoft.com/office/drawing/2014/main" id="{8A782ABB-291B-ED02-6CD2-0CCD567F64D9}"/>
              </a:ext>
            </a:extLst>
          </p:cNvPr>
          <p:cNvSpPr txBox="1"/>
          <p:nvPr/>
        </p:nvSpPr>
        <p:spPr>
          <a:xfrm>
            <a:off x="13700451" y="4030229"/>
            <a:ext cx="4329402" cy="400110"/>
          </a:xfrm>
          <a:prstGeom prst="rect">
            <a:avLst/>
          </a:prstGeom>
          <a:noFill/>
        </p:spPr>
        <p:txBody>
          <a:bodyPr wrap="square" rtlCol="0">
            <a:spAutoFit/>
          </a:bodyPr>
          <a:lstStyle/>
          <a:p>
            <a:r>
              <a:rPr lang="en-US" sz="2000" b="1" dirty="0"/>
              <a:t>Loan amount vs Revolving Balance</a:t>
            </a:r>
          </a:p>
        </p:txBody>
      </p:sp>
    </p:spTree>
    <p:extLst>
      <p:ext uri="{BB962C8B-B14F-4D97-AF65-F5344CB8AC3E}">
        <p14:creationId xmlns:p14="http://schemas.microsoft.com/office/powerpoint/2010/main" val="20696165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71EC9-78F9-9344-2CAA-7BE5871D9FDF}"/>
            </a:ext>
          </a:extLst>
        </p:cNvPr>
        <p:cNvGrpSpPr/>
        <p:nvPr/>
      </p:nvGrpSpPr>
      <p:grpSpPr>
        <a:xfrm>
          <a:off x="0" y="0"/>
          <a:ext cx="0" cy="0"/>
          <a:chOff x="0" y="0"/>
          <a:chExt cx="0" cy="0"/>
        </a:xfrm>
      </p:grpSpPr>
      <p:sp>
        <p:nvSpPr>
          <p:cNvPr id="180" name="Outliers and Box plot">
            <a:extLst>
              <a:ext uri="{FF2B5EF4-FFF2-40B4-BE49-F238E27FC236}">
                <a16:creationId xmlns:a16="http://schemas.microsoft.com/office/drawing/2014/main" id="{11C8F7D8-E130-80CD-A242-90D6C6D8A9F2}"/>
              </a:ext>
            </a:extLst>
          </p:cNvPr>
          <p:cNvSpPr txBox="1">
            <a:spLocks noGrp="1"/>
          </p:cNvSpPr>
          <p:nvPr>
            <p:ph type="title"/>
          </p:nvPr>
        </p:nvSpPr>
        <p:spPr>
          <a:xfrm>
            <a:off x="1206500" y="310103"/>
            <a:ext cx="17941363" cy="1522464"/>
          </a:xfrm>
          <a:prstGeom prst="rect">
            <a:avLst/>
          </a:prstGeom>
        </p:spPr>
        <p:txBody>
          <a:bodyPr>
            <a:normAutofit/>
          </a:bodyPr>
          <a:lstStyle>
            <a:lvl1pPr defTabSz="1950671">
              <a:defRPr sz="9280" spc="-185"/>
            </a:lvl1pPr>
          </a:lstStyle>
          <a:p>
            <a:r>
              <a:rPr lang="en-US" sz="7200" dirty="0">
                <a:latin typeface="Calibri" panose="020F0502020204030204" pitchFamily="34" charset="0"/>
                <a:ea typeface="Calibri" panose="020F0502020204030204" pitchFamily="34" charset="0"/>
                <a:cs typeface="Calibri" panose="020F0502020204030204" pitchFamily="34" charset="0"/>
              </a:rPr>
              <a:t>Bivariate Analysis</a:t>
            </a:r>
            <a:endParaRPr sz="7200" dirty="0">
              <a:latin typeface="Calibri" panose="020F0502020204030204" pitchFamily="34" charset="0"/>
              <a:ea typeface="Calibri" panose="020F0502020204030204" pitchFamily="34" charset="0"/>
              <a:cs typeface="Calibri" panose="020F0502020204030204" pitchFamily="34" charset="0"/>
            </a:endParaRPr>
          </a:p>
        </p:txBody>
      </p:sp>
      <p:sp>
        <p:nvSpPr>
          <p:cNvPr id="181" name="We separated the categorical and numerical columns from the dataset and plotted the box plot to check outliers and we found many outliers on numerical columns">
            <a:extLst>
              <a:ext uri="{FF2B5EF4-FFF2-40B4-BE49-F238E27FC236}">
                <a16:creationId xmlns:a16="http://schemas.microsoft.com/office/drawing/2014/main" id="{6AE37C51-80BE-F047-DAC7-1B0C0174F8AB}"/>
              </a:ext>
            </a:extLst>
          </p:cNvPr>
          <p:cNvSpPr txBox="1">
            <a:spLocks noGrp="1"/>
          </p:cNvSpPr>
          <p:nvPr>
            <p:ph type="body" sz="quarter" idx="1"/>
          </p:nvPr>
        </p:nvSpPr>
        <p:spPr>
          <a:xfrm>
            <a:off x="1486418" y="2380743"/>
            <a:ext cx="21971001" cy="2415191"/>
          </a:xfrm>
          <a:prstGeom prst="rect">
            <a:avLst/>
          </a:prstGeom>
        </p:spPr>
        <p:txBody>
          <a:bodyPr>
            <a:normAutofit/>
          </a:bodyPr>
          <a:lstStyle>
            <a:lvl1pPr defTabSz="627379">
              <a:defRPr sz="2204"/>
            </a:lvl1pPr>
          </a:lstStyle>
          <a:p>
            <a:pPr marL="571500" indent="-571500">
              <a:buFont typeface="Wingdings" panose="05000000000000000000" pitchFamily="2" charset="2"/>
              <a:buChar char="Ø"/>
            </a:pPr>
            <a:r>
              <a:rPr lang="en-US" sz="3600" b="0" dirty="0">
                <a:latin typeface="Calibri" panose="020F0502020204030204" pitchFamily="34" charset="0"/>
                <a:ea typeface="Calibri" panose="020F0502020204030204" pitchFamily="34" charset="0"/>
                <a:cs typeface="Calibri" panose="020F0502020204030204" pitchFamily="34" charset="0"/>
              </a:rPr>
              <a:t>Borrowers whose Loan amount under 16k having rented home with 10 years of employment length are more likely to become defaulters.</a:t>
            </a:r>
          </a:p>
          <a:p>
            <a:pPr marL="571500" indent="-571500">
              <a:buFont typeface="Wingdings" panose="05000000000000000000" pitchFamily="2" charset="2"/>
              <a:buChar char="Ø"/>
            </a:pPr>
            <a:r>
              <a:rPr lang="en-US" sz="3600" b="0" dirty="0">
                <a:latin typeface="Calibri" panose="020F0502020204030204" pitchFamily="34" charset="0"/>
                <a:ea typeface="Calibri" panose="020F0502020204030204" pitchFamily="34" charset="0"/>
                <a:cs typeface="Calibri" panose="020F0502020204030204" pitchFamily="34" charset="0"/>
              </a:rPr>
              <a:t>Borrowers whose Loan amount under 11k with no source or income verification are more likely to become defaulters.</a:t>
            </a:r>
            <a:endParaRPr sz="3600" b="0" dirty="0">
              <a:latin typeface="Calibri" panose="020F0502020204030204" pitchFamily="34" charset="0"/>
              <a:ea typeface="Calibri" panose="020F0502020204030204" pitchFamily="34" charset="0"/>
              <a:cs typeface="Calibri" panose="020F0502020204030204" pitchFamily="34" charset="0"/>
            </a:endParaRPr>
          </a:p>
        </p:txBody>
      </p:sp>
      <p:sp>
        <p:nvSpPr>
          <p:cNvPr id="184" name="Outlier's information from numerical columns:…">
            <a:extLst>
              <a:ext uri="{FF2B5EF4-FFF2-40B4-BE49-F238E27FC236}">
                <a16:creationId xmlns:a16="http://schemas.microsoft.com/office/drawing/2014/main" id="{BBE98793-FD2F-3320-6685-8B6617E76559}"/>
              </a:ext>
            </a:extLst>
          </p:cNvPr>
          <p:cNvSpPr txBox="1"/>
          <p:nvPr/>
        </p:nvSpPr>
        <p:spPr>
          <a:xfrm>
            <a:off x="1206501" y="6941222"/>
            <a:ext cx="15639608" cy="53565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defTabSz="233172">
              <a:lnSpc>
                <a:spcPct val="100000"/>
              </a:lnSpc>
              <a:spcBef>
                <a:spcPts val="0"/>
              </a:spcBef>
              <a:defRPr sz="3162" b="1" i="1"/>
            </a:pPr>
            <a:endParaRPr dirty="0"/>
          </a:p>
        </p:txBody>
      </p:sp>
      <p:pic>
        <p:nvPicPr>
          <p:cNvPr id="4" name="Picture 3">
            <a:extLst>
              <a:ext uri="{FF2B5EF4-FFF2-40B4-BE49-F238E27FC236}">
                <a16:creationId xmlns:a16="http://schemas.microsoft.com/office/drawing/2014/main" id="{721FCCDE-0519-EBCE-49DF-58CFDE8EF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00" y="5714809"/>
            <a:ext cx="6331395" cy="6445037"/>
          </a:xfrm>
          <a:prstGeom prst="rect">
            <a:avLst/>
          </a:prstGeom>
        </p:spPr>
      </p:pic>
      <p:pic>
        <p:nvPicPr>
          <p:cNvPr id="7" name="Picture 6">
            <a:extLst>
              <a:ext uri="{FF2B5EF4-FFF2-40B4-BE49-F238E27FC236}">
                <a16:creationId xmlns:a16="http://schemas.microsoft.com/office/drawing/2014/main" id="{6353E4CD-F72E-4581-BB44-BB0A016D6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4398" y="5714810"/>
            <a:ext cx="6684581" cy="6445037"/>
          </a:xfrm>
          <a:prstGeom prst="rect">
            <a:avLst/>
          </a:prstGeom>
        </p:spPr>
      </p:pic>
      <p:pic>
        <p:nvPicPr>
          <p:cNvPr id="9" name="Picture 8">
            <a:extLst>
              <a:ext uri="{FF2B5EF4-FFF2-40B4-BE49-F238E27FC236}">
                <a16:creationId xmlns:a16="http://schemas.microsoft.com/office/drawing/2014/main" id="{C3D6BB40-7261-B54E-278A-F98BC30785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3808" y="5714810"/>
            <a:ext cx="6523068" cy="6445037"/>
          </a:xfrm>
          <a:prstGeom prst="rect">
            <a:avLst/>
          </a:prstGeom>
        </p:spPr>
      </p:pic>
      <p:sp>
        <p:nvSpPr>
          <p:cNvPr id="2" name="TextBox 1">
            <a:extLst>
              <a:ext uri="{FF2B5EF4-FFF2-40B4-BE49-F238E27FC236}">
                <a16:creationId xmlns:a16="http://schemas.microsoft.com/office/drawing/2014/main" id="{A106A804-5B09-10D7-1B39-D71B16A9848C}"/>
              </a:ext>
            </a:extLst>
          </p:cNvPr>
          <p:cNvSpPr txBox="1"/>
          <p:nvPr/>
        </p:nvSpPr>
        <p:spPr>
          <a:xfrm>
            <a:off x="2207496" y="4844999"/>
            <a:ext cx="4329402" cy="400110"/>
          </a:xfrm>
          <a:prstGeom prst="rect">
            <a:avLst/>
          </a:prstGeom>
          <a:noFill/>
        </p:spPr>
        <p:txBody>
          <a:bodyPr wrap="square" rtlCol="0">
            <a:spAutoFit/>
          </a:bodyPr>
          <a:lstStyle/>
          <a:p>
            <a:r>
              <a:rPr lang="en-US" sz="2000" b="1" dirty="0"/>
              <a:t>Loan amount vs Home Ownership</a:t>
            </a:r>
          </a:p>
        </p:txBody>
      </p:sp>
      <p:sp>
        <p:nvSpPr>
          <p:cNvPr id="3" name="TextBox 2">
            <a:extLst>
              <a:ext uri="{FF2B5EF4-FFF2-40B4-BE49-F238E27FC236}">
                <a16:creationId xmlns:a16="http://schemas.microsoft.com/office/drawing/2014/main" id="{818DA330-4A52-9A11-BDD8-0CE4508F6F66}"/>
              </a:ext>
            </a:extLst>
          </p:cNvPr>
          <p:cNvSpPr txBox="1"/>
          <p:nvPr/>
        </p:nvSpPr>
        <p:spPr>
          <a:xfrm>
            <a:off x="9026305" y="4795934"/>
            <a:ext cx="4329402" cy="400110"/>
          </a:xfrm>
          <a:prstGeom prst="rect">
            <a:avLst/>
          </a:prstGeom>
          <a:noFill/>
        </p:spPr>
        <p:txBody>
          <a:bodyPr wrap="square" rtlCol="0">
            <a:spAutoFit/>
          </a:bodyPr>
          <a:lstStyle/>
          <a:p>
            <a:r>
              <a:rPr lang="en-US" sz="2000" b="1" dirty="0"/>
              <a:t>Loan amount vs Verification Status</a:t>
            </a:r>
          </a:p>
        </p:txBody>
      </p:sp>
      <p:sp>
        <p:nvSpPr>
          <p:cNvPr id="5" name="TextBox 4">
            <a:extLst>
              <a:ext uri="{FF2B5EF4-FFF2-40B4-BE49-F238E27FC236}">
                <a16:creationId xmlns:a16="http://schemas.microsoft.com/office/drawing/2014/main" id="{392C3F36-49D2-9666-C8D6-B66B4DD60D34}"/>
              </a:ext>
            </a:extLst>
          </p:cNvPr>
          <p:cNvSpPr txBox="1"/>
          <p:nvPr/>
        </p:nvSpPr>
        <p:spPr>
          <a:xfrm>
            <a:off x="15998890" y="4664830"/>
            <a:ext cx="4896703" cy="400110"/>
          </a:xfrm>
          <a:prstGeom prst="rect">
            <a:avLst/>
          </a:prstGeom>
          <a:noFill/>
        </p:spPr>
        <p:txBody>
          <a:bodyPr wrap="square" rtlCol="0">
            <a:spAutoFit/>
          </a:bodyPr>
          <a:lstStyle/>
          <a:p>
            <a:r>
              <a:rPr lang="en-US" sz="2000" b="1" dirty="0"/>
              <a:t>Loan amount vs employment length</a:t>
            </a:r>
          </a:p>
        </p:txBody>
      </p:sp>
    </p:spTree>
    <p:extLst>
      <p:ext uri="{BB962C8B-B14F-4D97-AF65-F5344CB8AC3E}">
        <p14:creationId xmlns:p14="http://schemas.microsoft.com/office/powerpoint/2010/main" val="128908243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09CA3-81DC-4D0E-DF60-26831DC55734}"/>
            </a:ext>
          </a:extLst>
        </p:cNvPr>
        <p:cNvGrpSpPr/>
        <p:nvPr/>
      </p:nvGrpSpPr>
      <p:grpSpPr>
        <a:xfrm>
          <a:off x="0" y="0"/>
          <a:ext cx="0" cy="0"/>
          <a:chOff x="0" y="0"/>
          <a:chExt cx="0" cy="0"/>
        </a:xfrm>
      </p:grpSpPr>
      <p:sp>
        <p:nvSpPr>
          <p:cNvPr id="180" name="Outliers and Box plot">
            <a:extLst>
              <a:ext uri="{FF2B5EF4-FFF2-40B4-BE49-F238E27FC236}">
                <a16:creationId xmlns:a16="http://schemas.microsoft.com/office/drawing/2014/main" id="{2733AD15-CB9C-3241-879F-8E72061BCB83}"/>
              </a:ext>
            </a:extLst>
          </p:cNvPr>
          <p:cNvSpPr txBox="1">
            <a:spLocks noGrp="1"/>
          </p:cNvSpPr>
          <p:nvPr>
            <p:ph type="title"/>
          </p:nvPr>
        </p:nvSpPr>
        <p:spPr>
          <a:xfrm>
            <a:off x="1206500" y="310103"/>
            <a:ext cx="17941363" cy="1522464"/>
          </a:xfrm>
          <a:prstGeom prst="rect">
            <a:avLst/>
          </a:prstGeom>
        </p:spPr>
        <p:txBody>
          <a:bodyPr>
            <a:normAutofit/>
          </a:bodyPr>
          <a:lstStyle>
            <a:lvl1pPr defTabSz="1950671">
              <a:defRPr sz="9280" spc="-185"/>
            </a:lvl1pPr>
          </a:lstStyle>
          <a:p>
            <a:r>
              <a:rPr lang="en-US" sz="7200" dirty="0">
                <a:latin typeface="Calibri" panose="020F0502020204030204" pitchFamily="34" charset="0"/>
                <a:ea typeface="Calibri" panose="020F0502020204030204" pitchFamily="34" charset="0"/>
                <a:cs typeface="Calibri" panose="020F0502020204030204" pitchFamily="34" charset="0"/>
              </a:rPr>
              <a:t>Bivariate Analysis</a:t>
            </a:r>
            <a:endParaRPr sz="7200" dirty="0">
              <a:latin typeface="Calibri" panose="020F0502020204030204" pitchFamily="34" charset="0"/>
              <a:ea typeface="Calibri" panose="020F0502020204030204" pitchFamily="34" charset="0"/>
              <a:cs typeface="Calibri" panose="020F0502020204030204" pitchFamily="34" charset="0"/>
            </a:endParaRPr>
          </a:p>
        </p:txBody>
      </p:sp>
      <p:sp>
        <p:nvSpPr>
          <p:cNvPr id="181" name="We separated the categorical and numerical columns from the dataset and plotted the box plot to check outliers and we found many outliers on numerical columns">
            <a:extLst>
              <a:ext uri="{FF2B5EF4-FFF2-40B4-BE49-F238E27FC236}">
                <a16:creationId xmlns:a16="http://schemas.microsoft.com/office/drawing/2014/main" id="{C068B213-846D-D4CF-C425-0D3718CBFFAE}"/>
              </a:ext>
            </a:extLst>
          </p:cNvPr>
          <p:cNvSpPr txBox="1">
            <a:spLocks noGrp="1"/>
          </p:cNvSpPr>
          <p:nvPr>
            <p:ph type="body" sz="quarter" idx="1"/>
          </p:nvPr>
        </p:nvSpPr>
        <p:spPr>
          <a:xfrm>
            <a:off x="1206500" y="2492712"/>
            <a:ext cx="21971001" cy="1522464"/>
          </a:xfrm>
          <a:prstGeom prst="rect">
            <a:avLst/>
          </a:prstGeom>
        </p:spPr>
        <p:txBody>
          <a:bodyPr>
            <a:normAutofit/>
          </a:bodyPr>
          <a:lstStyle>
            <a:lvl1pPr defTabSz="627379">
              <a:defRPr sz="2204"/>
            </a:lvl1pPr>
          </a:lstStyle>
          <a:p>
            <a:pPr marL="571500" indent="-571500">
              <a:buFont typeface="Wingdings" panose="05000000000000000000" pitchFamily="2" charset="2"/>
              <a:buChar char="Ø"/>
            </a:pPr>
            <a:r>
              <a:rPr lang="en-US" sz="3600" b="0" dirty="0">
                <a:latin typeface="Calibri" panose="020F0502020204030204" pitchFamily="34" charset="0"/>
                <a:ea typeface="Calibri" panose="020F0502020204030204" pitchFamily="34" charset="0"/>
                <a:cs typeface="Calibri" panose="020F0502020204030204" pitchFamily="34" charset="0"/>
              </a:rPr>
              <a:t>Loan amount under 20k with LC assigned grades as B,C and D, comprises majority of defaulters.</a:t>
            </a:r>
          </a:p>
          <a:p>
            <a:pPr marL="571500" indent="-571500">
              <a:buFont typeface="Wingdings" panose="05000000000000000000" pitchFamily="2" charset="2"/>
              <a:buChar char="Ø"/>
            </a:pPr>
            <a:r>
              <a:rPr lang="en-US" sz="3600" b="0" dirty="0">
                <a:latin typeface="Calibri" panose="020F0502020204030204" pitchFamily="34" charset="0"/>
                <a:ea typeface="Calibri" panose="020F0502020204030204" pitchFamily="34" charset="0"/>
                <a:cs typeface="Calibri" panose="020F0502020204030204" pitchFamily="34" charset="0"/>
              </a:rPr>
              <a:t>Loan amount under 16k with LC assigned sub grades as B3,B5,C1,B4, comprises majority of defaulters.</a:t>
            </a:r>
            <a:endParaRPr sz="3600" b="0" dirty="0">
              <a:latin typeface="Calibri" panose="020F0502020204030204" pitchFamily="34" charset="0"/>
              <a:ea typeface="Calibri" panose="020F0502020204030204" pitchFamily="34" charset="0"/>
              <a:cs typeface="Calibri" panose="020F0502020204030204" pitchFamily="34" charset="0"/>
            </a:endParaRPr>
          </a:p>
        </p:txBody>
      </p:sp>
      <p:sp>
        <p:nvSpPr>
          <p:cNvPr id="184" name="Outlier's information from numerical columns:…">
            <a:extLst>
              <a:ext uri="{FF2B5EF4-FFF2-40B4-BE49-F238E27FC236}">
                <a16:creationId xmlns:a16="http://schemas.microsoft.com/office/drawing/2014/main" id="{454805FE-1A07-984D-24B9-F8C7D594B956}"/>
              </a:ext>
            </a:extLst>
          </p:cNvPr>
          <p:cNvSpPr txBox="1"/>
          <p:nvPr/>
        </p:nvSpPr>
        <p:spPr>
          <a:xfrm>
            <a:off x="1206500" y="6941221"/>
            <a:ext cx="21971001" cy="64450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defTabSz="233172">
              <a:lnSpc>
                <a:spcPct val="100000"/>
              </a:lnSpc>
              <a:spcBef>
                <a:spcPts val="0"/>
              </a:spcBef>
              <a:defRPr sz="3162" b="1" i="1"/>
            </a:pPr>
            <a:endParaRPr dirty="0"/>
          </a:p>
        </p:txBody>
      </p:sp>
      <p:pic>
        <p:nvPicPr>
          <p:cNvPr id="4" name="Picture 3">
            <a:extLst>
              <a:ext uri="{FF2B5EF4-FFF2-40B4-BE49-F238E27FC236}">
                <a16:creationId xmlns:a16="http://schemas.microsoft.com/office/drawing/2014/main" id="{96AB7B37-307B-ACCD-C57D-098F4EB71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637" y="5157985"/>
            <a:ext cx="6015563" cy="7177083"/>
          </a:xfrm>
          <a:prstGeom prst="rect">
            <a:avLst/>
          </a:prstGeom>
        </p:spPr>
      </p:pic>
      <p:pic>
        <p:nvPicPr>
          <p:cNvPr id="7" name="Picture 6">
            <a:extLst>
              <a:ext uri="{FF2B5EF4-FFF2-40B4-BE49-F238E27FC236}">
                <a16:creationId xmlns:a16="http://schemas.microsoft.com/office/drawing/2014/main" id="{AC40B8F7-80F5-C641-DDE9-35407229A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0392" y="5157986"/>
            <a:ext cx="15283971" cy="7177082"/>
          </a:xfrm>
          <a:prstGeom prst="rect">
            <a:avLst/>
          </a:prstGeom>
        </p:spPr>
      </p:pic>
      <p:sp>
        <p:nvSpPr>
          <p:cNvPr id="2" name="TextBox 1">
            <a:extLst>
              <a:ext uri="{FF2B5EF4-FFF2-40B4-BE49-F238E27FC236}">
                <a16:creationId xmlns:a16="http://schemas.microsoft.com/office/drawing/2014/main" id="{1F682517-692D-A545-8AB9-A7BBAF78C9A5}"/>
              </a:ext>
            </a:extLst>
          </p:cNvPr>
          <p:cNvSpPr txBox="1"/>
          <p:nvPr/>
        </p:nvSpPr>
        <p:spPr>
          <a:xfrm>
            <a:off x="1993427" y="4186470"/>
            <a:ext cx="4329402" cy="400110"/>
          </a:xfrm>
          <a:prstGeom prst="rect">
            <a:avLst/>
          </a:prstGeom>
          <a:noFill/>
        </p:spPr>
        <p:txBody>
          <a:bodyPr wrap="square" rtlCol="0">
            <a:spAutoFit/>
          </a:bodyPr>
          <a:lstStyle/>
          <a:p>
            <a:r>
              <a:rPr lang="en-US" sz="2000" b="1" dirty="0"/>
              <a:t>Loan amount vs Grade</a:t>
            </a:r>
          </a:p>
        </p:txBody>
      </p:sp>
      <p:sp>
        <p:nvSpPr>
          <p:cNvPr id="3" name="TextBox 2">
            <a:extLst>
              <a:ext uri="{FF2B5EF4-FFF2-40B4-BE49-F238E27FC236}">
                <a16:creationId xmlns:a16="http://schemas.microsoft.com/office/drawing/2014/main" id="{0F0B3A88-26AF-93F2-E1A0-13D544378966}"/>
              </a:ext>
            </a:extLst>
          </p:cNvPr>
          <p:cNvSpPr txBox="1"/>
          <p:nvPr/>
        </p:nvSpPr>
        <p:spPr>
          <a:xfrm>
            <a:off x="12356842" y="4172275"/>
            <a:ext cx="4329402" cy="400110"/>
          </a:xfrm>
          <a:prstGeom prst="rect">
            <a:avLst/>
          </a:prstGeom>
          <a:noFill/>
        </p:spPr>
        <p:txBody>
          <a:bodyPr wrap="square" rtlCol="0">
            <a:spAutoFit/>
          </a:bodyPr>
          <a:lstStyle/>
          <a:p>
            <a:r>
              <a:rPr lang="en-US" sz="2000" b="1" dirty="0"/>
              <a:t>Loan amount vs sub-grade</a:t>
            </a:r>
          </a:p>
        </p:txBody>
      </p:sp>
    </p:spTree>
    <p:extLst>
      <p:ext uri="{BB962C8B-B14F-4D97-AF65-F5344CB8AC3E}">
        <p14:creationId xmlns:p14="http://schemas.microsoft.com/office/powerpoint/2010/main" val="387080016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016BE-B26E-4106-63E9-96961D27B947}"/>
            </a:ext>
          </a:extLst>
        </p:cNvPr>
        <p:cNvGrpSpPr/>
        <p:nvPr/>
      </p:nvGrpSpPr>
      <p:grpSpPr>
        <a:xfrm>
          <a:off x="0" y="0"/>
          <a:ext cx="0" cy="0"/>
          <a:chOff x="0" y="0"/>
          <a:chExt cx="0" cy="0"/>
        </a:xfrm>
      </p:grpSpPr>
      <p:sp>
        <p:nvSpPr>
          <p:cNvPr id="180" name="Outliers and Box plot">
            <a:extLst>
              <a:ext uri="{FF2B5EF4-FFF2-40B4-BE49-F238E27FC236}">
                <a16:creationId xmlns:a16="http://schemas.microsoft.com/office/drawing/2014/main" id="{9A72F3FD-508F-4E18-5D38-8110C9BFEEA9}"/>
              </a:ext>
            </a:extLst>
          </p:cNvPr>
          <p:cNvSpPr txBox="1">
            <a:spLocks noGrp="1"/>
          </p:cNvSpPr>
          <p:nvPr>
            <p:ph type="title"/>
          </p:nvPr>
        </p:nvSpPr>
        <p:spPr>
          <a:xfrm>
            <a:off x="1206500" y="310103"/>
            <a:ext cx="17941363" cy="1522464"/>
          </a:xfrm>
          <a:prstGeom prst="rect">
            <a:avLst/>
          </a:prstGeom>
        </p:spPr>
        <p:txBody>
          <a:bodyPr>
            <a:normAutofit/>
          </a:bodyPr>
          <a:lstStyle>
            <a:lvl1pPr defTabSz="1950671">
              <a:defRPr sz="9280" spc="-185"/>
            </a:lvl1pPr>
          </a:lstStyle>
          <a:p>
            <a:r>
              <a:rPr lang="en-US" sz="7200" dirty="0">
                <a:latin typeface="Calibri" panose="020F0502020204030204" pitchFamily="34" charset="0"/>
                <a:ea typeface="Calibri" panose="020F0502020204030204" pitchFamily="34" charset="0"/>
                <a:cs typeface="Calibri" panose="020F0502020204030204" pitchFamily="34" charset="0"/>
              </a:rPr>
              <a:t>Bivariate Analysis</a:t>
            </a:r>
            <a:endParaRPr sz="7200" dirty="0">
              <a:latin typeface="Calibri" panose="020F0502020204030204" pitchFamily="34" charset="0"/>
              <a:ea typeface="Calibri" panose="020F0502020204030204" pitchFamily="34" charset="0"/>
              <a:cs typeface="Calibri" panose="020F0502020204030204" pitchFamily="34" charset="0"/>
            </a:endParaRPr>
          </a:p>
        </p:txBody>
      </p:sp>
      <p:sp>
        <p:nvSpPr>
          <p:cNvPr id="181" name="We separated the categorical and numerical columns from the dataset and plotted the box plot to check outliers and we found many outliers on numerical columns">
            <a:extLst>
              <a:ext uri="{FF2B5EF4-FFF2-40B4-BE49-F238E27FC236}">
                <a16:creationId xmlns:a16="http://schemas.microsoft.com/office/drawing/2014/main" id="{19616D9C-C601-980E-7E99-FD952D481163}"/>
              </a:ext>
            </a:extLst>
          </p:cNvPr>
          <p:cNvSpPr txBox="1">
            <a:spLocks noGrp="1"/>
          </p:cNvSpPr>
          <p:nvPr>
            <p:ph type="body" sz="quarter" idx="1"/>
          </p:nvPr>
        </p:nvSpPr>
        <p:spPr>
          <a:xfrm>
            <a:off x="1206500" y="2492712"/>
            <a:ext cx="21971001" cy="1522464"/>
          </a:xfrm>
          <a:prstGeom prst="rect">
            <a:avLst/>
          </a:prstGeom>
        </p:spPr>
        <p:txBody>
          <a:bodyPr>
            <a:normAutofit/>
          </a:bodyPr>
          <a:lstStyle>
            <a:lvl1pPr defTabSz="627379">
              <a:defRPr sz="2204"/>
            </a:lvl1pPr>
          </a:lstStyle>
          <a:p>
            <a:pPr marL="571500" indent="-571500">
              <a:buFont typeface="Wingdings" panose="05000000000000000000" pitchFamily="2" charset="2"/>
              <a:buChar char="Ø"/>
            </a:pPr>
            <a:r>
              <a:rPr lang="en-US" sz="3600" b="0" dirty="0">
                <a:latin typeface="Calibri" panose="020F0502020204030204" pitchFamily="34" charset="0"/>
                <a:ea typeface="Calibri" panose="020F0502020204030204" pitchFamily="34" charset="0"/>
                <a:cs typeface="Calibri" panose="020F0502020204030204" pitchFamily="34" charset="0"/>
              </a:rPr>
              <a:t>Regardless of</a:t>
            </a:r>
            <a:r>
              <a:rPr lang="en-US" sz="3600" b="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 </a:t>
            </a:r>
            <a:r>
              <a:rPr lang="en-US" sz="3600" b="0" dirty="0">
                <a:latin typeface="Calibri" panose="020F0502020204030204" pitchFamily="34" charset="0"/>
                <a:ea typeface="Calibri" panose="020F0502020204030204" pitchFamily="34" charset="0"/>
                <a:cs typeface="Calibri" panose="020F0502020204030204" pitchFamily="34" charset="0"/>
              </a:rPr>
              <a:t>loan amount, Defaulters are present in both term plans.</a:t>
            </a:r>
          </a:p>
          <a:p>
            <a:pPr marL="571500" indent="-571500">
              <a:buFont typeface="Wingdings" panose="05000000000000000000" pitchFamily="2" charset="2"/>
              <a:buChar char="Ø"/>
            </a:pPr>
            <a:r>
              <a:rPr lang="en-US" sz="3600" b="0" dirty="0">
                <a:latin typeface="Calibri" panose="020F0502020204030204" pitchFamily="34" charset="0"/>
                <a:ea typeface="Calibri" panose="020F0502020204030204" pitchFamily="34" charset="0"/>
                <a:cs typeface="Calibri" panose="020F0502020204030204" pitchFamily="34" charset="0"/>
              </a:rPr>
              <a:t>loan installment from 156 to 296 and interest rates from 8 to 17, Comprises majority of Defaulters</a:t>
            </a:r>
            <a:endParaRPr sz="3600" b="0" dirty="0">
              <a:latin typeface="Calibri" panose="020F0502020204030204" pitchFamily="34" charset="0"/>
              <a:ea typeface="Calibri" panose="020F0502020204030204" pitchFamily="34" charset="0"/>
              <a:cs typeface="Calibri" panose="020F0502020204030204" pitchFamily="34" charset="0"/>
            </a:endParaRPr>
          </a:p>
        </p:txBody>
      </p:sp>
      <p:sp>
        <p:nvSpPr>
          <p:cNvPr id="184" name="Outlier's information from numerical columns:…">
            <a:extLst>
              <a:ext uri="{FF2B5EF4-FFF2-40B4-BE49-F238E27FC236}">
                <a16:creationId xmlns:a16="http://schemas.microsoft.com/office/drawing/2014/main" id="{EE17A416-CC1C-FB96-78D8-CC970FB9C275}"/>
              </a:ext>
            </a:extLst>
          </p:cNvPr>
          <p:cNvSpPr txBox="1"/>
          <p:nvPr/>
        </p:nvSpPr>
        <p:spPr>
          <a:xfrm>
            <a:off x="1206500" y="6941221"/>
            <a:ext cx="21971001" cy="64450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defTabSz="233172">
              <a:lnSpc>
                <a:spcPct val="100000"/>
              </a:lnSpc>
              <a:spcBef>
                <a:spcPts val="0"/>
              </a:spcBef>
              <a:defRPr sz="3162" b="1" i="1"/>
            </a:pPr>
            <a:endParaRPr dirty="0"/>
          </a:p>
        </p:txBody>
      </p:sp>
      <p:pic>
        <p:nvPicPr>
          <p:cNvPr id="4" name="Picture 3">
            <a:extLst>
              <a:ext uri="{FF2B5EF4-FFF2-40B4-BE49-F238E27FC236}">
                <a16:creationId xmlns:a16="http://schemas.microsoft.com/office/drawing/2014/main" id="{DD19ED0D-6692-A5E8-7B51-F1B12DAE0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1845" y="4758613"/>
            <a:ext cx="10394301" cy="7521402"/>
          </a:xfrm>
          <a:prstGeom prst="rect">
            <a:avLst/>
          </a:prstGeom>
        </p:spPr>
      </p:pic>
      <p:pic>
        <p:nvPicPr>
          <p:cNvPr id="7" name="Picture 6">
            <a:extLst>
              <a:ext uri="{FF2B5EF4-FFF2-40B4-BE49-F238E27FC236}">
                <a16:creationId xmlns:a16="http://schemas.microsoft.com/office/drawing/2014/main" id="{3C12D5A6-7471-36B3-A76A-5F786B5ED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9975" y="4850990"/>
            <a:ext cx="8770515" cy="7521402"/>
          </a:xfrm>
          <a:prstGeom prst="rect">
            <a:avLst/>
          </a:prstGeom>
        </p:spPr>
      </p:pic>
      <p:sp>
        <p:nvSpPr>
          <p:cNvPr id="2" name="TextBox 1">
            <a:extLst>
              <a:ext uri="{FF2B5EF4-FFF2-40B4-BE49-F238E27FC236}">
                <a16:creationId xmlns:a16="http://schemas.microsoft.com/office/drawing/2014/main" id="{D341E237-75E2-8208-22C8-48071025FB4A}"/>
              </a:ext>
            </a:extLst>
          </p:cNvPr>
          <p:cNvSpPr txBox="1"/>
          <p:nvPr/>
        </p:nvSpPr>
        <p:spPr>
          <a:xfrm>
            <a:off x="5473707" y="4110695"/>
            <a:ext cx="4329402" cy="400110"/>
          </a:xfrm>
          <a:prstGeom prst="rect">
            <a:avLst/>
          </a:prstGeom>
          <a:noFill/>
        </p:spPr>
        <p:txBody>
          <a:bodyPr wrap="square" rtlCol="0">
            <a:spAutoFit/>
          </a:bodyPr>
          <a:lstStyle/>
          <a:p>
            <a:r>
              <a:rPr lang="en-US" sz="2000" b="1" dirty="0"/>
              <a:t>Loan amount vs term</a:t>
            </a:r>
          </a:p>
        </p:txBody>
      </p:sp>
      <p:sp>
        <p:nvSpPr>
          <p:cNvPr id="3" name="TextBox 2">
            <a:extLst>
              <a:ext uri="{FF2B5EF4-FFF2-40B4-BE49-F238E27FC236}">
                <a16:creationId xmlns:a16="http://schemas.microsoft.com/office/drawing/2014/main" id="{F127D106-4EBA-8FFF-ABDA-11E367941EF1}"/>
              </a:ext>
            </a:extLst>
          </p:cNvPr>
          <p:cNvSpPr txBox="1"/>
          <p:nvPr/>
        </p:nvSpPr>
        <p:spPr>
          <a:xfrm>
            <a:off x="15538584" y="4032973"/>
            <a:ext cx="4329402" cy="400110"/>
          </a:xfrm>
          <a:prstGeom prst="rect">
            <a:avLst/>
          </a:prstGeom>
          <a:noFill/>
        </p:spPr>
        <p:txBody>
          <a:bodyPr wrap="square" rtlCol="0">
            <a:spAutoFit/>
          </a:bodyPr>
          <a:lstStyle/>
          <a:p>
            <a:r>
              <a:rPr lang="en-US" sz="2000" b="1" dirty="0"/>
              <a:t>Interest rate vs installment</a:t>
            </a:r>
          </a:p>
        </p:txBody>
      </p:sp>
    </p:spTree>
    <p:extLst>
      <p:ext uri="{BB962C8B-B14F-4D97-AF65-F5344CB8AC3E}">
        <p14:creationId xmlns:p14="http://schemas.microsoft.com/office/powerpoint/2010/main" val="151728572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44E4EF-920B-D09E-4BF4-1358D50E0DA9}"/>
            </a:ext>
          </a:extLst>
        </p:cNvPr>
        <p:cNvGrpSpPr/>
        <p:nvPr/>
      </p:nvGrpSpPr>
      <p:grpSpPr>
        <a:xfrm>
          <a:off x="0" y="0"/>
          <a:ext cx="0" cy="0"/>
          <a:chOff x="0" y="0"/>
          <a:chExt cx="0" cy="0"/>
        </a:xfrm>
      </p:grpSpPr>
      <p:sp>
        <p:nvSpPr>
          <p:cNvPr id="177" name="Data Cleaning and Analysis">
            <a:extLst>
              <a:ext uri="{FF2B5EF4-FFF2-40B4-BE49-F238E27FC236}">
                <a16:creationId xmlns:a16="http://schemas.microsoft.com/office/drawing/2014/main" id="{BA56CC4C-3200-6553-3F88-A27181465A6F}"/>
              </a:ext>
            </a:extLst>
          </p:cNvPr>
          <p:cNvSpPr txBox="1">
            <a:spLocks noGrp="1"/>
          </p:cNvSpPr>
          <p:nvPr>
            <p:ph type="title"/>
          </p:nvPr>
        </p:nvSpPr>
        <p:spPr>
          <a:xfrm>
            <a:off x="1206499" y="1058968"/>
            <a:ext cx="17299668" cy="1273684"/>
          </a:xfrm>
          <a:prstGeom prst="rect">
            <a:avLst/>
          </a:prstGeom>
        </p:spPr>
        <p:txBody>
          <a:bodyPr>
            <a:normAutofit/>
          </a:bodyPr>
          <a:lstStyle>
            <a:lvl1pPr defTabSz="2267655">
              <a:defRPr sz="10788" spc="-215"/>
            </a:lvl1pPr>
          </a:lstStyle>
          <a:p>
            <a:r>
              <a:rPr lang="en-US" sz="7200" dirty="0">
                <a:latin typeface="Calibri" panose="020F0502020204030204" pitchFamily="34" charset="0"/>
                <a:ea typeface="Calibri" panose="020F0502020204030204" pitchFamily="34" charset="0"/>
                <a:cs typeface="Calibri" panose="020F0502020204030204" pitchFamily="34" charset="0"/>
              </a:rPr>
              <a:t>Bivariate Observations:</a:t>
            </a:r>
            <a:endParaRPr sz="7200" dirty="0">
              <a:latin typeface="Calibri" panose="020F0502020204030204" pitchFamily="34" charset="0"/>
              <a:ea typeface="Calibri" panose="020F0502020204030204" pitchFamily="34" charset="0"/>
              <a:cs typeface="Calibri" panose="020F0502020204030204" pitchFamily="34" charset="0"/>
            </a:endParaRPr>
          </a:p>
        </p:txBody>
      </p:sp>
      <p:sp>
        <p:nvSpPr>
          <p:cNvPr id="178" name="After Loading the dataset we cleaned the data by dropping null values ,Convert data type of columns according to analysis, Split Date columns to month and year to ease analysis, Treating numerical columns missing values with Median, Treating categorical ">
            <a:extLst>
              <a:ext uri="{FF2B5EF4-FFF2-40B4-BE49-F238E27FC236}">
                <a16:creationId xmlns:a16="http://schemas.microsoft.com/office/drawing/2014/main" id="{E7119460-AFBE-5EDB-19A6-7B229A9250FD}"/>
              </a:ext>
            </a:extLst>
          </p:cNvPr>
          <p:cNvSpPr txBox="1">
            <a:spLocks noGrp="1"/>
          </p:cNvSpPr>
          <p:nvPr>
            <p:ph type="body" sz="quarter" idx="1"/>
          </p:nvPr>
        </p:nvSpPr>
        <p:spPr>
          <a:xfrm>
            <a:off x="963904" y="2570640"/>
            <a:ext cx="21971001" cy="9750490"/>
          </a:xfrm>
          <a:prstGeom prst="rect">
            <a:avLst/>
          </a:prstGeom>
        </p:spPr>
        <p:txBody>
          <a:bodyPr>
            <a:noAutofit/>
          </a:bodyPr>
          <a:lstStyle>
            <a:lvl1pPr>
              <a:defRPr sz="4400"/>
            </a:lvl1pPr>
          </a:lstStyle>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Grades B,C &amp; D Has high number of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Sub grades B3,B5,C1,B4,C2,A5 has higher number of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No source/Income verification has high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Employment length within 10/4/0yrs has high number of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Lower Revolving balance with loan amount under 10k has higher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Higher the Revolving utility with loan amount under 15k has higher number of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Rented house Borrowers under 17.3k loan amount are likely to become of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Borrower's under loan amount under 17k, Interest rates from 8 to 13.49 are likely to become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Borrower's Loan purpose as Debt consolidation with loan amount under 23k are likely to become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Borrowers from California State with loan amount under 17k are likely to become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Regardless of loan amount Defaulters are high in both 60months and 30 months tenure</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More Defaulter's DTI ranges from 10 to 25 and loan amount between 20k to 60k</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Borrower's Annual income between 28k to 52k with B or C grades are likely to become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Majority of Defaulters comprises under 17.3k loan amount and annual income from 28.2k to 52.4k.</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Borrower's Annual income from 28k to 53k with 10yrs of employment experience are likely to become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Borrowers from California and Florida states with annual income under 80k are likely to become defaulters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Borrower's with Installment from 156 to 296 with interest rates from 8 to 17 are likely to become defaulters.</a:t>
            </a:r>
          </a:p>
        </p:txBody>
      </p:sp>
    </p:spTree>
    <p:extLst>
      <p:ext uri="{BB962C8B-B14F-4D97-AF65-F5344CB8AC3E}">
        <p14:creationId xmlns:p14="http://schemas.microsoft.com/office/powerpoint/2010/main" val="104441153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Mutivariate analysis"/>
          <p:cNvSpPr txBox="1">
            <a:spLocks noGrp="1"/>
          </p:cNvSpPr>
          <p:nvPr>
            <p:ph type="title"/>
          </p:nvPr>
        </p:nvSpPr>
        <p:spPr>
          <a:xfrm>
            <a:off x="1474237" y="541175"/>
            <a:ext cx="17448928" cy="1302093"/>
          </a:xfrm>
          <a:prstGeom prst="rect">
            <a:avLst/>
          </a:prstGeom>
        </p:spPr>
        <p:txBody>
          <a:bodyPr>
            <a:normAutofit/>
          </a:bodyPr>
          <a:lstStyle>
            <a:lvl1pPr defTabSz="2292038">
              <a:defRPr sz="10904" spc="-218"/>
            </a:lvl1pPr>
          </a:lstStyle>
          <a:p>
            <a:r>
              <a:rPr sz="7200" dirty="0">
                <a:latin typeface="Calibri" panose="020F0502020204030204" pitchFamily="34" charset="0"/>
                <a:ea typeface="Calibri" panose="020F0502020204030204" pitchFamily="34" charset="0"/>
                <a:cs typeface="Calibri" panose="020F0502020204030204" pitchFamily="34" charset="0"/>
              </a:rPr>
              <a:t>Mu</a:t>
            </a:r>
            <a:r>
              <a:rPr lang="en-US" sz="7200" dirty="0">
                <a:latin typeface="Calibri" panose="020F0502020204030204" pitchFamily="34" charset="0"/>
                <a:ea typeface="Calibri" panose="020F0502020204030204" pitchFamily="34" charset="0"/>
                <a:cs typeface="Calibri" panose="020F0502020204030204" pitchFamily="34" charset="0"/>
              </a:rPr>
              <a:t>l</a:t>
            </a:r>
            <a:r>
              <a:rPr sz="7200" dirty="0">
                <a:latin typeface="Calibri" panose="020F0502020204030204" pitchFamily="34" charset="0"/>
                <a:ea typeface="Calibri" panose="020F0502020204030204" pitchFamily="34" charset="0"/>
                <a:cs typeface="Calibri" panose="020F0502020204030204" pitchFamily="34" charset="0"/>
              </a:rPr>
              <a:t>tivariate analysis </a:t>
            </a:r>
          </a:p>
        </p:txBody>
      </p:sp>
      <p:pic>
        <p:nvPicPr>
          <p:cNvPr id="219" name="pasted-movie.png" descr="pasted-movie.png"/>
          <p:cNvPicPr>
            <a:picLocks noChangeAspect="1"/>
          </p:cNvPicPr>
          <p:nvPr/>
        </p:nvPicPr>
        <p:blipFill>
          <a:blip r:embed="rId2"/>
          <a:stretch>
            <a:fillRect/>
          </a:stretch>
        </p:blipFill>
        <p:spPr>
          <a:xfrm>
            <a:off x="84326" y="2649894"/>
            <a:ext cx="23783859" cy="9834464"/>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E5304-761E-3028-C1B0-4C9BBDA1DD63}"/>
            </a:ext>
          </a:extLst>
        </p:cNvPr>
        <p:cNvGrpSpPr/>
        <p:nvPr/>
      </p:nvGrpSpPr>
      <p:grpSpPr>
        <a:xfrm>
          <a:off x="0" y="0"/>
          <a:ext cx="0" cy="0"/>
          <a:chOff x="0" y="0"/>
          <a:chExt cx="0" cy="0"/>
        </a:xfrm>
      </p:grpSpPr>
      <p:sp>
        <p:nvSpPr>
          <p:cNvPr id="177" name="Data Cleaning and Analysis">
            <a:extLst>
              <a:ext uri="{FF2B5EF4-FFF2-40B4-BE49-F238E27FC236}">
                <a16:creationId xmlns:a16="http://schemas.microsoft.com/office/drawing/2014/main" id="{8D666236-8D41-8C19-3F5C-D4D28BBD1229}"/>
              </a:ext>
            </a:extLst>
          </p:cNvPr>
          <p:cNvSpPr txBox="1">
            <a:spLocks noGrp="1"/>
          </p:cNvSpPr>
          <p:nvPr>
            <p:ph type="title"/>
          </p:nvPr>
        </p:nvSpPr>
        <p:spPr>
          <a:xfrm>
            <a:off x="1206499" y="1058968"/>
            <a:ext cx="17299668" cy="1273684"/>
          </a:xfrm>
          <a:prstGeom prst="rect">
            <a:avLst/>
          </a:prstGeom>
        </p:spPr>
        <p:txBody>
          <a:bodyPr>
            <a:normAutofit/>
          </a:bodyPr>
          <a:lstStyle>
            <a:lvl1pPr defTabSz="2267655">
              <a:defRPr sz="10788" spc="-215"/>
            </a:lvl1pPr>
          </a:lstStyle>
          <a:p>
            <a:r>
              <a:rPr lang="en-US" sz="7200" dirty="0">
                <a:latin typeface="Calibri" panose="020F0502020204030204" pitchFamily="34" charset="0"/>
                <a:ea typeface="Calibri" panose="020F0502020204030204" pitchFamily="34" charset="0"/>
                <a:cs typeface="Calibri" panose="020F0502020204030204" pitchFamily="34" charset="0"/>
              </a:rPr>
              <a:t>Multivariate Observations:</a:t>
            </a:r>
            <a:endParaRPr sz="7200" dirty="0">
              <a:latin typeface="Calibri" panose="020F0502020204030204" pitchFamily="34" charset="0"/>
              <a:ea typeface="Calibri" panose="020F0502020204030204" pitchFamily="34" charset="0"/>
              <a:cs typeface="Calibri" panose="020F0502020204030204" pitchFamily="34" charset="0"/>
            </a:endParaRPr>
          </a:p>
        </p:txBody>
      </p:sp>
      <p:sp>
        <p:nvSpPr>
          <p:cNvPr id="178" name="After Loading the dataset we cleaned the data by dropping null values ,Convert data type of columns according to analysis, Split Date columns to month and year to ease analysis, Treating numerical columns missing values with Median, Treating categorical ">
            <a:extLst>
              <a:ext uri="{FF2B5EF4-FFF2-40B4-BE49-F238E27FC236}">
                <a16:creationId xmlns:a16="http://schemas.microsoft.com/office/drawing/2014/main" id="{F7F4A450-A025-8754-9736-AC2491B25277}"/>
              </a:ext>
            </a:extLst>
          </p:cNvPr>
          <p:cNvSpPr txBox="1">
            <a:spLocks noGrp="1"/>
          </p:cNvSpPr>
          <p:nvPr>
            <p:ph type="body" sz="quarter" idx="1"/>
          </p:nvPr>
        </p:nvSpPr>
        <p:spPr>
          <a:xfrm>
            <a:off x="982565" y="2906542"/>
            <a:ext cx="21971001" cy="9750490"/>
          </a:xfrm>
          <a:prstGeom prst="rect">
            <a:avLst/>
          </a:prstGeom>
        </p:spPr>
        <p:txBody>
          <a:bodyPr>
            <a:noAutofit/>
          </a:bodyPr>
          <a:lstStyle>
            <a:lvl1pPr>
              <a:defRPr sz="4400"/>
            </a:lvl1pPr>
          </a:lstStyle>
          <a:p>
            <a:r>
              <a:rPr lang="en-US" sz="3600" b="0" i="1" dirty="0">
                <a:latin typeface="Calibri" panose="020F0502020204030204" pitchFamily="34" charset="0"/>
                <a:ea typeface="Calibri" panose="020F0502020204030204" pitchFamily="34" charset="0"/>
                <a:cs typeface="Calibri" panose="020F0502020204030204" pitchFamily="34" charset="0"/>
              </a:rPr>
              <a:t>Highly Correlated:</a:t>
            </a:r>
          </a:p>
          <a:p>
            <a:pPr marL="742950" indent="-742950">
              <a:buFont typeface="+mj-lt"/>
              <a:buAutoNum type="arabicPeriod"/>
            </a:pPr>
            <a:r>
              <a:rPr lang="en-US" sz="3600" b="0" dirty="0">
                <a:latin typeface="Calibri" panose="020F0502020204030204" pitchFamily="34" charset="0"/>
                <a:ea typeface="Calibri" panose="020F0502020204030204" pitchFamily="34" charset="0"/>
                <a:cs typeface="Calibri" panose="020F0502020204030204" pitchFamily="34" charset="0"/>
              </a:rPr>
              <a:t>Loan amount is highly correlated with funded amount, funded amount by investors, installment.</a:t>
            </a:r>
          </a:p>
          <a:p>
            <a:pPr marL="742950" indent="-742950">
              <a:buFont typeface="+mj-lt"/>
              <a:buAutoNum type="arabicPeriod"/>
            </a:pPr>
            <a:r>
              <a:rPr lang="en-US" sz="3600" b="0" dirty="0">
                <a:latin typeface="Calibri" panose="020F0502020204030204" pitchFamily="34" charset="0"/>
                <a:ea typeface="Calibri" panose="020F0502020204030204" pitchFamily="34" charset="0"/>
                <a:cs typeface="Calibri" panose="020F0502020204030204" pitchFamily="34" charset="0"/>
              </a:rPr>
              <a:t>Funded amount and funded amount by investors are highly correlated with installment and loan amount.</a:t>
            </a:r>
          </a:p>
          <a:p>
            <a:pPr marL="742950" indent="-742950">
              <a:buFont typeface="+mj-lt"/>
              <a:buAutoNum type="arabicPeriod"/>
            </a:pPr>
            <a:endParaRPr lang="en-US" sz="3600" b="0" dirty="0">
              <a:latin typeface="Calibri" panose="020F0502020204030204" pitchFamily="34" charset="0"/>
              <a:ea typeface="Calibri" panose="020F0502020204030204" pitchFamily="34" charset="0"/>
              <a:cs typeface="Calibri" panose="020F0502020204030204" pitchFamily="34" charset="0"/>
            </a:endParaRPr>
          </a:p>
          <a:p>
            <a:r>
              <a:rPr lang="en-US" sz="3600" b="0" i="1" dirty="0">
                <a:latin typeface="Calibri" panose="020F0502020204030204" pitchFamily="34" charset="0"/>
                <a:ea typeface="Calibri" panose="020F0502020204030204" pitchFamily="34" charset="0"/>
                <a:cs typeface="Calibri" panose="020F0502020204030204" pitchFamily="34" charset="0"/>
              </a:rPr>
              <a:t>Less Correlated:</a:t>
            </a:r>
          </a:p>
          <a:p>
            <a:pPr marL="742950" indent="-742950">
              <a:buFont typeface="+mj-lt"/>
              <a:buAutoNum type="arabicPeriod"/>
            </a:pPr>
            <a:r>
              <a:rPr lang="en-US" sz="3600" b="0" dirty="0">
                <a:latin typeface="Calibri" panose="020F0502020204030204" pitchFamily="34" charset="0"/>
                <a:ea typeface="Calibri" panose="020F0502020204030204" pitchFamily="34" charset="0"/>
                <a:cs typeface="Calibri" panose="020F0502020204030204" pitchFamily="34" charset="0"/>
              </a:rPr>
              <a:t>Loan amount is less correlated with interest rates, annual income, dti, open accounts, total accounts, revolving balance and revolving utility.</a:t>
            </a:r>
          </a:p>
          <a:p>
            <a:pPr marL="742950" indent="-742950">
              <a:buFont typeface="+mj-lt"/>
              <a:buAutoNum type="arabicPeriod"/>
            </a:pPr>
            <a:r>
              <a:rPr lang="en-US" sz="3600" b="0" dirty="0">
                <a:latin typeface="Calibri" panose="020F0502020204030204" pitchFamily="34" charset="0"/>
                <a:ea typeface="Calibri" panose="020F0502020204030204" pitchFamily="34" charset="0"/>
                <a:cs typeface="Calibri" panose="020F0502020204030204" pitchFamily="34" charset="0"/>
              </a:rPr>
              <a:t>Interest rate is less correlated with dti ratio, revolving balance, revolving utility</a:t>
            </a:r>
          </a:p>
          <a:p>
            <a:pPr marL="742950" indent="-742950">
              <a:buFont typeface="+mj-lt"/>
              <a:buAutoNum type="arabicPeriod"/>
            </a:pPr>
            <a:r>
              <a:rPr lang="en-US" sz="3600" b="0" dirty="0">
                <a:latin typeface="Calibri" panose="020F0502020204030204" pitchFamily="34" charset="0"/>
                <a:ea typeface="Calibri" panose="020F0502020204030204" pitchFamily="34" charset="0"/>
                <a:cs typeface="Calibri" panose="020F0502020204030204" pitchFamily="34" charset="0"/>
              </a:rPr>
              <a:t>Installment is less correlated with interest rates, dti, open accounts, total accounts, revolving balance and revolving utility.</a:t>
            </a:r>
          </a:p>
          <a:p>
            <a:pPr marL="742950" indent="-742950">
              <a:buFont typeface="+mj-lt"/>
              <a:buAutoNum type="arabicPeriod"/>
            </a:pPr>
            <a:r>
              <a:rPr lang="en-US" sz="3600" b="0" dirty="0">
                <a:latin typeface="Calibri" panose="020F0502020204030204" pitchFamily="34" charset="0"/>
                <a:ea typeface="Calibri" panose="020F0502020204030204" pitchFamily="34" charset="0"/>
                <a:cs typeface="Calibri" panose="020F0502020204030204" pitchFamily="34" charset="0"/>
              </a:rPr>
              <a:t>Annual income is less correlated with other numerical columns.</a:t>
            </a:r>
          </a:p>
          <a:p>
            <a:pPr marL="742950" indent="-742950">
              <a:buFont typeface="+mj-lt"/>
              <a:buAutoNum type="arabicPeriod"/>
            </a:pPr>
            <a:r>
              <a:rPr lang="en-US" sz="3600" b="0" dirty="0">
                <a:latin typeface="Calibri" panose="020F0502020204030204" pitchFamily="34" charset="0"/>
                <a:ea typeface="Calibri" panose="020F0502020204030204" pitchFamily="34" charset="0"/>
                <a:cs typeface="Calibri" panose="020F0502020204030204" pitchFamily="34" charset="0"/>
              </a:rPr>
              <a:t>Revolving balance, open accounts, total accounts and dti are less correlated with others.</a:t>
            </a:r>
          </a:p>
          <a:p>
            <a:endParaRPr lang="en-US" sz="3600" b="0" dirty="0">
              <a:latin typeface="Calibri" panose="020F0502020204030204" pitchFamily="34" charset="0"/>
              <a:ea typeface="Calibri" panose="020F0502020204030204" pitchFamily="34" charset="0"/>
              <a:cs typeface="Calibri" panose="020F0502020204030204" pitchFamily="34" charset="0"/>
            </a:endParaRPr>
          </a:p>
          <a:p>
            <a:r>
              <a:rPr lang="en-US" sz="3600" b="0" i="1" dirty="0">
                <a:latin typeface="Calibri" panose="020F0502020204030204" pitchFamily="34" charset="0"/>
                <a:ea typeface="Calibri" panose="020F0502020204030204" pitchFamily="34" charset="0"/>
                <a:cs typeface="Calibri" panose="020F0502020204030204" pitchFamily="34" charset="0"/>
              </a:rPr>
              <a:t>Negatively correlated:</a:t>
            </a:r>
          </a:p>
          <a:p>
            <a:pPr marL="742950" indent="-742950">
              <a:buFont typeface="+mj-lt"/>
              <a:buAutoNum type="arabicPeriod"/>
            </a:pPr>
            <a:r>
              <a:rPr lang="en-US" sz="3600" b="0" dirty="0">
                <a:latin typeface="Calibri" panose="020F0502020204030204" pitchFamily="34" charset="0"/>
                <a:ea typeface="Calibri" panose="020F0502020204030204" pitchFamily="34" charset="0"/>
                <a:cs typeface="Calibri" panose="020F0502020204030204" pitchFamily="34" charset="0"/>
              </a:rPr>
              <a:t>Interest rates negatively correlated with annual income, open accounts and total accounts.</a:t>
            </a:r>
          </a:p>
          <a:p>
            <a:pPr marL="742950" indent="-742950">
              <a:buFont typeface="+mj-lt"/>
              <a:buAutoNum type="arabicPeriod"/>
            </a:pPr>
            <a:r>
              <a:rPr lang="en-US" sz="3600" b="0" dirty="0">
                <a:latin typeface="Calibri" panose="020F0502020204030204" pitchFamily="34" charset="0"/>
                <a:ea typeface="Calibri" panose="020F0502020204030204" pitchFamily="34" charset="0"/>
                <a:cs typeface="Calibri" panose="020F0502020204030204" pitchFamily="34" charset="0"/>
              </a:rPr>
              <a:t>Annual income and dti are negatively correlated.</a:t>
            </a:r>
          </a:p>
          <a:p>
            <a:pPr marL="742950" indent="-742950">
              <a:buFont typeface="+mj-lt"/>
              <a:buAutoNum type="arabicPeriod"/>
            </a:pPr>
            <a:r>
              <a:rPr lang="en-US" sz="3600" b="0" dirty="0">
                <a:latin typeface="Calibri" panose="020F0502020204030204" pitchFamily="34" charset="0"/>
                <a:ea typeface="Calibri" panose="020F0502020204030204" pitchFamily="34" charset="0"/>
                <a:cs typeface="Calibri" panose="020F0502020204030204" pitchFamily="34" charset="0"/>
              </a:rPr>
              <a:t>Open accounts and total accounts are negatively correlated with revolving utility.</a:t>
            </a:r>
          </a:p>
          <a:p>
            <a:pPr marL="742950" indent="-742950">
              <a:buFont typeface="+mj-lt"/>
              <a:buAutoNum type="arabicPeriod"/>
            </a:pPr>
            <a:endParaRPr lang="en-US" sz="3600" b="0" dirty="0">
              <a:latin typeface="Calibri" panose="020F0502020204030204" pitchFamily="34" charset="0"/>
              <a:ea typeface="Calibri" panose="020F0502020204030204" pitchFamily="34" charset="0"/>
              <a:cs typeface="Calibri" panose="020F0502020204030204" pitchFamily="34" charset="0"/>
            </a:endParaRPr>
          </a:p>
          <a:p>
            <a:pPr marL="742950" indent="-742950">
              <a:buFont typeface="+mj-lt"/>
              <a:buAutoNum type="arabicPeriod"/>
            </a:pPr>
            <a:endParaRPr lang="en-US" sz="3600" b="0" dirty="0">
              <a:latin typeface="Calibri" panose="020F0502020204030204" pitchFamily="34" charset="0"/>
              <a:ea typeface="Calibri" panose="020F0502020204030204" pitchFamily="34" charset="0"/>
              <a:cs typeface="Calibri" panose="020F0502020204030204" pitchFamily="34" charset="0"/>
            </a:endParaRPr>
          </a:p>
          <a:p>
            <a:pPr marL="742950" indent="-742950">
              <a:buFont typeface="+mj-lt"/>
              <a:buAutoNum type="arabicPeriod"/>
            </a:pPr>
            <a:endParaRPr lang="en-US" sz="3600" b="0" dirty="0">
              <a:latin typeface="Calibri" panose="020F0502020204030204" pitchFamily="34" charset="0"/>
              <a:ea typeface="Calibri" panose="020F0502020204030204" pitchFamily="34" charset="0"/>
              <a:cs typeface="Calibri" panose="020F0502020204030204" pitchFamily="34" charset="0"/>
            </a:endParaRPr>
          </a:p>
          <a:p>
            <a:endParaRPr lang="en-US" sz="3600" b="0" dirty="0">
              <a:latin typeface="Calibri" panose="020F0502020204030204" pitchFamily="34" charset="0"/>
              <a:ea typeface="Calibri" panose="020F0502020204030204" pitchFamily="34" charset="0"/>
              <a:cs typeface="Calibri" panose="020F0502020204030204" pitchFamily="34" charset="0"/>
            </a:endParaRPr>
          </a:p>
          <a:p>
            <a:r>
              <a:rPr lang="en-US" sz="3600" b="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960899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oblem Statement and Dataset"/>
          <p:cNvSpPr txBox="1">
            <a:spLocks noGrp="1"/>
          </p:cNvSpPr>
          <p:nvPr>
            <p:ph type="title"/>
          </p:nvPr>
        </p:nvSpPr>
        <p:spPr>
          <a:xfrm>
            <a:off x="1206498" y="746449"/>
            <a:ext cx="21971004" cy="1417187"/>
          </a:xfrm>
          <a:prstGeom prst="rect">
            <a:avLst/>
          </a:prstGeom>
        </p:spPr>
        <p:txBody>
          <a:bodyPr>
            <a:normAutofit/>
          </a:bodyPr>
          <a:lstStyle/>
          <a:p>
            <a:r>
              <a:rPr sz="7200" dirty="0">
                <a:latin typeface="Calibri" panose="020F0502020204030204" pitchFamily="34" charset="0"/>
                <a:ea typeface="Calibri" panose="020F0502020204030204" pitchFamily="34" charset="0"/>
                <a:cs typeface="Calibri" panose="020F0502020204030204" pitchFamily="34" charset="0"/>
              </a:rPr>
              <a:t>Problem Statement and Dataset</a:t>
            </a:r>
          </a:p>
        </p:txBody>
      </p:sp>
      <p:sp>
        <p:nvSpPr>
          <p:cNvPr id="175" name="A consumer finance Company lending loans to urban customers.…"/>
          <p:cNvSpPr txBox="1">
            <a:spLocks noGrp="1"/>
          </p:cNvSpPr>
          <p:nvPr>
            <p:ph type="body" sz="quarter" idx="1"/>
          </p:nvPr>
        </p:nvSpPr>
        <p:spPr>
          <a:xfrm>
            <a:off x="1206500" y="3265713"/>
            <a:ext cx="21971001" cy="8271067"/>
          </a:xfrm>
          <a:prstGeom prst="rect">
            <a:avLst/>
          </a:prstGeom>
        </p:spPr>
        <p:txBody>
          <a:bodyPr>
            <a:normAutofit/>
          </a:bodyPr>
          <a:lstStyle/>
          <a:p>
            <a:pPr marL="571500" indent="-571500" defTabSz="586104">
              <a:buSzPct val="123000"/>
              <a:buFont typeface="Arial" panose="020B0604020202020204" pitchFamily="34" charset="0"/>
              <a:buChar char="•"/>
              <a:defRPr sz="3905"/>
            </a:pPr>
            <a:r>
              <a:rPr sz="3600" b="0" dirty="0">
                <a:latin typeface="Calibri" panose="020F0502020204030204" pitchFamily="34" charset="0"/>
                <a:ea typeface="Calibri" panose="020F0502020204030204" pitchFamily="34" charset="0"/>
                <a:cs typeface="Calibri" panose="020F0502020204030204" pitchFamily="34" charset="0"/>
              </a:rPr>
              <a:t>A consumer finance Company lending </a:t>
            </a:r>
            <a:r>
              <a:rPr lang="en-US" sz="3600" b="0" dirty="0">
                <a:latin typeface="Calibri" panose="020F0502020204030204" pitchFamily="34" charset="0"/>
                <a:ea typeface="Calibri" panose="020F0502020204030204" pitchFamily="34" charset="0"/>
                <a:cs typeface="Calibri" panose="020F0502020204030204" pitchFamily="34" charset="0"/>
              </a:rPr>
              <a:t>various types of </a:t>
            </a:r>
            <a:r>
              <a:rPr sz="3600" b="0" dirty="0">
                <a:latin typeface="Calibri" panose="020F0502020204030204" pitchFamily="34" charset="0"/>
                <a:ea typeface="Calibri" panose="020F0502020204030204" pitchFamily="34" charset="0"/>
                <a:cs typeface="Calibri" panose="020F0502020204030204" pitchFamily="34" charset="0"/>
              </a:rPr>
              <a:t>loans to urban customers.</a:t>
            </a:r>
          </a:p>
          <a:p>
            <a:pPr marL="571500" indent="-571500" defTabSz="586104">
              <a:buSzPct val="123000"/>
              <a:buFont typeface="Arial" panose="020B0604020202020204" pitchFamily="34" charset="0"/>
              <a:buChar char="•"/>
              <a:defRPr sz="3905"/>
            </a:pPr>
            <a:endParaRPr sz="3600" b="0" dirty="0">
              <a:latin typeface="Calibri" panose="020F0502020204030204" pitchFamily="34" charset="0"/>
              <a:ea typeface="Calibri" panose="020F0502020204030204" pitchFamily="34" charset="0"/>
              <a:cs typeface="Calibri" panose="020F0502020204030204" pitchFamily="34" charset="0"/>
            </a:endParaRPr>
          </a:p>
          <a:p>
            <a:pPr marL="571500" indent="-571500" defTabSz="586104">
              <a:buSzPct val="123000"/>
              <a:buFont typeface="Arial" panose="020B0604020202020204" pitchFamily="34" charset="0"/>
              <a:buChar char="•"/>
              <a:defRPr sz="3905"/>
            </a:pPr>
            <a:r>
              <a:rPr sz="3600" b="0" dirty="0">
                <a:latin typeface="Calibri" panose="020F0502020204030204" pitchFamily="34" charset="0"/>
                <a:ea typeface="Calibri" panose="020F0502020204030204" pitchFamily="34" charset="0"/>
                <a:cs typeface="Calibri" panose="020F0502020204030204" pitchFamily="34" charset="0"/>
              </a:rPr>
              <a:t>When company receives a loan application, the company has to make a decision for loan approval based on the applicant’s profile. </a:t>
            </a:r>
          </a:p>
          <a:p>
            <a:pPr marL="571500" indent="-571500" defTabSz="586104">
              <a:buSzPct val="123000"/>
              <a:buFont typeface="Arial" panose="020B0604020202020204" pitchFamily="34" charset="0"/>
              <a:buChar char="•"/>
              <a:defRPr sz="3905"/>
            </a:pPr>
            <a:endParaRPr sz="3600" b="0" dirty="0">
              <a:latin typeface="Calibri" panose="020F0502020204030204" pitchFamily="34" charset="0"/>
              <a:ea typeface="Calibri" panose="020F0502020204030204" pitchFamily="34" charset="0"/>
              <a:cs typeface="Calibri" panose="020F0502020204030204" pitchFamily="34" charset="0"/>
            </a:endParaRPr>
          </a:p>
          <a:p>
            <a:pPr marL="571500" indent="-571500" defTabSz="586104">
              <a:buSzPct val="123000"/>
              <a:buFont typeface="Arial" panose="020B0604020202020204" pitchFamily="34" charset="0"/>
              <a:buChar char="•"/>
              <a:defRPr sz="3905"/>
            </a:pPr>
            <a:r>
              <a:rPr sz="3600" b="0" dirty="0">
                <a:latin typeface="Calibri" panose="020F0502020204030204" pitchFamily="34" charset="0"/>
                <a:ea typeface="Calibri" panose="020F0502020204030204" pitchFamily="34" charset="0"/>
                <a:cs typeface="Calibri" panose="020F0502020204030204" pitchFamily="34" charset="0"/>
              </a:rPr>
              <a:t>Given past loan data from 2007 to 2011, comprises of Current(still paying loan), Charged off(Defaulters) and fully paid data</a:t>
            </a:r>
          </a:p>
          <a:p>
            <a:pPr marL="571500" indent="-571500" defTabSz="586104">
              <a:buSzPct val="123000"/>
              <a:buFont typeface="Arial" panose="020B0604020202020204" pitchFamily="34" charset="0"/>
              <a:buChar char="•"/>
              <a:defRPr sz="3905"/>
            </a:pPr>
            <a:endParaRPr sz="3600" b="0" dirty="0">
              <a:latin typeface="Calibri" panose="020F0502020204030204" pitchFamily="34" charset="0"/>
              <a:ea typeface="Calibri" panose="020F0502020204030204" pitchFamily="34" charset="0"/>
              <a:cs typeface="Calibri" panose="020F0502020204030204" pitchFamily="34" charset="0"/>
            </a:endParaRPr>
          </a:p>
          <a:p>
            <a:pPr marL="571500" indent="-571500" defTabSz="586104">
              <a:buSzPct val="123000"/>
              <a:buFont typeface="Arial" panose="020B0604020202020204" pitchFamily="34" charset="0"/>
              <a:buChar char="•"/>
              <a:defRPr sz="3905"/>
            </a:pPr>
            <a:r>
              <a:rPr sz="3600" b="0" dirty="0">
                <a:latin typeface="Calibri" panose="020F0502020204030204" pitchFamily="34" charset="0"/>
                <a:ea typeface="Calibri" panose="020F0502020204030204" pitchFamily="34" charset="0"/>
                <a:cs typeface="Calibri" panose="020F0502020204030204" pitchFamily="34" charset="0"/>
              </a:rPr>
              <a:t> The company wants to understand the driving factors (or driver variables) behind loan default, i.e. the variables which are strong indicators of default.  The company can utilize this knowledge for its portfolio and risk assessment. </a:t>
            </a:r>
          </a:p>
          <a:p>
            <a:pPr marL="571500" indent="-571500" defTabSz="586104">
              <a:buSzPct val="123000"/>
              <a:buFont typeface="Arial" panose="020B0604020202020204" pitchFamily="34" charset="0"/>
              <a:buChar char="•"/>
              <a:defRPr sz="3905"/>
            </a:pPr>
            <a:endParaRPr sz="3600" b="0" dirty="0">
              <a:latin typeface="Calibri" panose="020F0502020204030204" pitchFamily="34" charset="0"/>
              <a:ea typeface="Calibri" panose="020F0502020204030204" pitchFamily="34" charset="0"/>
              <a:cs typeface="Calibri" panose="020F0502020204030204" pitchFamily="34" charset="0"/>
            </a:endParaRPr>
          </a:p>
          <a:p>
            <a:pPr marL="571500" indent="-571500" defTabSz="586104">
              <a:buSzPct val="123000"/>
              <a:buFont typeface="Arial" panose="020B0604020202020204" pitchFamily="34" charset="0"/>
              <a:buChar char="•"/>
              <a:defRPr sz="3905"/>
            </a:pPr>
            <a:r>
              <a:rPr sz="3600" b="0" dirty="0">
                <a:latin typeface="Calibri" panose="020F0502020204030204" pitchFamily="34" charset="0"/>
                <a:ea typeface="Calibri" panose="020F0502020204030204" pitchFamily="34" charset="0"/>
                <a:cs typeface="Calibri" panose="020F0502020204030204" pitchFamily="34" charset="0"/>
              </a:rPr>
              <a:t>Aim is to Implement EDA on this real world problem</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B13C5-7076-DA90-534A-F91CB2F0211B}"/>
            </a:ext>
          </a:extLst>
        </p:cNvPr>
        <p:cNvGrpSpPr/>
        <p:nvPr/>
      </p:nvGrpSpPr>
      <p:grpSpPr>
        <a:xfrm>
          <a:off x="0" y="0"/>
          <a:ext cx="0" cy="0"/>
          <a:chOff x="0" y="0"/>
          <a:chExt cx="0" cy="0"/>
        </a:xfrm>
      </p:grpSpPr>
      <p:sp>
        <p:nvSpPr>
          <p:cNvPr id="177" name="Data Cleaning and Analysis">
            <a:extLst>
              <a:ext uri="{FF2B5EF4-FFF2-40B4-BE49-F238E27FC236}">
                <a16:creationId xmlns:a16="http://schemas.microsoft.com/office/drawing/2014/main" id="{D23A4B4B-5B72-DA78-BD89-16E93585DC58}"/>
              </a:ext>
            </a:extLst>
          </p:cNvPr>
          <p:cNvSpPr txBox="1">
            <a:spLocks noGrp="1"/>
          </p:cNvSpPr>
          <p:nvPr>
            <p:ph type="title"/>
          </p:nvPr>
        </p:nvSpPr>
        <p:spPr>
          <a:xfrm>
            <a:off x="1206499" y="1058968"/>
            <a:ext cx="17299668" cy="1273684"/>
          </a:xfrm>
          <a:prstGeom prst="rect">
            <a:avLst/>
          </a:prstGeom>
        </p:spPr>
        <p:txBody>
          <a:bodyPr>
            <a:normAutofit/>
          </a:bodyPr>
          <a:lstStyle>
            <a:lvl1pPr defTabSz="2267655">
              <a:defRPr sz="10788" spc="-215"/>
            </a:lvl1pPr>
          </a:lstStyle>
          <a:p>
            <a:r>
              <a:rPr lang="en-US" sz="7200" dirty="0">
                <a:latin typeface="Calibri" panose="020F0502020204030204" pitchFamily="34" charset="0"/>
                <a:ea typeface="Calibri" panose="020F0502020204030204" pitchFamily="34" charset="0"/>
                <a:cs typeface="Calibri" panose="020F0502020204030204" pitchFamily="34" charset="0"/>
              </a:rPr>
              <a:t>Strong Indicators of Default:</a:t>
            </a:r>
            <a:endParaRPr sz="7200" dirty="0">
              <a:latin typeface="Calibri" panose="020F0502020204030204" pitchFamily="34" charset="0"/>
              <a:ea typeface="Calibri" panose="020F0502020204030204" pitchFamily="34" charset="0"/>
              <a:cs typeface="Calibri" panose="020F0502020204030204" pitchFamily="34" charset="0"/>
            </a:endParaRPr>
          </a:p>
        </p:txBody>
      </p:sp>
      <p:sp>
        <p:nvSpPr>
          <p:cNvPr id="178" name="After Loading the dataset we cleaned the data by dropping null values ,Convert data type of columns according to analysis, Split Date columns to month and year to ease analysis, Treating numerical columns missing values with Median, Treating categorical ">
            <a:extLst>
              <a:ext uri="{FF2B5EF4-FFF2-40B4-BE49-F238E27FC236}">
                <a16:creationId xmlns:a16="http://schemas.microsoft.com/office/drawing/2014/main" id="{403C0362-B415-37C8-BB5D-3132B28E4C72}"/>
              </a:ext>
            </a:extLst>
          </p:cNvPr>
          <p:cNvSpPr txBox="1">
            <a:spLocks noGrp="1"/>
          </p:cNvSpPr>
          <p:nvPr>
            <p:ph type="body" sz="quarter" idx="1"/>
          </p:nvPr>
        </p:nvSpPr>
        <p:spPr>
          <a:xfrm>
            <a:off x="982565" y="3447717"/>
            <a:ext cx="21971001" cy="7749017"/>
          </a:xfrm>
          <a:prstGeom prst="rect">
            <a:avLst/>
          </a:prstGeom>
        </p:spPr>
        <p:txBody>
          <a:bodyPr>
            <a:noAutofit/>
          </a:bodyPr>
          <a:lstStyle>
            <a:lvl1pPr>
              <a:defRPr sz="4400"/>
            </a:lvl1pPr>
          </a:lstStyle>
          <a:p>
            <a:pPr marL="571500" indent="-571500">
              <a:buFont typeface="Wingdings" panose="05000000000000000000" pitchFamily="2" charset="2"/>
              <a:buChar char="Ø"/>
            </a:pPr>
            <a:r>
              <a:rPr lang="en-US" sz="3600" b="0" dirty="0">
                <a:latin typeface="Calibri" panose="020F0502020204030204" pitchFamily="34" charset="0"/>
                <a:ea typeface="Calibri" panose="020F0502020204030204" pitchFamily="34" charset="0"/>
                <a:cs typeface="Calibri" panose="020F0502020204030204" pitchFamily="34" charset="0"/>
              </a:rPr>
              <a:t>Grade as B</a:t>
            </a:r>
          </a:p>
          <a:p>
            <a:pPr marL="571500" indent="-571500">
              <a:buFont typeface="Wingdings" panose="05000000000000000000" pitchFamily="2" charset="2"/>
              <a:buChar char="Ø"/>
            </a:pPr>
            <a:r>
              <a:rPr lang="en-US" sz="3600" b="0" dirty="0">
                <a:latin typeface="Calibri" panose="020F0502020204030204" pitchFamily="34" charset="0"/>
                <a:ea typeface="Calibri" panose="020F0502020204030204" pitchFamily="34" charset="0"/>
                <a:cs typeface="Calibri" panose="020F0502020204030204" pitchFamily="34" charset="0"/>
              </a:rPr>
              <a:t>Sub grade as B3</a:t>
            </a:r>
          </a:p>
          <a:p>
            <a:pPr marL="571500" indent="-571500">
              <a:buFont typeface="Wingdings" panose="05000000000000000000" pitchFamily="2" charset="2"/>
              <a:buChar char="Ø"/>
            </a:pPr>
            <a:r>
              <a:rPr lang="en-US" sz="3600" b="0" dirty="0">
                <a:latin typeface="Calibri" panose="020F0502020204030204" pitchFamily="34" charset="0"/>
                <a:ea typeface="Calibri" panose="020F0502020204030204" pitchFamily="34" charset="0"/>
                <a:cs typeface="Calibri" panose="020F0502020204030204" pitchFamily="34" charset="0"/>
              </a:rPr>
              <a:t>Verification status as Not verified</a:t>
            </a:r>
          </a:p>
          <a:p>
            <a:pPr marL="571500" indent="-571500">
              <a:buFont typeface="Wingdings" panose="05000000000000000000" pitchFamily="2" charset="2"/>
              <a:buChar char="Ø"/>
            </a:pPr>
            <a:r>
              <a:rPr lang="en-US" sz="3600" b="0" dirty="0">
                <a:latin typeface="Calibri" panose="020F0502020204030204" pitchFamily="34" charset="0"/>
                <a:ea typeface="Calibri" panose="020F0502020204030204" pitchFamily="34" charset="0"/>
                <a:cs typeface="Calibri" panose="020F0502020204030204" pitchFamily="34" charset="0"/>
              </a:rPr>
              <a:t>Employment length of 10years</a:t>
            </a:r>
          </a:p>
          <a:p>
            <a:pPr marL="571500" indent="-571500">
              <a:buFont typeface="Wingdings" panose="05000000000000000000" pitchFamily="2" charset="2"/>
              <a:buChar char="Ø"/>
            </a:pPr>
            <a:r>
              <a:rPr lang="en-US" sz="3600" b="0" dirty="0">
                <a:latin typeface="Calibri" panose="020F0502020204030204" pitchFamily="34" charset="0"/>
                <a:ea typeface="Calibri" panose="020F0502020204030204" pitchFamily="34" charset="0"/>
                <a:cs typeface="Calibri" panose="020F0502020204030204" pitchFamily="34" charset="0"/>
              </a:rPr>
              <a:t>Revolving balance less</a:t>
            </a:r>
          </a:p>
          <a:p>
            <a:pPr marL="571500" indent="-571500">
              <a:buFont typeface="Wingdings" panose="05000000000000000000" pitchFamily="2" charset="2"/>
              <a:buChar char="Ø"/>
            </a:pPr>
            <a:r>
              <a:rPr lang="en-US" sz="3600" b="0" dirty="0">
                <a:latin typeface="Calibri" panose="020F0502020204030204" pitchFamily="34" charset="0"/>
                <a:ea typeface="Calibri" panose="020F0502020204030204" pitchFamily="34" charset="0"/>
                <a:cs typeface="Calibri" panose="020F0502020204030204" pitchFamily="34" charset="0"/>
              </a:rPr>
              <a:t>Revolving utility high</a:t>
            </a:r>
          </a:p>
          <a:p>
            <a:pPr marL="571500" indent="-571500">
              <a:buFont typeface="Wingdings" panose="05000000000000000000" pitchFamily="2" charset="2"/>
              <a:buChar char="Ø"/>
            </a:pPr>
            <a:r>
              <a:rPr lang="en-US" sz="3600" b="0" dirty="0">
                <a:latin typeface="Calibri" panose="020F0502020204030204" pitchFamily="34" charset="0"/>
                <a:ea typeface="Calibri" panose="020F0502020204030204" pitchFamily="34" charset="0"/>
                <a:cs typeface="Calibri" panose="020F0502020204030204" pitchFamily="34" charset="0"/>
              </a:rPr>
              <a:t>Home ownership as rented house</a:t>
            </a:r>
          </a:p>
          <a:p>
            <a:pPr marL="571500" indent="-571500">
              <a:buFont typeface="Wingdings" panose="05000000000000000000" pitchFamily="2" charset="2"/>
              <a:buChar char="Ø"/>
            </a:pPr>
            <a:r>
              <a:rPr lang="en-US" sz="3600" b="0" dirty="0">
                <a:latin typeface="Calibri" panose="020F0502020204030204" pitchFamily="34" charset="0"/>
                <a:ea typeface="Calibri" panose="020F0502020204030204" pitchFamily="34" charset="0"/>
                <a:cs typeface="Calibri" panose="020F0502020204030204" pitchFamily="34" charset="0"/>
              </a:rPr>
              <a:t>Interest Rates from 8 to 17</a:t>
            </a:r>
          </a:p>
          <a:p>
            <a:pPr marL="571500" indent="-571500">
              <a:buFont typeface="Wingdings" panose="05000000000000000000" pitchFamily="2" charset="2"/>
              <a:buChar char="Ø"/>
            </a:pPr>
            <a:r>
              <a:rPr lang="en-US" sz="3600" b="0" dirty="0">
                <a:latin typeface="Calibri" panose="020F0502020204030204" pitchFamily="34" charset="0"/>
                <a:ea typeface="Calibri" panose="020F0502020204030204" pitchFamily="34" charset="0"/>
                <a:cs typeface="Calibri" panose="020F0502020204030204" pitchFamily="34" charset="0"/>
              </a:rPr>
              <a:t>Loan purpose as debt consolidation</a:t>
            </a:r>
          </a:p>
          <a:p>
            <a:pPr marL="571500" indent="-571500">
              <a:buFont typeface="Wingdings" panose="05000000000000000000" pitchFamily="2" charset="2"/>
              <a:buChar char="Ø"/>
            </a:pPr>
            <a:r>
              <a:rPr lang="en-US" sz="3600" b="0" dirty="0">
                <a:latin typeface="Calibri" panose="020F0502020204030204" pitchFamily="34" charset="0"/>
                <a:ea typeface="Calibri" panose="020F0502020204030204" pitchFamily="34" charset="0"/>
                <a:cs typeface="Calibri" panose="020F0502020204030204" pitchFamily="34" charset="0"/>
              </a:rPr>
              <a:t>Address state from metropolitan cities</a:t>
            </a:r>
          </a:p>
          <a:p>
            <a:pPr marL="571500" indent="-571500">
              <a:buFont typeface="Wingdings" panose="05000000000000000000" pitchFamily="2" charset="2"/>
              <a:buChar char="Ø"/>
            </a:pPr>
            <a:r>
              <a:rPr lang="en-US" sz="3600" b="0" dirty="0">
                <a:latin typeface="Calibri" panose="020F0502020204030204" pitchFamily="34" charset="0"/>
                <a:ea typeface="Calibri" panose="020F0502020204030204" pitchFamily="34" charset="0"/>
                <a:cs typeface="Calibri" panose="020F0502020204030204" pitchFamily="34" charset="0"/>
              </a:rPr>
              <a:t>Debt to income ratio from 10 to 25</a:t>
            </a:r>
          </a:p>
          <a:p>
            <a:pPr marL="571500" indent="-571500">
              <a:buFont typeface="Wingdings" panose="05000000000000000000" pitchFamily="2" charset="2"/>
              <a:buChar char="Ø"/>
            </a:pPr>
            <a:r>
              <a:rPr lang="en-US" sz="3600" b="0" dirty="0">
                <a:latin typeface="Calibri" panose="020F0502020204030204" pitchFamily="34" charset="0"/>
                <a:ea typeface="Calibri" panose="020F0502020204030204" pitchFamily="34" charset="0"/>
                <a:cs typeface="Calibri" panose="020F0502020204030204" pitchFamily="34" charset="0"/>
              </a:rPr>
              <a:t>Annual income from 28k to 52k</a:t>
            </a:r>
          </a:p>
          <a:p>
            <a:pPr marL="571500" indent="-571500">
              <a:buFont typeface="Wingdings" panose="05000000000000000000" pitchFamily="2" charset="2"/>
              <a:buChar char="Ø"/>
            </a:pPr>
            <a:r>
              <a:rPr lang="en-US" sz="3600" b="0" dirty="0">
                <a:latin typeface="Calibri" panose="020F0502020204030204" pitchFamily="34" charset="0"/>
                <a:ea typeface="Calibri" panose="020F0502020204030204" pitchFamily="34" charset="0"/>
                <a:cs typeface="Calibri" panose="020F0502020204030204" pitchFamily="34" charset="0"/>
              </a:rPr>
              <a:t>Loan amount under 15k</a:t>
            </a:r>
          </a:p>
        </p:txBody>
      </p:sp>
    </p:spTree>
    <p:extLst>
      <p:ext uri="{BB962C8B-B14F-4D97-AF65-F5344CB8AC3E}">
        <p14:creationId xmlns:p14="http://schemas.microsoft.com/office/powerpoint/2010/main" val="35029549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Data Cleaning and Analysis"/>
          <p:cNvSpPr txBox="1">
            <a:spLocks noGrp="1"/>
          </p:cNvSpPr>
          <p:nvPr>
            <p:ph type="title"/>
          </p:nvPr>
        </p:nvSpPr>
        <p:spPr>
          <a:xfrm>
            <a:off x="1206499" y="1058968"/>
            <a:ext cx="17299668" cy="1273684"/>
          </a:xfrm>
          <a:prstGeom prst="rect">
            <a:avLst/>
          </a:prstGeom>
        </p:spPr>
        <p:txBody>
          <a:bodyPr>
            <a:normAutofit/>
          </a:bodyPr>
          <a:lstStyle>
            <a:lvl1pPr defTabSz="2267655">
              <a:defRPr sz="10788" spc="-215"/>
            </a:lvl1pPr>
          </a:lstStyle>
          <a:p>
            <a:r>
              <a:rPr sz="7200" dirty="0">
                <a:latin typeface="Calibri" panose="020F0502020204030204" pitchFamily="34" charset="0"/>
                <a:ea typeface="Calibri" panose="020F0502020204030204" pitchFamily="34" charset="0"/>
                <a:cs typeface="Calibri" panose="020F0502020204030204" pitchFamily="34" charset="0"/>
              </a:rPr>
              <a:t>Data Cleaning and Analysis</a:t>
            </a:r>
          </a:p>
        </p:txBody>
      </p:sp>
      <p:sp>
        <p:nvSpPr>
          <p:cNvPr id="178" name="After Loading the dataset we cleaned the data by dropping null values ,Convert data type of columns according to analysis, Split Date columns to month and year to ease analysis, Treating numerical columns missing values with Median, Treating categorical "/>
          <p:cNvSpPr txBox="1">
            <a:spLocks noGrp="1"/>
          </p:cNvSpPr>
          <p:nvPr>
            <p:ph type="body" sz="quarter" idx="1"/>
          </p:nvPr>
        </p:nvSpPr>
        <p:spPr>
          <a:xfrm>
            <a:off x="1206499" y="4068148"/>
            <a:ext cx="21971001" cy="7315200"/>
          </a:xfrm>
          <a:prstGeom prst="rect">
            <a:avLst/>
          </a:prstGeom>
        </p:spPr>
        <p:txBody>
          <a:bodyPr>
            <a:normAutofit/>
          </a:bodyPr>
          <a:lstStyle>
            <a:lvl1pPr>
              <a:defRPr sz="4400"/>
            </a:lvl1pPr>
          </a:lstStyle>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Loading the Data set using pandas library</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Dropping Null columns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Converting data type of column according to analysis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Split columns accordingly</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Treating missing values </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Removing Outliers from numerical columns.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Performing Univariate analysis on each column</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Bivariate Analysis</a:t>
            </a:r>
          </a:p>
          <a:p>
            <a:pPr marL="571500" indent="-571500">
              <a:buFont typeface="Courier New" panose="02070309020205020404" pitchFamily="49" charset="0"/>
              <a:buChar char="o"/>
            </a:pPr>
            <a:r>
              <a:rPr lang="en-US" sz="3600" b="0" dirty="0">
                <a:latin typeface="Calibri" panose="020F0502020204030204" pitchFamily="34" charset="0"/>
                <a:ea typeface="Calibri" panose="020F0502020204030204" pitchFamily="34" charset="0"/>
                <a:cs typeface="Calibri" panose="020F0502020204030204" pitchFamily="34" charset="0"/>
              </a:rPr>
              <a:t>Multivariate Analysis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Outliers and Box plot"/>
          <p:cNvSpPr txBox="1">
            <a:spLocks noGrp="1"/>
          </p:cNvSpPr>
          <p:nvPr>
            <p:ph type="title"/>
          </p:nvPr>
        </p:nvSpPr>
        <p:spPr>
          <a:xfrm>
            <a:off x="1206500" y="310103"/>
            <a:ext cx="17941363" cy="1522464"/>
          </a:xfrm>
          <a:prstGeom prst="rect">
            <a:avLst/>
          </a:prstGeom>
        </p:spPr>
        <p:txBody>
          <a:bodyPr>
            <a:normAutofit/>
          </a:bodyPr>
          <a:lstStyle>
            <a:lvl1pPr defTabSz="1950671">
              <a:defRPr sz="9280" spc="-185"/>
            </a:lvl1pPr>
          </a:lstStyle>
          <a:p>
            <a:r>
              <a:rPr lang="en-US" sz="7200" dirty="0">
                <a:latin typeface="Calibri" panose="020F0502020204030204" pitchFamily="34" charset="0"/>
                <a:ea typeface="Calibri" panose="020F0502020204030204" pitchFamily="34" charset="0"/>
                <a:cs typeface="Calibri" panose="020F0502020204030204" pitchFamily="34" charset="0"/>
              </a:rPr>
              <a:t>Univariate Analysis</a:t>
            </a:r>
            <a:endParaRPr sz="7200" dirty="0">
              <a:latin typeface="Calibri" panose="020F0502020204030204" pitchFamily="34" charset="0"/>
              <a:ea typeface="Calibri" panose="020F0502020204030204" pitchFamily="34" charset="0"/>
              <a:cs typeface="Calibri" panose="020F0502020204030204" pitchFamily="34" charset="0"/>
            </a:endParaRPr>
          </a:p>
        </p:txBody>
      </p:sp>
      <p:sp>
        <p:nvSpPr>
          <p:cNvPr id="181" name="We separated the categorical and numerical columns from the dataset and plotted the box plot to check outliers and we found many outliers on numerical columns"/>
          <p:cNvSpPr txBox="1">
            <a:spLocks noGrp="1"/>
          </p:cNvSpPr>
          <p:nvPr>
            <p:ph type="body" sz="quarter" idx="1"/>
          </p:nvPr>
        </p:nvSpPr>
        <p:spPr>
          <a:xfrm>
            <a:off x="1206500" y="2092338"/>
            <a:ext cx="21971001" cy="1522464"/>
          </a:xfrm>
          <a:prstGeom prst="rect">
            <a:avLst/>
          </a:prstGeom>
        </p:spPr>
        <p:txBody>
          <a:bodyPr>
            <a:normAutofit/>
          </a:bodyPr>
          <a:lstStyle>
            <a:lvl1pPr defTabSz="627379">
              <a:defRPr sz="2204"/>
            </a:lvl1pPr>
          </a:lstStyle>
          <a:p>
            <a:pPr marL="571500" indent="-571500">
              <a:buFont typeface="Wingdings" panose="05000000000000000000" pitchFamily="2" charset="2"/>
              <a:buChar char="Ø"/>
            </a:pPr>
            <a:r>
              <a:rPr lang="en-US" sz="3600" i="1" dirty="0">
                <a:latin typeface="Calibri" panose="020F0502020204030204" pitchFamily="34" charset="0"/>
                <a:ea typeface="Calibri" panose="020F0502020204030204" pitchFamily="34" charset="0"/>
                <a:cs typeface="Calibri" panose="020F0502020204030204" pitchFamily="34" charset="0"/>
              </a:rPr>
              <a:t>Loan amount and Annual Income</a:t>
            </a:r>
            <a:r>
              <a:rPr lang="en-US" sz="3600" dirty="0">
                <a:latin typeface="Calibri" panose="020F0502020204030204" pitchFamily="34" charset="0"/>
                <a:ea typeface="Calibri" panose="020F0502020204030204" pitchFamily="34" charset="0"/>
                <a:cs typeface="Calibri" panose="020F0502020204030204" pitchFamily="34" charset="0"/>
              </a:rPr>
              <a:t>: </a:t>
            </a:r>
            <a:r>
              <a:rPr lang="en-US" sz="3600" b="0" i="1" dirty="0">
                <a:latin typeface="Calibri" panose="020F0502020204030204" pitchFamily="34" charset="0"/>
                <a:ea typeface="Calibri" panose="020F0502020204030204" pitchFamily="34" charset="0"/>
                <a:cs typeface="Calibri" panose="020F0502020204030204" pitchFamily="34" charset="0"/>
              </a:rPr>
              <a:t>Considering only charged off data, </a:t>
            </a:r>
            <a:r>
              <a:rPr lang="en-US" sz="3600" b="0" dirty="0">
                <a:latin typeface="Calibri" panose="020F0502020204030204" pitchFamily="34" charset="0"/>
                <a:ea typeface="Calibri" panose="020F0502020204030204" pitchFamily="34" charset="0"/>
                <a:cs typeface="Calibri" panose="020F0502020204030204" pitchFamily="34" charset="0"/>
              </a:rPr>
              <a:t>Borrowers who applied for Less loan amount with less annual income. Likely to become defaulters</a:t>
            </a:r>
            <a:endParaRPr sz="3600" b="0" dirty="0">
              <a:latin typeface="Calibri" panose="020F0502020204030204" pitchFamily="34" charset="0"/>
              <a:ea typeface="Calibri" panose="020F0502020204030204" pitchFamily="34" charset="0"/>
              <a:cs typeface="Calibri" panose="020F0502020204030204" pitchFamily="34" charset="0"/>
            </a:endParaRPr>
          </a:p>
        </p:txBody>
      </p:sp>
      <p:sp>
        <p:nvSpPr>
          <p:cNvPr id="184" name="Outlier's information from numerical columns:…"/>
          <p:cNvSpPr txBox="1"/>
          <p:nvPr/>
        </p:nvSpPr>
        <p:spPr>
          <a:xfrm>
            <a:off x="1206500" y="6941221"/>
            <a:ext cx="21971001" cy="64450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defTabSz="233172">
              <a:lnSpc>
                <a:spcPct val="100000"/>
              </a:lnSpc>
              <a:spcBef>
                <a:spcPts val="0"/>
              </a:spcBef>
              <a:defRPr sz="3162" b="1" i="1"/>
            </a:pPr>
            <a:endParaRPr dirty="0"/>
          </a:p>
        </p:txBody>
      </p:sp>
      <p:pic>
        <p:nvPicPr>
          <p:cNvPr id="7" name="Picture 6">
            <a:extLst>
              <a:ext uri="{FF2B5EF4-FFF2-40B4-BE49-F238E27FC236}">
                <a16:creationId xmlns:a16="http://schemas.microsoft.com/office/drawing/2014/main" id="{63E84872-EE68-332E-87D9-45C30F0A9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626" y="5146465"/>
            <a:ext cx="9266736" cy="6445037"/>
          </a:xfrm>
          <a:prstGeom prst="rect">
            <a:avLst/>
          </a:prstGeom>
        </p:spPr>
      </p:pic>
      <p:pic>
        <p:nvPicPr>
          <p:cNvPr id="9" name="Picture 8">
            <a:extLst>
              <a:ext uri="{FF2B5EF4-FFF2-40B4-BE49-F238E27FC236}">
                <a16:creationId xmlns:a16="http://schemas.microsoft.com/office/drawing/2014/main" id="{AA40B956-2240-AA44-5EAF-8043FBDBB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9346" y="5158986"/>
            <a:ext cx="8761691" cy="6432516"/>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2FBC9-4592-DBC1-D6AE-5DCE337B24C6}"/>
            </a:ext>
          </a:extLst>
        </p:cNvPr>
        <p:cNvGrpSpPr/>
        <p:nvPr/>
      </p:nvGrpSpPr>
      <p:grpSpPr>
        <a:xfrm>
          <a:off x="0" y="0"/>
          <a:ext cx="0" cy="0"/>
          <a:chOff x="0" y="0"/>
          <a:chExt cx="0" cy="0"/>
        </a:xfrm>
      </p:grpSpPr>
      <p:sp>
        <p:nvSpPr>
          <p:cNvPr id="180" name="Outliers and Box plot">
            <a:extLst>
              <a:ext uri="{FF2B5EF4-FFF2-40B4-BE49-F238E27FC236}">
                <a16:creationId xmlns:a16="http://schemas.microsoft.com/office/drawing/2014/main" id="{1946D47B-E212-1EF0-6D3F-3BA19BE7E4E8}"/>
              </a:ext>
            </a:extLst>
          </p:cNvPr>
          <p:cNvSpPr txBox="1">
            <a:spLocks noGrp="1"/>
          </p:cNvSpPr>
          <p:nvPr>
            <p:ph type="title"/>
          </p:nvPr>
        </p:nvSpPr>
        <p:spPr>
          <a:xfrm>
            <a:off x="1206500" y="310103"/>
            <a:ext cx="17941363" cy="1522464"/>
          </a:xfrm>
          <a:prstGeom prst="rect">
            <a:avLst/>
          </a:prstGeom>
        </p:spPr>
        <p:txBody>
          <a:bodyPr>
            <a:normAutofit/>
          </a:bodyPr>
          <a:lstStyle>
            <a:lvl1pPr defTabSz="1950671">
              <a:defRPr sz="9280" spc="-185"/>
            </a:lvl1pPr>
          </a:lstStyle>
          <a:p>
            <a:r>
              <a:rPr lang="en-US" sz="7200" dirty="0">
                <a:latin typeface="Calibri" panose="020F0502020204030204" pitchFamily="34" charset="0"/>
                <a:ea typeface="Calibri" panose="020F0502020204030204" pitchFamily="34" charset="0"/>
                <a:cs typeface="Calibri" panose="020F0502020204030204" pitchFamily="34" charset="0"/>
              </a:rPr>
              <a:t>Univariate Analysis</a:t>
            </a:r>
            <a:endParaRPr sz="7200" dirty="0">
              <a:latin typeface="Calibri" panose="020F0502020204030204" pitchFamily="34" charset="0"/>
              <a:ea typeface="Calibri" panose="020F0502020204030204" pitchFamily="34" charset="0"/>
              <a:cs typeface="Calibri" panose="020F0502020204030204" pitchFamily="34" charset="0"/>
            </a:endParaRPr>
          </a:p>
        </p:txBody>
      </p:sp>
      <p:sp>
        <p:nvSpPr>
          <p:cNvPr id="181" name="We separated the categorical and numerical columns from the dataset and plotted the box plot to check outliers and we found many outliers on numerical columns">
            <a:extLst>
              <a:ext uri="{FF2B5EF4-FFF2-40B4-BE49-F238E27FC236}">
                <a16:creationId xmlns:a16="http://schemas.microsoft.com/office/drawing/2014/main" id="{E7A6E856-92E2-56E5-095F-99F6B117701D}"/>
              </a:ext>
            </a:extLst>
          </p:cNvPr>
          <p:cNvSpPr txBox="1">
            <a:spLocks noGrp="1"/>
          </p:cNvSpPr>
          <p:nvPr>
            <p:ph type="body" sz="quarter" idx="1"/>
          </p:nvPr>
        </p:nvSpPr>
        <p:spPr>
          <a:xfrm>
            <a:off x="1206500" y="2651958"/>
            <a:ext cx="21971001" cy="1522464"/>
          </a:xfrm>
          <a:prstGeom prst="rect">
            <a:avLst/>
          </a:prstGeom>
        </p:spPr>
        <p:txBody>
          <a:bodyPr>
            <a:normAutofit/>
          </a:bodyPr>
          <a:lstStyle>
            <a:lvl1pPr defTabSz="627379">
              <a:defRPr sz="2204"/>
            </a:lvl1pPr>
          </a:lstStyle>
          <a:p>
            <a:pPr marL="571500" indent="-571500">
              <a:buFont typeface="Wingdings" panose="05000000000000000000" pitchFamily="2" charset="2"/>
              <a:buChar char="Ø"/>
            </a:pPr>
            <a:r>
              <a:rPr lang="en-US" sz="3600" i="1" dirty="0">
                <a:latin typeface="Calibri" panose="020F0502020204030204" pitchFamily="34" charset="0"/>
                <a:ea typeface="Calibri" panose="020F0502020204030204" pitchFamily="34" charset="0"/>
                <a:cs typeface="Calibri" panose="020F0502020204030204" pitchFamily="34" charset="0"/>
              </a:rPr>
              <a:t>DTI ratio and Interest Rates</a:t>
            </a:r>
            <a:r>
              <a:rPr lang="en-US" sz="3600" dirty="0">
                <a:latin typeface="Calibri" panose="020F0502020204030204" pitchFamily="34" charset="0"/>
                <a:ea typeface="Calibri" panose="020F0502020204030204" pitchFamily="34" charset="0"/>
                <a:cs typeface="Calibri" panose="020F0502020204030204" pitchFamily="34" charset="0"/>
              </a:rPr>
              <a:t>: </a:t>
            </a:r>
            <a:r>
              <a:rPr lang="en-US" sz="3600" b="0" i="1" dirty="0">
                <a:latin typeface="Calibri" panose="020F0502020204030204" pitchFamily="34" charset="0"/>
                <a:ea typeface="Calibri" panose="020F0502020204030204" pitchFamily="34" charset="0"/>
                <a:cs typeface="Calibri" panose="020F0502020204030204" pitchFamily="34" charset="0"/>
              </a:rPr>
              <a:t>Considering only charged off data ,</a:t>
            </a:r>
            <a:r>
              <a:rPr lang="en-US" sz="3600" b="0" dirty="0">
                <a:latin typeface="Calibri" panose="020F0502020204030204" pitchFamily="34" charset="0"/>
                <a:ea typeface="Calibri" panose="020F0502020204030204" pitchFamily="34" charset="0"/>
                <a:cs typeface="Calibri" panose="020F0502020204030204" pitchFamily="34" charset="0"/>
              </a:rPr>
              <a:t>Borrowers with High DTI ratio and high interest rates are likely to become defaulted.</a:t>
            </a:r>
            <a:endParaRPr sz="3600" b="0" dirty="0">
              <a:latin typeface="Calibri" panose="020F0502020204030204" pitchFamily="34" charset="0"/>
              <a:ea typeface="Calibri" panose="020F0502020204030204" pitchFamily="34" charset="0"/>
              <a:cs typeface="Calibri" panose="020F0502020204030204" pitchFamily="34" charset="0"/>
            </a:endParaRPr>
          </a:p>
        </p:txBody>
      </p:sp>
      <p:sp>
        <p:nvSpPr>
          <p:cNvPr id="184" name="Outlier's information from numerical columns:…">
            <a:extLst>
              <a:ext uri="{FF2B5EF4-FFF2-40B4-BE49-F238E27FC236}">
                <a16:creationId xmlns:a16="http://schemas.microsoft.com/office/drawing/2014/main" id="{BC6755A6-B593-3AA3-7F6A-DB390E445645}"/>
              </a:ext>
            </a:extLst>
          </p:cNvPr>
          <p:cNvSpPr txBox="1"/>
          <p:nvPr/>
        </p:nvSpPr>
        <p:spPr>
          <a:xfrm>
            <a:off x="1206500" y="6941221"/>
            <a:ext cx="21971001" cy="64450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defTabSz="233172">
              <a:lnSpc>
                <a:spcPct val="100000"/>
              </a:lnSpc>
              <a:spcBef>
                <a:spcPts val="0"/>
              </a:spcBef>
              <a:defRPr sz="3162" b="1" i="1"/>
            </a:pPr>
            <a:endParaRPr dirty="0"/>
          </a:p>
        </p:txBody>
      </p:sp>
      <p:pic>
        <p:nvPicPr>
          <p:cNvPr id="21" name="Picture 20">
            <a:extLst>
              <a:ext uri="{FF2B5EF4-FFF2-40B4-BE49-F238E27FC236}">
                <a16:creationId xmlns:a16="http://schemas.microsoft.com/office/drawing/2014/main" id="{87FF2C57-F098-128E-CCAA-81896728F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482" y="4993813"/>
            <a:ext cx="9599913" cy="7024016"/>
          </a:xfrm>
          <a:prstGeom prst="rect">
            <a:avLst/>
          </a:prstGeom>
        </p:spPr>
      </p:pic>
      <p:pic>
        <p:nvPicPr>
          <p:cNvPr id="23" name="Picture 22">
            <a:extLst>
              <a:ext uri="{FF2B5EF4-FFF2-40B4-BE49-F238E27FC236}">
                <a16:creationId xmlns:a16="http://schemas.microsoft.com/office/drawing/2014/main" id="{E5C77B9B-E677-675C-9036-3C087EF5B0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0" y="4993813"/>
            <a:ext cx="10276114" cy="7024016"/>
          </a:xfrm>
          <a:prstGeom prst="rect">
            <a:avLst/>
          </a:prstGeom>
        </p:spPr>
      </p:pic>
    </p:spTree>
    <p:extLst>
      <p:ext uri="{BB962C8B-B14F-4D97-AF65-F5344CB8AC3E}">
        <p14:creationId xmlns:p14="http://schemas.microsoft.com/office/powerpoint/2010/main" val="381977531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21E2E-2C5C-647D-5FF2-A43F52B6B376}"/>
            </a:ext>
          </a:extLst>
        </p:cNvPr>
        <p:cNvGrpSpPr/>
        <p:nvPr/>
      </p:nvGrpSpPr>
      <p:grpSpPr>
        <a:xfrm>
          <a:off x="0" y="0"/>
          <a:ext cx="0" cy="0"/>
          <a:chOff x="0" y="0"/>
          <a:chExt cx="0" cy="0"/>
        </a:xfrm>
      </p:grpSpPr>
      <p:sp>
        <p:nvSpPr>
          <p:cNvPr id="180" name="Outliers and Box plot">
            <a:extLst>
              <a:ext uri="{FF2B5EF4-FFF2-40B4-BE49-F238E27FC236}">
                <a16:creationId xmlns:a16="http://schemas.microsoft.com/office/drawing/2014/main" id="{013D5FC2-E2B4-C271-4B29-6984898892BA}"/>
              </a:ext>
            </a:extLst>
          </p:cNvPr>
          <p:cNvSpPr txBox="1">
            <a:spLocks noGrp="1"/>
          </p:cNvSpPr>
          <p:nvPr>
            <p:ph type="title"/>
          </p:nvPr>
        </p:nvSpPr>
        <p:spPr>
          <a:xfrm>
            <a:off x="1206500" y="310103"/>
            <a:ext cx="17941363" cy="1522464"/>
          </a:xfrm>
          <a:prstGeom prst="rect">
            <a:avLst/>
          </a:prstGeom>
        </p:spPr>
        <p:txBody>
          <a:bodyPr>
            <a:normAutofit/>
          </a:bodyPr>
          <a:lstStyle>
            <a:lvl1pPr defTabSz="1950671">
              <a:defRPr sz="9280" spc="-185"/>
            </a:lvl1pPr>
          </a:lstStyle>
          <a:p>
            <a:r>
              <a:rPr lang="en-US" sz="7200" dirty="0">
                <a:latin typeface="Calibri" panose="020F0502020204030204" pitchFamily="34" charset="0"/>
                <a:ea typeface="Calibri" panose="020F0502020204030204" pitchFamily="34" charset="0"/>
                <a:cs typeface="Calibri" panose="020F0502020204030204" pitchFamily="34" charset="0"/>
              </a:rPr>
              <a:t>Univariate Analysis</a:t>
            </a:r>
            <a:endParaRPr sz="7200" dirty="0">
              <a:latin typeface="Calibri" panose="020F0502020204030204" pitchFamily="34" charset="0"/>
              <a:ea typeface="Calibri" panose="020F0502020204030204" pitchFamily="34" charset="0"/>
              <a:cs typeface="Calibri" panose="020F0502020204030204" pitchFamily="34" charset="0"/>
            </a:endParaRPr>
          </a:p>
        </p:txBody>
      </p:sp>
      <p:sp>
        <p:nvSpPr>
          <p:cNvPr id="181" name="We separated the categorical and numerical columns from the dataset and plotted the box plot to check outliers and we found many outliers on numerical columns">
            <a:extLst>
              <a:ext uri="{FF2B5EF4-FFF2-40B4-BE49-F238E27FC236}">
                <a16:creationId xmlns:a16="http://schemas.microsoft.com/office/drawing/2014/main" id="{24F4B785-65F8-ED7D-DEE7-D5A0172D14AE}"/>
              </a:ext>
            </a:extLst>
          </p:cNvPr>
          <p:cNvSpPr txBox="1">
            <a:spLocks noGrp="1"/>
          </p:cNvSpPr>
          <p:nvPr>
            <p:ph type="body" sz="quarter" idx="1"/>
          </p:nvPr>
        </p:nvSpPr>
        <p:spPr>
          <a:xfrm>
            <a:off x="1206500" y="2665576"/>
            <a:ext cx="21971001" cy="1522464"/>
          </a:xfrm>
          <a:prstGeom prst="rect">
            <a:avLst/>
          </a:prstGeom>
        </p:spPr>
        <p:txBody>
          <a:bodyPr>
            <a:normAutofit/>
          </a:bodyPr>
          <a:lstStyle>
            <a:lvl1pPr defTabSz="627379">
              <a:defRPr sz="2204"/>
            </a:lvl1pPr>
          </a:lstStyle>
          <a:p>
            <a:pPr marL="571500" indent="-571500">
              <a:buFont typeface="Wingdings" panose="05000000000000000000" pitchFamily="2" charset="2"/>
              <a:buChar char="Ø"/>
            </a:pPr>
            <a:r>
              <a:rPr lang="en-US" sz="3600" i="1" dirty="0">
                <a:latin typeface="Calibri" panose="020F0502020204030204" pitchFamily="34" charset="0"/>
                <a:ea typeface="Calibri" panose="020F0502020204030204" pitchFamily="34" charset="0"/>
                <a:cs typeface="Calibri" panose="020F0502020204030204" pitchFamily="34" charset="0"/>
              </a:rPr>
              <a:t>Revolving balance and Revolving Utility</a:t>
            </a:r>
            <a:r>
              <a:rPr lang="en-US" sz="3600" dirty="0">
                <a:latin typeface="Calibri" panose="020F0502020204030204" pitchFamily="34" charset="0"/>
                <a:ea typeface="Calibri" panose="020F0502020204030204" pitchFamily="34" charset="0"/>
                <a:cs typeface="Calibri" panose="020F0502020204030204" pitchFamily="34" charset="0"/>
              </a:rPr>
              <a:t>: </a:t>
            </a:r>
            <a:r>
              <a:rPr lang="en-US" sz="3600" b="0" i="1" dirty="0">
                <a:latin typeface="Calibri" panose="020F0502020204030204" pitchFamily="34" charset="0"/>
                <a:ea typeface="Calibri" panose="020F0502020204030204" pitchFamily="34" charset="0"/>
                <a:cs typeface="Calibri" panose="020F0502020204030204" pitchFamily="34" charset="0"/>
              </a:rPr>
              <a:t>Considering only charged off data , </a:t>
            </a:r>
            <a:r>
              <a:rPr lang="en-US" sz="3600" b="0" dirty="0">
                <a:latin typeface="Calibri" panose="020F0502020204030204" pitchFamily="34" charset="0"/>
                <a:ea typeface="Calibri" panose="020F0502020204030204" pitchFamily="34" charset="0"/>
                <a:cs typeface="Calibri" panose="020F0502020204030204" pitchFamily="34" charset="0"/>
              </a:rPr>
              <a:t>Majority of Defaulters are from, Borrowers whose Revolving utility is high with Less Revolving balance.</a:t>
            </a:r>
            <a:endParaRPr sz="3600" b="0" dirty="0">
              <a:latin typeface="Calibri" panose="020F0502020204030204" pitchFamily="34" charset="0"/>
              <a:ea typeface="Calibri" panose="020F0502020204030204" pitchFamily="34" charset="0"/>
              <a:cs typeface="Calibri" panose="020F0502020204030204" pitchFamily="34" charset="0"/>
            </a:endParaRPr>
          </a:p>
        </p:txBody>
      </p:sp>
      <p:sp>
        <p:nvSpPr>
          <p:cNvPr id="184" name="Outlier's information from numerical columns:…">
            <a:extLst>
              <a:ext uri="{FF2B5EF4-FFF2-40B4-BE49-F238E27FC236}">
                <a16:creationId xmlns:a16="http://schemas.microsoft.com/office/drawing/2014/main" id="{4881CA61-2992-771C-8A7D-834E27916119}"/>
              </a:ext>
            </a:extLst>
          </p:cNvPr>
          <p:cNvSpPr txBox="1"/>
          <p:nvPr/>
        </p:nvSpPr>
        <p:spPr>
          <a:xfrm>
            <a:off x="1206500" y="6941221"/>
            <a:ext cx="21971001" cy="64450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defTabSz="233172">
              <a:lnSpc>
                <a:spcPct val="100000"/>
              </a:lnSpc>
              <a:spcBef>
                <a:spcPts val="0"/>
              </a:spcBef>
              <a:defRPr sz="3162" b="1" i="1"/>
            </a:pPr>
            <a:endParaRPr dirty="0"/>
          </a:p>
        </p:txBody>
      </p:sp>
      <p:pic>
        <p:nvPicPr>
          <p:cNvPr id="3" name="Picture 2">
            <a:extLst>
              <a:ext uri="{FF2B5EF4-FFF2-40B4-BE49-F238E27FC236}">
                <a16:creationId xmlns:a16="http://schemas.microsoft.com/office/drawing/2014/main" id="{3F25EB8B-CCAF-D15F-DE53-077E29A2A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752" y="5158986"/>
            <a:ext cx="9676776" cy="7064116"/>
          </a:xfrm>
          <a:prstGeom prst="rect">
            <a:avLst/>
          </a:prstGeom>
        </p:spPr>
      </p:pic>
      <p:pic>
        <p:nvPicPr>
          <p:cNvPr id="5" name="Picture 4">
            <a:extLst>
              <a:ext uri="{FF2B5EF4-FFF2-40B4-BE49-F238E27FC236}">
                <a16:creationId xmlns:a16="http://schemas.microsoft.com/office/drawing/2014/main" id="{D6E1F09C-F133-94AB-625E-141D291B9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0474" y="5079157"/>
            <a:ext cx="9850946" cy="7064116"/>
          </a:xfrm>
          <a:prstGeom prst="rect">
            <a:avLst/>
          </a:prstGeom>
        </p:spPr>
      </p:pic>
    </p:spTree>
    <p:extLst>
      <p:ext uri="{BB962C8B-B14F-4D97-AF65-F5344CB8AC3E}">
        <p14:creationId xmlns:p14="http://schemas.microsoft.com/office/powerpoint/2010/main" val="292827759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6D915-CF37-C722-2C74-5A7B55D54101}"/>
            </a:ext>
          </a:extLst>
        </p:cNvPr>
        <p:cNvGrpSpPr/>
        <p:nvPr/>
      </p:nvGrpSpPr>
      <p:grpSpPr>
        <a:xfrm>
          <a:off x="0" y="0"/>
          <a:ext cx="0" cy="0"/>
          <a:chOff x="0" y="0"/>
          <a:chExt cx="0" cy="0"/>
        </a:xfrm>
      </p:grpSpPr>
      <p:sp>
        <p:nvSpPr>
          <p:cNvPr id="180" name="Outliers and Box plot">
            <a:extLst>
              <a:ext uri="{FF2B5EF4-FFF2-40B4-BE49-F238E27FC236}">
                <a16:creationId xmlns:a16="http://schemas.microsoft.com/office/drawing/2014/main" id="{548FD205-A4D8-A398-1E4A-B7864255A042}"/>
              </a:ext>
            </a:extLst>
          </p:cNvPr>
          <p:cNvSpPr txBox="1">
            <a:spLocks noGrp="1"/>
          </p:cNvSpPr>
          <p:nvPr>
            <p:ph type="title"/>
          </p:nvPr>
        </p:nvSpPr>
        <p:spPr>
          <a:xfrm>
            <a:off x="1206500" y="310103"/>
            <a:ext cx="17941363" cy="1522464"/>
          </a:xfrm>
          <a:prstGeom prst="rect">
            <a:avLst/>
          </a:prstGeom>
        </p:spPr>
        <p:txBody>
          <a:bodyPr>
            <a:normAutofit/>
          </a:bodyPr>
          <a:lstStyle>
            <a:lvl1pPr defTabSz="1950671">
              <a:defRPr sz="9280" spc="-185"/>
            </a:lvl1pPr>
          </a:lstStyle>
          <a:p>
            <a:r>
              <a:rPr lang="en-US" sz="7200" dirty="0">
                <a:latin typeface="Calibri" panose="020F0502020204030204" pitchFamily="34" charset="0"/>
                <a:ea typeface="Calibri" panose="020F0502020204030204" pitchFamily="34" charset="0"/>
                <a:cs typeface="Calibri" panose="020F0502020204030204" pitchFamily="34" charset="0"/>
              </a:rPr>
              <a:t>Univariate Analysis</a:t>
            </a:r>
            <a:endParaRPr sz="7200" dirty="0">
              <a:latin typeface="Calibri" panose="020F0502020204030204" pitchFamily="34" charset="0"/>
              <a:ea typeface="Calibri" panose="020F0502020204030204" pitchFamily="34" charset="0"/>
              <a:cs typeface="Calibri" panose="020F0502020204030204" pitchFamily="34" charset="0"/>
            </a:endParaRPr>
          </a:p>
        </p:txBody>
      </p:sp>
      <p:sp>
        <p:nvSpPr>
          <p:cNvPr id="181" name="We separated the categorical and numerical columns from the dataset and plotted the box plot to check outliers and we found many outliers on numerical columns">
            <a:extLst>
              <a:ext uri="{FF2B5EF4-FFF2-40B4-BE49-F238E27FC236}">
                <a16:creationId xmlns:a16="http://schemas.microsoft.com/office/drawing/2014/main" id="{C84D5EC5-85A1-4A44-89F7-C100F162B669}"/>
              </a:ext>
            </a:extLst>
          </p:cNvPr>
          <p:cNvSpPr txBox="1">
            <a:spLocks noGrp="1"/>
          </p:cNvSpPr>
          <p:nvPr>
            <p:ph type="body" sz="quarter" idx="1"/>
          </p:nvPr>
        </p:nvSpPr>
        <p:spPr>
          <a:xfrm>
            <a:off x="1206500" y="2204797"/>
            <a:ext cx="21971001" cy="1770410"/>
          </a:xfrm>
          <a:prstGeom prst="rect">
            <a:avLst/>
          </a:prstGeom>
        </p:spPr>
        <p:txBody>
          <a:bodyPr>
            <a:normAutofit/>
          </a:bodyPr>
          <a:lstStyle>
            <a:lvl1pPr defTabSz="627379">
              <a:defRPr sz="2204"/>
            </a:lvl1pPr>
          </a:lstStyle>
          <a:p>
            <a:pPr marL="571500" indent="-571500">
              <a:buFont typeface="Wingdings" panose="05000000000000000000" pitchFamily="2" charset="2"/>
              <a:buChar char="Ø"/>
            </a:pPr>
            <a:r>
              <a:rPr lang="en-US" sz="3600" i="1" dirty="0">
                <a:latin typeface="Calibri" panose="020F0502020204030204" pitchFamily="34" charset="0"/>
                <a:ea typeface="Calibri" panose="020F0502020204030204" pitchFamily="34" charset="0"/>
                <a:cs typeface="Calibri" panose="020F0502020204030204" pitchFamily="34" charset="0"/>
              </a:rPr>
              <a:t>Loan Issued Year and verification status</a:t>
            </a:r>
            <a:r>
              <a:rPr lang="en-US" sz="3600" b="0" i="1" dirty="0">
                <a:latin typeface="Calibri" panose="020F0502020204030204" pitchFamily="34" charset="0"/>
                <a:ea typeface="Calibri" panose="020F0502020204030204" pitchFamily="34" charset="0"/>
                <a:cs typeface="Calibri" panose="020F0502020204030204" pitchFamily="34" charset="0"/>
              </a:rPr>
              <a:t>: Considering only charged off data, </a:t>
            </a:r>
            <a:r>
              <a:rPr lang="en-US" sz="3600" b="0" dirty="0">
                <a:latin typeface="Calibri" panose="020F0502020204030204" pitchFamily="34" charset="0"/>
                <a:ea typeface="Calibri" panose="020F0502020204030204" pitchFamily="34" charset="0"/>
                <a:cs typeface="Calibri" panose="020F0502020204030204" pitchFamily="34" charset="0"/>
              </a:rPr>
              <a:t>Defaulter’s rate keep on increasing from 2008 to 2011 and Year ending months having more defaulters. Majority of defaulters falls under not verified status. </a:t>
            </a:r>
            <a:endParaRPr sz="3600" b="0" dirty="0">
              <a:latin typeface="Calibri" panose="020F0502020204030204" pitchFamily="34" charset="0"/>
              <a:ea typeface="Calibri" panose="020F0502020204030204" pitchFamily="34" charset="0"/>
              <a:cs typeface="Calibri" panose="020F0502020204030204" pitchFamily="34" charset="0"/>
            </a:endParaRPr>
          </a:p>
        </p:txBody>
      </p:sp>
      <p:sp>
        <p:nvSpPr>
          <p:cNvPr id="184" name="Outlier's information from numerical columns:…">
            <a:extLst>
              <a:ext uri="{FF2B5EF4-FFF2-40B4-BE49-F238E27FC236}">
                <a16:creationId xmlns:a16="http://schemas.microsoft.com/office/drawing/2014/main" id="{AD4258CD-6666-AC3F-BD0B-FA6DD99EBB5E}"/>
              </a:ext>
            </a:extLst>
          </p:cNvPr>
          <p:cNvSpPr txBox="1"/>
          <p:nvPr/>
        </p:nvSpPr>
        <p:spPr>
          <a:xfrm>
            <a:off x="1206500" y="6941221"/>
            <a:ext cx="21971001" cy="64450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defTabSz="233172">
              <a:lnSpc>
                <a:spcPct val="100000"/>
              </a:lnSpc>
              <a:spcBef>
                <a:spcPts val="0"/>
              </a:spcBef>
              <a:defRPr sz="3162" b="1" i="1"/>
            </a:pPr>
            <a:endParaRPr dirty="0"/>
          </a:p>
        </p:txBody>
      </p:sp>
      <p:pic>
        <p:nvPicPr>
          <p:cNvPr id="10" name="Picture 9">
            <a:extLst>
              <a:ext uri="{FF2B5EF4-FFF2-40B4-BE49-F238E27FC236}">
                <a16:creationId xmlns:a16="http://schemas.microsoft.com/office/drawing/2014/main" id="{DB0FCF59-0F7B-9C90-0A68-3AE756677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2856" y="4798581"/>
            <a:ext cx="11719249" cy="7179279"/>
          </a:xfrm>
          <a:prstGeom prst="rect">
            <a:avLst/>
          </a:prstGeom>
        </p:spPr>
      </p:pic>
      <p:pic>
        <p:nvPicPr>
          <p:cNvPr id="13" name="Picture 12">
            <a:extLst>
              <a:ext uri="{FF2B5EF4-FFF2-40B4-BE49-F238E27FC236}">
                <a16:creationId xmlns:a16="http://schemas.microsoft.com/office/drawing/2014/main" id="{A2F3E65C-C0CE-A0BE-FE25-B749EBC6E3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499" y="4665307"/>
            <a:ext cx="9640961" cy="7445828"/>
          </a:xfrm>
          <a:prstGeom prst="rect">
            <a:avLst/>
          </a:prstGeom>
        </p:spPr>
      </p:pic>
    </p:spTree>
    <p:extLst>
      <p:ext uri="{BB962C8B-B14F-4D97-AF65-F5344CB8AC3E}">
        <p14:creationId xmlns:p14="http://schemas.microsoft.com/office/powerpoint/2010/main" val="137385692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9DB40-B78B-3D85-BB82-511AA0FF9345}"/>
            </a:ext>
          </a:extLst>
        </p:cNvPr>
        <p:cNvGrpSpPr/>
        <p:nvPr/>
      </p:nvGrpSpPr>
      <p:grpSpPr>
        <a:xfrm>
          <a:off x="0" y="0"/>
          <a:ext cx="0" cy="0"/>
          <a:chOff x="0" y="0"/>
          <a:chExt cx="0" cy="0"/>
        </a:xfrm>
      </p:grpSpPr>
      <p:sp>
        <p:nvSpPr>
          <p:cNvPr id="180" name="Outliers and Box plot">
            <a:extLst>
              <a:ext uri="{FF2B5EF4-FFF2-40B4-BE49-F238E27FC236}">
                <a16:creationId xmlns:a16="http://schemas.microsoft.com/office/drawing/2014/main" id="{3E9FD698-7EDE-46AA-8BC2-CC82B113C8B5}"/>
              </a:ext>
            </a:extLst>
          </p:cNvPr>
          <p:cNvSpPr txBox="1">
            <a:spLocks noGrp="1"/>
          </p:cNvSpPr>
          <p:nvPr>
            <p:ph type="title"/>
          </p:nvPr>
        </p:nvSpPr>
        <p:spPr>
          <a:xfrm>
            <a:off x="1206500" y="310103"/>
            <a:ext cx="17941363" cy="1522464"/>
          </a:xfrm>
          <a:prstGeom prst="rect">
            <a:avLst/>
          </a:prstGeom>
        </p:spPr>
        <p:txBody>
          <a:bodyPr>
            <a:normAutofit/>
          </a:bodyPr>
          <a:lstStyle>
            <a:lvl1pPr defTabSz="1950671">
              <a:defRPr sz="9280" spc="-185"/>
            </a:lvl1pPr>
          </a:lstStyle>
          <a:p>
            <a:r>
              <a:rPr lang="en-US" sz="7200" dirty="0">
                <a:latin typeface="Calibri" panose="020F0502020204030204" pitchFamily="34" charset="0"/>
                <a:ea typeface="Calibri" panose="020F0502020204030204" pitchFamily="34" charset="0"/>
                <a:cs typeface="Calibri" panose="020F0502020204030204" pitchFamily="34" charset="0"/>
              </a:rPr>
              <a:t>Univariate Analysis</a:t>
            </a:r>
            <a:endParaRPr sz="7200" dirty="0">
              <a:latin typeface="Calibri" panose="020F0502020204030204" pitchFamily="34" charset="0"/>
              <a:ea typeface="Calibri" panose="020F0502020204030204" pitchFamily="34" charset="0"/>
              <a:cs typeface="Calibri" panose="020F0502020204030204" pitchFamily="34" charset="0"/>
            </a:endParaRPr>
          </a:p>
        </p:txBody>
      </p:sp>
      <p:sp>
        <p:nvSpPr>
          <p:cNvPr id="181" name="We separated the categorical and numerical columns from the dataset and plotted the box plot to check outliers and we found many outliers on numerical columns">
            <a:extLst>
              <a:ext uri="{FF2B5EF4-FFF2-40B4-BE49-F238E27FC236}">
                <a16:creationId xmlns:a16="http://schemas.microsoft.com/office/drawing/2014/main" id="{1B5013C6-129B-4CF5-AEFC-599B9F2D88BC}"/>
              </a:ext>
            </a:extLst>
          </p:cNvPr>
          <p:cNvSpPr txBox="1">
            <a:spLocks noGrp="1"/>
          </p:cNvSpPr>
          <p:nvPr>
            <p:ph type="body" sz="quarter" idx="1"/>
          </p:nvPr>
        </p:nvSpPr>
        <p:spPr>
          <a:xfrm>
            <a:off x="1206500" y="2480965"/>
            <a:ext cx="21971001" cy="1522464"/>
          </a:xfrm>
          <a:prstGeom prst="rect">
            <a:avLst/>
          </a:prstGeom>
        </p:spPr>
        <p:txBody>
          <a:bodyPr>
            <a:normAutofit/>
          </a:bodyPr>
          <a:lstStyle>
            <a:lvl1pPr defTabSz="627379">
              <a:defRPr sz="2204"/>
            </a:lvl1pPr>
          </a:lstStyle>
          <a:p>
            <a:pPr marL="571500" indent="-571500">
              <a:buFont typeface="Wingdings" panose="05000000000000000000" pitchFamily="2" charset="2"/>
              <a:buChar char="Ø"/>
            </a:pPr>
            <a:r>
              <a:rPr lang="en-US" sz="3600" i="1" dirty="0">
                <a:latin typeface="Calibri" panose="020F0502020204030204" pitchFamily="34" charset="0"/>
                <a:ea typeface="Calibri" panose="020F0502020204030204" pitchFamily="34" charset="0"/>
                <a:cs typeface="Calibri" panose="020F0502020204030204" pitchFamily="34" charset="0"/>
              </a:rPr>
              <a:t>Address state</a:t>
            </a:r>
            <a:r>
              <a:rPr lang="en-US" sz="3600" dirty="0">
                <a:latin typeface="Calibri" panose="020F0502020204030204" pitchFamily="34" charset="0"/>
                <a:ea typeface="Calibri" panose="020F0502020204030204" pitchFamily="34" charset="0"/>
                <a:cs typeface="Calibri" panose="020F0502020204030204" pitchFamily="34" charset="0"/>
              </a:rPr>
              <a:t>: </a:t>
            </a:r>
            <a:r>
              <a:rPr lang="en-US" sz="3600" b="0" i="1" dirty="0">
                <a:latin typeface="Calibri" panose="020F0502020204030204" pitchFamily="34" charset="0"/>
                <a:ea typeface="Calibri" panose="020F0502020204030204" pitchFamily="34" charset="0"/>
                <a:cs typeface="Calibri" panose="020F0502020204030204" pitchFamily="34" charset="0"/>
              </a:rPr>
              <a:t>Considering only charged off data , </a:t>
            </a:r>
            <a:r>
              <a:rPr lang="en-US" sz="3600" b="0" dirty="0">
                <a:latin typeface="Calibri" panose="020F0502020204030204" pitchFamily="34" charset="0"/>
                <a:ea typeface="Calibri" panose="020F0502020204030204" pitchFamily="34" charset="0"/>
                <a:cs typeface="Calibri" panose="020F0502020204030204" pitchFamily="34" charset="0"/>
              </a:rPr>
              <a:t>Majority of Defaulters are from, California . Georgia and Texas having moderate number of defaulters. so, mostly Defaulters are from metropolitan cities.</a:t>
            </a:r>
            <a:endParaRPr sz="3600" b="0" dirty="0">
              <a:latin typeface="Calibri" panose="020F0502020204030204" pitchFamily="34" charset="0"/>
              <a:ea typeface="Calibri" panose="020F0502020204030204" pitchFamily="34" charset="0"/>
              <a:cs typeface="Calibri" panose="020F0502020204030204" pitchFamily="34" charset="0"/>
            </a:endParaRPr>
          </a:p>
        </p:txBody>
      </p:sp>
      <p:sp>
        <p:nvSpPr>
          <p:cNvPr id="184" name="Outlier's information from numerical columns:…">
            <a:extLst>
              <a:ext uri="{FF2B5EF4-FFF2-40B4-BE49-F238E27FC236}">
                <a16:creationId xmlns:a16="http://schemas.microsoft.com/office/drawing/2014/main" id="{C7ABAB17-D53D-C4FF-B5F0-403565A41524}"/>
              </a:ext>
            </a:extLst>
          </p:cNvPr>
          <p:cNvSpPr txBox="1"/>
          <p:nvPr/>
        </p:nvSpPr>
        <p:spPr>
          <a:xfrm>
            <a:off x="1206500" y="6941221"/>
            <a:ext cx="21971001" cy="64450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defTabSz="233172">
              <a:lnSpc>
                <a:spcPct val="100000"/>
              </a:lnSpc>
              <a:spcBef>
                <a:spcPts val="0"/>
              </a:spcBef>
              <a:defRPr sz="3162" b="1" i="1"/>
            </a:pPr>
            <a:endParaRPr dirty="0"/>
          </a:p>
        </p:txBody>
      </p:sp>
      <p:pic>
        <p:nvPicPr>
          <p:cNvPr id="4" name="Picture 3">
            <a:extLst>
              <a:ext uri="{FF2B5EF4-FFF2-40B4-BE49-F238E27FC236}">
                <a16:creationId xmlns:a16="http://schemas.microsoft.com/office/drawing/2014/main" id="{13FC674A-21AC-E9E0-950D-57F7319FFA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55" y="4770359"/>
            <a:ext cx="23289208" cy="7490065"/>
          </a:xfrm>
          <a:prstGeom prst="rect">
            <a:avLst/>
          </a:prstGeom>
        </p:spPr>
      </p:pic>
    </p:spTree>
    <p:extLst>
      <p:ext uri="{BB962C8B-B14F-4D97-AF65-F5344CB8AC3E}">
        <p14:creationId xmlns:p14="http://schemas.microsoft.com/office/powerpoint/2010/main" val="411959929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E2526-0AA8-EF52-1161-F178A9BE1557}"/>
            </a:ext>
          </a:extLst>
        </p:cNvPr>
        <p:cNvGrpSpPr/>
        <p:nvPr/>
      </p:nvGrpSpPr>
      <p:grpSpPr>
        <a:xfrm>
          <a:off x="0" y="0"/>
          <a:ext cx="0" cy="0"/>
          <a:chOff x="0" y="0"/>
          <a:chExt cx="0" cy="0"/>
        </a:xfrm>
      </p:grpSpPr>
      <p:sp>
        <p:nvSpPr>
          <p:cNvPr id="180" name="Outliers and Box plot">
            <a:extLst>
              <a:ext uri="{FF2B5EF4-FFF2-40B4-BE49-F238E27FC236}">
                <a16:creationId xmlns:a16="http://schemas.microsoft.com/office/drawing/2014/main" id="{FEFFC97C-0AD1-E5A5-1EA8-23EF69B0C542}"/>
              </a:ext>
            </a:extLst>
          </p:cNvPr>
          <p:cNvSpPr txBox="1">
            <a:spLocks noGrp="1"/>
          </p:cNvSpPr>
          <p:nvPr>
            <p:ph type="title"/>
          </p:nvPr>
        </p:nvSpPr>
        <p:spPr>
          <a:xfrm>
            <a:off x="1206500" y="310103"/>
            <a:ext cx="17941363" cy="1522464"/>
          </a:xfrm>
          <a:prstGeom prst="rect">
            <a:avLst/>
          </a:prstGeom>
        </p:spPr>
        <p:txBody>
          <a:bodyPr>
            <a:normAutofit/>
          </a:bodyPr>
          <a:lstStyle>
            <a:lvl1pPr defTabSz="1950671">
              <a:defRPr sz="9280" spc="-185"/>
            </a:lvl1pPr>
          </a:lstStyle>
          <a:p>
            <a:r>
              <a:rPr lang="en-US" sz="7200" dirty="0">
                <a:latin typeface="Calibri" panose="020F0502020204030204" pitchFamily="34" charset="0"/>
                <a:ea typeface="Calibri" panose="020F0502020204030204" pitchFamily="34" charset="0"/>
                <a:cs typeface="Calibri" panose="020F0502020204030204" pitchFamily="34" charset="0"/>
              </a:rPr>
              <a:t>Univariate Analysis</a:t>
            </a:r>
            <a:endParaRPr sz="7200" dirty="0">
              <a:latin typeface="Calibri" panose="020F0502020204030204" pitchFamily="34" charset="0"/>
              <a:ea typeface="Calibri" panose="020F0502020204030204" pitchFamily="34" charset="0"/>
              <a:cs typeface="Calibri" panose="020F0502020204030204" pitchFamily="34" charset="0"/>
            </a:endParaRPr>
          </a:p>
        </p:txBody>
      </p:sp>
      <p:sp>
        <p:nvSpPr>
          <p:cNvPr id="181" name="We separated the categorical and numerical columns from the dataset and plotted the box plot to check outliers and we found many outliers on numerical columns">
            <a:extLst>
              <a:ext uri="{FF2B5EF4-FFF2-40B4-BE49-F238E27FC236}">
                <a16:creationId xmlns:a16="http://schemas.microsoft.com/office/drawing/2014/main" id="{CC0BD511-1B0C-EA06-AA9B-03873D574B76}"/>
              </a:ext>
            </a:extLst>
          </p:cNvPr>
          <p:cNvSpPr txBox="1">
            <a:spLocks noGrp="1"/>
          </p:cNvSpPr>
          <p:nvPr>
            <p:ph type="body" sz="quarter" idx="1"/>
          </p:nvPr>
        </p:nvSpPr>
        <p:spPr>
          <a:xfrm>
            <a:off x="1206500" y="2196480"/>
            <a:ext cx="21971001" cy="1522464"/>
          </a:xfrm>
          <a:prstGeom prst="rect">
            <a:avLst/>
          </a:prstGeom>
        </p:spPr>
        <p:txBody>
          <a:bodyPr>
            <a:normAutofit/>
          </a:bodyPr>
          <a:lstStyle>
            <a:lvl1pPr defTabSz="627379">
              <a:defRPr sz="2204"/>
            </a:lvl1pPr>
          </a:lstStyle>
          <a:p>
            <a:pPr marL="571500" indent="-571500">
              <a:buFont typeface="Wingdings" panose="05000000000000000000" pitchFamily="2" charset="2"/>
              <a:buChar char="Ø"/>
            </a:pPr>
            <a:r>
              <a:rPr lang="en-US" sz="3600" i="1" dirty="0">
                <a:latin typeface="Calibri" panose="020F0502020204030204" pitchFamily="34" charset="0"/>
                <a:ea typeface="Calibri" panose="020F0502020204030204" pitchFamily="34" charset="0"/>
                <a:cs typeface="Calibri" panose="020F0502020204030204" pitchFamily="34" charset="0"/>
              </a:rPr>
              <a:t>Grades and Employment length: </a:t>
            </a:r>
            <a:r>
              <a:rPr lang="en-US" sz="3600" b="0" i="1" dirty="0">
                <a:latin typeface="Calibri" panose="020F0502020204030204" pitchFamily="34" charset="0"/>
                <a:ea typeface="Calibri" panose="020F0502020204030204" pitchFamily="34" charset="0"/>
                <a:cs typeface="Calibri" panose="020F0502020204030204" pitchFamily="34" charset="0"/>
              </a:rPr>
              <a:t>Considering only charged off data , </a:t>
            </a:r>
            <a:r>
              <a:rPr lang="en-US" sz="3600" b="0" dirty="0">
                <a:latin typeface="Calibri" panose="020F0502020204030204" pitchFamily="34" charset="0"/>
                <a:ea typeface="Calibri" panose="020F0502020204030204" pitchFamily="34" charset="0"/>
                <a:cs typeface="Calibri" panose="020F0502020204030204" pitchFamily="34" charset="0"/>
              </a:rPr>
              <a:t>Majority of Defaulters are from, Grade B and C having employment length 10years or above.</a:t>
            </a:r>
            <a:endParaRPr sz="3600" b="0" dirty="0">
              <a:latin typeface="Calibri" panose="020F0502020204030204" pitchFamily="34" charset="0"/>
              <a:ea typeface="Calibri" panose="020F0502020204030204" pitchFamily="34" charset="0"/>
              <a:cs typeface="Calibri" panose="020F0502020204030204" pitchFamily="34" charset="0"/>
            </a:endParaRPr>
          </a:p>
        </p:txBody>
      </p:sp>
      <p:sp>
        <p:nvSpPr>
          <p:cNvPr id="184" name="Outlier's information from numerical columns:…">
            <a:extLst>
              <a:ext uri="{FF2B5EF4-FFF2-40B4-BE49-F238E27FC236}">
                <a16:creationId xmlns:a16="http://schemas.microsoft.com/office/drawing/2014/main" id="{20EBBA2E-C39B-3DBA-DE23-2F1A199B660B}"/>
              </a:ext>
            </a:extLst>
          </p:cNvPr>
          <p:cNvSpPr txBox="1"/>
          <p:nvPr/>
        </p:nvSpPr>
        <p:spPr>
          <a:xfrm>
            <a:off x="1206500" y="6941221"/>
            <a:ext cx="21971001" cy="64450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defTabSz="233172">
              <a:lnSpc>
                <a:spcPct val="100000"/>
              </a:lnSpc>
              <a:spcBef>
                <a:spcPts val="0"/>
              </a:spcBef>
              <a:defRPr sz="3162" b="1" i="1"/>
            </a:pPr>
            <a:endParaRPr dirty="0"/>
          </a:p>
        </p:txBody>
      </p:sp>
      <p:pic>
        <p:nvPicPr>
          <p:cNvPr id="3" name="Picture 2">
            <a:extLst>
              <a:ext uri="{FF2B5EF4-FFF2-40B4-BE49-F238E27FC236}">
                <a16:creationId xmlns:a16="http://schemas.microsoft.com/office/drawing/2014/main" id="{39590FFD-A322-581B-33D0-6E6F62294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8049" y="4720308"/>
            <a:ext cx="11621290" cy="6903354"/>
          </a:xfrm>
          <a:prstGeom prst="rect">
            <a:avLst/>
          </a:prstGeom>
        </p:spPr>
      </p:pic>
      <p:pic>
        <p:nvPicPr>
          <p:cNvPr id="6" name="Picture 5">
            <a:extLst>
              <a:ext uri="{FF2B5EF4-FFF2-40B4-BE49-F238E27FC236}">
                <a16:creationId xmlns:a16="http://schemas.microsoft.com/office/drawing/2014/main" id="{2968A222-68EB-DFC2-A2B4-B98F5046F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257" y="4637086"/>
            <a:ext cx="10394631" cy="6986576"/>
          </a:xfrm>
          <a:prstGeom prst="rect">
            <a:avLst/>
          </a:prstGeom>
        </p:spPr>
      </p:pic>
    </p:spTree>
    <p:extLst>
      <p:ext uri="{BB962C8B-B14F-4D97-AF65-F5344CB8AC3E}">
        <p14:creationId xmlns:p14="http://schemas.microsoft.com/office/powerpoint/2010/main" val="2798752678"/>
      </p:ext>
    </p:extLst>
  </p:cSld>
  <p:clrMapOvr>
    <a:masterClrMapping/>
  </p:clrMapOvr>
  <p:transition spd="med"/>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705</TotalTime>
  <Words>1246</Words>
  <Application>Microsoft Office PowerPoint</Application>
  <PresentationFormat>Custom</PresentationFormat>
  <Paragraphs>133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 Unicode MS</vt:lpstr>
      <vt:lpstr>Arial</vt:lpstr>
      <vt:lpstr>Calibri</vt:lpstr>
      <vt:lpstr>Courier New</vt:lpstr>
      <vt:lpstr>Gill Sans MT</vt:lpstr>
      <vt:lpstr>Helvetica Neue</vt:lpstr>
      <vt:lpstr>Wingdings</vt:lpstr>
      <vt:lpstr>Gallery</vt:lpstr>
      <vt:lpstr>Lending Club Case Study</vt:lpstr>
      <vt:lpstr>Problem Statement and Dataset</vt:lpstr>
      <vt:lpstr>Data Cleaning and Analysis</vt:lpstr>
      <vt:lpstr>Univariate Analysis</vt:lpstr>
      <vt:lpstr>Univariate Analysis</vt:lpstr>
      <vt:lpstr>Univariate Analysis</vt:lpstr>
      <vt:lpstr>Univariate Analysis</vt:lpstr>
      <vt:lpstr>Univariate Analysis</vt:lpstr>
      <vt:lpstr>Univariate Analysis</vt:lpstr>
      <vt:lpstr>Univariate Analysis</vt:lpstr>
      <vt:lpstr>Univariate Observations:</vt:lpstr>
      <vt:lpstr>Bivariate Analysis: </vt:lpstr>
      <vt:lpstr>Bivariate Analysis</vt:lpstr>
      <vt:lpstr>Bivariate Analysis</vt:lpstr>
      <vt:lpstr>Bivariate Analysis</vt:lpstr>
      <vt:lpstr>Bivariate Analysis</vt:lpstr>
      <vt:lpstr>Bivariate Observations:</vt:lpstr>
      <vt:lpstr>Multivariate analysis </vt:lpstr>
      <vt:lpstr>Multivariate Observations:</vt:lpstr>
      <vt:lpstr>Strong Indicators of Default: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Sriram Simhadri</dc:creator>
  <cp:lastModifiedBy>sriram simhadri</cp:lastModifiedBy>
  <cp:revision>18</cp:revision>
  <dcterms:modified xsi:type="dcterms:W3CDTF">2024-03-05T05:52:11Z</dcterms:modified>
</cp:coreProperties>
</file>