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2" autoAdjust="0"/>
    <p:restoredTop sz="92909" autoAdjust="0"/>
  </p:normalViewPr>
  <p:slideViewPr>
    <p:cSldViewPr snapToGrid="0" snapToObjects="1" showGuides="1">
      <p:cViewPr varScale="1">
        <p:scale>
          <a:sx n="14" d="100"/>
          <a:sy n="14" d="100"/>
        </p:scale>
        <p:origin x="1836" y="13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01-May-19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01-May-19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7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7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7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7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7053829"/>
            <a:ext cx="13789726" cy="3994918"/>
          </a:xfrm>
        </p:spPr>
        <p:txBody>
          <a:bodyPr/>
          <a:lstStyle/>
          <a:p>
            <a:r>
              <a:rPr lang="en-US" sz="2800" dirty="0"/>
              <a:t>Resource allocation in the cloud can be challenging due to </a:t>
            </a:r>
            <a:r>
              <a:rPr lang="en-US" sz="2800" dirty="0" smtClean="0"/>
              <a:t>heterogeneity, dynamism</a:t>
            </a:r>
            <a:r>
              <a:rPr lang="en-US" sz="2800" dirty="0"/>
              <a:t>, and </a:t>
            </a:r>
            <a:r>
              <a:rPr lang="en-US" sz="2800" dirty="0" smtClean="0"/>
              <a:t>failures. Autonomic </a:t>
            </a:r>
            <a:r>
              <a:rPr lang="en-US" sz="2800" dirty="0"/>
              <a:t>computing, a radical change in the </a:t>
            </a:r>
            <a:r>
              <a:rPr lang="en-US" sz="2800" dirty="0" smtClean="0"/>
              <a:t>way businesses</a:t>
            </a:r>
            <a:r>
              <a:rPr lang="en-US" sz="2800" dirty="0"/>
              <a:t>, academia, and even the government design, develop, manage </a:t>
            </a:r>
            <a:r>
              <a:rPr lang="en-US" sz="2800" dirty="0" smtClean="0"/>
              <a:t>and maintain </a:t>
            </a:r>
            <a:r>
              <a:rPr lang="en-US" sz="2800" dirty="0"/>
              <a:t>computer systems. Autonomic computing calls for a whole new area </a:t>
            </a:r>
            <a:r>
              <a:rPr lang="en-US" sz="2800" dirty="0" smtClean="0"/>
              <a:t>of study </a:t>
            </a:r>
            <a:r>
              <a:rPr lang="en-US" sz="2800" dirty="0"/>
              <a:t>and a whole new way of conducting business. Autonomic computing </a:t>
            </a:r>
            <a:r>
              <a:rPr lang="en-US" sz="2800" dirty="0" smtClean="0"/>
              <a:t>systems were </a:t>
            </a:r>
            <a:r>
              <a:rPr lang="en-US" sz="2800" dirty="0"/>
              <a:t>basically inspired by the human autonomic nervous system (ANS).</a:t>
            </a:r>
            <a:endParaRPr lang="en-US" sz="2800" dirty="0"/>
          </a:p>
        </p:txBody>
      </p:sp>
      <p:sp>
        <p:nvSpPr>
          <p:cNvPr id="3" name="Text Placeholder 2"/>
          <p:cNvSpPr>
            <a:spLocks noGrp="1"/>
          </p:cNvSpPr>
          <p:nvPr>
            <p:ph type="body" sz="quarter" idx="11"/>
          </p:nvPr>
        </p:nvSpPr>
        <p:spPr>
          <a:xfrm>
            <a:off x="477828" y="5868837"/>
            <a:ext cx="13771572" cy="861766"/>
          </a:xfrm>
          <a:solidFill>
            <a:schemeClr val="accent1">
              <a:lumMod val="75000"/>
            </a:schemeClr>
          </a:solidFill>
        </p:spPr>
        <p:txBody>
          <a:bodyPr/>
          <a:lstStyle/>
          <a:p>
            <a:r>
              <a:rPr lang="en-US" sz="4400" dirty="0" smtClean="0">
                <a:solidFill>
                  <a:schemeClr val="bg1"/>
                </a:solidFill>
                <a:latin typeface="Times New Roman" panose="02020603050405020304" pitchFamily="18" charset="0"/>
                <a:cs typeface="Times New Roman" panose="02020603050405020304" pitchFamily="18" charset="0"/>
              </a:rPr>
              <a:t>Abstract</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20"/>
          </p:nvPr>
        </p:nvSpPr>
        <p:spPr>
          <a:xfrm>
            <a:off x="459674" y="10893406"/>
            <a:ext cx="13771572" cy="861766"/>
          </a:xfrm>
          <a:solidFill>
            <a:schemeClr val="accent1">
              <a:lumMod val="75000"/>
            </a:schemeClr>
          </a:solidFill>
        </p:spPr>
        <p:txBody>
          <a:bodyPr/>
          <a:lstStyle/>
          <a:p>
            <a:r>
              <a:rPr lang="en-US" sz="4400" dirty="0" smtClean="0">
                <a:solidFill>
                  <a:schemeClr val="bg1"/>
                </a:solidFill>
                <a:latin typeface="Times New Roman" panose="02020603050405020304" pitchFamily="18" charset="0"/>
                <a:cs typeface="Times New Roman" panose="02020603050405020304" pitchFamily="18" charset="0"/>
              </a:rPr>
              <a:t>Introduction</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25"/>
          </p:nvPr>
        </p:nvSpPr>
        <p:spPr>
          <a:xfrm>
            <a:off x="30435677" y="23459915"/>
            <a:ext cx="12786152" cy="861766"/>
          </a:xfrm>
          <a:solidFill>
            <a:schemeClr val="accent1">
              <a:lumMod val="75000"/>
            </a:schemeClr>
          </a:solidFill>
        </p:spPr>
        <p:txBody>
          <a:bodyPr/>
          <a:lstStyle/>
          <a:p>
            <a:r>
              <a:rPr lang="en-US" sz="4400" dirty="0" smtClean="0">
                <a:solidFill>
                  <a:schemeClr val="bg1"/>
                </a:solidFill>
                <a:latin typeface="Times New Roman" panose="02020603050405020304" pitchFamily="18" charset="0"/>
                <a:cs typeface="Times New Roman" panose="02020603050405020304" pitchFamily="18" charset="0"/>
              </a:rPr>
              <a:t>Conclusion</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sz="quarter" idx="26"/>
          </p:nvPr>
        </p:nvSpPr>
        <p:spPr>
          <a:xfrm>
            <a:off x="30435677" y="24447740"/>
            <a:ext cx="12786152" cy="5459934"/>
          </a:xfrm>
        </p:spPr>
        <p:txBody>
          <a:bodyPr/>
          <a:lstStyle/>
          <a:p>
            <a:r>
              <a:rPr lang="en-US" sz="2800" dirty="0"/>
              <a:t>Considerable progress has been achieved in autonomic cloud computing, and </a:t>
            </a:r>
            <a:r>
              <a:rPr lang="en-US" sz="2800" dirty="0" smtClean="0"/>
              <a:t>scalable computing </a:t>
            </a:r>
            <a:r>
              <a:rPr lang="en-US" sz="2800" dirty="0"/>
              <a:t>infrastructures are easily implemented by cloud computing on a </a:t>
            </a:r>
            <a:r>
              <a:rPr lang="en-US" sz="2800" dirty="0" smtClean="0"/>
              <a:t>pay-per-use basis.</a:t>
            </a:r>
          </a:p>
          <a:p>
            <a:pPr marL="457200" indent="-457200">
              <a:buFont typeface="Arial" panose="020B0604020202020204" pitchFamily="34" charset="0"/>
              <a:buChar char="•"/>
            </a:pPr>
            <a:r>
              <a:rPr lang="en-US" sz="2800" dirty="0" smtClean="0"/>
              <a:t>Present </a:t>
            </a:r>
            <a:r>
              <a:rPr lang="en-US" sz="2800" dirty="0"/>
              <a:t>Autonomic computing systems work as single-tier architectures. </a:t>
            </a:r>
            <a:r>
              <a:rPr lang="en-US" sz="2800" dirty="0" smtClean="0"/>
              <a:t>To achieve </a:t>
            </a:r>
            <a:r>
              <a:rPr lang="en-US" sz="2800" dirty="0"/>
              <a:t>better performance in terms of deadlines, job distribution, availability, and </a:t>
            </a:r>
            <a:r>
              <a:rPr lang="en-US" sz="2800" dirty="0" smtClean="0"/>
              <a:t>other important </a:t>
            </a:r>
            <a:r>
              <a:rPr lang="en-US" sz="2800" dirty="0"/>
              <a:t>QoS parameters (cost, time, energy, and so on), cloud </a:t>
            </a:r>
            <a:r>
              <a:rPr lang="en-US" sz="2800" dirty="0" smtClean="0"/>
              <a:t>auto scaling architectures must </a:t>
            </a:r>
            <a:r>
              <a:rPr lang="en-US" sz="2800" dirty="0"/>
              <a:t>shift to a multitier application </a:t>
            </a:r>
            <a:r>
              <a:rPr lang="en-US" sz="2800" dirty="0" smtClean="0"/>
              <a:t>environment.</a:t>
            </a:r>
          </a:p>
          <a:p>
            <a:pPr marL="457200" indent="-457200">
              <a:buFont typeface="Arial" panose="020B0604020202020204" pitchFamily="34" charset="0"/>
              <a:buChar char="•"/>
            </a:pPr>
            <a:r>
              <a:rPr lang="en-US" sz="2800" dirty="0" smtClean="0"/>
              <a:t>Immediate </a:t>
            </a:r>
            <a:r>
              <a:rPr lang="en-US" sz="2800" dirty="0"/>
              <a:t>decisions in autonomic systems </a:t>
            </a:r>
            <a:r>
              <a:rPr lang="en-US" sz="2800" dirty="0" smtClean="0"/>
              <a:t>can be </a:t>
            </a:r>
            <a:r>
              <a:rPr lang="en-US" sz="2800" dirty="0"/>
              <a:t>improved using optimized data mining </a:t>
            </a:r>
            <a:r>
              <a:rPr lang="en-US" sz="2800" dirty="0" smtClean="0"/>
              <a:t>or machine </a:t>
            </a:r>
            <a:r>
              <a:rPr lang="en-US" sz="2800" dirty="0"/>
              <a:t>learning techniques</a:t>
            </a:r>
            <a:r>
              <a:rPr lang="en-US" sz="2800" dirty="0" smtClean="0"/>
              <a:t>.</a:t>
            </a:r>
          </a:p>
          <a:p>
            <a:pPr marL="457200" indent="-457200">
              <a:buFont typeface="Arial" panose="020B0604020202020204" pitchFamily="34" charset="0"/>
              <a:buChar char="•"/>
            </a:pPr>
            <a:endParaRPr lang="en-US" sz="2800" dirty="0"/>
          </a:p>
        </p:txBody>
      </p:sp>
      <p:sp>
        <p:nvSpPr>
          <p:cNvPr id="11" name="Text Placeholder 10"/>
          <p:cNvSpPr>
            <a:spLocks noGrp="1"/>
          </p:cNvSpPr>
          <p:nvPr>
            <p:ph type="body" sz="quarter" idx="27"/>
          </p:nvPr>
        </p:nvSpPr>
        <p:spPr>
          <a:xfrm>
            <a:off x="15517838" y="18684865"/>
            <a:ext cx="13421033" cy="861766"/>
          </a:xfrm>
          <a:solidFill>
            <a:schemeClr val="accent1">
              <a:lumMod val="75000"/>
            </a:schemeClr>
          </a:solidFill>
        </p:spPr>
        <p:txBody>
          <a:bodyPr/>
          <a:lstStyle/>
          <a:p>
            <a:r>
              <a:rPr lang="en-US" sz="4400" dirty="0" smtClean="0">
                <a:solidFill>
                  <a:schemeClr val="bg1"/>
                </a:solidFill>
                <a:latin typeface="Times New Roman" panose="02020603050405020304" pitchFamily="18" charset="0"/>
                <a:cs typeface="Times New Roman" panose="02020603050405020304" pitchFamily="18" charset="0"/>
              </a:rPr>
              <a:t>Resource Provisioning</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sz="quarter" idx="28"/>
          </p:nvPr>
        </p:nvSpPr>
        <p:spPr>
          <a:xfrm>
            <a:off x="15517837" y="27382321"/>
            <a:ext cx="13421033" cy="4154961"/>
          </a:xfrm>
        </p:spPr>
        <p:txBody>
          <a:bodyPr/>
          <a:lstStyle/>
          <a:p>
            <a:pPr marL="457200" indent="-457200">
              <a:buFont typeface="+mj-lt"/>
              <a:buAutoNum type="arabicPeriod"/>
            </a:pPr>
            <a:r>
              <a:rPr lang="en-US" dirty="0" smtClean="0"/>
              <a:t>L. Mashayekhy</a:t>
            </a:r>
            <a:r>
              <a:rPr lang="en-US" dirty="0" smtClean="0"/>
              <a:t>, M.M.Nejad, and D.Grosu, “A PTAS Mechanism for Provisioning and Allocation of Heterogeneous Cloud Resources,” IEEE Trans. Parallel and Distributed Systems, vol. 26, no. 9,2015, pp. 2386-2399.</a:t>
            </a:r>
            <a:endParaRPr lang="en-US" dirty="0" smtClean="0"/>
          </a:p>
          <a:p>
            <a:pPr marL="457200" indent="-457200">
              <a:buFont typeface="+mj-lt"/>
              <a:buAutoNum type="arabicPeriod"/>
            </a:pPr>
            <a:r>
              <a:rPr lang="en-US" dirty="0" smtClean="0"/>
              <a:t>S. Singh and I. Chana, “Cloud Resource Provisioning: Survey, Status, and  Future Research Directions,” Knowledge and Information Systems, vol.49, no.3, 2016, pp. 1-65.</a:t>
            </a:r>
          </a:p>
          <a:p>
            <a:pPr marL="457200" indent="-457200">
              <a:buFont typeface="+mj-lt"/>
              <a:buAutoNum type="arabicPeriod"/>
            </a:pPr>
            <a:r>
              <a:rPr lang="en-US" dirty="0" smtClean="0"/>
              <a:t>S</a:t>
            </a:r>
            <a:r>
              <a:rPr lang="en-US" dirty="0"/>
              <a:t>. Singh and I. Chana, </a:t>
            </a:r>
            <a:r>
              <a:rPr lang="en-US" dirty="0" smtClean="0"/>
              <a:t>“QoS-Aware Autonomic Resource Management in Cloud Computing: A Systematic Review,” ACM Computing Surveys, vol. 48, no. 3, 2015, pp. 1-46.</a:t>
            </a:r>
          </a:p>
          <a:p>
            <a:pPr marL="457200" indent="-457200">
              <a:buFont typeface="+mj-lt"/>
              <a:buAutoNum type="arabicPeriod"/>
            </a:pPr>
            <a:r>
              <a:rPr lang="en-US" dirty="0" smtClean="0"/>
              <a:t>S</a:t>
            </a:r>
            <a:r>
              <a:rPr lang="en-US" dirty="0"/>
              <a:t>. Singh and I. Chana, </a:t>
            </a:r>
            <a:r>
              <a:rPr lang="en-US" dirty="0" smtClean="0"/>
              <a:t>“EARTH: Energy-Aware </a:t>
            </a:r>
            <a:r>
              <a:rPr lang="en-US" dirty="0"/>
              <a:t>Autonomic Resource </a:t>
            </a:r>
            <a:r>
              <a:rPr lang="en-US" dirty="0" smtClean="0"/>
              <a:t>Scheduling </a:t>
            </a:r>
            <a:r>
              <a:rPr lang="en-US" dirty="0"/>
              <a:t>in Cloud </a:t>
            </a:r>
            <a:r>
              <a:rPr lang="en-US" dirty="0" smtClean="0"/>
              <a:t>Computing,” J. Intelligent and Fuzzy Systems, vol. 30, no. 3, 2016, pp. 1581-1600.</a:t>
            </a:r>
            <a:endParaRPr lang="en-US" dirty="0" smtClean="0"/>
          </a:p>
        </p:txBody>
      </p:sp>
      <p:sp>
        <p:nvSpPr>
          <p:cNvPr id="15" name="Text Placeholder 14"/>
          <p:cNvSpPr>
            <a:spLocks noGrp="1"/>
          </p:cNvSpPr>
          <p:nvPr>
            <p:ph type="body" sz="quarter" idx="96"/>
          </p:nvPr>
        </p:nvSpPr>
        <p:spPr>
          <a:xfrm>
            <a:off x="441520" y="11947991"/>
            <a:ext cx="13789726" cy="13591391"/>
          </a:xfrm>
        </p:spPr>
        <p:txBody>
          <a:bodyPr/>
          <a:lstStyle/>
          <a:p>
            <a:r>
              <a:rPr lang="en-US" sz="2800" dirty="0"/>
              <a:t>The cloud </a:t>
            </a:r>
            <a:r>
              <a:rPr lang="en-US" sz="2800" dirty="0" smtClean="0"/>
              <a:t>offers </a:t>
            </a:r>
            <a:r>
              <a:rPr lang="en-US" sz="2800" dirty="0"/>
              <a:t>three main service types: infrastructure, platform, and software. </a:t>
            </a:r>
            <a:r>
              <a:rPr lang="en-US" sz="2800" dirty="0" smtClean="0"/>
              <a:t>Thus, quality </a:t>
            </a:r>
            <a:r>
              <a:rPr lang="en-US" sz="2800" dirty="0"/>
              <a:t>of service (QoS) in the cloud means </a:t>
            </a:r>
            <a:r>
              <a:rPr lang="en-US" sz="2800" dirty="0" smtClean="0"/>
              <a:t>efficiently </a:t>
            </a:r>
            <a:r>
              <a:rPr lang="en-US" sz="2800" dirty="0"/>
              <a:t>monitoring and measuring </a:t>
            </a:r>
            <a:r>
              <a:rPr lang="en-US" sz="2800" dirty="0" smtClean="0"/>
              <a:t>services and </a:t>
            </a:r>
            <a:r>
              <a:rPr lang="en-US" sz="2800" dirty="0"/>
              <a:t>following service-level agreements (SLAs) to ensure their </a:t>
            </a:r>
            <a:r>
              <a:rPr lang="en-US" sz="2800" dirty="0" smtClean="0"/>
              <a:t>efficient </a:t>
            </a:r>
            <a:r>
              <a:rPr lang="en-US" sz="2800" dirty="0"/>
              <a:t>delivery. </a:t>
            </a:r>
            <a:r>
              <a:rPr lang="en-US" sz="2800" dirty="0" smtClean="0"/>
              <a:t>Currently, cloud </a:t>
            </a:r>
            <a:r>
              <a:rPr lang="en-US" sz="2800" dirty="0"/>
              <a:t>services are provisioned and scheduled according to resource availability but fail </a:t>
            </a:r>
            <a:r>
              <a:rPr lang="en-US" sz="2800" dirty="0" smtClean="0"/>
              <a:t>to ensure </a:t>
            </a:r>
            <a:r>
              <a:rPr lang="en-US" sz="2800" dirty="0"/>
              <a:t>expected performance. Two important aspects must be considered that </a:t>
            </a:r>
            <a:r>
              <a:rPr lang="en-US" sz="2800" dirty="0" smtClean="0"/>
              <a:t>reflects the </a:t>
            </a:r>
            <a:r>
              <a:rPr lang="en-US" sz="2800" dirty="0"/>
              <a:t>complexity cloud management introduces: QoS-awareness and self-management</a:t>
            </a:r>
            <a:r>
              <a:rPr lang="en-US" sz="2800" dirty="0" smtClean="0"/>
              <a:t>.</a:t>
            </a:r>
          </a:p>
          <a:p>
            <a:endParaRPr lang="en-US" sz="2800" dirty="0" smtClean="0"/>
          </a:p>
          <a:p>
            <a:r>
              <a:rPr lang="en-US" sz="2800" dirty="0"/>
              <a:t>The QoS-aware aspect involves a services capacity to be aware of its </a:t>
            </a:r>
            <a:r>
              <a:rPr lang="en-US" sz="2800" dirty="0" smtClean="0"/>
              <a:t>behavior, thus </a:t>
            </a:r>
            <a:r>
              <a:rPr lang="en-US" sz="2800" dirty="0"/>
              <a:t>ensuring its elasticity, high availability, and reliability, along with important </a:t>
            </a:r>
            <a:r>
              <a:rPr lang="en-US" sz="2800" dirty="0" smtClean="0"/>
              <a:t>QoS</a:t>
            </a:r>
            <a:r>
              <a:rPr lang="en-US" sz="2800" dirty="0"/>
              <a:t> </a:t>
            </a:r>
            <a:r>
              <a:rPr lang="en-US" sz="2800" dirty="0" smtClean="0"/>
              <a:t>parameters </a:t>
            </a:r>
            <a:r>
              <a:rPr lang="en-US" sz="2800" dirty="0"/>
              <a:t>(cost, time, energy, and so on). Self-management implies that the </a:t>
            </a:r>
            <a:r>
              <a:rPr lang="en-US" sz="2800" dirty="0" smtClean="0"/>
              <a:t>service can </a:t>
            </a:r>
            <a:r>
              <a:rPr lang="en-US" sz="2800" dirty="0"/>
              <a:t>self-manage as its environment </a:t>
            </a:r>
            <a:r>
              <a:rPr lang="en-US" sz="2800" dirty="0" smtClean="0"/>
              <a:t>requires.</a:t>
            </a:r>
          </a:p>
          <a:p>
            <a:endParaRPr lang="en-US" sz="2800" dirty="0"/>
          </a:p>
          <a:p>
            <a:r>
              <a:rPr lang="en-US" sz="2800" dirty="0"/>
              <a:t>Existing autonomic systems encompass only a few QoS parameters; thus, </a:t>
            </a:r>
            <a:r>
              <a:rPr lang="en-US" sz="2800" dirty="0" smtClean="0"/>
              <a:t>an autonomic </a:t>
            </a:r>
            <a:r>
              <a:rPr lang="en-US" sz="2800" dirty="0"/>
              <a:t>resource management system is necessary that considers all the </a:t>
            </a:r>
            <a:r>
              <a:rPr lang="en-US" sz="2800" dirty="0" smtClean="0"/>
              <a:t>important QoS parameters including </a:t>
            </a:r>
            <a:r>
              <a:rPr lang="en-US" sz="2800" dirty="0"/>
              <a:t>availability, security, execution time, SLA violation rate, </a:t>
            </a:r>
            <a:r>
              <a:rPr lang="en-US" sz="2800" dirty="0" smtClean="0"/>
              <a:t>and energy consumption for </a:t>
            </a:r>
            <a:r>
              <a:rPr lang="en-US" sz="2800" dirty="0"/>
              <a:t>better resource management</a:t>
            </a:r>
            <a:r>
              <a:rPr lang="en-US" sz="2800" dirty="0" smtClean="0"/>
              <a:t>.</a:t>
            </a:r>
          </a:p>
          <a:p>
            <a:endParaRPr lang="en-US" dirty="0"/>
          </a:p>
          <a:p>
            <a:r>
              <a:rPr lang="en-US" sz="2800" dirty="0"/>
              <a:t>Autonomic </a:t>
            </a:r>
            <a:r>
              <a:rPr lang="en-US" sz="2800" dirty="0" smtClean="0"/>
              <a:t>cloud computing </a:t>
            </a:r>
            <a:r>
              <a:rPr lang="en-US" sz="2800" dirty="0"/>
              <a:t>(ACC) can provide one solution for </a:t>
            </a:r>
            <a:r>
              <a:rPr lang="en-US" sz="2800" dirty="0" smtClean="0"/>
              <a:t>effective </a:t>
            </a:r>
            <a:r>
              <a:rPr lang="en-US" sz="2800" dirty="0"/>
              <a:t>resource allocation by </a:t>
            </a:r>
            <a:r>
              <a:rPr lang="en-US" sz="2800" dirty="0" smtClean="0"/>
              <a:t>fulfilling users </a:t>
            </a:r>
            <a:r>
              <a:rPr lang="en-US" sz="2800" dirty="0"/>
              <a:t>QoS requirements and </a:t>
            </a:r>
            <a:r>
              <a:rPr lang="en-US" sz="2800" dirty="0" smtClean="0"/>
              <a:t>healing unexpected </a:t>
            </a:r>
            <a:r>
              <a:rPr lang="en-US" sz="2800" dirty="0"/>
              <a:t>failures at runtime automatically, </a:t>
            </a:r>
            <a:r>
              <a:rPr lang="en-US" sz="2800" dirty="0" smtClean="0"/>
              <a:t>thus optimizing </a:t>
            </a:r>
            <a:r>
              <a:rPr lang="en-US" sz="2800" dirty="0"/>
              <a:t>QoS </a:t>
            </a:r>
            <a:r>
              <a:rPr lang="en-US" sz="2800" dirty="0" smtClean="0"/>
              <a:t>parameters [1].</a:t>
            </a:r>
          </a:p>
          <a:p>
            <a:endParaRPr lang="en-US" sz="2800" dirty="0"/>
          </a:p>
          <a:p>
            <a:r>
              <a:rPr lang="en-US" sz="2800" dirty="0" smtClean="0"/>
              <a:t>ACCs first </a:t>
            </a:r>
            <a:r>
              <a:rPr lang="en-US" sz="2800" dirty="0"/>
              <a:t>objective is to identify and schedule </a:t>
            </a:r>
            <a:r>
              <a:rPr lang="en-US" sz="2800" dirty="0" smtClean="0"/>
              <a:t>the resources </a:t>
            </a:r>
            <a:r>
              <a:rPr lang="en-US" sz="2800" dirty="0"/>
              <a:t>suitable to the appropriate workloads on time, thus increasing the </a:t>
            </a:r>
            <a:r>
              <a:rPr lang="en-US" sz="2800" dirty="0" smtClean="0"/>
              <a:t>effectiveness</a:t>
            </a:r>
            <a:r>
              <a:rPr lang="en-US" sz="2800" dirty="0"/>
              <a:t> </a:t>
            </a:r>
            <a:r>
              <a:rPr lang="en-US" sz="2800" dirty="0" smtClean="0"/>
              <a:t>of </a:t>
            </a:r>
            <a:r>
              <a:rPr lang="en-US" sz="2800" dirty="0"/>
              <a:t>resource utilization. In other words, the resource amount should be the </a:t>
            </a:r>
            <a:r>
              <a:rPr lang="en-US" sz="2800" dirty="0" smtClean="0"/>
              <a:t>minimum needed </a:t>
            </a:r>
            <a:r>
              <a:rPr lang="en-US" sz="2800" dirty="0"/>
              <a:t>for a workload to maintain a required level of service quality or </a:t>
            </a:r>
            <a:r>
              <a:rPr lang="en-US" sz="2800" dirty="0" smtClean="0"/>
              <a:t>automatically minimize </a:t>
            </a:r>
            <a:r>
              <a:rPr lang="en-US" sz="2800" dirty="0"/>
              <a:t>the workload completion time (maximize throughput).ACCs second </a:t>
            </a:r>
            <a:r>
              <a:rPr lang="en-US" sz="2800" dirty="0" smtClean="0"/>
              <a:t>objective is </a:t>
            </a:r>
            <a:r>
              <a:rPr lang="en-US" sz="2800" dirty="0"/>
              <a:t>to identify an adequate and suitable workload that supports the scheduling of </a:t>
            </a:r>
            <a:r>
              <a:rPr lang="en-US" sz="2800" dirty="0" smtClean="0"/>
              <a:t>multiple workloads</a:t>
            </a:r>
            <a:r>
              <a:rPr lang="en-US" sz="2800" dirty="0"/>
              <a:t>; this lets the cloud service </a:t>
            </a:r>
            <a:r>
              <a:rPr lang="en-US" sz="2800" dirty="0" smtClean="0"/>
              <a:t>fulfill </a:t>
            </a:r>
            <a:r>
              <a:rPr lang="en-US" sz="2800" dirty="0"/>
              <a:t>numerous QoS </a:t>
            </a:r>
            <a:r>
              <a:rPr lang="en-US" sz="2800" dirty="0" smtClean="0"/>
              <a:t>requirements including resource utilization</a:t>
            </a:r>
            <a:r>
              <a:rPr lang="en-US" sz="2800" dirty="0"/>
              <a:t>, availability, reliability, security, and </a:t>
            </a:r>
            <a:r>
              <a:rPr lang="en-US" sz="2800" dirty="0" smtClean="0"/>
              <a:t>energy for </a:t>
            </a:r>
            <a:r>
              <a:rPr lang="en-US" sz="2800" dirty="0"/>
              <a:t>the cloud workload.</a:t>
            </a:r>
            <a:endParaRPr lang="en-US" sz="2800" dirty="0" smtClean="0"/>
          </a:p>
        </p:txBody>
      </p:sp>
      <p:sp>
        <p:nvSpPr>
          <p:cNvPr id="16" name="Text Placeholder 15"/>
          <p:cNvSpPr>
            <a:spLocks noGrp="1"/>
          </p:cNvSpPr>
          <p:nvPr>
            <p:ph type="body" sz="quarter" idx="150"/>
          </p:nvPr>
        </p:nvSpPr>
        <p:spPr>
          <a:xfrm>
            <a:off x="5932593" y="3383947"/>
            <a:ext cx="35863106" cy="1204615"/>
          </a:xfrm>
          <a:solidFill>
            <a:schemeClr val="accent1">
              <a:lumMod val="75000"/>
            </a:schemeClr>
          </a:solidFill>
        </p:spPr>
        <p:txBody>
          <a:bodyPr>
            <a:normAutofit/>
          </a:bodyPr>
          <a:lstStyle/>
          <a:p>
            <a:r>
              <a:rPr lang="en-US" sz="5400" dirty="0" smtClean="0">
                <a:solidFill>
                  <a:schemeClr val="bg1"/>
                </a:solidFill>
                <a:latin typeface="Times New Roman" panose="02020603050405020304" pitchFamily="18" charset="0"/>
                <a:cs typeface="Times New Roman" panose="02020603050405020304" pitchFamily="18" charset="0"/>
              </a:rPr>
              <a:t>Department of Computer Science and Engineering, NIT ROURKELA</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17" name="Text Placeholder 16"/>
          <p:cNvSpPr>
            <a:spLocks noGrp="1"/>
          </p:cNvSpPr>
          <p:nvPr>
            <p:ph type="body" sz="quarter" idx="151"/>
          </p:nvPr>
        </p:nvSpPr>
        <p:spPr>
          <a:xfrm>
            <a:off x="5932593" y="2069284"/>
            <a:ext cx="35863106" cy="1280160"/>
          </a:xfrm>
          <a:solidFill>
            <a:schemeClr val="accent1">
              <a:lumMod val="75000"/>
            </a:schemeClr>
          </a:solidFill>
        </p:spPr>
        <p:txBody>
          <a:bodyPr>
            <a:normAutofit/>
          </a:bodyPr>
          <a:lstStyle/>
          <a:p>
            <a:r>
              <a:rPr lang="en-US" sz="5400" dirty="0" smtClean="0">
                <a:solidFill>
                  <a:schemeClr val="bg1"/>
                </a:solidFill>
                <a:latin typeface="Times New Roman" panose="02020603050405020304" pitchFamily="18" charset="0"/>
                <a:cs typeface="Times New Roman" panose="02020603050405020304" pitchFamily="18" charset="0"/>
              </a:rPr>
              <a:t>VIKESH KONDAPANENI </a:t>
            </a:r>
            <a:r>
              <a:rPr lang="en-US" sz="5400" dirty="0" smtClean="0">
                <a:solidFill>
                  <a:schemeClr val="bg1"/>
                </a:solidFill>
                <a:latin typeface="Times New Roman" panose="02020603050405020304" pitchFamily="18" charset="0"/>
                <a:cs typeface="Times New Roman" panose="02020603050405020304" pitchFamily="18" charset="0"/>
              </a:rPr>
              <a:t>			115CS0682</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53"/>
          </p:nvPr>
        </p:nvSpPr>
        <p:spPr>
          <a:xfrm>
            <a:off x="5932592" y="465813"/>
            <a:ext cx="35863107" cy="1562287"/>
          </a:xfrm>
          <a:solidFill>
            <a:schemeClr val="accent1">
              <a:lumMod val="75000"/>
            </a:schemeClr>
          </a:solidFill>
        </p:spPr>
        <p:txBody>
          <a:bodyPr>
            <a:normAutofit fontScale="92500" lnSpcReduction="10000"/>
          </a:bodyPr>
          <a:lstStyle/>
          <a:p>
            <a:r>
              <a:rPr lang="en-US" dirty="0" err="1" smtClean="0">
                <a:solidFill>
                  <a:schemeClr val="bg1"/>
                </a:solidFill>
                <a:latin typeface="Times New Roman" panose="02020603050405020304" pitchFamily="18" charset="0"/>
                <a:cs typeface="Times New Roman" panose="02020603050405020304" pitchFamily="18" charset="0"/>
              </a:rPr>
              <a:t>QoS</a:t>
            </a:r>
            <a:r>
              <a:rPr lang="en-US" dirty="0" smtClean="0">
                <a:solidFill>
                  <a:schemeClr val="bg1"/>
                </a:solidFill>
                <a:latin typeface="Times New Roman" panose="02020603050405020304" pitchFamily="18" charset="0"/>
                <a:cs typeface="Times New Roman" panose="02020603050405020304" pitchFamily="18" charset="0"/>
              </a:rPr>
              <a:t>-Aware Autonomic Cloud Computing</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0813" y="465813"/>
            <a:ext cx="4221779" cy="4198294"/>
          </a:xfrm>
          <a:prstGeom prst="rect">
            <a:avLst/>
          </a:prstGeom>
          <a:solidFill>
            <a:schemeClr val="accent1">
              <a:lumMod val="75000"/>
            </a:schemeClr>
          </a:solidFill>
        </p:spPr>
      </p:pic>
      <p:sp>
        <p:nvSpPr>
          <p:cNvPr id="24" name="TextBox 23"/>
          <p:cNvSpPr txBox="1"/>
          <p:nvPr/>
        </p:nvSpPr>
        <p:spPr>
          <a:xfrm>
            <a:off x="734774" y="26298825"/>
            <a:ext cx="13771572" cy="769441"/>
          </a:xfrm>
          <a:prstGeom prst="rect">
            <a:avLst/>
          </a:prstGeom>
          <a:solidFill>
            <a:schemeClr val="accent1">
              <a:lumMod val="75000"/>
            </a:schemeClr>
          </a:solidFill>
        </p:spPr>
        <p:txBody>
          <a:bodyPr wrap="square" rtlCol="0">
            <a:spAutoFit/>
          </a:bodyPr>
          <a:lstStyle/>
          <a:p>
            <a:r>
              <a:rPr lang="en-US" sz="3700" dirty="0">
                <a:solidFill>
                  <a:schemeClr val="bg1"/>
                </a:solidFill>
                <a:latin typeface="Times New Roman" panose="02020603050405020304" pitchFamily="18" charset="0"/>
                <a:cs typeface="Times New Roman" panose="02020603050405020304" pitchFamily="18" charset="0"/>
              </a:rPr>
              <a:t> </a:t>
            </a:r>
            <a:r>
              <a:rPr lang="en-US" sz="3700" dirty="0" smtClean="0">
                <a:solidFill>
                  <a:schemeClr val="bg1"/>
                </a:solidFill>
                <a:latin typeface="Times New Roman" panose="02020603050405020304" pitchFamily="18" charset="0"/>
                <a:cs typeface="Times New Roman" panose="02020603050405020304" pitchFamily="18" charset="0"/>
              </a:rPr>
              <a:t>                      </a:t>
            </a:r>
            <a:r>
              <a:rPr lang="en-US" sz="3700" dirty="0" smtClean="0">
                <a:solidFill>
                  <a:schemeClr val="bg1"/>
                </a:solidFill>
                <a:latin typeface="Times New Roman" panose="02020603050405020304" pitchFamily="18" charset="0"/>
                <a:cs typeface="Times New Roman" panose="02020603050405020304" pitchFamily="18" charset="0"/>
              </a:rPr>
              <a:t>	   </a:t>
            </a:r>
            <a:r>
              <a:rPr lang="en-US" sz="4400" u="sng" dirty="0" smtClean="0">
                <a:solidFill>
                  <a:schemeClr val="bg1"/>
                </a:solidFill>
                <a:latin typeface="Times New Roman" panose="02020603050405020304" pitchFamily="18" charset="0"/>
                <a:cs typeface="Times New Roman" panose="02020603050405020304" pitchFamily="18" charset="0"/>
              </a:rPr>
              <a:t>Previous Work</a:t>
            </a:r>
            <a:endParaRPr lang="en-US" sz="4400" b="1" u="sng"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34774" y="27213033"/>
            <a:ext cx="13771572" cy="2246769"/>
          </a:xfrm>
          <a:prstGeom prst="rect">
            <a:avLst/>
          </a:prstGeom>
          <a:noFill/>
        </p:spPr>
        <p:txBody>
          <a:bodyPr wrap="square" rtlCol="0">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Autonomic computing systems were basically inspired by the human </a:t>
            </a: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autonomic nervous </a:t>
            </a:r>
            <a:r>
              <a:rPr lang="en-US" sz="2800" dirty="0">
                <a:solidFill>
                  <a:schemeClr val="accent5">
                    <a:lumMod val="50000"/>
                  </a:schemeClr>
                </a:solidFill>
                <a:latin typeface="Times New Roman" panose="02020603050405020304" pitchFamily="18" charset="0"/>
                <a:cs typeface="Times New Roman" panose="02020603050405020304" pitchFamily="18" charset="0"/>
              </a:rPr>
              <a:t>system (ANS). Initially workload provisioning and self optimization [2] was </a:t>
            </a: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put forward </a:t>
            </a:r>
            <a:r>
              <a:rPr lang="en-US" sz="2800" dirty="0">
                <a:solidFill>
                  <a:schemeClr val="accent5">
                    <a:lumMod val="50000"/>
                  </a:schemeClr>
                </a:solidFill>
                <a:latin typeface="Times New Roman" panose="02020603050405020304" pitchFamily="18" charset="0"/>
                <a:cs typeface="Times New Roman" panose="02020603050405020304" pitchFamily="18" charset="0"/>
              </a:rPr>
              <a:t>which showed improved cost and resource utilization. Then dynamic </a:t>
            </a: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workload distribution </a:t>
            </a:r>
            <a:r>
              <a:rPr lang="en-US" sz="2800" dirty="0">
                <a:solidFill>
                  <a:schemeClr val="accent5">
                    <a:lumMod val="50000"/>
                  </a:schemeClr>
                </a:solidFill>
                <a:latin typeface="Times New Roman" panose="02020603050405020304" pitchFamily="18" charset="0"/>
                <a:cs typeface="Times New Roman" panose="02020603050405020304" pitchFamily="18" charset="0"/>
              </a:rPr>
              <a:t>based </a:t>
            </a: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auto scaling </a:t>
            </a:r>
            <a:r>
              <a:rPr lang="en-US" sz="2800" dirty="0">
                <a:solidFill>
                  <a:schemeClr val="accent5">
                    <a:lumMod val="50000"/>
                  </a:schemeClr>
                </a:solidFill>
                <a:latin typeface="Times New Roman" panose="02020603050405020304" pitchFamily="18" charset="0"/>
                <a:cs typeface="Times New Roman" panose="02020603050405020304" pitchFamily="18" charset="0"/>
              </a:rPr>
              <a:t>[3] was put forward which reduced execution time and </a:t>
            </a: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cost. The </a:t>
            </a:r>
            <a:r>
              <a:rPr lang="en-US" sz="2800" dirty="0">
                <a:solidFill>
                  <a:schemeClr val="accent5">
                    <a:lumMod val="50000"/>
                  </a:schemeClr>
                </a:solidFill>
                <a:latin typeface="Times New Roman" panose="02020603050405020304" pitchFamily="18" charset="0"/>
                <a:cs typeface="Times New Roman" panose="02020603050405020304" pitchFamily="18" charset="0"/>
              </a:rPr>
              <a:t>evolution of QoS aware autonomic cloud computing is shown in the Figure </a:t>
            </a: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1.</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7837" y="5868837"/>
            <a:ext cx="13421032" cy="1266519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7839" y="19682817"/>
            <a:ext cx="13421032" cy="6644007"/>
          </a:xfrm>
          <a:prstGeom prst="rect">
            <a:avLst/>
          </a:prstGeom>
        </p:spPr>
      </p:pic>
      <p:sp>
        <p:nvSpPr>
          <p:cNvPr id="23" name="TextBox 22"/>
          <p:cNvSpPr txBox="1"/>
          <p:nvPr/>
        </p:nvSpPr>
        <p:spPr>
          <a:xfrm>
            <a:off x="30435676" y="5813162"/>
            <a:ext cx="12786152" cy="769441"/>
          </a:xfrm>
          <a:prstGeom prst="rect">
            <a:avLst/>
          </a:prstGeom>
          <a:solidFill>
            <a:schemeClr val="accent1">
              <a:lumMod val="75000"/>
            </a:schemeClr>
          </a:solid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 </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b="1" u="sng" dirty="0" smtClean="0">
                <a:solidFill>
                  <a:schemeClr val="bg1"/>
                </a:solidFill>
                <a:latin typeface="Times New Roman" panose="02020603050405020304" pitchFamily="18" charset="0"/>
                <a:cs typeface="Times New Roman" panose="02020603050405020304" pitchFamily="18" charset="0"/>
              </a:rPr>
              <a:t>Resource Scheduling</a:t>
            </a:r>
            <a:endParaRPr lang="en-US" sz="4400" b="1" u="sng" dirty="0">
              <a:solidFill>
                <a:schemeClr val="bg1"/>
              </a:solidFill>
              <a:latin typeface="Times New Roman" panose="02020603050405020304" pitchFamily="18" charset="0"/>
              <a:cs typeface="Times New Roman" panose="02020603050405020304" pitchFamily="18" charset="0"/>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35676" y="6730603"/>
            <a:ext cx="12811425" cy="6814466"/>
          </a:xfrm>
          <a:prstGeom prst="rect">
            <a:avLst/>
          </a:prstGeom>
        </p:spPr>
      </p:pic>
      <p:sp>
        <p:nvSpPr>
          <p:cNvPr id="33" name="TextBox 32"/>
          <p:cNvSpPr txBox="1"/>
          <p:nvPr/>
        </p:nvSpPr>
        <p:spPr>
          <a:xfrm>
            <a:off x="30435676" y="14698591"/>
            <a:ext cx="12836698" cy="769441"/>
          </a:xfrm>
          <a:prstGeom prst="rect">
            <a:avLst/>
          </a:prstGeom>
          <a:solidFill>
            <a:schemeClr val="accent1">
              <a:lumMod val="75000"/>
            </a:schemeClr>
          </a:solidFill>
        </p:spPr>
        <p:txBody>
          <a:bodyPr wrap="square" rtlCol="0">
            <a:spAutoFit/>
          </a:bodyPr>
          <a:lstStyle/>
          <a:p>
            <a:r>
              <a:rPr lang="en-US" sz="4400" b="1" u="sng" dirty="0" smtClean="0">
                <a:solidFill>
                  <a:schemeClr val="bg1"/>
                </a:solidFill>
                <a:latin typeface="Times New Roman" panose="02020603050405020304" pitchFamily="18" charset="0"/>
                <a:cs typeface="Times New Roman" panose="02020603050405020304" pitchFamily="18" charset="0"/>
              </a:rPr>
              <a:t>   Autonomic </a:t>
            </a:r>
            <a:r>
              <a:rPr lang="en-US" sz="4400" b="1" u="sng" dirty="0">
                <a:solidFill>
                  <a:schemeClr val="bg1"/>
                </a:solidFill>
                <a:latin typeface="Times New Roman" panose="02020603050405020304" pitchFamily="18" charset="0"/>
                <a:cs typeface="Times New Roman" panose="02020603050405020304" pitchFamily="18" charset="0"/>
              </a:rPr>
              <a:t>Resource Provisioning and Scheduling</a:t>
            </a:r>
            <a:endParaRPr lang="en-US" sz="4400" b="1" u="sng" dirty="0">
              <a:solidFill>
                <a:schemeClr val="bg1"/>
              </a:solidFill>
              <a:latin typeface="Times New Roman" panose="02020603050405020304" pitchFamily="18" charset="0"/>
              <a:cs typeface="Times New Roman" panose="02020603050405020304" pitchFamily="18" charset="0"/>
            </a:endParaRPr>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35676" y="15597841"/>
            <a:ext cx="12836697" cy="7760618"/>
          </a:xfrm>
          <a:prstGeom prst="rect">
            <a:avLst/>
          </a:prstGeom>
        </p:spPr>
      </p:pic>
      <p:sp>
        <p:nvSpPr>
          <p:cNvPr id="36" name="TextBox 35"/>
          <p:cNvSpPr txBox="1"/>
          <p:nvPr/>
        </p:nvSpPr>
        <p:spPr>
          <a:xfrm>
            <a:off x="15517840" y="26627549"/>
            <a:ext cx="13421031" cy="769441"/>
          </a:xfrm>
          <a:prstGeom prst="rect">
            <a:avLst/>
          </a:prstGeom>
          <a:solidFill>
            <a:schemeClr val="accent1">
              <a:lumMod val="75000"/>
            </a:schemeClr>
          </a:solidFill>
        </p:spPr>
        <p:txBody>
          <a:bodyPr wrap="square" rtlCol="0">
            <a:spAutoFit/>
          </a:bodyPr>
          <a:lstStyle/>
          <a:p>
            <a:r>
              <a:rPr lang="en-US" sz="4400" dirty="0" smtClean="0">
                <a:solidFill>
                  <a:schemeClr val="bg1"/>
                </a:solidFill>
                <a:latin typeface="Times New Roman" panose="02020603050405020304" pitchFamily="18" charset="0"/>
                <a:cs typeface="Times New Roman" panose="02020603050405020304" pitchFamily="18" charset="0"/>
              </a:rPr>
              <a:t>	       </a:t>
            </a:r>
            <a:r>
              <a:rPr lang="en-US" sz="4400" b="1" i="1" u="sng" dirty="0" smtClean="0">
                <a:solidFill>
                  <a:schemeClr val="bg1"/>
                </a:solidFill>
                <a:latin typeface="Times New Roman" panose="02020603050405020304" pitchFamily="18" charset="0"/>
                <a:cs typeface="Times New Roman" panose="02020603050405020304" pitchFamily="18" charset="0"/>
              </a:rPr>
              <a:t>References</a:t>
            </a:r>
            <a:endParaRPr lang="en-US" sz="4400" b="1" i="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1346</TotalTime>
  <Words>749</Words>
  <Application>Microsoft Office PowerPoint</Application>
  <PresentationFormat>Custom</PresentationFormat>
  <Paragraphs>29</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36x48-Template-V2b</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Vikesh Chowdary</cp:lastModifiedBy>
  <cp:revision>98</cp:revision>
  <dcterms:created xsi:type="dcterms:W3CDTF">2012-02-03T19:11:35Z</dcterms:created>
  <dcterms:modified xsi:type="dcterms:W3CDTF">2019-05-01T20:13:02Z</dcterms:modified>
</cp:coreProperties>
</file>