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9" r:id="rId3"/>
    <p:sldId id="305" r:id="rId4"/>
    <p:sldId id="310" r:id="rId5"/>
    <p:sldId id="311" r:id="rId6"/>
    <p:sldId id="312" r:id="rId7"/>
    <p:sldId id="313" r:id="rId8"/>
    <p:sldId id="306" r:id="rId9"/>
    <p:sldId id="257" r:id="rId10"/>
    <p:sldId id="261" r:id="rId11"/>
    <p:sldId id="30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C2D342-01A4-4F57-9C50-EB7C1515AC0D}" type="datetimeFigureOut">
              <a:rPr lang="en-US" smtClean="0"/>
              <a:pPr/>
              <a:t>8/8/2013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M/machine_language.html" TargetMode="External"/><Relationship Id="rId7" Type="http://schemas.openxmlformats.org/officeDocument/2006/relationships/hyperlink" Target="http://www.webopedia.com/TERM/I/interpreter.html" TargetMode="External"/><Relationship Id="rId2" Type="http://schemas.openxmlformats.org/officeDocument/2006/relationships/hyperlink" Target="http://www.webopedia.com/TERM/L/languag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ebopedia.com/TERM/C/compiler.html" TargetMode="External"/><Relationship Id="rId5" Type="http://schemas.openxmlformats.org/officeDocument/2006/relationships/hyperlink" Target="http://www.webopedia.com/TERM/L/low_level_language.html" TargetMode="External"/><Relationship Id="rId4" Type="http://schemas.openxmlformats.org/officeDocument/2006/relationships/hyperlink" Target="http://www.webopedia.com/TERM/A/assembly_language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ebopedia.com/TERM/V/variable.html" TargetMode="External"/><Relationship Id="rId3" Type="http://schemas.openxmlformats.org/officeDocument/2006/relationships/hyperlink" Target="http://www.webopedia.com/TERM/L/language.html" TargetMode="External"/><Relationship Id="rId7" Type="http://schemas.openxmlformats.org/officeDocument/2006/relationships/hyperlink" Target="http://www.webopedia.com/TERM/I/instruction.html" TargetMode="External"/><Relationship Id="rId2" Type="http://schemas.openxmlformats.org/officeDocument/2006/relationships/hyperlink" Target="http://www.webopedia.com/TERM/P/programming_languag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ebopedia.com/TERM/A/assembly_language.html" TargetMode="External"/><Relationship Id="rId5" Type="http://schemas.openxmlformats.org/officeDocument/2006/relationships/hyperlink" Target="http://www.webopedia.com/TERM/P/programmer.html" TargetMode="External"/><Relationship Id="rId4" Type="http://schemas.openxmlformats.org/officeDocument/2006/relationships/hyperlink" Target="http://www.webopedia.com/TERM/C/computer.html" TargetMode="External"/><Relationship Id="rId9" Type="http://schemas.openxmlformats.org/officeDocument/2006/relationships/hyperlink" Target="http://www.webopedia.com/TERM/N/name.html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ebopedia.com/TERM/R/run.html" TargetMode="External"/><Relationship Id="rId3" Type="http://schemas.openxmlformats.org/officeDocument/2006/relationships/hyperlink" Target="http://www.webopedia.com/TERM/H/high_level_language.html" TargetMode="External"/><Relationship Id="rId7" Type="http://schemas.openxmlformats.org/officeDocument/2006/relationships/hyperlink" Target="http://www.webopedia.com/TERM/C/compile.html" TargetMode="External"/><Relationship Id="rId2" Type="http://schemas.openxmlformats.org/officeDocument/2006/relationships/hyperlink" Target="http://www.webopedia.com/TERM/P/progra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ebopedia.com/TERM/C/CPU.html" TargetMode="External"/><Relationship Id="rId5" Type="http://schemas.openxmlformats.org/officeDocument/2006/relationships/hyperlink" Target="http://www.webopedia.com/TERM/A/assembler.html" TargetMode="External"/><Relationship Id="rId4" Type="http://schemas.openxmlformats.org/officeDocument/2006/relationships/hyperlink" Target="http://www.webopedia.com/TERM/C/compil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400800"/>
          </a:xfrm>
        </p:spPr>
        <p:txBody>
          <a:bodyPr>
            <a:normAutofit/>
          </a:bodyPr>
          <a:lstStyle/>
          <a:p>
            <a:pPr algn="ctr"/>
            <a:r>
              <a:rPr lang="en-US" sz="5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 TO COMPUTER ORGANIZATION</a:t>
            </a:r>
            <a:br>
              <a:rPr lang="en-US" sz="5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5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5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5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 smtClean="0"/>
              <a:t>Such </a:t>
            </a:r>
            <a:r>
              <a:rPr lang="en-IN" sz="2800" dirty="0" smtClean="0">
                <a:hlinkClick r:id="rId2"/>
              </a:rPr>
              <a:t>languages</a:t>
            </a:r>
            <a:r>
              <a:rPr lang="en-IN" sz="2800" dirty="0" smtClean="0"/>
              <a:t> are considered high-level because they are closer to human languages and further from </a:t>
            </a:r>
            <a:r>
              <a:rPr lang="en-IN" sz="2800" dirty="0" smtClean="0">
                <a:hlinkClick r:id="rId3"/>
              </a:rPr>
              <a:t>machine languages</a:t>
            </a:r>
            <a:r>
              <a:rPr lang="en-IN" sz="2800" dirty="0" smtClean="0"/>
              <a:t>. In contrast, </a:t>
            </a:r>
            <a:r>
              <a:rPr lang="en-IN" sz="2800" dirty="0" smtClean="0">
                <a:hlinkClick r:id="rId4"/>
              </a:rPr>
              <a:t>assembly languages</a:t>
            </a:r>
            <a:r>
              <a:rPr lang="en-IN" sz="2800" dirty="0" smtClean="0"/>
              <a:t> are considered low-level because they are very close to machine languages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The main advantage of high-level languages over </a:t>
            </a:r>
            <a:r>
              <a:rPr lang="en-IN" sz="2800" dirty="0" smtClean="0">
                <a:hlinkClick r:id="rId5"/>
              </a:rPr>
              <a:t>low-level languages</a:t>
            </a:r>
            <a:r>
              <a:rPr lang="en-IN" sz="2800" dirty="0" smtClean="0"/>
              <a:t> is that they are easier to read, write, and maintain. Ultimately, programs written in a high-level language must be translated into machine language by a </a:t>
            </a:r>
            <a:r>
              <a:rPr lang="en-IN" sz="2800" dirty="0" smtClean="0">
                <a:hlinkClick r:id="rId6"/>
              </a:rPr>
              <a:t>compiler</a:t>
            </a:r>
            <a:r>
              <a:rPr lang="en-IN" sz="2800" dirty="0" smtClean="0"/>
              <a:t> or </a:t>
            </a:r>
            <a:r>
              <a:rPr lang="en-IN" sz="2800" dirty="0" smtClean="0">
                <a:hlinkClick r:id="rId7"/>
              </a:rPr>
              <a:t>interpreter</a:t>
            </a:r>
            <a:r>
              <a:rPr lang="en-IN" sz="2800" dirty="0" smtClean="0"/>
              <a:t>.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lgerian" pitchFamily="82" charset="0"/>
              </a:rPr>
              <a:t>High level languages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Pseudocode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lgerian" pitchFamily="82" charset="0"/>
              </a:rPr>
              <a:t>Structured programming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400800"/>
          </a:xfrm>
        </p:spPr>
        <p:txBody>
          <a:bodyPr>
            <a:normAutofit/>
          </a:bodyPr>
          <a:lstStyle/>
          <a:p>
            <a:pPr algn="ctr"/>
            <a:r>
              <a:rPr lang="en-US" sz="5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 TO COMPUTER ORGANIZATION</a:t>
            </a:r>
            <a:br>
              <a:rPr lang="en-US" sz="5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5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5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5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66800"/>
            <a:ext cx="7162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838200"/>
            <a:ext cx="7162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5334000"/>
            <a:ext cx="71628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Algerian" pitchFamily="82" charset="0"/>
              </a:rPr>
              <a:t>EVOLUTION OF OPERATING SYSTEMs</a:t>
            </a:r>
            <a:endParaRPr lang="en-US" sz="48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computers used batch operating systems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800" dirty="0" smtClean="0"/>
              <a:t>omputer </a:t>
            </a:r>
            <a:r>
              <a:rPr lang="en-IN" sz="2800" dirty="0" smtClean="0"/>
              <a:t>ran batches of jobs without </a:t>
            </a:r>
            <a:r>
              <a:rPr lang="en-IN" sz="2800" dirty="0" smtClean="0"/>
              <a:t>stop</a:t>
            </a:r>
          </a:p>
          <a:p>
            <a:pPr algn="just"/>
            <a:r>
              <a:rPr lang="en-IN" sz="2800" dirty="0" smtClean="0"/>
              <a:t>Programs were punched into cards that were usually copied to tape for </a:t>
            </a:r>
            <a:r>
              <a:rPr lang="en-IN" sz="2800" dirty="0" smtClean="0"/>
              <a:t>processing</a:t>
            </a:r>
          </a:p>
          <a:p>
            <a:pPr algn="just"/>
            <a:r>
              <a:rPr lang="en-IN" sz="2800" dirty="0" smtClean="0"/>
              <a:t>When the computer finished one job, it would immediately start the next one on the </a:t>
            </a:r>
            <a:r>
              <a:rPr lang="en-IN" sz="2800" dirty="0" smtClean="0"/>
              <a:t>tape.</a:t>
            </a:r>
          </a:p>
          <a:p>
            <a:pPr algn="just"/>
            <a:r>
              <a:rPr lang="en-IN" sz="2800" dirty="0" smtClean="0"/>
              <a:t>Professional operators, not the users, interacted with the </a:t>
            </a:r>
            <a:r>
              <a:rPr lang="en-IN" sz="2800" dirty="0" smtClean="0"/>
              <a:t>machine.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Algerian" pitchFamily="82" charset="0"/>
              </a:rPr>
              <a:t>….EVOLUTION </a:t>
            </a:r>
            <a:r>
              <a:rPr lang="en-US" sz="4800" dirty="0" smtClean="0">
                <a:solidFill>
                  <a:schemeClr val="tx1"/>
                </a:solidFill>
                <a:latin typeface="Algerian" pitchFamily="82" charset="0"/>
              </a:rPr>
              <a:t>OF OPERATING SYSTEMs</a:t>
            </a:r>
            <a:endParaRPr lang="en-US" sz="48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1960s, time-shared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operating systems began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replacing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batch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systems.</a:t>
            </a:r>
          </a:p>
          <a:p>
            <a:pPr algn="just"/>
            <a:r>
              <a:rPr lang="en-IN" sz="2800" dirty="0" smtClean="0"/>
              <a:t>Users interacted directly with the computer via a printing terminal like the Western Electric </a:t>
            </a:r>
            <a:r>
              <a:rPr lang="en-IN" sz="2800" b="1" dirty="0" smtClean="0"/>
              <a:t>Teletype</a:t>
            </a:r>
          </a:p>
          <a:p>
            <a:pPr algn="just"/>
            <a:r>
              <a:rPr lang="en-IN" sz="2800" dirty="0" smtClean="0"/>
              <a:t>Several users shared the computer at the same time, and it spent a fraction of a second on each one's job before moving on to the next. A fast computer could work on many user's jobs at the same time, while creating the illusion that they were receiving its full </a:t>
            </a:r>
            <a:r>
              <a:rPr lang="en-IN" sz="2800" dirty="0" smtClean="0"/>
              <a:t>attention.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Algerian" pitchFamily="82" charset="0"/>
              </a:rPr>
              <a:t>…..EVOLUTION </a:t>
            </a:r>
            <a:r>
              <a:rPr lang="en-US" sz="4800" dirty="0" smtClean="0">
                <a:solidFill>
                  <a:schemeClr val="tx1"/>
                </a:solidFill>
                <a:latin typeface="Algerian" pitchFamily="82" charset="0"/>
              </a:rPr>
              <a:t>OF OPERATING SYSTEMs</a:t>
            </a:r>
            <a:endParaRPr lang="en-US" sz="48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Printing terminals were later replaced by video terminals that could only display fixed size characters. Some could be used to create forms on the screen, but many simply scrolled like a "glass Teletype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.“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Personal computers became affordable in the mid 1970s. The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Altair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8800,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was the first commercially viable personal computer marketed to individuals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Algerian" pitchFamily="82" charset="0"/>
              </a:rPr>
              <a:t>…..EVOLUTION </a:t>
            </a:r>
            <a:r>
              <a:rPr lang="en-US" sz="4800" dirty="0" smtClean="0">
                <a:solidFill>
                  <a:schemeClr val="tx1"/>
                </a:solidFill>
                <a:latin typeface="Algerian" pitchFamily="82" charset="0"/>
              </a:rPr>
              <a:t>OF OPERATING SYSTEMs</a:t>
            </a:r>
            <a:endParaRPr lang="en-US" sz="48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Altair did not have an operating system, since it had only toggle switches and light-emitting diodes for input and output.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People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soon connected terminals and floppy disk drives to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Altairs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 In 1976, Digital Research introduced the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CP/M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operating system for the Altair and computers like it. CP/M and later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had CLIs that were similar to those of the time-shared operating systems, but the computer was dedicated to a single user, not shared.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Algerian" pitchFamily="82" charset="0"/>
              </a:rPr>
              <a:t>…..EVOLUTION </a:t>
            </a:r>
            <a:r>
              <a:rPr lang="en-US" sz="4800" dirty="0" smtClean="0">
                <a:solidFill>
                  <a:schemeClr val="tx1"/>
                </a:solidFill>
                <a:latin typeface="Algerian" pitchFamily="82" charset="0"/>
              </a:rPr>
              <a:t>OF OPERATING SYSTEMs</a:t>
            </a:r>
            <a:endParaRPr lang="en-US" sz="48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 smtClean="0"/>
              <a:t>As hardware prices fell, personal computers with </a:t>
            </a:r>
            <a:r>
              <a:rPr lang="en-IN" sz="2800" b="1" dirty="0" smtClean="0"/>
              <a:t>bit-mapped</a:t>
            </a:r>
            <a:r>
              <a:rPr lang="en-IN" sz="2800" dirty="0" smtClean="0"/>
              <a:t> displays that could control individual </a:t>
            </a:r>
            <a:r>
              <a:rPr lang="en-IN" sz="2800" b="1" dirty="0" smtClean="0"/>
              <a:t>pixels</a:t>
            </a:r>
            <a:r>
              <a:rPr lang="en-IN" sz="2800" dirty="0" smtClean="0"/>
              <a:t> were developed. These made personal computer with </a:t>
            </a:r>
            <a:r>
              <a:rPr lang="en-IN" sz="2800" b="1" dirty="0" smtClean="0"/>
              <a:t>graphical user interfaces</a:t>
            </a:r>
            <a:r>
              <a:rPr lang="en-IN" sz="2800" dirty="0" smtClean="0"/>
              <a:t> (</a:t>
            </a:r>
            <a:r>
              <a:rPr lang="en-IN" sz="2800" b="1" dirty="0" smtClean="0"/>
              <a:t>GUIs</a:t>
            </a:r>
            <a:r>
              <a:rPr lang="en-IN" sz="2800" dirty="0" smtClean="0"/>
              <a:t>) possible. The first commercial success was the Apple Macintosh which was introduced in 1984. The initial Macintosh pushed the state of the hardware art, and was restricted to a small, monochrome display. </a:t>
            </a:r>
          </a:p>
          <a:p>
            <a:r>
              <a:rPr lang="en-IN" sz="2800" dirty="0" smtClean="0"/>
              <a:t>As hardware continued to evolve, larger, </a:t>
            </a:r>
            <a:r>
              <a:rPr lang="en-IN" sz="2800" dirty="0" err="1" smtClean="0"/>
              <a:t>color</a:t>
            </a:r>
            <a:r>
              <a:rPr lang="en-IN" sz="2800" dirty="0" smtClean="0"/>
              <a:t> Macs were developed and Microsoft introduced Windows, their GUI operating system. </a:t>
            </a:r>
          </a:p>
          <a:p>
            <a:pPr algn="just"/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lgerian" pitchFamily="82" charset="0"/>
              </a:rPr>
              <a:t>Machine language</a:t>
            </a:r>
            <a:endParaRPr lang="en-US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lowest-level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  <a:hlinkClick r:id="rId2"/>
              </a:rPr>
              <a:t>programming language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Machine languages are the only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  <a:hlinkClick r:id="rId3"/>
              </a:rPr>
              <a:t>languages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understood by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  <a:hlinkClick r:id="rId4"/>
              </a:rPr>
              <a:t>computers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/>
              <a:t>While easily understood by computers, machine languages are almost impossible for humans to use because they consist entirely of </a:t>
            </a:r>
            <a:r>
              <a:rPr lang="en-IN" sz="2800" dirty="0" smtClean="0"/>
              <a:t>numbers</a:t>
            </a:r>
          </a:p>
          <a:p>
            <a:r>
              <a:rPr lang="en-IN" sz="2800" dirty="0" smtClean="0">
                <a:hlinkClick r:id="rId5"/>
              </a:rPr>
              <a:t>Programmers</a:t>
            </a:r>
            <a:r>
              <a:rPr lang="en-IN" sz="2800" dirty="0" smtClean="0"/>
              <a:t>, therefore, use either a high-level programming language or an </a:t>
            </a:r>
            <a:r>
              <a:rPr lang="en-IN" sz="2800" dirty="0" smtClean="0">
                <a:hlinkClick r:id="rId6"/>
              </a:rPr>
              <a:t>assembly language</a:t>
            </a:r>
            <a:r>
              <a:rPr lang="en-IN" sz="2800" dirty="0" smtClean="0"/>
              <a:t>. An assembly language contains the same </a:t>
            </a:r>
            <a:r>
              <a:rPr lang="en-IN" sz="2800" dirty="0" smtClean="0">
                <a:hlinkClick r:id="rId7"/>
              </a:rPr>
              <a:t>instructions</a:t>
            </a:r>
            <a:r>
              <a:rPr lang="en-IN" sz="2800" dirty="0" smtClean="0"/>
              <a:t> as a machine language, but the instructions and </a:t>
            </a:r>
            <a:r>
              <a:rPr lang="en-IN" sz="2800" dirty="0" smtClean="0">
                <a:hlinkClick r:id="rId8"/>
              </a:rPr>
              <a:t>variables</a:t>
            </a:r>
            <a:r>
              <a:rPr lang="en-IN" sz="2800" dirty="0" smtClean="0"/>
              <a:t> have </a:t>
            </a:r>
            <a:r>
              <a:rPr lang="en-IN" sz="2800" dirty="0" smtClean="0">
                <a:hlinkClick r:id="rId9"/>
              </a:rPr>
              <a:t>names</a:t>
            </a:r>
            <a:r>
              <a:rPr lang="en-IN" sz="2800" dirty="0" smtClean="0"/>
              <a:t> instead of being just numbers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lgerian" pitchFamily="82" charset="0"/>
              </a:rPr>
              <a:t>Assembly language</a:t>
            </a:r>
            <a:endParaRPr lang="en-US" b="1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38600"/>
          </a:xfrm>
        </p:spPr>
        <p:txBody>
          <a:bodyPr>
            <a:normAutofit/>
          </a:bodyPr>
          <a:lstStyle/>
          <a:p>
            <a:r>
              <a:rPr lang="en-IN" sz="2800" dirty="0" smtClean="0">
                <a:hlinkClick r:id="rId2"/>
              </a:rPr>
              <a:t>Programs</a:t>
            </a:r>
            <a:r>
              <a:rPr lang="en-IN" sz="2800" dirty="0" smtClean="0"/>
              <a:t> </a:t>
            </a:r>
            <a:r>
              <a:rPr lang="en-IN" sz="2800" dirty="0" smtClean="0"/>
              <a:t>written in </a:t>
            </a:r>
            <a:r>
              <a:rPr lang="en-IN" sz="2800" dirty="0" smtClean="0">
                <a:hlinkClick r:id="rId3"/>
              </a:rPr>
              <a:t>high-level languages</a:t>
            </a:r>
            <a:r>
              <a:rPr lang="en-IN" sz="2800" dirty="0" smtClean="0"/>
              <a:t> are translated into assembly </a:t>
            </a:r>
            <a:r>
              <a:rPr lang="en-IN" sz="2800" smtClean="0"/>
              <a:t>language </a:t>
            </a:r>
            <a:r>
              <a:rPr lang="en-IN" sz="2800" smtClean="0"/>
              <a:t>by </a:t>
            </a:r>
            <a:r>
              <a:rPr lang="en-IN" sz="2800" dirty="0" smtClean="0"/>
              <a:t>a </a:t>
            </a:r>
            <a:r>
              <a:rPr lang="en-IN" sz="2800" dirty="0" smtClean="0">
                <a:hlinkClick r:id="rId4"/>
              </a:rPr>
              <a:t>compiler</a:t>
            </a:r>
            <a:r>
              <a:rPr lang="en-IN" sz="2800" dirty="0" smtClean="0"/>
              <a:t>. Assembly language programs are translated into machine language by a program called an </a:t>
            </a:r>
            <a:r>
              <a:rPr lang="en-IN" sz="2800" dirty="0" smtClean="0">
                <a:hlinkClick r:id="rId5"/>
              </a:rPr>
              <a:t>assembler</a:t>
            </a:r>
            <a:r>
              <a:rPr lang="en-IN" sz="2800" dirty="0" smtClean="0"/>
              <a:t>. </a:t>
            </a:r>
            <a:endParaRPr lang="en-IN" sz="2800" dirty="0" smtClean="0"/>
          </a:p>
          <a:p>
            <a:r>
              <a:rPr lang="en-IN" sz="2800" dirty="0" smtClean="0"/>
              <a:t>Every </a:t>
            </a:r>
            <a:r>
              <a:rPr lang="en-IN" sz="2800" dirty="0" smtClean="0">
                <a:hlinkClick r:id="rId6"/>
              </a:rPr>
              <a:t>CPU</a:t>
            </a:r>
            <a:r>
              <a:rPr lang="en-IN" sz="2800" dirty="0" smtClean="0"/>
              <a:t> has its own unique machine language. Programs must be rewritten or re</a:t>
            </a:r>
            <a:r>
              <a:rPr lang="en-IN" sz="2800" dirty="0" smtClean="0">
                <a:hlinkClick r:id="rId7"/>
              </a:rPr>
              <a:t>compiled</a:t>
            </a:r>
            <a:r>
              <a:rPr lang="en-IN" sz="2800" dirty="0" smtClean="0"/>
              <a:t>, therefore, to </a:t>
            </a:r>
            <a:r>
              <a:rPr lang="en-IN" sz="2800" dirty="0" smtClean="0">
                <a:hlinkClick r:id="rId8"/>
              </a:rPr>
              <a:t>run</a:t>
            </a:r>
            <a:r>
              <a:rPr lang="en-IN" sz="2800" dirty="0" smtClean="0"/>
              <a:t> on different types of computers. </a:t>
            </a: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901</TotalTime>
  <Words>616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INTRODUCTION TO COMPUTER ORGANIZATION   </vt:lpstr>
      <vt:lpstr>INTRODUCTION TO COMPUTER ORGANIZATION   </vt:lpstr>
      <vt:lpstr>EVOLUTION OF OPERATING SYSTEMs</vt:lpstr>
      <vt:lpstr>….EVOLUTION OF OPERATING SYSTEMs</vt:lpstr>
      <vt:lpstr>…..EVOLUTION OF OPERATING SYSTEMs</vt:lpstr>
      <vt:lpstr>…..EVOLUTION OF OPERATING SYSTEMs</vt:lpstr>
      <vt:lpstr>…..EVOLUTION OF OPERATING SYSTEMs</vt:lpstr>
      <vt:lpstr>Machine language</vt:lpstr>
      <vt:lpstr>Assembly language</vt:lpstr>
      <vt:lpstr>High level languages</vt:lpstr>
      <vt:lpstr>Structured programming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Module-1   (INTRODUCTION TO VLSI AND VHDL)</dc:title>
  <dc:creator>Manoj</dc:creator>
  <cp:lastModifiedBy>lenovo</cp:lastModifiedBy>
  <cp:revision>66</cp:revision>
  <dcterms:created xsi:type="dcterms:W3CDTF">2013-05-12T05:15:35Z</dcterms:created>
  <dcterms:modified xsi:type="dcterms:W3CDTF">2013-08-08T05:21:22Z</dcterms:modified>
</cp:coreProperties>
</file>