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7" r:id="rId1"/>
  </p:sldMasterIdLst>
  <p:notesMasterIdLst>
    <p:notesMasterId r:id="rId35"/>
  </p:notesMasterIdLst>
  <p:sldIdLst>
    <p:sldId id="265" r:id="rId2"/>
    <p:sldId id="257" r:id="rId3"/>
    <p:sldId id="259" r:id="rId4"/>
    <p:sldId id="258" r:id="rId5"/>
    <p:sldId id="260" r:id="rId6"/>
    <p:sldId id="261" r:id="rId7"/>
    <p:sldId id="296" r:id="rId8"/>
    <p:sldId id="262" r:id="rId9"/>
    <p:sldId id="263" r:id="rId10"/>
    <p:sldId id="297" r:id="rId11"/>
    <p:sldId id="272" r:id="rId12"/>
    <p:sldId id="276" r:id="rId13"/>
    <p:sldId id="287" r:id="rId14"/>
    <p:sldId id="281" r:id="rId15"/>
    <p:sldId id="282" r:id="rId16"/>
    <p:sldId id="283" r:id="rId17"/>
    <p:sldId id="289" r:id="rId18"/>
    <p:sldId id="284" r:id="rId19"/>
    <p:sldId id="273" r:id="rId20"/>
    <p:sldId id="274" r:id="rId21"/>
    <p:sldId id="275" r:id="rId22"/>
    <p:sldId id="278" r:id="rId23"/>
    <p:sldId id="279" r:id="rId24"/>
    <p:sldId id="280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29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12" autoAdjust="0"/>
    <p:restoredTop sz="97509" autoAdjust="0"/>
  </p:normalViewPr>
  <p:slideViewPr>
    <p:cSldViewPr>
      <p:cViewPr>
        <p:scale>
          <a:sx n="66" d="100"/>
          <a:sy n="66" d="100"/>
        </p:scale>
        <p:origin x="-1440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3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61FB5-F5F2-4EC7-8E67-DA0C6196C4E2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6D936-54B0-4627-8630-0954048531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90744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6D936-54B0-4627-8630-09540485316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846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6D936-54B0-4627-8630-09540485316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0191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590E6-5442-48DB-B953-2E9EFD9468D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class is a set of functions that work together to accomplish a task. The object is for use with specific data or to accomplish particular tasks.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and objects, it might help to think of a class as the ability to do something and the object as the execution of that ability in a distinct setting.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AIM</a:t>
            </a:r>
            <a:r>
              <a:rPr lang="en-IN" sz="1200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of OOP:  to increase flexibility and maintainability of programs</a:t>
            </a:r>
            <a:endParaRPr lang="en-US" sz="1200" kern="1200" dirty="0" smtClean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590E6-5442-48DB-B953-2E9EFD9468D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0023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programming. One thing happens and then the next.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590E6-5442-48DB-B953-2E9EFD9468D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0871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©LPU CSE101 C Programming</a:t>
            </a:r>
          </a:p>
          <a:p>
            <a:pPr lvl="0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199"/>
            <a:ext cx="7772400" cy="2000251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CSE101-Lec#1</a:t>
            </a:r>
            <a:endParaRPr lang="en-US" sz="48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9546" y="3505200"/>
            <a:ext cx="7155254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C00000"/>
                </a:solidFill>
              </a:rPr>
              <a:t>Computer Organization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381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476250" indent="-419100">
              <a:buNone/>
            </a:pPr>
            <a:r>
              <a:rPr lang="en-US" dirty="0" smtClean="0"/>
              <a:t>Secondary storage unit  </a:t>
            </a:r>
          </a:p>
          <a:p>
            <a:pPr marL="495300" indent="-381000"/>
            <a:r>
              <a:rPr lang="en-US" dirty="0" smtClean="0"/>
              <a:t>Long-term, high-capacity “warehouse” section</a:t>
            </a:r>
          </a:p>
          <a:p>
            <a:pPr marL="495300" indent="-381000"/>
            <a:r>
              <a:rPr lang="en-US" dirty="0" smtClean="0"/>
              <a:t>Storage</a:t>
            </a:r>
          </a:p>
          <a:p>
            <a:pPr marL="895350" lvl="1" indent="-381000"/>
            <a:r>
              <a:rPr lang="en-US" dirty="0" smtClean="0"/>
              <a:t>Programs , data , information …...</a:t>
            </a:r>
          </a:p>
          <a:p>
            <a:pPr marL="495300" indent="-381000"/>
            <a:r>
              <a:rPr lang="en-US" dirty="0" smtClean="0"/>
              <a:t>Secondary storage devices</a:t>
            </a:r>
          </a:p>
          <a:p>
            <a:pPr marL="895350" lvl="1" indent="-381000"/>
            <a:r>
              <a:rPr lang="en-US" dirty="0" smtClean="0">
                <a:solidFill>
                  <a:srgbClr val="FF0000"/>
                </a:solidFill>
              </a:rPr>
              <a:t>Disks, DVD’s, CD’s, Flash drives,….</a:t>
            </a:r>
          </a:p>
          <a:p>
            <a:r>
              <a:rPr lang="en-US" dirty="0" smtClean="0"/>
              <a:t>   Information is persistent (Non-volatile)</a:t>
            </a:r>
          </a:p>
          <a:p>
            <a:pPr marL="495300" indent="-381000"/>
            <a:r>
              <a:rPr lang="en-US" dirty="0" smtClean="0"/>
              <a:t>Longer to access than primary memory.</a:t>
            </a:r>
          </a:p>
          <a:p>
            <a:pPr marL="495300" indent="-381000"/>
            <a:r>
              <a:rPr lang="en-US" dirty="0" smtClean="0"/>
              <a:t>Less expensive per unit than primary memory.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7713d01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464" b="11785"/>
          <a:stretch>
            <a:fillRect/>
          </a:stretch>
        </p:blipFill>
        <p:spPr>
          <a:xfrm>
            <a:off x="381000" y="1600200"/>
            <a:ext cx="3733800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1981200" y="2438400"/>
            <a:ext cx="8382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6" idx="6"/>
          </p:cNvCxnSpPr>
          <p:nvPr/>
        </p:nvCxnSpPr>
        <p:spPr>
          <a:xfrm rot="10800000">
            <a:off x="2819400" y="2781300"/>
            <a:ext cx="2057400" cy="723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731657" y="1143000"/>
            <a:ext cx="3276600" cy="3276600"/>
            <a:chOff x="4731657" y="1143000"/>
            <a:chExt cx="3276600" cy="3276600"/>
          </a:xfrm>
        </p:grpSpPr>
        <p:pic>
          <p:nvPicPr>
            <p:cNvPr id="9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 rot="21303997">
              <a:off x="5303157" y="1800954"/>
              <a:ext cx="21336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Secondary storage can be illustrated by examples 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Bradley Hand ITC" panose="03070402050302030203" pitchFamily="66" charset="0"/>
                </a:rPr>
                <a:t>Books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Bradley Hand ITC" panose="03070402050302030203" pitchFamily="66" charset="0"/>
                </a:rPr>
                <a:t>Note books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Bradley Hand ITC" panose="03070402050302030203" pitchFamily="66" charset="0"/>
                </a:rPr>
                <a:t>Telephone book etc.</a:t>
              </a:r>
              <a:endParaRPr lang="en-IN" b="1" dirty="0">
                <a:latin typeface="Bradley Hand ITC" panose="03070402050302030203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Operating systems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</a:t>
            </a:r>
            <a:r>
              <a:rPr lang="en-US" dirty="0"/>
              <a:t>collection of programs </a:t>
            </a:r>
            <a:r>
              <a:rPr lang="en-US" dirty="0" smtClean="0"/>
              <a:t>that </a:t>
            </a:r>
            <a:r>
              <a:rPr lang="en-US" b="1" dirty="0" smtClean="0"/>
              <a:t>manages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resources </a:t>
            </a:r>
            <a:r>
              <a:rPr lang="en-US" dirty="0" smtClean="0"/>
              <a:t>of </a:t>
            </a:r>
            <a:r>
              <a:rPr lang="en-US" dirty="0"/>
              <a:t>a </a:t>
            </a:r>
            <a:r>
              <a:rPr lang="en-US" dirty="0" smtClean="0"/>
              <a:t>computer, such </a:t>
            </a:r>
            <a:r>
              <a:rPr lang="en-US" dirty="0"/>
              <a:t>as</a:t>
            </a:r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/>
              <a:t>processors</a:t>
            </a:r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/>
              <a:t>memory</a:t>
            </a:r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/>
              <a:t>input/output devices</a:t>
            </a:r>
            <a:endParaRPr lang="en-US" dirty="0" smtClean="0"/>
          </a:p>
          <a:p>
            <a:pPr lvl="1"/>
            <a:r>
              <a:rPr lang="en-US" dirty="0" smtClean="0"/>
              <a:t>Perform basic tasks </a:t>
            </a:r>
          </a:p>
          <a:p>
            <a:pPr lvl="1"/>
            <a:r>
              <a:rPr lang="en-US" dirty="0" smtClean="0"/>
              <a:t>Manage transitions between jobs  </a:t>
            </a:r>
          </a:p>
          <a:p>
            <a:pPr lvl="1"/>
            <a:r>
              <a:rPr lang="en-US" dirty="0" smtClean="0"/>
              <a:t>Increased throughput</a:t>
            </a:r>
          </a:p>
          <a:p>
            <a:pPr lvl="2"/>
            <a:r>
              <a:rPr lang="en-US" dirty="0" smtClean="0"/>
              <a:t>Amount of work computers process</a:t>
            </a:r>
          </a:p>
          <a:p>
            <a:r>
              <a:rPr lang="en-US" dirty="0" smtClean="0"/>
              <a:t>Multiprogramming </a:t>
            </a:r>
          </a:p>
          <a:p>
            <a:pPr lvl="1"/>
            <a:r>
              <a:rPr lang="en-US" dirty="0" smtClean="0"/>
              <a:t>Many jobs or tasks sharing a computer’s resources</a:t>
            </a:r>
          </a:p>
          <a:p>
            <a:pPr lvl="1"/>
            <a:r>
              <a:rPr lang="en-US" dirty="0" smtClean="0"/>
              <a:t>“Simultaneous” operation of many jobs.</a:t>
            </a:r>
          </a:p>
          <a:p>
            <a:r>
              <a:rPr lang="en-US" dirty="0" smtClean="0"/>
              <a:t>Timesharing</a:t>
            </a:r>
          </a:p>
          <a:p>
            <a:pPr lvl="1"/>
            <a:r>
              <a:rPr lang="en-US" dirty="0" smtClean="0"/>
              <a:t>Perform a small portion of one user’s job then moves on to service the next user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http://codesters.org/media/topics/os.png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00200"/>
            <a:ext cx="2743200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08208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Processing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First computer used batch OS in which computer ran batches of jobs without stop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'batch' is the name given to the task of doing the same job over and over again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Programs were punched into card that were copied to tape for processing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OS runs the series of jobs sequentially without user intervention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When computer finished one job it would immediately start next one on tape.</a:t>
            </a:r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322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Batch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 Jobs, together with input data, are fed into the system in a batch.</a:t>
            </a:r>
          </a:p>
          <a:p>
            <a:r>
              <a:rPr lang="en-US" sz="2800" dirty="0" smtClean="0"/>
              <a:t>The jobs are then run one after another.</a:t>
            </a:r>
          </a:p>
          <a:p>
            <a:r>
              <a:rPr lang="en-US" sz="2800" dirty="0" smtClean="0"/>
              <a:t> No job can be started until previous job is completed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191000"/>
            <a:ext cx="7239000" cy="197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245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dirty="0" smtClean="0"/>
              <a:t>Advantages </a:t>
            </a:r>
            <a:r>
              <a:rPr lang="en-US" sz="3600" dirty="0"/>
              <a:t>of batch based systems: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Significant savings </a:t>
            </a:r>
          </a:p>
          <a:p>
            <a:pPr algn="just"/>
            <a:r>
              <a:rPr lang="en-US" dirty="0" smtClean="0"/>
              <a:t>Reproducibility / elimination of human error </a:t>
            </a:r>
            <a:endParaRPr lang="en-US" dirty="0"/>
          </a:p>
          <a:p>
            <a:pPr algn="just"/>
            <a:r>
              <a:rPr lang="en-US" dirty="0" smtClean="0"/>
              <a:t> Transference of computer workload from prime (expensive) daytime to cheaper overnight off-peak times.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6424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man\Pictures\Windows_XP_2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5410200"/>
            <a:ext cx="990599" cy="92995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prstClr val="black"/>
                </a:solidFill>
              </a:rPr>
              <a:t>The Disadvantages of batch based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Lack of interaction between the user and job.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cs typeface="Times New Roman" pitchFamily="18" charset="0"/>
              </a:rPr>
              <a:t>Inconvenient </a:t>
            </a:r>
            <a:r>
              <a:rPr lang="en-US" dirty="0">
                <a:cs typeface="Times New Roman" pitchFamily="18" charset="0"/>
              </a:rPr>
              <a:t>for users  as users not interacted with machine. Only professional operator used this for stream</a:t>
            </a:r>
            <a:r>
              <a:rPr lang="en-US" dirty="0" smtClean="0">
                <a:cs typeface="Times New Roman" pitchFamily="18" charset="0"/>
              </a:rPr>
              <a:t>.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CPU is often idle, because the speeds of the mechanical I/O devices is slower than CPU.</a:t>
            </a: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Examples of batch operating system are as follows:</a:t>
            </a:r>
            <a:b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 smtClean="0"/>
              <a:t>1) DOS (Disk operating system)</a:t>
            </a:r>
            <a:br>
              <a:rPr lang="en-US" dirty="0" smtClean="0"/>
            </a:br>
            <a:r>
              <a:rPr lang="en-US" dirty="0" smtClean="0"/>
              <a:t>2) IBM OS/2</a:t>
            </a:r>
            <a:br>
              <a:rPr lang="en-US" dirty="0" smtClean="0"/>
            </a:br>
            <a:r>
              <a:rPr lang="en-US" dirty="0" smtClean="0"/>
              <a:t>3) Windows 1,2,3 95, 98 and ME</a:t>
            </a:r>
            <a:endParaRPr lang="en-US" dirty="0"/>
          </a:p>
        </p:txBody>
      </p:sp>
      <p:pic>
        <p:nvPicPr>
          <p:cNvPr id="1026" name="Picture 2" descr="C:\Users\Aman\Pictures\do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5715000"/>
            <a:ext cx="1143000" cy="1143000"/>
          </a:xfrm>
          <a:prstGeom prst="rect">
            <a:avLst/>
          </a:prstGeom>
          <a:noFill/>
        </p:spPr>
      </p:pic>
      <p:pic>
        <p:nvPicPr>
          <p:cNvPr id="1029" name="Picture 5" descr="C:\Users\Aman\Pictures\os24_boot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48601" y="4953000"/>
            <a:ext cx="974318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6667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sharing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1960’s time shared replaced batch OS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/>
          </a:p>
          <a:p>
            <a:r>
              <a:rPr lang="en-US" dirty="0" smtClean="0"/>
              <a:t>It allows many users to share the computer resources simultaneously.</a:t>
            </a:r>
          </a:p>
          <a:p>
            <a:r>
              <a:rPr lang="en-US" dirty="0" smtClean="0"/>
              <a:t>Each user is given a time slice to interact with the CPU.</a:t>
            </a:r>
          </a:p>
          <a:p>
            <a:r>
              <a:rPr lang="en-US" dirty="0" smtClean="0"/>
              <a:t>The size of the time slice will depend on the system.</a:t>
            </a:r>
          </a:p>
          <a:p>
            <a:r>
              <a:rPr lang="en-US" dirty="0" smtClean="0"/>
              <a:t>Each user is served in sequence.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533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http://ecomputernotes.com/images/Time-Sharing-System-Active-State-of-User-5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190750" y="2553494"/>
            <a:ext cx="47625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9005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147" y="1066800"/>
            <a:ext cx="8229600" cy="5516563"/>
          </a:xfrm>
        </p:spPr>
        <p:txBody>
          <a:bodyPr>
            <a:normAutofit lnSpcReduction="10000"/>
          </a:bodyPr>
          <a:lstStyle/>
          <a:p>
            <a:pPr marL="342900" lvl="4" indent="-342900">
              <a:buFont typeface="Arial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Advantages of Timesharing operating </a:t>
            </a:r>
            <a:r>
              <a:rPr lang="en-US" sz="3600" dirty="0" smtClean="0">
                <a:solidFill>
                  <a:schemeClr val="tx1"/>
                </a:solidFill>
              </a:rPr>
              <a:t>systems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Provide advantage of quick response.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Reduces CPU idle time.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3600" dirty="0" smtClean="0">
                <a:solidFill>
                  <a:schemeClr val="tx1"/>
                </a:solidFill>
              </a:rPr>
              <a:t>Disadvantages of Timesharing operating systems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	Problem of reliability.</a:t>
            </a:r>
            <a:endParaRPr lang="en-US" sz="4000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	Question of security and integrity of user programs and data.</a:t>
            </a:r>
            <a:endParaRPr lang="en-US" sz="4000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	Problem of data communication.</a:t>
            </a:r>
            <a:endParaRPr lang="en-US" sz="4000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2134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Generations of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Operating systems have evolved through </a:t>
            </a:r>
            <a:r>
              <a:rPr lang="en-US" dirty="0" smtClean="0"/>
              <a:t>a number </a:t>
            </a:r>
            <a:r>
              <a:rPr lang="en-US" dirty="0"/>
              <a:t>of distinct phases or generations </a:t>
            </a:r>
            <a:r>
              <a:rPr lang="en-US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First Generation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Second Generation 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Third Generation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Fourth </a:t>
            </a:r>
            <a:r>
              <a:rPr lang="en-US" dirty="0"/>
              <a:t>Generation 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Fifth Generation</a:t>
            </a:r>
          </a:p>
        </p:txBody>
      </p:sp>
    </p:spTree>
    <p:extLst>
      <p:ext uri="{BB962C8B-B14F-4D97-AF65-F5344CB8AC3E}">
        <p14:creationId xmlns="" xmlns:p14="http://schemas.microsoft.com/office/powerpoint/2010/main" val="422074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573" y="42703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OUTLINE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73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In this lecture we will study: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Computer Organization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Evolution of Operating Systems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Machine Languages, Assembly Languages, and High Level </a:t>
            </a:r>
            <a:r>
              <a:rPr lang="en-US" dirty="0" smtClean="0">
                <a:solidFill>
                  <a:schemeClr val="accent1"/>
                </a:solidFill>
              </a:rPr>
              <a:t>Languages</a:t>
            </a:r>
          </a:p>
          <a:p>
            <a:r>
              <a:rPr lang="en-US" dirty="0" smtClean="0"/>
              <a:t>Key software and hardware trends</a:t>
            </a:r>
          </a:p>
          <a:p>
            <a:r>
              <a:rPr lang="en-US" dirty="0" smtClean="0"/>
              <a:t>Procedural and Object Oriented </a:t>
            </a:r>
            <a:r>
              <a:rPr lang="en-US" dirty="0" smtClean="0"/>
              <a:t>Programming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4997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957422695"/>
              </p:ext>
            </p:extLst>
          </p:nvPr>
        </p:nvGraphicFramePr>
        <p:xfrm>
          <a:off x="381000" y="152400"/>
          <a:ext cx="8458200" cy="63956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3000"/>
                <a:gridCol w="990600"/>
                <a:gridCol w="1676400"/>
                <a:gridCol w="3128576"/>
                <a:gridCol w="1519624"/>
              </a:tblGrid>
              <a:tr h="289495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Generation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45" marR="4114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Duration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45" marR="4114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Memory Device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45" marR="4114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</a:pPr>
                      <a:r>
                        <a:rPr lang="en-US" sz="1600" dirty="0">
                          <a:effectLst/>
                        </a:rPr>
                        <a:t>Features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45" marR="4114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Example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45" marR="41145" marT="0" marB="0"/>
                </a:tc>
              </a:tr>
              <a:tr h="1428125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First</a:t>
                      </a:r>
                    </a:p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(</a:t>
                      </a:r>
                      <a:r>
                        <a:rPr lang="en-US" sz="1300" dirty="0" smtClean="0">
                          <a:effectLst/>
                        </a:rPr>
                        <a:t>No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dirty="0" smtClean="0">
                          <a:effectLst/>
                        </a:rPr>
                        <a:t>operating </a:t>
                      </a:r>
                      <a:r>
                        <a:rPr lang="en-US" sz="1300" dirty="0">
                          <a:effectLst/>
                        </a:rPr>
                        <a:t>system)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45" marR="4114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1942-1955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45" marR="4114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Vacuum Tubes or Valves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45" marR="41145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  <a:tabLst>
                          <a:tab pos="231775" algn="l"/>
                        </a:tabLst>
                      </a:pPr>
                      <a:r>
                        <a:rPr lang="en-US" sz="1300" dirty="0">
                          <a:effectLst/>
                        </a:rPr>
                        <a:t> used vacuum tubes as electronic circuit</a:t>
                      </a:r>
                    </a:p>
                    <a:p>
                      <a:pPr marL="342900" marR="0" lvl="0" indent="-34290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  <a:tabLst>
                          <a:tab pos="231775" algn="l"/>
                        </a:tabLst>
                      </a:pPr>
                      <a:r>
                        <a:rPr lang="en-US" sz="1300" dirty="0">
                          <a:effectLst/>
                        </a:rPr>
                        <a:t> magnetic drum for primary storage</a:t>
                      </a:r>
                    </a:p>
                    <a:p>
                      <a:pPr marL="342900" marR="0" lvl="0" indent="-34290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  <a:tabLst>
                          <a:tab pos="231775" algn="l"/>
                        </a:tabLst>
                      </a:pPr>
                      <a:r>
                        <a:rPr lang="en-US" sz="1300" dirty="0">
                          <a:effectLst/>
                        </a:rPr>
                        <a:t>punch-card used as secondary storage</a:t>
                      </a:r>
                    </a:p>
                    <a:p>
                      <a:pPr marL="342900" marR="0" lvl="0" indent="-34290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  <a:tabLst>
                          <a:tab pos="231775" algn="l"/>
                        </a:tabLst>
                      </a:pPr>
                      <a:r>
                        <a:rPr lang="en-US" sz="1300" dirty="0">
                          <a:effectLst/>
                        </a:rPr>
                        <a:t>machine level programming used</a:t>
                      </a:r>
                    </a:p>
                    <a:p>
                      <a:pPr marL="342900" marR="0" lvl="0" indent="-34290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  <a:tabLst>
                          <a:tab pos="231775" algn="l"/>
                        </a:tabLst>
                      </a:pPr>
                      <a:r>
                        <a:rPr lang="en-US" sz="1300" dirty="0">
                          <a:effectLst/>
                        </a:rPr>
                        <a:t>operating speed was used in terms of millisecond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45" marR="4114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Mark-I, UNIVAC,</a:t>
                      </a:r>
                    </a:p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ENIAC</a:t>
                      </a:r>
                    </a:p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etc.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45" marR="41145" marT="0" marB="0"/>
                </a:tc>
              </a:tr>
              <a:tr h="191010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Second</a:t>
                      </a:r>
                    </a:p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(First operating system started)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45" marR="4114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1955-1964</a:t>
                      </a:r>
                      <a:endParaRPr lang="en-US" sz="13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45" marR="4114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Transistor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45" marR="41145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  <a:tabLst>
                          <a:tab pos="331470" algn="l"/>
                        </a:tabLst>
                      </a:pPr>
                      <a:r>
                        <a:rPr lang="en-US" sz="1300" dirty="0">
                          <a:effectLst/>
                        </a:rPr>
                        <a:t>magnet core memory used as internal storage</a:t>
                      </a:r>
                    </a:p>
                    <a:p>
                      <a:pPr marL="342900" marR="0" lvl="0" indent="-34290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  <a:tabLst>
                          <a:tab pos="331470" algn="l"/>
                        </a:tabLst>
                      </a:pPr>
                      <a:r>
                        <a:rPr lang="en-US" sz="1300" dirty="0">
                          <a:effectLst/>
                        </a:rPr>
                        <a:t>magnet tapes used as secondary storage</a:t>
                      </a:r>
                    </a:p>
                    <a:p>
                      <a:pPr marL="342900" marR="0" lvl="0" indent="-34290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  <a:tabLst>
                          <a:tab pos="331470" algn="l"/>
                        </a:tabLst>
                      </a:pPr>
                      <a:r>
                        <a:rPr lang="en-US" sz="1300" dirty="0">
                          <a:effectLst/>
                        </a:rPr>
                        <a:t> little bit faster I/O devices</a:t>
                      </a:r>
                    </a:p>
                    <a:p>
                      <a:pPr marL="342900" marR="0" lvl="0" indent="-34290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  <a:tabLst>
                          <a:tab pos="331470" algn="l"/>
                        </a:tabLst>
                      </a:pPr>
                      <a:r>
                        <a:rPr lang="en-US" sz="1300" dirty="0">
                          <a:effectLst/>
                        </a:rPr>
                        <a:t>high level language used as programming</a:t>
                      </a:r>
                    </a:p>
                    <a:p>
                      <a:pPr marL="342900" marR="0" lvl="0" indent="-34290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  <a:tabLst>
                          <a:tab pos="331470" algn="l"/>
                        </a:tabLst>
                      </a:pPr>
                      <a:r>
                        <a:rPr lang="en-US" sz="1300" dirty="0">
                          <a:effectLst/>
                        </a:rPr>
                        <a:t>processing speed measured in microsecond</a:t>
                      </a:r>
                    </a:p>
                    <a:p>
                      <a:pPr marL="342900" marR="0" lvl="0" indent="-34290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  <a:tabLst>
                          <a:tab pos="331470" algn="l"/>
                        </a:tabLst>
                      </a:pPr>
                      <a:r>
                        <a:rPr lang="en-US" sz="1300" dirty="0">
                          <a:effectLst/>
                        </a:rPr>
                        <a:t>Beginning of batch processing systems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45" marR="4114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IBM 701, IMB 1401,</a:t>
                      </a:r>
                    </a:p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ICL 2950/10</a:t>
                      </a:r>
                    </a:p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etc.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45" marR="41145" marT="0" marB="0"/>
                </a:tc>
              </a:tr>
              <a:tr h="2392079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Third</a:t>
                      </a:r>
                      <a:endParaRPr lang="en-US" sz="1300" b="1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45" marR="4114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1964-1975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45" marR="4114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IC(Integrated circuits)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45" marR="41145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  <a:tabLst>
                          <a:tab pos="331470" algn="l"/>
                        </a:tabLst>
                      </a:pPr>
                      <a:r>
                        <a:rPr lang="en-US" sz="1300" dirty="0">
                          <a:effectLst/>
                        </a:rPr>
                        <a:t>semi-conductor memory used as primary storage</a:t>
                      </a:r>
                    </a:p>
                    <a:p>
                      <a:pPr marL="342900" marR="0" lvl="0" indent="-34290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  <a:tabLst>
                          <a:tab pos="331470" algn="l"/>
                        </a:tabLst>
                      </a:pPr>
                      <a:r>
                        <a:rPr lang="en-US" sz="1300" dirty="0">
                          <a:effectLst/>
                        </a:rPr>
                        <a:t>magnetic discs were used as secondary storage</a:t>
                      </a:r>
                    </a:p>
                    <a:p>
                      <a:pPr marL="342900" marR="0" lvl="0" indent="-34290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  <a:tabLst>
                          <a:tab pos="331470" algn="l"/>
                        </a:tabLst>
                      </a:pPr>
                      <a:r>
                        <a:rPr lang="en-US" sz="1300" dirty="0">
                          <a:effectLst/>
                        </a:rPr>
                        <a:t>massive use of high level language</a:t>
                      </a:r>
                    </a:p>
                    <a:p>
                      <a:pPr marL="342900" marR="0" lvl="0" indent="-34290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  <a:tabLst>
                          <a:tab pos="331470" algn="l"/>
                        </a:tabLst>
                      </a:pPr>
                      <a:r>
                        <a:rPr lang="en-US" sz="1300" dirty="0">
                          <a:effectLst/>
                        </a:rPr>
                        <a:t>processing speed increased to nanosecond and even faster</a:t>
                      </a:r>
                    </a:p>
                    <a:p>
                      <a:pPr marL="342900" marR="0" lvl="0" indent="-34290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  <a:tabLst>
                          <a:tab pos="331470" algn="l"/>
                        </a:tabLst>
                      </a:pPr>
                      <a:r>
                        <a:rPr lang="en-US" sz="1300" dirty="0">
                          <a:effectLst/>
                        </a:rPr>
                        <a:t>Concept of multiprogramming introduced</a:t>
                      </a:r>
                    </a:p>
                    <a:p>
                      <a:pPr marL="342900" marR="0" lvl="0" indent="-34290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  <a:tabLst>
                          <a:tab pos="331470" algn="l"/>
                        </a:tabLst>
                      </a:pPr>
                      <a:r>
                        <a:rPr lang="en-US" sz="1300" dirty="0">
                          <a:effectLst/>
                        </a:rPr>
                        <a:t>Increased CPU utilization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45" marR="4114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IBM 360 series,</a:t>
                      </a:r>
                    </a:p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UNIVAC 9000</a:t>
                      </a:r>
                    </a:p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etc.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45" marR="4114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5682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196241407"/>
              </p:ext>
            </p:extLst>
          </p:nvPr>
        </p:nvGraphicFramePr>
        <p:xfrm>
          <a:off x="457200" y="682261"/>
          <a:ext cx="8229600" cy="427073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249136"/>
                <a:gridCol w="1028700"/>
                <a:gridCol w="1543050"/>
                <a:gridCol w="2930162"/>
                <a:gridCol w="1478552"/>
              </a:tblGrid>
              <a:tr h="232673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Fourth</a:t>
                      </a:r>
                      <a:endParaRPr lang="en-US" sz="13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1975-1990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VLSI or Microprocessor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tabLst>
                          <a:tab pos="331470" algn="l"/>
                        </a:tabLst>
                      </a:pPr>
                      <a:r>
                        <a:rPr lang="en-US" sz="1300" dirty="0" smtClean="0">
                          <a:effectLst/>
                        </a:rPr>
                        <a:t>massive use of magnetic and optical storage devices with capacity more than 100 GB</a:t>
                      </a:r>
                    </a:p>
                    <a:p>
                      <a:pPr marL="342900" marR="0" lvl="0" indent="-34290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tabLst>
                          <a:tab pos="331470" algn="l"/>
                        </a:tabLst>
                      </a:pPr>
                      <a:r>
                        <a:rPr lang="en-US" sz="1300" dirty="0" smtClean="0">
                          <a:effectLst/>
                        </a:rPr>
                        <a:t>advancement in software and high level language</a:t>
                      </a:r>
                    </a:p>
                    <a:p>
                      <a:pPr marL="342900" marR="0" lvl="0" indent="-34290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tabLst>
                          <a:tab pos="331470" algn="l"/>
                        </a:tabLst>
                      </a:pPr>
                      <a:r>
                        <a:rPr lang="en-US" sz="1300" dirty="0" smtClean="0">
                          <a:effectLst/>
                        </a:rPr>
                        <a:t>operation speed increased beyond picoseconds and MIPS (Millions of Instructions Per Second)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IBM PC,</a:t>
                      </a:r>
                    </a:p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Pentium PC,</a:t>
                      </a:r>
                    </a:p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Apple/Macintosh</a:t>
                      </a:r>
                    </a:p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etc.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440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Fifth</a:t>
                      </a:r>
                      <a:endParaRPr lang="en-US" sz="13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1990+ to current state of the art</a:t>
                      </a:r>
                      <a:endParaRPr lang="en-US" sz="1300" b="1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Bio-Chips</a:t>
                      </a:r>
                      <a:endParaRPr lang="en-US" sz="1300" b="1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tabLst>
                          <a:tab pos="331470" algn="l"/>
                        </a:tabLst>
                      </a:pPr>
                      <a:r>
                        <a:rPr lang="en-US" sz="1300" dirty="0" smtClean="0">
                          <a:effectLst/>
                        </a:rPr>
                        <a:t>Artificial</a:t>
                      </a:r>
                      <a:r>
                        <a:rPr lang="en-US" sz="1300" baseline="0" dirty="0" smtClean="0">
                          <a:effectLst/>
                        </a:rPr>
                        <a:t> intelligence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will make computer Intelligent and knowledge based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tabLst>
                          <a:tab pos="331470" algn="l"/>
                        </a:tabLst>
                      </a:pPr>
                      <a:r>
                        <a:rPr lang="en-US" sz="1300" dirty="0">
                          <a:effectLst/>
                        </a:rPr>
                        <a:t>very high speed, PROLOG (programming language)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tabLst>
                          <a:tab pos="331470" algn="l"/>
                        </a:tabLst>
                      </a:pPr>
                      <a:r>
                        <a:rPr lang="en-US" sz="1300" dirty="0">
                          <a:effectLst/>
                        </a:rPr>
                        <a:t>Concept of virtual machines introduced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en-US" sz="1300" b="1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5476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</a:t>
            </a:r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33400" indent="-533400"/>
            <a:r>
              <a:rPr lang="en-US" sz="2400" dirty="0"/>
              <a:t>Three types of computer languages</a:t>
            </a:r>
          </a:p>
          <a:p>
            <a:pPr marL="876300" lvl="1" indent="-419100">
              <a:buFontTx/>
              <a:buAutoNum type="arabicPeriod"/>
            </a:pPr>
            <a:r>
              <a:rPr lang="en-US" sz="2400" dirty="0"/>
              <a:t>Machine language</a:t>
            </a:r>
          </a:p>
          <a:p>
            <a:pPr marL="1295400" lvl="2" indent="-381000"/>
            <a:r>
              <a:rPr lang="en-US" sz="2000" dirty="0"/>
              <a:t>Only language computer directly understands</a:t>
            </a:r>
          </a:p>
          <a:p>
            <a:pPr marL="1295400" lvl="2" indent="-381000"/>
            <a:r>
              <a:rPr lang="en-US" sz="2000" dirty="0"/>
              <a:t>“Natural language” of computer</a:t>
            </a:r>
          </a:p>
          <a:p>
            <a:pPr marL="1295400" lvl="2" indent="-381000"/>
            <a:r>
              <a:rPr lang="en-US" sz="2000" dirty="0"/>
              <a:t>Defined by hardware design</a:t>
            </a:r>
          </a:p>
          <a:p>
            <a:pPr marL="1752600" lvl="3" indent="-381000"/>
            <a:r>
              <a:rPr lang="en-US" dirty="0"/>
              <a:t>Machine-dependent</a:t>
            </a:r>
          </a:p>
          <a:p>
            <a:pPr marL="1295400" lvl="2" indent="-381000"/>
            <a:r>
              <a:rPr lang="en-US" sz="2000" dirty="0"/>
              <a:t>Generally consist of strings of </a:t>
            </a:r>
            <a:r>
              <a:rPr lang="en-US" sz="2000" dirty="0" smtClean="0"/>
              <a:t>nos.</a:t>
            </a:r>
            <a:endParaRPr lang="en-US" sz="2000" dirty="0"/>
          </a:p>
          <a:p>
            <a:pPr marL="1752600" lvl="3" indent="-381000"/>
            <a:r>
              <a:rPr lang="en-US" dirty="0"/>
              <a:t>Ultimately 0s and 1s</a:t>
            </a:r>
          </a:p>
          <a:p>
            <a:pPr marL="1295400" lvl="2" indent="-381000"/>
            <a:r>
              <a:rPr lang="en-US" sz="2000" dirty="0" smtClean="0"/>
              <a:t>Cumbersome </a:t>
            </a:r>
            <a:r>
              <a:rPr lang="en-US" sz="2000" dirty="0"/>
              <a:t>for human</a:t>
            </a:r>
            <a:r>
              <a:rPr lang="en-US" sz="2000" dirty="0" smtClean="0"/>
              <a:t>.</a:t>
            </a:r>
          </a:p>
          <a:p>
            <a:pPr marL="1295400" lvl="2" indent="-381000"/>
            <a:r>
              <a:rPr lang="en-US" sz="2000" dirty="0" smtClean="0"/>
              <a:t>Slow, tedious and error prone</a:t>
            </a:r>
          </a:p>
        </p:txBody>
      </p:sp>
      <p:pic>
        <p:nvPicPr>
          <p:cNvPr id="2050" name="Picture 2" descr="http://www.lifeartworks.com/wp-content/uploads/2010/09/Watches-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810000"/>
            <a:ext cx="2724150" cy="27241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4864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Assembly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876300" lvl="1" indent="-419100">
              <a:buFontTx/>
              <a:buAutoNum type="arabicPeriod" startAt="2"/>
            </a:pPr>
            <a:r>
              <a:rPr lang="en-US" dirty="0"/>
              <a:t>Assembly language</a:t>
            </a:r>
          </a:p>
          <a:p>
            <a:pPr marL="1295400" lvl="2" indent="-381000"/>
            <a:r>
              <a:rPr lang="en-US" dirty="0"/>
              <a:t>English-like abbreviations representing elementary computer operations </a:t>
            </a:r>
          </a:p>
          <a:p>
            <a:pPr marL="1295400" lvl="2" indent="-381000"/>
            <a:r>
              <a:rPr lang="en-US" dirty="0"/>
              <a:t>Clearer to </a:t>
            </a:r>
            <a:r>
              <a:rPr lang="en-US" dirty="0" smtClean="0"/>
              <a:t>humans</a:t>
            </a:r>
          </a:p>
          <a:p>
            <a:pPr marL="1295400" lvl="2" indent="-381000"/>
            <a:r>
              <a:rPr lang="en-US" dirty="0" smtClean="0"/>
              <a:t>Program is in alphanumeric symbols</a:t>
            </a:r>
            <a:endParaRPr lang="en-US" dirty="0"/>
          </a:p>
          <a:p>
            <a:pPr marL="1295400" lvl="2" indent="-381000"/>
            <a:r>
              <a:rPr lang="en-US" dirty="0"/>
              <a:t>Incomprehensible to computers</a:t>
            </a:r>
          </a:p>
          <a:p>
            <a:pPr marL="1752600" lvl="3" indent="-381000"/>
            <a:r>
              <a:rPr lang="en-US" sz="2400" dirty="0"/>
              <a:t>Translator programs (assemblers).</a:t>
            </a:r>
          </a:p>
          <a:p>
            <a:pPr marL="1295400" lvl="2" indent="-381000"/>
            <a:r>
              <a:rPr lang="en-US" dirty="0"/>
              <a:t> Convert to machine </a:t>
            </a:r>
            <a:r>
              <a:rPr lang="en-US" dirty="0" smtClean="0"/>
              <a:t>language</a:t>
            </a:r>
            <a:endParaRPr lang="en-US" dirty="0"/>
          </a:p>
          <a:p>
            <a:pPr marL="1295400" lvl="2" indent="-381000"/>
            <a:r>
              <a:rPr lang="en-US" dirty="0" smtClean="0"/>
              <a:t>Example:</a:t>
            </a:r>
            <a:r>
              <a:rPr lang="en-US" b="1" dirty="0" smtClean="0">
                <a:latin typeface="Times" pitchFamily="18" charset="0"/>
              </a:rPr>
              <a:t> </a:t>
            </a:r>
          </a:p>
          <a:p>
            <a:pPr marL="1752600" lvl="3" indent="-381000">
              <a:buNone/>
            </a:pPr>
            <a:r>
              <a:rPr lang="en-US" sz="2400" b="1" dirty="0" smtClean="0">
                <a:latin typeface="Courier New" pitchFamily="49" charset="0"/>
              </a:rPr>
              <a:t>	LOAD	</a:t>
            </a:r>
            <a:br>
              <a:rPr lang="en-US" sz="2400" b="1" dirty="0" smtClean="0">
                <a:latin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</a:rPr>
              <a:t>ADD 	</a:t>
            </a:r>
            <a:br>
              <a:rPr lang="en-US" sz="2400" b="1" dirty="0" smtClean="0">
                <a:latin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</a:rPr>
              <a:t>STORE </a:t>
            </a:r>
          </a:p>
          <a:p>
            <a:pPr marL="1752600" lvl="3" indent="-381000"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</a:rPr>
              <a:t>MUL	</a:t>
            </a:r>
          </a:p>
          <a:p>
            <a:pPr marL="1295400" lvl="2" indent="-381000"/>
            <a:r>
              <a:rPr lang="en-US" dirty="0"/>
              <a:t>Usage of computer increases, but user had to use many instructions to accomplish even a simple task</a:t>
            </a:r>
          </a:p>
          <a:p>
            <a:pPr marL="1752600" lvl="3" indent="-381000">
              <a:buNone/>
            </a:pPr>
            <a:endParaRPr lang="en-US" b="1" dirty="0" smtClean="0">
              <a:latin typeface="Courier New" pitchFamily="49" charset="0"/>
            </a:endParaRPr>
          </a:p>
          <a:p>
            <a:pPr marL="1752600" lvl="3" indent="-38100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57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High-level </a:t>
            </a:r>
            <a:r>
              <a:rPr lang="en-US" dirty="0"/>
              <a:t>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6300" lvl="1" indent="-419100">
              <a:buFontTx/>
              <a:buAutoNum type="arabicPeriod" startAt="3"/>
            </a:pPr>
            <a:r>
              <a:rPr lang="en-US" sz="2400" dirty="0"/>
              <a:t>High-level languages </a:t>
            </a:r>
          </a:p>
          <a:p>
            <a:pPr marL="1295400" lvl="2" indent="-381000"/>
            <a:r>
              <a:rPr lang="en-US" sz="2000" dirty="0"/>
              <a:t>Similar to everyday English, use common mathematical notations</a:t>
            </a:r>
          </a:p>
          <a:p>
            <a:pPr marL="1295400" lvl="2" indent="-381000"/>
            <a:r>
              <a:rPr lang="en-US" sz="2000" dirty="0"/>
              <a:t>Single statements accomplish substantial tasks</a:t>
            </a:r>
          </a:p>
          <a:p>
            <a:pPr marL="1752600" lvl="3" indent="-381000"/>
            <a:r>
              <a:rPr lang="en-US" dirty="0"/>
              <a:t>Assembly language requires many instructions to accomplish simple tasks</a:t>
            </a:r>
          </a:p>
          <a:p>
            <a:pPr marL="1295400" lvl="2" indent="-381000"/>
            <a:r>
              <a:rPr lang="en-US" sz="2000" dirty="0"/>
              <a:t>Translator programs (compilers)</a:t>
            </a:r>
          </a:p>
          <a:p>
            <a:pPr marL="1752600" lvl="3" indent="-381000"/>
            <a:r>
              <a:rPr lang="en-US" dirty="0"/>
              <a:t>Convert to machine language</a:t>
            </a:r>
          </a:p>
          <a:p>
            <a:pPr marL="1295400" lvl="2" indent="-381000"/>
            <a:r>
              <a:rPr lang="en-US" sz="2000" dirty="0"/>
              <a:t>Interpreter programs</a:t>
            </a:r>
          </a:p>
          <a:p>
            <a:pPr marL="1752600" lvl="3" indent="-381000"/>
            <a:r>
              <a:rPr lang="en-US" dirty="0"/>
              <a:t>Directly execute high-level language programs</a:t>
            </a:r>
          </a:p>
          <a:p>
            <a:pPr marL="1295400" lvl="2" indent="-381000"/>
            <a:r>
              <a:rPr lang="en-US" sz="2000" dirty="0"/>
              <a:t>Example:</a:t>
            </a:r>
          </a:p>
          <a:p>
            <a:pPr marL="1752600" lvl="3" indent="-381000"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c = </a:t>
            </a:r>
            <a:r>
              <a:rPr lang="en-US" b="1" dirty="0" err="1" smtClean="0">
                <a:latin typeface="Courier New" pitchFamily="49" charset="0"/>
              </a:rPr>
              <a:t>a+b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0756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Key Software </a:t>
            </a:r>
            <a:r>
              <a:rPr lang="en-US" dirty="0" smtClean="0"/>
              <a:t>Trend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defRPr/>
            </a:pPr>
            <a:r>
              <a:rPr lang="en-US" dirty="0" smtClean="0"/>
              <a:t>Software </a:t>
            </a:r>
            <a:r>
              <a:rPr lang="en-US" dirty="0" smtClean="0"/>
              <a:t>technology did </a:t>
            </a:r>
            <a:r>
              <a:rPr lang="en-US" dirty="0" smtClean="0"/>
              <a:t>emerge from </a:t>
            </a:r>
            <a:r>
              <a:rPr lang="en-US" dirty="0" smtClean="0"/>
              <a:t>structured </a:t>
            </a:r>
            <a:r>
              <a:rPr lang="en-US" dirty="0" smtClean="0"/>
              <a:t>programming to object-oriented programming </a:t>
            </a:r>
            <a:endParaRPr lang="en-US" dirty="0" smtClean="0"/>
          </a:p>
          <a:p>
            <a:pPr lvl="0">
              <a:defRPr/>
            </a:pPr>
            <a:r>
              <a:rPr lang="en-US" dirty="0" smtClean="0"/>
              <a:t>Objects 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Reusable software components that model items in the real world</a:t>
            </a:r>
          </a:p>
          <a:p>
            <a:pPr lvl="1">
              <a:defRPr/>
            </a:pPr>
            <a:r>
              <a:rPr lang="en-US" dirty="0" smtClean="0"/>
              <a:t>Meaningful software units</a:t>
            </a:r>
          </a:p>
          <a:p>
            <a:pPr lvl="2">
              <a:defRPr/>
            </a:pPr>
            <a:r>
              <a:rPr lang="en-US" dirty="0" smtClean="0"/>
              <a:t>Date objects, time objects, paycheck objects, invoice objects, audio objects, video objects, file objects, record objects, etc</a:t>
            </a:r>
            <a:r>
              <a:rPr lang="en-US" dirty="0" smtClean="0"/>
              <a:t>.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Very reusable</a:t>
            </a:r>
          </a:p>
          <a:p>
            <a:pPr lvl="1">
              <a:defRPr/>
            </a:pPr>
            <a:r>
              <a:rPr lang="en-US" dirty="0" smtClean="0"/>
              <a:t>More understandable, better organized, and easier to maintain than procedural </a:t>
            </a:r>
            <a:r>
              <a:rPr lang="en-US" dirty="0" smtClean="0"/>
              <a:t>programming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</a:t>
            </a:r>
            <a:r>
              <a:rPr lang="en-US" dirty="0"/>
              <a:t>Trends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Every year or two the following approximately double:</a:t>
            </a:r>
          </a:p>
          <a:p>
            <a:pPr lvl="1"/>
            <a:r>
              <a:rPr lang="en-US"/>
              <a:t>Amount of memory in which to execute programs</a:t>
            </a:r>
          </a:p>
          <a:p>
            <a:pPr lvl="1"/>
            <a:r>
              <a:rPr lang="en-US"/>
              <a:t>Amount of secondary storage (such as disk storage)</a:t>
            </a:r>
          </a:p>
          <a:p>
            <a:pPr lvl="2"/>
            <a:r>
              <a:rPr lang="en-US"/>
              <a:t>Used to hold programs and data over the longer term</a:t>
            </a:r>
          </a:p>
          <a:p>
            <a:pPr lvl="1"/>
            <a:r>
              <a:rPr lang="en-US"/>
              <a:t>Processor speeds</a:t>
            </a:r>
          </a:p>
          <a:p>
            <a:pPr lvl="2"/>
            <a:r>
              <a:rPr lang="en-US"/>
              <a:t>The speeds at which computers execute their programs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Procedural Programming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219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Involves procedures which are sequence of statements</a:t>
            </a:r>
            <a:endParaRPr lang="en-US" sz="2800" dirty="0"/>
          </a:p>
          <a:p>
            <a:pPr algn="just"/>
            <a:r>
              <a:rPr lang="en-US" sz="2800" dirty="0" smtClean="0"/>
              <a:t>The design method used in procedural programming is called Top Down Design. This is where you start with a problem and then systematically break the problem down into sub problems.  </a:t>
            </a:r>
          </a:p>
          <a:p>
            <a:pPr algn="just"/>
            <a:r>
              <a:rPr lang="en-US" sz="2800" dirty="0"/>
              <a:t>Traditional programming languages were procedural. </a:t>
            </a:r>
          </a:p>
          <a:p>
            <a:pPr marL="0" indent="0" algn="just">
              <a:buNone/>
            </a:pPr>
            <a:r>
              <a:rPr lang="en-US" sz="2800" dirty="0"/>
              <a:t>	–C, </a:t>
            </a:r>
            <a:r>
              <a:rPr lang="en-US" sz="2800" dirty="0" smtClean="0"/>
              <a:t>Pascal, COBOL , etc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http://carloselopez.files.wordpress.com/2011/12/fosburyhighju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4933951"/>
            <a:ext cx="8191500" cy="16492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4"/>
          <p:cNvGrpSpPr/>
          <p:nvPr/>
        </p:nvGrpSpPr>
        <p:grpSpPr>
          <a:xfrm>
            <a:off x="4731657" y="1143000"/>
            <a:ext cx="3276600" cy="3276600"/>
            <a:chOff x="4731657" y="1143000"/>
            <a:chExt cx="3276600" cy="3276600"/>
          </a:xfrm>
        </p:grpSpPr>
        <p:pic>
          <p:nvPicPr>
            <p:cNvPr id="6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 rot="21303997">
              <a:off x="5303157" y="1939453"/>
              <a:ext cx="21336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Discuss about some of the PROCEDURAL daily routines, ask students to build examples….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58754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447800"/>
          </a:xfrm>
        </p:spPr>
        <p:txBody>
          <a:bodyPr>
            <a:noAutofit/>
          </a:bodyPr>
          <a:lstStyle/>
          <a:p>
            <a:r>
              <a:rPr lang="en-US" dirty="0" smtClean="0"/>
              <a:t>Problems with Procedural 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r>
              <a:rPr lang="en-US" dirty="0" smtClean="0"/>
              <a:t>Software maintenance can be difficult</a:t>
            </a:r>
          </a:p>
          <a:p>
            <a:r>
              <a:rPr lang="en-US" dirty="0" smtClean="0"/>
              <a:t>Time consuming</a:t>
            </a:r>
          </a:p>
          <a:p>
            <a:r>
              <a:rPr lang="en-US" dirty="0" smtClean="0"/>
              <a:t>When changes are made to the main procedure, those changes can cascade to sub procedures of main, and sub-sub procedures and so on..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2722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Object-Oriented Programming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Object-oriented </a:t>
            </a:r>
            <a:r>
              <a:rPr lang="en-US" dirty="0"/>
              <a:t>programming is centered on creating </a:t>
            </a:r>
            <a:r>
              <a:rPr lang="en-US" b="1" dirty="0" smtClean="0"/>
              <a:t>classes and objects </a:t>
            </a:r>
            <a:r>
              <a:rPr lang="en-US" dirty="0"/>
              <a:t>rather than procedures/ </a:t>
            </a:r>
            <a:r>
              <a:rPr lang="en-US" dirty="0" smtClean="0"/>
              <a:t>functions </a:t>
            </a:r>
            <a:endParaRPr lang="en-US" dirty="0"/>
          </a:p>
          <a:p>
            <a:r>
              <a:rPr lang="en-US" dirty="0" smtClean="0"/>
              <a:t>Class is </a:t>
            </a:r>
            <a:r>
              <a:rPr lang="en-US" dirty="0"/>
              <a:t>a </a:t>
            </a:r>
            <a:r>
              <a:rPr lang="en-US" dirty="0" smtClean="0"/>
              <a:t>combination </a:t>
            </a:r>
            <a:r>
              <a:rPr lang="en-US" dirty="0"/>
              <a:t>of </a:t>
            </a:r>
            <a:r>
              <a:rPr lang="en-US" dirty="0" smtClean="0"/>
              <a:t>state (data) and behavior (methods)</a:t>
            </a:r>
          </a:p>
          <a:p>
            <a:r>
              <a:rPr lang="en-US" dirty="0" smtClean="0"/>
              <a:t>Data </a:t>
            </a:r>
            <a:r>
              <a:rPr lang="en-US" dirty="0"/>
              <a:t>in an object are known as </a:t>
            </a:r>
            <a:r>
              <a:rPr lang="en-US" b="1" i="1" dirty="0" smtClean="0"/>
              <a:t>attributes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Class</a:t>
            </a:r>
            <a:r>
              <a:rPr lang="en-US" dirty="0" smtClean="0"/>
              <a:t> is a data type and </a:t>
            </a:r>
            <a:r>
              <a:rPr lang="en-US" b="1" dirty="0" smtClean="0"/>
              <a:t>object</a:t>
            </a:r>
            <a:r>
              <a:rPr lang="en-US" dirty="0" smtClean="0"/>
              <a:t> is an instance of that data type</a:t>
            </a:r>
          </a:p>
          <a:p>
            <a:r>
              <a:rPr lang="en-US" b="1" dirty="0" smtClean="0"/>
              <a:t>Examples-</a:t>
            </a:r>
            <a:r>
              <a:rPr lang="en-US" dirty="0" smtClean="0">
                <a:solidFill>
                  <a:srgbClr val="FF0000"/>
                </a:solidFill>
              </a:rPr>
              <a:t> C++, Java,…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048000"/>
            <a:ext cx="334899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76074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573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What is a Computer?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73" y="17526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Computer </a:t>
            </a:r>
          </a:p>
          <a:p>
            <a:pPr lvl="1"/>
            <a:r>
              <a:rPr lang="en-US" sz="2400" dirty="0"/>
              <a:t>Device capable of performing computations and making logical decisions (hardware)</a:t>
            </a:r>
          </a:p>
          <a:p>
            <a:pPr lvl="1"/>
            <a:r>
              <a:rPr lang="en-US" sz="2400" dirty="0"/>
              <a:t>Computers process data under the control of sets of instructions called computer programs (software)</a:t>
            </a:r>
          </a:p>
          <a:p>
            <a:r>
              <a:rPr lang="en-US" sz="2400" dirty="0"/>
              <a:t>Hardware </a:t>
            </a:r>
          </a:p>
          <a:p>
            <a:pPr lvl="1"/>
            <a:r>
              <a:rPr lang="en-US" sz="2400" dirty="0"/>
              <a:t>Various devices comprising a computer, such as central processing unit (CPU), memory, motherboard and hard disks as well as peripheral devices (keyboard, screen, mouse CD-ROM)</a:t>
            </a:r>
          </a:p>
          <a:p>
            <a:r>
              <a:rPr lang="en-US" sz="2400" dirty="0" smtClean="0"/>
              <a:t>Software </a:t>
            </a:r>
            <a:endParaRPr lang="en-US" sz="2400" dirty="0"/>
          </a:p>
          <a:p>
            <a:pPr lvl="1"/>
            <a:r>
              <a:rPr lang="en-US" sz="2400" dirty="0"/>
              <a:t>Programs that run on a computer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803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Principles of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Object-oriented </a:t>
            </a:r>
            <a:r>
              <a:rPr lang="en-US" dirty="0"/>
              <a:t>programming combines data and behavior (or method). This is called </a:t>
            </a:r>
            <a:r>
              <a:rPr lang="en-US" b="1" i="1" dirty="0">
                <a:solidFill>
                  <a:srgbClr val="FF0000"/>
                </a:solidFill>
              </a:rPr>
              <a:t>encapsulation</a:t>
            </a:r>
            <a:r>
              <a:rPr lang="en-US" dirty="0"/>
              <a:t>. </a:t>
            </a:r>
          </a:p>
          <a:p>
            <a:pPr marL="514350" indent="-514350" algn="just">
              <a:buClr>
                <a:schemeClr val="accent1"/>
              </a:buClr>
              <a:buFont typeface="+mj-lt"/>
              <a:buAutoNum type="arabicPeriod"/>
            </a:pPr>
            <a:r>
              <a:rPr lang="en-US" b="1" i="1" dirty="0" smtClean="0">
                <a:solidFill>
                  <a:srgbClr val="FF0000"/>
                </a:solidFill>
              </a:rPr>
              <a:t>Data </a:t>
            </a:r>
            <a:r>
              <a:rPr lang="en-US" b="1" i="1" dirty="0">
                <a:solidFill>
                  <a:srgbClr val="FF0000"/>
                </a:solidFill>
              </a:rPr>
              <a:t>hiding</a:t>
            </a:r>
            <a:r>
              <a:rPr lang="en-US" b="1" i="1" dirty="0"/>
              <a:t> </a:t>
            </a:r>
            <a:r>
              <a:rPr lang="en-US" dirty="0"/>
              <a:t>is the ability of an object to hide data from other objects in the program. </a:t>
            </a:r>
            <a:endParaRPr lang="en-US" dirty="0" smtClean="0"/>
          </a:p>
          <a:p>
            <a:pPr marL="514350" indent="-514350" algn="just">
              <a:buClr>
                <a:schemeClr val="accent1"/>
              </a:buClr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Inheritance</a:t>
            </a:r>
            <a:r>
              <a:rPr lang="en-US" dirty="0" smtClean="0"/>
              <a:t> is the ability to inherit attributes and behavior from existing classes (base class)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2" descr="http://www.c-sharpcorner.com/UploadFile/d0a1c8/object-oriented-programming-in-C-Sharp-net/Images/Object-oriented-Program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905000"/>
            <a:ext cx="4305300" cy="448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6722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Benefits of Object-oriented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2211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Modularity</a:t>
            </a:r>
          </a:p>
          <a:p>
            <a:pPr algn="just"/>
            <a:r>
              <a:rPr lang="en-US" dirty="0" smtClean="0"/>
              <a:t>Information hiding</a:t>
            </a:r>
          </a:p>
          <a:p>
            <a:pPr algn="just"/>
            <a:r>
              <a:rPr lang="en-US" dirty="0" smtClean="0"/>
              <a:t>Code re-use</a:t>
            </a:r>
          </a:p>
          <a:p>
            <a:pPr marL="0" indent="0" algn="just">
              <a:buNone/>
            </a:pPr>
            <a:r>
              <a:rPr lang="en-US" dirty="0" smtClean="0"/>
              <a:t>	Save </a:t>
            </a:r>
            <a:r>
              <a:rPr lang="en-US" dirty="0"/>
              <a:t>development time (and cost) by </a:t>
            </a:r>
            <a:r>
              <a:rPr lang="en-US" dirty="0" smtClean="0"/>
              <a:t>reusing code 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– once </a:t>
            </a:r>
            <a:r>
              <a:rPr lang="en-US" dirty="0"/>
              <a:t>an object class is created it can </a:t>
            </a:r>
            <a:r>
              <a:rPr lang="en-US" dirty="0" smtClean="0"/>
              <a:t>be used 	    	in </a:t>
            </a:r>
            <a:r>
              <a:rPr lang="en-US" dirty="0"/>
              <a:t>other applications </a:t>
            </a:r>
            <a:endParaRPr lang="en-US" dirty="0" smtClean="0"/>
          </a:p>
          <a:p>
            <a:pPr algn="just"/>
            <a:r>
              <a:rPr lang="en-US" dirty="0" smtClean="0"/>
              <a:t>Easy debugging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/>
              <a:t> – </a:t>
            </a:r>
            <a:r>
              <a:rPr lang="en-US" dirty="0" smtClean="0"/>
              <a:t>classes </a:t>
            </a:r>
            <a:r>
              <a:rPr lang="en-US" dirty="0"/>
              <a:t>can be tested independently 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 – reused </a:t>
            </a:r>
            <a:r>
              <a:rPr lang="en-US" dirty="0"/>
              <a:t>objects have already been tested </a:t>
            </a:r>
          </a:p>
          <a:p>
            <a:pPr lvl="1" algn="just"/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1245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virtuosimedia.com/includes/Files/Uploaded/Images/Articles/Lead/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43125"/>
            <a:ext cx="7543800" cy="2514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771092023"/>
              </p:ext>
            </p:extLst>
          </p:nvPr>
        </p:nvGraphicFramePr>
        <p:xfrm>
          <a:off x="495299" y="504924"/>
          <a:ext cx="8153402" cy="6200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1"/>
                <a:gridCol w="4076701"/>
              </a:tblGrid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Procedure</a:t>
                      </a:r>
                      <a:r>
                        <a:rPr lang="en-US" sz="2000" baseline="0" dirty="0" smtClean="0"/>
                        <a:t> oriented programming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Object oriented programming</a:t>
                      </a:r>
                      <a:endParaRPr lang="en-US" sz="2000" b="1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It is known as </a:t>
                      </a:r>
                      <a:r>
                        <a:rPr lang="en-US" sz="1800" b="1" dirty="0" smtClean="0"/>
                        <a:t>linear</a:t>
                      </a:r>
                      <a:r>
                        <a:rPr lang="en-US" sz="1800" dirty="0" smtClean="0"/>
                        <a:t> programming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It is </a:t>
                      </a:r>
                      <a:r>
                        <a:rPr lang="en-US" sz="1800" b="1" dirty="0" smtClean="0"/>
                        <a:t>no</a:t>
                      </a:r>
                      <a:r>
                        <a:rPr lang="en-US" sz="1800" b="1" baseline="0" dirty="0" smtClean="0"/>
                        <a:t>t linear</a:t>
                      </a:r>
                      <a:r>
                        <a:rPr lang="en-US" sz="1800" baseline="0" dirty="0" smtClean="0"/>
                        <a:t> programming</a:t>
                      </a:r>
                      <a:endParaRPr 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Program </a:t>
                      </a:r>
                      <a:r>
                        <a:rPr lang="en-US" sz="1800" dirty="0"/>
                        <a:t>is divided into small parts called </a:t>
                      </a:r>
                      <a:r>
                        <a:rPr lang="en-US" sz="1800" b="1" dirty="0" smtClean="0"/>
                        <a:t>functions</a:t>
                      </a:r>
                      <a:endParaRPr lang="en-US" sz="1800" b="1" dirty="0"/>
                    </a:p>
                  </a:txBody>
                  <a:tcPr marL="37098" marR="37098" marT="18549" marB="1854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Program </a:t>
                      </a:r>
                      <a:r>
                        <a:rPr lang="en-US" sz="1800" dirty="0"/>
                        <a:t>is divided into </a:t>
                      </a:r>
                      <a:r>
                        <a:rPr lang="en-US" sz="1800" dirty="0" smtClean="0"/>
                        <a:t>number</a:t>
                      </a:r>
                      <a:r>
                        <a:rPr lang="en-US" sz="1800" baseline="0" dirty="0" smtClean="0"/>
                        <a:t> of entities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/>
                        <a:t>called </a:t>
                      </a:r>
                      <a:r>
                        <a:rPr lang="en-US" sz="1800" b="1" dirty="0"/>
                        <a:t>objects</a:t>
                      </a:r>
                      <a:r>
                        <a:rPr lang="en-US" sz="1800" dirty="0" smtClean="0"/>
                        <a:t>.</a:t>
                      </a:r>
                      <a:endParaRPr lang="en-US" sz="1800" b="1" dirty="0" smtClean="0"/>
                    </a:p>
                  </a:txBody>
                  <a:tcPr marL="37098" marR="37098" marT="18549" marB="18549"/>
                </a:tc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In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Procedural</a:t>
                      </a:r>
                      <a:r>
                        <a:rPr lang="en-US" sz="1800" baseline="0" dirty="0" smtClean="0"/>
                        <a:t> programming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/>
                        <a:t>Data can move freely from function to function in the system.</a:t>
                      </a:r>
                    </a:p>
                  </a:txBody>
                  <a:tcPr marL="37098" marR="37098" marT="18549" marB="1854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In OOP, objects can move and communicate with each other through member functions.</a:t>
                      </a:r>
                    </a:p>
                  </a:txBody>
                  <a:tcPr marL="37098" marR="37098" marT="18549" marB="18549"/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Procedural</a:t>
                      </a:r>
                      <a:r>
                        <a:rPr lang="en-US" sz="1800" baseline="0" dirty="0" smtClean="0"/>
                        <a:t> programming </a:t>
                      </a:r>
                      <a:r>
                        <a:rPr lang="en-US" sz="1800" dirty="0" smtClean="0"/>
                        <a:t>follows </a:t>
                      </a:r>
                      <a:r>
                        <a:rPr lang="en-US" sz="1800" b="1" dirty="0" smtClean="0"/>
                        <a:t>Top Down</a:t>
                      </a:r>
                      <a:r>
                        <a:rPr lang="en-US" sz="1800" dirty="0" smtClean="0"/>
                        <a:t> approach.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OOP follows </a:t>
                      </a:r>
                      <a:r>
                        <a:rPr lang="en-US" sz="1800" b="1" dirty="0" smtClean="0"/>
                        <a:t>Bottom Up</a:t>
                      </a:r>
                      <a:r>
                        <a:rPr lang="en-US" sz="1800" dirty="0" smtClean="0"/>
                        <a:t> approach</a:t>
                      </a:r>
                      <a:endParaRPr 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To add new data and function in </a:t>
                      </a:r>
                      <a:r>
                        <a:rPr lang="en-US" sz="1800" dirty="0" smtClean="0"/>
                        <a:t>Procedural</a:t>
                      </a:r>
                      <a:r>
                        <a:rPr lang="en-US" sz="1800" baseline="0" dirty="0" smtClean="0"/>
                        <a:t> programming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/>
                        <a:t>is </a:t>
                      </a:r>
                      <a:r>
                        <a:rPr lang="en-US" sz="1800" b="1" dirty="0"/>
                        <a:t>not </a:t>
                      </a:r>
                      <a:r>
                        <a:rPr lang="en-US" sz="1800" b="0" dirty="0"/>
                        <a:t>so</a:t>
                      </a:r>
                      <a:r>
                        <a:rPr lang="en-US" sz="1800" b="1" dirty="0"/>
                        <a:t> easy</a:t>
                      </a:r>
                      <a:r>
                        <a:rPr lang="en-US" sz="1800" dirty="0"/>
                        <a:t>.</a:t>
                      </a:r>
                    </a:p>
                  </a:txBody>
                  <a:tcPr marL="37098" marR="37098" marT="18549" marB="1854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OOP provides an easy way to add new data and function.</a:t>
                      </a:r>
                    </a:p>
                  </a:txBody>
                  <a:tcPr marL="37098" marR="37098" marT="18549" marB="18549"/>
                </a:tc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Procedural</a:t>
                      </a:r>
                      <a:r>
                        <a:rPr lang="en-US" sz="1800" baseline="0" dirty="0" smtClean="0"/>
                        <a:t> programming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b="1" dirty="0"/>
                        <a:t>does not</a:t>
                      </a:r>
                      <a:r>
                        <a:rPr lang="en-US" sz="1800" dirty="0"/>
                        <a:t> have any proper way for </a:t>
                      </a:r>
                      <a:r>
                        <a:rPr lang="en-US" sz="1800" b="1" dirty="0"/>
                        <a:t>hiding</a:t>
                      </a:r>
                      <a:r>
                        <a:rPr lang="en-US" sz="1800" dirty="0"/>
                        <a:t> data so it is less secure.</a:t>
                      </a:r>
                    </a:p>
                  </a:txBody>
                  <a:tcPr marL="37098" marR="37098" marT="18549" marB="1854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OOP </a:t>
                      </a:r>
                      <a:r>
                        <a:rPr lang="en-US" sz="1800" b="1" dirty="0"/>
                        <a:t>provides Data Hiding</a:t>
                      </a:r>
                      <a:r>
                        <a:rPr lang="en-US" sz="1800" dirty="0"/>
                        <a:t> so provides more security.</a:t>
                      </a:r>
                    </a:p>
                  </a:txBody>
                  <a:tcPr marL="37098" marR="37098" marT="18549" marB="18549"/>
                </a:tc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There</a:t>
                      </a:r>
                      <a:r>
                        <a:rPr lang="en-US" sz="1800" baseline="0" dirty="0" smtClean="0"/>
                        <a:t> is </a:t>
                      </a:r>
                      <a:r>
                        <a:rPr lang="en-US" sz="1800" b="1" baseline="0" dirty="0" smtClean="0"/>
                        <a:t>no concept of reusability</a:t>
                      </a:r>
                      <a:endParaRPr lang="en-US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aseline="0" dirty="0" smtClean="0"/>
                        <a:t> </a:t>
                      </a:r>
                      <a:r>
                        <a:rPr lang="en-US" sz="1800" b="1" baseline="0" dirty="0" smtClean="0"/>
                        <a:t>Reusability</a:t>
                      </a:r>
                      <a:r>
                        <a:rPr lang="en-US" sz="1800" baseline="0" dirty="0" smtClean="0"/>
                        <a:t>  concept  is introduced here</a:t>
                      </a:r>
                      <a:endParaRPr 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Example of </a:t>
                      </a:r>
                      <a:r>
                        <a:rPr lang="en-US" sz="1800" dirty="0" smtClean="0"/>
                        <a:t>Procedural</a:t>
                      </a:r>
                      <a:r>
                        <a:rPr lang="en-US" sz="1800" baseline="0" dirty="0" smtClean="0"/>
                        <a:t> programming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/>
                        <a:t>are : C, VB, FORTRAN, Pascal.</a:t>
                      </a:r>
                    </a:p>
                  </a:txBody>
                  <a:tcPr marL="37098" marR="37098" marT="18549" marB="1854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Example of OOP are : C++, JAVA, VB.NET, C#.NET.</a:t>
                      </a:r>
                    </a:p>
                  </a:txBody>
                  <a:tcPr marL="37098" marR="37098" marT="18549" marB="18549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3490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</p:spPr>
        <p:txBody>
          <a:bodyPr>
            <a:noAutofit/>
          </a:bodyPr>
          <a:lstStyle/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 Programming Basics</a:t>
            </a:r>
            <a:br>
              <a:rPr lang="en-US" sz="3600" dirty="0" smtClean="0">
                <a:solidFill>
                  <a:srgbClr val="C00000"/>
                </a:solidFill>
              </a:rPr>
            </a:br>
            <a:r>
              <a:rPr lang="en-US" sz="3600" dirty="0" smtClean="0">
                <a:solidFill>
                  <a:srgbClr val="C00000"/>
                </a:solidFill>
              </a:rPr>
              <a:t>C Program development environment &amp; tools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298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573" y="457200"/>
            <a:ext cx="8229600" cy="1143000"/>
          </a:xfrm>
        </p:spPr>
        <p:txBody>
          <a:bodyPr/>
          <a:lstStyle/>
          <a:p>
            <a:r>
              <a:rPr lang="en-US" dirty="0" smtClean="0"/>
              <a:t>What is a Computer?</a:t>
            </a:r>
            <a:endParaRPr lang="en-US" dirty="0"/>
          </a:p>
        </p:txBody>
      </p:sp>
      <p:pic>
        <p:nvPicPr>
          <p:cNvPr id="4" name="Picture 4" descr="7713d01_0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464" b="9085"/>
          <a:stretch>
            <a:fillRect/>
          </a:stretch>
        </p:blipFill>
        <p:spPr>
          <a:xfrm>
            <a:off x="940106" y="1524000"/>
            <a:ext cx="7289494" cy="48006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78597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57200" y="1063823"/>
            <a:ext cx="3886200" cy="3431977"/>
            <a:chOff x="457200" y="1063823"/>
            <a:chExt cx="3886200" cy="3431977"/>
          </a:xfrm>
        </p:grpSpPr>
        <p:grpSp>
          <p:nvGrpSpPr>
            <p:cNvPr id="32" name="Group 31"/>
            <p:cNvGrpSpPr/>
            <p:nvPr/>
          </p:nvGrpSpPr>
          <p:grpSpPr>
            <a:xfrm>
              <a:off x="457200" y="1063823"/>
              <a:ext cx="3886200" cy="3431977"/>
              <a:chOff x="304800" y="1463796"/>
              <a:chExt cx="4648199" cy="4321264"/>
            </a:xfrm>
          </p:grpSpPr>
          <p:pic>
            <p:nvPicPr>
              <p:cNvPr id="10" name="Picture 9" descr="can-we-have-artificial-human-brain_7548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4800" y="2075814"/>
                <a:ext cx="3962400" cy="3709246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3429000" y="1981199"/>
                <a:ext cx="1219200" cy="658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Primary storage</a:t>
                </a:r>
                <a:endParaRPr lang="en-US" sz="1400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057400" y="1463796"/>
                <a:ext cx="1219200" cy="387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CPU</a:t>
                </a:r>
                <a:endParaRPr lang="en-US" sz="1400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810000" y="4825612"/>
                <a:ext cx="914399" cy="658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Output </a:t>
                </a:r>
              </a:p>
              <a:p>
                <a:r>
                  <a:rPr lang="en-US" sz="1400" b="1" dirty="0" smtClean="0"/>
                  <a:t>unit</a:t>
                </a:r>
                <a:endParaRPr lang="en-US" sz="1400" b="1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189505" y="3386440"/>
                <a:ext cx="763494" cy="658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Input</a:t>
                </a:r>
              </a:p>
              <a:p>
                <a:r>
                  <a:rPr lang="en-US" sz="1400" b="1" dirty="0" smtClean="0"/>
                  <a:t>unit</a:t>
                </a:r>
                <a:endParaRPr lang="en-US" sz="1400" b="1" dirty="0"/>
              </a:p>
            </p:txBody>
          </p:sp>
          <p:cxnSp>
            <p:nvCxnSpPr>
              <p:cNvPr id="18" name="Straight Connector 17"/>
              <p:cNvCxnSpPr>
                <a:stCxn id="10" idx="3"/>
              </p:cNvCxnSpPr>
              <p:nvPr/>
            </p:nvCxnSpPr>
            <p:spPr>
              <a:xfrm flipH="1" flipV="1">
                <a:off x="3657600" y="3581401"/>
                <a:ext cx="609599" cy="349036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>
                <a:off x="3779155" y="3992954"/>
                <a:ext cx="566703" cy="50501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16200000" flipV="1">
                <a:off x="3768165" y="4633723"/>
                <a:ext cx="228600" cy="2286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>
                <a:off x="2032643" y="2008737"/>
                <a:ext cx="530621" cy="23906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1219200" y="15240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Organization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2255837"/>
            <a:ext cx="4038600" cy="4525963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Six logical units </a:t>
            </a:r>
            <a:r>
              <a:rPr lang="en-US" dirty="0" smtClean="0"/>
              <a:t>of Computer</a:t>
            </a:r>
          </a:p>
          <a:p>
            <a:pPr marL="813816" lvl="1" indent="-457200" algn="just">
              <a:buFont typeface="Courier New" pitchFamily="49" charset="0"/>
              <a:buChar char="o"/>
            </a:pPr>
            <a:r>
              <a:rPr lang="en-US" dirty="0" smtClean="0"/>
              <a:t>Input Unit</a:t>
            </a:r>
          </a:p>
          <a:p>
            <a:pPr marL="813816" lvl="1" indent="-457200" algn="just">
              <a:buFont typeface="Courier New" pitchFamily="49" charset="0"/>
              <a:buChar char="o"/>
            </a:pPr>
            <a:r>
              <a:rPr lang="en-US" dirty="0"/>
              <a:t>Output Unit</a:t>
            </a:r>
          </a:p>
          <a:p>
            <a:pPr marL="813816" lvl="1" indent="-457200" algn="just">
              <a:buFont typeface="Courier New" pitchFamily="49" charset="0"/>
              <a:buChar char="o"/>
            </a:pPr>
            <a:r>
              <a:rPr lang="en-US" dirty="0"/>
              <a:t>Memory </a:t>
            </a:r>
            <a:r>
              <a:rPr lang="en-US" dirty="0" smtClean="0"/>
              <a:t>Unit (Primary Memory)</a:t>
            </a:r>
            <a:endParaRPr lang="en-US" dirty="0"/>
          </a:p>
          <a:p>
            <a:pPr marL="813816" lvl="1" indent="-457200" algn="just">
              <a:buFont typeface="Courier New" pitchFamily="49" charset="0"/>
              <a:buChar char="o"/>
            </a:pPr>
            <a:r>
              <a:rPr lang="en-US" dirty="0"/>
              <a:t>Arithmetic and </a:t>
            </a:r>
            <a:endParaRPr lang="en-US" dirty="0" smtClean="0"/>
          </a:p>
          <a:p>
            <a:pPr marL="813816" lvl="1" indent="-457200" algn="just">
              <a:buNone/>
            </a:pPr>
            <a:r>
              <a:rPr lang="en-US" dirty="0" smtClean="0"/>
              <a:t>      Logic </a:t>
            </a:r>
            <a:r>
              <a:rPr lang="en-US" dirty="0"/>
              <a:t>Unit</a:t>
            </a:r>
          </a:p>
          <a:p>
            <a:pPr marL="813816" lvl="1" indent="-457200" algn="just">
              <a:buFont typeface="Courier New" pitchFamily="49" charset="0"/>
              <a:buChar char="o"/>
            </a:pPr>
            <a:r>
              <a:rPr lang="en-US" dirty="0"/>
              <a:t>CPU</a:t>
            </a:r>
          </a:p>
          <a:p>
            <a:pPr marL="813816" lvl="1" indent="-457200" algn="just">
              <a:buFont typeface="Courier New" pitchFamily="49" charset="0"/>
              <a:buChar char="o"/>
            </a:pPr>
            <a:r>
              <a:rPr lang="en-US" dirty="0"/>
              <a:t>Secondary Stora</a:t>
            </a:r>
            <a:r>
              <a:rPr lang="en-US" dirty="0" smtClean="0"/>
              <a:t>ge </a:t>
            </a:r>
          </a:p>
          <a:p>
            <a:pPr marL="813816" lvl="1" indent="-457200" algn="just">
              <a:buNone/>
            </a:pPr>
            <a:r>
              <a:rPr lang="en-US" dirty="0" smtClean="0"/>
              <a:t>      Unit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62800" y="5704608"/>
            <a:ext cx="533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Content Placeholder 18" descr="COMPUTERORGANIZATION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615798"/>
            <a:ext cx="4038600" cy="4494767"/>
          </a:xfrm>
        </p:spPr>
      </p:pic>
    </p:spTree>
    <p:extLst>
      <p:ext uri="{BB962C8B-B14F-4D97-AF65-F5344CB8AC3E}">
        <p14:creationId xmlns="" xmlns:p14="http://schemas.microsoft.com/office/powerpoint/2010/main" val="167170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8" y="-4051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9600" y="1600200"/>
            <a:ext cx="4191000" cy="4525963"/>
          </a:xfrm>
        </p:spPr>
        <p:txBody>
          <a:bodyPr>
            <a:normAutofit/>
          </a:bodyPr>
          <a:lstStyle/>
          <a:p>
            <a:pPr marL="476250" indent="-419100">
              <a:buNone/>
            </a:pPr>
            <a:r>
              <a:rPr lang="en-US" dirty="0" smtClean="0"/>
              <a:t>Input unit</a:t>
            </a:r>
          </a:p>
          <a:p>
            <a:pPr marL="495300" indent="-239713"/>
            <a:r>
              <a:rPr lang="en-US" dirty="0" smtClean="0"/>
              <a:t>“Receiving” section.</a:t>
            </a:r>
          </a:p>
          <a:p>
            <a:pPr marL="495300" indent="-239713"/>
            <a:r>
              <a:rPr lang="en-US" dirty="0" smtClean="0"/>
              <a:t>Obtains information (data and programs) from input devices</a:t>
            </a:r>
          </a:p>
          <a:p>
            <a:pPr marL="495300" indent="-239713">
              <a:buNone/>
            </a:pPr>
            <a:r>
              <a:rPr lang="en-US" dirty="0" smtClean="0"/>
              <a:t>Input devices are: </a:t>
            </a:r>
            <a:r>
              <a:rPr lang="en-US" dirty="0" smtClean="0">
                <a:solidFill>
                  <a:srgbClr val="FF0000"/>
                </a:solidFill>
              </a:rPr>
              <a:t>Keyboard, mouse, microphone, scanner, networks, etc</a:t>
            </a:r>
          </a:p>
        </p:txBody>
      </p:sp>
      <p:pic>
        <p:nvPicPr>
          <p:cNvPr id="13" name="Picture 4" descr="7713d01_0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464" b="11785"/>
          <a:stretch>
            <a:fillRect/>
          </a:stretch>
        </p:blipFill>
        <p:spPr>
          <a:xfrm>
            <a:off x="381000" y="1600200"/>
            <a:ext cx="3733800" cy="4495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" name="Oval 14"/>
          <p:cNvSpPr/>
          <p:nvPr/>
        </p:nvSpPr>
        <p:spPr>
          <a:xfrm>
            <a:off x="1981200" y="3657600"/>
            <a:ext cx="1828800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15" idx="6"/>
          </p:cNvCxnSpPr>
          <p:nvPr/>
        </p:nvCxnSpPr>
        <p:spPr>
          <a:xfrm rot="10800000">
            <a:off x="3810000" y="4191000"/>
            <a:ext cx="9144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731657" y="1143000"/>
            <a:ext cx="3276600" cy="3276600"/>
            <a:chOff x="4731657" y="1143000"/>
            <a:chExt cx="3276600" cy="3276600"/>
          </a:xfrm>
        </p:grpSpPr>
        <p:pic>
          <p:nvPicPr>
            <p:cNvPr id="9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 rot="21303997">
              <a:off x="5303157" y="1939451"/>
              <a:ext cx="21336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Discuss some of the examples on input like mouth, ear, eyes and ask for more such examples…</a:t>
              </a:r>
              <a:endParaRPr lang="en-IN" b="1" dirty="0">
                <a:latin typeface="Bradley Hand ITC" panose="03070402050302030203" pitchFamily="66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02592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Organization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4267200" cy="4525963"/>
          </a:xfrm>
        </p:spPr>
        <p:txBody>
          <a:bodyPr>
            <a:normAutofit fontScale="92500" lnSpcReduction="10000"/>
          </a:bodyPr>
          <a:lstStyle/>
          <a:p>
            <a:pPr marL="476250" indent="-419100">
              <a:buNone/>
            </a:pPr>
            <a:r>
              <a:rPr lang="en-US" dirty="0" smtClean="0"/>
              <a:t>Output unit  </a:t>
            </a:r>
          </a:p>
          <a:p>
            <a:pPr marL="495300" indent="-239713"/>
            <a:r>
              <a:rPr lang="en-US" dirty="0" smtClean="0"/>
              <a:t>“Shipping” section</a:t>
            </a:r>
          </a:p>
          <a:p>
            <a:pPr marL="495300" indent="-239713"/>
            <a:r>
              <a:rPr lang="en-US" dirty="0" smtClean="0"/>
              <a:t>Takes information processed by computer.</a:t>
            </a:r>
          </a:p>
          <a:p>
            <a:pPr marL="495300" indent="-239713"/>
            <a:r>
              <a:rPr lang="en-US" dirty="0" smtClean="0"/>
              <a:t>Places information on output devices.</a:t>
            </a:r>
          </a:p>
          <a:p>
            <a:pPr marL="495300" indent="-239713"/>
            <a:r>
              <a:rPr lang="en-US" dirty="0" smtClean="0"/>
              <a:t>Output devices are:</a:t>
            </a:r>
          </a:p>
          <a:p>
            <a:pPr marL="895350" lvl="1" indent="-277813"/>
            <a:r>
              <a:rPr lang="en-US" dirty="0" smtClean="0">
                <a:solidFill>
                  <a:srgbClr val="FF0000"/>
                </a:solidFill>
              </a:rPr>
              <a:t>Screen, printer, speaker, etc.</a:t>
            </a:r>
          </a:p>
          <a:p>
            <a:pPr marL="495300" indent="-239713"/>
            <a:r>
              <a:rPr lang="en-US" dirty="0" smtClean="0"/>
              <a:t>Used information to control other devices.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8" name="Picture 4" descr="7713d01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464" b="11785"/>
          <a:stretch>
            <a:fillRect/>
          </a:stretch>
        </p:blipFill>
        <p:spPr>
          <a:xfrm>
            <a:off x="381000" y="1600200"/>
            <a:ext cx="3733800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Oval 8"/>
          <p:cNvSpPr/>
          <p:nvPr/>
        </p:nvSpPr>
        <p:spPr>
          <a:xfrm>
            <a:off x="2286000" y="2362200"/>
            <a:ext cx="1981200" cy="167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4000500" y="3390900"/>
            <a:ext cx="10668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731657" y="1143000"/>
            <a:ext cx="3276600" cy="3276600"/>
            <a:chOff x="4731657" y="1143000"/>
            <a:chExt cx="3276600" cy="3276600"/>
          </a:xfrm>
        </p:grpSpPr>
        <p:pic>
          <p:nvPicPr>
            <p:cNvPr id="12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 rot="21303997">
              <a:off x="5303157" y="2077950"/>
              <a:ext cx="21336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Discuss some of the examples on output like vocal chord etc. ask for more such examples…</a:t>
              </a:r>
              <a:endParaRPr lang="en-IN" b="1" dirty="0">
                <a:latin typeface="Bradley Hand ITC" panose="03070402050302030203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8" y="-4051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600" y="1676400"/>
            <a:ext cx="4038600" cy="4571999"/>
          </a:xfrm>
        </p:spPr>
        <p:txBody>
          <a:bodyPr>
            <a:normAutofit fontScale="70000" lnSpcReduction="20000"/>
          </a:bodyPr>
          <a:lstStyle/>
          <a:p>
            <a:pPr marL="476250" indent="-419100">
              <a:buNone/>
            </a:pPr>
            <a:r>
              <a:rPr lang="en-US" dirty="0" smtClean="0"/>
              <a:t>Memory unit </a:t>
            </a:r>
          </a:p>
          <a:p>
            <a:pPr marL="495300" indent="-381000"/>
            <a:r>
              <a:rPr lang="en-US" dirty="0" smtClean="0"/>
              <a:t>Rapid access, relatively low capacity “warehouse” section </a:t>
            </a:r>
          </a:p>
          <a:p>
            <a:pPr marL="495300" indent="-381000"/>
            <a:r>
              <a:rPr lang="en-US" dirty="0" smtClean="0"/>
              <a:t>Retains information from input unit</a:t>
            </a:r>
          </a:p>
          <a:p>
            <a:pPr marL="495300" indent="-381000"/>
            <a:r>
              <a:rPr lang="en-US" dirty="0" smtClean="0"/>
              <a:t>Immediately available for processing</a:t>
            </a:r>
          </a:p>
          <a:p>
            <a:pPr marL="495300" indent="-381000"/>
            <a:r>
              <a:rPr lang="en-US" dirty="0" smtClean="0"/>
              <a:t>Retains processed information	</a:t>
            </a:r>
          </a:p>
          <a:p>
            <a:pPr marL="895350" lvl="1" indent="-381000"/>
            <a:r>
              <a:rPr lang="en-US" dirty="0" smtClean="0"/>
              <a:t>Until placed on output devices</a:t>
            </a:r>
          </a:p>
          <a:p>
            <a:r>
              <a:rPr lang="en-US" dirty="0" smtClean="0"/>
              <a:t>Information is Volatile</a:t>
            </a:r>
          </a:p>
          <a:p>
            <a:r>
              <a:rPr lang="en-US" dirty="0" smtClean="0"/>
              <a:t>Called as memory or  primary memory</a:t>
            </a:r>
          </a:p>
          <a:p>
            <a:pPr marL="476250" indent="-419100">
              <a:buNone/>
            </a:pPr>
            <a:r>
              <a:rPr lang="en-US" dirty="0" smtClean="0"/>
              <a:t>Arithmetic and logic unit (ALU) </a:t>
            </a:r>
          </a:p>
          <a:p>
            <a:pPr marL="495300" indent="-381000"/>
            <a:r>
              <a:rPr lang="en-US" dirty="0" smtClean="0"/>
              <a:t>“Manufacturing” section</a:t>
            </a:r>
          </a:p>
          <a:p>
            <a:pPr marL="495300" indent="-381000"/>
            <a:r>
              <a:rPr lang="en-US" dirty="0" smtClean="0"/>
              <a:t>Performs arithmetic calculations and logic decisions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1228" t="26631" r="32072" b="20749"/>
          <a:stretch/>
        </p:blipFill>
        <p:spPr bwMode="auto">
          <a:xfrm>
            <a:off x="457199" y="1560404"/>
            <a:ext cx="4024629" cy="4535596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Oval 10"/>
          <p:cNvSpPr/>
          <p:nvPr/>
        </p:nvSpPr>
        <p:spPr>
          <a:xfrm>
            <a:off x="685800" y="3048000"/>
            <a:ext cx="182880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11" idx="6"/>
          </p:cNvCxnSpPr>
          <p:nvPr/>
        </p:nvCxnSpPr>
        <p:spPr>
          <a:xfrm rot="10800000">
            <a:off x="2514600" y="3657600"/>
            <a:ext cx="2362200" cy="152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590800" y="2438400"/>
            <a:ext cx="1371600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endCxn id="14" idx="6"/>
          </p:cNvCxnSpPr>
          <p:nvPr/>
        </p:nvCxnSpPr>
        <p:spPr>
          <a:xfrm rot="5400000">
            <a:off x="3905250" y="2038350"/>
            <a:ext cx="11049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5065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8" y="-4051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600" y="1600200"/>
            <a:ext cx="4038600" cy="4525963"/>
          </a:xfrm>
        </p:spPr>
        <p:txBody>
          <a:bodyPr>
            <a:normAutofit fontScale="92500" lnSpcReduction="20000"/>
          </a:bodyPr>
          <a:lstStyle/>
          <a:p>
            <a:pPr marL="476250" indent="-419100">
              <a:buNone/>
            </a:pPr>
            <a:r>
              <a:rPr lang="en-US" dirty="0" smtClean="0"/>
              <a:t>Central processing unit (CPU)  </a:t>
            </a:r>
          </a:p>
          <a:p>
            <a:pPr marL="495300" indent="-381000"/>
            <a:r>
              <a:rPr lang="en-US" dirty="0" smtClean="0"/>
              <a:t>“Administrative” section</a:t>
            </a:r>
          </a:p>
          <a:p>
            <a:pPr marL="495300" indent="-381000"/>
            <a:r>
              <a:rPr lang="en-US" dirty="0" smtClean="0"/>
              <a:t>Supervises and coordinates other sections of computer</a:t>
            </a:r>
          </a:p>
          <a:p>
            <a:pPr marL="495300" indent="-381000"/>
            <a:r>
              <a:rPr lang="en-US" dirty="0" smtClean="0"/>
              <a:t>Multiprocessors</a:t>
            </a:r>
          </a:p>
          <a:p>
            <a:pPr marL="895350" lvl="1" indent="-381000"/>
            <a:r>
              <a:rPr lang="en-US" dirty="0" smtClean="0"/>
              <a:t>Computers having multiple CPU’s</a:t>
            </a:r>
          </a:p>
          <a:p>
            <a:r>
              <a:rPr lang="en-US" dirty="0" smtClean="0"/>
              <a:t>   Multi-core processors</a:t>
            </a:r>
          </a:p>
          <a:p>
            <a:pPr lvl="1"/>
            <a:r>
              <a:rPr lang="en-US" dirty="0" smtClean="0"/>
              <a:t>Implements multiprocessing on a single chip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28600" y="1600200"/>
            <a:ext cx="4038600" cy="4525963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pic>
        <p:nvPicPr>
          <p:cNvPr id="8" name="Picture 4" descr="7713d01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464" b="11785"/>
          <a:stretch>
            <a:fillRect/>
          </a:stretch>
        </p:blipFill>
        <p:spPr>
          <a:xfrm>
            <a:off x="381000" y="1600200"/>
            <a:ext cx="3733800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Oval 8"/>
          <p:cNvSpPr/>
          <p:nvPr/>
        </p:nvSpPr>
        <p:spPr>
          <a:xfrm>
            <a:off x="2057400" y="2057400"/>
            <a:ext cx="762000" cy="1828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endCxn id="9" idx="6"/>
          </p:cNvCxnSpPr>
          <p:nvPr/>
        </p:nvCxnSpPr>
        <p:spPr>
          <a:xfrm rot="10800000" flipV="1">
            <a:off x="2819400" y="1981200"/>
            <a:ext cx="21336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7870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aman_theme1</Template>
  <TotalTime>5610</TotalTime>
  <Words>1644</Words>
  <Application>Microsoft Office PowerPoint</Application>
  <PresentationFormat>On-screen Show (4:3)</PresentationFormat>
  <Paragraphs>312</Paragraphs>
  <Slides>33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Lpu theme final with copyright</vt:lpstr>
      <vt:lpstr>CSE101-Lec#1</vt:lpstr>
      <vt:lpstr>OUTLINE</vt:lpstr>
      <vt:lpstr>What is a Computer?</vt:lpstr>
      <vt:lpstr>What is a Computer?</vt:lpstr>
      <vt:lpstr>Computer Organization</vt:lpstr>
      <vt:lpstr>Computer Organization</vt:lpstr>
      <vt:lpstr>Computer Organization</vt:lpstr>
      <vt:lpstr>Computer Organization</vt:lpstr>
      <vt:lpstr>Computer Organization</vt:lpstr>
      <vt:lpstr>Computer Organization</vt:lpstr>
      <vt:lpstr>Operating System</vt:lpstr>
      <vt:lpstr>Batch Processing systems</vt:lpstr>
      <vt:lpstr>Batch Operating Systems</vt:lpstr>
      <vt:lpstr>The Advantages of batch based systems: </vt:lpstr>
      <vt:lpstr>The Disadvantages of batch based systems</vt:lpstr>
      <vt:lpstr>Time sharing Operating Systems</vt:lpstr>
      <vt:lpstr>Example</vt:lpstr>
      <vt:lpstr> </vt:lpstr>
      <vt:lpstr>Generations of Operating System</vt:lpstr>
      <vt:lpstr>Slide 20</vt:lpstr>
      <vt:lpstr>Slide 21</vt:lpstr>
      <vt:lpstr>Machine Languages</vt:lpstr>
      <vt:lpstr>Assembly Languages</vt:lpstr>
      <vt:lpstr>High-level Languages</vt:lpstr>
      <vt:lpstr>The Key Software Trend</vt:lpstr>
      <vt:lpstr>Hardware Trends</vt:lpstr>
      <vt:lpstr>Procedural Programming </vt:lpstr>
      <vt:lpstr>Problems with Procedural programming language</vt:lpstr>
      <vt:lpstr> Object-Oriented Programming  </vt:lpstr>
      <vt:lpstr>Principles of OOP</vt:lpstr>
      <vt:lpstr>Benefits of Object-oriented programming</vt:lpstr>
      <vt:lpstr>Slide 32</vt:lpstr>
      <vt:lpstr>Next Class: Programming Basics C Program development environment &amp; tools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organization, Evolution of Operating Systems, Data types and Operators</dc:title>
  <dc:creator>Aman</dc:creator>
  <cp:lastModifiedBy>Aman</cp:lastModifiedBy>
  <cp:revision>139</cp:revision>
  <dcterms:created xsi:type="dcterms:W3CDTF">2013-07-31T04:36:16Z</dcterms:created>
  <dcterms:modified xsi:type="dcterms:W3CDTF">2014-08-02T18:38:53Z</dcterms:modified>
</cp:coreProperties>
</file>