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4" r:id="rId3"/>
    <p:sldId id="277" r:id="rId4"/>
    <p:sldId id="258" r:id="rId5"/>
    <p:sldId id="259" r:id="rId6"/>
    <p:sldId id="278" r:id="rId7"/>
    <p:sldId id="276" r:id="rId8"/>
    <p:sldId id="260" r:id="rId9"/>
    <p:sldId id="285" r:id="rId10"/>
    <p:sldId id="261" r:id="rId11"/>
    <p:sldId id="275" r:id="rId12"/>
    <p:sldId id="284" r:id="rId13"/>
    <p:sldId id="262" r:id="rId14"/>
    <p:sldId id="263" r:id="rId15"/>
    <p:sldId id="264" r:id="rId16"/>
    <p:sldId id="283" r:id="rId17"/>
    <p:sldId id="293" r:id="rId18"/>
    <p:sldId id="281" r:id="rId19"/>
    <p:sldId id="282" r:id="rId20"/>
    <p:sldId id="286" r:id="rId21"/>
    <p:sldId id="265" r:id="rId22"/>
    <p:sldId id="266" r:id="rId23"/>
    <p:sldId id="267" r:id="rId24"/>
    <p:sldId id="287" r:id="rId25"/>
    <p:sldId id="268" r:id="rId26"/>
    <p:sldId id="269" r:id="rId27"/>
    <p:sldId id="271" r:id="rId28"/>
    <p:sldId id="289" r:id="rId29"/>
    <p:sldId id="272" r:id="rId30"/>
    <p:sldId id="270" r:id="rId31"/>
    <p:sldId id="288" r:id="rId32"/>
    <p:sldId id="273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003300"/>
    <a:srgbClr val="2929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462" autoAdjust="0"/>
  </p:normalViewPr>
  <p:slideViewPr>
    <p:cSldViewPr>
      <p:cViewPr>
        <p:scale>
          <a:sx n="70" d="100"/>
          <a:sy n="70" d="100"/>
        </p:scale>
        <p:origin x="-137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96568-9B5D-4AE4-AD36-51B9BAD6B17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49D38F-D37E-4097-BDA6-F89C48C502ED}">
      <dgm:prSet/>
      <dgm:spPr/>
      <dgm:t>
        <a:bodyPr/>
        <a:lstStyle/>
        <a:p>
          <a:pPr rtl="0"/>
          <a:r>
            <a:rPr lang="en-US" dirty="0" smtClean="0"/>
            <a:t>1. An identifier name is any combination of 1 to 31 alphabets, digits or underscores. </a:t>
          </a:r>
          <a:endParaRPr lang="en-US" dirty="0"/>
        </a:p>
      </dgm:t>
    </dgm:pt>
    <dgm:pt modelId="{C455903A-D0D6-4FCA-B21F-4CDE40053527}" type="parTrans" cxnId="{DAF72B01-5D9F-4BA9-8CF4-450A8AFBC31A}">
      <dgm:prSet/>
      <dgm:spPr/>
      <dgm:t>
        <a:bodyPr/>
        <a:lstStyle/>
        <a:p>
          <a:endParaRPr lang="en-US"/>
        </a:p>
      </dgm:t>
    </dgm:pt>
    <dgm:pt modelId="{95F342F3-B744-4FA6-AA7A-1E161C8E075F}" type="sibTrans" cxnId="{DAF72B01-5D9F-4BA9-8CF4-450A8AFBC31A}">
      <dgm:prSet/>
      <dgm:spPr/>
      <dgm:t>
        <a:bodyPr/>
        <a:lstStyle/>
        <a:p>
          <a:endParaRPr lang="en-US"/>
        </a:p>
      </dgm:t>
    </dgm:pt>
    <dgm:pt modelId="{CFC7A6F2-5C1B-4C43-BB14-B4E2736FD4FF}">
      <dgm:prSet/>
      <dgm:spPr/>
      <dgm:t>
        <a:bodyPr/>
        <a:lstStyle/>
        <a:p>
          <a:pPr rtl="0"/>
          <a:r>
            <a:rPr lang="en-US" dirty="0" smtClean="0"/>
            <a:t>2. The first character in the identifier name must be an alphabet or underscore. </a:t>
          </a:r>
          <a:endParaRPr lang="en-US" dirty="0"/>
        </a:p>
      </dgm:t>
    </dgm:pt>
    <dgm:pt modelId="{6D01A6F6-0B4C-476F-9030-E94750ECCD51}" type="parTrans" cxnId="{553B82C4-E53B-4237-AE52-196D788EC462}">
      <dgm:prSet/>
      <dgm:spPr/>
      <dgm:t>
        <a:bodyPr/>
        <a:lstStyle/>
        <a:p>
          <a:endParaRPr lang="en-US"/>
        </a:p>
      </dgm:t>
    </dgm:pt>
    <dgm:pt modelId="{84EF2FD0-CC09-4F92-B1E5-D3D7064398B9}" type="sibTrans" cxnId="{553B82C4-E53B-4237-AE52-196D788EC462}">
      <dgm:prSet/>
      <dgm:spPr/>
      <dgm:t>
        <a:bodyPr/>
        <a:lstStyle/>
        <a:p>
          <a:endParaRPr lang="en-US"/>
        </a:p>
      </dgm:t>
    </dgm:pt>
    <dgm:pt modelId="{A26089E4-8F63-4C9A-A702-6901CD08A220}">
      <dgm:prSet/>
      <dgm:spPr/>
      <dgm:t>
        <a:bodyPr/>
        <a:lstStyle/>
        <a:p>
          <a:pPr rtl="0"/>
          <a:r>
            <a:rPr lang="en-US" dirty="0" smtClean="0"/>
            <a:t>3. No blanks or special symbol other than an underscore can be used in an identifier name. </a:t>
          </a:r>
          <a:endParaRPr lang="en-US" dirty="0"/>
        </a:p>
      </dgm:t>
    </dgm:pt>
    <dgm:pt modelId="{B97F79FE-FDF0-4BD6-8248-A55905357A70}" type="parTrans" cxnId="{E2E0D852-F184-42B4-B3BA-07DD29762D2C}">
      <dgm:prSet/>
      <dgm:spPr/>
      <dgm:t>
        <a:bodyPr/>
        <a:lstStyle/>
        <a:p>
          <a:endParaRPr lang="en-US"/>
        </a:p>
      </dgm:t>
    </dgm:pt>
    <dgm:pt modelId="{9C2E9D95-1C9E-4DDF-AD0A-7391BB31A51A}" type="sibTrans" cxnId="{E2E0D852-F184-42B4-B3BA-07DD29762D2C}">
      <dgm:prSet/>
      <dgm:spPr/>
      <dgm:t>
        <a:bodyPr/>
        <a:lstStyle/>
        <a:p>
          <a:endParaRPr lang="en-US"/>
        </a:p>
      </dgm:t>
    </dgm:pt>
    <dgm:pt modelId="{6C162E45-0D63-4883-B42D-309F59A66CE3}">
      <dgm:prSet/>
      <dgm:spPr/>
      <dgm:t>
        <a:bodyPr/>
        <a:lstStyle/>
        <a:p>
          <a:pPr rtl="0"/>
          <a:r>
            <a:rPr lang="en-US" dirty="0" smtClean="0"/>
            <a:t>4. Keywords are not allowed to be used as identifiers.</a:t>
          </a:r>
          <a:endParaRPr lang="en-US" dirty="0"/>
        </a:p>
      </dgm:t>
    </dgm:pt>
    <dgm:pt modelId="{CA8540C9-2858-4B12-9012-F581B0F3F03D}" type="parTrans" cxnId="{A8433108-D27D-406E-88BF-E170186C270F}">
      <dgm:prSet/>
      <dgm:spPr/>
      <dgm:t>
        <a:bodyPr/>
        <a:lstStyle/>
        <a:p>
          <a:endParaRPr lang="en-US"/>
        </a:p>
      </dgm:t>
    </dgm:pt>
    <dgm:pt modelId="{D0469DCC-241D-4817-863D-15627CC82580}" type="sibTrans" cxnId="{A8433108-D27D-406E-88BF-E170186C270F}">
      <dgm:prSet/>
      <dgm:spPr/>
      <dgm:t>
        <a:bodyPr/>
        <a:lstStyle/>
        <a:p>
          <a:endParaRPr lang="en-US"/>
        </a:p>
      </dgm:t>
    </dgm:pt>
    <dgm:pt modelId="{AA45758D-325C-4AC9-B423-6FA425465D48}" type="pres">
      <dgm:prSet presAssocID="{2D796568-9B5D-4AE4-AD36-51B9BAD6B1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3F38FF-5031-4B9A-BC86-62E08E2DA951}" type="pres">
      <dgm:prSet presAssocID="{5349D38F-D37E-4097-BDA6-F89C48C502E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BEC11-892F-4D20-8374-8C6BEC56B49B}" type="pres">
      <dgm:prSet presAssocID="{95F342F3-B744-4FA6-AA7A-1E161C8E075F}" presName="spacer" presStyleCnt="0"/>
      <dgm:spPr/>
    </dgm:pt>
    <dgm:pt modelId="{881DC6CB-E513-4B3C-9A33-40FEF4486B5F}" type="pres">
      <dgm:prSet presAssocID="{CFC7A6F2-5C1B-4C43-BB14-B4E2736FD4F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9C40A-CCD4-4920-8CB6-EC19DC79F841}" type="pres">
      <dgm:prSet presAssocID="{84EF2FD0-CC09-4F92-B1E5-D3D7064398B9}" presName="spacer" presStyleCnt="0"/>
      <dgm:spPr/>
    </dgm:pt>
    <dgm:pt modelId="{1EDF7C5D-18A8-4EF3-8736-481EF4A4DD3C}" type="pres">
      <dgm:prSet presAssocID="{A26089E4-8F63-4C9A-A702-6901CD08A22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60A38-6A41-4487-A289-8D874421C40E}" type="pres">
      <dgm:prSet presAssocID="{9C2E9D95-1C9E-4DDF-AD0A-7391BB31A51A}" presName="spacer" presStyleCnt="0"/>
      <dgm:spPr/>
    </dgm:pt>
    <dgm:pt modelId="{10AD0BBB-9295-4632-809E-8CE46EA47B75}" type="pres">
      <dgm:prSet presAssocID="{6C162E45-0D63-4883-B42D-309F59A66CE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C3C31C-84CB-4CA1-8806-AFB5EDF50443}" type="presOf" srcId="{2D796568-9B5D-4AE4-AD36-51B9BAD6B172}" destId="{AA45758D-325C-4AC9-B423-6FA425465D48}" srcOrd="0" destOrd="0" presId="urn:microsoft.com/office/officeart/2005/8/layout/vList2"/>
    <dgm:cxn modelId="{A8433108-D27D-406E-88BF-E170186C270F}" srcId="{2D796568-9B5D-4AE4-AD36-51B9BAD6B172}" destId="{6C162E45-0D63-4883-B42D-309F59A66CE3}" srcOrd="3" destOrd="0" parTransId="{CA8540C9-2858-4B12-9012-F581B0F3F03D}" sibTransId="{D0469DCC-241D-4817-863D-15627CC82580}"/>
    <dgm:cxn modelId="{DAF72B01-5D9F-4BA9-8CF4-450A8AFBC31A}" srcId="{2D796568-9B5D-4AE4-AD36-51B9BAD6B172}" destId="{5349D38F-D37E-4097-BDA6-F89C48C502ED}" srcOrd="0" destOrd="0" parTransId="{C455903A-D0D6-4FCA-B21F-4CDE40053527}" sibTransId="{95F342F3-B744-4FA6-AA7A-1E161C8E075F}"/>
    <dgm:cxn modelId="{2F316C13-0D7D-426C-A567-07C22E012CC9}" type="presOf" srcId="{6C162E45-0D63-4883-B42D-309F59A66CE3}" destId="{10AD0BBB-9295-4632-809E-8CE46EA47B75}" srcOrd="0" destOrd="0" presId="urn:microsoft.com/office/officeart/2005/8/layout/vList2"/>
    <dgm:cxn modelId="{553B82C4-E53B-4237-AE52-196D788EC462}" srcId="{2D796568-9B5D-4AE4-AD36-51B9BAD6B172}" destId="{CFC7A6F2-5C1B-4C43-BB14-B4E2736FD4FF}" srcOrd="1" destOrd="0" parTransId="{6D01A6F6-0B4C-476F-9030-E94750ECCD51}" sibTransId="{84EF2FD0-CC09-4F92-B1E5-D3D7064398B9}"/>
    <dgm:cxn modelId="{B05CFA1E-30A1-4126-AF50-597D2AA3F75F}" type="presOf" srcId="{A26089E4-8F63-4C9A-A702-6901CD08A220}" destId="{1EDF7C5D-18A8-4EF3-8736-481EF4A4DD3C}" srcOrd="0" destOrd="0" presId="urn:microsoft.com/office/officeart/2005/8/layout/vList2"/>
    <dgm:cxn modelId="{F34A7C49-01C0-4D3D-8FC7-9AC17F148045}" type="presOf" srcId="{CFC7A6F2-5C1B-4C43-BB14-B4E2736FD4FF}" destId="{881DC6CB-E513-4B3C-9A33-40FEF4486B5F}" srcOrd="0" destOrd="0" presId="urn:microsoft.com/office/officeart/2005/8/layout/vList2"/>
    <dgm:cxn modelId="{E2E0D852-F184-42B4-B3BA-07DD29762D2C}" srcId="{2D796568-9B5D-4AE4-AD36-51B9BAD6B172}" destId="{A26089E4-8F63-4C9A-A702-6901CD08A220}" srcOrd="2" destOrd="0" parTransId="{B97F79FE-FDF0-4BD6-8248-A55905357A70}" sibTransId="{9C2E9D95-1C9E-4DDF-AD0A-7391BB31A51A}"/>
    <dgm:cxn modelId="{8B8231AD-5CAA-4F7F-88A2-C4258ADA8A42}" type="presOf" srcId="{5349D38F-D37E-4097-BDA6-F89C48C502ED}" destId="{903F38FF-5031-4B9A-BC86-62E08E2DA951}" srcOrd="0" destOrd="0" presId="urn:microsoft.com/office/officeart/2005/8/layout/vList2"/>
    <dgm:cxn modelId="{0387A6FB-DE87-4558-8FF5-7CA0845CAEFB}" type="presParOf" srcId="{AA45758D-325C-4AC9-B423-6FA425465D48}" destId="{903F38FF-5031-4B9A-BC86-62E08E2DA951}" srcOrd="0" destOrd="0" presId="urn:microsoft.com/office/officeart/2005/8/layout/vList2"/>
    <dgm:cxn modelId="{48A1AA14-95F1-4843-8524-EC25CC730864}" type="presParOf" srcId="{AA45758D-325C-4AC9-B423-6FA425465D48}" destId="{C0BBEC11-892F-4D20-8374-8C6BEC56B49B}" srcOrd="1" destOrd="0" presId="urn:microsoft.com/office/officeart/2005/8/layout/vList2"/>
    <dgm:cxn modelId="{1E78251C-F7B5-47BD-B6FF-09F2F09EA6F3}" type="presParOf" srcId="{AA45758D-325C-4AC9-B423-6FA425465D48}" destId="{881DC6CB-E513-4B3C-9A33-40FEF4486B5F}" srcOrd="2" destOrd="0" presId="urn:microsoft.com/office/officeart/2005/8/layout/vList2"/>
    <dgm:cxn modelId="{F1ADB9B7-51A0-4462-BC3D-35ADCE009506}" type="presParOf" srcId="{AA45758D-325C-4AC9-B423-6FA425465D48}" destId="{BB49C40A-CCD4-4920-8CB6-EC19DC79F841}" srcOrd="3" destOrd="0" presId="urn:microsoft.com/office/officeart/2005/8/layout/vList2"/>
    <dgm:cxn modelId="{C3947F43-E067-45F6-BCB4-CAE7310B9A4F}" type="presParOf" srcId="{AA45758D-325C-4AC9-B423-6FA425465D48}" destId="{1EDF7C5D-18A8-4EF3-8736-481EF4A4DD3C}" srcOrd="4" destOrd="0" presId="urn:microsoft.com/office/officeart/2005/8/layout/vList2"/>
    <dgm:cxn modelId="{47237300-D7F2-4D92-97A7-5AA1CAAAC9AE}" type="presParOf" srcId="{AA45758D-325C-4AC9-B423-6FA425465D48}" destId="{6C560A38-6A41-4487-A289-8D874421C40E}" srcOrd="5" destOrd="0" presId="urn:microsoft.com/office/officeart/2005/8/layout/vList2"/>
    <dgm:cxn modelId="{B9840692-4009-4979-B26B-1A50EDB0CEE1}" type="presParOf" srcId="{AA45758D-325C-4AC9-B423-6FA425465D48}" destId="{10AD0BBB-9295-4632-809E-8CE46EA47B75}" srcOrd="6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A81A8-7ACE-4E1A-B8DF-C62EED19DCDB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098644-F3AD-4D39-BCD7-57BF93E29BB2}">
      <dgm:prSet custT="1"/>
      <dgm:spPr/>
      <dgm:t>
        <a:bodyPr/>
        <a:lstStyle/>
        <a:p>
          <a:pPr rtl="0"/>
          <a:r>
            <a:rPr lang="en-US" sz="5400" b="1" dirty="0" smtClean="0"/>
            <a:t>Data Type</a:t>
          </a:r>
          <a:endParaRPr lang="en-US" sz="5400" dirty="0"/>
        </a:p>
      </dgm:t>
    </dgm:pt>
    <dgm:pt modelId="{9D856FE2-1F9F-4A00-9D5B-52B6A933E27E}" type="parTrans" cxnId="{D7734964-EAB8-4922-887A-0D718AB25FEC}">
      <dgm:prSet/>
      <dgm:spPr/>
      <dgm:t>
        <a:bodyPr/>
        <a:lstStyle/>
        <a:p>
          <a:endParaRPr lang="en-US"/>
        </a:p>
      </dgm:t>
    </dgm:pt>
    <dgm:pt modelId="{45F28138-1256-4601-B256-62A4AEEB7A44}" type="sibTrans" cxnId="{D7734964-EAB8-4922-887A-0D718AB25FEC}">
      <dgm:prSet/>
      <dgm:spPr/>
      <dgm:t>
        <a:bodyPr/>
        <a:lstStyle/>
        <a:p>
          <a:endParaRPr lang="en-US"/>
        </a:p>
      </dgm:t>
    </dgm:pt>
    <dgm:pt modelId="{6285D63D-7C35-4F65-9E77-5D74E9ED18A5}">
      <dgm:prSet/>
      <dgm:spPr/>
      <dgm:t>
        <a:bodyPr/>
        <a:lstStyle/>
        <a:p>
          <a:pPr rtl="0"/>
          <a:r>
            <a:rPr lang="en-US" b="1" dirty="0" smtClean="0"/>
            <a:t>Basic Data Type</a:t>
          </a:r>
          <a:endParaRPr lang="en-US" dirty="0"/>
        </a:p>
      </dgm:t>
    </dgm:pt>
    <dgm:pt modelId="{A3CA0082-892E-4166-8508-2B020DA812A9}" type="parTrans" cxnId="{EA69DFD7-439A-411C-8CE7-2E16F8123B9D}">
      <dgm:prSet/>
      <dgm:spPr/>
      <dgm:t>
        <a:bodyPr/>
        <a:lstStyle/>
        <a:p>
          <a:endParaRPr lang="en-US"/>
        </a:p>
      </dgm:t>
    </dgm:pt>
    <dgm:pt modelId="{F4ABE2CD-D7EB-4F8F-B313-FDF91E8A8047}" type="sibTrans" cxnId="{EA69DFD7-439A-411C-8CE7-2E16F8123B9D}">
      <dgm:prSet/>
      <dgm:spPr/>
      <dgm:t>
        <a:bodyPr/>
        <a:lstStyle/>
        <a:p>
          <a:endParaRPr lang="en-US"/>
        </a:p>
      </dgm:t>
    </dgm:pt>
    <dgm:pt modelId="{F2E2F56F-1D4F-401F-9EA6-26E06EBC8CDE}">
      <dgm:prSet/>
      <dgm:spPr/>
      <dgm:t>
        <a:bodyPr/>
        <a:lstStyle/>
        <a:p>
          <a:pPr rtl="0"/>
          <a:r>
            <a:rPr lang="en-US" dirty="0" smtClean="0"/>
            <a:t>Integer</a:t>
          </a:r>
          <a:endParaRPr lang="en-US" dirty="0"/>
        </a:p>
      </dgm:t>
    </dgm:pt>
    <dgm:pt modelId="{0E5AE132-2EDC-4B65-8E87-8AC9FC5D7853}" type="parTrans" cxnId="{6AFD28AF-A4B4-4621-9E1C-45C6C03DC188}">
      <dgm:prSet/>
      <dgm:spPr/>
      <dgm:t>
        <a:bodyPr/>
        <a:lstStyle/>
        <a:p>
          <a:endParaRPr lang="en-US"/>
        </a:p>
      </dgm:t>
    </dgm:pt>
    <dgm:pt modelId="{2231D0EB-376D-4A01-AB04-B9F45234CD22}" type="sibTrans" cxnId="{6AFD28AF-A4B4-4621-9E1C-45C6C03DC188}">
      <dgm:prSet/>
      <dgm:spPr/>
      <dgm:t>
        <a:bodyPr/>
        <a:lstStyle/>
        <a:p>
          <a:endParaRPr lang="en-US"/>
        </a:p>
      </dgm:t>
    </dgm:pt>
    <dgm:pt modelId="{7E0C6B4F-12FF-44E2-BCB6-EB8CAD3CAA44}">
      <dgm:prSet/>
      <dgm:spPr/>
      <dgm:t>
        <a:bodyPr/>
        <a:lstStyle/>
        <a:p>
          <a:pPr rtl="0"/>
          <a:r>
            <a:rPr lang="en-US" dirty="0" smtClean="0"/>
            <a:t>Character</a:t>
          </a:r>
          <a:endParaRPr lang="en-US" dirty="0"/>
        </a:p>
      </dgm:t>
    </dgm:pt>
    <dgm:pt modelId="{2CB80D12-0652-4111-820F-C973EC132B84}" type="parTrans" cxnId="{88306EF1-80A0-44C0-9C26-F901ED3E48A8}">
      <dgm:prSet/>
      <dgm:spPr/>
      <dgm:t>
        <a:bodyPr/>
        <a:lstStyle/>
        <a:p>
          <a:endParaRPr lang="en-US"/>
        </a:p>
      </dgm:t>
    </dgm:pt>
    <dgm:pt modelId="{5245A7B0-C5AD-4FBB-AA3E-88716D5743C6}" type="sibTrans" cxnId="{88306EF1-80A0-44C0-9C26-F901ED3E48A8}">
      <dgm:prSet/>
      <dgm:spPr/>
      <dgm:t>
        <a:bodyPr/>
        <a:lstStyle/>
        <a:p>
          <a:endParaRPr lang="en-US"/>
        </a:p>
      </dgm:t>
    </dgm:pt>
    <dgm:pt modelId="{B55B205F-8828-4B13-B5D9-E22E10477D3F}">
      <dgm:prSet/>
      <dgm:spPr/>
      <dgm:t>
        <a:bodyPr/>
        <a:lstStyle/>
        <a:p>
          <a:pPr rtl="0"/>
          <a:r>
            <a:rPr lang="en-US" dirty="0" smtClean="0"/>
            <a:t>Float</a:t>
          </a:r>
          <a:endParaRPr lang="en-US" dirty="0"/>
        </a:p>
      </dgm:t>
    </dgm:pt>
    <dgm:pt modelId="{C66C96C6-4C19-48D3-BAD8-58415B2118BC}" type="parTrans" cxnId="{B41058C0-1AD1-4536-8E23-6047FFE1ECA1}">
      <dgm:prSet/>
      <dgm:spPr/>
      <dgm:t>
        <a:bodyPr/>
        <a:lstStyle/>
        <a:p>
          <a:endParaRPr lang="en-US"/>
        </a:p>
      </dgm:t>
    </dgm:pt>
    <dgm:pt modelId="{A9EEB3C9-CEF1-4C7B-BE96-7A4F25AF3514}" type="sibTrans" cxnId="{B41058C0-1AD1-4536-8E23-6047FFE1ECA1}">
      <dgm:prSet/>
      <dgm:spPr/>
      <dgm:t>
        <a:bodyPr/>
        <a:lstStyle/>
        <a:p>
          <a:endParaRPr lang="en-US"/>
        </a:p>
      </dgm:t>
    </dgm:pt>
    <dgm:pt modelId="{55EC2877-E187-47D8-AA0C-62CEBA1F6246}">
      <dgm:prSet/>
      <dgm:spPr/>
      <dgm:t>
        <a:bodyPr/>
        <a:lstStyle/>
        <a:p>
          <a:pPr rtl="0"/>
          <a:r>
            <a:rPr lang="en-US" dirty="0" smtClean="0"/>
            <a:t>Double</a:t>
          </a:r>
          <a:endParaRPr lang="en-US" dirty="0"/>
        </a:p>
      </dgm:t>
    </dgm:pt>
    <dgm:pt modelId="{901EDE53-A7CC-4D57-9B3F-165106A13CF3}" type="parTrans" cxnId="{48F1C68B-4F10-4A60-99D7-138838AE1D71}">
      <dgm:prSet/>
      <dgm:spPr/>
      <dgm:t>
        <a:bodyPr/>
        <a:lstStyle/>
        <a:p>
          <a:endParaRPr lang="en-US"/>
        </a:p>
      </dgm:t>
    </dgm:pt>
    <dgm:pt modelId="{5F65D09A-975C-4C94-B22B-FBD668890D83}" type="sibTrans" cxnId="{48F1C68B-4F10-4A60-99D7-138838AE1D71}">
      <dgm:prSet/>
      <dgm:spPr/>
      <dgm:t>
        <a:bodyPr/>
        <a:lstStyle/>
        <a:p>
          <a:endParaRPr lang="en-US"/>
        </a:p>
      </dgm:t>
    </dgm:pt>
    <dgm:pt modelId="{AD5A55A0-A822-4A6E-A7CD-51774D700914}">
      <dgm:prSet/>
      <dgm:spPr/>
      <dgm:t>
        <a:bodyPr/>
        <a:lstStyle/>
        <a:p>
          <a:pPr rtl="0"/>
          <a:r>
            <a:rPr lang="en-US" b="1" dirty="0" smtClean="0"/>
            <a:t>Derived Data Type</a:t>
          </a:r>
          <a:endParaRPr lang="en-US" dirty="0"/>
        </a:p>
      </dgm:t>
    </dgm:pt>
    <dgm:pt modelId="{54AFA845-E312-42D2-9FCC-A582A4818EB7}" type="parTrans" cxnId="{7DBF89E1-AD02-4129-BD2E-20CA5E4F3267}">
      <dgm:prSet/>
      <dgm:spPr/>
      <dgm:t>
        <a:bodyPr/>
        <a:lstStyle/>
        <a:p>
          <a:endParaRPr lang="en-US"/>
        </a:p>
      </dgm:t>
    </dgm:pt>
    <dgm:pt modelId="{0BB904B4-FCFB-4BA5-B3DD-10A7E93AF0C8}" type="sibTrans" cxnId="{7DBF89E1-AD02-4129-BD2E-20CA5E4F3267}">
      <dgm:prSet/>
      <dgm:spPr/>
      <dgm:t>
        <a:bodyPr/>
        <a:lstStyle/>
        <a:p>
          <a:endParaRPr lang="en-US"/>
        </a:p>
      </dgm:t>
    </dgm:pt>
    <dgm:pt modelId="{09321595-9C8F-46F5-B6E3-3DBF61A8345E}">
      <dgm:prSet/>
      <dgm:spPr/>
      <dgm:t>
        <a:bodyPr/>
        <a:lstStyle/>
        <a:p>
          <a:pPr rtl="0"/>
          <a:r>
            <a:rPr lang="en-US" dirty="0" smtClean="0"/>
            <a:t>Pointers</a:t>
          </a:r>
          <a:endParaRPr lang="en-US" dirty="0"/>
        </a:p>
      </dgm:t>
    </dgm:pt>
    <dgm:pt modelId="{DA5863FD-B244-4541-8F13-33FDC3A4B42C}" type="parTrans" cxnId="{FEB474C6-9B2D-48ED-81A6-61048AC0E39C}">
      <dgm:prSet/>
      <dgm:spPr/>
      <dgm:t>
        <a:bodyPr/>
        <a:lstStyle/>
        <a:p>
          <a:endParaRPr lang="en-US"/>
        </a:p>
      </dgm:t>
    </dgm:pt>
    <dgm:pt modelId="{EB894E3C-587D-4BBC-806C-4FFA08DCD012}" type="sibTrans" cxnId="{FEB474C6-9B2D-48ED-81A6-61048AC0E39C}">
      <dgm:prSet/>
      <dgm:spPr/>
      <dgm:t>
        <a:bodyPr/>
        <a:lstStyle/>
        <a:p>
          <a:endParaRPr lang="en-US"/>
        </a:p>
      </dgm:t>
    </dgm:pt>
    <dgm:pt modelId="{C4AD1AA0-B134-411B-8A5A-BF58D657C0FD}">
      <dgm:prSet/>
      <dgm:spPr/>
      <dgm:t>
        <a:bodyPr/>
        <a:lstStyle/>
        <a:p>
          <a:pPr rtl="0"/>
          <a:r>
            <a:rPr lang="en-US" dirty="0" smtClean="0"/>
            <a:t>Functions</a:t>
          </a:r>
          <a:endParaRPr lang="en-US" dirty="0"/>
        </a:p>
      </dgm:t>
    </dgm:pt>
    <dgm:pt modelId="{1966C8B4-9C2B-42B7-8150-F0D2E16116EB}" type="parTrans" cxnId="{5F555A83-008D-43ED-93C8-2E6FB5863781}">
      <dgm:prSet/>
      <dgm:spPr/>
      <dgm:t>
        <a:bodyPr/>
        <a:lstStyle/>
        <a:p>
          <a:endParaRPr lang="en-US"/>
        </a:p>
      </dgm:t>
    </dgm:pt>
    <dgm:pt modelId="{58D88E70-2076-4E56-8527-D31EBB9AFCE6}" type="sibTrans" cxnId="{5F555A83-008D-43ED-93C8-2E6FB5863781}">
      <dgm:prSet/>
      <dgm:spPr/>
      <dgm:t>
        <a:bodyPr/>
        <a:lstStyle/>
        <a:p>
          <a:endParaRPr lang="en-US"/>
        </a:p>
      </dgm:t>
    </dgm:pt>
    <dgm:pt modelId="{BF46D2E4-8044-4239-A573-8072E311686C}">
      <dgm:prSet/>
      <dgm:spPr/>
      <dgm:t>
        <a:bodyPr/>
        <a:lstStyle/>
        <a:p>
          <a:pPr rtl="0"/>
          <a:r>
            <a:rPr lang="en-US" dirty="0" smtClean="0"/>
            <a:t>Array</a:t>
          </a:r>
          <a:endParaRPr lang="en-US" dirty="0"/>
        </a:p>
      </dgm:t>
    </dgm:pt>
    <dgm:pt modelId="{5C9F1E44-9C95-470B-9D93-D3CBD72C564C}" type="parTrans" cxnId="{223567F5-366C-4146-947A-17316C2B0AA7}">
      <dgm:prSet/>
      <dgm:spPr/>
      <dgm:t>
        <a:bodyPr/>
        <a:lstStyle/>
        <a:p>
          <a:endParaRPr lang="en-US"/>
        </a:p>
      </dgm:t>
    </dgm:pt>
    <dgm:pt modelId="{D95322F6-0C8A-4748-A4BF-569AFCAA5A98}" type="sibTrans" cxnId="{223567F5-366C-4146-947A-17316C2B0AA7}">
      <dgm:prSet/>
      <dgm:spPr/>
      <dgm:t>
        <a:bodyPr/>
        <a:lstStyle/>
        <a:p>
          <a:endParaRPr lang="en-US"/>
        </a:p>
      </dgm:t>
    </dgm:pt>
    <dgm:pt modelId="{3B9BDADE-30C1-4523-BF93-054766C83736}">
      <dgm:prSet/>
      <dgm:spPr/>
      <dgm:t>
        <a:bodyPr/>
        <a:lstStyle/>
        <a:p>
          <a:pPr rtl="0"/>
          <a:r>
            <a:rPr lang="en-US" b="1" dirty="0" smtClean="0"/>
            <a:t>User Defined Data Type</a:t>
          </a:r>
          <a:endParaRPr lang="en-US" dirty="0"/>
        </a:p>
      </dgm:t>
    </dgm:pt>
    <dgm:pt modelId="{471C3321-8E74-4A1D-9DB2-B4746C294341}" type="parTrans" cxnId="{A5EE59BE-F33D-41FB-A3AF-EDD05D637B14}">
      <dgm:prSet/>
      <dgm:spPr/>
      <dgm:t>
        <a:bodyPr/>
        <a:lstStyle/>
        <a:p>
          <a:endParaRPr lang="en-US"/>
        </a:p>
      </dgm:t>
    </dgm:pt>
    <dgm:pt modelId="{1AC3339D-7BAB-48FD-BE3C-EFC1BA997B1C}" type="sibTrans" cxnId="{A5EE59BE-F33D-41FB-A3AF-EDD05D637B14}">
      <dgm:prSet/>
      <dgm:spPr/>
      <dgm:t>
        <a:bodyPr/>
        <a:lstStyle/>
        <a:p>
          <a:endParaRPr lang="en-US"/>
        </a:p>
      </dgm:t>
    </dgm:pt>
    <dgm:pt modelId="{4B28354B-5598-47CE-AEA7-650FC34C84C3}">
      <dgm:prSet/>
      <dgm:spPr/>
      <dgm:t>
        <a:bodyPr/>
        <a:lstStyle/>
        <a:p>
          <a:pPr rtl="0"/>
          <a:r>
            <a:rPr lang="en-US" dirty="0" smtClean="0"/>
            <a:t>Structure</a:t>
          </a:r>
          <a:endParaRPr lang="en-US" dirty="0"/>
        </a:p>
      </dgm:t>
    </dgm:pt>
    <dgm:pt modelId="{27FC867A-E86E-49A8-9207-62CEC772EBDD}" type="parTrans" cxnId="{9F99621D-3FF2-4835-9DA9-180B5C777237}">
      <dgm:prSet/>
      <dgm:spPr/>
      <dgm:t>
        <a:bodyPr/>
        <a:lstStyle/>
        <a:p>
          <a:endParaRPr lang="en-US"/>
        </a:p>
      </dgm:t>
    </dgm:pt>
    <dgm:pt modelId="{706C6437-B5D4-413D-8CD3-D07DD73B1C1A}" type="sibTrans" cxnId="{9F99621D-3FF2-4835-9DA9-180B5C777237}">
      <dgm:prSet/>
      <dgm:spPr/>
      <dgm:t>
        <a:bodyPr/>
        <a:lstStyle/>
        <a:p>
          <a:endParaRPr lang="en-US"/>
        </a:p>
      </dgm:t>
    </dgm:pt>
    <dgm:pt modelId="{796DA616-00E2-4457-A88D-EEA8E104BC67}">
      <dgm:prSet/>
      <dgm:spPr/>
      <dgm:t>
        <a:bodyPr/>
        <a:lstStyle/>
        <a:p>
          <a:pPr rtl="0"/>
          <a:r>
            <a:rPr lang="en-US" dirty="0" smtClean="0"/>
            <a:t>Union</a:t>
          </a:r>
          <a:endParaRPr lang="en-US" dirty="0"/>
        </a:p>
      </dgm:t>
    </dgm:pt>
    <dgm:pt modelId="{24681810-D683-4827-A313-F98493F10084}" type="parTrans" cxnId="{A5C97FA7-1B14-4378-812B-9D3ACF3F21ED}">
      <dgm:prSet/>
      <dgm:spPr/>
      <dgm:t>
        <a:bodyPr/>
        <a:lstStyle/>
        <a:p>
          <a:endParaRPr lang="en-US"/>
        </a:p>
      </dgm:t>
    </dgm:pt>
    <dgm:pt modelId="{20855D24-BEE0-4080-A997-A20DBA92301C}" type="sibTrans" cxnId="{A5C97FA7-1B14-4378-812B-9D3ACF3F21ED}">
      <dgm:prSet/>
      <dgm:spPr/>
      <dgm:t>
        <a:bodyPr/>
        <a:lstStyle/>
        <a:p>
          <a:endParaRPr lang="en-US"/>
        </a:p>
      </dgm:t>
    </dgm:pt>
    <dgm:pt modelId="{68047B60-D059-4877-A998-3EDC6D193B81}">
      <dgm:prSet/>
      <dgm:spPr/>
      <dgm:t>
        <a:bodyPr/>
        <a:lstStyle/>
        <a:p>
          <a:pPr rtl="0"/>
          <a:r>
            <a:rPr lang="en-US" dirty="0" smtClean="0"/>
            <a:t>Enumeration	</a:t>
          </a:r>
          <a:endParaRPr lang="en-US" dirty="0"/>
        </a:p>
      </dgm:t>
    </dgm:pt>
    <dgm:pt modelId="{1D2FE25D-F114-4676-95D6-2EB66981E1B9}" type="parTrans" cxnId="{C0943E41-8C7D-4A36-8F0B-9281AC2B60B6}">
      <dgm:prSet/>
      <dgm:spPr/>
      <dgm:t>
        <a:bodyPr/>
        <a:lstStyle/>
        <a:p>
          <a:endParaRPr lang="en-US"/>
        </a:p>
      </dgm:t>
    </dgm:pt>
    <dgm:pt modelId="{8EB63048-2534-45A7-AE5A-19E3F5F784EC}" type="sibTrans" cxnId="{C0943E41-8C7D-4A36-8F0B-9281AC2B60B6}">
      <dgm:prSet/>
      <dgm:spPr/>
      <dgm:t>
        <a:bodyPr/>
        <a:lstStyle/>
        <a:p>
          <a:endParaRPr lang="en-US"/>
        </a:p>
      </dgm:t>
    </dgm:pt>
    <dgm:pt modelId="{FDE3A1BE-F200-4D8A-9551-06B550AF0F76}" type="pres">
      <dgm:prSet presAssocID="{3EDA81A8-7ACE-4E1A-B8DF-C62EED19DCD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89515B-4092-49C2-A33A-3D3EF5879176}" type="pres">
      <dgm:prSet presAssocID="{79098644-F3AD-4D39-BCD7-57BF93E29BB2}" presName="centerShape" presStyleLbl="node0" presStyleIdx="0" presStyleCnt="1"/>
      <dgm:spPr/>
      <dgm:t>
        <a:bodyPr/>
        <a:lstStyle/>
        <a:p>
          <a:endParaRPr lang="en-US"/>
        </a:p>
      </dgm:t>
    </dgm:pt>
    <dgm:pt modelId="{0FD4DDE1-954A-4E5D-948D-75827F515B61}" type="pres">
      <dgm:prSet presAssocID="{A3CA0082-892E-4166-8508-2B020DA812A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5CAC765-21C7-4045-A372-B93107026178}" type="pres">
      <dgm:prSet presAssocID="{6285D63D-7C35-4F65-9E77-5D74E9ED18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8D101-B884-48E5-83C8-4659570E05CD}" type="pres">
      <dgm:prSet presAssocID="{54AFA845-E312-42D2-9FCC-A582A4818EB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60E68B9F-8CDF-4417-8E8B-7A6D5203704C}" type="pres">
      <dgm:prSet presAssocID="{AD5A55A0-A822-4A6E-A7CD-51774D70091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D035F-F79C-47BC-874A-C1BBBD72A361}" type="pres">
      <dgm:prSet presAssocID="{471C3321-8E74-4A1D-9DB2-B4746C29434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099E2D79-F18D-4C72-B70D-A221916B50E2}" type="pres">
      <dgm:prSet presAssocID="{3B9BDADE-30C1-4523-BF93-054766C837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A15559-8335-4903-8645-66E983000F66}" type="presOf" srcId="{A3CA0082-892E-4166-8508-2B020DA812A9}" destId="{0FD4DDE1-954A-4E5D-948D-75827F515B61}" srcOrd="0" destOrd="0" presId="urn:microsoft.com/office/officeart/2005/8/layout/radial4"/>
    <dgm:cxn modelId="{6F6D8A09-31B3-430B-ABBB-B84AB7D3B225}" type="presOf" srcId="{796DA616-00E2-4457-A88D-EEA8E104BC67}" destId="{099E2D79-F18D-4C72-B70D-A221916B50E2}" srcOrd="0" destOrd="2" presId="urn:microsoft.com/office/officeart/2005/8/layout/radial4"/>
    <dgm:cxn modelId="{EA69DFD7-439A-411C-8CE7-2E16F8123B9D}" srcId="{79098644-F3AD-4D39-BCD7-57BF93E29BB2}" destId="{6285D63D-7C35-4F65-9E77-5D74E9ED18A5}" srcOrd="0" destOrd="0" parTransId="{A3CA0082-892E-4166-8508-2B020DA812A9}" sibTransId="{F4ABE2CD-D7EB-4F8F-B313-FDF91E8A8047}"/>
    <dgm:cxn modelId="{A6F9B243-1F5E-4D67-B776-B87E48D0C619}" type="presOf" srcId="{55EC2877-E187-47D8-AA0C-62CEBA1F6246}" destId="{55CAC765-21C7-4045-A372-B93107026178}" srcOrd="0" destOrd="4" presId="urn:microsoft.com/office/officeart/2005/8/layout/radial4"/>
    <dgm:cxn modelId="{398FF0E7-49EB-469F-9900-C90068A037A0}" type="presOf" srcId="{B55B205F-8828-4B13-B5D9-E22E10477D3F}" destId="{55CAC765-21C7-4045-A372-B93107026178}" srcOrd="0" destOrd="3" presId="urn:microsoft.com/office/officeart/2005/8/layout/radial4"/>
    <dgm:cxn modelId="{FF91550C-3046-41CA-9C36-820A8F3FA272}" type="presOf" srcId="{BF46D2E4-8044-4239-A573-8072E311686C}" destId="{60E68B9F-8CDF-4417-8E8B-7A6D5203704C}" srcOrd="0" destOrd="3" presId="urn:microsoft.com/office/officeart/2005/8/layout/radial4"/>
    <dgm:cxn modelId="{A5EE59BE-F33D-41FB-A3AF-EDD05D637B14}" srcId="{79098644-F3AD-4D39-BCD7-57BF93E29BB2}" destId="{3B9BDADE-30C1-4523-BF93-054766C83736}" srcOrd="2" destOrd="0" parTransId="{471C3321-8E74-4A1D-9DB2-B4746C294341}" sibTransId="{1AC3339D-7BAB-48FD-BE3C-EFC1BA997B1C}"/>
    <dgm:cxn modelId="{3E731CEB-553B-430B-B046-9B66C7454010}" type="presOf" srcId="{6285D63D-7C35-4F65-9E77-5D74E9ED18A5}" destId="{55CAC765-21C7-4045-A372-B93107026178}" srcOrd="0" destOrd="0" presId="urn:microsoft.com/office/officeart/2005/8/layout/radial4"/>
    <dgm:cxn modelId="{FEB474C6-9B2D-48ED-81A6-61048AC0E39C}" srcId="{AD5A55A0-A822-4A6E-A7CD-51774D700914}" destId="{09321595-9C8F-46F5-B6E3-3DBF61A8345E}" srcOrd="0" destOrd="0" parTransId="{DA5863FD-B244-4541-8F13-33FDC3A4B42C}" sibTransId="{EB894E3C-587D-4BBC-806C-4FFA08DCD012}"/>
    <dgm:cxn modelId="{9FAF30C1-8862-4754-8D9B-DA8D16A202ED}" type="presOf" srcId="{68047B60-D059-4877-A998-3EDC6D193B81}" destId="{099E2D79-F18D-4C72-B70D-A221916B50E2}" srcOrd="0" destOrd="3" presId="urn:microsoft.com/office/officeart/2005/8/layout/radial4"/>
    <dgm:cxn modelId="{682B8BA2-F535-4B4D-B5BD-04374723341E}" type="presOf" srcId="{C4AD1AA0-B134-411B-8A5A-BF58D657C0FD}" destId="{60E68B9F-8CDF-4417-8E8B-7A6D5203704C}" srcOrd="0" destOrd="2" presId="urn:microsoft.com/office/officeart/2005/8/layout/radial4"/>
    <dgm:cxn modelId="{14BF3A3F-3B47-4CB5-AD33-B9B60A274A8F}" type="presOf" srcId="{7E0C6B4F-12FF-44E2-BCB6-EB8CAD3CAA44}" destId="{55CAC765-21C7-4045-A372-B93107026178}" srcOrd="0" destOrd="2" presId="urn:microsoft.com/office/officeart/2005/8/layout/radial4"/>
    <dgm:cxn modelId="{B41058C0-1AD1-4536-8E23-6047FFE1ECA1}" srcId="{6285D63D-7C35-4F65-9E77-5D74E9ED18A5}" destId="{B55B205F-8828-4B13-B5D9-E22E10477D3F}" srcOrd="2" destOrd="0" parTransId="{C66C96C6-4C19-48D3-BAD8-58415B2118BC}" sibTransId="{A9EEB3C9-CEF1-4C7B-BE96-7A4F25AF3514}"/>
    <dgm:cxn modelId="{6AFD28AF-A4B4-4621-9E1C-45C6C03DC188}" srcId="{6285D63D-7C35-4F65-9E77-5D74E9ED18A5}" destId="{F2E2F56F-1D4F-401F-9EA6-26E06EBC8CDE}" srcOrd="0" destOrd="0" parTransId="{0E5AE132-2EDC-4B65-8E87-8AC9FC5D7853}" sibTransId="{2231D0EB-376D-4A01-AB04-B9F45234CD22}"/>
    <dgm:cxn modelId="{1353D262-16C6-4478-9F16-F75D784F4624}" type="presOf" srcId="{3EDA81A8-7ACE-4E1A-B8DF-C62EED19DCDB}" destId="{FDE3A1BE-F200-4D8A-9551-06B550AF0F76}" srcOrd="0" destOrd="0" presId="urn:microsoft.com/office/officeart/2005/8/layout/radial4"/>
    <dgm:cxn modelId="{7E4A9233-C706-43E1-99DB-3AD843F440A1}" type="presOf" srcId="{79098644-F3AD-4D39-BCD7-57BF93E29BB2}" destId="{4789515B-4092-49C2-A33A-3D3EF5879176}" srcOrd="0" destOrd="0" presId="urn:microsoft.com/office/officeart/2005/8/layout/radial4"/>
    <dgm:cxn modelId="{7DBF89E1-AD02-4129-BD2E-20CA5E4F3267}" srcId="{79098644-F3AD-4D39-BCD7-57BF93E29BB2}" destId="{AD5A55A0-A822-4A6E-A7CD-51774D700914}" srcOrd="1" destOrd="0" parTransId="{54AFA845-E312-42D2-9FCC-A582A4818EB7}" sibTransId="{0BB904B4-FCFB-4BA5-B3DD-10A7E93AF0C8}"/>
    <dgm:cxn modelId="{5F555A83-008D-43ED-93C8-2E6FB5863781}" srcId="{AD5A55A0-A822-4A6E-A7CD-51774D700914}" destId="{C4AD1AA0-B134-411B-8A5A-BF58D657C0FD}" srcOrd="1" destOrd="0" parTransId="{1966C8B4-9C2B-42B7-8150-F0D2E16116EB}" sibTransId="{58D88E70-2076-4E56-8527-D31EBB9AFCE6}"/>
    <dgm:cxn modelId="{BE9BD6AB-587E-49F4-9726-159D881AB397}" type="presOf" srcId="{09321595-9C8F-46F5-B6E3-3DBF61A8345E}" destId="{60E68B9F-8CDF-4417-8E8B-7A6D5203704C}" srcOrd="0" destOrd="1" presId="urn:microsoft.com/office/officeart/2005/8/layout/radial4"/>
    <dgm:cxn modelId="{32CAD53B-1AA4-4C43-8ED7-6B4FB93A42E7}" type="presOf" srcId="{3B9BDADE-30C1-4523-BF93-054766C83736}" destId="{099E2D79-F18D-4C72-B70D-A221916B50E2}" srcOrd="0" destOrd="0" presId="urn:microsoft.com/office/officeart/2005/8/layout/radial4"/>
    <dgm:cxn modelId="{48F1C68B-4F10-4A60-99D7-138838AE1D71}" srcId="{6285D63D-7C35-4F65-9E77-5D74E9ED18A5}" destId="{55EC2877-E187-47D8-AA0C-62CEBA1F6246}" srcOrd="3" destOrd="0" parTransId="{901EDE53-A7CC-4D57-9B3F-165106A13CF3}" sibTransId="{5F65D09A-975C-4C94-B22B-FBD668890D83}"/>
    <dgm:cxn modelId="{C0943E41-8C7D-4A36-8F0B-9281AC2B60B6}" srcId="{3B9BDADE-30C1-4523-BF93-054766C83736}" destId="{68047B60-D059-4877-A998-3EDC6D193B81}" srcOrd="2" destOrd="0" parTransId="{1D2FE25D-F114-4676-95D6-2EB66981E1B9}" sibTransId="{8EB63048-2534-45A7-AE5A-19E3F5F784EC}"/>
    <dgm:cxn modelId="{99AB9FCF-52BA-4905-A317-1F8FDF2D2168}" type="presOf" srcId="{54AFA845-E312-42D2-9FCC-A582A4818EB7}" destId="{0888D101-B884-48E5-83C8-4659570E05CD}" srcOrd="0" destOrd="0" presId="urn:microsoft.com/office/officeart/2005/8/layout/radial4"/>
    <dgm:cxn modelId="{D7734964-EAB8-4922-887A-0D718AB25FEC}" srcId="{3EDA81A8-7ACE-4E1A-B8DF-C62EED19DCDB}" destId="{79098644-F3AD-4D39-BCD7-57BF93E29BB2}" srcOrd="0" destOrd="0" parTransId="{9D856FE2-1F9F-4A00-9D5B-52B6A933E27E}" sibTransId="{45F28138-1256-4601-B256-62A4AEEB7A44}"/>
    <dgm:cxn modelId="{1611DA11-7882-42F1-BA12-261D44C10AF2}" type="presOf" srcId="{F2E2F56F-1D4F-401F-9EA6-26E06EBC8CDE}" destId="{55CAC765-21C7-4045-A372-B93107026178}" srcOrd="0" destOrd="1" presId="urn:microsoft.com/office/officeart/2005/8/layout/radial4"/>
    <dgm:cxn modelId="{223567F5-366C-4146-947A-17316C2B0AA7}" srcId="{AD5A55A0-A822-4A6E-A7CD-51774D700914}" destId="{BF46D2E4-8044-4239-A573-8072E311686C}" srcOrd="2" destOrd="0" parTransId="{5C9F1E44-9C95-470B-9D93-D3CBD72C564C}" sibTransId="{D95322F6-0C8A-4748-A4BF-569AFCAA5A98}"/>
    <dgm:cxn modelId="{EBA858C2-C973-4E40-B2E2-B2221BE4A52E}" type="presOf" srcId="{4B28354B-5598-47CE-AEA7-650FC34C84C3}" destId="{099E2D79-F18D-4C72-B70D-A221916B50E2}" srcOrd="0" destOrd="1" presId="urn:microsoft.com/office/officeart/2005/8/layout/radial4"/>
    <dgm:cxn modelId="{B565DCCF-D3D3-45BA-891E-6881AEFFB549}" type="presOf" srcId="{AD5A55A0-A822-4A6E-A7CD-51774D700914}" destId="{60E68B9F-8CDF-4417-8E8B-7A6D5203704C}" srcOrd="0" destOrd="0" presId="urn:microsoft.com/office/officeart/2005/8/layout/radial4"/>
    <dgm:cxn modelId="{A5C97FA7-1B14-4378-812B-9D3ACF3F21ED}" srcId="{3B9BDADE-30C1-4523-BF93-054766C83736}" destId="{796DA616-00E2-4457-A88D-EEA8E104BC67}" srcOrd="1" destOrd="0" parTransId="{24681810-D683-4827-A313-F98493F10084}" sibTransId="{20855D24-BEE0-4080-A997-A20DBA92301C}"/>
    <dgm:cxn modelId="{9F99621D-3FF2-4835-9DA9-180B5C777237}" srcId="{3B9BDADE-30C1-4523-BF93-054766C83736}" destId="{4B28354B-5598-47CE-AEA7-650FC34C84C3}" srcOrd="0" destOrd="0" parTransId="{27FC867A-E86E-49A8-9207-62CEC772EBDD}" sibTransId="{706C6437-B5D4-413D-8CD3-D07DD73B1C1A}"/>
    <dgm:cxn modelId="{88306EF1-80A0-44C0-9C26-F901ED3E48A8}" srcId="{6285D63D-7C35-4F65-9E77-5D74E9ED18A5}" destId="{7E0C6B4F-12FF-44E2-BCB6-EB8CAD3CAA44}" srcOrd="1" destOrd="0" parTransId="{2CB80D12-0652-4111-820F-C973EC132B84}" sibTransId="{5245A7B0-C5AD-4FBB-AA3E-88716D5743C6}"/>
    <dgm:cxn modelId="{9776F443-1363-4F71-9AD4-2F87366276E3}" type="presOf" srcId="{471C3321-8E74-4A1D-9DB2-B4746C294341}" destId="{C0ED035F-F79C-47BC-874A-C1BBBD72A361}" srcOrd="0" destOrd="0" presId="urn:microsoft.com/office/officeart/2005/8/layout/radial4"/>
    <dgm:cxn modelId="{F97DCD87-F23A-4BC9-9262-F34A63608FA1}" type="presParOf" srcId="{FDE3A1BE-F200-4D8A-9551-06B550AF0F76}" destId="{4789515B-4092-49C2-A33A-3D3EF5879176}" srcOrd="0" destOrd="0" presId="urn:microsoft.com/office/officeart/2005/8/layout/radial4"/>
    <dgm:cxn modelId="{052C8DC7-474A-4545-B5E4-9890C750BEE5}" type="presParOf" srcId="{FDE3A1BE-F200-4D8A-9551-06B550AF0F76}" destId="{0FD4DDE1-954A-4E5D-948D-75827F515B61}" srcOrd="1" destOrd="0" presId="urn:microsoft.com/office/officeart/2005/8/layout/radial4"/>
    <dgm:cxn modelId="{D318F3BC-78CE-4BFD-98E5-96F3EE58C43F}" type="presParOf" srcId="{FDE3A1BE-F200-4D8A-9551-06B550AF0F76}" destId="{55CAC765-21C7-4045-A372-B93107026178}" srcOrd="2" destOrd="0" presId="urn:microsoft.com/office/officeart/2005/8/layout/radial4"/>
    <dgm:cxn modelId="{30ECB2EE-8278-40F4-BA5B-B56305F22636}" type="presParOf" srcId="{FDE3A1BE-F200-4D8A-9551-06B550AF0F76}" destId="{0888D101-B884-48E5-83C8-4659570E05CD}" srcOrd="3" destOrd="0" presId="urn:microsoft.com/office/officeart/2005/8/layout/radial4"/>
    <dgm:cxn modelId="{1DA7BFCD-490F-457D-9CFA-722FA5E88BC2}" type="presParOf" srcId="{FDE3A1BE-F200-4D8A-9551-06B550AF0F76}" destId="{60E68B9F-8CDF-4417-8E8B-7A6D5203704C}" srcOrd="4" destOrd="0" presId="urn:microsoft.com/office/officeart/2005/8/layout/radial4"/>
    <dgm:cxn modelId="{24F9D3BA-082A-4632-8CBA-D086E67FB8CD}" type="presParOf" srcId="{FDE3A1BE-F200-4D8A-9551-06B550AF0F76}" destId="{C0ED035F-F79C-47BC-874A-C1BBBD72A361}" srcOrd="5" destOrd="0" presId="urn:microsoft.com/office/officeart/2005/8/layout/radial4"/>
    <dgm:cxn modelId="{A66F1B1E-4AFF-41D0-9D63-59A57C506820}" type="presParOf" srcId="{FDE3A1BE-F200-4D8A-9551-06B550AF0F76}" destId="{099E2D79-F18D-4C72-B70D-A221916B50E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9515B-4092-49C2-A33A-3D3EF5879176}">
      <dsp:nvSpPr>
        <dsp:cNvPr id="0" name=""/>
        <dsp:cNvSpPr/>
      </dsp:nvSpPr>
      <dsp:spPr>
        <a:xfrm>
          <a:off x="3233261" y="3493758"/>
          <a:ext cx="2677477" cy="26774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dirty="0" smtClean="0"/>
            <a:t>Data Type</a:t>
          </a:r>
          <a:endParaRPr lang="en-US" sz="5400" kern="1200" dirty="0"/>
        </a:p>
      </dsp:txBody>
      <dsp:txXfrm>
        <a:off x="3625368" y="3885865"/>
        <a:ext cx="1893263" cy="1893263"/>
      </dsp:txXfrm>
    </dsp:sp>
    <dsp:sp modelId="{0FD4DDE1-954A-4E5D-948D-75827F515B61}">
      <dsp:nvSpPr>
        <dsp:cNvPr id="0" name=""/>
        <dsp:cNvSpPr/>
      </dsp:nvSpPr>
      <dsp:spPr>
        <a:xfrm rot="12900000">
          <a:off x="1236157" y="2934141"/>
          <a:ext cx="2339209" cy="76308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CAC765-21C7-4045-A372-B93107026178}">
      <dsp:nvSpPr>
        <dsp:cNvPr id="0" name=""/>
        <dsp:cNvSpPr/>
      </dsp:nvSpPr>
      <dsp:spPr>
        <a:xfrm>
          <a:off x="175876" y="1627382"/>
          <a:ext cx="2543603" cy="2034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Basic Data Type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Integer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Character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Float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Double</a:t>
          </a:r>
          <a:endParaRPr lang="en-US" sz="1700" kern="1200" dirty="0"/>
        </a:p>
      </dsp:txBody>
      <dsp:txXfrm>
        <a:off x="235476" y="1686982"/>
        <a:ext cx="2424403" cy="1915682"/>
      </dsp:txXfrm>
    </dsp:sp>
    <dsp:sp modelId="{0888D101-B884-48E5-83C8-4659570E05CD}">
      <dsp:nvSpPr>
        <dsp:cNvPr id="0" name=""/>
        <dsp:cNvSpPr/>
      </dsp:nvSpPr>
      <dsp:spPr>
        <a:xfrm rot="16200000">
          <a:off x="3402395" y="1806469"/>
          <a:ext cx="2339209" cy="76308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E68B9F-8CDF-4417-8E8B-7A6D5203704C}">
      <dsp:nvSpPr>
        <dsp:cNvPr id="0" name=""/>
        <dsp:cNvSpPr/>
      </dsp:nvSpPr>
      <dsp:spPr>
        <a:xfrm>
          <a:off x="3300198" y="963"/>
          <a:ext cx="2543603" cy="2034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Derived Data Type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Pointers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Functions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Array</a:t>
          </a:r>
          <a:endParaRPr lang="en-US" sz="1700" kern="1200" dirty="0"/>
        </a:p>
      </dsp:txBody>
      <dsp:txXfrm>
        <a:off x="3359798" y="60563"/>
        <a:ext cx="2424403" cy="1915682"/>
      </dsp:txXfrm>
    </dsp:sp>
    <dsp:sp modelId="{C0ED035F-F79C-47BC-874A-C1BBBD72A361}">
      <dsp:nvSpPr>
        <dsp:cNvPr id="0" name=""/>
        <dsp:cNvSpPr/>
      </dsp:nvSpPr>
      <dsp:spPr>
        <a:xfrm rot="19500000">
          <a:off x="5568632" y="2934141"/>
          <a:ext cx="2339209" cy="76308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9E2D79-F18D-4C72-B70D-A221916B50E2}">
      <dsp:nvSpPr>
        <dsp:cNvPr id="0" name=""/>
        <dsp:cNvSpPr/>
      </dsp:nvSpPr>
      <dsp:spPr>
        <a:xfrm>
          <a:off x="6424520" y="1627382"/>
          <a:ext cx="2543603" cy="2034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User Defined Data Type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Structure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Union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Enumeration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typedef</a:t>
          </a:r>
          <a:r>
            <a:rPr lang="en-US" sz="1700" kern="1200" dirty="0" smtClean="0"/>
            <a:t>	</a:t>
          </a:r>
          <a:endParaRPr lang="en-US" sz="1700" kern="1200" dirty="0"/>
        </a:p>
      </dsp:txBody>
      <dsp:txXfrm>
        <a:off x="6484120" y="1686982"/>
        <a:ext cx="2424403" cy="1915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58C44-0433-47AD-9850-8CF68550B61F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17DF7-D077-4725-9435-C3C2FAB21A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404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5E5E-BCD8-4154-AC94-2B06439A7CCB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23C57-485F-481F-9E4A-63CE226B1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2324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23C57-485F-481F-9E4A-63CE226B14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is data name used for storing a data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98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 userDrawn="1"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4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CSE101-Lec#3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9546" y="3429000"/>
            <a:ext cx="715525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Components of C</a:t>
            </a:r>
          </a:p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Identifiers and Keywords </a:t>
            </a:r>
          </a:p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Data types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So to identify things we have some name given to them 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Identifiers are the fundamental building blocks of a program 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Used to give </a:t>
            </a:r>
            <a:r>
              <a:rPr lang="en-US" b="1" dirty="0" smtClean="0">
                <a:solidFill>
                  <a:schemeClr val="accent1"/>
                </a:solidFill>
              </a:rPr>
              <a:t>names</a:t>
            </a:r>
            <a:r>
              <a:rPr lang="en-US" dirty="0" smtClean="0">
                <a:solidFill>
                  <a:schemeClr val="accent1"/>
                </a:solidFill>
              </a:rPr>
              <a:t> to variables, functions, constant, and user defined data.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They are user-defined names and consist of a sequence of letters and digits</a:t>
            </a:r>
          </a:p>
        </p:txBody>
      </p:sp>
    </p:spTree>
    <p:extLst>
      <p:ext uri="{BB962C8B-B14F-4D97-AF65-F5344CB8AC3E}">
        <p14:creationId xmlns:p14="http://schemas.microsoft.com/office/powerpoint/2010/main" xmlns="" val="3464499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Rules for naming an Identifier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105775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Tool_spanner</a:t>
            </a:r>
            <a:r>
              <a:rPr lang="en-US" dirty="0" smtClean="0"/>
              <a:t>;	</a:t>
            </a:r>
          </a:p>
          <a:p>
            <a:pPr>
              <a:buNone/>
            </a:pPr>
            <a:r>
              <a:rPr lang="en-US" dirty="0" err="1" smtClean="0"/>
              <a:t>tool_spanner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FORMULA1;</a:t>
            </a:r>
          </a:p>
          <a:p>
            <a:pPr>
              <a:buNone/>
            </a:pPr>
            <a:r>
              <a:rPr lang="en-US" dirty="0" smtClean="0"/>
              <a:t>engine_1;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971800" y="1752600"/>
            <a:ext cx="1524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1905000"/>
            <a:ext cx="26670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both are different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267200"/>
            <a:ext cx="822960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Wrong identifiers name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1_engine;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break;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@car-roof;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Keywords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105775" cy="3429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Keywords </a:t>
            </a:r>
            <a:r>
              <a:rPr lang="en-US" dirty="0">
                <a:solidFill>
                  <a:schemeClr val="accent1"/>
                </a:solidFill>
              </a:rPr>
              <a:t>are </a:t>
            </a:r>
            <a:r>
              <a:rPr lang="en-US" dirty="0" smtClean="0">
                <a:solidFill>
                  <a:schemeClr val="accent1"/>
                </a:solidFill>
              </a:rPr>
              <a:t>the reserved </a:t>
            </a:r>
            <a:r>
              <a:rPr lang="en-US" dirty="0">
                <a:solidFill>
                  <a:schemeClr val="accent1"/>
                </a:solidFill>
              </a:rPr>
              <a:t>words whose meaning has already been explained to the C </a:t>
            </a:r>
            <a:r>
              <a:rPr lang="en-US" dirty="0" smtClean="0">
                <a:solidFill>
                  <a:schemeClr val="accent1"/>
                </a:solidFill>
              </a:rPr>
              <a:t>compiler.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We cannot use these keywords as variables.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Each keyword is meant to perform a specific function in a C program.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There are 32 keywords in C language.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All keywords are written in lowercase only</a:t>
            </a:r>
          </a:p>
          <a:p>
            <a:pPr algn="just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5400" y="4724400"/>
            <a:ext cx="5565569" cy="1676400"/>
            <a:chOff x="3352800" y="2667000"/>
            <a:chExt cx="5565569" cy="1676400"/>
          </a:xfrm>
        </p:grpSpPr>
        <p:sp>
          <p:nvSpPr>
            <p:cNvPr id="5" name="Rounded Rectangle 4"/>
            <p:cNvSpPr/>
            <p:nvPr/>
          </p:nvSpPr>
          <p:spPr>
            <a:xfrm>
              <a:off x="3653642" y="3166241"/>
              <a:ext cx="5264727" cy="117715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dirty="0" err="1" smtClean="0"/>
                <a:t>Eg</a:t>
              </a:r>
              <a:r>
                <a:rPr lang="en-US" dirty="0" smtClean="0"/>
                <a:t>: The </a:t>
              </a:r>
              <a:r>
                <a:rPr lang="en-US" b="1" dirty="0" smtClean="0"/>
                <a:t>name</a:t>
              </a:r>
              <a:r>
                <a:rPr lang="en-US" dirty="0" smtClean="0"/>
                <a:t> of person can never be </a:t>
              </a:r>
              <a:r>
                <a:rPr lang="en-US" b="1" dirty="0" smtClean="0"/>
                <a:t>home</a:t>
              </a:r>
              <a:r>
                <a:rPr lang="en-US" dirty="0" smtClean="0"/>
                <a:t>, </a:t>
              </a:r>
              <a:r>
                <a:rPr lang="en-US" b="1" dirty="0" smtClean="0"/>
                <a:t>eat</a:t>
              </a:r>
              <a:r>
                <a:rPr lang="en-US" dirty="0" smtClean="0"/>
                <a:t>, </a:t>
              </a:r>
              <a:r>
                <a:rPr lang="en-US" b="1" dirty="0" smtClean="0"/>
                <a:t>sleep</a:t>
              </a:r>
              <a:r>
                <a:rPr lang="en-US" dirty="0" smtClean="0"/>
                <a:t>, </a:t>
              </a:r>
              <a:r>
                <a:rPr lang="en-US" b="1" dirty="0" smtClean="0"/>
                <a:t>run</a:t>
              </a:r>
              <a:r>
                <a:rPr lang="en-US" dirty="0" smtClean="0"/>
                <a:t>, etc because these words have some predefined meaning to perform some task.</a:t>
              </a:r>
              <a:endParaRPr lang="en-US" dirty="0"/>
            </a:p>
          </p:txBody>
        </p:sp>
        <p:pic>
          <p:nvPicPr>
            <p:cNvPr id="6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2800" y="2667000"/>
              <a:ext cx="676894" cy="737284"/>
            </a:xfrm>
            <a:prstGeom prst="rect">
              <a:avLst/>
            </a:prstGeom>
            <a:noFill/>
          </p:spPr>
        </p:pic>
      </p:grpSp>
      <p:grpSp>
        <p:nvGrpSpPr>
          <p:cNvPr id="7" name="Group 6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8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1303997">
              <a:off x="5303157" y="1800954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Ask students some of the keywords i.e. words which are by themselves and cannot be used for anything else ex: left, right…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C Keywords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828800"/>
          <a:ext cx="6172200" cy="3728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double	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struct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switch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enum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register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typedef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extern	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return	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union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const	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unsigned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continue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for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signed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default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sizeof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volatile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while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Data type means the type of value a variable will have.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It also defines memory space for a particular variable in computer.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type of value of variable can be alphabets or numbers.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numbers can be further divided as the integer or rational number.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Lets </a:t>
            </a:r>
            <a:r>
              <a:rPr lang="en-US" dirty="0" smtClean="0"/>
              <a:t>see a</a:t>
            </a:r>
            <a:r>
              <a:rPr lang="en-US" dirty="0" smtClean="0">
                <a:solidFill>
                  <a:schemeClr val="accent1"/>
                </a:solidFill>
              </a:rPr>
              <a:t> mathematics problem: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My-Car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9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If the radius of car wheel is 15inch then what will the distance traveled after one rotation of that wheel?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Sol: Given-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radius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15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dist_travelled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So, 	Circumference of circle = 2 * pi * r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</a:t>
            </a:r>
            <a:r>
              <a:rPr lang="en-US" dirty="0" err="1" smtClean="0">
                <a:solidFill>
                  <a:schemeClr val="accent1"/>
                </a:solidFill>
              </a:rPr>
              <a:t>dist_travelled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*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3.14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*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radius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</a:t>
            </a:r>
            <a:r>
              <a:rPr lang="en-US" dirty="0" err="1" smtClean="0">
                <a:solidFill>
                  <a:schemeClr val="accent1"/>
                </a:solidFill>
              </a:rPr>
              <a:t>dist_travelled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	</a:t>
            </a:r>
            <a:r>
              <a:rPr lang="en-US" dirty="0" smtClean="0">
                <a:solidFill>
                  <a:srgbClr val="FF0000"/>
                </a:solidFill>
              </a:rPr>
              <a:t>6.28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*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15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</a:t>
            </a:r>
            <a:r>
              <a:rPr lang="en-US" dirty="0" err="1" smtClean="0">
                <a:solidFill>
                  <a:schemeClr val="accent1"/>
                </a:solidFill>
              </a:rPr>
              <a:t>dist_travelled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	</a:t>
            </a:r>
            <a:r>
              <a:rPr lang="en-US" dirty="0" smtClean="0">
                <a:solidFill>
                  <a:srgbClr val="FF0000"/>
                </a:solidFill>
              </a:rPr>
              <a:t>94.2</a:t>
            </a:r>
            <a:r>
              <a:rPr lang="en-US" dirty="0" smtClean="0">
                <a:solidFill>
                  <a:schemeClr val="accent1"/>
                </a:solidFill>
              </a:rPr>
              <a:t>   Ans.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914256" y="2819400"/>
            <a:ext cx="893440" cy="2286000"/>
            <a:chOff x="6228184" y="3126567"/>
            <a:chExt cx="893440" cy="2936066"/>
          </a:xfrm>
        </p:grpSpPr>
        <p:sp>
          <p:nvSpPr>
            <p:cNvPr id="4" name="Rounded Rectangle 3"/>
            <p:cNvSpPr/>
            <p:nvPr/>
          </p:nvSpPr>
          <p:spPr>
            <a:xfrm>
              <a:off x="6228184" y="3126567"/>
              <a:ext cx="864096" cy="316835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257528" y="4695450"/>
              <a:ext cx="864096" cy="290626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3.14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57528" y="5772007"/>
              <a:ext cx="864096" cy="290626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94.2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04248" y="2743200"/>
            <a:ext cx="22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Integer(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in C 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96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Real (</a:t>
            </a:r>
            <a:r>
              <a:rPr lang="en-US" dirty="0" smtClean="0">
                <a:solidFill>
                  <a:srgbClr val="FF0000"/>
                </a:solidFill>
              </a:rPr>
              <a:t>float </a:t>
            </a:r>
            <a:r>
              <a:rPr lang="en-US" dirty="0" smtClean="0">
                <a:solidFill>
                  <a:schemeClr val="accent1"/>
                </a:solidFill>
              </a:rPr>
              <a:t>in 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4800600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Real (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>
                <a:solidFill>
                  <a:schemeClr val="accent1"/>
                </a:solidFill>
              </a:rPr>
              <a:t> in C)</a:t>
            </a:r>
            <a:endParaRPr lang="en-US" dirty="0"/>
          </a:p>
        </p:txBody>
      </p:sp>
      <p:pic>
        <p:nvPicPr>
          <p:cNvPr id="11271" name="Picture 7" descr="C:\Users\Aman\Pictures\2pi-unrolled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5334000"/>
            <a:ext cx="6429375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632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My-Grades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dirty="0" smtClean="0">
                <a:solidFill>
                  <a:schemeClr val="accent1"/>
                </a:solidFill>
              </a:rPr>
              <a:t>Five students have appeared for Mathematics exam and their respective marks are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84</a:t>
            </a:r>
            <a:r>
              <a:rPr lang="en-US" dirty="0" smtClean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</a:rPr>
              <a:t>34</a:t>
            </a:r>
            <a:r>
              <a:rPr lang="en-US" dirty="0" smtClean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</a:rPr>
              <a:t>97</a:t>
            </a:r>
            <a:r>
              <a:rPr lang="en-US" dirty="0" smtClean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</a:rPr>
              <a:t>58</a:t>
            </a:r>
            <a:r>
              <a:rPr lang="en-US" dirty="0" smtClean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</a:rPr>
              <a:t>64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consider the rank bands and their respective grades  as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	80 to </a:t>
            </a:r>
            <a:r>
              <a:rPr lang="en-US" dirty="0" smtClean="0">
                <a:solidFill>
                  <a:schemeClr val="accent1"/>
                </a:solidFill>
              </a:rPr>
              <a:t>100	 – </a:t>
            </a:r>
            <a:r>
              <a:rPr lang="en-US" dirty="0">
                <a:solidFill>
                  <a:schemeClr val="accent4"/>
                </a:solidFill>
              </a:rPr>
              <a:t>A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	60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1"/>
                </a:solidFill>
              </a:rPr>
              <a:t>79 	 – </a:t>
            </a:r>
            <a:r>
              <a:rPr lang="en-US" dirty="0" smtClean="0">
                <a:solidFill>
                  <a:schemeClr val="accent4"/>
                </a:solidFill>
              </a:rPr>
              <a:t>B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40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1"/>
                </a:solidFill>
              </a:rPr>
              <a:t>59	 – </a:t>
            </a:r>
            <a:r>
              <a:rPr lang="en-US" dirty="0" smtClean="0">
                <a:solidFill>
                  <a:schemeClr val="accent4"/>
                </a:solidFill>
              </a:rPr>
              <a:t>C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less than 40 – </a:t>
            </a:r>
            <a:r>
              <a:rPr lang="en-US" dirty="0" smtClean="0">
                <a:solidFill>
                  <a:schemeClr val="accent4"/>
                </a:solidFill>
              </a:rPr>
              <a:t>D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So find the grade for each students?	</a:t>
            </a:r>
            <a:endParaRPr lang="en-US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2944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Sol: Given-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M1=</a:t>
            </a:r>
            <a:r>
              <a:rPr lang="en-US" dirty="0">
                <a:solidFill>
                  <a:srgbClr val="00B050"/>
                </a:solidFill>
              </a:rPr>
              <a:t>84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1"/>
                </a:solidFill>
              </a:rPr>
              <a:t>G1=?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M2=</a:t>
            </a:r>
            <a:r>
              <a:rPr lang="en-US" dirty="0" smtClean="0">
                <a:solidFill>
                  <a:srgbClr val="00B050"/>
                </a:solidFill>
              </a:rPr>
              <a:t>34</a:t>
            </a:r>
            <a:r>
              <a:rPr lang="en-US" dirty="0" smtClean="0">
                <a:solidFill>
                  <a:schemeClr val="accent1"/>
                </a:solidFill>
              </a:rPr>
              <a:t>, G2=?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M3=</a:t>
            </a:r>
            <a:r>
              <a:rPr lang="en-US" dirty="0" smtClean="0">
                <a:solidFill>
                  <a:srgbClr val="00B050"/>
                </a:solidFill>
              </a:rPr>
              <a:t>97</a:t>
            </a:r>
            <a:r>
              <a:rPr lang="en-US" dirty="0" smtClean="0">
                <a:solidFill>
                  <a:schemeClr val="accent1"/>
                </a:solidFill>
              </a:rPr>
              <a:t>, G3=?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M4=</a:t>
            </a:r>
            <a:r>
              <a:rPr lang="en-US" dirty="0" smtClean="0">
                <a:solidFill>
                  <a:srgbClr val="00B050"/>
                </a:solidFill>
              </a:rPr>
              <a:t>58</a:t>
            </a:r>
            <a:r>
              <a:rPr lang="en-US" dirty="0" smtClean="0">
                <a:solidFill>
                  <a:schemeClr val="accent1"/>
                </a:solidFill>
              </a:rPr>
              <a:t>, G4=?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M5=</a:t>
            </a:r>
            <a:r>
              <a:rPr lang="en-US" dirty="0" smtClean="0">
                <a:solidFill>
                  <a:srgbClr val="00B050"/>
                </a:solidFill>
              </a:rPr>
              <a:t>64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1"/>
                </a:solidFill>
              </a:rPr>
              <a:t>G5=?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16016" y="1752600"/>
            <a:ext cx="4032448" cy="3352800"/>
            <a:chOff x="4716016" y="1752600"/>
            <a:chExt cx="4032448" cy="3352800"/>
          </a:xfrm>
        </p:grpSpPr>
        <p:grpSp>
          <p:nvGrpSpPr>
            <p:cNvPr id="4" name="Group 7"/>
            <p:cNvGrpSpPr/>
            <p:nvPr/>
          </p:nvGrpSpPr>
          <p:grpSpPr>
            <a:xfrm>
              <a:off x="4716016" y="1752600"/>
              <a:ext cx="4032448" cy="3352800"/>
              <a:chOff x="3740639" y="1700808"/>
              <a:chExt cx="4032448" cy="3352800"/>
            </a:xfrm>
          </p:grpSpPr>
          <p:grpSp>
            <p:nvGrpSpPr>
              <p:cNvPr id="8" name="Group 3"/>
              <p:cNvGrpSpPr/>
              <p:nvPr/>
            </p:nvGrpSpPr>
            <p:grpSpPr>
              <a:xfrm>
                <a:off x="4355976" y="2276872"/>
                <a:ext cx="2376264" cy="2776736"/>
                <a:chOff x="4355976" y="2276872"/>
                <a:chExt cx="2376264" cy="2776736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4355976" y="2276872"/>
                  <a:ext cx="864096" cy="316835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84</a:t>
                  </a:r>
                  <a:endParaRPr lang="en-US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5868144" y="2317304"/>
                  <a:ext cx="864096" cy="316835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4355976" y="2896141"/>
                  <a:ext cx="864096" cy="316835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34</a:t>
                  </a:r>
                  <a:endParaRPr lang="en-US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5868144" y="3512637"/>
                  <a:ext cx="864096" cy="316835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5868144" y="4088701"/>
                  <a:ext cx="864096" cy="316835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5868144" y="4736772"/>
                  <a:ext cx="864096" cy="31683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5868144" y="2936573"/>
                  <a:ext cx="864096" cy="316835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4355976" y="3501008"/>
                  <a:ext cx="864096" cy="316835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97</a:t>
                  </a:r>
                  <a:endParaRPr lang="en-US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355976" y="4120277"/>
                  <a:ext cx="864096" cy="316835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58</a:t>
                  </a:r>
                  <a:endParaRPr lang="en-US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4355976" y="4696341"/>
                  <a:ext cx="864096" cy="316836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64</a:t>
                  </a:r>
                  <a:endParaRPr lang="en-US" dirty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3740639" y="1700808"/>
                <a:ext cx="1734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Marks as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integer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612846" y="1700808"/>
                <a:ext cx="2160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Grades as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character</a:t>
                </a:r>
                <a:endParaRPr lang="en-US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740352" y="2204864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c</a:t>
              </a:r>
              <a:r>
                <a:rPr lang="en-US" dirty="0" smtClean="0">
                  <a:solidFill>
                    <a:schemeClr val="accent4"/>
                  </a:solidFill>
                </a:rPr>
                <a:t>har</a:t>
              </a:r>
              <a:r>
                <a:rPr lang="en-US" dirty="0" smtClean="0"/>
                <a:t> in C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40352" y="2843644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c</a:t>
              </a:r>
              <a:r>
                <a:rPr lang="en-US" dirty="0" smtClean="0">
                  <a:solidFill>
                    <a:schemeClr val="accent4"/>
                  </a:solidFill>
                </a:rPr>
                <a:t>har</a:t>
              </a:r>
              <a:r>
                <a:rPr lang="en-US" dirty="0" smtClean="0"/>
                <a:t> in C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40352" y="3429000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c</a:t>
              </a:r>
              <a:r>
                <a:rPr lang="en-US" dirty="0" smtClean="0">
                  <a:solidFill>
                    <a:schemeClr val="accent4"/>
                  </a:solidFill>
                </a:rPr>
                <a:t>har</a:t>
              </a:r>
              <a:r>
                <a:rPr lang="en-US" dirty="0" smtClean="0"/>
                <a:t> in C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40352" y="4005064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c</a:t>
              </a:r>
              <a:r>
                <a:rPr lang="en-US" dirty="0" smtClean="0">
                  <a:solidFill>
                    <a:schemeClr val="accent4"/>
                  </a:solidFill>
                </a:rPr>
                <a:t>har</a:t>
              </a:r>
              <a:r>
                <a:rPr lang="en-US" dirty="0" smtClean="0"/>
                <a:t> in 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40352" y="4653136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c</a:t>
              </a:r>
              <a:r>
                <a:rPr lang="en-US" dirty="0" smtClean="0">
                  <a:solidFill>
                    <a:schemeClr val="accent4"/>
                  </a:solidFill>
                </a:rPr>
                <a:t>har</a:t>
              </a:r>
              <a:r>
                <a:rPr lang="en-US" dirty="0" smtClean="0"/>
                <a:t> in 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30616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 this lecture we will cover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Character set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Identifiers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Keyword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Data types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In C data type is broadly classified  as: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Basic data types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Derived data types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User defined data types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0" y="4572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List of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20637918"/>
              </p:ext>
            </p:extLst>
          </p:nvPr>
        </p:nvGraphicFramePr>
        <p:xfrm>
          <a:off x="457200" y="1219200"/>
          <a:ext cx="8229600" cy="51587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4600"/>
                <a:gridCol w="1143000"/>
                <a:gridCol w="4572000"/>
              </a:tblGrid>
              <a:tr h="34766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Size (bytes)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Minimal range</a:t>
                      </a:r>
                      <a:endParaRPr lang="en-US" b="1" dirty="0"/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-128 to 127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unsigned char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0 to 255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2 or 4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-32768 to 32767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unsigned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2 or 4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0 to 65535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-32768 to 32767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unsigned short </a:t>
                      </a:r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0 to 65535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latin typeface="Courier New" pitchFamily="49" charset="0"/>
                          <a:cs typeface="Courier New" pitchFamily="49" charset="0"/>
                        </a:rPr>
                        <a:t>-2147483648 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to 2147483647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unsigned long </a:t>
                      </a:r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0 to 4294967295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3.4e-38 to 3.4e+38</a:t>
                      </a:r>
                      <a:r>
                        <a:rPr lang="en-US" sz="1600" b="1" baseline="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with 6 digits of precision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1.7e-308</a:t>
                      </a:r>
                      <a:r>
                        <a:rPr lang="en-US" sz="1600" b="1" baseline="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 1.7e+308 with 15 digits of precision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 double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3.4e-4932 to 1.1e+4932 with 20 digits</a:t>
                      </a:r>
                      <a:r>
                        <a:rPr lang="en-US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of precision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It is used to store positive and negative counting numbers, as well as zero.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				</a:t>
            </a:r>
            <a:r>
              <a:rPr lang="en-US" dirty="0" smtClean="0">
                <a:solidFill>
                  <a:srgbClr val="00B050"/>
                </a:solidFill>
              </a:rPr>
              <a:t>{...,-2,-1,0,1,2,...}</a:t>
            </a:r>
          </a:p>
          <a:p>
            <a:pPr algn="just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numbers written in green box of My-Car problem are the integers.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5474365"/>
            <a:ext cx="864096" cy="31683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90800" y="5486400"/>
            <a:ext cx="864096" cy="31683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84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0" y="5486400"/>
            <a:ext cx="864096" cy="31683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05400" y="5486400"/>
            <a:ext cx="864096" cy="31683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97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9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21303997">
              <a:off x="5303157" y="1939453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Some integers used in common are: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No. of steps in staircase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Wheels in an automobile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type modifiers</a:t>
            </a:r>
            <a:r>
              <a:rPr lang="en-US" dirty="0" smtClean="0">
                <a:solidFill>
                  <a:schemeClr val="accent1"/>
                </a:solidFill>
              </a:rPr>
              <a:t> for the integer data type are: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signed, unsigned, short, long 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Signed</a:t>
            </a:r>
            <a:r>
              <a:rPr lang="en-US" dirty="0" smtClean="0">
                <a:solidFill>
                  <a:schemeClr val="accent1"/>
                </a:solidFill>
              </a:rPr>
              <a:t> types represent positive and negative numbers. </a:t>
            </a: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Unsigned</a:t>
            </a:r>
            <a:r>
              <a:rPr lang="en-US" dirty="0" smtClean="0">
                <a:solidFill>
                  <a:schemeClr val="accent1"/>
                </a:solidFill>
              </a:rPr>
              <a:t> represent zero and positive numbers only. </a:t>
            </a: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Long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accent1"/>
                </a:solidFill>
              </a:rPr>
              <a:t> represent the range of integer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800600" y="990600"/>
            <a:ext cx="4191000" cy="5105400"/>
          </a:xfrm>
          <a:ln>
            <a:noFill/>
          </a:ln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Long Integer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Occupies 4 bytes in memory.</a:t>
            </a:r>
          </a:p>
          <a:p>
            <a:pPr algn="just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specifier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is %ld.</a:t>
            </a:r>
          </a:p>
          <a:p>
            <a:pPr algn="just">
              <a:spcBef>
                <a:spcPts val="0"/>
              </a:spcBef>
            </a:pPr>
            <a:endParaRPr lang="en-US" dirty="0" smtClean="0">
              <a:solidFill>
                <a:schemeClr val="accent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Range is -2147483648 to 2147483647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long radius=123456;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long </a:t>
            </a:r>
            <a:r>
              <a:rPr lang="en-US" b="1" dirty="0" err="1" smtClean="0">
                <a:solidFill>
                  <a:srgbClr val="00B050"/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 value</a:t>
            </a:r>
            <a:r>
              <a:rPr lang="en-US" b="1" dirty="0" smtClean="0">
                <a:solidFill>
                  <a:schemeClr val="accent1"/>
                </a:solidFill>
              </a:rPr>
              <a:t>;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0" y="2438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199" y="990600"/>
            <a:ext cx="4171071" cy="51054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 </a:t>
            </a:r>
            <a:r>
              <a:rPr lang="en-US" sz="2800" b="1" u="sng" dirty="0" smtClean="0">
                <a:solidFill>
                  <a:schemeClr val="tx1"/>
                </a:solidFill>
              </a:rPr>
              <a:t>I</a:t>
            </a:r>
            <a:r>
              <a:rPr kumimoji="0" lang="en-US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nteger</a:t>
            </a: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Occupies 2 bytes in memory.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%d or %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 is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-32768 to 32767.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default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 is short signed int.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cost=100;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short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1980406" y="3429000"/>
            <a:ext cx="5486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91000" cy="5135563"/>
          </a:xfr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Signed Integer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Occupies 2 bytes in memory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specifier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is %d or %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There are also long signed integers having range from -2147483648 to 2147483647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int </a:t>
            </a:r>
            <a:r>
              <a:rPr lang="en-US" sz="2600" b="1" dirty="0" err="1" smtClean="0">
                <a:solidFill>
                  <a:srgbClr val="00B050"/>
                </a:solidFill>
              </a:rPr>
              <a:t>firstvalue</a:t>
            </a:r>
            <a:r>
              <a:rPr lang="en-US" sz="2600" b="1" dirty="0" smtClean="0">
                <a:solidFill>
                  <a:srgbClr val="00B050"/>
                </a:solidFill>
              </a:rPr>
              <a:t>=10;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long int </a:t>
            </a:r>
            <a:r>
              <a:rPr lang="en-US" sz="2600" b="1" dirty="0" err="1" smtClean="0">
                <a:solidFill>
                  <a:srgbClr val="00B050"/>
                </a:solidFill>
              </a:rPr>
              <a:t>WaterLevel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4419600" cy="5105400"/>
          </a:xfr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Unsigned Integer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Occupies 2 bytes in memory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Format specifier is %u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There are also long  unsigned int with range 0 to 4294967295</a:t>
            </a:r>
          </a:p>
          <a:p>
            <a:pPr>
              <a:lnSpc>
                <a:spcPct val="110000"/>
              </a:lnSpc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Example: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unsigned long count=567898;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unsigned short int page;</a:t>
            </a:r>
            <a:endParaRPr lang="en-US" sz="2600" b="1" dirty="0">
              <a:solidFill>
                <a:srgbClr val="00B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0" y="2438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1905794" y="3429000"/>
            <a:ext cx="5486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Floating point numbers are real numbers that, unlike integers, may contain fractional parts of numbers, like </a:t>
            </a:r>
            <a:r>
              <a:rPr lang="en-US" dirty="0" smtClean="0">
                <a:solidFill>
                  <a:srgbClr val="FF0000"/>
                </a:solidFill>
              </a:rPr>
              <a:t>1.446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-112.972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3.267e+27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It is used to store real numbers with single precision i.e. a precision of 6 digits after decimal point.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5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303997">
              <a:off x="5303157" y="1939453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Some common float examples are: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Speed of ball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CGPA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Precise distance between two cities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specifier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is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%f.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type modifier </a:t>
            </a:r>
            <a:r>
              <a:rPr lang="en-US" dirty="0" smtClean="0">
                <a:solidFill>
                  <a:schemeClr val="accent1"/>
                </a:solidFill>
              </a:rPr>
              <a:t>for float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dirty="0" smtClean="0">
                <a:solidFill>
                  <a:schemeClr val="accent1"/>
                </a:solidFill>
              </a:rPr>
              <a:t> and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long double.</a:t>
            </a: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rational number written in red box of My-Car problem are the float numbers.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0" y="1752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57400" y="5195775"/>
            <a:ext cx="864096" cy="29062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3.14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79304" y="5181600"/>
            <a:ext cx="864096" cy="29062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94.2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88870056"/>
              </p:ext>
            </p:extLst>
          </p:nvPr>
        </p:nvGraphicFramePr>
        <p:xfrm>
          <a:off x="457201" y="1388883"/>
          <a:ext cx="8229598" cy="4294956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1371599"/>
                <a:gridCol w="1981200"/>
                <a:gridCol w="2209800"/>
                <a:gridCol w="2666999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Type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Float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Double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Long double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9594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Storage Size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4 byte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8</a:t>
                      </a:r>
                      <a:r>
                        <a:rPr lang="en-US" baseline="0" dirty="0" smtClean="0">
                          <a:effectLst/>
                        </a:rPr>
                        <a:t> byte</a:t>
                      </a:r>
                      <a:endParaRPr lang="en-US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10 byte</a:t>
                      </a:r>
                      <a:endParaRPr lang="en-US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9594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Value</a:t>
                      </a:r>
                      <a:r>
                        <a:rPr lang="en-US" b="1" baseline="0" dirty="0" smtClean="0">
                          <a:effectLst/>
                        </a:rPr>
                        <a:t> range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3.4e-38 to 3.4e+38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1.7e-308</a:t>
                      </a:r>
                      <a:r>
                        <a:rPr lang="en-US" baseline="0" dirty="0" smtClean="0">
                          <a:effectLst/>
                        </a:rPr>
                        <a:t> to 1.7e+308</a:t>
                      </a:r>
                      <a:endParaRPr lang="en-US" dirty="0" smtClean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3.4e-4932 to 1.1e+4932</a:t>
                      </a:r>
                    </a:p>
                  </a:txBody>
                  <a:tcPr marL="47625" marR="47625" marT="47625" marB="47625" anchor="ctr"/>
                </a:tc>
              </a:tr>
              <a:tr h="9594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Precision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6 decimal places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15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decimal places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20 decimal places</a:t>
                      </a:r>
                    </a:p>
                  </a:txBody>
                  <a:tcPr marL="47625" marR="47625" marT="47625" marB="47625" anchor="ctr"/>
                </a:tc>
              </a:tr>
              <a:tr h="9594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Example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effectLst/>
                        </a:rPr>
                        <a:t>pi=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3.141592</a:t>
                      </a:r>
                      <a:endParaRPr lang="en-US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3.141592741012573</a:t>
                      </a:r>
                      <a:endParaRPr lang="en-US" b="0" dirty="0" smtClean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3.14159265358979323846</a:t>
                      </a:r>
                      <a:endParaRPr lang="en-US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785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Language: </a:t>
            </a:r>
            <a:r>
              <a:rPr lang="en-US" dirty="0" smtClean="0"/>
              <a:t>its influence in our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05775" cy="4403725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Let us look to what we are doing since our childhood, how did we learnt ENGLISH- A recap</a:t>
            </a: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76400" y="2667000"/>
            <a:ext cx="38862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A B C D …… X Y Z</a:t>
            </a:r>
            <a:endParaRPr kumimoji="0" lang="en-IN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76400" y="3657600"/>
            <a:ext cx="38862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RAT  BAT  CAT COW </a:t>
            </a:r>
            <a:endParaRPr kumimoji="0" lang="en-IN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76400" y="4572000"/>
            <a:ext cx="38862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COW EAT GRASS</a:t>
            </a:r>
            <a:endParaRPr kumimoji="0" lang="en-IN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76400" y="5562600"/>
            <a:ext cx="38862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rgbClr val="002060"/>
                </a:solidFill>
              </a:rPr>
              <a:t>ESSAY ON COW</a:t>
            </a:r>
            <a:endParaRPr kumimoji="0" lang="en-IN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096000" y="26670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Characters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096000" y="36576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Words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096000" y="45720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Statements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096000" y="55626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Programs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6858000" y="3276600"/>
              <a:ext cx="685800" cy="381000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I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Down Arrow 12"/>
            <p:cNvSpPr/>
            <p:nvPr/>
          </p:nvSpPr>
          <p:spPr bwMode="auto">
            <a:xfrm>
              <a:off x="6858000" y="4267200"/>
              <a:ext cx="685800" cy="381000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I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>
              <a:off x="6858000" y="5181600"/>
              <a:ext cx="685800" cy="381000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I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It stores a single character of data belonging to the C character set.</a:t>
            </a: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alphabets written in blue box of My-Grades problem are the character.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0" y="4559965"/>
            <a:ext cx="864096" cy="316835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4559965"/>
            <a:ext cx="864096" cy="316835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60704" y="4572000"/>
            <a:ext cx="864096" cy="316835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0" y="4572000"/>
            <a:ext cx="864096" cy="316836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71800" y="4559965"/>
            <a:ext cx="864096" cy="316835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4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 rot="21303997">
              <a:off x="5303157" y="1800954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Character data type examples: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First alphabet of your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Grades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Directions: N E W S 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It occupies 1 byte of memory.</a:t>
            </a:r>
          </a:p>
          <a:p>
            <a:pPr algn="just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specifier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is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%c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range is 0 to 255 for unsigned char.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The range is -127 to 127 for signed char.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Each char type has an equivalent integer interpretation, ASCII value, so that a char is really a special kind of short integer.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</a:t>
            </a:r>
            <a:r>
              <a:rPr lang="en-US" b="1" dirty="0" smtClean="0">
                <a:solidFill>
                  <a:schemeClr val="accent1"/>
                </a:solidFill>
              </a:rPr>
              <a:t>char choice=‘y’;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6200" y="2362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/>
              <a:t>S</a:t>
            </a:r>
            <a:r>
              <a:rPr lang="en-US" dirty="0" err="1" smtClean="0"/>
              <a:t>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>
                <a:solidFill>
                  <a:schemeClr val="accent1"/>
                </a:solidFill>
              </a:rPr>
              <a:t>Specifies the format according to which the value will be printed on screen in C.</a:t>
            </a:r>
          </a:p>
          <a:p>
            <a:pPr algn="just">
              <a:buNone/>
            </a:pPr>
            <a:r>
              <a:rPr lang="en-IN" b="1" dirty="0" smtClean="0">
                <a:solidFill>
                  <a:schemeClr val="accent1"/>
                </a:solidFill>
              </a:rPr>
              <a:t>Example: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%d : signed integer 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%ld: long integer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%u : unsigned integer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%c : single character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</a:t>
            </a:r>
            <a:r>
              <a:rPr lang="en-IN" smtClean="0">
                <a:solidFill>
                  <a:schemeClr val="accent1"/>
                </a:solidFill>
              </a:rPr>
              <a:t>f  : </a:t>
            </a:r>
            <a:r>
              <a:rPr lang="en-IN" dirty="0" smtClean="0">
                <a:solidFill>
                  <a:schemeClr val="accent1"/>
                </a:solidFill>
              </a:rPr>
              <a:t>float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%s : string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</a:rPr>
              <a:t>%</a:t>
            </a:r>
            <a:r>
              <a:rPr lang="en-IN" dirty="0" err="1" smtClean="0">
                <a:solidFill>
                  <a:schemeClr val="accent1"/>
                </a:solidFill>
              </a:rPr>
              <a:t>i</a:t>
            </a:r>
            <a:r>
              <a:rPr lang="en-IN" dirty="0" smtClean="0">
                <a:solidFill>
                  <a:schemeClr val="accent1"/>
                </a:solidFill>
              </a:rPr>
              <a:t>  : </a:t>
            </a:r>
            <a:r>
              <a:rPr lang="en-IN" dirty="0" err="1" smtClean="0">
                <a:solidFill>
                  <a:schemeClr val="accent1"/>
                </a:solidFill>
              </a:rPr>
              <a:t>int</a:t>
            </a:r>
            <a:endParaRPr lang="en-IN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Remember car example?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3600" y="838200"/>
            <a:ext cx="32004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grpSp>
        <p:nvGrpSpPr>
          <p:cNvPr id="33" name="Group 32"/>
          <p:cNvGrpSpPr/>
          <p:nvPr/>
        </p:nvGrpSpPr>
        <p:grpSpPr>
          <a:xfrm>
            <a:off x="609600" y="1600200"/>
            <a:ext cx="4369296" cy="1981200"/>
            <a:chOff x="609600" y="1600200"/>
            <a:chExt cx="4369296" cy="1981200"/>
          </a:xfrm>
        </p:grpSpPr>
        <p:grpSp>
          <p:nvGrpSpPr>
            <p:cNvPr id="19" name="Group 18"/>
            <p:cNvGrpSpPr/>
            <p:nvPr/>
          </p:nvGrpSpPr>
          <p:grpSpPr>
            <a:xfrm>
              <a:off x="609600" y="1600200"/>
              <a:ext cx="4369296" cy="1981200"/>
              <a:chOff x="457200" y="1295400"/>
              <a:chExt cx="4369296" cy="19812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57200" y="1664365"/>
                <a:ext cx="864096" cy="31683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15</a:t>
                </a:r>
                <a:endParaRPr lang="en-US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57200" y="2452575"/>
                <a:ext cx="864096" cy="29062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3.14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057400" y="1295400"/>
                <a:ext cx="1143000" cy="198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Program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962400" y="2133600"/>
                <a:ext cx="864096" cy="29062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90</a:t>
                </a:r>
                <a:endParaRPr lang="en-US" dirty="0"/>
              </a:p>
            </p:txBody>
          </p:sp>
          <p:cxnSp>
            <p:nvCxnSpPr>
              <p:cNvPr id="24" name="Straight Arrow Connector 23"/>
              <p:cNvCxnSpPr>
                <a:stCxn id="20" idx="3"/>
              </p:cNvCxnSpPr>
              <p:nvPr/>
            </p:nvCxnSpPr>
            <p:spPr>
              <a:xfrm>
                <a:off x="1321296" y="1822783"/>
                <a:ext cx="736104" cy="60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1" idx="3"/>
              </p:cNvCxnSpPr>
              <p:nvPr/>
            </p:nvCxnSpPr>
            <p:spPr>
              <a:xfrm flipV="1">
                <a:off x="1321296" y="2590800"/>
                <a:ext cx="736104" cy="7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2" idx="3"/>
              </p:cNvCxnSpPr>
              <p:nvPr/>
            </p:nvCxnSpPr>
            <p:spPr>
              <a:xfrm>
                <a:off x="3200400" y="2286000"/>
                <a:ext cx="762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600200" y="2145268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90796" y="2602468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0200" y="28956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5800" y="4495800"/>
            <a:ext cx="4369296" cy="1981200"/>
            <a:chOff x="685800" y="4495800"/>
            <a:chExt cx="4369296" cy="1981200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4495800"/>
              <a:ext cx="4369296" cy="1981200"/>
              <a:chOff x="457200" y="1295400"/>
              <a:chExt cx="4369296" cy="19812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57200" y="1664365"/>
                <a:ext cx="864096" cy="31683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15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57200" y="2452575"/>
                <a:ext cx="864096" cy="29062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3.14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57400" y="1295400"/>
                <a:ext cx="1143000" cy="198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Program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962400" y="2133600"/>
                <a:ext cx="864096" cy="29062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94.2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5" idx="3"/>
              </p:cNvCxnSpPr>
              <p:nvPr/>
            </p:nvCxnSpPr>
            <p:spPr>
              <a:xfrm>
                <a:off x="1321296" y="1822783"/>
                <a:ext cx="736104" cy="60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</p:cNvCxnSpPr>
              <p:nvPr/>
            </p:nvCxnSpPr>
            <p:spPr>
              <a:xfrm flipV="1">
                <a:off x="1321296" y="2590800"/>
                <a:ext cx="736104" cy="7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3"/>
              </p:cNvCxnSpPr>
              <p:nvPr/>
            </p:nvCxnSpPr>
            <p:spPr>
              <a:xfrm>
                <a:off x="3200400" y="2286000"/>
                <a:ext cx="762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676400" y="579120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%f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1996" y="5040868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18292" y="548640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%f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Grade example: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838200"/>
            <a:ext cx="3200400" cy="2095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grpSp>
        <p:nvGrpSpPr>
          <p:cNvPr id="38" name="Group 37"/>
          <p:cNvGrpSpPr/>
          <p:nvPr/>
        </p:nvGrpSpPr>
        <p:grpSpPr>
          <a:xfrm>
            <a:off x="888504" y="2209800"/>
            <a:ext cx="4547592" cy="2514600"/>
            <a:chOff x="888504" y="2209800"/>
            <a:chExt cx="4547592" cy="2514600"/>
          </a:xfrm>
        </p:grpSpPr>
        <p:sp>
          <p:nvSpPr>
            <p:cNvPr id="21" name="Rounded Rectangle 20"/>
            <p:cNvSpPr/>
            <p:nvPr/>
          </p:nvSpPr>
          <p:spPr>
            <a:xfrm>
              <a:off x="888504" y="2362200"/>
              <a:ext cx="864096" cy="316835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84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88504" y="3276600"/>
              <a:ext cx="864096" cy="316835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97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14400" y="3733800"/>
              <a:ext cx="864096" cy="316835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58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14400" y="4267200"/>
              <a:ext cx="864096" cy="316835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64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88504" y="2209800"/>
              <a:ext cx="4547592" cy="2514600"/>
              <a:chOff x="888504" y="2209800"/>
              <a:chExt cx="4547592" cy="25146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88504" y="2209800"/>
                <a:ext cx="3657600" cy="2514600"/>
                <a:chOff x="457200" y="1143000"/>
                <a:chExt cx="3657600" cy="2514600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57200" y="1740565"/>
                  <a:ext cx="864096" cy="316835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34</a:t>
                  </a:r>
                  <a:endParaRPr lang="en-US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057400" y="1143000"/>
                  <a:ext cx="1143000" cy="251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Program</a:t>
                  </a:r>
                  <a:endParaRPr lang="en-US" dirty="0"/>
                </a:p>
              </p:txBody>
            </p:sp>
            <p:cxnSp>
              <p:nvCxnSpPr>
                <p:cNvPr id="10" name="Straight Arrow Connector 9"/>
                <p:cNvCxnSpPr>
                  <a:stCxn id="6" idx="3"/>
                </p:cNvCxnSpPr>
                <p:nvPr/>
              </p:nvCxnSpPr>
              <p:spPr>
                <a:xfrm>
                  <a:off x="1321296" y="1898983"/>
                  <a:ext cx="736104" cy="601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150096" y="1905000"/>
                  <a:ext cx="964704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Rounded Rectangle 24"/>
              <p:cNvSpPr/>
              <p:nvPr/>
            </p:nvSpPr>
            <p:spPr>
              <a:xfrm>
                <a:off x="4546104" y="2350165"/>
                <a:ext cx="864096" cy="316835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572000" y="3276600"/>
                <a:ext cx="864096" cy="316835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4572000" y="3733800"/>
                <a:ext cx="864096" cy="316835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572000" y="4267200"/>
                <a:ext cx="864096" cy="31683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546104" y="2835965"/>
                <a:ext cx="864096" cy="316835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752600" y="2508582"/>
              <a:ext cx="736104" cy="6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581400" y="2514599"/>
              <a:ext cx="9647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752600" y="3422982"/>
              <a:ext cx="736104" cy="6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581400" y="3428999"/>
              <a:ext cx="9647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752600" y="3886200"/>
              <a:ext cx="736104" cy="6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81400" y="3892217"/>
              <a:ext cx="9647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778496" y="4413582"/>
              <a:ext cx="736104" cy="6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7296" y="4419599"/>
              <a:ext cx="9647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90596" y="24384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90596" y="2907268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05000" y="3364468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05000" y="3821668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05000" y="43434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%d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86200" y="381000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%c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71796" y="335280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%c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86200" y="434340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%c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71796" y="289560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%c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71796" y="243840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%c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Next Lecture: Constants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Variables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Expressions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Like every language C programming language requires basic building blocks to communicate with the computer.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So we require 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Character set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Words(keywords and identifiers)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Statement (instructions)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Program 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6096000" y="26670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Characters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096000" y="36576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Words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096000" y="45720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Statements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096000" y="5562600"/>
              <a:ext cx="2286000" cy="609600"/>
            </a:xfrm>
            <a:prstGeom prst="round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Programs</a:t>
              </a:r>
              <a:endParaRPr kumimoji="0" lang="en-I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Down Arrow 10"/>
            <p:cNvSpPr/>
            <p:nvPr/>
          </p:nvSpPr>
          <p:spPr bwMode="auto">
            <a:xfrm>
              <a:off x="6858000" y="3276600"/>
              <a:ext cx="685800" cy="381000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I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6858000" y="4267200"/>
              <a:ext cx="685800" cy="381000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I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Down Arrow 12"/>
            <p:cNvSpPr/>
            <p:nvPr/>
          </p:nvSpPr>
          <p:spPr bwMode="auto">
            <a:xfrm>
              <a:off x="6858000" y="5181600"/>
              <a:ext cx="685800" cy="381000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I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The character set of C represents alphabet, digit or any symbol used to represent information.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590800"/>
          <a:ext cx="7620000" cy="39112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8000"/>
                <a:gridCol w="4572000"/>
              </a:tblGrid>
              <a:tr h="6176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 Set</a:t>
                      </a:r>
                      <a:endParaRPr lang="en-US" sz="2400" dirty="0"/>
                    </a:p>
                  </a:txBody>
                  <a:tcPr anchor="ctr"/>
                </a:tc>
              </a:tr>
              <a:tr h="6176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Uppercase Alphabets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A, B, C, … Y, Z</a:t>
                      </a:r>
                      <a:endParaRPr lang="en-US" sz="2400" dirty="0"/>
                    </a:p>
                  </a:txBody>
                  <a:tcPr anchor="ctr"/>
                </a:tc>
              </a:tr>
              <a:tr h="6176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Lowercase Alphabets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a, b, c, … y, z</a:t>
                      </a:r>
                      <a:endParaRPr lang="en-US" sz="2400" dirty="0"/>
                    </a:p>
                  </a:txBody>
                  <a:tcPr anchor="ctr"/>
                </a:tc>
              </a:tr>
              <a:tr h="617666">
                <a:tc>
                  <a:txBody>
                    <a:bodyPr/>
                    <a:lstStyle/>
                    <a:p>
                      <a:pPr marL="0" marR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Digits</a:t>
                      </a:r>
                      <a:endParaRPr lang="en-US" sz="2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0, 1, 2, 3,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… 9</a:t>
                      </a:r>
                      <a:endParaRPr lang="en-US" sz="2400" dirty="0"/>
                    </a:p>
                  </a:txBody>
                  <a:tcPr anchor="ctr"/>
                </a:tc>
              </a:tr>
              <a:tr h="791859">
                <a:tc>
                  <a:txBody>
                    <a:bodyPr/>
                    <a:lstStyle/>
                    <a:p>
                      <a:pPr marL="0" marR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Special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Symbols</a:t>
                      </a:r>
                      <a:endParaRPr lang="en-US" sz="2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 ‘ ! @ # % ^ &amp; * ( ) _ - + = | \ { }  [ ] : ; " ' &lt; &gt; , . ? / </a:t>
                      </a:r>
                      <a:endParaRPr lang="en-US" sz="2400" dirty="0"/>
                    </a:p>
                  </a:txBody>
                  <a:tcPr anchor="ctr"/>
                </a:tc>
              </a:tr>
              <a:tr h="617666">
                <a:tc>
                  <a:txBody>
                    <a:bodyPr/>
                    <a:lstStyle/>
                    <a:p>
                      <a:pPr marL="0" marR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White spaces</a:t>
                      </a:r>
                      <a:endParaRPr lang="en-US" sz="2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space, tab, new line.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Let us look to some words</a:t>
            </a:r>
          </a:p>
          <a:p>
            <a:pPr algn="just"/>
            <a:r>
              <a:rPr lang="en-US" sz="3200" b="1" dirty="0" err="1">
                <a:solidFill>
                  <a:srgbClr val="FF0000"/>
                </a:solidFill>
              </a:rPr>
              <a:t>saslc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enp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keib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rac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llab</a:t>
            </a:r>
            <a:endParaRPr lang="en-US" sz="3200" b="1" dirty="0">
              <a:solidFill>
                <a:srgbClr val="FF0000"/>
              </a:solidFill>
            </a:endParaRP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Rearrange</a:t>
            </a:r>
          </a:p>
          <a:p>
            <a:pPr algn="just"/>
            <a:r>
              <a:rPr lang="en-US" sz="3200" b="1" dirty="0" smtClean="0">
                <a:solidFill>
                  <a:srgbClr val="002060"/>
                </a:solidFill>
              </a:rPr>
              <a:t>Class</a:t>
            </a:r>
            <a:r>
              <a:rPr lang="en-US" sz="3200" b="1" dirty="0">
                <a:solidFill>
                  <a:srgbClr val="002060"/>
                </a:solidFill>
              </a:rPr>
              <a:t>, pen, bike, car, </a:t>
            </a:r>
            <a:r>
              <a:rPr lang="en-US" sz="3200" b="1" dirty="0" smtClean="0">
                <a:solidFill>
                  <a:srgbClr val="002060"/>
                </a:solidFill>
              </a:rPr>
              <a:t>ball</a:t>
            </a: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This is the influence of adding </a:t>
            </a:r>
            <a:r>
              <a:rPr lang="en-US" dirty="0">
                <a:solidFill>
                  <a:srgbClr val="FF0000"/>
                </a:solidFill>
              </a:rPr>
              <a:t>meaning</a:t>
            </a:r>
            <a:r>
              <a:rPr lang="en-US" dirty="0">
                <a:solidFill>
                  <a:schemeClr val="accent1"/>
                </a:solidFill>
              </a:rPr>
              <a:t> by logical and sensible grouping in mode of communication through </a:t>
            </a:r>
            <a:r>
              <a:rPr lang="en-US" dirty="0">
                <a:solidFill>
                  <a:srgbClr val="FF0000"/>
                </a:solidFill>
              </a:rPr>
              <a:t>language</a:t>
            </a:r>
            <a:endParaRPr lang="en-IN" dirty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6338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single element in a C Program is Token </a:t>
            </a:r>
            <a:endParaRPr lang="en-US" dirty="0"/>
          </a:p>
        </p:txBody>
      </p:sp>
      <p:pic>
        <p:nvPicPr>
          <p:cNvPr id="1026" name="Picture 2" descr="C:\Users\Aman\Pictures\car token pic.jpg"/>
          <p:cNvPicPr>
            <a:picLocks noChangeAspect="1" noChangeArrowheads="1"/>
          </p:cNvPicPr>
          <p:nvPr/>
        </p:nvPicPr>
        <p:blipFill>
          <a:blip r:embed="rId2"/>
          <a:srcRect r="9195"/>
          <a:stretch>
            <a:fillRect/>
          </a:stretch>
        </p:blipFill>
        <p:spPr bwMode="auto">
          <a:xfrm>
            <a:off x="1143000" y="2209800"/>
            <a:ext cx="6858000" cy="4221046"/>
          </a:xfrm>
          <a:prstGeom prst="rect">
            <a:avLst/>
          </a:prstGeom>
          <a:noFill/>
        </p:spPr>
      </p:pic>
    </p:spTree>
  </p:cSld>
  <p:clrMapOvr>
    <a:masterClrMapping/>
  </p:clrMapOvr>
  <p:transition advTm="2147255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63"/>
            <a:ext cx="8105775" cy="471963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1"/>
                </a:solidFill>
              </a:rPr>
              <a:t>Smallest unit in a program/statement.</a:t>
            </a:r>
          </a:p>
          <a:p>
            <a:pPr algn="just"/>
            <a:r>
              <a:rPr lang="en-US" sz="2400" dirty="0" smtClean="0">
                <a:solidFill>
                  <a:schemeClr val="accent1"/>
                </a:solidFill>
              </a:rPr>
              <a:t>It makes the compiler understand what is written in the program.</a:t>
            </a:r>
          </a:p>
          <a:p>
            <a:pPr algn="just"/>
            <a:r>
              <a:rPr lang="en-US" sz="2400" dirty="0" smtClean="0">
                <a:solidFill>
                  <a:schemeClr val="accent1"/>
                </a:solidFill>
              </a:rPr>
              <a:t>Example: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main</a:t>
            </a:r>
            <a:r>
              <a:rPr lang="en-US" sz="2400" dirty="0" smtClean="0">
                <a:solidFill>
                  <a:schemeClr val="accent1"/>
                </a:solidFill>
              </a:rPr>
              <a:t>,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printf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,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name</a:t>
            </a:r>
            <a:r>
              <a:rPr lang="en-US" sz="2400" dirty="0" smtClean="0">
                <a:solidFill>
                  <a:schemeClr val="accent1"/>
                </a:solidFill>
              </a:rPr>
              <a:t>,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accent1"/>
                </a:solidFill>
              </a:rPr>
              <a:t>,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etc.</a:t>
            </a:r>
          </a:p>
          <a:p>
            <a:pPr algn="just"/>
            <a:r>
              <a:rPr lang="en-US" sz="2400" dirty="0" smtClean="0">
                <a:solidFill>
                  <a:schemeClr val="accent1"/>
                </a:solidFill>
              </a:rPr>
              <a:t>Tokens are broadly classified as: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Identifiers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Keywords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Constants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Strings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Operators</a:t>
            </a:r>
          </a:p>
          <a:p>
            <a:pPr lvl="1" algn="just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Special character</a:t>
            </a:r>
          </a:p>
        </p:txBody>
      </p:sp>
    </p:spTree>
    <p:extLst>
      <p:ext uri="{BB962C8B-B14F-4D97-AF65-F5344CB8AC3E}">
        <p14:creationId xmlns:p14="http://schemas.microsoft.com/office/powerpoint/2010/main" xmlns="" val="63902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Identify the following: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86000" y="1524000"/>
            <a:ext cx="1371600" cy="1369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square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4664" y="3409950"/>
            <a:ext cx="1316736" cy="1314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ellipse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86000" y="5257800"/>
            <a:ext cx="1371600" cy="4929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circle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29200" y="1524000"/>
            <a:ext cx="1371600" cy="1369219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circle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4064" y="3429000"/>
            <a:ext cx="1316736" cy="131445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square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9200" y="5257800"/>
            <a:ext cx="1371600" cy="492919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ellipse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7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 rot="21303997">
              <a:off x="5303157" y="1800954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Ask students some of the keywords i.e. words which are by themselves and cannot be used for anything else ex: left, right…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</TotalTime>
  <Words>1483</Words>
  <Application>Microsoft Office PowerPoint</Application>
  <PresentationFormat>On-screen Show (4:3)</PresentationFormat>
  <Paragraphs>401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Lpu theme final with copyright</vt:lpstr>
      <vt:lpstr>CSE101-Lec#3</vt:lpstr>
      <vt:lpstr>OUTLINE</vt:lpstr>
      <vt:lpstr>Language: its influence in our life</vt:lpstr>
      <vt:lpstr>Introduction to C </vt:lpstr>
      <vt:lpstr>Character Set</vt:lpstr>
      <vt:lpstr>Meaningfulness</vt:lpstr>
      <vt:lpstr>Token </vt:lpstr>
      <vt:lpstr>Token</vt:lpstr>
      <vt:lpstr>Lets Identify the following:</vt:lpstr>
      <vt:lpstr>Identifiers</vt:lpstr>
      <vt:lpstr>Rules for naming an Identifier</vt:lpstr>
      <vt:lpstr>Some Identifiers</vt:lpstr>
      <vt:lpstr>C Keywords </vt:lpstr>
      <vt:lpstr>List of C Keywords </vt:lpstr>
      <vt:lpstr>Data Types</vt:lpstr>
      <vt:lpstr>Slide 16</vt:lpstr>
      <vt:lpstr>My-Car</vt:lpstr>
      <vt:lpstr>My-Grades</vt:lpstr>
      <vt:lpstr>Slide 19</vt:lpstr>
      <vt:lpstr>Classification of Data Types</vt:lpstr>
      <vt:lpstr>Slide 21</vt:lpstr>
      <vt:lpstr>List of Data Types</vt:lpstr>
      <vt:lpstr>Integer </vt:lpstr>
      <vt:lpstr>Slide 24</vt:lpstr>
      <vt:lpstr>Slide 25</vt:lpstr>
      <vt:lpstr>Slide 26</vt:lpstr>
      <vt:lpstr>Float </vt:lpstr>
      <vt:lpstr>Slide 28</vt:lpstr>
      <vt:lpstr>Slide 29</vt:lpstr>
      <vt:lpstr>Character </vt:lpstr>
      <vt:lpstr>Slide 31</vt:lpstr>
      <vt:lpstr>Format Specifier</vt:lpstr>
      <vt:lpstr>Slide 33</vt:lpstr>
      <vt:lpstr>Slide 34</vt:lpstr>
      <vt:lpstr>Next Lecture: Constants Variables Expressions </vt:lpstr>
    </vt:vector>
  </TitlesOfParts>
  <Manager>Amanpreet Kaur</Manager>
  <Company>LPU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Lec#3</dc:title>
  <dc:creator>Aman</dc:creator>
  <cp:lastModifiedBy>pc</cp:lastModifiedBy>
  <cp:revision>101</cp:revision>
  <dcterms:created xsi:type="dcterms:W3CDTF">2014-05-05T09:47:52Z</dcterms:created>
  <dcterms:modified xsi:type="dcterms:W3CDTF">2014-08-14T11:22:14Z</dcterms:modified>
</cp:coreProperties>
</file>