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2"/>
  </p:notesMasterIdLst>
  <p:sldIdLst>
    <p:sldId id="256" r:id="rId2"/>
    <p:sldId id="266" r:id="rId3"/>
    <p:sldId id="265" r:id="rId4"/>
    <p:sldId id="267" r:id="rId5"/>
    <p:sldId id="260" r:id="rId6"/>
    <p:sldId id="281" r:id="rId7"/>
    <p:sldId id="282" r:id="rId8"/>
    <p:sldId id="269" r:id="rId9"/>
    <p:sldId id="283" r:id="rId10"/>
    <p:sldId id="284" r:id="rId11"/>
    <p:sldId id="261" r:id="rId12"/>
    <p:sldId id="285" r:id="rId13"/>
    <p:sldId id="262" r:id="rId14"/>
    <p:sldId id="286" r:id="rId15"/>
    <p:sldId id="263" r:id="rId16"/>
    <p:sldId id="287" r:id="rId17"/>
    <p:sldId id="274" r:id="rId18"/>
    <p:sldId id="288" r:id="rId19"/>
    <p:sldId id="270" r:id="rId20"/>
    <p:sldId id="264" r:id="rId21"/>
    <p:sldId id="289" r:id="rId22"/>
    <p:sldId id="278" r:id="rId23"/>
    <p:sldId id="279" r:id="rId24"/>
    <p:sldId id="280" r:id="rId25"/>
    <p:sldId id="292" r:id="rId26"/>
    <p:sldId id="290" r:id="rId27"/>
    <p:sldId id="272" r:id="rId28"/>
    <p:sldId id="275" r:id="rId29"/>
    <p:sldId id="277" r:id="rId30"/>
    <p:sldId id="27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502" autoAdjust="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image" Target="../media/image71.jpeg"/><Relationship Id="rId1" Type="http://schemas.openxmlformats.org/officeDocument/2006/relationships/image" Target="../media/image61.jpeg"/><Relationship Id="rId4" Type="http://schemas.openxmlformats.org/officeDocument/2006/relationships/image" Target="../media/image9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875928-AE38-4B96-80C4-CD55E3357F6A}"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EA75CCA4-ADD5-455E-81D8-AC2EDA171629}">
      <dgm:prSet phldrT="[Text]"/>
      <dgm:spPr/>
      <dgm:t>
        <a:bodyPr/>
        <a:lstStyle/>
        <a:p>
          <a:r>
            <a:rPr lang="en-US" dirty="0" smtClean="0"/>
            <a:t>Header for tires</a:t>
          </a:r>
          <a:endParaRPr lang="en-US" dirty="0"/>
        </a:p>
      </dgm:t>
    </dgm:pt>
    <dgm:pt modelId="{8D79CD3F-30AD-48C7-89B9-85BFDF0A16A5}" type="parTrans" cxnId="{74F2FD14-5755-41BD-9321-80C92ED02DBB}">
      <dgm:prSet/>
      <dgm:spPr/>
      <dgm:t>
        <a:bodyPr/>
        <a:lstStyle/>
        <a:p>
          <a:endParaRPr lang="en-US"/>
        </a:p>
      </dgm:t>
    </dgm:pt>
    <dgm:pt modelId="{6057A109-EA42-4B05-946B-921BAE516503}" type="sibTrans" cxnId="{74F2FD14-5755-41BD-9321-80C92ED02DBB}">
      <dgm:prSet/>
      <dgm:spPr/>
      <dgm:t>
        <a:bodyPr/>
        <a:lstStyle/>
        <a:p>
          <a:endParaRPr lang="en-US"/>
        </a:p>
      </dgm:t>
    </dgm:pt>
    <dgm:pt modelId="{2854C2CD-2A2C-41BB-AD9C-CA4F5D3C8F87}">
      <dgm:prSet phldrT="[Text]"/>
      <dgm:spPr/>
      <dgm:t>
        <a:bodyPr/>
        <a:lstStyle/>
        <a:p>
          <a:r>
            <a:rPr lang="en-US" dirty="0" smtClean="0"/>
            <a:t>Header for oil</a:t>
          </a:r>
          <a:endParaRPr lang="en-US" dirty="0"/>
        </a:p>
      </dgm:t>
    </dgm:pt>
    <dgm:pt modelId="{90C4A5ED-B7EA-49B9-BB1B-7FF2F414CD50}" type="parTrans" cxnId="{93335A7C-870A-48E1-8EED-858A21F3A8FD}">
      <dgm:prSet/>
      <dgm:spPr/>
      <dgm:t>
        <a:bodyPr/>
        <a:lstStyle/>
        <a:p>
          <a:endParaRPr lang="en-US"/>
        </a:p>
      </dgm:t>
    </dgm:pt>
    <dgm:pt modelId="{07681412-730C-469B-A53D-AFBA028DC2F9}" type="sibTrans" cxnId="{93335A7C-870A-48E1-8EED-858A21F3A8FD}">
      <dgm:prSet/>
      <dgm:spPr/>
      <dgm:t>
        <a:bodyPr/>
        <a:lstStyle/>
        <a:p>
          <a:endParaRPr lang="en-US"/>
        </a:p>
      </dgm:t>
    </dgm:pt>
    <dgm:pt modelId="{FCF2142C-473D-4998-B23F-D904DB67BCE2}">
      <dgm:prSet phldrT="[Text]"/>
      <dgm:spPr/>
      <dgm:t>
        <a:bodyPr/>
        <a:lstStyle/>
        <a:p>
          <a:r>
            <a:rPr lang="en-US" dirty="0" smtClean="0"/>
            <a:t>Header for speakers</a:t>
          </a:r>
          <a:endParaRPr lang="en-US" dirty="0"/>
        </a:p>
      </dgm:t>
    </dgm:pt>
    <dgm:pt modelId="{98554A6C-E57C-49CB-9D5E-D18A53CDF781}" type="parTrans" cxnId="{9826E858-F339-4F29-9E8A-B43BDAADFFDF}">
      <dgm:prSet/>
      <dgm:spPr/>
      <dgm:t>
        <a:bodyPr/>
        <a:lstStyle/>
        <a:p>
          <a:endParaRPr lang="en-US"/>
        </a:p>
      </dgm:t>
    </dgm:pt>
    <dgm:pt modelId="{3CB0EE27-A78A-4098-A1EF-52B6B253FAB3}" type="sibTrans" cxnId="{9826E858-F339-4F29-9E8A-B43BDAADFFDF}">
      <dgm:prSet/>
      <dgm:spPr/>
      <dgm:t>
        <a:bodyPr/>
        <a:lstStyle/>
        <a:p>
          <a:endParaRPr lang="en-US"/>
        </a:p>
      </dgm:t>
    </dgm:pt>
    <dgm:pt modelId="{2509D3A6-D4D8-4F68-B8FC-AC6A3892BC08}">
      <dgm:prSet phldrT="[Text]" custT="1"/>
      <dgm:spPr>
        <a:solidFill>
          <a:srgbClr val="FF0000">
            <a:alpha val="27000"/>
          </a:srgbClr>
        </a:solidFill>
      </dgm:spPr>
      <dgm:t>
        <a:bodyPr/>
        <a:lstStyle/>
        <a:p>
          <a:endParaRPr lang="en-US" sz="2400" dirty="0">
            <a:solidFill>
              <a:srgbClr val="FF0000"/>
            </a:solidFill>
          </a:endParaRPr>
        </a:p>
      </dgm:t>
    </dgm:pt>
    <dgm:pt modelId="{DAFE9F94-6F1E-4D1A-85C3-9B1B6D840FB4}" type="sibTrans" cxnId="{0045984A-1D66-4C47-8E7D-E85308B55C78}">
      <dgm:prSet/>
      <dgm:spPr>
        <a:blipFill>
          <a:blip xmlns:r="http://schemas.openxmlformats.org/officeDocument/2006/relationships" r:embed="rId1">
            <a:extLst>
              <a:ext uri="{28A0092B-C50C-407E-A947-70E740481C1C}">
                <a14:useLocalDpi xmlns:a14="http://schemas.microsoft.com/office/drawing/2010/main" xmlns="" val="0"/>
              </a:ext>
            </a:extLst>
          </a:blip>
          <a:srcRect/>
          <a:stretch>
            <a:fillRect l="-46000" r="-46000"/>
          </a:stretch>
        </a:blipFill>
      </dgm:spPr>
      <dgm:t>
        <a:bodyPr/>
        <a:lstStyle/>
        <a:p>
          <a:endParaRPr lang="en-US"/>
        </a:p>
      </dgm:t>
    </dgm:pt>
    <dgm:pt modelId="{764952AE-AB6B-4141-9C75-257420F92956}" type="parTrans" cxnId="{0045984A-1D66-4C47-8E7D-E85308B55C78}">
      <dgm:prSet/>
      <dgm:spPr/>
      <dgm:t>
        <a:bodyPr/>
        <a:lstStyle/>
        <a:p>
          <a:endParaRPr lang="en-US"/>
        </a:p>
      </dgm:t>
    </dgm:pt>
    <dgm:pt modelId="{D8AF30FC-6C6B-4E2E-AB83-3498C5211417}" type="pres">
      <dgm:prSet presAssocID="{E2875928-AE38-4B96-80C4-CD55E3357F6A}" presName="Name0" presStyleCnt="0">
        <dgm:presLayoutVars>
          <dgm:dir/>
        </dgm:presLayoutVars>
      </dgm:prSet>
      <dgm:spPr/>
      <dgm:t>
        <a:bodyPr/>
        <a:lstStyle/>
        <a:p>
          <a:endParaRPr lang="en-US"/>
        </a:p>
      </dgm:t>
    </dgm:pt>
    <dgm:pt modelId="{F554B72D-3F01-4FE3-ACBF-C224325889C7}" type="pres">
      <dgm:prSet presAssocID="{DAFE9F94-6F1E-4D1A-85C3-9B1B6D840FB4}" presName="picture_1" presStyleLbl="bgImgPlace1" presStyleIdx="0" presStyleCnt="1"/>
      <dgm:spPr/>
      <dgm:t>
        <a:bodyPr/>
        <a:lstStyle/>
        <a:p>
          <a:endParaRPr lang="en-US"/>
        </a:p>
      </dgm:t>
    </dgm:pt>
    <dgm:pt modelId="{2F568F6A-2AF2-408F-893B-FD47FE05CE01}" type="pres">
      <dgm:prSet presAssocID="{2509D3A6-D4D8-4F68-B8FC-AC6A3892BC08}" presName="text_1" presStyleLbl="node1" presStyleIdx="0" presStyleCnt="0" custScaleX="131405" custScaleY="39689" custLinFactNeighborX="12033" custLinFactNeighborY="44722">
        <dgm:presLayoutVars>
          <dgm:bulletEnabled val="1"/>
        </dgm:presLayoutVars>
      </dgm:prSet>
      <dgm:spPr/>
      <dgm:t>
        <a:bodyPr/>
        <a:lstStyle/>
        <a:p>
          <a:endParaRPr lang="en-US"/>
        </a:p>
      </dgm:t>
    </dgm:pt>
    <dgm:pt modelId="{8C3B2131-4466-494A-AFDA-DCCE5DBB10A8}" type="pres">
      <dgm:prSet presAssocID="{E2875928-AE38-4B96-80C4-CD55E3357F6A}" presName="linV" presStyleCnt="0"/>
      <dgm:spPr/>
    </dgm:pt>
    <dgm:pt modelId="{67FEFBA1-87A8-49EE-981D-0DA4B500C311}" type="pres">
      <dgm:prSet presAssocID="{EA75CCA4-ADD5-455E-81D8-AC2EDA171629}" presName="pair" presStyleCnt="0"/>
      <dgm:spPr/>
    </dgm:pt>
    <dgm:pt modelId="{6567C167-3430-4FF8-BF09-9263CC9DDD23}" type="pres">
      <dgm:prSet presAssocID="{EA75CCA4-ADD5-455E-81D8-AC2EDA171629}" presName="spaceH" presStyleLbl="node1" presStyleIdx="0" presStyleCnt="0"/>
      <dgm:spPr/>
    </dgm:pt>
    <dgm:pt modelId="{9876E72A-2C23-4A7E-AF28-5CC1117E4F91}" type="pres">
      <dgm:prSet presAssocID="{EA75CCA4-ADD5-455E-81D8-AC2EDA171629}" presName="desPictures" presStyleLbl="alignImgPlace1" presStyleIdx="0" presStyleCnt="3"/>
      <dgm:spPr>
        <a:blipFill>
          <a:blip xmlns:r="http://schemas.openxmlformats.org/officeDocument/2006/relationships" r:embed="rId2">
            <a:extLst>
              <a:ext uri="{28A0092B-C50C-407E-A947-70E740481C1C}">
                <a14:useLocalDpi xmlns:a14="http://schemas.microsoft.com/office/drawing/2010/main" xmlns="" val="0"/>
              </a:ext>
            </a:extLst>
          </a:blip>
          <a:srcRect/>
          <a:stretch>
            <a:fillRect/>
          </a:stretch>
        </a:blipFill>
        <a:ln>
          <a:solidFill>
            <a:srgbClr val="FF0000"/>
          </a:solidFill>
        </a:ln>
      </dgm:spPr>
    </dgm:pt>
    <dgm:pt modelId="{201C1291-1315-47A5-AE97-E24E5105F4E7}" type="pres">
      <dgm:prSet presAssocID="{EA75CCA4-ADD5-455E-81D8-AC2EDA171629}" presName="desTextWrapper" presStyleCnt="0"/>
      <dgm:spPr/>
    </dgm:pt>
    <dgm:pt modelId="{C87BC05C-CC3C-4B89-8432-4E7949E7EDCD}" type="pres">
      <dgm:prSet presAssocID="{EA75CCA4-ADD5-455E-81D8-AC2EDA171629}" presName="desText" presStyleLbl="revTx" presStyleIdx="0" presStyleCnt="3">
        <dgm:presLayoutVars>
          <dgm:bulletEnabled val="1"/>
        </dgm:presLayoutVars>
      </dgm:prSet>
      <dgm:spPr/>
      <dgm:t>
        <a:bodyPr/>
        <a:lstStyle/>
        <a:p>
          <a:endParaRPr lang="en-US"/>
        </a:p>
      </dgm:t>
    </dgm:pt>
    <dgm:pt modelId="{0C2AB1C0-9903-4082-A079-D657222EA3AF}" type="pres">
      <dgm:prSet presAssocID="{6057A109-EA42-4B05-946B-921BAE516503}" presName="spaceV" presStyleCnt="0"/>
      <dgm:spPr/>
    </dgm:pt>
    <dgm:pt modelId="{324F8A07-9E80-4382-A049-E795DF12BB9C}" type="pres">
      <dgm:prSet presAssocID="{2854C2CD-2A2C-41BB-AD9C-CA4F5D3C8F87}" presName="pair" presStyleCnt="0"/>
      <dgm:spPr/>
    </dgm:pt>
    <dgm:pt modelId="{42ACE709-49A1-40D9-8A33-B5F82459CE13}" type="pres">
      <dgm:prSet presAssocID="{2854C2CD-2A2C-41BB-AD9C-CA4F5D3C8F87}" presName="spaceH" presStyleLbl="node1" presStyleIdx="0" presStyleCnt="0"/>
      <dgm:spPr/>
    </dgm:pt>
    <dgm:pt modelId="{5FF61D5B-4825-44E6-99F6-D67B5E103F54}" type="pres">
      <dgm:prSet presAssocID="{2854C2CD-2A2C-41BB-AD9C-CA4F5D3C8F87}" presName="desPictures" presStyleLbl="alignImgPlace1" presStyleIdx="1" presStyleCnt="3"/>
      <dgm:spPr>
        <a:blipFill>
          <a:blip xmlns:r="http://schemas.openxmlformats.org/officeDocument/2006/relationships" r:embed="rId3" cstate="print">
            <a:extLst>
              <a:ext uri="{28A0092B-C50C-407E-A947-70E740481C1C}">
                <a14:useLocalDpi xmlns:a14="http://schemas.microsoft.com/office/drawing/2010/main" xmlns="" val="0"/>
              </a:ext>
            </a:extLst>
          </a:blip>
          <a:srcRect/>
          <a:stretch>
            <a:fillRect l="-17000" r="-17000"/>
          </a:stretch>
        </a:blipFill>
        <a:ln>
          <a:solidFill>
            <a:srgbClr val="FF0000"/>
          </a:solidFill>
        </a:ln>
      </dgm:spPr>
    </dgm:pt>
    <dgm:pt modelId="{E9BDFDE0-6BA7-4364-A66B-43E10B920D3B}" type="pres">
      <dgm:prSet presAssocID="{2854C2CD-2A2C-41BB-AD9C-CA4F5D3C8F87}" presName="desTextWrapper" presStyleCnt="0"/>
      <dgm:spPr/>
    </dgm:pt>
    <dgm:pt modelId="{D8746CED-240B-4EAB-9A8E-CC4F5717D931}" type="pres">
      <dgm:prSet presAssocID="{2854C2CD-2A2C-41BB-AD9C-CA4F5D3C8F87}" presName="desText" presStyleLbl="revTx" presStyleIdx="1" presStyleCnt="3">
        <dgm:presLayoutVars>
          <dgm:bulletEnabled val="1"/>
        </dgm:presLayoutVars>
      </dgm:prSet>
      <dgm:spPr/>
      <dgm:t>
        <a:bodyPr/>
        <a:lstStyle/>
        <a:p>
          <a:endParaRPr lang="en-US"/>
        </a:p>
      </dgm:t>
    </dgm:pt>
    <dgm:pt modelId="{0BF0E4C2-0C3D-4725-B153-B09DC23680C7}" type="pres">
      <dgm:prSet presAssocID="{07681412-730C-469B-A53D-AFBA028DC2F9}" presName="spaceV" presStyleCnt="0"/>
      <dgm:spPr/>
    </dgm:pt>
    <dgm:pt modelId="{63C12F14-D60D-48B8-AEC9-A678BDA113A5}" type="pres">
      <dgm:prSet presAssocID="{FCF2142C-473D-4998-B23F-D904DB67BCE2}" presName="pair" presStyleCnt="0"/>
      <dgm:spPr/>
    </dgm:pt>
    <dgm:pt modelId="{EE5917E6-3130-4CC4-A645-7BCD3D23C4F0}" type="pres">
      <dgm:prSet presAssocID="{FCF2142C-473D-4998-B23F-D904DB67BCE2}" presName="spaceH" presStyleLbl="node1" presStyleIdx="0" presStyleCnt="0"/>
      <dgm:spPr/>
    </dgm:pt>
    <dgm:pt modelId="{CB8A6E0F-EF86-4D98-A0B3-FB184D74D81F}" type="pres">
      <dgm:prSet presAssocID="{FCF2142C-473D-4998-B23F-D904DB67BCE2}" presName="desPictures" presStyleLbl="alignImgPlace1" presStyleIdx="2" presStyleCnt="3"/>
      <dgm:spPr>
        <a:blipFill>
          <a:blip xmlns:r="http://schemas.openxmlformats.org/officeDocument/2006/relationships" r:embed="rId4" cstate="print">
            <a:extLst>
              <a:ext uri="{28A0092B-C50C-407E-A947-70E740481C1C}">
                <a14:useLocalDpi xmlns:a14="http://schemas.microsoft.com/office/drawing/2010/main" xmlns="" val="0"/>
              </a:ext>
            </a:extLst>
          </a:blip>
          <a:srcRect/>
          <a:stretch>
            <a:fillRect l="-39000" r="-39000"/>
          </a:stretch>
        </a:blipFill>
        <a:ln>
          <a:solidFill>
            <a:srgbClr val="FF0000"/>
          </a:solidFill>
        </a:ln>
      </dgm:spPr>
    </dgm:pt>
    <dgm:pt modelId="{E2555A33-B3A2-49CB-81CE-284CDDB2F73A}" type="pres">
      <dgm:prSet presAssocID="{FCF2142C-473D-4998-B23F-D904DB67BCE2}" presName="desTextWrapper" presStyleCnt="0"/>
      <dgm:spPr/>
    </dgm:pt>
    <dgm:pt modelId="{629AA05B-33A5-4BAF-A7B0-1D3F655397A0}" type="pres">
      <dgm:prSet presAssocID="{FCF2142C-473D-4998-B23F-D904DB67BCE2}" presName="desText" presStyleLbl="revTx" presStyleIdx="2" presStyleCnt="3">
        <dgm:presLayoutVars>
          <dgm:bulletEnabled val="1"/>
        </dgm:presLayoutVars>
      </dgm:prSet>
      <dgm:spPr/>
      <dgm:t>
        <a:bodyPr/>
        <a:lstStyle/>
        <a:p>
          <a:endParaRPr lang="en-US"/>
        </a:p>
      </dgm:t>
    </dgm:pt>
    <dgm:pt modelId="{A08B6E9A-3CA3-44E7-8E0E-116989CA5606}" type="pres">
      <dgm:prSet presAssocID="{E2875928-AE38-4B96-80C4-CD55E3357F6A}" presName="maxNode" presStyleCnt="0"/>
      <dgm:spPr/>
    </dgm:pt>
    <dgm:pt modelId="{A6A8642C-8953-4EA8-8BCC-819F468FC124}" type="pres">
      <dgm:prSet presAssocID="{E2875928-AE38-4B96-80C4-CD55E3357F6A}" presName="Name33" presStyleCnt="0"/>
      <dgm:spPr/>
    </dgm:pt>
  </dgm:ptLst>
  <dgm:cxnLst>
    <dgm:cxn modelId="{031BA854-1D83-46FD-A982-96708A21A913}" type="presOf" srcId="{2854C2CD-2A2C-41BB-AD9C-CA4F5D3C8F87}" destId="{D8746CED-240B-4EAB-9A8E-CC4F5717D931}" srcOrd="0" destOrd="0" presId="urn:microsoft.com/office/officeart/2008/layout/AccentedPicture"/>
    <dgm:cxn modelId="{0045984A-1D66-4C47-8E7D-E85308B55C78}" srcId="{E2875928-AE38-4B96-80C4-CD55E3357F6A}" destId="{2509D3A6-D4D8-4F68-B8FC-AC6A3892BC08}" srcOrd="0" destOrd="0" parTransId="{764952AE-AB6B-4141-9C75-257420F92956}" sibTransId="{DAFE9F94-6F1E-4D1A-85C3-9B1B6D840FB4}"/>
    <dgm:cxn modelId="{0D6EB668-57C8-4D74-980E-53E0A021E619}" type="presOf" srcId="{DAFE9F94-6F1E-4D1A-85C3-9B1B6D840FB4}" destId="{F554B72D-3F01-4FE3-ACBF-C224325889C7}" srcOrd="0" destOrd="0" presId="urn:microsoft.com/office/officeart/2008/layout/AccentedPicture"/>
    <dgm:cxn modelId="{E54107A7-974D-4DF2-9F55-E247EBD44AD4}" type="presOf" srcId="{2509D3A6-D4D8-4F68-B8FC-AC6A3892BC08}" destId="{2F568F6A-2AF2-408F-893B-FD47FE05CE01}" srcOrd="0" destOrd="0" presId="urn:microsoft.com/office/officeart/2008/layout/AccentedPicture"/>
    <dgm:cxn modelId="{436BB3A1-5396-44A7-AC1E-B6D4CDBA576A}" type="presOf" srcId="{EA75CCA4-ADD5-455E-81D8-AC2EDA171629}" destId="{C87BC05C-CC3C-4B89-8432-4E7949E7EDCD}" srcOrd="0" destOrd="0" presId="urn:microsoft.com/office/officeart/2008/layout/AccentedPicture"/>
    <dgm:cxn modelId="{5FF2FFD5-3E4B-4EFB-A687-15BC88E21A48}" type="presOf" srcId="{FCF2142C-473D-4998-B23F-D904DB67BCE2}" destId="{629AA05B-33A5-4BAF-A7B0-1D3F655397A0}" srcOrd="0" destOrd="0" presId="urn:microsoft.com/office/officeart/2008/layout/AccentedPicture"/>
    <dgm:cxn modelId="{74F2FD14-5755-41BD-9321-80C92ED02DBB}" srcId="{E2875928-AE38-4B96-80C4-CD55E3357F6A}" destId="{EA75CCA4-ADD5-455E-81D8-AC2EDA171629}" srcOrd="1" destOrd="0" parTransId="{8D79CD3F-30AD-48C7-89B9-85BFDF0A16A5}" sibTransId="{6057A109-EA42-4B05-946B-921BAE516503}"/>
    <dgm:cxn modelId="{9826E858-F339-4F29-9E8A-B43BDAADFFDF}" srcId="{E2875928-AE38-4B96-80C4-CD55E3357F6A}" destId="{FCF2142C-473D-4998-B23F-D904DB67BCE2}" srcOrd="3" destOrd="0" parTransId="{98554A6C-E57C-49CB-9D5E-D18A53CDF781}" sibTransId="{3CB0EE27-A78A-4098-A1EF-52B6B253FAB3}"/>
    <dgm:cxn modelId="{93335A7C-870A-48E1-8EED-858A21F3A8FD}" srcId="{E2875928-AE38-4B96-80C4-CD55E3357F6A}" destId="{2854C2CD-2A2C-41BB-AD9C-CA4F5D3C8F87}" srcOrd="2" destOrd="0" parTransId="{90C4A5ED-B7EA-49B9-BB1B-7FF2F414CD50}" sibTransId="{07681412-730C-469B-A53D-AFBA028DC2F9}"/>
    <dgm:cxn modelId="{E00F02B5-FE4C-4305-914A-D1F8ABD145CD}" type="presOf" srcId="{E2875928-AE38-4B96-80C4-CD55E3357F6A}" destId="{D8AF30FC-6C6B-4E2E-AB83-3498C5211417}" srcOrd="0" destOrd="0" presId="urn:microsoft.com/office/officeart/2008/layout/AccentedPicture"/>
    <dgm:cxn modelId="{6BE82E72-209F-465D-AC49-E947608E0412}" type="presParOf" srcId="{D8AF30FC-6C6B-4E2E-AB83-3498C5211417}" destId="{F554B72D-3F01-4FE3-ACBF-C224325889C7}" srcOrd="0" destOrd="0" presId="urn:microsoft.com/office/officeart/2008/layout/AccentedPicture"/>
    <dgm:cxn modelId="{8F0FC3B7-80AC-43DA-AE14-35FA33DD17E0}" type="presParOf" srcId="{D8AF30FC-6C6B-4E2E-AB83-3498C5211417}" destId="{2F568F6A-2AF2-408F-893B-FD47FE05CE01}" srcOrd="1" destOrd="0" presId="urn:microsoft.com/office/officeart/2008/layout/AccentedPicture"/>
    <dgm:cxn modelId="{4EB51C53-A853-4BEB-BFFD-194D65718B19}" type="presParOf" srcId="{D8AF30FC-6C6B-4E2E-AB83-3498C5211417}" destId="{8C3B2131-4466-494A-AFDA-DCCE5DBB10A8}" srcOrd="2" destOrd="0" presId="urn:microsoft.com/office/officeart/2008/layout/AccentedPicture"/>
    <dgm:cxn modelId="{AC2B6C92-EAB1-4502-B255-C6F9C5649466}" type="presParOf" srcId="{8C3B2131-4466-494A-AFDA-DCCE5DBB10A8}" destId="{67FEFBA1-87A8-49EE-981D-0DA4B500C311}" srcOrd="0" destOrd="0" presId="urn:microsoft.com/office/officeart/2008/layout/AccentedPicture"/>
    <dgm:cxn modelId="{D2867D31-51FB-4E97-A694-4287BE14E252}" type="presParOf" srcId="{67FEFBA1-87A8-49EE-981D-0DA4B500C311}" destId="{6567C167-3430-4FF8-BF09-9263CC9DDD23}" srcOrd="0" destOrd="0" presId="urn:microsoft.com/office/officeart/2008/layout/AccentedPicture"/>
    <dgm:cxn modelId="{8BA28A22-6F8E-4F15-90E9-CB68BC37369F}" type="presParOf" srcId="{67FEFBA1-87A8-49EE-981D-0DA4B500C311}" destId="{9876E72A-2C23-4A7E-AF28-5CC1117E4F91}" srcOrd="1" destOrd="0" presId="urn:microsoft.com/office/officeart/2008/layout/AccentedPicture"/>
    <dgm:cxn modelId="{36742044-708D-4A22-A088-B920E6B4F46B}" type="presParOf" srcId="{67FEFBA1-87A8-49EE-981D-0DA4B500C311}" destId="{201C1291-1315-47A5-AE97-E24E5105F4E7}" srcOrd="2" destOrd="0" presId="urn:microsoft.com/office/officeart/2008/layout/AccentedPicture"/>
    <dgm:cxn modelId="{F465256A-9625-41F0-85A3-8E2BF31B38E7}" type="presParOf" srcId="{201C1291-1315-47A5-AE97-E24E5105F4E7}" destId="{C87BC05C-CC3C-4B89-8432-4E7949E7EDCD}" srcOrd="0" destOrd="0" presId="urn:microsoft.com/office/officeart/2008/layout/AccentedPicture"/>
    <dgm:cxn modelId="{A9F14285-087A-4970-8E44-8F4EFFABC159}" type="presParOf" srcId="{8C3B2131-4466-494A-AFDA-DCCE5DBB10A8}" destId="{0C2AB1C0-9903-4082-A079-D657222EA3AF}" srcOrd="1" destOrd="0" presId="urn:microsoft.com/office/officeart/2008/layout/AccentedPicture"/>
    <dgm:cxn modelId="{F8AA70E5-30CD-443D-A8C6-0F02083FD1AE}" type="presParOf" srcId="{8C3B2131-4466-494A-AFDA-DCCE5DBB10A8}" destId="{324F8A07-9E80-4382-A049-E795DF12BB9C}" srcOrd="2" destOrd="0" presId="urn:microsoft.com/office/officeart/2008/layout/AccentedPicture"/>
    <dgm:cxn modelId="{826F8643-600B-46DD-8295-B0AE7982F47D}" type="presParOf" srcId="{324F8A07-9E80-4382-A049-E795DF12BB9C}" destId="{42ACE709-49A1-40D9-8A33-B5F82459CE13}" srcOrd="0" destOrd="0" presId="urn:microsoft.com/office/officeart/2008/layout/AccentedPicture"/>
    <dgm:cxn modelId="{B1FA29F1-069B-4F61-BBA4-B01018B168CA}" type="presParOf" srcId="{324F8A07-9E80-4382-A049-E795DF12BB9C}" destId="{5FF61D5B-4825-44E6-99F6-D67B5E103F54}" srcOrd="1" destOrd="0" presId="urn:microsoft.com/office/officeart/2008/layout/AccentedPicture"/>
    <dgm:cxn modelId="{A859A7FB-BE77-4419-81B3-64E125D81DBF}" type="presParOf" srcId="{324F8A07-9E80-4382-A049-E795DF12BB9C}" destId="{E9BDFDE0-6BA7-4364-A66B-43E10B920D3B}" srcOrd="2" destOrd="0" presId="urn:microsoft.com/office/officeart/2008/layout/AccentedPicture"/>
    <dgm:cxn modelId="{79E1CA40-4105-471F-ABB6-BBD6C07EC9D6}" type="presParOf" srcId="{E9BDFDE0-6BA7-4364-A66B-43E10B920D3B}" destId="{D8746CED-240B-4EAB-9A8E-CC4F5717D931}" srcOrd="0" destOrd="0" presId="urn:microsoft.com/office/officeart/2008/layout/AccentedPicture"/>
    <dgm:cxn modelId="{1F76BA3F-A17E-4305-A1FD-7228BFB1BA4A}" type="presParOf" srcId="{8C3B2131-4466-494A-AFDA-DCCE5DBB10A8}" destId="{0BF0E4C2-0C3D-4725-B153-B09DC23680C7}" srcOrd="3" destOrd="0" presId="urn:microsoft.com/office/officeart/2008/layout/AccentedPicture"/>
    <dgm:cxn modelId="{274AE907-28A3-46E9-B689-9E8313B1CBD0}" type="presParOf" srcId="{8C3B2131-4466-494A-AFDA-DCCE5DBB10A8}" destId="{63C12F14-D60D-48B8-AEC9-A678BDA113A5}" srcOrd="4" destOrd="0" presId="urn:microsoft.com/office/officeart/2008/layout/AccentedPicture"/>
    <dgm:cxn modelId="{D5165F55-6C17-412C-81CB-860C05C48274}" type="presParOf" srcId="{63C12F14-D60D-48B8-AEC9-A678BDA113A5}" destId="{EE5917E6-3130-4CC4-A645-7BCD3D23C4F0}" srcOrd="0" destOrd="0" presId="urn:microsoft.com/office/officeart/2008/layout/AccentedPicture"/>
    <dgm:cxn modelId="{E5BD96AE-A026-4EA0-B344-04A7E20E6881}" type="presParOf" srcId="{63C12F14-D60D-48B8-AEC9-A678BDA113A5}" destId="{CB8A6E0F-EF86-4D98-A0B3-FB184D74D81F}" srcOrd="1" destOrd="0" presId="urn:microsoft.com/office/officeart/2008/layout/AccentedPicture"/>
    <dgm:cxn modelId="{07722C30-7891-43CF-BCB2-87EBBFE9B109}" type="presParOf" srcId="{63C12F14-D60D-48B8-AEC9-A678BDA113A5}" destId="{E2555A33-B3A2-49CB-81CE-284CDDB2F73A}" srcOrd="2" destOrd="0" presId="urn:microsoft.com/office/officeart/2008/layout/AccentedPicture"/>
    <dgm:cxn modelId="{A3E0E20B-4B5F-4CF6-AB5F-B7884CDE9FC2}" type="presParOf" srcId="{E2555A33-B3A2-49CB-81CE-284CDDB2F73A}" destId="{629AA05B-33A5-4BAF-A7B0-1D3F655397A0}" srcOrd="0" destOrd="0" presId="urn:microsoft.com/office/officeart/2008/layout/AccentedPicture"/>
    <dgm:cxn modelId="{AA3871A3-208E-441D-92AC-6287CA779EFC}" type="presParOf" srcId="{D8AF30FC-6C6B-4E2E-AB83-3498C5211417}" destId="{A08B6E9A-3CA3-44E7-8E0E-116989CA5606}" srcOrd="3" destOrd="0" presId="urn:microsoft.com/office/officeart/2008/layout/AccentedPicture"/>
    <dgm:cxn modelId="{02D63DEB-76E8-4826-B2B4-698930EEE3B3}" type="presParOf" srcId="{A08B6E9A-3CA3-44E7-8E0E-116989CA5606}" destId="{A6A8642C-8953-4EA8-8BCC-819F468FC124}" srcOrd="0" destOrd="0" presId="urn:microsoft.com/office/officeart/2008/layout/AccentedPicture"/>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4B72D-3F01-4FE3-ACBF-C224325889C7}">
      <dsp:nvSpPr>
        <dsp:cNvPr id="0" name=""/>
        <dsp:cNvSpPr/>
      </dsp:nvSpPr>
      <dsp:spPr>
        <a:xfrm>
          <a:off x="112431" y="219648"/>
          <a:ext cx="2159375" cy="2754306"/>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6000" r="-4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568F6A-2AF2-408F-893B-FD47FE05CE01}">
      <dsp:nvSpPr>
        <dsp:cNvPr id="0" name=""/>
        <dsp:cNvSpPr/>
      </dsp:nvSpPr>
      <dsp:spPr>
        <a:xfrm>
          <a:off x="137793" y="2399994"/>
          <a:ext cx="2184896" cy="65589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b" anchorCtr="0">
          <a:noAutofit/>
        </a:bodyPr>
        <a:lstStyle/>
        <a:p>
          <a:pPr lvl="0" algn="l" defTabSz="1066800">
            <a:lnSpc>
              <a:spcPct val="90000"/>
            </a:lnSpc>
            <a:spcBef>
              <a:spcPct val="0"/>
            </a:spcBef>
            <a:spcAft>
              <a:spcPct val="35000"/>
            </a:spcAft>
          </a:pPr>
          <a:endParaRPr lang="en-US" sz="2400" kern="1200" dirty="0">
            <a:solidFill>
              <a:srgbClr val="FF0000"/>
            </a:solidFill>
          </a:endParaRPr>
        </a:p>
      </dsp:txBody>
      <dsp:txXfrm>
        <a:off x="137793" y="2399994"/>
        <a:ext cx="2184896" cy="655893"/>
      </dsp:txXfrm>
    </dsp:sp>
    <dsp:sp modelId="{9876E72A-2C23-4A7E-AF28-5CC1117E4F91}">
      <dsp:nvSpPr>
        <dsp:cNvPr id="0" name=""/>
        <dsp:cNvSpPr/>
      </dsp:nvSpPr>
      <dsp:spPr>
        <a:xfrm>
          <a:off x="1899976" y="81933"/>
          <a:ext cx="743662" cy="74366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sp>
    <dsp:sp modelId="{C87BC05C-CC3C-4B89-8432-4E7949E7EDCD}">
      <dsp:nvSpPr>
        <dsp:cNvPr id="0" name=""/>
        <dsp:cNvSpPr/>
      </dsp:nvSpPr>
      <dsp:spPr>
        <a:xfrm>
          <a:off x="2643639" y="81933"/>
          <a:ext cx="1091050" cy="743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22860" rIns="45720" bIns="22860" numCol="1" spcCol="1270" anchor="ctr" anchorCtr="0">
          <a:noAutofit/>
        </a:bodyPr>
        <a:lstStyle/>
        <a:p>
          <a:pPr lvl="0" algn="l" defTabSz="800100">
            <a:lnSpc>
              <a:spcPct val="90000"/>
            </a:lnSpc>
            <a:spcBef>
              <a:spcPct val="0"/>
            </a:spcBef>
            <a:spcAft>
              <a:spcPct val="35000"/>
            </a:spcAft>
          </a:pPr>
          <a:r>
            <a:rPr lang="en-US" sz="1800" kern="1200" dirty="0" smtClean="0"/>
            <a:t>Header for tires</a:t>
          </a:r>
          <a:endParaRPr lang="en-US" sz="1800" kern="1200" dirty="0"/>
        </a:p>
      </dsp:txBody>
      <dsp:txXfrm>
        <a:off x="2643639" y="81933"/>
        <a:ext cx="1091050" cy="743662"/>
      </dsp:txXfrm>
    </dsp:sp>
    <dsp:sp modelId="{5FF61D5B-4825-44E6-99F6-D67B5E103F54}">
      <dsp:nvSpPr>
        <dsp:cNvPr id="0" name=""/>
        <dsp:cNvSpPr/>
      </dsp:nvSpPr>
      <dsp:spPr>
        <a:xfrm>
          <a:off x="1899976" y="959455"/>
          <a:ext cx="743662" cy="74366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sp>
    <dsp:sp modelId="{D8746CED-240B-4EAB-9A8E-CC4F5717D931}">
      <dsp:nvSpPr>
        <dsp:cNvPr id="0" name=""/>
        <dsp:cNvSpPr/>
      </dsp:nvSpPr>
      <dsp:spPr>
        <a:xfrm>
          <a:off x="2643639" y="959455"/>
          <a:ext cx="1091050" cy="743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22860" rIns="45720" bIns="22860" numCol="1" spcCol="1270" anchor="ctr" anchorCtr="0">
          <a:noAutofit/>
        </a:bodyPr>
        <a:lstStyle/>
        <a:p>
          <a:pPr lvl="0" algn="l" defTabSz="800100">
            <a:lnSpc>
              <a:spcPct val="90000"/>
            </a:lnSpc>
            <a:spcBef>
              <a:spcPct val="0"/>
            </a:spcBef>
            <a:spcAft>
              <a:spcPct val="35000"/>
            </a:spcAft>
          </a:pPr>
          <a:r>
            <a:rPr lang="en-US" sz="1800" kern="1200" dirty="0" smtClean="0"/>
            <a:t>Header for oil</a:t>
          </a:r>
          <a:endParaRPr lang="en-US" sz="1800" kern="1200" dirty="0"/>
        </a:p>
      </dsp:txBody>
      <dsp:txXfrm>
        <a:off x="2643639" y="959455"/>
        <a:ext cx="1091050" cy="743662"/>
      </dsp:txXfrm>
    </dsp:sp>
    <dsp:sp modelId="{CB8A6E0F-EF86-4D98-A0B3-FB184D74D81F}">
      <dsp:nvSpPr>
        <dsp:cNvPr id="0" name=""/>
        <dsp:cNvSpPr/>
      </dsp:nvSpPr>
      <dsp:spPr>
        <a:xfrm>
          <a:off x="1899976" y="1836977"/>
          <a:ext cx="743662" cy="743662"/>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39000" r="-39000"/>
          </a:stretch>
        </a:blip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sp>
    <dsp:sp modelId="{629AA05B-33A5-4BAF-A7B0-1D3F655397A0}">
      <dsp:nvSpPr>
        <dsp:cNvPr id="0" name=""/>
        <dsp:cNvSpPr/>
      </dsp:nvSpPr>
      <dsp:spPr>
        <a:xfrm>
          <a:off x="2643639" y="1836977"/>
          <a:ext cx="1091050" cy="743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22860" rIns="45720" bIns="22860" numCol="1" spcCol="1270" anchor="ctr" anchorCtr="0">
          <a:noAutofit/>
        </a:bodyPr>
        <a:lstStyle/>
        <a:p>
          <a:pPr lvl="0" algn="l" defTabSz="800100">
            <a:lnSpc>
              <a:spcPct val="90000"/>
            </a:lnSpc>
            <a:spcBef>
              <a:spcPct val="0"/>
            </a:spcBef>
            <a:spcAft>
              <a:spcPct val="35000"/>
            </a:spcAft>
          </a:pPr>
          <a:r>
            <a:rPr lang="en-US" sz="1800" kern="1200" dirty="0" smtClean="0"/>
            <a:t>Header for speakers</a:t>
          </a:r>
          <a:endParaRPr lang="en-US" sz="1800" kern="1200" dirty="0"/>
        </a:p>
      </dsp:txBody>
      <dsp:txXfrm>
        <a:off x="2643639" y="1836977"/>
        <a:ext cx="1091050" cy="743662"/>
      </dsp:txXfrm>
    </dsp:sp>
  </dsp:spTree>
</dsp:drawing>
</file>

<file path=ppt/diagrams/layout1.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CA366E-9BF3-441B-93DA-F02B7B9E0F95}" type="datetimeFigureOut">
              <a:rPr lang="en-US" smtClean="0"/>
              <a:pPr/>
              <a:t>8/8/2014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04C05C-017D-47E5-A7B3-5144E79D72F8}" type="slidenum">
              <a:rPr lang="en-US" smtClean="0"/>
              <a:pPr/>
              <a:t>‹#›</a:t>
            </a:fld>
            <a:endParaRPr lang="en-US" dirty="0"/>
          </a:p>
        </p:txBody>
      </p:sp>
    </p:spTree>
    <p:extLst>
      <p:ext uri="{BB962C8B-B14F-4D97-AF65-F5344CB8AC3E}">
        <p14:creationId xmlns:p14="http://schemas.microsoft.com/office/powerpoint/2010/main" xmlns="" val="1145720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04C05C-017D-47E5-A7B3-5144E79D72F8}" type="slidenum">
              <a:rPr lang="en-US" smtClean="0"/>
              <a:pPr/>
              <a:t>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54C4CB-0809-4037-92DF-2E0D63A3E19B}" type="slidenum">
              <a:rPr lang="en-US" smtClean="0"/>
              <a:pPr/>
              <a:t>22</a:t>
            </a:fld>
            <a:endParaRPr lang="en-US" dirty="0"/>
          </a:p>
        </p:txBody>
      </p:sp>
    </p:spTree>
    <p:extLst>
      <p:ext uri="{BB962C8B-B14F-4D97-AF65-F5344CB8AC3E}">
        <p14:creationId xmlns:p14="http://schemas.microsoft.com/office/powerpoint/2010/main" xmlns="" val="2908328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programming, a </a:t>
            </a:r>
            <a:r>
              <a:rPr lang="en-US" b="1" i="1" u="sng" dirty="0" smtClean="0"/>
              <a:t>library</a:t>
            </a:r>
            <a:r>
              <a:rPr lang="en-US" dirty="0" smtClean="0"/>
              <a:t> is a </a:t>
            </a:r>
            <a:r>
              <a:rPr lang="en-US" b="1" u="sng" dirty="0" smtClean="0"/>
              <a:t>collection of functions</a:t>
            </a:r>
            <a:r>
              <a:rPr lang="en-US" dirty="0" smtClean="0"/>
              <a:t>.</a:t>
            </a:r>
          </a:p>
          <a:p>
            <a:endParaRPr lang="en-US" dirty="0"/>
          </a:p>
        </p:txBody>
      </p:sp>
      <p:sp>
        <p:nvSpPr>
          <p:cNvPr id="4" name="Slide Number Placeholder 3"/>
          <p:cNvSpPr>
            <a:spLocks noGrp="1"/>
          </p:cNvSpPr>
          <p:nvPr>
            <p:ph type="sldNum" sz="quarter" idx="10"/>
          </p:nvPr>
        </p:nvSpPr>
        <p:spPr/>
        <p:txBody>
          <a:bodyPr/>
          <a:lstStyle/>
          <a:p>
            <a:fld id="{640DD727-AA23-4EC0-BB69-DC7F27A7BEBE}" type="slidenum">
              <a:rPr lang="en-US" smtClean="0"/>
              <a:pPr/>
              <a:t>27</a:t>
            </a:fld>
            <a:endParaRPr lang="en-US"/>
          </a:p>
        </p:txBody>
      </p:sp>
    </p:spTree>
    <p:extLst>
      <p:ext uri="{BB962C8B-B14F-4D97-AF65-F5344CB8AC3E}">
        <p14:creationId xmlns:p14="http://schemas.microsoft.com/office/powerpoint/2010/main" xmlns="" val="1303230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the important functions in detail</a:t>
            </a:r>
            <a:endParaRPr lang="en-US" dirty="0"/>
          </a:p>
        </p:txBody>
      </p:sp>
      <p:sp>
        <p:nvSpPr>
          <p:cNvPr id="4" name="Slide Number Placeholder 3"/>
          <p:cNvSpPr>
            <a:spLocks noGrp="1"/>
          </p:cNvSpPr>
          <p:nvPr>
            <p:ph type="sldNum" sz="quarter" idx="10"/>
          </p:nvPr>
        </p:nvSpPr>
        <p:spPr/>
        <p:txBody>
          <a:bodyPr/>
          <a:lstStyle/>
          <a:p>
            <a:fld id="{6304C05C-017D-47E5-A7B3-5144E79D72F8}" type="slidenum">
              <a:rPr lang="en-US" smtClean="0"/>
              <a:pPr/>
              <a:t>28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smtClean="0"/>
              <a:t>CSE101-Lec#1</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4495800" y="5562600"/>
            <a:ext cx="4572000" cy="1323439"/>
          </a:xfrm>
          <a:prstGeom prst="rect">
            <a:avLst/>
          </a:prstGeom>
          <a:noFill/>
        </p:spPr>
        <p:txBody>
          <a:bodyPr wrap="square" rtlCol="0">
            <a:spAutoFit/>
          </a:bodyPr>
          <a:lstStyle/>
          <a:p>
            <a:pPr algn="r"/>
            <a:r>
              <a:rPr lang="en-US" sz="2000" b="0" dirty="0" smtClean="0">
                <a:solidFill>
                  <a:srgbClr val="002060"/>
                </a:solidFill>
                <a:latin typeface="Arial Rounded MT Bold" pitchFamily="34" charset="0"/>
              </a:rPr>
              <a:t>Created By: 		</a:t>
            </a:r>
          </a:p>
          <a:p>
            <a:pPr algn="r"/>
            <a:r>
              <a:rPr lang="en-US" sz="2000" b="0" dirty="0" smtClean="0">
                <a:solidFill>
                  <a:srgbClr val="002060"/>
                </a:solidFill>
                <a:latin typeface="Arial Rounded MT Bold" pitchFamily="34" charset="0"/>
              </a:rPr>
              <a:t>Amanpreet Kaur &amp;</a:t>
            </a:r>
          </a:p>
          <a:p>
            <a:pPr algn="r"/>
            <a:r>
              <a:rPr lang="en-US" sz="2000" b="0" dirty="0" smtClean="0">
                <a:solidFill>
                  <a:srgbClr val="002060"/>
                </a:solidFill>
                <a:latin typeface="Arial Rounded MT Bold" pitchFamily="34" charset="0"/>
              </a:rPr>
              <a:t>		Sanjeev</a:t>
            </a:r>
            <a:r>
              <a:rPr lang="en-US" sz="2000" b="0" baseline="0" dirty="0" smtClean="0">
                <a:solidFill>
                  <a:srgbClr val="002060"/>
                </a:solidFill>
                <a:latin typeface="Arial Rounded MT Bold" pitchFamily="34" charset="0"/>
              </a:rPr>
              <a:t> Kumar </a:t>
            </a:r>
          </a:p>
          <a:p>
            <a:pPr algn="r"/>
            <a:r>
              <a:rPr lang="en-US" sz="2000" b="0" baseline="0" dirty="0" smtClean="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4495800" y="5562600"/>
            <a:ext cx="4572000" cy="1323439"/>
          </a:xfrm>
          <a:prstGeom prst="rect">
            <a:avLst/>
          </a:prstGeom>
          <a:noFill/>
        </p:spPr>
        <p:txBody>
          <a:bodyPr wrap="square" rtlCol="0">
            <a:spAutoFit/>
          </a:bodyPr>
          <a:lstStyle/>
          <a:p>
            <a:pPr algn="r"/>
            <a:r>
              <a:rPr lang="en-US" sz="2000" b="0" dirty="0" smtClean="0">
                <a:solidFill>
                  <a:srgbClr val="002060"/>
                </a:solidFill>
                <a:latin typeface="Arial Rounded MT Bold" pitchFamily="34" charset="0"/>
              </a:rPr>
              <a:t>Created By: 		</a:t>
            </a:r>
          </a:p>
          <a:p>
            <a:pPr algn="r"/>
            <a:r>
              <a:rPr lang="en-US" sz="2000" b="0" dirty="0" smtClean="0">
                <a:solidFill>
                  <a:srgbClr val="002060"/>
                </a:solidFill>
                <a:latin typeface="Arial Rounded MT Bold" pitchFamily="34" charset="0"/>
              </a:rPr>
              <a:t>Amanpreet Kaur &amp;</a:t>
            </a:r>
          </a:p>
          <a:p>
            <a:pPr algn="r"/>
            <a:r>
              <a:rPr lang="en-US" sz="2000" b="0" dirty="0" smtClean="0">
                <a:solidFill>
                  <a:srgbClr val="002060"/>
                </a:solidFill>
                <a:latin typeface="Arial Rounded MT Bold" pitchFamily="34" charset="0"/>
              </a:rPr>
              <a:t>		Sanjeev</a:t>
            </a:r>
            <a:r>
              <a:rPr lang="en-US" sz="2000" b="0" baseline="0" dirty="0" smtClean="0">
                <a:solidFill>
                  <a:srgbClr val="002060"/>
                </a:solidFill>
                <a:latin typeface="Arial Rounded MT Bold" pitchFamily="34" charset="0"/>
              </a:rPr>
              <a:t> Kumar </a:t>
            </a:r>
          </a:p>
          <a:p>
            <a:pPr algn="r"/>
            <a:r>
              <a:rPr lang="en-US" sz="2000" b="0" baseline="0" dirty="0" smtClean="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smtClean="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smtClean="0">
                <a:solidFill>
                  <a:srgbClr val="C00000"/>
                </a:solidFill>
              </a:rPr>
              <a:t>Next Class:</a:t>
            </a:r>
            <a:endParaRPr lang="en-IN" sz="1400" dirty="0">
              <a:solidFill>
                <a:schemeClr val="tx1">
                  <a:lumMod val="95000"/>
                  <a:lumOff val="5000"/>
                </a:schemeClr>
              </a:solidFill>
            </a:endParaRPr>
          </a:p>
        </p:txBody>
      </p:sp>
    </p:spTree>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5847" name="Rectangle 1031"/>
          <p:cNvSpPr>
            <a:spLocks noChangeArrowheads="1"/>
          </p:cNvSpPr>
          <p:nvPr/>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pPr>
            <a:endParaRPr lang="en-US" sz="1400" b="1">
              <a:solidFill>
                <a:schemeClr val="tx1"/>
              </a:solidFill>
              <a:latin typeface="AvantGarde" pitchFamily="34" charset="0"/>
            </a:endParaRPr>
          </a:p>
        </p:txBody>
      </p:sp>
      <p:sp>
        <p:nvSpPr>
          <p:cNvPr id="7" name="Text Placeholder 5"/>
          <p:cNvSpPr>
            <a:spLocks noGrp="1"/>
          </p:cNvSpPr>
          <p:nvPr>
            <p:ph type="body" sz="quarter" idx="10" hasCustomPrompt="1"/>
          </p:nvPr>
        </p:nvSpPr>
        <p:spPr>
          <a:xfrm>
            <a:off x="0" y="6553200"/>
            <a:ext cx="2743200" cy="381000"/>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lvl="0"/>
            <a:r>
              <a:rPr lang="en-US" dirty="0" smtClean="0"/>
              <a:t>©LPU CSE101 C Programming</a:t>
            </a:r>
          </a:p>
          <a:p>
            <a:pPr lvl="0"/>
            <a:endParaRPr lang="en-US" dirty="0"/>
          </a:p>
        </p:txBody>
      </p:sp>
    </p:spTree>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smtClean="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lvl1pPr>
          </a:lstStyle>
          <a:p>
            <a:pPr algn="r"/>
            <a:r>
              <a:rPr lang="en-US" sz="3600" dirty="0" smtClean="0">
                <a:solidFill>
                  <a:srgbClr val="C00000"/>
                </a:solidFill>
              </a:rPr>
              <a:t>Next Class:</a:t>
            </a:r>
            <a:endParaRPr lang="en-IN" sz="1400" dirty="0">
              <a:solidFill>
                <a:schemeClr val="tx1">
                  <a:lumMod val="95000"/>
                  <a:lumOff val="5000"/>
                </a:schemeClr>
              </a:solidFill>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5"/>
          <p:cNvSpPr txBox="1">
            <a:spLocks/>
          </p:cNvSpPr>
          <p:nvPr/>
        </p:nvSpPr>
        <p:spPr>
          <a:xfrm>
            <a:off x="0" y="6553200"/>
            <a:ext cx="27432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bg1">
                    <a:lumMod val="50000"/>
                  </a:schemeClr>
                </a:solidFill>
                <a:effectLst/>
                <a:uLnTx/>
                <a:uFillTx/>
                <a:latin typeface="Arial Black" pitchFamily="34" charset="0"/>
                <a:ea typeface="+mn-ea"/>
                <a:cs typeface="+mn-cs"/>
              </a:rPr>
              <a:t>©LPU CSE101 C Programming</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CSE101-Lec#5-6</a:t>
            </a:r>
            <a:endParaRPr lang="en-US" dirty="0"/>
          </a:p>
        </p:txBody>
      </p:sp>
      <p:sp>
        <p:nvSpPr>
          <p:cNvPr id="3" name="Subtitle 2"/>
          <p:cNvSpPr>
            <a:spLocks noGrp="1"/>
          </p:cNvSpPr>
          <p:nvPr>
            <p:ph type="subTitle" idx="1"/>
          </p:nvPr>
        </p:nvSpPr>
        <p:spPr>
          <a:xfrm>
            <a:off x="838200" y="3352800"/>
            <a:ext cx="6400800" cy="1752600"/>
          </a:xfrm>
        </p:spPr>
        <p:txBody>
          <a:bodyPr/>
          <a:lstStyle/>
          <a:p>
            <a:pPr algn="l"/>
            <a:r>
              <a:rPr lang="en-US" dirty="0" smtClean="0">
                <a:solidFill>
                  <a:srgbClr val="C00000"/>
                </a:solidFill>
              </a:rPr>
              <a:t>Operators </a:t>
            </a:r>
          </a:p>
          <a:p>
            <a:pPr algn="l"/>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133600" y="4343400"/>
            <a:ext cx="2590800" cy="685800"/>
            <a:chOff x="2057400" y="4648200"/>
            <a:chExt cx="2590800" cy="685800"/>
          </a:xfrm>
        </p:grpSpPr>
        <p:sp>
          <p:nvSpPr>
            <p:cNvPr id="8" name="Oval 7"/>
            <p:cNvSpPr/>
            <p:nvPr/>
          </p:nvSpPr>
          <p:spPr>
            <a:xfrm>
              <a:off x="2057400" y="4876800"/>
              <a:ext cx="457200" cy="4572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Arrow Connector 8"/>
            <p:cNvCxnSpPr>
              <a:stCxn id="8" idx="6"/>
              <a:endCxn id="10" idx="1"/>
            </p:cNvCxnSpPr>
            <p:nvPr/>
          </p:nvCxnSpPr>
          <p:spPr>
            <a:xfrm flipV="1">
              <a:off x="2514600" y="4838700"/>
              <a:ext cx="609600" cy="266700"/>
            </a:xfrm>
            <a:prstGeom prst="straightConnector1">
              <a:avLst/>
            </a:prstGeom>
            <a:ln>
              <a:solidFill>
                <a:srgbClr val="FF0000"/>
              </a:solidFill>
              <a:tailEnd type="arrow"/>
            </a:ln>
          </p:spPr>
          <p:style>
            <a:lnRef idx="2">
              <a:schemeClr val="dk1"/>
            </a:lnRef>
            <a:fillRef idx="1">
              <a:schemeClr val="lt1"/>
            </a:fillRef>
            <a:effectRef idx="0">
              <a:schemeClr val="dk1"/>
            </a:effectRef>
            <a:fontRef idx="minor">
              <a:schemeClr val="dk1"/>
            </a:fontRef>
          </p:style>
        </p:cxnSp>
        <p:sp>
          <p:nvSpPr>
            <p:cNvPr id="10" name="TextBox 9"/>
            <p:cNvSpPr txBox="1"/>
            <p:nvPr/>
          </p:nvSpPr>
          <p:spPr>
            <a:xfrm>
              <a:off x="3124200" y="4648200"/>
              <a:ext cx="1524000" cy="381000"/>
            </a:xfrm>
            <a:prstGeom prst="rect">
              <a:avLst/>
            </a:prstGeom>
            <a:noFill/>
          </p:spPr>
          <p:txBody>
            <a:bodyPr wrap="square" rtlCol="0">
              <a:spAutoFit/>
            </a:bodyPr>
            <a:lstStyle/>
            <a:p>
              <a:r>
                <a:rPr lang="en-US" dirty="0" smtClean="0"/>
                <a:t>counter++</a:t>
              </a:r>
              <a:endParaRPr lang="en-US" dirty="0"/>
            </a:p>
          </p:txBody>
        </p:sp>
      </p:grpSp>
      <p:grpSp>
        <p:nvGrpSpPr>
          <p:cNvPr id="12" name="Group 11"/>
          <p:cNvGrpSpPr/>
          <p:nvPr/>
        </p:nvGrpSpPr>
        <p:grpSpPr>
          <a:xfrm>
            <a:off x="5334000" y="2057400"/>
            <a:ext cx="2743200" cy="685800"/>
            <a:chOff x="5334000" y="2209800"/>
            <a:chExt cx="2743200" cy="685800"/>
          </a:xfrm>
        </p:grpSpPr>
        <p:sp>
          <p:nvSpPr>
            <p:cNvPr id="4" name="Oval 3"/>
            <p:cNvSpPr/>
            <p:nvPr/>
          </p:nvSpPr>
          <p:spPr>
            <a:xfrm>
              <a:off x="5334000" y="2438400"/>
              <a:ext cx="457200" cy="4572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Arrow Connector 5"/>
            <p:cNvCxnSpPr>
              <a:stCxn id="4" idx="6"/>
            </p:cNvCxnSpPr>
            <p:nvPr/>
          </p:nvCxnSpPr>
          <p:spPr>
            <a:xfrm flipV="1">
              <a:off x="5791200" y="2438400"/>
              <a:ext cx="762000" cy="228600"/>
            </a:xfrm>
            <a:prstGeom prst="straightConnector1">
              <a:avLst/>
            </a:prstGeom>
            <a:ln>
              <a:solidFill>
                <a:srgbClr val="FF0000"/>
              </a:solidFill>
              <a:tailEnd type="arrow"/>
            </a:ln>
          </p:spPr>
          <p:style>
            <a:lnRef idx="2">
              <a:schemeClr val="dk1"/>
            </a:lnRef>
            <a:fillRef idx="1">
              <a:schemeClr val="lt1"/>
            </a:fillRef>
            <a:effectRef idx="0">
              <a:schemeClr val="dk1"/>
            </a:effectRef>
            <a:fontRef idx="minor">
              <a:schemeClr val="dk1"/>
            </a:fontRef>
          </p:style>
        </p:cxnSp>
        <p:sp>
          <p:nvSpPr>
            <p:cNvPr id="7" name="TextBox 6"/>
            <p:cNvSpPr txBox="1"/>
            <p:nvPr/>
          </p:nvSpPr>
          <p:spPr>
            <a:xfrm>
              <a:off x="6553200" y="2209800"/>
              <a:ext cx="1524000" cy="381000"/>
            </a:xfrm>
            <a:prstGeom prst="rect">
              <a:avLst/>
            </a:prstGeom>
            <a:noFill/>
          </p:spPr>
          <p:txBody>
            <a:bodyPr wrap="square" rtlCol="0">
              <a:spAutoFit/>
            </a:bodyPr>
            <a:lstStyle/>
            <a:p>
              <a:r>
                <a:rPr lang="en-US" dirty="0" smtClean="0"/>
                <a:t>++counter</a:t>
              </a:r>
              <a:endParaRPr lang="en-US" dirty="0"/>
            </a:p>
          </p:txBody>
        </p:sp>
      </p:grpSp>
      <p:sp>
        <p:nvSpPr>
          <p:cNvPr id="2" name="Title 1"/>
          <p:cNvSpPr>
            <a:spLocks noGrp="1"/>
          </p:cNvSpPr>
          <p:nvPr>
            <p:ph type="title"/>
          </p:nvPr>
        </p:nvSpPr>
        <p:spPr/>
        <p:txBody>
          <a:bodyPr/>
          <a:lstStyle/>
          <a:p>
            <a:r>
              <a:rPr lang="en-US" dirty="0" smtClean="0"/>
              <a:t>Unary Operators</a:t>
            </a:r>
            <a:endParaRPr lang="en-US" dirty="0"/>
          </a:p>
        </p:txBody>
      </p:sp>
      <p:sp>
        <p:nvSpPr>
          <p:cNvPr id="3" name="Content Placeholder 2"/>
          <p:cNvSpPr>
            <a:spLocks noGrp="1"/>
          </p:cNvSpPr>
          <p:nvPr>
            <p:ph idx="1"/>
          </p:nvPr>
        </p:nvSpPr>
        <p:spPr/>
        <p:txBody>
          <a:bodyPr>
            <a:normAutofit lnSpcReduction="10000"/>
          </a:bodyPr>
          <a:lstStyle/>
          <a:p>
            <a:pPr>
              <a:buNone/>
            </a:pPr>
            <a:r>
              <a:rPr lang="en-US" sz="2400" dirty="0" smtClean="0"/>
              <a:t>Q: Suppose 3 friends went for shopping. All of them took a toothbrush for themselves.</a:t>
            </a:r>
          </a:p>
          <a:p>
            <a:pPr>
              <a:buNone/>
            </a:pPr>
            <a:r>
              <a:rPr lang="en-US" sz="2400" dirty="0" smtClean="0"/>
              <a:t>	So the  counter(no. of toothbrush) = 3</a:t>
            </a:r>
          </a:p>
          <a:p>
            <a:pPr>
              <a:buNone/>
            </a:pPr>
            <a:r>
              <a:rPr lang="en-US" sz="2400" dirty="0" smtClean="0"/>
              <a:t>	At the time of billing cashier told them that there is one toothbrush free with the purchase of 3 toothbrush.</a:t>
            </a:r>
          </a:p>
          <a:p>
            <a:pPr>
              <a:buNone/>
            </a:pPr>
            <a:r>
              <a:rPr lang="en-US" sz="2400" dirty="0" smtClean="0"/>
              <a:t>     But before the counter = 4 the friends have paid only for 3 toothbrush.</a:t>
            </a:r>
          </a:p>
          <a:p>
            <a:pPr>
              <a:buNone/>
            </a:pPr>
            <a:r>
              <a:rPr lang="en-US" sz="2400" dirty="0" smtClean="0"/>
              <a:t>	</a:t>
            </a:r>
          </a:p>
          <a:p>
            <a:pPr>
              <a:buNone/>
            </a:pPr>
            <a:r>
              <a:rPr lang="en-US" sz="2400" dirty="0" smtClean="0"/>
              <a:t>      counter = 4</a:t>
            </a:r>
          </a:p>
          <a:p>
            <a:pPr>
              <a:buNone/>
            </a:pPr>
            <a:r>
              <a:rPr lang="en-US" sz="2400" dirty="0" err="1" smtClean="0"/>
              <a:t>i.e</a:t>
            </a:r>
            <a:r>
              <a:rPr lang="en-US" sz="2400" dirty="0" smtClean="0"/>
              <a:t> before incrementing the counter they have used the value of counter to pay bill.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457200" y="447675"/>
            <a:ext cx="8229600" cy="5724525"/>
          </a:xfrm>
        </p:spPr>
        <p:txBody>
          <a:bodyPr>
            <a:normAutofit/>
          </a:bodyPr>
          <a:lstStyle/>
          <a:p>
            <a:pPr algn="just">
              <a:buFont typeface="Wingdings" pitchFamily="2" charset="2"/>
              <a:buChar char="Ø"/>
            </a:pPr>
            <a:r>
              <a:rPr lang="en-US" dirty="0" smtClean="0">
                <a:solidFill>
                  <a:schemeClr val="accent5">
                    <a:lumMod val="50000"/>
                  </a:schemeClr>
                </a:solidFill>
                <a:cs typeface="Times New Roman" pitchFamily="18" charset="0"/>
              </a:rPr>
              <a:t>Relational Operator</a:t>
            </a:r>
          </a:p>
          <a:p>
            <a:pPr algn="just">
              <a:spcBef>
                <a:spcPts val="0"/>
              </a:spcBef>
              <a:buNone/>
            </a:pPr>
            <a:r>
              <a:rPr lang="en-US" sz="2200" dirty="0" smtClean="0"/>
              <a:t>      It compares two operands depending upon the their relation. Expression generates zero(false) or nonzero(true) value.</a:t>
            </a:r>
            <a:endParaRPr lang="en-US" sz="2200" dirty="0" smtClean="0">
              <a:solidFill>
                <a:schemeClr val="accent5">
                  <a:lumMod val="50000"/>
                </a:schemeClr>
              </a:solidFill>
              <a:cs typeface="Times New Roman" pitchFamily="18" charset="0"/>
            </a:endParaRPr>
          </a:p>
        </p:txBody>
      </p:sp>
      <p:graphicFrame>
        <p:nvGraphicFramePr>
          <p:cNvPr id="4" name="Table 3"/>
          <p:cNvGraphicFramePr>
            <a:graphicFrameLocks noGrp="1"/>
          </p:cNvGraphicFramePr>
          <p:nvPr/>
        </p:nvGraphicFramePr>
        <p:xfrm>
          <a:off x="761999" y="1663250"/>
          <a:ext cx="7620002" cy="5194750"/>
        </p:xfrm>
        <a:graphic>
          <a:graphicData uri="http://schemas.openxmlformats.org/drawingml/2006/table">
            <a:tbl>
              <a:tblPr firstRow="1" bandRow="1">
                <a:tableStyleId>{616DA210-FB5B-4158-B5E0-FEB733F419BA}</a:tableStyleId>
              </a:tblPr>
              <a:tblGrid>
                <a:gridCol w="1143002"/>
                <a:gridCol w="4572000"/>
                <a:gridCol w="1905000"/>
              </a:tblGrid>
              <a:tr h="624840">
                <a:tc>
                  <a:txBody>
                    <a:bodyPr/>
                    <a:lstStyle/>
                    <a:p>
                      <a:r>
                        <a:rPr lang="en-US" sz="2000" dirty="0" smtClean="0"/>
                        <a:t>Operator</a:t>
                      </a:r>
                      <a:endParaRPr lang="en-US" sz="2000" b="1" dirty="0">
                        <a:solidFill>
                          <a:schemeClr val="tx1"/>
                        </a:solidFill>
                      </a:endParaRPr>
                    </a:p>
                  </a:txBody>
                  <a:tcPr/>
                </a:tc>
                <a:tc>
                  <a:txBody>
                    <a:bodyPr/>
                    <a:lstStyle/>
                    <a:p>
                      <a:r>
                        <a:rPr lang="en-US" sz="2000" dirty="0" smtClean="0"/>
                        <a:t>Description</a:t>
                      </a:r>
                      <a:endParaRPr lang="en-US" sz="2000" b="1" dirty="0">
                        <a:solidFill>
                          <a:schemeClr val="tx1"/>
                        </a:solidFill>
                      </a:endParaRPr>
                    </a:p>
                  </a:txBody>
                  <a:tcPr/>
                </a:tc>
                <a:tc>
                  <a:txBody>
                    <a:bodyPr/>
                    <a:lstStyle/>
                    <a:p>
                      <a:r>
                        <a:rPr lang="en-US" sz="2000" dirty="0" smtClean="0"/>
                        <a:t>Example (a=10 and b=20)</a:t>
                      </a:r>
                      <a:endParaRPr lang="en-US" sz="2000" b="1"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endParaRPr lang="en-US" dirty="0">
                        <a:solidFill>
                          <a:schemeClr val="tx1"/>
                        </a:solidFill>
                      </a:endParaRPr>
                    </a:p>
                  </a:txBody>
                  <a:tcPr/>
                </a:tc>
                <a:tc>
                  <a:txBody>
                    <a:bodyPr/>
                    <a:lstStyle/>
                    <a:p>
                      <a:pPr algn="just"/>
                      <a:r>
                        <a:rPr lang="en-US" sz="1600" dirty="0" smtClean="0">
                          <a:effectLst/>
                        </a:rPr>
                        <a:t>less than, checks if the value of left operand is less than the value of right operand, if yes then condition becomes true.</a:t>
                      </a:r>
                      <a:endParaRPr lang="en-US" sz="1600" dirty="0">
                        <a:effectLst/>
                      </a:endParaRPr>
                    </a:p>
                  </a:txBody>
                  <a:tcPr marL="25699" marR="25699" marT="25699" marB="25699"/>
                </a:tc>
                <a:tc>
                  <a:txBody>
                    <a:bodyPr/>
                    <a:lstStyle/>
                    <a:p>
                      <a:pPr algn="just"/>
                      <a:r>
                        <a:rPr lang="en-US" sz="1600" dirty="0" smtClean="0">
                          <a:effectLst/>
                        </a:rPr>
                        <a:t>(a &lt; b) value is 1(true)</a:t>
                      </a:r>
                      <a:endParaRPr lang="en-US" sz="1600" dirty="0">
                        <a:effectLst/>
                      </a:endParaRPr>
                    </a:p>
                  </a:txBody>
                  <a:tcPr marL="25699" marR="25699" marT="25699" marB="25699"/>
                </a:tc>
              </a:tr>
              <a:tr h="370840">
                <a:tc>
                  <a:txBody>
                    <a:bodyPr/>
                    <a:lstStyle/>
                    <a:p>
                      <a:r>
                        <a:rPr lang="en-US" dirty="0" smtClean="0"/>
                        <a:t>&lt;=</a:t>
                      </a:r>
                      <a:endParaRPr lang="en-US" dirty="0">
                        <a:solidFill>
                          <a:schemeClr val="tx1"/>
                        </a:solidFill>
                      </a:endParaRPr>
                    </a:p>
                  </a:txBody>
                  <a:tcPr/>
                </a:tc>
                <a:tc>
                  <a:txBody>
                    <a:bodyPr/>
                    <a:lstStyle/>
                    <a:p>
                      <a:pPr algn="just"/>
                      <a:r>
                        <a:rPr lang="en-US" sz="1600" dirty="0" smtClean="0">
                          <a:effectLst/>
                        </a:rPr>
                        <a:t>less than or equal to, checks if the value of left operand is less than or equal to the value of right operand, if yes then condition becomes true.</a:t>
                      </a:r>
                      <a:endParaRPr lang="en-US" sz="1600" dirty="0">
                        <a:effectLst/>
                      </a:endParaRPr>
                    </a:p>
                  </a:txBody>
                  <a:tcPr marL="25699" marR="25699" marT="25699" marB="25699"/>
                </a:tc>
                <a:tc>
                  <a:txBody>
                    <a:bodyPr/>
                    <a:lstStyle/>
                    <a:p>
                      <a:pPr algn="just"/>
                      <a:r>
                        <a:rPr lang="en-US" sz="1600" dirty="0" smtClean="0">
                          <a:effectLst/>
                        </a:rPr>
                        <a:t>(a &lt;= b) value is 1 (true).</a:t>
                      </a:r>
                      <a:endParaRPr lang="en-US" sz="1600" dirty="0">
                        <a:effectLst/>
                      </a:endParaRPr>
                    </a:p>
                  </a:txBody>
                  <a:tcPr marL="25699" marR="25699" marT="25699" marB="25699"/>
                </a:tc>
              </a:tr>
              <a:tr h="370840">
                <a:tc>
                  <a:txBody>
                    <a:bodyPr/>
                    <a:lstStyle/>
                    <a:p>
                      <a:r>
                        <a:rPr lang="en-US" dirty="0" smtClean="0"/>
                        <a:t>&gt;</a:t>
                      </a:r>
                      <a:endParaRPr lang="en-US" dirty="0">
                        <a:solidFill>
                          <a:schemeClr val="tx1"/>
                        </a:solidFill>
                      </a:endParaRPr>
                    </a:p>
                  </a:txBody>
                  <a:tcPr/>
                </a:tc>
                <a:tc>
                  <a:txBody>
                    <a:bodyPr/>
                    <a:lstStyle/>
                    <a:p>
                      <a:pPr algn="just"/>
                      <a:r>
                        <a:rPr lang="en-US" sz="1600" dirty="0" smtClean="0">
                          <a:effectLst/>
                        </a:rPr>
                        <a:t>greater than, checks if the value of left operand is greater than the value of right operand, if yes then condition becomes true.</a:t>
                      </a:r>
                      <a:endParaRPr lang="en-US" sz="1600" dirty="0">
                        <a:effectLst/>
                      </a:endParaRPr>
                    </a:p>
                  </a:txBody>
                  <a:tcPr marL="25699" marR="25699" marT="25699" marB="25699"/>
                </a:tc>
                <a:tc>
                  <a:txBody>
                    <a:bodyPr/>
                    <a:lstStyle/>
                    <a:p>
                      <a:pPr algn="just"/>
                      <a:r>
                        <a:rPr lang="en-US" sz="1600" dirty="0" smtClean="0">
                          <a:effectLst/>
                        </a:rPr>
                        <a:t>(a &gt; b) value is 0 (not true).</a:t>
                      </a:r>
                      <a:endParaRPr lang="en-US" sz="1600" dirty="0">
                        <a:effectLst/>
                      </a:endParaRPr>
                    </a:p>
                  </a:txBody>
                  <a:tcPr marL="25699" marR="25699" marT="25699" marB="25699"/>
                </a:tc>
              </a:tr>
              <a:tr h="370840">
                <a:tc>
                  <a:txBody>
                    <a:bodyPr/>
                    <a:lstStyle/>
                    <a:p>
                      <a:r>
                        <a:rPr lang="en-US" dirty="0" smtClean="0"/>
                        <a:t>&gt;=</a:t>
                      </a:r>
                      <a:endParaRPr lang="en-US" dirty="0">
                        <a:solidFill>
                          <a:schemeClr val="tx1"/>
                        </a:solidFill>
                      </a:endParaRPr>
                    </a:p>
                  </a:txBody>
                  <a:tcPr/>
                </a:tc>
                <a:tc>
                  <a:txBody>
                    <a:bodyPr/>
                    <a:lstStyle/>
                    <a:p>
                      <a:pPr algn="just"/>
                      <a:r>
                        <a:rPr lang="en-US" sz="1600" dirty="0" smtClean="0">
                          <a:effectLst/>
                        </a:rPr>
                        <a:t>greater than or equal to,</a:t>
                      </a:r>
                      <a:r>
                        <a:rPr lang="en-US" sz="1600" baseline="0" dirty="0" smtClean="0">
                          <a:effectLst/>
                        </a:rPr>
                        <a:t> </a:t>
                      </a:r>
                      <a:r>
                        <a:rPr lang="en-US" sz="1600" dirty="0" smtClean="0">
                          <a:effectLst/>
                        </a:rPr>
                        <a:t>checks if the value of left operand is greater than or equal to the value of right operand, if yes then condition becomes true.</a:t>
                      </a:r>
                      <a:endParaRPr lang="en-US" sz="1600" dirty="0">
                        <a:effectLst/>
                      </a:endParaRPr>
                    </a:p>
                  </a:txBody>
                  <a:tcPr marL="25699" marR="25699" marT="25699" marB="25699"/>
                </a:tc>
                <a:tc>
                  <a:txBody>
                    <a:bodyPr/>
                    <a:lstStyle/>
                    <a:p>
                      <a:pPr algn="just"/>
                      <a:r>
                        <a:rPr lang="en-US" sz="1600" dirty="0" smtClean="0">
                          <a:effectLst/>
                        </a:rPr>
                        <a:t>(a &gt;= b) value is 1 (true).</a:t>
                      </a:r>
                      <a:endParaRPr lang="en-US" sz="1600" dirty="0">
                        <a:effectLst/>
                      </a:endParaRPr>
                    </a:p>
                  </a:txBody>
                  <a:tcPr marL="25699" marR="25699" marT="25699" marB="25699"/>
                </a:tc>
              </a:tr>
              <a:tr h="370840">
                <a:tc>
                  <a:txBody>
                    <a:bodyPr/>
                    <a:lstStyle/>
                    <a:p>
                      <a:r>
                        <a:rPr lang="en-US" dirty="0" smtClean="0"/>
                        <a:t>==</a:t>
                      </a:r>
                      <a:endParaRPr lang="en-US" dirty="0">
                        <a:solidFill>
                          <a:schemeClr val="tx1"/>
                        </a:solidFill>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t>equality</a:t>
                      </a:r>
                      <a:r>
                        <a:rPr lang="en-US" sz="1600" baseline="0" dirty="0" smtClean="0"/>
                        <a:t> ,ch</a:t>
                      </a:r>
                      <a:r>
                        <a:rPr lang="en-US" sz="1600" dirty="0" smtClean="0">
                          <a:effectLst/>
                        </a:rPr>
                        <a:t>ecks if the value of two operands is equal or not, if yes then condition becomes true.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effectLst/>
                        </a:rPr>
                        <a:t>(a == b) value is 0 (not true).</a:t>
                      </a:r>
                    </a:p>
                  </a:txBody>
                  <a:tcPr/>
                </a:tc>
              </a:tr>
              <a:tr h="370840">
                <a:tc>
                  <a:txBody>
                    <a:bodyPr/>
                    <a:lstStyle/>
                    <a:p>
                      <a:r>
                        <a:rPr lang="en-US" dirty="0" smtClean="0"/>
                        <a:t>!=</a:t>
                      </a:r>
                      <a:endParaRPr lang="en-US" dirty="0">
                        <a:solidFill>
                          <a:schemeClr val="tx1"/>
                        </a:solidFill>
                      </a:endParaRPr>
                    </a:p>
                  </a:txBody>
                  <a:tcPr/>
                </a:tc>
                <a:tc>
                  <a:txBody>
                    <a:bodyPr/>
                    <a:lstStyle/>
                    <a:p>
                      <a:pPr algn="just"/>
                      <a:r>
                        <a:rPr lang="en-US" sz="1600" dirty="0" smtClean="0">
                          <a:effectLst/>
                        </a:rPr>
                        <a:t>inequality,</a:t>
                      </a:r>
                      <a:r>
                        <a:rPr lang="en-US" sz="1600" baseline="0" dirty="0" smtClean="0">
                          <a:effectLst/>
                        </a:rPr>
                        <a:t> c</a:t>
                      </a:r>
                      <a:r>
                        <a:rPr lang="en-US" sz="1600" dirty="0" smtClean="0">
                          <a:effectLst/>
                        </a:rPr>
                        <a:t>hecks if the value of two operands is equal or not, if values are not equal then condition becomes true.</a:t>
                      </a:r>
                      <a:endParaRPr lang="en-US" sz="1600" dirty="0">
                        <a:effectLst/>
                      </a:endParaRPr>
                    </a:p>
                  </a:txBody>
                  <a:tcPr marL="25699" marR="25699" marT="25699" marB="25699"/>
                </a:tc>
                <a:tc>
                  <a:txBody>
                    <a:bodyPr/>
                    <a:lstStyle/>
                    <a:p>
                      <a:pPr algn="just"/>
                      <a:r>
                        <a:rPr lang="en-US" sz="1600" dirty="0" smtClean="0">
                          <a:effectLst/>
                        </a:rPr>
                        <a:t>(a != b) value is 1 (true).</a:t>
                      </a:r>
                      <a:endParaRPr lang="en-US" sz="1600" dirty="0">
                        <a:effectLst/>
                      </a:endParaRPr>
                    </a:p>
                  </a:txBody>
                  <a:tcPr marL="25699" marR="25699" marT="25699" marB="25699"/>
                </a:tc>
              </a:tr>
            </a:tbl>
          </a:graphicData>
        </a:graphic>
      </p:graphicFrame>
    </p:spTree>
    <p:extLst>
      <p:ext uri="{BB962C8B-B14F-4D97-AF65-F5344CB8AC3E}">
        <p14:creationId xmlns:p14="http://schemas.microsoft.com/office/powerpoint/2010/main" xmlns="" val="220531349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Times New Roman" pitchFamily="18" charset="0"/>
              </a:rPr>
              <a:t>Relational Operator</a:t>
            </a:r>
            <a:endParaRPr lang="en-US" dirty="0"/>
          </a:p>
        </p:txBody>
      </p:sp>
      <p:sp>
        <p:nvSpPr>
          <p:cNvPr id="3" name="Content Placeholder 2"/>
          <p:cNvSpPr>
            <a:spLocks noGrp="1"/>
          </p:cNvSpPr>
          <p:nvPr>
            <p:ph idx="1"/>
          </p:nvPr>
        </p:nvSpPr>
        <p:spPr/>
        <p:txBody>
          <a:bodyPr>
            <a:normAutofit/>
          </a:bodyPr>
          <a:lstStyle/>
          <a:p>
            <a:pPr>
              <a:buNone/>
            </a:pPr>
            <a:r>
              <a:rPr lang="en-US" sz="2400" dirty="0" smtClean="0"/>
              <a:t>Q: Age of Sam is 20 and age of Tom is 19.</a:t>
            </a:r>
          </a:p>
          <a:p>
            <a:pPr>
              <a:buNone/>
            </a:pPr>
            <a:r>
              <a:rPr lang="en-US" sz="2400" dirty="0" smtClean="0"/>
              <a:t>     Verify the relationship between their age.</a:t>
            </a:r>
          </a:p>
          <a:p>
            <a:pPr>
              <a:buNone/>
            </a:pPr>
            <a:r>
              <a:rPr lang="en-US" sz="2400" dirty="0" smtClean="0"/>
              <a:t>Sol: age of Sam =  S1 = 20</a:t>
            </a:r>
          </a:p>
          <a:p>
            <a:pPr>
              <a:buNone/>
            </a:pPr>
            <a:r>
              <a:rPr lang="en-US" sz="2400" dirty="0" smtClean="0"/>
              <a:t>	   age of Tom = T1 = 19</a:t>
            </a:r>
          </a:p>
          <a:p>
            <a:pPr>
              <a:buNone/>
            </a:pPr>
            <a:r>
              <a:rPr lang="en-US" sz="2400" dirty="0" smtClean="0"/>
              <a:t>        S1 &lt; T1 = 0 (false)</a:t>
            </a:r>
          </a:p>
          <a:p>
            <a:pPr>
              <a:buNone/>
            </a:pPr>
            <a:r>
              <a:rPr lang="en-US" sz="2400" dirty="0" smtClean="0"/>
              <a:t>	    S1 &gt; T1 = 1 (true)</a:t>
            </a:r>
          </a:p>
          <a:p>
            <a:pPr>
              <a:buNone/>
            </a:pPr>
            <a:r>
              <a:rPr lang="en-US" sz="2400" dirty="0" smtClean="0"/>
              <a:t>			So, Sam is elder than Tom.</a:t>
            </a:r>
          </a:p>
          <a:p>
            <a:pPr>
              <a:buNone/>
            </a:pPr>
            <a:r>
              <a:rPr lang="en-US" sz="2400" dirty="0" smtClean="0"/>
              <a:t>	    S1 == T1 = 0 (false)</a:t>
            </a:r>
          </a:p>
          <a:p>
            <a:pPr>
              <a:buNone/>
            </a:pPr>
            <a:endParaRPr lang="en-US" sz="2400" dirty="0"/>
          </a:p>
        </p:txBody>
      </p:sp>
      <p:grpSp>
        <p:nvGrpSpPr>
          <p:cNvPr id="4" name="Group 3"/>
          <p:cNvGrpSpPr/>
          <p:nvPr/>
        </p:nvGrpSpPr>
        <p:grpSpPr>
          <a:xfrm>
            <a:off x="4731657" y="1143000"/>
            <a:ext cx="3276600" cy="3276600"/>
            <a:chOff x="4731657" y="1143000"/>
            <a:chExt cx="3276600" cy="3276600"/>
          </a:xfrm>
        </p:grpSpPr>
        <p:pic>
          <p:nvPicPr>
            <p:cNvPr id="5" name="Picture 2" descr="http://alternatewrites.com/wp-content/uploads/2012/06/post-it-note-with-a-pin-300x3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31657" y="1143000"/>
              <a:ext cx="3276600" cy="32766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rot="21303997">
              <a:off x="5303157" y="1800954"/>
              <a:ext cx="2133600" cy="2308324"/>
            </a:xfrm>
            <a:prstGeom prst="rect">
              <a:avLst/>
            </a:prstGeom>
            <a:noFill/>
          </p:spPr>
          <p:txBody>
            <a:bodyPr wrap="square" rtlCol="0">
              <a:spAutoFit/>
            </a:bodyPr>
            <a:lstStyle/>
            <a:p>
              <a:r>
                <a:rPr lang="en-US" b="1" dirty="0" smtClean="0">
                  <a:solidFill>
                    <a:srgbClr val="002060"/>
                  </a:solidFill>
                  <a:latin typeface="Bradley Hand ITC" panose="03070402050302030203" pitchFamily="66" charset="0"/>
                </a:rPr>
                <a:t>Quick yak:</a:t>
              </a:r>
            </a:p>
            <a:p>
              <a:r>
                <a:rPr lang="en-US" b="1" dirty="0" smtClean="0">
                  <a:latin typeface="Bradley Hand ITC" panose="03070402050302030203" pitchFamily="66" charset="0"/>
                </a:rPr>
                <a:t>Where relational operators being used:</a:t>
              </a:r>
            </a:p>
            <a:p>
              <a:pPr marL="285750" indent="-285750">
                <a:buFont typeface="Arial" panose="020B0604020202020204" pitchFamily="34" charset="0"/>
                <a:buChar char="•"/>
              </a:pPr>
              <a:r>
                <a:rPr lang="en-US" b="1" dirty="0" smtClean="0">
                  <a:latin typeface="Bradley Hand ITC" panose="03070402050302030203" pitchFamily="66" charset="0"/>
                </a:rPr>
                <a:t>Comparing heights</a:t>
              </a:r>
            </a:p>
            <a:p>
              <a:pPr marL="285750" indent="-285750">
                <a:buFont typeface="Arial" panose="020B0604020202020204" pitchFamily="34" charset="0"/>
                <a:buChar char="•"/>
              </a:pPr>
              <a:r>
                <a:rPr lang="en-US" b="1" dirty="0" smtClean="0">
                  <a:latin typeface="Bradley Hand ITC" panose="03070402050302030203" pitchFamily="66" charset="0"/>
                </a:rPr>
                <a:t>Passing an exam</a:t>
              </a:r>
            </a:p>
            <a:p>
              <a:pPr marL="285750" indent="-285750">
                <a:buFont typeface="Arial" panose="020B0604020202020204" pitchFamily="34" charset="0"/>
                <a:buChar char="•"/>
              </a:pPr>
              <a:r>
                <a:rPr lang="en-US" b="1" dirty="0" smtClean="0">
                  <a:latin typeface="Bradley Hand ITC" panose="03070402050302030203" pitchFamily="66" charset="0"/>
                </a:rPr>
                <a:t>Grades obtained</a:t>
              </a:r>
              <a:endParaRPr lang="en-IN" b="1" dirty="0">
                <a:latin typeface="Bradley Hand ITC" panose="03070402050302030203"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457200" y="438150"/>
            <a:ext cx="8229600" cy="6115050"/>
          </a:xfrm>
        </p:spPr>
        <p:txBody>
          <a:bodyPr>
            <a:normAutofit/>
          </a:bodyPr>
          <a:lstStyle/>
          <a:p>
            <a:pPr algn="just">
              <a:spcBef>
                <a:spcPts val="0"/>
              </a:spcBef>
              <a:buFont typeface="Wingdings" pitchFamily="2" charset="2"/>
              <a:buChar char="Ø"/>
            </a:pPr>
            <a:r>
              <a:rPr lang="en-US" dirty="0" smtClean="0">
                <a:solidFill>
                  <a:schemeClr val="accent5">
                    <a:lumMod val="50000"/>
                  </a:schemeClr>
                </a:solidFill>
                <a:cs typeface="Times New Roman" pitchFamily="18" charset="0"/>
              </a:rPr>
              <a:t>Logical Operator</a:t>
            </a:r>
          </a:p>
          <a:p>
            <a:pPr marL="400050" lvl="1" algn="just">
              <a:spcBef>
                <a:spcPts val="0"/>
              </a:spcBef>
              <a:buNone/>
            </a:pPr>
            <a:r>
              <a:rPr lang="en-US" sz="2000" dirty="0" smtClean="0">
                <a:cs typeface="Times New Roman" pitchFamily="18" charset="0"/>
              </a:rPr>
              <a:t>     </a:t>
            </a:r>
            <a:r>
              <a:rPr lang="en-US" sz="2400" dirty="0" smtClean="0">
                <a:cs typeface="Times New Roman" pitchFamily="18" charset="0"/>
              </a:rPr>
              <a:t>It checks the logical relationship between two expressions and the result is zero( false) or nonzero(true).</a:t>
            </a:r>
          </a:p>
          <a:p>
            <a:pPr algn="just">
              <a:spcBef>
                <a:spcPts val="0"/>
              </a:spcBef>
              <a:buFont typeface="Wingdings" pitchFamily="2" charset="2"/>
              <a:buChar char="Ø"/>
            </a:pPr>
            <a:endParaRPr lang="en-US" dirty="0" smtClean="0">
              <a:solidFill>
                <a:schemeClr val="accent5">
                  <a:lumMod val="50000"/>
                </a:schemeClr>
              </a:solidFill>
              <a:cs typeface="Times New Roman" pitchFamily="18" charset="0"/>
            </a:endParaRPr>
          </a:p>
          <a:p>
            <a:pPr algn="just">
              <a:spcBef>
                <a:spcPts val="0"/>
              </a:spcBef>
              <a:buFont typeface="Wingdings" pitchFamily="2" charset="2"/>
              <a:buNone/>
            </a:pPr>
            <a:r>
              <a:rPr lang="en-US" dirty="0" smtClean="0">
                <a:solidFill>
                  <a:schemeClr val="accent1"/>
                </a:solidFill>
                <a:cs typeface="Times New Roman" pitchFamily="18" charset="0"/>
              </a:rPr>
              <a:t>				</a:t>
            </a:r>
          </a:p>
          <a:p>
            <a:pPr algn="just">
              <a:spcBef>
                <a:spcPts val="0"/>
              </a:spcBef>
              <a:buFont typeface="Wingdings" pitchFamily="2" charset="2"/>
              <a:buNone/>
            </a:pPr>
            <a:r>
              <a:rPr lang="en-US" dirty="0" smtClean="0">
                <a:solidFill>
                  <a:schemeClr val="accent1"/>
                </a:solidFill>
                <a:cs typeface="Times New Roman" pitchFamily="18" charset="0"/>
              </a:rPr>
              <a:t>			</a:t>
            </a:r>
          </a:p>
          <a:p>
            <a:pPr algn="just">
              <a:spcBef>
                <a:spcPts val="0"/>
              </a:spcBef>
              <a:buFont typeface="Wingdings" pitchFamily="2" charset="2"/>
              <a:buNone/>
            </a:pPr>
            <a:r>
              <a:rPr lang="en-US" dirty="0" smtClean="0">
                <a:solidFill>
                  <a:schemeClr val="accent1"/>
                </a:solidFill>
                <a:cs typeface="Times New Roman" pitchFamily="18" charset="0"/>
              </a:rPr>
              <a:t>				</a:t>
            </a:r>
          </a:p>
          <a:p>
            <a:pPr algn="just">
              <a:spcBef>
                <a:spcPts val="0"/>
              </a:spcBef>
              <a:buFont typeface="Wingdings" pitchFamily="2" charset="2"/>
              <a:buNone/>
            </a:pPr>
            <a:r>
              <a:rPr lang="en-US" dirty="0" smtClean="0">
                <a:solidFill>
                  <a:schemeClr val="accent1"/>
                </a:solidFill>
                <a:cs typeface="Times New Roman" pitchFamily="18" charset="0"/>
              </a:rPr>
              <a:t>		</a:t>
            </a:r>
          </a:p>
          <a:p>
            <a:pPr algn="just">
              <a:spcBef>
                <a:spcPts val="0"/>
              </a:spcBef>
              <a:buFont typeface="Wingdings" pitchFamily="2" charset="2"/>
              <a:buNone/>
            </a:pPr>
            <a:r>
              <a:rPr lang="en-US" dirty="0" smtClean="0">
                <a:solidFill>
                  <a:schemeClr val="accent1"/>
                </a:solidFill>
                <a:cs typeface="Times New Roman" pitchFamily="18" charset="0"/>
              </a:rPr>
              <a:t>	</a:t>
            </a:r>
          </a:p>
        </p:txBody>
      </p:sp>
      <p:graphicFrame>
        <p:nvGraphicFramePr>
          <p:cNvPr id="4" name="Table 3"/>
          <p:cNvGraphicFramePr>
            <a:graphicFrameLocks noGrp="1"/>
          </p:cNvGraphicFramePr>
          <p:nvPr/>
        </p:nvGraphicFramePr>
        <p:xfrm>
          <a:off x="761999" y="2044542"/>
          <a:ext cx="7620002" cy="2740818"/>
        </p:xfrm>
        <a:graphic>
          <a:graphicData uri="http://schemas.openxmlformats.org/drawingml/2006/table">
            <a:tbl>
              <a:tblPr firstRow="1" bandRow="1">
                <a:tableStyleId>{616DA210-FB5B-4158-B5E0-FEB733F419BA}</a:tableStyleId>
              </a:tblPr>
              <a:tblGrid>
                <a:gridCol w="1295401"/>
                <a:gridCol w="4191000"/>
                <a:gridCol w="2133601"/>
              </a:tblGrid>
              <a:tr h="370840">
                <a:tc>
                  <a:txBody>
                    <a:bodyPr/>
                    <a:lstStyle/>
                    <a:p>
                      <a:pPr algn="just"/>
                      <a:r>
                        <a:rPr lang="en-US" sz="2000" dirty="0" smtClean="0"/>
                        <a:t>Operator</a:t>
                      </a:r>
                      <a:endParaRPr lang="en-US" sz="2000" b="1" dirty="0">
                        <a:solidFill>
                          <a:schemeClr val="tx1"/>
                        </a:solidFill>
                      </a:endParaRPr>
                    </a:p>
                  </a:txBody>
                  <a:tcPr/>
                </a:tc>
                <a:tc>
                  <a:txBody>
                    <a:bodyPr/>
                    <a:lstStyle/>
                    <a:p>
                      <a:pPr algn="just"/>
                      <a:r>
                        <a:rPr lang="en-US" sz="2000" dirty="0" smtClean="0"/>
                        <a:t>Description</a:t>
                      </a:r>
                      <a:endParaRPr lang="en-US" sz="2000" b="1" dirty="0">
                        <a:solidFill>
                          <a:schemeClr val="tx1"/>
                        </a:solidFill>
                      </a:endParaRPr>
                    </a:p>
                  </a:txBody>
                  <a:tcPr/>
                </a:tc>
                <a:tc>
                  <a:txBody>
                    <a:bodyPr/>
                    <a:lstStyle/>
                    <a:p>
                      <a:pPr algn="just"/>
                      <a:r>
                        <a:rPr lang="en-US" sz="2000" dirty="0" smtClean="0"/>
                        <a:t>Example</a:t>
                      </a:r>
                      <a:endParaRPr lang="en-US" sz="2000" b="1" dirty="0">
                        <a:solidFill>
                          <a:schemeClr val="tx1"/>
                        </a:solidFill>
                      </a:endParaRPr>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&amp;&amp;</a:t>
                      </a:r>
                      <a:endParaRPr lang="en-US" dirty="0">
                        <a:solidFill>
                          <a:schemeClr val="tx1"/>
                        </a:solidFill>
                      </a:endParaRPr>
                    </a:p>
                  </a:txBody>
                  <a:tcPr/>
                </a:tc>
                <a:tc>
                  <a:txBody>
                    <a:bodyPr/>
                    <a:lstStyle/>
                    <a:p>
                      <a:pPr algn="just"/>
                      <a:r>
                        <a:rPr lang="en-US" sz="1700" dirty="0" smtClean="0">
                          <a:effectLst/>
                        </a:rPr>
                        <a:t>Logical </a:t>
                      </a:r>
                      <a:r>
                        <a:rPr lang="en-US" sz="1700" dirty="0">
                          <a:effectLst/>
                        </a:rPr>
                        <a:t>AND operator. If both the operands </a:t>
                      </a:r>
                      <a:r>
                        <a:rPr lang="en-US" sz="1700" dirty="0" smtClean="0">
                          <a:effectLst/>
                        </a:rPr>
                        <a:t>are</a:t>
                      </a:r>
                      <a:r>
                        <a:rPr lang="en-US" sz="1700" baseline="0" dirty="0" smtClean="0">
                          <a:effectLst/>
                        </a:rPr>
                        <a:t> true</a:t>
                      </a:r>
                      <a:r>
                        <a:rPr lang="en-US" sz="1700" dirty="0" smtClean="0">
                          <a:effectLst/>
                        </a:rPr>
                        <a:t> </a:t>
                      </a:r>
                      <a:r>
                        <a:rPr lang="en-US" sz="1700" dirty="0">
                          <a:effectLst/>
                        </a:rPr>
                        <a:t>then condition becomes true.</a:t>
                      </a:r>
                    </a:p>
                  </a:txBody>
                  <a:tcPr marL="45323" marR="45323" marT="45323" marB="45323"/>
                </a:tc>
                <a:tc>
                  <a:txBody>
                    <a:bodyPr/>
                    <a:lstStyle/>
                    <a:p>
                      <a:pPr algn="just"/>
                      <a:r>
                        <a:rPr lang="en-US" sz="1700" dirty="0" smtClean="0">
                          <a:effectLst/>
                        </a:rPr>
                        <a:t>(5&gt;3 &amp;&amp; 5&lt;10) value is</a:t>
                      </a:r>
                      <a:r>
                        <a:rPr lang="en-US" sz="1700" baseline="0" dirty="0" smtClean="0">
                          <a:effectLst/>
                        </a:rPr>
                        <a:t> </a:t>
                      </a:r>
                      <a:r>
                        <a:rPr lang="en-US" sz="1700" dirty="0" smtClean="0">
                          <a:effectLst/>
                        </a:rPr>
                        <a:t>1 (true).</a:t>
                      </a:r>
                      <a:endParaRPr lang="en-US" sz="1700" dirty="0">
                        <a:effectLst/>
                      </a:endParaRPr>
                    </a:p>
                  </a:txBody>
                  <a:tcPr marL="45323" marR="45323" marT="45323" marB="45323"/>
                </a:tc>
              </a:tr>
              <a:tr h="370840">
                <a:tc>
                  <a:txBody>
                    <a:bodyPr/>
                    <a:lstStyle/>
                    <a:p>
                      <a:pPr algn="just"/>
                      <a:r>
                        <a:rPr lang="en-US" dirty="0" smtClean="0"/>
                        <a:t>| | </a:t>
                      </a:r>
                      <a:endParaRPr lang="en-US" dirty="0">
                        <a:solidFill>
                          <a:schemeClr val="tx1"/>
                        </a:solidFill>
                      </a:endParaRPr>
                    </a:p>
                  </a:txBody>
                  <a:tcPr/>
                </a:tc>
                <a:tc>
                  <a:txBody>
                    <a:bodyPr/>
                    <a:lstStyle/>
                    <a:p>
                      <a:pPr algn="just"/>
                      <a:r>
                        <a:rPr lang="en-US" sz="1700" dirty="0" smtClean="0">
                          <a:effectLst/>
                        </a:rPr>
                        <a:t>Logical </a:t>
                      </a:r>
                      <a:r>
                        <a:rPr lang="en-US" sz="1700" dirty="0">
                          <a:effectLst/>
                        </a:rPr>
                        <a:t>OR Operator. If any of the two operands </a:t>
                      </a:r>
                      <a:r>
                        <a:rPr lang="en-US" sz="1700" dirty="0" smtClean="0">
                          <a:effectLst/>
                        </a:rPr>
                        <a:t>is true </a:t>
                      </a:r>
                      <a:r>
                        <a:rPr lang="en-US" sz="1700" dirty="0">
                          <a:effectLst/>
                        </a:rPr>
                        <a:t>then condition becomes true.</a:t>
                      </a:r>
                    </a:p>
                  </a:txBody>
                  <a:tcPr marL="45323" marR="45323" marT="45323" marB="45323"/>
                </a:tc>
                <a:tc>
                  <a:txBody>
                    <a:bodyPr/>
                    <a:lstStyle/>
                    <a:p>
                      <a:pPr algn="just"/>
                      <a:r>
                        <a:rPr lang="en-US" sz="1700" dirty="0" smtClean="0">
                          <a:effectLst/>
                        </a:rPr>
                        <a:t>(5&gt;3 || 5&lt;2) value is  1 (true).</a:t>
                      </a:r>
                      <a:endParaRPr lang="en-US" sz="1700" dirty="0">
                        <a:effectLst/>
                      </a:endParaRPr>
                    </a:p>
                  </a:txBody>
                  <a:tcPr marL="45323" marR="45323" marT="45323" marB="45323"/>
                </a:tc>
              </a:tr>
              <a:tr h="370840">
                <a:tc>
                  <a:txBody>
                    <a:bodyPr/>
                    <a:lstStyle/>
                    <a:p>
                      <a:pPr algn="just"/>
                      <a:r>
                        <a:rPr lang="en-US" dirty="0" smtClean="0"/>
                        <a:t>!</a:t>
                      </a:r>
                      <a:endParaRPr lang="en-US" dirty="0">
                        <a:solidFill>
                          <a:schemeClr val="tx1"/>
                        </a:solidFill>
                      </a:endParaRPr>
                    </a:p>
                  </a:txBody>
                  <a:tcPr/>
                </a:tc>
                <a:tc>
                  <a:txBody>
                    <a:bodyPr/>
                    <a:lstStyle/>
                    <a:p>
                      <a:pPr algn="just"/>
                      <a:r>
                        <a:rPr lang="en-US" sz="1700" dirty="0" smtClean="0">
                          <a:effectLst/>
                        </a:rPr>
                        <a:t>Logical </a:t>
                      </a:r>
                      <a:r>
                        <a:rPr lang="en-US" sz="1700" dirty="0">
                          <a:effectLst/>
                        </a:rPr>
                        <a:t>NOT Operator. Use to reverses the logical state of its operand. If a condition is true then Logical NOT operator will make false.</a:t>
                      </a:r>
                    </a:p>
                  </a:txBody>
                  <a:tcPr marL="45323" marR="45323" marT="45323" marB="45323"/>
                </a:tc>
                <a:tc>
                  <a:txBody>
                    <a:bodyPr/>
                    <a:lstStyle/>
                    <a:p>
                      <a:pPr algn="just"/>
                      <a:r>
                        <a:rPr lang="en-US" sz="1700" dirty="0" smtClean="0">
                          <a:effectLst/>
                        </a:rPr>
                        <a:t>!(8==8) value is 0 (false).</a:t>
                      </a:r>
                      <a:endParaRPr lang="en-US" sz="1700" dirty="0">
                        <a:effectLst/>
                      </a:endParaRPr>
                    </a:p>
                  </a:txBody>
                  <a:tcPr marL="45323" marR="45323" marT="45323" marB="45323"/>
                </a:tc>
              </a:tr>
            </a:tbl>
          </a:graphicData>
        </a:graphic>
      </p:graphicFrame>
    </p:spTree>
    <p:extLst>
      <p:ext uri="{BB962C8B-B14F-4D97-AF65-F5344CB8AC3E}">
        <p14:creationId xmlns:p14="http://schemas.microsoft.com/office/powerpoint/2010/main" xmlns="" val="164339381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Times New Roman" pitchFamily="18" charset="0"/>
              </a:rPr>
              <a:t>Logical Operator</a:t>
            </a:r>
            <a:endParaRPr lang="en-US" dirty="0"/>
          </a:p>
        </p:txBody>
      </p:sp>
      <p:sp>
        <p:nvSpPr>
          <p:cNvPr id="3" name="Content Placeholder 2"/>
          <p:cNvSpPr>
            <a:spLocks noGrp="1"/>
          </p:cNvSpPr>
          <p:nvPr>
            <p:ph idx="1"/>
          </p:nvPr>
        </p:nvSpPr>
        <p:spPr/>
        <p:txBody>
          <a:bodyPr>
            <a:normAutofit/>
          </a:bodyPr>
          <a:lstStyle/>
          <a:p>
            <a:pPr>
              <a:buNone/>
            </a:pPr>
            <a:r>
              <a:rPr lang="en-US" sz="2400" dirty="0" smtClean="0"/>
              <a:t>Grade system :</a:t>
            </a:r>
          </a:p>
          <a:p>
            <a:pPr>
              <a:buNone/>
            </a:pPr>
            <a:r>
              <a:rPr lang="en-US" sz="2400" dirty="0" smtClean="0"/>
              <a:t>If (Marks &gt;=90 || marks == 100)</a:t>
            </a:r>
          </a:p>
          <a:p>
            <a:pPr>
              <a:buNone/>
            </a:pPr>
            <a:r>
              <a:rPr lang="en-US" sz="2400" dirty="0" smtClean="0"/>
              <a:t>		students performance is excellent.</a:t>
            </a:r>
          </a:p>
          <a:p>
            <a:pPr>
              <a:buNone/>
            </a:pPr>
            <a:r>
              <a:rPr lang="en-US" sz="2400" dirty="0" smtClean="0"/>
              <a:t>If (Marks &lt;= 40 &amp;&amp; attendance &lt; 75)</a:t>
            </a:r>
          </a:p>
          <a:p>
            <a:pPr>
              <a:buNone/>
            </a:pPr>
            <a:r>
              <a:rPr lang="en-US" sz="2400" dirty="0" smtClean="0"/>
              <a:t>		student is detained.</a:t>
            </a:r>
          </a:p>
          <a:p>
            <a:pPr>
              <a:buNone/>
            </a:pP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457200" y="457200"/>
            <a:ext cx="8229600" cy="5114925"/>
          </a:xfrm>
        </p:spPr>
        <p:txBody>
          <a:bodyPr>
            <a:normAutofit fontScale="70000" lnSpcReduction="20000"/>
          </a:bodyPr>
          <a:lstStyle/>
          <a:p>
            <a:pPr algn="just">
              <a:lnSpc>
                <a:spcPct val="120000"/>
              </a:lnSpc>
              <a:buFont typeface="Wingdings" pitchFamily="2" charset="2"/>
              <a:buChar char="Ø"/>
            </a:pPr>
            <a:r>
              <a:rPr lang="en-US" sz="4600" dirty="0" smtClean="0">
                <a:solidFill>
                  <a:schemeClr val="accent5">
                    <a:lumMod val="50000"/>
                  </a:schemeClr>
                </a:solidFill>
                <a:cs typeface="Times New Roman" pitchFamily="18" charset="0"/>
              </a:rPr>
              <a:t>Assignment Operator</a:t>
            </a:r>
          </a:p>
          <a:p>
            <a:pPr marL="0" indent="0" algn="just">
              <a:lnSpc>
                <a:spcPct val="120000"/>
              </a:lnSpc>
              <a:spcBef>
                <a:spcPts val="0"/>
              </a:spcBef>
              <a:buFont typeface="Wingdings" pitchFamily="2" charset="2"/>
              <a:buNone/>
            </a:pPr>
            <a:r>
              <a:rPr lang="en-US" sz="3100" dirty="0" smtClean="0"/>
              <a:t>They are used to assign the result of an expression on right side to a variable on left side.</a:t>
            </a:r>
            <a:endParaRPr lang="en-US" sz="3100" dirty="0" smtClean="0">
              <a:solidFill>
                <a:srgbClr val="FF0000"/>
              </a:solidFill>
              <a:cs typeface="Times New Roman" pitchFamily="18" charset="0"/>
            </a:endParaRPr>
          </a:p>
          <a:p>
            <a:pPr algn="just">
              <a:buFont typeface="Wingdings" pitchFamily="2" charset="2"/>
              <a:buNone/>
            </a:pPr>
            <a:r>
              <a:rPr lang="en-US" dirty="0" smtClean="0">
                <a:solidFill>
                  <a:schemeClr val="accent1"/>
                </a:solidFill>
                <a:cs typeface="Times New Roman" pitchFamily="18" charset="0"/>
              </a:rPr>
              <a:t>		</a:t>
            </a:r>
          </a:p>
          <a:p>
            <a:pPr algn="just">
              <a:buFont typeface="Wingdings" pitchFamily="2" charset="2"/>
              <a:buNone/>
            </a:pPr>
            <a:r>
              <a:rPr lang="en-US" dirty="0" smtClean="0">
                <a:solidFill>
                  <a:schemeClr val="accent1"/>
                </a:solidFill>
                <a:cs typeface="Times New Roman" pitchFamily="18" charset="0"/>
              </a:rPr>
              <a:t>			</a:t>
            </a:r>
          </a:p>
          <a:p>
            <a:pPr algn="just">
              <a:buFont typeface="Wingdings" pitchFamily="2" charset="2"/>
              <a:buNone/>
            </a:pPr>
            <a:r>
              <a:rPr lang="en-US" dirty="0" smtClean="0">
                <a:solidFill>
                  <a:schemeClr val="accent1"/>
                </a:solidFill>
                <a:cs typeface="Times New Roman" pitchFamily="18" charset="0"/>
              </a:rPr>
              <a:t>		</a:t>
            </a:r>
          </a:p>
          <a:p>
            <a:pPr algn="just">
              <a:buFont typeface="Wingdings" pitchFamily="2" charset="2"/>
              <a:buNone/>
            </a:pPr>
            <a:r>
              <a:rPr lang="en-US" dirty="0" smtClean="0">
                <a:solidFill>
                  <a:schemeClr val="accent1"/>
                </a:solidFill>
                <a:cs typeface="Times New Roman" pitchFamily="18" charset="0"/>
              </a:rPr>
              <a:t>		</a:t>
            </a:r>
          </a:p>
          <a:p>
            <a:pPr algn="just">
              <a:buFont typeface="Wingdings" pitchFamily="2" charset="2"/>
              <a:buNone/>
            </a:pPr>
            <a:r>
              <a:rPr lang="en-US" dirty="0" smtClean="0">
                <a:solidFill>
                  <a:schemeClr val="accent1"/>
                </a:solidFill>
                <a:cs typeface="Times New Roman" pitchFamily="18" charset="0"/>
              </a:rPr>
              <a:t>		</a:t>
            </a:r>
          </a:p>
          <a:p>
            <a:pPr algn="just">
              <a:buFont typeface="Wingdings" pitchFamily="2" charset="2"/>
              <a:buNone/>
            </a:pPr>
            <a:r>
              <a:rPr lang="en-US" dirty="0" smtClean="0">
                <a:solidFill>
                  <a:schemeClr val="accent1"/>
                </a:solidFill>
                <a:cs typeface="Times New Roman" pitchFamily="18" charset="0"/>
              </a:rPr>
              <a:t>		</a:t>
            </a:r>
          </a:p>
          <a:p>
            <a:pPr algn="just">
              <a:buFont typeface="Wingdings" pitchFamily="2" charset="2"/>
              <a:buNone/>
            </a:pPr>
            <a:r>
              <a:rPr lang="en-US" dirty="0" smtClean="0">
                <a:solidFill>
                  <a:schemeClr val="accent1"/>
                </a:solidFill>
                <a:cs typeface="Times New Roman" pitchFamily="18" charset="0"/>
              </a:rPr>
              <a:t>		</a:t>
            </a:r>
          </a:p>
          <a:p>
            <a:pPr algn="just">
              <a:buFont typeface="Wingdings" pitchFamily="2" charset="2"/>
              <a:buNone/>
            </a:pPr>
            <a:r>
              <a:rPr lang="en-US" dirty="0" smtClean="0">
                <a:solidFill>
                  <a:schemeClr val="accent1"/>
                </a:solidFill>
                <a:cs typeface="Times New Roman" pitchFamily="18" charset="0"/>
              </a:rPr>
              <a:t>		</a:t>
            </a:r>
          </a:p>
          <a:p>
            <a:pPr algn="just">
              <a:buFont typeface="Wingdings" pitchFamily="2" charset="2"/>
              <a:buNone/>
            </a:pPr>
            <a:r>
              <a:rPr lang="en-US" dirty="0" smtClean="0">
                <a:solidFill>
                  <a:schemeClr val="accent1"/>
                </a:solidFill>
                <a:cs typeface="Times New Roman" pitchFamily="18" charset="0"/>
              </a:rPr>
              <a:t>		</a:t>
            </a:r>
          </a:p>
          <a:p>
            <a:pPr algn="just">
              <a:buFont typeface="Wingdings" pitchFamily="2" charset="2"/>
              <a:buNone/>
            </a:pPr>
            <a:r>
              <a:rPr lang="en-US" dirty="0" smtClean="0">
                <a:solidFill>
                  <a:schemeClr val="accent1"/>
                </a:solidFill>
                <a:cs typeface="Times New Roman" pitchFamily="18" charset="0"/>
              </a:rPr>
              <a:t>		</a:t>
            </a:r>
          </a:p>
        </p:txBody>
      </p:sp>
      <p:graphicFrame>
        <p:nvGraphicFramePr>
          <p:cNvPr id="4" name="Table 3"/>
          <p:cNvGraphicFramePr>
            <a:graphicFrameLocks noGrp="1"/>
          </p:cNvGraphicFramePr>
          <p:nvPr/>
        </p:nvGraphicFramePr>
        <p:xfrm>
          <a:off x="761999" y="1676400"/>
          <a:ext cx="7620002" cy="4495800"/>
        </p:xfrm>
        <a:graphic>
          <a:graphicData uri="http://schemas.openxmlformats.org/drawingml/2006/table">
            <a:tbl>
              <a:tblPr firstRow="1" bandRow="1">
                <a:tableStyleId>{616DA210-FB5B-4158-B5E0-FEB733F419BA}</a:tableStyleId>
              </a:tblPr>
              <a:tblGrid>
                <a:gridCol w="1143001"/>
                <a:gridCol w="1676400"/>
                <a:gridCol w="4800601"/>
              </a:tblGrid>
              <a:tr h="434000">
                <a:tc>
                  <a:txBody>
                    <a:bodyPr/>
                    <a:lstStyle/>
                    <a:p>
                      <a:r>
                        <a:rPr lang="en-US" sz="2000" dirty="0" smtClean="0"/>
                        <a:t>Operator</a:t>
                      </a:r>
                      <a:endParaRPr lang="en-US" sz="2000" b="1" dirty="0">
                        <a:solidFill>
                          <a:schemeClr val="tx1"/>
                        </a:solidFill>
                      </a:endParaRPr>
                    </a:p>
                  </a:txBody>
                  <a:tcPr/>
                </a:tc>
                <a:tc>
                  <a:txBody>
                    <a:bodyPr/>
                    <a:lstStyle/>
                    <a:p>
                      <a:r>
                        <a:rPr lang="en-US" sz="2000" dirty="0" smtClean="0"/>
                        <a:t>Description</a:t>
                      </a:r>
                      <a:endParaRPr lang="en-US" sz="2000" b="1" dirty="0">
                        <a:solidFill>
                          <a:schemeClr val="tx1"/>
                        </a:solidFill>
                      </a:endParaRPr>
                    </a:p>
                  </a:txBody>
                  <a:tcPr/>
                </a:tc>
                <a:tc>
                  <a:txBody>
                    <a:bodyPr/>
                    <a:lstStyle/>
                    <a:p>
                      <a:r>
                        <a:rPr lang="en-US" sz="2000" dirty="0" smtClean="0"/>
                        <a:t>Example(a=4 and b=2)</a:t>
                      </a:r>
                      <a:endParaRPr lang="en-US" sz="2000" b="1" dirty="0">
                        <a:solidFill>
                          <a:schemeClr val="tx1"/>
                        </a:solidFill>
                      </a:endParaRPr>
                    </a:p>
                  </a:txBody>
                  <a:tcPr/>
                </a:tc>
              </a:tr>
              <a:tr h="406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en-US" dirty="0">
                        <a:solidFill>
                          <a:schemeClr val="tx1"/>
                        </a:solidFill>
                      </a:endParaRPr>
                    </a:p>
                  </a:txBody>
                  <a:tcPr/>
                </a:tc>
                <a:tc>
                  <a:txBody>
                    <a:bodyPr/>
                    <a:lstStyle/>
                    <a:p>
                      <a:r>
                        <a:rPr lang="en-US" dirty="0" smtClean="0"/>
                        <a:t>a=a+b</a:t>
                      </a:r>
                      <a:endParaRPr lang="en-US" dirty="0">
                        <a:solidFill>
                          <a:schemeClr val="tx1"/>
                        </a:solidFill>
                      </a:endParaRPr>
                    </a:p>
                  </a:txBody>
                  <a:tcPr/>
                </a:tc>
                <a:tc>
                  <a:txBody>
                    <a:bodyPr/>
                    <a:lstStyle/>
                    <a:p>
                      <a:r>
                        <a:rPr lang="en-US" dirty="0" smtClean="0">
                          <a:solidFill>
                            <a:schemeClr val="tx1"/>
                          </a:solidFill>
                        </a:rPr>
                        <a:t>a+=b;</a:t>
                      </a:r>
                      <a:r>
                        <a:rPr lang="en-US" baseline="0" dirty="0" smtClean="0">
                          <a:solidFill>
                            <a:schemeClr val="tx1"/>
                          </a:solidFill>
                        </a:rPr>
                        <a:t> a=a+b = 6</a:t>
                      </a:r>
                      <a:endParaRPr lang="en-US" dirty="0">
                        <a:solidFill>
                          <a:schemeClr val="tx1"/>
                        </a:solidFill>
                      </a:endParaRPr>
                    </a:p>
                  </a:txBody>
                  <a:tcPr/>
                </a:tc>
              </a:tr>
              <a:tr h="406180">
                <a:tc>
                  <a:txBody>
                    <a:bodyPr/>
                    <a:lstStyle/>
                    <a:p>
                      <a:r>
                        <a:rPr lang="en-US" dirty="0" smtClean="0"/>
                        <a:t>-=</a:t>
                      </a:r>
                      <a:endParaRPr lang="en-US" dirty="0">
                        <a:solidFill>
                          <a:schemeClr val="tx1"/>
                        </a:solidFill>
                      </a:endParaRPr>
                    </a:p>
                  </a:txBody>
                  <a:tcPr/>
                </a:tc>
                <a:tc>
                  <a:txBody>
                    <a:bodyPr/>
                    <a:lstStyle/>
                    <a:p>
                      <a:r>
                        <a:rPr lang="en-US" dirty="0" smtClean="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a-=b;</a:t>
                      </a:r>
                      <a:r>
                        <a:rPr lang="en-US" baseline="0" dirty="0" smtClean="0">
                          <a:solidFill>
                            <a:schemeClr val="tx1"/>
                          </a:solidFill>
                        </a:rPr>
                        <a:t> a=a-b = 2</a:t>
                      </a:r>
                      <a:endParaRPr lang="en-US" dirty="0" smtClean="0">
                        <a:solidFill>
                          <a:schemeClr val="tx1"/>
                        </a:solidFill>
                      </a:endParaRPr>
                    </a:p>
                  </a:txBody>
                  <a:tcPr/>
                </a:tc>
              </a:tr>
              <a:tr h="406180">
                <a:tc>
                  <a:txBody>
                    <a:bodyPr/>
                    <a:lstStyle/>
                    <a:p>
                      <a:r>
                        <a:rPr lang="en-US" dirty="0" smtClean="0"/>
                        <a:t>*=</a:t>
                      </a:r>
                      <a:endParaRPr lang="en-US" dirty="0">
                        <a:solidFill>
                          <a:schemeClr val="tx1"/>
                        </a:solidFill>
                      </a:endParaRPr>
                    </a:p>
                  </a:txBody>
                  <a:tcPr/>
                </a:tc>
                <a:tc>
                  <a:txBody>
                    <a:bodyPr/>
                    <a:lstStyle/>
                    <a:p>
                      <a:r>
                        <a:rPr lang="en-US" dirty="0" smtClean="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a*=b;</a:t>
                      </a:r>
                      <a:r>
                        <a:rPr lang="en-US" baseline="0" dirty="0" smtClean="0">
                          <a:solidFill>
                            <a:schemeClr val="tx1"/>
                          </a:solidFill>
                        </a:rPr>
                        <a:t>  a=a*b = 8</a:t>
                      </a:r>
                      <a:endParaRPr lang="en-US" dirty="0" smtClean="0">
                        <a:solidFill>
                          <a:schemeClr val="tx1"/>
                        </a:solidFill>
                      </a:endParaRPr>
                    </a:p>
                  </a:txBody>
                  <a:tcPr/>
                </a:tc>
              </a:tr>
              <a:tr h="406180">
                <a:tc>
                  <a:txBody>
                    <a:bodyPr/>
                    <a:lstStyle/>
                    <a:p>
                      <a:r>
                        <a:rPr lang="en-US" dirty="0" smtClean="0"/>
                        <a:t>/=</a:t>
                      </a:r>
                      <a:endParaRPr lang="en-US" dirty="0">
                        <a:solidFill>
                          <a:schemeClr val="tx1"/>
                        </a:solidFill>
                      </a:endParaRPr>
                    </a:p>
                  </a:txBody>
                  <a:tcPr/>
                </a:tc>
                <a:tc>
                  <a:txBody>
                    <a:bodyPr/>
                    <a:lstStyle/>
                    <a:p>
                      <a:r>
                        <a:rPr lang="en-US" dirty="0" smtClean="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a/=b;</a:t>
                      </a:r>
                      <a:r>
                        <a:rPr lang="en-US" baseline="0" dirty="0" smtClean="0">
                          <a:solidFill>
                            <a:schemeClr val="tx1"/>
                          </a:solidFill>
                        </a:rPr>
                        <a:t> a=a/b = 2</a:t>
                      </a:r>
                      <a:endParaRPr lang="en-US" dirty="0" smtClean="0">
                        <a:solidFill>
                          <a:schemeClr val="tx1"/>
                        </a:solidFill>
                      </a:endParaRPr>
                    </a:p>
                  </a:txBody>
                  <a:tcPr/>
                </a:tc>
              </a:tr>
              <a:tr h="406180">
                <a:tc>
                  <a:txBody>
                    <a:bodyPr/>
                    <a:lstStyle/>
                    <a:p>
                      <a:r>
                        <a:rPr lang="en-US" dirty="0" smtClean="0"/>
                        <a:t>%=</a:t>
                      </a:r>
                      <a:endParaRPr lang="en-US" dirty="0">
                        <a:solidFill>
                          <a:schemeClr val="tx1"/>
                        </a:solidFill>
                      </a:endParaRPr>
                    </a:p>
                  </a:txBody>
                  <a:tcPr/>
                </a:tc>
                <a:tc>
                  <a:txBody>
                    <a:bodyPr/>
                    <a:lstStyle/>
                    <a:p>
                      <a:r>
                        <a:rPr lang="en-US" dirty="0" smtClean="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a%=b;</a:t>
                      </a:r>
                      <a:r>
                        <a:rPr lang="en-US" baseline="0" dirty="0" smtClean="0">
                          <a:solidFill>
                            <a:schemeClr val="tx1"/>
                          </a:solidFill>
                        </a:rPr>
                        <a:t> a=</a:t>
                      </a:r>
                      <a:r>
                        <a:rPr lang="en-US" baseline="0" dirty="0" err="1" smtClean="0">
                          <a:solidFill>
                            <a:schemeClr val="tx1"/>
                          </a:solidFill>
                        </a:rPr>
                        <a:t>a%b</a:t>
                      </a:r>
                      <a:r>
                        <a:rPr lang="en-US" baseline="0" dirty="0" smtClean="0">
                          <a:solidFill>
                            <a:schemeClr val="tx1"/>
                          </a:solidFill>
                        </a:rPr>
                        <a:t> = 0</a:t>
                      </a:r>
                      <a:endParaRPr lang="en-US" dirty="0" smtClean="0">
                        <a:solidFill>
                          <a:schemeClr val="tx1"/>
                        </a:solidFill>
                      </a:endParaRPr>
                    </a:p>
                  </a:txBody>
                  <a:tcPr/>
                </a:tc>
              </a:tr>
              <a:tr h="406180">
                <a:tc>
                  <a:txBody>
                    <a:bodyPr/>
                    <a:lstStyle/>
                    <a:p>
                      <a:r>
                        <a:rPr lang="en-US" dirty="0" smtClean="0"/>
                        <a:t>&gt;&gt;=</a:t>
                      </a:r>
                      <a:endParaRPr lang="en-US" dirty="0">
                        <a:solidFill>
                          <a:schemeClr val="tx1"/>
                        </a:solidFill>
                      </a:endParaRPr>
                    </a:p>
                  </a:txBody>
                  <a:tcPr/>
                </a:tc>
                <a:tc>
                  <a:txBody>
                    <a:bodyPr/>
                    <a:lstStyle/>
                    <a:p>
                      <a:r>
                        <a:rPr lang="en-US" dirty="0" smtClean="0"/>
                        <a:t>a=a&gt;&gt;b</a:t>
                      </a:r>
                      <a:endParaRPr lang="en-US" dirty="0">
                        <a:solidFill>
                          <a:schemeClr val="tx1"/>
                        </a:solidFill>
                      </a:endParaRPr>
                    </a:p>
                  </a:txBody>
                  <a:tcPr/>
                </a:tc>
                <a:tc>
                  <a:txBody>
                    <a:bodyPr/>
                    <a:lstStyle/>
                    <a:p>
                      <a:r>
                        <a:rPr lang="en-US" dirty="0" smtClean="0">
                          <a:solidFill>
                            <a:schemeClr val="tx1"/>
                          </a:solidFill>
                        </a:rPr>
                        <a:t>a=00000100 &gt;&gt; 2 = 00010000</a:t>
                      </a:r>
                      <a:endParaRPr lang="en-US" dirty="0">
                        <a:solidFill>
                          <a:schemeClr val="tx1"/>
                        </a:solidFill>
                      </a:endParaRPr>
                    </a:p>
                  </a:txBody>
                  <a:tcPr/>
                </a:tc>
              </a:tr>
              <a:tr h="406180">
                <a:tc>
                  <a:txBody>
                    <a:bodyPr/>
                    <a:lstStyle/>
                    <a:p>
                      <a:r>
                        <a:rPr lang="en-US" dirty="0" smtClean="0"/>
                        <a:t>&lt;&lt;=</a:t>
                      </a:r>
                      <a:endParaRPr lang="en-US" dirty="0">
                        <a:solidFill>
                          <a:schemeClr val="tx1"/>
                        </a:solidFill>
                      </a:endParaRPr>
                    </a:p>
                  </a:txBody>
                  <a:tcPr/>
                </a:tc>
                <a:tc>
                  <a:txBody>
                    <a:bodyPr/>
                    <a:lstStyle/>
                    <a:p>
                      <a:r>
                        <a:rPr lang="en-US" dirty="0" smtClean="0"/>
                        <a:t>a=a&lt;&lt;b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A=00000100 &lt;&lt; 2 = 00000001</a:t>
                      </a:r>
                    </a:p>
                  </a:txBody>
                  <a:tcPr/>
                </a:tc>
              </a:tr>
              <a:tr h="406180">
                <a:tc>
                  <a:txBody>
                    <a:bodyPr/>
                    <a:lstStyle/>
                    <a:p>
                      <a:r>
                        <a:rPr lang="en-US" dirty="0" smtClean="0"/>
                        <a:t>&amp;=</a:t>
                      </a:r>
                      <a:endParaRPr lang="en-US" dirty="0">
                        <a:solidFill>
                          <a:schemeClr val="tx1"/>
                        </a:solidFill>
                      </a:endParaRPr>
                    </a:p>
                  </a:txBody>
                  <a:tcPr/>
                </a:tc>
                <a:tc>
                  <a:txBody>
                    <a:bodyPr/>
                    <a:lstStyle/>
                    <a:p>
                      <a:r>
                        <a:rPr lang="en-US" dirty="0" smtClean="0"/>
                        <a:t>a=a&amp;b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(a=0100, b=0010) a&amp;=b;</a:t>
                      </a:r>
                      <a:r>
                        <a:rPr lang="en-US" baseline="0" dirty="0" smtClean="0">
                          <a:solidFill>
                            <a:schemeClr val="tx1"/>
                          </a:solidFill>
                        </a:rPr>
                        <a:t> a=a&amp;b = 0000</a:t>
                      </a:r>
                      <a:endParaRPr lang="en-US" dirty="0" smtClean="0">
                        <a:solidFill>
                          <a:schemeClr val="tx1"/>
                        </a:solidFill>
                      </a:endParaRPr>
                    </a:p>
                  </a:txBody>
                  <a:tcPr/>
                </a:tc>
              </a:tr>
              <a:tr h="406180">
                <a:tc>
                  <a:txBody>
                    <a:bodyPr/>
                    <a:lstStyle/>
                    <a:p>
                      <a:r>
                        <a:rPr lang="en-US" dirty="0" smtClean="0"/>
                        <a:t>|=</a:t>
                      </a:r>
                      <a:endParaRPr lang="en-US" dirty="0">
                        <a:solidFill>
                          <a:schemeClr val="tx1"/>
                        </a:solidFill>
                      </a:endParaRPr>
                    </a:p>
                  </a:txBody>
                  <a:tcPr/>
                </a:tc>
                <a:tc>
                  <a:txBody>
                    <a:bodyPr/>
                    <a:lstStyle/>
                    <a:p>
                      <a:r>
                        <a:rPr lang="en-US" dirty="0" smtClean="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(a=0100, b=0010) a|=b;</a:t>
                      </a:r>
                      <a:r>
                        <a:rPr lang="en-US" baseline="0" dirty="0" smtClean="0">
                          <a:solidFill>
                            <a:schemeClr val="tx1"/>
                          </a:solidFill>
                        </a:rPr>
                        <a:t> a=a|b =0110 </a:t>
                      </a:r>
                      <a:endParaRPr lang="en-US" dirty="0" smtClean="0">
                        <a:solidFill>
                          <a:schemeClr val="tx1"/>
                        </a:solidFill>
                      </a:endParaRPr>
                    </a:p>
                  </a:txBody>
                  <a:tcPr/>
                </a:tc>
              </a:tr>
              <a:tr h="406180">
                <a:tc>
                  <a:txBody>
                    <a:bodyPr/>
                    <a:lstStyle/>
                    <a:p>
                      <a:r>
                        <a:rPr lang="en-US" dirty="0" smtClean="0"/>
                        <a:t>^=</a:t>
                      </a:r>
                      <a:endParaRPr lang="en-US" dirty="0">
                        <a:solidFill>
                          <a:schemeClr val="tx1"/>
                        </a:solidFill>
                      </a:endParaRPr>
                    </a:p>
                  </a:txBody>
                  <a:tcPr/>
                </a:tc>
                <a:tc>
                  <a:txBody>
                    <a:bodyPr/>
                    <a:lstStyle/>
                    <a:p>
                      <a:r>
                        <a:rPr lang="en-US" dirty="0" smtClean="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(a=0100, b=0010) a^=b;</a:t>
                      </a:r>
                      <a:r>
                        <a:rPr lang="en-US" baseline="0" dirty="0" smtClean="0">
                          <a:solidFill>
                            <a:schemeClr val="tx1"/>
                          </a:solidFill>
                        </a:rPr>
                        <a:t> a=a^b = 0110</a:t>
                      </a:r>
                      <a:endParaRPr lang="en-US" dirty="0" smtClean="0">
                        <a:solidFill>
                          <a:schemeClr val="tx1"/>
                        </a:solidFill>
                      </a:endParaRPr>
                    </a:p>
                  </a:txBody>
                  <a:tcPr/>
                </a:tc>
              </a:tr>
            </a:tbl>
          </a:graphicData>
        </a:graphic>
      </p:graphicFrame>
    </p:spTree>
    <p:extLst>
      <p:ext uri="{BB962C8B-B14F-4D97-AF65-F5344CB8AC3E}">
        <p14:creationId xmlns:p14="http://schemas.microsoft.com/office/powerpoint/2010/main" xmlns="" val="21271954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Times New Roman" pitchFamily="18" charset="0"/>
              </a:rPr>
              <a:t>Assignment Operator</a:t>
            </a:r>
            <a:endParaRPr lang="en-US" dirty="0"/>
          </a:p>
        </p:txBody>
      </p:sp>
      <p:sp>
        <p:nvSpPr>
          <p:cNvPr id="3" name="Content Placeholder 2"/>
          <p:cNvSpPr>
            <a:spLocks noGrp="1"/>
          </p:cNvSpPr>
          <p:nvPr>
            <p:ph idx="1"/>
          </p:nvPr>
        </p:nvSpPr>
        <p:spPr/>
        <p:txBody>
          <a:bodyPr>
            <a:normAutofit/>
          </a:bodyPr>
          <a:lstStyle/>
          <a:p>
            <a:r>
              <a:rPr lang="en-US" sz="2400" dirty="0" smtClean="0"/>
              <a:t>To increase the cost of item soap by 50rs.</a:t>
            </a:r>
          </a:p>
          <a:p>
            <a:pPr>
              <a:buNone/>
            </a:pPr>
            <a:r>
              <a:rPr lang="en-US" sz="2400" dirty="0" smtClean="0"/>
              <a:t>		</a:t>
            </a:r>
            <a:r>
              <a:rPr lang="en-US" sz="2400" dirty="0" err="1" smtClean="0"/>
              <a:t>Cost_soap</a:t>
            </a:r>
            <a:r>
              <a:rPr lang="en-US" sz="2400" dirty="0" smtClean="0"/>
              <a:t> = </a:t>
            </a:r>
            <a:r>
              <a:rPr lang="en-US" sz="2400" dirty="0" err="1" smtClean="0"/>
              <a:t>Cost_soap</a:t>
            </a:r>
            <a:r>
              <a:rPr lang="en-US" sz="2400" dirty="0" smtClean="0"/>
              <a:t> + 50; </a:t>
            </a:r>
          </a:p>
          <a:p>
            <a:pPr>
              <a:buNone/>
            </a:pPr>
            <a:r>
              <a:rPr lang="en-US" sz="2400" dirty="0" smtClean="0"/>
              <a:t>		or </a:t>
            </a:r>
            <a:r>
              <a:rPr lang="en-US" sz="2400" dirty="0" err="1" smtClean="0"/>
              <a:t>Cost_soap</a:t>
            </a:r>
            <a:r>
              <a:rPr lang="en-US" sz="2400" dirty="0" smtClean="0"/>
              <a:t> += 50;</a:t>
            </a:r>
          </a:p>
          <a:p>
            <a:r>
              <a:rPr lang="en-US" sz="2400" dirty="0" smtClean="0"/>
              <a:t>To double the quantity of water in a bowl.</a:t>
            </a:r>
          </a:p>
          <a:p>
            <a:pPr>
              <a:buNone/>
            </a:pPr>
            <a:r>
              <a:rPr lang="en-US" sz="2400" dirty="0" smtClean="0"/>
              <a:t> 		</a:t>
            </a:r>
            <a:r>
              <a:rPr lang="en-US" sz="2400" dirty="0" err="1" smtClean="0"/>
              <a:t>Water_inBowl</a:t>
            </a:r>
            <a:r>
              <a:rPr lang="en-US" sz="2400" dirty="0" smtClean="0"/>
              <a:t> *= 2;   </a:t>
            </a:r>
          </a:p>
          <a:p>
            <a:pPr>
              <a:buNone/>
            </a:pPr>
            <a:endParaRPr lang="en-US" sz="2400" dirty="0" smtClean="0"/>
          </a:p>
          <a:p>
            <a:pPr>
              <a:buFont typeface="Wingdings" pitchFamily="2" charset="2"/>
              <a:buChar char="ü"/>
            </a:pPr>
            <a:r>
              <a:rPr lang="en-US" sz="2400" dirty="0" smtClean="0"/>
              <a:t>Therefore assignment operator are used to store the changed value of the variable in the same variable.</a:t>
            </a:r>
          </a:p>
        </p:txBody>
      </p:sp>
      <p:grpSp>
        <p:nvGrpSpPr>
          <p:cNvPr id="4" name="Group 3"/>
          <p:cNvGrpSpPr/>
          <p:nvPr/>
        </p:nvGrpSpPr>
        <p:grpSpPr>
          <a:xfrm>
            <a:off x="4731657" y="1143000"/>
            <a:ext cx="3276600" cy="3276600"/>
            <a:chOff x="4731657" y="1143000"/>
            <a:chExt cx="3276600" cy="3276600"/>
          </a:xfrm>
        </p:grpSpPr>
        <p:pic>
          <p:nvPicPr>
            <p:cNvPr id="5" name="Picture 2" descr="http://alternatewrites.com/wp-content/uploads/2012/06/post-it-note-with-a-pin-300x3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31657" y="1143000"/>
              <a:ext cx="3276600" cy="32766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rot="21303997">
              <a:off x="5303157" y="2077952"/>
              <a:ext cx="2133600" cy="1754326"/>
            </a:xfrm>
            <a:prstGeom prst="rect">
              <a:avLst/>
            </a:prstGeom>
            <a:noFill/>
          </p:spPr>
          <p:txBody>
            <a:bodyPr wrap="square" rtlCol="0">
              <a:spAutoFit/>
            </a:bodyPr>
            <a:lstStyle/>
            <a:p>
              <a:r>
                <a:rPr lang="en-US" b="1" dirty="0" smtClean="0">
                  <a:solidFill>
                    <a:srgbClr val="002060"/>
                  </a:solidFill>
                  <a:latin typeface="Bradley Hand ITC" panose="03070402050302030203" pitchFamily="66" charset="0"/>
                </a:rPr>
                <a:t>Quick yak:</a:t>
              </a:r>
            </a:p>
            <a:p>
              <a:r>
                <a:rPr lang="en-US" b="1" dirty="0" smtClean="0">
                  <a:latin typeface="Bradley Hand ITC" panose="03070402050302030203" pitchFamily="66" charset="0"/>
                </a:rPr>
                <a:t>Ask how assignment operator is used in mobile call duration v/s balance left</a:t>
              </a:r>
              <a:endParaRPr lang="en-IN" b="1" dirty="0">
                <a:latin typeface="Bradley Hand ITC" panose="03070402050302030203"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pPr algn="just">
              <a:buFont typeface="Wingdings" pitchFamily="2" charset="2"/>
              <a:buChar char="Ø"/>
            </a:pPr>
            <a:r>
              <a:rPr lang="en-US" dirty="0" smtClean="0">
                <a:solidFill>
                  <a:schemeClr val="accent5">
                    <a:lumMod val="50000"/>
                  </a:schemeClr>
                </a:solidFill>
              </a:rPr>
              <a:t>Conditional Operator</a:t>
            </a:r>
          </a:p>
          <a:p>
            <a:pPr marL="0" indent="0" algn="just">
              <a:spcBef>
                <a:spcPts val="0"/>
              </a:spcBef>
              <a:buNone/>
            </a:pPr>
            <a:r>
              <a:rPr lang="en-US" sz="2400" dirty="0" smtClean="0"/>
              <a:t>Conditional operator contains condition followed by two statements. If the condition is true the first statement  is executed otherwise the second statement.</a:t>
            </a:r>
          </a:p>
          <a:p>
            <a:pPr marL="0" algn="just">
              <a:spcBef>
                <a:spcPts val="0"/>
              </a:spcBef>
              <a:buNone/>
            </a:pPr>
            <a:r>
              <a:rPr lang="en-US" sz="2400" dirty="0" smtClean="0"/>
              <a:t>It is also called as </a:t>
            </a:r>
            <a:r>
              <a:rPr lang="en-US" sz="2400" b="1" dirty="0" smtClean="0"/>
              <a:t>ternary operator </a:t>
            </a:r>
            <a:r>
              <a:rPr lang="en-US" sz="2400" dirty="0" smtClean="0"/>
              <a:t>because it requires three operands</a:t>
            </a:r>
            <a:r>
              <a:rPr lang="en-US" sz="2800" dirty="0" smtClean="0"/>
              <a:t>.</a:t>
            </a:r>
          </a:p>
        </p:txBody>
      </p:sp>
      <p:graphicFrame>
        <p:nvGraphicFramePr>
          <p:cNvPr id="4" name="Table 3"/>
          <p:cNvGraphicFramePr>
            <a:graphicFrameLocks noGrp="1"/>
          </p:cNvGraphicFramePr>
          <p:nvPr/>
        </p:nvGraphicFramePr>
        <p:xfrm>
          <a:off x="685800" y="3459480"/>
          <a:ext cx="7772401" cy="1036320"/>
        </p:xfrm>
        <a:graphic>
          <a:graphicData uri="http://schemas.openxmlformats.org/drawingml/2006/table">
            <a:tbl>
              <a:tblPr firstRow="1" bandRow="1">
                <a:tableStyleId>{616DA210-FB5B-4158-B5E0-FEB733F419BA}</a:tableStyleId>
              </a:tblPr>
              <a:tblGrid>
                <a:gridCol w="1165862"/>
                <a:gridCol w="3710940"/>
                <a:gridCol w="2895599"/>
              </a:tblGrid>
              <a:tr h="365464">
                <a:tc>
                  <a:txBody>
                    <a:bodyPr/>
                    <a:lstStyle/>
                    <a:p>
                      <a:r>
                        <a:rPr lang="en-US" sz="2000" dirty="0" smtClean="0"/>
                        <a:t>Operator</a:t>
                      </a:r>
                      <a:endParaRPr lang="en-US" sz="2000" b="1" dirty="0">
                        <a:solidFill>
                          <a:schemeClr val="tx1"/>
                        </a:solidFill>
                      </a:endParaRPr>
                    </a:p>
                  </a:txBody>
                  <a:tcPr/>
                </a:tc>
                <a:tc>
                  <a:txBody>
                    <a:bodyPr/>
                    <a:lstStyle/>
                    <a:p>
                      <a:r>
                        <a:rPr lang="en-US" sz="2000" dirty="0" smtClean="0"/>
                        <a:t>Description</a:t>
                      </a:r>
                      <a:endParaRPr lang="en-US" sz="2000" b="1" dirty="0">
                        <a:solidFill>
                          <a:schemeClr val="tx1"/>
                        </a:solidFill>
                      </a:endParaRPr>
                    </a:p>
                  </a:txBody>
                  <a:tcPr/>
                </a:tc>
                <a:tc>
                  <a:txBody>
                    <a:bodyPr/>
                    <a:lstStyle/>
                    <a:p>
                      <a:r>
                        <a:rPr lang="en-US" sz="2000" dirty="0" smtClean="0"/>
                        <a:t>Example</a:t>
                      </a:r>
                      <a:endParaRPr lang="en-US" sz="2000" b="1" dirty="0">
                        <a:solidFill>
                          <a:schemeClr val="tx1"/>
                        </a:solidFill>
                      </a:endParaRPr>
                    </a:p>
                  </a:txBody>
                  <a:tcPr/>
                </a:tc>
              </a:tr>
              <a:tr h="337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endParaRPr lang="en-US" dirty="0">
                        <a:solidFill>
                          <a:schemeClr val="tx1"/>
                        </a:solidFill>
                      </a:endParaRPr>
                    </a:p>
                  </a:txBody>
                  <a:tcPr/>
                </a:tc>
                <a:tc>
                  <a:txBody>
                    <a:bodyPr/>
                    <a:lstStyle/>
                    <a:p>
                      <a:r>
                        <a:rPr lang="en-US" dirty="0" smtClean="0"/>
                        <a:t> conditional expression,</a:t>
                      </a:r>
                    </a:p>
                    <a:p>
                      <a:r>
                        <a:rPr lang="en-US" dirty="0" smtClean="0"/>
                        <a:t>Condition? Expression1: Expression2</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(a&gt;b)? “a is greater”: “b is greater”</a:t>
                      </a:r>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Conditional Operator</a:t>
            </a:r>
            <a:endParaRPr lang="en-US" dirty="0"/>
          </a:p>
        </p:txBody>
      </p:sp>
      <p:sp>
        <p:nvSpPr>
          <p:cNvPr id="3" name="Content Placeholder 2"/>
          <p:cNvSpPr>
            <a:spLocks noGrp="1"/>
          </p:cNvSpPr>
          <p:nvPr>
            <p:ph idx="1"/>
          </p:nvPr>
        </p:nvSpPr>
        <p:spPr/>
        <p:txBody>
          <a:bodyPr>
            <a:normAutofit/>
          </a:bodyPr>
          <a:lstStyle/>
          <a:p>
            <a:r>
              <a:rPr lang="en-US" sz="2400" dirty="0" smtClean="0"/>
              <a:t>Eligibility to cast vote</a:t>
            </a:r>
          </a:p>
          <a:p>
            <a:pPr>
              <a:buNone/>
            </a:pPr>
            <a:r>
              <a:rPr lang="en-US" sz="2400" dirty="0" smtClean="0"/>
              <a:t>		(age&gt;=18)? “can cast vote”: “cannot cast vote”;</a:t>
            </a:r>
          </a:p>
          <a:p>
            <a:r>
              <a:rPr lang="en-US" sz="2400" dirty="0" smtClean="0"/>
              <a:t>In C</a:t>
            </a:r>
          </a:p>
          <a:p>
            <a:pPr>
              <a:buNone/>
            </a:pPr>
            <a:r>
              <a:rPr lang="en-US" sz="2400" dirty="0" smtClean="0"/>
              <a:t>	(age&gt;=18)? printf(“can cast vote”) : printf(“cannot cast vote”);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pPr algn="just">
              <a:buFont typeface="Wingdings" pitchFamily="2" charset="2"/>
              <a:buChar char="Ø"/>
            </a:pPr>
            <a:r>
              <a:rPr lang="en-US" dirty="0" smtClean="0">
                <a:solidFill>
                  <a:schemeClr val="accent5">
                    <a:lumMod val="50000"/>
                  </a:schemeClr>
                </a:solidFill>
                <a:cs typeface="Times New Roman" pitchFamily="18" charset="0"/>
              </a:rPr>
              <a:t>Bitwise Operator</a:t>
            </a:r>
          </a:p>
          <a:p>
            <a:pPr marL="0" indent="0" algn="just">
              <a:spcBef>
                <a:spcPts val="0"/>
              </a:spcBef>
              <a:buNone/>
            </a:pPr>
            <a:r>
              <a:rPr lang="en-US" sz="2800" dirty="0" smtClean="0"/>
              <a:t>A bitwise operator works on each bit of data.</a:t>
            </a:r>
            <a:endParaRPr lang="en-US" sz="2800" dirty="0" smtClean="0">
              <a:cs typeface="Times New Roman" pitchFamily="18" charset="0"/>
            </a:endParaRPr>
          </a:p>
          <a:p>
            <a:pPr>
              <a:buNone/>
            </a:pPr>
            <a:endParaRPr lang="en-US" dirty="0"/>
          </a:p>
        </p:txBody>
      </p:sp>
      <p:graphicFrame>
        <p:nvGraphicFramePr>
          <p:cNvPr id="5" name="Table 4"/>
          <p:cNvGraphicFramePr>
            <a:graphicFrameLocks noGrp="1"/>
          </p:cNvGraphicFramePr>
          <p:nvPr/>
        </p:nvGraphicFramePr>
        <p:xfrm>
          <a:off x="3352800" y="1676400"/>
          <a:ext cx="5486400" cy="4815840"/>
        </p:xfrm>
        <a:graphic>
          <a:graphicData uri="http://schemas.openxmlformats.org/drawingml/2006/table">
            <a:tbl>
              <a:tblPr firstRow="1" bandRow="1">
                <a:tableStyleId>{616DA210-FB5B-4158-B5E0-FEB733F419BA}</a:tableStyleId>
              </a:tblPr>
              <a:tblGrid>
                <a:gridCol w="1219200"/>
                <a:gridCol w="2346960"/>
                <a:gridCol w="1920240"/>
              </a:tblGrid>
              <a:tr h="365464">
                <a:tc>
                  <a:txBody>
                    <a:bodyPr/>
                    <a:lstStyle/>
                    <a:p>
                      <a:r>
                        <a:rPr lang="en-US" sz="2000" dirty="0" smtClean="0"/>
                        <a:t>Operator</a:t>
                      </a:r>
                      <a:endParaRPr lang="en-US" sz="2000" b="1" dirty="0">
                        <a:solidFill>
                          <a:schemeClr val="tx1"/>
                        </a:solidFill>
                      </a:endParaRPr>
                    </a:p>
                  </a:txBody>
                  <a:tcPr/>
                </a:tc>
                <a:tc>
                  <a:txBody>
                    <a:bodyPr/>
                    <a:lstStyle/>
                    <a:p>
                      <a:r>
                        <a:rPr lang="en-US" sz="2000" dirty="0" smtClean="0"/>
                        <a:t>Description</a:t>
                      </a:r>
                      <a:endParaRPr lang="en-US" sz="2000" b="1" dirty="0">
                        <a:solidFill>
                          <a:schemeClr val="tx1"/>
                        </a:solidFill>
                      </a:endParaRPr>
                    </a:p>
                  </a:txBody>
                  <a:tcPr/>
                </a:tc>
                <a:tc>
                  <a:txBody>
                    <a:bodyPr/>
                    <a:lstStyle/>
                    <a:p>
                      <a:r>
                        <a:rPr lang="en-US" sz="2000" dirty="0" smtClean="0"/>
                        <a:t>Example(a=1</a:t>
                      </a:r>
                      <a:r>
                        <a:rPr lang="en-US" sz="2000" baseline="0" dirty="0" smtClean="0"/>
                        <a:t> and b=0</a:t>
                      </a:r>
                      <a:r>
                        <a:rPr lang="en-US" sz="2000" dirty="0" smtClean="0"/>
                        <a:t>)</a:t>
                      </a:r>
                      <a:endParaRPr lang="en-US" sz="2000" b="1" dirty="0">
                        <a:solidFill>
                          <a:schemeClr val="tx1"/>
                        </a:solidFill>
                      </a:endParaRPr>
                    </a:p>
                  </a:txBody>
                  <a:tcPr/>
                </a:tc>
              </a:tr>
              <a:tr h="337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a:t>
                      </a:r>
                      <a:endParaRPr lang="en-US" dirty="0">
                        <a:solidFill>
                          <a:schemeClr val="tx1"/>
                        </a:solidFill>
                      </a:endParaRPr>
                    </a:p>
                  </a:txBody>
                  <a:tcPr/>
                </a:tc>
                <a:tc>
                  <a:txBody>
                    <a:bodyPr/>
                    <a:lstStyle/>
                    <a:p>
                      <a:r>
                        <a:rPr lang="en-US" dirty="0" smtClean="0"/>
                        <a:t>bitwise AND </a:t>
                      </a:r>
                      <a:endParaRPr lang="en-US" dirty="0">
                        <a:solidFill>
                          <a:schemeClr val="tx1"/>
                        </a:solidFill>
                      </a:endParaRPr>
                    </a:p>
                  </a:txBody>
                  <a:tcPr/>
                </a:tc>
                <a:tc>
                  <a:txBody>
                    <a:bodyPr/>
                    <a:lstStyle/>
                    <a:p>
                      <a:r>
                        <a:rPr lang="en-US" dirty="0" smtClean="0">
                          <a:solidFill>
                            <a:schemeClr val="tx1"/>
                          </a:solidFill>
                        </a:rPr>
                        <a:t>a &amp; b =</a:t>
                      </a:r>
                      <a:r>
                        <a:rPr lang="en-US" baseline="0" dirty="0" smtClean="0">
                          <a:solidFill>
                            <a:schemeClr val="tx1"/>
                          </a:solidFill>
                        </a:rPr>
                        <a:t> 0</a:t>
                      </a:r>
                      <a:endParaRPr lang="en-US" dirty="0">
                        <a:solidFill>
                          <a:schemeClr val="tx1"/>
                        </a:solidFill>
                      </a:endParaRPr>
                    </a:p>
                  </a:txBody>
                  <a:tcPr/>
                </a:tc>
              </a:tr>
              <a:tr h="337351">
                <a:tc>
                  <a:txBody>
                    <a:bodyPr/>
                    <a:lstStyle/>
                    <a:p>
                      <a:r>
                        <a:rPr lang="en-US" dirty="0" smtClean="0"/>
                        <a:t>|</a:t>
                      </a:r>
                      <a:endParaRPr lang="en-US" dirty="0">
                        <a:solidFill>
                          <a:schemeClr val="tx1"/>
                        </a:solidFill>
                      </a:endParaRPr>
                    </a:p>
                  </a:txBody>
                  <a:tcPr/>
                </a:tc>
                <a:tc>
                  <a:txBody>
                    <a:bodyPr/>
                    <a:lstStyle/>
                    <a:p>
                      <a:r>
                        <a:rPr lang="en-US" dirty="0" smtClean="0"/>
                        <a:t>bitwise OR </a:t>
                      </a:r>
                      <a:endParaRPr lang="en-US" dirty="0">
                        <a:solidFill>
                          <a:schemeClr val="tx1"/>
                        </a:solidFill>
                      </a:endParaRPr>
                    </a:p>
                  </a:txBody>
                  <a:tcPr/>
                </a:tc>
                <a:tc>
                  <a:txBody>
                    <a:bodyPr/>
                    <a:lstStyle/>
                    <a:p>
                      <a:r>
                        <a:rPr lang="en-US" dirty="0" smtClean="0">
                          <a:solidFill>
                            <a:schemeClr val="tx1"/>
                          </a:solidFill>
                        </a:rPr>
                        <a:t>a| b = 1</a:t>
                      </a:r>
                      <a:endParaRPr lang="en-US" dirty="0">
                        <a:solidFill>
                          <a:schemeClr val="tx1"/>
                        </a:solidFill>
                      </a:endParaRPr>
                    </a:p>
                  </a:txBody>
                  <a:tcPr/>
                </a:tc>
              </a:tr>
              <a:tr h="337351">
                <a:tc>
                  <a:txBody>
                    <a:bodyPr/>
                    <a:lstStyle/>
                    <a:p>
                      <a:r>
                        <a:rPr lang="en-US" dirty="0" smtClean="0"/>
                        <a:t>^</a:t>
                      </a:r>
                      <a:endParaRPr lang="en-US" dirty="0">
                        <a:solidFill>
                          <a:schemeClr val="tx1"/>
                        </a:solidFill>
                      </a:endParaRPr>
                    </a:p>
                  </a:txBody>
                  <a:tcPr/>
                </a:tc>
                <a:tc>
                  <a:txBody>
                    <a:bodyPr/>
                    <a:lstStyle/>
                    <a:p>
                      <a:r>
                        <a:rPr lang="en-US" dirty="0" smtClean="0"/>
                        <a:t>bitwise XOR </a:t>
                      </a:r>
                      <a:endParaRPr lang="en-US" dirty="0">
                        <a:solidFill>
                          <a:schemeClr val="tx1"/>
                        </a:solidFill>
                      </a:endParaRPr>
                    </a:p>
                  </a:txBody>
                  <a:tcPr/>
                </a:tc>
                <a:tc>
                  <a:txBody>
                    <a:bodyPr/>
                    <a:lstStyle/>
                    <a:p>
                      <a:r>
                        <a:rPr lang="en-US" dirty="0" smtClean="0">
                          <a:solidFill>
                            <a:schemeClr val="tx1"/>
                          </a:solidFill>
                        </a:rPr>
                        <a:t>a ^ b = 1</a:t>
                      </a:r>
                      <a:endParaRPr lang="en-US" dirty="0">
                        <a:solidFill>
                          <a:schemeClr val="tx1"/>
                        </a:solidFill>
                      </a:endParaRPr>
                    </a:p>
                  </a:txBody>
                  <a:tcPr/>
                </a:tc>
              </a:tr>
              <a:tr h="337351">
                <a:tc>
                  <a:txBody>
                    <a:bodyPr/>
                    <a:lstStyle/>
                    <a:p>
                      <a:r>
                        <a:rPr lang="en-US" dirty="0" smtClean="0"/>
                        <a:t>~</a:t>
                      </a:r>
                      <a:endParaRPr lang="en-US" dirty="0">
                        <a:solidFill>
                          <a:schemeClr val="tx1"/>
                        </a:solidFill>
                      </a:endParaRPr>
                    </a:p>
                  </a:txBody>
                  <a:tcPr/>
                </a:tc>
                <a:tc>
                  <a:txBody>
                    <a:bodyPr/>
                    <a:lstStyle/>
                    <a:p>
                      <a:r>
                        <a:rPr lang="en-US" dirty="0" smtClean="0"/>
                        <a:t>bitwise one’s complement</a:t>
                      </a:r>
                      <a:endParaRPr lang="en-US" dirty="0">
                        <a:solidFill>
                          <a:schemeClr val="tx1"/>
                        </a:solidFill>
                      </a:endParaRPr>
                    </a:p>
                  </a:txBody>
                  <a:tcPr/>
                </a:tc>
                <a:tc>
                  <a:txBody>
                    <a:bodyPr/>
                    <a:lstStyle/>
                    <a:p>
                      <a:r>
                        <a:rPr lang="en-US" dirty="0" smtClean="0">
                          <a:solidFill>
                            <a:schemeClr val="tx1"/>
                          </a:solidFill>
                        </a:rPr>
                        <a:t>~a = 0, ~b=1</a:t>
                      </a:r>
                      <a:endParaRPr lang="en-US" dirty="0">
                        <a:solidFill>
                          <a:schemeClr val="tx1"/>
                        </a:solidFill>
                      </a:endParaRPr>
                    </a:p>
                  </a:txBody>
                  <a:tcPr/>
                </a:tc>
              </a:tr>
              <a:tr h="590365">
                <a:tc>
                  <a:txBody>
                    <a:bodyPr/>
                    <a:lstStyle/>
                    <a:p>
                      <a:r>
                        <a:rPr lang="en-US" dirty="0" smtClean="0"/>
                        <a:t>&lt;&lt;</a:t>
                      </a:r>
                      <a:endParaRPr lang="en-US" dirty="0">
                        <a:solidFill>
                          <a:schemeClr val="tx1"/>
                        </a:solidFill>
                      </a:endParaRPr>
                    </a:p>
                  </a:txBody>
                  <a:tcPr/>
                </a:tc>
                <a:tc>
                  <a:txBody>
                    <a:bodyPr/>
                    <a:lstStyle/>
                    <a:p>
                      <a:r>
                        <a:rPr lang="en-US" dirty="0" smtClean="0"/>
                        <a:t>bitwise left shift, i</a:t>
                      </a:r>
                      <a:r>
                        <a:rPr lang="en-US" sz="1800" b="0" i="0" kern="1200" dirty="0" smtClean="0">
                          <a:solidFill>
                            <a:schemeClr val="tx1"/>
                          </a:solidFill>
                          <a:latin typeface="+mn-lt"/>
                          <a:ea typeface="+mn-ea"/>
                          <a:cs typeface="+mn-cs"/>
                        </a:rPr>
                        <a:t>ndicates the bits are to be shifted to the left.</a:t>
                      </a:r>
                      <a:endParaRPr lang="en-US" dirty="0">
                        <a:solidFill>
                          <a:schemeClr val="tx1"/>
                        </a:solidFill>
                      </a:endParaRPr>
                    </a:p>
                  </a:txBody>
                  <a:tcPr/>
                </a:tc>
                <a:tc>
                  <a:txBody>
                    <a:bodyPr/>
                    <a:lstStyle/>
                    <a:p>
                      <a:r>
                        <a:rPr lang="en-US" dirty="0" smtClean="0">
                          <a:solidFill>
                            <a:schemeClr val="tx1"/>
                          </a:solidFill>
                        </a:rPr>
                        <a:t>1101 &lt;&lt; 1 = 1010</a:t>
                      </a:r>
                      <a:endParaRPr lang="en-US" dirty="0">
                        <a:solidFill>
                          <a:schemeClr val="tx1"/>
                        </a:solidFill>
                      </a:endParaRPr>
                    </a:p>
                  </a:txBody>
                  <a:tcPr/>
                </a:tc>
              </a:tr>
              <a:tr h="590365">
                <a:tc>
                  <a:txBody>
                    <a:bodyPr/>
                    <a:lstStyle/>
                    <a:p>
                      <a:r>
                        <a:rPr lang="en-US" dirty="0" smtClean="0"/>
                        <a:t>&gt;&gt;</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bitwise right shift, i</a:t>
                      </a:r>
                      <a:r>
                        <a:rPr lang="en-US" sz="1800" b="0" i="0" kern="1200" dirty="0" smtClean="0">
                          <a:solidFill>
                            <a:schemeClr val="tx1"/>
                          </a:solidFill>
                          <a:latin typeface="+mn-lt"/>
                          <a:ea typeface="+mn-ea"/>
                          <a:cs typeface="+mn-cs"/>
                        </a:rPr>
                        <a:t>ndicates the bits are to be shifted to the right.</a:t>
                      </a:r>
                      <a:endParaRPr lang="en-US" dirty="0" smtClean="0">
                        <a:solidFill>
                          <a:schemeClr val="tx1"/>
                        </a:solidFill>
                        <a:cs typeface="Times New Roman" pitchFamily="18" charset="0"/>
                      </a:endParaRPr>
                    </a:p>
                  </a:txBody>
                  <a:tcPr/>
                </a:tc>
                <a:tc>
                  <a:txBody>
                    <a:bodyPr/>
                    <a:lstStyle/>
                    <a:p>
                      <a:r>
                        <a:rPr lang="en-US" dirty="0" smtClean="0">
                          <a:solidFill>
                            <a:schemeClr val="tx1"/>
                          </a:solidFill>
                        </a:rPr>
                        <a:t>1101 &gt;&gt; 1 = 0110</a:t>
                      </a:r>
                      <a:endParaRPr lang="en-US" dirty="0">
                        <a:solidFill>
                          <a:schemeClr val="tx1"/>
                        </a:solidFill>
                      </a:endParaRPr>
                    </a:p>
                  </a:txBody>
                  <a:tcPr/>
                </a:tc>
              </a:tr>
            </a:tbl>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xmlns="" val="69770601"/>
              </p:ext>
            </p:extLst>
          </p:nvPr>
        </p:nvGraphicFramePr>
        <p:xfrm>
          <a:off x="533400" y="1676400"/>
          <a:ext cx="2514600" cy="2251978"/>
        </p:xfrm>
        <a:graphic>
          <a:graphicData uri="http://schemas.openxmlformats.org/drawingml/2006/table">
            <a:tbl>
              <a:tblPr firstRow="1" bandRow="1">
                <a:tableStyleId>{073A0DAA-6AF3-43AB-8588-CEC1D06C72B9}</a:tableStyleId>
              </a:tblPr>
              <a:tblGrid>
                <a:gridCol w="349249"/>
                <a:gridCol w="349249"/>
                <a:gridCol w="624975"/>
                <a:gridCol w="657727"/>
                <a:gridCol w="533400"/>
              </a:tblGrid>
              <a:tr h="417329">
                <a:tc gridSpan="5">
                  <a:txBody>
                    <a:bodyPr/>
                    <a:lstStyle/>
                    <a:p>
                      <a:pPr algn="ctr"/>
                      <a:r>
                        <a:rPr lang="en-US" sz="1700" dirty="0" smtClean="0">
                          <a:effectLst/>
                        </a:rPr>
                        <a:t>Logical Table</a:t>
                      </a:r>
                      <a:endParaRPr lang="en-US" sz="1700" b="1" dirty="0">
                        <a:solidFill>
                          <a:schemeClr val="tx1"/>
                        </a:solidFill>
                        <a:effectLst/>
                      </a:endParaRPr>
                    </a:p>
                  </a:txBody>
                  <a:tcPr marL="47625" marR="47625" marT="47625" marB="47625"/>
                </a:tc>
                <a:tc hMerge="1">
                  <a:txBody>
                    <a:bodyPr/>
                    <a:lstStyle/>
                    <a:p>
                      <a:pPr algn="l"/>
                      <a:endParaRPr lang="en-US" sz="2400" b="1" dirty="0">
                        <a:solidFill>
                          <a:schemeClr val="tx1"/>
                        </a:solidFill>
                        <a:effectLst/>
                      </a:endParaRPr>
                    </a:p>
                  </a:txBody>
                  <a:tcPr marL="47625" marR="47625" marT="47625" marB="47625"/>
                </a:tc>
                <a:tc hMerge="1">
                  <a:txBody>
                    <a:bodyPr/>
                    <a:lstStyle/>
                    <a:p>
                      <a:pPr algn="l"/>
                      <a:endParaRPr lang="en-US" sz="2400" b="1" dirty="0">
                        <a:solidFill>
                          <a:schemeClr val="tx1"/>
                        </a:solidFill>
                        <a:effectLst/>
                      </a:endParaRPr>
                    </a:p>
                  </a:txBody>
                  <a:tcPr marL="47625" marR="47625" marT="47625" marB="47625"/>
                </a:tc>
                <a:tc hMerge="1">
                  <a:txBody>
                    <a:bodyPr/>
                    <a:lstStyle/>
                    <a:p>
                      <a:pPr algn="l"/>
                      <a:endParaRPr lang="en-US" sz="2400" b="1" dirty="0">
                        <a:solidFill>
                          <a:srgbClr val="7030A0"/>
                        </a:solidFill>
                        <a:effectLst/>
                      </a:endParaRPr>
                    </a:p>
                  </a:txBody>
                  <a:tcPr marL="47625" marR="47625" marT="47625" marB="47625"/>
                </a:tc>
                <a:tc hMerge="1">
                  <a:txBody>
                    <a:bodyPr/>
                    <a:lstStyle/>
                    <a:p>
                      <a:pPr algn="l"/>
                      <a:endParaRPr lang="en-US" sz="2400" b="1" dirty="0">
                        <a:solidFill>
                          <a:srgbClr val="7030A0"/>
                        </a:solidFill>
                        <a:effectLst/>
                      </a:endParaRPr>
                    </a:p>
                  </a:txBody>
                  <a:tcPr marL="47625" marR="47625" marT="47625" marB="47625"/>
                </a:tc>
              </a:tr>
              <a:tr h="417329">
                <a:tc>
                  <a:txBody>
                    <a:bodyPr/>
                    <a:lstStyle/>
                    <a:p>
                      <a:pPr algn="l"/>
                      <a:r>
                        <a:rPr lang="en-US" sz="1700" dirty="0" smtClean="0">
                          <a:effectLst/>
                        </a:rPr>
                        <a:t>a</a:t>
                      </a:r>
                      <a:endParaRPr lang="en-US" sz="1700" b="1" dirty="0">
                        <a:solidFill>
                          <a:schemeClr val="tx1"/>
                        </a:solidFill>
                        <a:effectLst/>
                      </a:endParaRPr>
                    </a:p>
                  </a:txBody>
                  <a:tcPr marL="47625" marR="47625" marT="47625" marB="47625"/>
                </a:tc>
                <a:tc>
                  <a:txBody>
                    <a:bodyPr/>
                    <a:lstStyle/>
                    <a:p>
                      <a:pPr algn="l"/>
                      <a:r>
                        <a:rPr lang="en-US" sz="1700" dirty="0">
                          <a:effectLst/>
                        </a:rPr>
                        <a:t>b</a:t>
                      </a:r>
                      <a:endParaRPr lang="en-US" sz="1700" b="1" dirty="0">
                        <a:solidFill>
                          <a:schemeClr val="tx1"/>
                        </a:solidFill>
                        <a:effectLst/>
                      </a:endParaRPr>
                    </a:p>
                  </a:txBody>
                  <a:tcPr marL="47625" marR="47625" marT="47625" marB="47625"/>
                </a:tc>
                <a:tc>
                  <a:txBody>
                    <a:bodyPr/>
                    <a:lstStyle/>
                    <a:p>
                      <a:pPr algn="l"/>
                      <a:r>
                        <a:rPr lang="en-US" sz="1700" dirty="0">
                          <a:effectLst/>
                        </a:rPr>
                        <a:t>a</a:t>
                      </a:r>
                      <a:r>
                        <a:rPr lang="en-US" sz="1700" dirty="0" smtClean="0">
                          <a:effectLst/>
                        </a:rPr>
                        <a:t> </a:t>
                      </a:r>
                      <a:r>
                        <a:rPr lang="en-US" sz="1700" dirty="0">
                          <a:effectLst/>
                        </a:rPr>
                        <a:t>&amp; </a:t>
                      </a:r>
                      <a:r>
                        <a:rPr lang="en-US" sz="1700" dirty="0" smtClean="0">
                          <a:effectLst/>
                        </a:rPr>
                        <a:t>b</a:t>
                      </a:r>
                      <a:endParaRPr lang="en-US" sz="1700" b="1" dirty="0">
                        <a:solidFill>
                          <a:schemeClr val="tx1"/>
                        </a:solidFill>
                        <a:effectLst/>
                      </a:endParaRPr>
                    </a:p>
                  </a:txBody>
                  <a:tcPr marL="47625" marR="47625" marT="47625" marB="47625"/>
                </a:tc>
                <a:tc>
                  <a:txBody>
                    <a:bodyPr/>
                    <a:lstStyle/>
                    <a:p>
                      <a:pPr algn="l"/>
                      <a:r>
                        <a:rPr lang="en-US" sz="1700" dirty="0">
                          <a:effectLst/>
                        </a:rPr>
                        <a:t>a</a:t>
                      </a:r>
                      <a:r>
                        <a:rPr lang="en-US" sz="1700" dirty="0" smtClean="0">
                          <a:effectLst/>
                        </a:rPr>
                        <a:t> </a:t>
                      </a:r>
                      <a:r>
                        <a:rPr lang="en-US" sz="1700" dirty="0">
                          <a:effectLst/>
                        </a:rPr>
                        <a:t>| </a:t>
                      </a:r>
                      <a:r>
                        <a:rPr lang="en-US" sz="1700" dirty="0" smtClean="0">
                          <a:effectLst/>
                        </a:rPr>
                        <a:t>b</a:t>
                      </a:r>
                      <a:endParaRPr lang="en-US" sz="1700" b="1" dirty="0">
                        <a:solidFill>
                          <a:srgbClr val="7030A0"/>
                        </a:solidFill>
                        <a:effectLst/>
                      </a:endParaRPr>
                    </a:p>
                  </a:txBody>
                  <a:tcPr marL="47625" marR="47625" marT="47625" marB="47625"/>
                </a:tc>
                <a:tc>
                  <a:txBody>
                    <a:bodyPr/>
                    <a:lstStyle/>
                    <a:p>
                      <a:pPr algn="l"/>
                      <a:r>
                        <a:rPr lang="en-US" sz="1700" dirty="0">
                          <a:effectLst/>
                        </a:rPr>
                        <a:t>a</a:t>
                      </a:r>
                      <a:r>
                        <a:rPr lang="en-US" sz="1700" dirty="0" smtClean="0">
                          <a:effectLst/>
                        </a:rPr>
                        <a:t> </a:t>
                      </a:r>
                      <a:r>
                        <a:rPr lang="en-US" sz="1700" dirty="0">
                          <a:effectLst/>
                        </a:rPr>
                        <a:t>^ </a:t>
                      </a:r>
                      <a:r>
                        <a:rPr lang="en-US" sz="1700" dirty="0" smtClean="0">
                          <a:effectLst/>
                        </a:rPr>
                        <a:t>b</a:t>
                      </a:r>
                      <a:endParaRPr lang="en-US" sz="1700" b="1" dirty="0">
                        <a:solidFill>
                          <a:srgbClr val="7030A0"/>
                        </a:solidFill>
                        <a:effectLst/>
                      </a:endParaRPr>
                    </a:p>
                  </a:txBody>
                  <a:tcPr marL="47625" marR="47625" marT="47625" marB="47625"/>
                </a:tc>
              </a:tr>
              <a:tr h="334553">
                <a:tc>
                  <a:txBody>
                    <a:bodyPr/>
                    <a:lstStyle/>
                    <a:p>
                      <a:pPr algn="l"/>
                      <a:r>
                        <a:rPr lang="en-US" sz="1700" dirty="0">
                          <a:effectLst/>
                        </a:rPr>
                        <a:t>0</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0</a:t>
                      </a:r>
                    </a:p>
                  </a:txBody>
                  <a:tcPr marL="47625" marR="47625" marT="47625" marB="47625"/>
                </a:tc>
              </a:tr>
              <a:tr h="334553">
                <a:tc>
                  <a:txBody>
                    <a:bodyPr/>
                    <a:lstStyle/>
                    <a:p>
                      <a:pPr algn="l"/>
                      <a:r>
                        <a:rPr lang="en-US" sz="1700" dirty="0">
                          <a:effectLst/>
                        </a:rPr>
                        <a:t>0</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1</a:t>
                      </a:r>
                    </a:p>
                  </a:txBody>
                  <a:tcPr marL="47625" marR="47625" marT="47625" marB="47625"/>
                </a:tc>
              </a:tr>
              <a:tr h="334553">
                <a:tc>
                  <a:txBody>
                    <a:bodyPr/>
                    <a:lstStyle/>
                    <a:p>
                      <a:pPr algn="l"/>
                      <a:r>
                        <a:rPr lang="en-US" sz="1700" dirty="0">
                          <a:effectLst/>
                        </a:rPr>
                        <a:t>1</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0</a:t>
                      </a:r>
                    </a:p>
                  </a:txBody>
                  <a:tcPr marL="47625" marR="47625" marT="47625" marB="47625"/>
                </a:tc>
              </a:tr>
              <a:tr h="334553">
                <a:tc>
                  <a:txBody>
                    <a:bodyPr/>
                    <a:lstStyle/>
                    <a:p>
                      <a:pPr algn="l"/>
                      <a:r>
                        <a:rPr lang="en-US" sz="1700" dirty="0">
                          <a:effectLst/>
                        </a:rPr>
                        <a:t>1</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1</a:t>
                      </a:r>
                    </a:p>
                  </a:txBody>
                  <a:tcPr marL="47625" marR="47625" marT="47625" marB="47625"/>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solidFill>
                  <a:schemeClr val="accent1"/>
                </a:solidFill>
              </a:rPr>
              <a:t>In this lecture we will study</a:t>
            </a:r>
          </a:p>
          <a:p>
            <a:pPr lvl="1"/>
            <a:r>
              <a:rPr lang="en-US" dirty="0" smtClean="0">
                <a:solidFill>
                  <a:schemeClr val="accent1"/>
                </a:solidFill>
              </a:rPr>
              <a:t>Operators </a:t>
            </a:r>
          </a:p>
          <a:p>
            <a:pPr lvl="1"/>
            <a:r>
              <a:rPr lang="en-US" dirty="0" smtClean="0">
                <a:solidFill>
                  <a:schemeClr val="accent1"/>
                </a:solidFill>
              </a:rPr>
              <a:t>Types of Operators</a:t>
            </a:r>
            <a:endParaRPr lang="en-US" dirty="0">
              <a:solidFill>
                <a:schemeClr val="accent1"/>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334000"/>
          </a:xfrm>
        </p:spPr>
        <p:txBody>
          <a:bodyPr>
            <a:normAutofit/>
          </a:bodyPr>
          <a:lstStyle/>
          <a:p>
            <a:pPr>
              <a:buFont typeface="Wingdings" pitchFamily="2" charset="2"/>
              <a:buChar char="Ø"/>
            </a:pPr>
            <a:r>
              <a:rPr lang="en-US" dirty="0" smtClean="0">
                <a:solidFill>
                  <a:schemeClr val="accent5">
                    <a:lumMod val="50000"/>
                  </a:schemeClr>
                </a:solidFill>
                <a:cs typeface="Times New Roman" pitchFamily="18" charset="0"/>
              </a:rPr>
              <a:t>Some Special Operators</a:t>
            </a:r>
          </a:p>
        </p:txBody>
      </p:sp>
      <p:graphicFrame>
        <p:nvGraphicFramePr>
          <p:cNvPr id="5" name="Table 4"/>
          <p:cNvGraphicFramePr>
            <a:graphicFrameLocks noGrp="1"/>
          </p:cNvGraphicFramePr>
          <p:nvPr/>
        </p:nvGraphicFramePr>
        <p:xfrm>
          <a:off x="685800" y="1645920"/>
          <a:ext cx="7772401" cy="2590800"/>
        </p:xfrm>
        <a:graphic>
          <a:graphicData uri="http://schemas.openxmlformats.org/drawingml/2006/table">
            <a:tbl>
              <a:tblPr firstRow="1" bandRow="1">
                <a:tableStyleId>{616DA210-FB5B-4158-B5E0-FEB733F419BA}</a:tableStyleId>
              </a:tblPr>
              <a:tblGrid>
                <a:gridCol w="1165862"/>
                <a:gridCol w="3710940"/>
                <a:gridCol w="2895599"/>
              </a:tblGrid>
              <a:tr h="365464">
                <a:tc>
                  <a:txBody>
                    <a:bodyPr/>
                    <a:lstStyle/>
                    <a:p>
                      <a:r>
                        <a:rPr lang="en-US" sz="2000" dirty="0" smtClean="0"/>
                        <a:t>Operator</a:t>
                      </a:r>
                      <a:endParaRPr lang="en-US" sz="2000" b="1" dirty="0">
                        <a:solidFill>
                          <a:schemeClr val="tx1"/>
                        </a:solidFill>
                      </a:endParaRPr>
                    </a:p>
                  </a:txBody>
                  <a:tcPr/>
                </a:tc>
                <a:tc>
                  <a:txBody>
                    <a:bodyPr/>
                    <a:lstStyle/>
                    <a:p>
                      <a:r>
                        <a:rPr lang="en-US" sz="2000" dirty="0" smtClean="0"/>
                        <a:t>Description</a:t>
                      </a:r>
                      <a:endParaRPr lang="en-US" sz="2000" b="1" dirty="0">
                        <a:solidFill>
                          <a:schemeClr val="tx1"/>
                        </a:solidFill>
                      </a:endParaRPr>
                    </a:p>
                  </a:txBody>
                  <a:tcPr/>
                </a:tc>
                <a:tc>
                  <a:txBody>
                    <a:bodyPr/>
                    <a:lstStyle/>
                    <a:p>
                      <a:r>
                        <a:rPr lang="en-US" sz="2000" dirty="0" smtClean="0"/>
                        <a:t>Example</a:t>
                      </a:r>
                      <a:endParaRPr lang="en-US" sz="2000" b="1" dirty="0">
                        <a:solidFill>
                          <a:schemeClr val="tx1"/>
                        </a:solidFill>
                      </a:endParaRPr>
                    </a:p>
                  </a:txBody>
                  <a:tcPr/>
                </a:tc>
              </a:tr>
              <a:tr h="337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endParaRPr lang="en-US" dirty="0">
                        <a:solidFill>
                          <a:schemeClr val="tx1"/>
                        </a:solidFill>
                      </a:endParaRPr>
                    </a:p>
                  </a:txBody>
                  <a:tcPr/>
                </a:tc>
                <a:tc>
                  <a:txBody>
                    <a:bodyPr/>
                    <a:lstStyle/>
                    <a:p>
                      <a:r>
                        <a:rPr lang="en-US" dirty="0" smtClean="0">
                          <a:solidFill>
                            <a:schemeClr val="tx1"/>
                          </a:solidFill>
                        </a:rPr>
                        <a:t>comma operator, </a:t>
                      </a:r>
                      <a:r>
                        <a:rPr lang="en-US" dirty="0" smtClean="0"/>
                        <a:t> can be used to link the related expressions together</a:t>
                      </a:r>
                      <a:endParaRPr lang="en-US" dirty="0">
                        <a:solidFill>
                          <a:schemeClr val="tx1"/>
                        </a:solidFill>
                      </a:endParaRPr>
                    </a:p>
                  </a:txBody>
                  <a:tcPr/>
                </a:tc>
                <a:tc>
                  <a:txBody>
                    <a:bodyPr/>
                    <a:lstStyle/>
                    <a:p>
                      <a:r>
                        <a:rPr lang="en-US" dirty="0" smtClean="0">
                          <a:solidFill>
                            <a:schemeClr val="tx1"/>
                          </a:solidFill>
                        </a:rPr>
                        <a:t>int a, b,</a:t>
                      </a:r>
                      <a:r>
                        <a:rPr lang="en-US" baseline="0" dirty="0" smtClean="0">
                          <a:solidFill>
                            <a:schemeClr val="tx1"/>
                          </a:solidFill>
                        </a:rPr>
                        <a:t> x;</a:t>
                      </a:r>
                      <a:endParaRPr lang="en-US" dirty="0">
                        <a:solidFill>
                          <a:schemeClr val="tx1"/>
                        </a:solidFill>
                      </a:endParaRPr>
                    </a:p>
                  </a:txBody>
                  <a:tcPr/>
                </a:tc>
              </a:tr>
              <a:tr h="337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cs typeface="Times New Roman" pitchFamily="18" charset="0"/>
                        </a:rPr>
                        <a:t>sizeof ()  	</a:t>
                      </a:r>
                      <a:endParaRPr lang="en-US" dirty="0">
                        <a:solidFill>
                          <a:schemeClr val="tx1"/>
                        </a:solidFill>
                      </a:endParaRPr>
                    </a:p>
                  </a:txBody>
                  <a:tcPr/>
                </a:tc>
                <a:tc>
                  <a:txBody>
                    <a:bodyPr/>
                    <a:lstStyle/>
                    <a:p>
                      <a:r>
                        <a:rPr lang="en-US" dirty="0" smtClean="0">
                          <a:solidFill>
                            <a:schemeClr val="tx1"/>
                          </a:solidFill>
                          <a:cs typeface="Times New Roman" pitchFamily="18" charset="0"/>
                        </a:rPr>
                        <a:t>sizeof operator to find</a:t>
                      </a:r>
                      <a:r>
                        <a:rPr lang="en-US" baseline="0" dirty="0" smtClean="0">
                          <a:solidFill>
                            <a:schemeClr val="tx1"/>
                          </a:solidFill>
                          <a:cs typeface="Times New Roman" pitchFamily="18" charset="0"/>
                        </a:rPr>
                        <a:t> the </a:t>
                      </a:r>
                      <a:r>
                        <a:rPr lang="en-US" dirty="0" smtClean="0">
                          <a:solidFill>
                            <a:schemeClr val="tx1"/>
                          </a:solidFill>
                          <a:cs typeface="Times New Roman" pitchFamily="18" charset="0"/>
                        </a:rPr>
                        <a:t>size of an object.</a:t>
                      </a:r>
                      <a:endParaRPr lang="en-US" dirty="0">
                        <a:solidFill>
                          <a:schemeClr val="tx1"/>
                        </a:solidFill>
                      </a:endParaRPr>
                    </a:p>
                  </a:txBody>
                  <a:tcPr/>
                </a:tc>
                <a:tc>
                  <a:txBody>
                    <a:bodyPr/>
                    <a:lstStyle/>
                    <a:p>
                      <a:r>
                        <a:rPr lang="en-US" dirty="0" smtClean="0">
                          <a:solidFill>
                            <a:schemeClr val="tx1"/>
                          </a:solidFill>
                        </a:rPr>
                        <a:t>int a; sizeof(a)=2</a:t>
                      </a:r>
                      <a:endParaRPr lang="en-US" dirty="0">
                        <a:solidFill>
                          <a:schemeClr val="tx1"/>
                        </a:solidFill>
                      </a:endParaRPr>
                    </a:p>
                  </a:txBody>
                  <a:tcPr/>
                </a:tc>
              </a:tr>
              <a:tr h="337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type</a:t>
                      </a:r>
                      <a:endParaRPr lang="en-US" dirty="0">
                        <a:solidFill>
                          <a:schemeClr val="tx1"/>
                        </a:solidFill>
                      </a:endParaRPr>
                    </a:p>
                  </a:txBody>
                  <a:tcPr/>
                </a:tc>
                <a:tc>
                  <a:txBody>
                    <a:bodyPr/>
                    <a:lstStyle/>
                    <a:p>
                      <a:r>
                        <a:rPr lang="en-US" dirty="0" smtClean="0">
                          <a:solidFill>
                            <a:schemeClr val="tx1"/>
                          </a:solidFill>
                        </a:rPr>
                        <a:t>Cast</a:t>
                      </a:r>
                      <a:r>
                        <a:rPr lang="en-US" baseline="0" dirty="0" smtClean="0">
                          <a:solidFill>
                            <a:schemeClr val="tx1"/>
                          </a:solidFill>
                        </a:rPr>
                        <a:t> operator, to change the data type of the variable</a:t>
                      </a:r>
                      <a:endParaRPr lang="en-US" dirty="0">
                        <a:solidFill>
                          <a:schemeClr val="tx1"/>
                        </a:solidFill>
                      </a:endParaRPr>
                    </a:p>
                  </a:txBody>
                  <a:tcPr/>
                </a:tc>
                <a:tc>
                  <a:txBody>
                    <a:bodyPr/>
                    <a:lstStyle/>
                    <a:p>
                      <a:pPr marL="0" indent="0">
                        <a:buNone/>
                      </a:pPr>
                      <a:r>
                        <a:rPr lang="en-US" dirty="0" smtClean="0"/>
                        <a:t>float x= 12.5;       </a:t>
                      </a:r>
                    </a:p>
                    <a:p>
                      <a:pPr marL="0" indent="0">
                        <a:buNone/>
                      </a:pPr>
                      <a:r>
                        <a:rPr lang="en-US" dirty="0" smtClean="0"/>
                        <a:t> int a;</a:t>
                      </a:r>
                    </a:p>
                    <a:p>
                      <a:pPr marL="0" indent="0">
                        <a:buNone/>
                      </a:pPr>
                      <a:r>
                        <a:rPr lang="en-US" dirty="0" smtClean="0"/>
                        <a:t>a = (int) x;  value of a is 12.</a:t>
                      </a:r>
                    </a:p>
                  </a:txBody>
                  <a:tcPr/>
                </a:tc>
              </a:tr>
            </a:tbl>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sz="2400" dirty="0" smtClean="0"/>
              <a:t>Comma operator can be used like:</a:t>
            </a:r>
          </a:p>
          <a:p>
            <a:pPr>
              <a:buNone/>
            </a:pPr>
            <a:r>
              <a:rPr lang="en-US" sz="2400" dirty="0" smtClean="0"/>
              <a:t>		for(</a:t>
            </a:r>
            <a:r>
              <a:rPr lang="en-US" sz="2400" dirty="0" err="1" smtClean="0"/>
              <a:t>i</a:t>
            </a:r>
            <a:r>
              <a:rPr lang="en-US" sz="2400" dirty="0" smtClean="0"/>
              <a:t>=0 </a:t>
            </a:r>
            <a:r>
              <a:rPr lang="en-US" sz="2400" dirty="0" smtClean="0">
                <a:solidFill>
                  <a:srgbClr val="660066"/>
                </a:solidFill>
              </a:rPr>
              <a:t>, </a:t>
            </a:r>
            <a:r>
              <a:rPr lang="en-US" sz="2400" dirty="0" smtClean="0"/>
              <a:t>j=1  ;  </a:t>
            </a:r>
            <a:r>
              <a:rPr lang="en-US" sz="2400" dirty="0" err="1" smtClean="0"/>
              <a:t>i</a:t>
            </a:r>
            <a:r>
              <a:rPr lang="en-US" sz="2400" dirty="0" smtClean="0"/>
              <a:t>&gt;10  ;  </a:t>
            </a:r>
            <a:r>
              <a:rPr lang="en-US" sz="2400" dirty="0" err="1" smtClean="0"/>
              <a:t>i</a:t>
            </a:r>
            <a:r>
              <a:rPr lang="en-US" sz="2400" dirty="0" smtClean="0"/>
              <a:t>++ </a:t>
            </a:r>
            <a:r>
              <a:rPr lang="en-US" sz="2400" dirty="0" smtClean="0">
                <a:solidFill>
                  <a:srgbClr val="660066"/>
                </a:solidFill>
              </a:rPr>
              <a:t>, </a:t>
            </a:r>
            <a:r>
              <a:rPr lang="en-US" sz="2400" dirty="0" smtClean="0"/>
              <a:t>j++)</a:t>
            </a:r>
          </a:p>
          <a:p>
            <a:r>
              <a:rPr lang="en-US" sz="2400" dirty="0" smtClean="0"/>
              <a:t>To know space occupied by variable in computer memory we use </a:t>
            </a:r>
            <a:r>
              <a:rPr lang="en-US" sz="2400" i="1" dirty="0" err="1" smtClean="0"/>
              <a:t>sizeof</a:t>
            </a:r>
            <a:r>
              <a:rPr lang="en-US" sz="2400" i="1" dirty="0" smtClean="0"/>
              <a:t>()</a:t>
            </a:r>
            <a:r>
              <a:rPr lang="en-US" sz="2400" dirty="0" smtClean="0"/>
              <a:t> operator.</a:t>
            </a:r>
          </a:p>
          <a:p>
            <a:pPr>
              <a:buNone/>
            </a:pPr>
            <a:r>
              <a:rPr lang="en-US" sz="2400" dirty="0" smtClean="0"/>
              <a:t>		char choice;</a:t>
            </a:r>
          </a:p>
          <a:p>
            <a:pPr>
              <a:buNone/>
            </a:pPr>
            <a:r>
              <a:rPr lang="en-US" sz="2400" dirty="0" smtClean="0"/>
              <a:t>		</a:t>
            </a:r>
            <a:r>
              <a:rPr lang="en-US" sz="2400" dirty="0" err="1" smtClean="0"/>
              <a:t>int</a:t>
            </a:r>
            <a:r>
              <a:rPr lang="en-US" sz="2400" dirty="0" smtClean="0"/>
              <a:t> </a:t>
            </a:r>
            <a:r>
              <a:rPr lang="en-US" sz="2400" dirty="0" err="1" smtClean="0"/>
              <a:t>char_sz</a:t>
            </a:r>
            <a:r>
              <a:rPr lang="en-US" sz="2400" dirty="0" smtClean="0"/>
              <a:t> = </a:t>
            </a:r>
            <a:r>
              <a:rPr lang="en-US" sz="2400" dirty="0" err="1" smtClean="0"/>
              <a:t>sizeof</a:t>
            </a:r>
            <a:r>
              <a:rPr lang="en-US" sz="2400" dirty="0" smtClean="0"/>
              <a:t>(choice); // 1 because char is 1byte</a:t>
            </a:r>
          </a:p>
          <a:p>
            <a:r>
              <a:rPr lang="en-US" sz="2400" dirty="0" smtClean="0"/>
              <a:t>If we are adding float number and integer number and we require output in float then integer number is converted to float using </a:t>
            </a:r>
            <a:r>
              <a:rPr lang="en-US" sz="2400" i="1" dirty="0" smtClean="0"/>
              <a:t>type cast</a:t>
            </a:r>
            <a:r>
              <a:rPr lang="en-US" sz="2400" dirty="0" smtClean="0"/>
              <a:t> operator.</a:t>
            </a:r>
          </a:p>
          <a:p>
            <a:pPr>
              <a:buNone/>
            </a:pPr>
            <a:r>
              <a:rPr lang="en-US" sz="2400" dirty="0" smtClean="0"/>
              <a:t>		int num1;</a:t>
            </a:r>
          </a:p>
          <a:p>
            <a:pPr>
              <a:buNone/>
            </a:pPr>
            <a:r>
              <a:rPr lang="en-US" sz="2400" dirty="0" smtClean="0"/>
              <a:t>		float num2, sum;</a:t>
            </a:r>
          </a:p>
          <a:p>
            <a:pPr>
              <a:buNone/>
            </a:pPr>
            <a:r>
              <a:rPr lang="en-US" sz="2400" dirty="0" smtClean="0"/>
              <a:t>		sum= (float) num1 + num2;</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t>Precedence of Operators</a:t>
            </a:r>
            <a:endParaRPr lang="en-US" dirty="0"/>
          </a:p>
        </p:txBody>
      </p:sp>
      <p:grpSp>
        <p:nvGrpSpPr>
          <p:cNvPr id="4" name="Group 6"/>
          <p:cNvGrpSpPr/>
          <p:nvPr/>
        </p:nvGrpSpPr>
        <p:grpSpPr>
          <a:xfrm>
            <a:off x="609600" y="3810000"/>
            <a:ext cx="7780639" cy="2209801"/>
            <a:chOff x="829962" y="2209800"/>
            <a:chExt cx="7780639" cy="1600201"/>
          </a:xfrm>
        </p:grpSpPr>
        <p:sp>
          <p:nvSpPr>
            <p:cNvPr id="5" name="Rounded Rectangle 4"/>
            <p:cNvSpPr/>
            <p:nvPr/>
          </p:nvSpPr>
          <p:spPr>
            <a:xfrm>
              <a:off x="1066801" y="2698906"/>
              <a:ext cx="7543800" cy="111109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US" b="1" dirty="0" smtClean="0"/>
                <a:t>Example</a:t>
              </a:r>
              <a:r>
                <a:rPr lang="en-US" dirty="0" smtClean="0"/>
                <a:t>: So how </a:t>
              </a:r>
              <a:r>
                <a:rPr lang="en-US" dirty="0" smtClean="0">
                  <a:solidFill>
                    <a:schemeClr val="tx1"/>
                  </a:solidFill>
                </a:rPr>
                <a:t>the expression a * b + c will be interpreted? </a:t>
              </a:r>
              <a:endParaRPr lang="en-US" dirty="0">
                <a:solidFill>
                  <a:schemeClr val="tx1"/>
                </a:solidFill>
              </a:endParaRPr>
            </a:p>
            <a:p>
              <a:r>
                <a:rPr lang="en-US" dirty="0" smtClean="0">
                  <a:solidFill>
                    <a:schemeClr val="tx1"/>
                  </a:solidFill>
                </a:rPr>
                <a:t>	(a * b) + c		or	a * (b + c), </a:t>
              </a:r>
            </a:p>
            <a:p>
              <a:pPr algn="just"/>
              <a:r>
                <a:rPr lang="en-US" dirty="0" smtClean="0">
                  <a:solidFill>
                    <a:schemeClr val="tx1"/>
                  </a:solidFill>
                </a:rPr>
                <a:t>here the first interpretation is the one that is used because the multiplication operator has higher precedence than addition. </a:t>
              </a:r>
              <a:endParaRPr lang="en-US" dirty="0">
                <a:solidFill>
                  <a:schemeClr val="tx1"/>
                </a:solidFill>
              </a:endParaRPr>
            </a:p>
          </p:txBody>
        </p:sp>
        <p:pic>
          <p:nvPicPr>
            <p:cNvPr id="6" name="Picture 2" descr="C:\Program Files (x86)\Microsoft Office\MEDIA\CAGCAT10\j0299125.wmf"/>
            <p:cNvPicPr>
              <a:picLocks noChangeAspect="1" noChangeArrowheads="1"/>
            </p:cNvPicPr>
            <p:nvPr/>
          </p:nvPicPr>
          <p:blipFill>
            <a:blip r:embed="rId3"/>
            <a:srcRect/>
            <a:stretch>
              <a:fillRect/>
            </a:stretch>
          </p:blipFill>
          <p:spPr bwMode="auto">
            <a:xfrm>
              <a:off x="829962" y="2209800"/>
              <a:ext cx="389238" cy="710227"/>
            </a:xfrm>
            <a:prstGeom prst="rect">
              <a:avLst/>
            </a:prstGeom>
            <a:noFill/>
          </p:spPr>
        </p:pic>
      </p:grpSp>
      <p:sp>
        <p:nvSpPr>
          <p:cNvPr id="11" name="Content Placeholder 2"/>
          <p:cNvSpPr>
            <a:spLocks noGrp="1"/>
          </p:cNvSpPr>
          <p:nvPr>
            <p:ph idx="1"/>
          </p:nvPr>
        </p:nvSpPr>
        <p:spPr>
          <a:xfrm>
            <a:off x="457200" y="1600200"/>
            <a:ext cx="8229600" cy="4525962"/>
          </a:xfrm>
        </p:spPr>
        <p:txBody>
          <a:bodyPr>
            <a:normAutofit/>
          </a:bodyPr>
          <a:lstStyle/>
          <a:p>
            <a:pPr algn="just"/>
            <a:r>
              <a:rPr lang="en-US" dirty="0" smtClean="0">
                <a:solidFill>
                  <a:schemeClr val="accent1"/>
                </a:solidFill>
              </a:rPr>
              <a:t>The </a:t>
            </a:r>
            <a:r>
              <a:rPr lang="en-US" dirty="0">
                <a:solidFill>
                  <a:schemeClr val="accent1"/>
                </a:solidFill>
              </a:rPr>
              <a:t>precedence of operators determine a rank for the operators. The higher an operator's </a:t>
            </a:r>
            <a:r>
              <a:rPr lang="en-US" dirty="0" smtClean="0">
                <a:solidFill>
                  <a:schemeClr val="accent1"/>
                </a:solidFill>
              </a:rPr>
              <a:t>precedence or priority, </a:t>
            </a:r>
            <a:r>
              <a:rPr lang="en-US" dirty="0">
                <a:solidFill>
                  <a:schemeClr val="accent1"/>
                </a:solidFill>
              </a:rPr>
              <a:t>the higher </a:t>
            </a:r>
            <a:r>
              <a:rPr lang="en-US" dirty="0" smtClean="0">
                <a:solidFill>
                  <a:schemeClr val="accent1"/>
                </a:solidFill>
              </a:rPr>
              <a:t>binding</a:t>
            </a:r>
            <a:r>
              <a:rPr lang="en-US" dirty="0">
                <a:solidFill>
                  <a:schemeClr val="accent1"/>
                </a:solidFill>
              </a:rPr>
              <a:t> it has on the operands. </a:t>
            </a:r>
            <a:endParaRPr lang="en-US" dirty="0" smtClean="0">
              <a:solidFill>
                <a:schemeClr val="accent1"/>
              </a:solidFill>
            </a:endParaRPr>
          </a:p>
          <a:p>
            <a:pPr algn="just"/>
            <a:endParaRPr lang="en-US" dirty="0" smtClean="0">
              <a:solidFill>
                <a:schemeClr val="accent1"/>
              </a:solidFill>
            </a:endParaRPr>
          </a:p>
          <a:p>
            <a:pPr algn="just"/>
            <a:endParaRPr lang="en-US" dirty="0" smtClean="0">
              <a:solidFill>
                <a:schemeClr val="accent1"/>
              </a:solidFill>
            </a:endParaRPr>
          </a:p>
          <a:p>
            <a:pPr algn="just"/>
            <a:endParaRPr lang="en-US" dirty="0" smtClean="0">
              <a:solidFill>
                <a:schemeClr val="accent1"/>
              </a:solidFill>
            </a:endParaRPr>
          </a:p>
          <a:p>
            <a:pPr algn="just"/>
            <a:endParaRPr lang="en-US" dirty="0" smtClean="0">
              <a:solidFill>
                <a:schemeClr val="accent1"/>
              </a:solidFill>
            </a:endParaRPr>
          </a:p>
          <a:p>
            <a:pPr algn="just"/>
            <a:endParaRPr lang="en-US" dirty="0" smtClean="0">
              <a:solidFill>
                <a:schemeClr val="accent1"/>
              </a:solidFill>
            </a:endParaRPr>
          </a:p>
          <a:p>
            <a:pPr algn="just"/>
            <a:endParaRPr lang="en-US" dirty="0" smtClean="0">
              <a:solidFill>
                <a:schemeClr val="accent1"/>
              </a:solidFill>
            </a:endParaRPr>
          </a:p>
          <a:p>
            <a:pPr algn="just">
              <a:buNone/>
            </a:pPr>
            <a:endParaRPr lang="en-IN" dirty="0">
              <a:solidFill>
                <a:schemeClr val="accent1"/>
              </a:solidFill>
              <a:cs typeface="Times New Roman" pitchFamily="18" charset="0"/>
            </a:endParaRPr>
          </a:p>
        </p:txBody>
      </p:sp>
    </p:spTree>
    <p:extLst>
      <p:ext uri="{BB962C8B-B14F-4D97-AF65-F5344CB8AC3E}">
        <p14:creationId xmlns:p14="http://schemas.microsoft.com/office/powerpoint/2010/main" xmlns="" val="238201360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Associativity of Operators</a:t>
            </a:r>
            <a:endParaRPr lang="en-US" dirty="0"/>
          </a:p>
        </p:txBody>
      </p:sp>
      <p:sp>
        <p:nvSpPr>
          <p:cNvPr id="3" name="Content Placeholder 2"/>
          <p:cNvSpPr>
            <a:spLocks noGrp="1"/>
          </p:cNvSpPr>
          <p:nvPr>
            <p:ph idx="1"/>
          </p:nvPr>
        </p:nvSpPr>
        <p:spPr/>
        <p:txBody>
          <a:bodyPr>
            <a:normAutofit/>
          </a:bodyPr>
          <a:lstStyle/>
          <a:p>
            <a:pPr algn="just"/>
            <a:r>
              <a:rPr lang="en-US" sz="2400" dirty="0" smtClean="0">
                <a:solidFill>
                  <a:schemeClr val="accent1"/>
                </a:solidFill>
              </a:rPr>
              <a:t>Associativity </a:t>
            </a:r>
            <a:r>
              <a:rPr lang="en-IN" sz="2400" dirty="0" smtClean="0">
                <a:solidFill>
                  <a:schemeClr val="accent1"/>
                </a:solidFill>
                <a:cs typeface="Times New Roman" pitchFamily="18" charset="0"/>
              </a:rPr>
              <a:t>tell us the order in which several operators with equal precedence are computed or processed in two directions, either from left to right or vice-versa.</a:t>
            </a:r>
          </a:p>
          <a:p>
            <a:pPr algn="just">
              <a:buNone/>
            </a:pPr>
            <a:endParaRPr lang="en-IN" sz="2400" dirty="0" smtClean="0">
              <a:solidFill>
                <a:schemeClr val="accent1"/>
              </a:solidFill>
              <a:cs typeface="Times New Roman" pitchFamily="18" charset="0"/>
            </a:endParaRPr>
          </a:p>
        </p:txBody>
      </p:sp>
      <p:grpSp>
        <p:nvGrpSpPr>
          <p:cNvPr id="4" name="Group 7"/>
          <p:cNvGrpSpPr/>
          <p:nvPr/>
        </p:nvGrpSpPr>
        <p:grpSpPr>
          <a:xfrm>
            <a:off x="533400" y="2743200"/>
            <a:ext cx="8001000" cy="2438400"/>
            <a:chOff x="906163" y="2057401"/>
            <a:chExt cx="7704438" cy="2077155"/>
          </a:xfrm>
        </p:grpSpPr>
        <p:sp>
          <p:nvSpPr>
            <p:cNvPr id="6" name="Rounded Rectangle 5"/>
            <p:cNvSpPr/>
            <p:nvPr/>
          </p:nvSpPr>
          <p:spPr>
            <a:xfrm>
              <a:off x="1066801" y="2576690"/>
              <a:ext cx="7543800" cy="155786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US" dirty="0" smtClean="0"/>
                <a:t>Example: </a:t>
              </a:r>
              <a:r>
                <a:rPr lang="en-US" dirty="0" smtClean="0">
                  <a:solidFill>
                    <a:schemeClr val="tx1"/>
                  </a:solidFill>
                </a:rPr>
                <a:t>In the expression 	</a:t>
              </a:r>
            </a:p>
            <a:p>
              <a:pPr algn="just"/>
              <a:r>
                <a:rPr lang="en-US" dirty="0" smtClean="0">
                  <a:solidFill>
                    <a:schemeClr val="tx1"/>
                  </a:solidFill>
                </a:rPr>
                <a:t>	</a:t>
              </a:r>
              <a:r>
                <a:rPr lang="en-US" b="1" dirty="0" smtClean="0">
                  <a:solidFill>
                    <a:schemeClr val="tx1"/>
                  </a:solidFill>
                </a:rPr>
                <a:t>a * b / c,</a:t>
              </a:r>
            </a:p>
            <a:p>
              <a:pPr algn="just"/>
              <a:r>
                <a:rPr lang="en-US" dirty="0" smtClean="0">
                  <a:solidFill>
                    <a:schemeClr val="tx1"/>
                  </a:solidFill>
                </a:rPr>
                <a:t> since multiplication and division have the same precedence we must use the associativity to determine the grouping. These operators are left associative which means they are grouped left to right as if the expression was </a:t>
              </a:r>
            </a:p>
            <a:p>
              <a:pPr algn="just"/>
              <a:r>
                <a:rPr lang="en-US" dirty="0" smtClean="0">
                  <a:solidFill>
                    <a:schemeClr val="tx1"/>
                  </a:solidFill>
                </a:rPr>
                <a:t>			</a:t>
              </a:r>
              <a:r>
                <a:rPr lang="en-US" b="1" dirty="0" smtClean="0">
                  <a:solidFill>
                    <a:schemeClr val="tx1"/>
                  </a:solidFill>
                </a:rPr>
                <a:t>(a * b) / c</a:t>
              </a:r>
              <a:r>
                <a:rPr lang="en-US" dirty="0" smtClean="0">
                  <a:solidFill>
                    <a:schemeClr val="tx1"/>
                  </a:solidFill>
                </a:rPr>
                <a:t>.</a:t>
              </a:r>
            </a:p>
          </p:txBody>
        </p:sp>
        <p:pic>
          <p:nvPicPr>
            <p:cNvPr id="7" name="Picture 2" descr="C:\Program Files (x86)\Microsoft Office\MEDIA\CAGCAT10\j0299125.wmf"/>
            <p:cNvPicPr>
              <a:picLocks noChangeAspect="1" noChangeArrowheads="1"/>
            </p:cNvPicPr>
            <p:nvPr/>
          </p:nvPicPr>
          <p:blipFill>
            <a:blip r:embed="rId2"/>
            <a:srcRect/>
            <a:stretch>
              <a:fillRect/>
            </a:stretch>
          </p:blipFill>
          <p:spPr bwMode="auto">
            <a:xfrm>
              <a:off x="906163" y="2057401"/>
              <a:ext cx="389238" cy="710227"/>
            </a:xfrm>
            <a:prstGeom prst="rect">
              <a:avLst/>
            </a:prstGeom>
            <a:noFill/>
          </p:spPr>
        </p:pic>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6" name="Content Placeholder 5"/>
          <p:cNvGraphicFramePr>
            <a:graphicFrameLocks noGrp="1"/>
          </p:cNvGraphicFramePr>
          <p:nvPr>
            <p:ph idx="1"/>
          </p:nvPr>
        </p:nvGraphicFramePr>
        <p:xfrm>
          <a:off x="457200" y="1600200"/>
          <a:ext cx="8229600" cy="4876800"/>
        </p:xfrm>
        <a:graphic>
          <a:graphicData uri="http://schemas.openxmlformats.org/drawingml/2006/table">
            <a:tbl>
              <a:tblPr firstRow="1" bandRow="1">
                <a:tableStyleId>{073A0DAA-6AF3-43AB-8588-CEC1D06C72B9}</a:tableStyleId>
              </a:tblPr>
              <a:tblGrid>
                <a:gridCol w="4837348"/>
                <a:gridCol w="1754757"/>
                <a:gridCol w="1603088"/>
                <a:gridCol w="34407"/>
              </a:tblGrid>
              <a:tr h="295275">
                <a:tc>
                  <a:txBody>
                    <a:bodyPr/>
                    <a:lstStyle/>
                    <a:p>
                      <a:pPr marL="25400" marR="25400" algn="l">
                        <a:lnSpc>
                          <a:spcPts val="1000"/>
                        </a:lnSpc>
                        <a:spcBef>
                          <a:spcPts val="320"/>
                        </a:spcBef>
                        <a:spcAft>
                          <a:spcPts val="80"/>
                        </a:spcAft>
                        <a:tabLst>
                          <a:tab pos="228600" algn="l"/>
                          <a:tab pos="1219200" algn="l"/>
                          <a:tab pos="1943100" algn="l"/>
                          <a:tab pos="2286000" algn="l"/>
                          <a:tab pos="2743200" algn="l"/>
                          <a:tab pos="3200400" algn="l"/>
                          <a:tab pos="3657600" algn="l"/>
                          <a:tab pos="4114800" algn="l"/>
                        </a:tabLst>
                      </a:pPr>
                      <a:r>
                        <a:rPr lang="en-US" sz="2000" dirty="0"/>
                        <a:t>Operator</a:t>
                      </a:r>
                      <a:endParaRPr lang="en-US" sz="2000" dirty="0">
                        <a:solidFill>
                          <a:srgbClr val="000000"/>
                        </a:solidFill>
                        <a:latin typeface="AvantGarde"/>
                        <a:ea typeface="Times New Roman"/>
                        <a:cs typeface="Times New Roman"/>
                      </a:endParaRPr>
                    </a:p>
                  </a:txBody>
                  <a:tcPr marL="0" marR="0" marT="0" marB="0" anchor="ctr"/>
                </a:tc>
                <a:tc>
                  <a:txBody>
                    <a:bodyPr/>
                    <a:lstStyle/>
                    <a:p>
                      <a:pPr marL="25400" marR="25400" algn="l">
                        <a:lnSpc>
                          <a:spcPts val="1000"/>
                        </a:lnSpc>
                        <a:spcBef>
                          <a:spcPts val="320"/>
                        </a:spcBef>
                        <a:spcAft>
                          <a:spcPts val="80"/>
                        </a:spcAft>
                        <a:tabLst>
                          <a:tab pos="228600" algn="l"/>
                          <a:tab pos="1219200" algn="l"/>
                          <a:tab pos="1943100" algn="l"/>
                          <a:tab pos="2286000" algn="l"/>
                          <a:tab pos="2743200" algn="l"/>
                          <a:tab pos="3200400" algn="l"/>
                          <a:tab pos="3657600" algn="l"/>
                          <a:tab pos="4114800" algn="l"/>
                        </a:tabLst>
                      </a:pPr>
                      <a:r>
                        <a:rPr lang="en-US" sz="2000"/>
                        <a:t>Associativity</a:t>
                      </a:r>
                      <a:endParaRPr lang="en-US" sz="2000">
                        <a:solidFill>
                          <a:srgbClr val="000000"/>
                        </a:solidFill>
                        <a:latin typeface="AvantGarde"/>
                        <a:ea typeface="Times New Roman"/>
                        <a:cs typeface="Times New Roman"/>
                      </a:endParaRPr>
                    </a:p>
                  </a:txBody>
                  <a:tcPr marL="0" marR="0" marT="0" marB="0" anchor="ctr"/>
                </a:tc>
                <a:tc>
                  <a:txBody>
                    <a:bodyPr/>
                    <a:lstStyle/>
                    <a:p>
                      <a:pPr marL="25400" marR="25400" algn="l">
                        <a:lnSpc>
                          <a:spcPts val="1000"/>
                        </a:lnSpc>
                        <a:spcBef>
                          <a:spcPts val="320"/>
                        </a:spcBef>
                        <a:spcAft>
                          <a:spcPts val="80"/>
                        </a:spcAft>
                        <a:tabLst>
                          <a:tab pos="228600" algn="l"/>
                          <a:tab pos="1219200" algn="l"/>
                          <a:tab pos="1943100" algn="l"/>
                          <a:tab pos="2286000" algn="l"/>
                          <a:tab pos="2743200" algn="l"/>
                          <a:tab pos="3200400" algn="l"/>
                          <a:tab pos="3657600" algn="l"/>
                          <a:tab pos="4114800" algn="l"/>
                        </a:tabLst>
                      </a:pPr>
                      <a:r>
                        <a:rPr lang="en-US" sz="2000"/>
                        <a:t>Type</a:t>
                      </a:r>
                      <a:endParaRPr lang="en-US" sz="2000">
                        <a:solidFill>
                          <a:srgbClr val="000000"/>
                        </a:solidFill>
                        <a:latin typeface="AvantGarde"/>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100"/>
                        </a:lnSpc>
                        <a:spcBef>
                          <a:spcPts val="320"/>
                        </a:spcBef>
                        <a:spcAft>
                          <a:spcPts val="80"/>
                        </a:spcAft>
                      </a:pPr>
                      <a:r>
                        <a:rPr lang="en-US" sz="2000" dirty="0"/>
                        <a:t>() [] .  </a:t>
                      </a:r>
                      <a:r>
                        <a:rPr lang="en-US" sz="2000" dirty="0" smtClean="0"/>
                        <a:t>-&gt; ++(postfix) -</a:t>
                      </a:r>
                      <a:r>
                        <a:rPr lang="en-US" sz="2000" baseline="0" dirty="0" smtClean="0"/>
                        <a:t> - (postfix</a:t>
                      </a:r>
                      <a:r>
                        <a:rPr lang="en-US" sz="2000" dirty="0" smtClean="0"/>
                        <a:t>)</a:t>
                      </a:r>
                      <a:endParaRPr lang="en-US" sz="2000" dirty="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Highest</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  -  ++ -- !  &amp;  *  ~ sizeof (type)</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right to left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Unary</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  /  %</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multiplicative</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dirty="0"/>
                        <a:t> </a:t>
                      </a:r>
                      <a:endParaRPr lang="en-US" sz="2000" dirty="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  -</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additive</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&lt;&lt; &gt;&gt;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shifting</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&lt;  &lt;= &gt; &gt;=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relational</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 !=</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equality</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&amp;</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bitwise AND</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bitwise OR</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bitwise OR</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&amp;&amp;</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logical AND</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logical OR</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right to left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conditional</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  += -= *= /= &amp;= |= ^= &lt;&lt;= &gt;&gt;= %=</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right to left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assignment</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comma</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dirty="0"/>
                        <a:t> </a:t>
                      </a:r>
                      <a:endParaRPr lang="en-US" sz="2000" dirty="0">
                        <a:latin typeface="Times New Roman"/>
                        <a:ea typeface="Times New Roman"/>
                        <a:cs typeface="Times New Roman"/>
                      </a:endParaRPr>
                    </a:p>
                  </a:txBody>
                  <a:tcPr marL="0" marR="0" marT="0" marB="0" anchor="ctr"/>
                </a:tc>
              </a:tr>
            </a:tbl>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Standard Library</a:t>
            </a:r>
            <a:endParaRPr lang="en-US" dirty="0"/>
          </a:p>
        </p:txBody>
      </p:sp>
      <p:pic>
        <p:nvPicPr>
          <p:cNvPr id="1029" name="Picture 5"/>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bwMode="auto">
          <a:xfrm>
            <a:off x="395536" y="5444491"/>
            <a:ext cx="1944216" cy="1297112"/>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14" name="Diagram 13"/>
          <p:cNvGraphicFramePr/>
          <p:nvPr>
            <p:extLst>
              <p:ext uri="{D42A27DB-BD31-4B8C-83A1-F6EECF244321}">
                <p14:modId xmlns:p14="http://schemas.microsoft.com/office/powerpoint/2010/main" xmlns="" val="1320127100"/>
              </p:ext>
            </p:extLst>
          </p:nvPr>
        </p:nvGraphicFramePr>
        <p:xfrm>
          <a:off x="107504" y="1628800"/>
          <a:ext cx="3672408" cy="3055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 name="TextBox 27"/>
          <p:cNvSpPr txBox="1"/>
          <p:nvPr/>
        </p:nvSpPr>
        <p:spPr>
          <a:xfrm>
            <a:off x="2555776" y="5445224"/>
            <a:ext cx="1296144" cy="1384995"/>
          </a:xfrm>
          <a:prstGeom prst="rect">
            <a:avLst/>
          </a:prstGeom>
          <a:noFill/>
        </p:spPr>
        <p:txBody>
          <a:bodyPr wrap="square" rtlCol="0">
            <a:spAutoFit/>
          </a:bodyPr>
          <a:lstStyle/>
          <a:p>
            <a:r>
              <a:rPr lang="en-US" sz="2800" dirty="0" smtClean="0">
                <a:solidFill>
                  <a:srgbClr val="FF0000"/>
                </a:solidFill>
              </a:rPr>
              <a:t>Ferrari car as output</a:t>
            </a:r>
            <a:endParaRPr lang="en-US" sz="2800" dirty="0">
              <a:solidFill>
                <a:srgbClr val="FF0000"/>
              </a:solidFill>
            </a:endParaRPr>
          </a:p>
        </p:txBody>
      </p:sp>
      <p:sp>
        <p:nvSpPr>
          <p:cNvPr id="21" name="Down Arrow 20"/>
          <p:cNvSpPr/>
          <p:nvPr/>
        </p:nvSpPr>
        <p:spPr>
          <a:xfrm>
            <a:off x="1115616" y="4653136"/>
            <a:ext cx="360040" cy="720080"/>
          </a:xfrm>
          <a:prstGeom prst="downArrow">
            <a:avLst/>
          </a:prstGeom>
          <a:solidFill>
            <a:srgbClr val="FF00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smtClean="0"/>
          </a:p>
        </p:txBody>
      </p:sp>
      <p:sp>
        <p:nvSpPr>
          <p:cNvPr id="22" name="TextBox 21"/>
          <p:cNvSpPr txBox="1"/>
          <p:nvPr/>
        </p:nvSpPr>
        <p:spPr>
          <a:xfrm>
            <a:off x="4067944" y="1772816"/>
            <a:ext cx="4968552" cy="2862322"/>
          </a:xfrm>
          <a:prstGeom prst="rect">
            <a:avLst/>
          </a:prstGeom>
          <a:noFill/>
        </p:spPr>
        <p:txBody>
          <a:bodyPr wrap="square" rtlCol="0">
            <a:spAutoFit/>
          </a:bodyPr>
          <a:lstStyle/>
          <a:p>
            <a:r>
              <a:rPr lang="en-US" dirty="0" smtClean="0"/>
              <a:t>//Sample program</a:t>
            </a:r>
          </a:p>
          <a:p>
            <a:r>
              <a:rPr lang="en-US" dirty="0" smtClean="0">
                <a:latin typeface="Courier New" pitchFamily="49" charset="0"/>
                <a:cs typeface="Courier New" pitchFamily="49" charset="0"/>
              </a:rPr>
              <a:t>#include&lt;</a:t>
            </a:r>
            <a:r>
              <a:rPr lang="en-US" dirty="0" err="1" smtClean="0">
                <a:latin typeface="Courier New" pitchFamily="49" charset="0"/>
                <a:cs typeface="Courier New" pitchFamily="49" charset="0"/>
              </a:rPr>
              <a:t>stdio.h</a:t>
            </a:r>
            <a:r>
              <a:rPr lang="en-US" dirty="0" smtClean="0">
                <a:latin typeface="Courier New" pitchFamily="49" charset="0"/>
                <a:cs typeface="Courier New" pitchFamily="49" charset="0"/>
              </a:rPr>
              <a:t>&gt;</a:t>
            </a:r>
            <a:r>
              <a:rPr lang="en-US" dirty="0" smtClean="0"/>
              <a:t>  //header file for </a:t>
            </a:r>
            <a:r>
              <a:rPr lang="en-US" dirty="0" err="1" smtClean="0"/>
              <a:t>printf</a:t>
            </a:r>
            <a:r>
              <a:rPr lang="en-US" dirty="0" smtClean="0"/>
              <a:t>()</a:t>
            </a:r>
          </a:p>
          <a:p>
            <a:r>
              <a:rPr lang="en-US" dirty="0" smtClean="0">
                <a:latin typeface="Courier New" pitchFamily="49" charset="0"/>
                <a:cs typeface="Courier New" pitchFamily="49" charset="0"/>
              </a:rPr>
              <a:t>#include&lt;</a:t>
            </a:r>
            <a:r>
              <a:rPr lang="en-US" dirty="0" err="1" smtClean="0">
                <a:latin typeface="Courier New" pitchFamily="49" charset="0"/>
                <a:cs typeface="Courier New" pitchFamily="49" charset="0"/>
              </a:rPr>
              <a:t>conio.h</a:t>
            </a:r>
            <a:r>
              <a:rPr lang="en-US" dirty="0" smtClean="0">
                <a:latin typeface="Courier New" pitchFamily="49" charset="0"/>
                <a:cs typeface="Courier New" pitchFamily="49" charset="0"/>
              </a:rPr>
              <a:t>&gt;</a:t>
            </a:r>
            <a:r>
              <a:rPr lang="en-US" dirty="0" smtClean="0"/>
              <a:t> //header </a:t>
            </a:r>
            <a:r>
              <a:rPr lang="en-US" dirty="0" err="1" smtClean="0"/>
              <a:t>filr</a:t>
            </a:r>
            <a:r>
              <a:rPr lang="en-US" dirty="0" smtClean="0"/>
              <a:t> for </a:t>
            </a:r>
            <a:r>
              <a:rPr lang="en-US" dirty="0" err="1" smtClean="0"/>
              <a:t>getch</a:t>
            </a:r>
            <a:r>
              <a:rPr lang="en-US" dirty="0" smtClean="0"/>
              <a:t>()</a:t>
            </a:r>
          </a:p>
          <a:p>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main()</a:t>
            </a:r>
          </a:p>
          <a:p>
            <a:r>
              <a:rPr lang="en-US" dirty="0" smtClean="0">
                <a:latin typeface="Courier New" pitchFamily="49" charset="0"/>
                <a:cs typeface="Courier New" pitchFamily="49" charset="0"/>
              </a:rPr>
              <a:t>{</a:t>
            </a:r>
          </a:p>
          <a:p>
            <a:r>
              <a:rPr lang="en-US" dirty="0" smtClean="0"/>
              <a:t>    //</a:t>
            </a:r>
            <a:r>
              <a:rPr lang="en-US" dirty="0" err="1" smtClean="0"/>
              <a:t>stdio.h</a:t>
            </a:r>
            <a:r>
              <a:rPr lang="en-US" dirty="0" smtClean="0"/>
              <a:t> </a:t>
            </a:r>
            <a:r>
              <a:rPr lang="en-US" dirty="0"/>
              <a:t>is </a:t>
            </a:r>
            <a:r>
              <a:rPr lang="en-US" dirty="0" smtClean="0"/>
              <a:t>providing </a:t>
            </a:r>
            <a:r>
              <a:rPr lang="en-US" dirty="0" err="1" smtClean="0"/>
              <a:t>printf</a:t>
            </a:r>
            <a:r>
              <a:rPr lang="en-US" dirty="0" smtClean="0"/>
              <a:t>() function</a:t>
            </a:r>
          </a:p>
          <a:p>
            <a:r>
              <a:rPr lang="en-US" dirty="0">
                <a:latin typeface="Courier New" pitchFamily="49" charset="0"/>
                <a:cs typeface="Courier New" pitchFamily="49" charset="0"/>
              </a:rPr>
              <a:t>  </a:t>
            </a:r>
            <a:r>
              <a:rPr lang="en-US" dirty="0" err="1" smtClean="0">
                <a:latin typeface="Courier New" pitchFamily="49" charset="0"/>
                <a:cs typeface="Courier New" pitchFamily="49" charset="0"/>
              </a:rPr>
              <a:t>printf</a:t>
            </a:r>
            <a:r>
              <a:rPr lang="en-US" dirty="0" smtClean="0">
                <a:latin typeface="Courier New" pitchFamily="49" charset="0"/>
                <a:cs typeface="Courier New" pitchFamily="49" charset="0"/>
              </a:rPr>
              <a:t>(“Car is under process”);</a:t>
            </a:r>
          </a:p>
          <a:p>
            <a:r>
              <a:rPr lang="en-US" dirty="0" smtClean="0"/>
              <a:t>     //</a:t>
            </a:r>
            <a:r>
              <a:rPr lang="en-US" dirty="0" err="1" smtClean="0"/>
              <a:t>conio.h</a:t>
            </a:r>
            <a:r>
              <a:rPr lang="en-US" dirty="0" smtClean="0"/>
              <a:t> </a:t>
            </a:r>
            <a:r>
              <a:rPr lang="en-US" dirty="0"/>
              <a:t>is providing </a:t>
            </a:r>
            <a:r>
              <a:rPr lang="en-US" dirty="0" err="1"/>
              <a:t>getch</a:t>
            </a:r>
            <a:r>
              <a:rPr lang="en-US" dirty="0" smtClean="0"/>
              <a:t>() function</a:t>
            </a:r>
          </a:p>
          <a:p>
            <a:r>
              <a:rPr lang="en-US" dirty="0"/>
              <a:t> </a:t>
            </a:r>
            <a:r>
              <a:rPr lang="en-US" dirty="0" smtClean="0"/>
              <a:t>    </a:t>
            </a:r>
            <a:r>
              <a:rPr lang="en-US" dirty="0" err="1" smtClean="0">
                <a:latin typeface="Courier New" pitchFamily="49" charset="0"/>
                <a:cs typeface="Courier New" pitchFamily="49" charset="0"/>
              </a:rPr>
              <a:t>getch</a:t>
            </a:r>
            <a:r>
              <a:rPr lang="en-US" dirty="0" smtClean="0">
                <a:latin typeface="Courier New" pitchFamily="49" charset="0"/>
                <a:cs typeface="Courier New" pitchFamily="49" charset="0"/>
              </a:rPr>
              <a:t>();</a:t>
            </a:r>
            <a:r>
              <a:rPr lang="en-US" dirty="0" smtClean="0"/>
              <a:t> </a:t>
            </a:r>
          </a:p>
          <a:p>
            <a:r>
              <a:rPr lang="en-US" dirty="0">
                <a:latin typeface="Courier New" pitchFamily="49" charset="0"/>
                <a:cs typeface="Courier New" pitchFamily="49" charset="0"/>
              </a:rPr>
              <a:t>}</a:t>
            </a:r>
          </a:p>
        </p:txBody>
      </p:sp>
      <p:sp>
        <p:nvSpPr>
          <p:cNvPr id="23" name="TextBox 22"/>
          <p:cNvSpPr txBox="1"/>
          <p:nvPr/>
        </p:nvSpPr>
        <p:spPr>
          <a:xfrm>
            <a:off x="251520" y="1196752"/>
            <a:ext cx="2232248"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dirty="0" smtClean="0"/>
              <a:t>Real life example</a:t>
            </a:r>
            <a:endParaRPr lang="en-US" dirty="0"/>
          </a:p>
        </p:txBody>
      </p:sp>
      <p:sp>
        <p:nvSpPr>
          <p:cNvPr id="32" name="TextBox 31"/>
          <p:cNvSpPr txBox="1"/>
          <p:nvPr/>
        </p:nvSpPr>
        <p:spPr>
          <a:xfrm>
            <a:off x="5436096" y="1196752"/>
            <a:ext cx="2232248"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dirty="0" smtClean="0"/>
              <a:t>C code example</a:t>
            </a:r>
            <a:endParaRPr lang="en-US" dirty="0"/>
          </a:p>
        </p:txBody>
      </p:sp>
      <p:sp>
        <p:nvSpPr>
          <p:cNvPr id="33" name="Down Arrow 32"/>
          <p:cNvSpPr/>
          <p:nvPr/>
        </p:nvSpPr>
        <p:spPr>
          <a:xfrm>
            <a:off x="6372200" y="4653136"/>
            <a:ext cx="360040" cy="720080"/>
          </a:xfrm>
          <a:prstGeom prst="downArrow">
            <a:avLst/>
          </a:prstGeom>
          <a:solidFill>
            <a:srgbClr val="FF00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b="1" dirty="0" smtClean="0"/>
          </a:p>
        </p:txBody>
      </p:sp>
      <p:sp>
        <p:nvSpPr>
          <p:cNvPr id="27" name="TextBox 26"/>
          <p:cNvSpPr txBox="1"/>
          <p:nvPr/>
        </p:nvSpPr>
        <p:spPr>
          <a:xfrm>
            <a:off x="4716016" y="5446965"/>
            <a:ext cx="4104456"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Output:</a:t>
            </a:r>
          </a:p>
          <a:p>
            <a:r>
              <a:rPr lang="en-US" dirty="0">
                <a:latin typeface="Courier New" pitchFamily="49" charset="0"/>
                <a:cs typeface="Courier New" pitchFamily="49" charset="0"/>
              </a:rPr>
              <a:t>C</a:t>
            </a:r>
            <a:r>
              <a:rPr lang="en-US" dirty="0" smtClean="0">
                <a:latin typeface="Courier New" pitchFamily="49" charset="0"/>
                <a:cs typeface="Courier New" pitchFamily="49" charset="0"/>
              </a:rPr>
              <a:t>ar is under process</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xmlns="" val="289494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animEffect transition="in" filter="fade">
                                      <p:cBhvr>
                                        <p:cTn id="22" dur="500"/>
                                        <p:tgtEl>
                                          <p:spTgt spid="10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28" grpId="0"/>
      <p:bldP spid="21" grpId="0" animBg="1"/>
      <p:bldP spid="22" grpId="0"/>
      <p:bldP spid="23" grpId="0" animBg="1"/>
      <p:bldP spid="32" grpId="0" animBg="1"/>
      <p:bldP spid="33"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 Library</a:t>
            </a:r>
            <a:endParaRPr lang="en-US" dirty="0"/>
          </a:p>
        </p:txBody>
      </p:sp>
      <p:sp>
        <p:nvSpPr>
          <p:cNvPr id="3" name="Content Placeholder 2"/>
          <p:cNvSpPr>
            <a:spLocks noGrp="1"/>
          </p:cNvSpPr>
          <p:nvPr>
            <p:ph idx="1"/>
          </p:nvPr>
        </p:nvSpPr>
        <p:spPr/>
        <p:txBody>
          <a:bodyPr>
            <a:normAutofit/>
          </a:bodyPr>
          <a:lstStyle/>
          <a:p>
            <a:r>
              <a:rPr lang="en-US" sz="2400" dirty="0" smtClean="0"/>
              <a:t>C programs consist of modules or pieces called </a:t>
            </a:r>
            <a:r>
              <a:rPr lang="en-US" sz="2400" b="1" dirty="0" smtClean="0"/>
              <a:t>functions.</a:t>
            </a:r>
          </a:p>
          <a:p>
            <a:r>
              <a:rPr lang="en-US" sz="2400" dirty="0" smtClean="0"/>
              <a:t>You can program all the functions you need to form a C program, </a:t>
            </a:r>
          </a:p>
          <a:p>
            <a:r>
              <a:rPr lang="en-US" sz="2400" dirty="0" smtClean="0"/>
              <a:t>C has a rich collection of existing functions called the </a:t>
            </a:r>
            <a:r>
              <a:rPr lang="en-US" sz="2400" b="1" dirty="0" smtClean="0"/>
              <a:t>C Standard Library.</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481794" y="304800"/>
            <a:ext cx="8229600" cy="1143000"/>
          </a:xfrm>
        </p:spPr>
        <p:txBody>
          <a:bodyPr/>
          <a:lstStyle/>
          <a:p>
            <a:r>
              <a:rPr lang="en-US" dirty="0"/>
              <a:t>C Standard Library</a:t>
            </a:r>
          </a:p>
        </p:txBody>
      </p:sp>
      <p:sp>
        <p:nvSpPr>
          <p:cNvPr id="539651" name="Rectangle 3"/>
          <p:cNvSpPr>
            <a:spLocks noGrp="1" noChangeArrowheads="1"/>
          </p:cNvSpPr>
          <p:nvPr>
            <p:ph idx="1"/>
          </p:nvPr>
        </p:nvSpPr>
        <p:spPr>
          <a:xfrm>
            <a:off x="457200" y="1600200"/>
            <a:ext cx="8305800" cy="4648200"/>
          </a:xfrm>
        </p:spPr>
        <p:txBody>
          <a:bodyPr>
            <a:normAutofit/>
          </a:bodyPr>
          <a:lstStyle/>
          <a:p>
            <a:pPr algn="just">
              <a:lnSpc>
                <a:spcPct val="90000"/>
              </a:lnSpc>
            </a:pPr>
            <a:r>
              <a:rPr lang="en-US" sz="2400" dirty="0" smtClean="0"/>
              <a:t>Function prototype and data definitions of these functions are written in their respective header file. </a:t>
            </a:r>
          </a:p>
          <a:p>
            <a:pPr algn="just">
              <a:lnSpc>
                <a:spcPct val="90000"/>
              </a:lnSpc>
            </a:pPr>
            <a:r>
              <a:rPr lang="en-US" sz="2400" dirty="0" smtClean="0"/>
              <a:t>For example: If you want to use </a:t>
            </a:r>
            <a:r>
              <a:rPr lang="en-US" sz="2400" b="1" dirty="0" err="1" smtClean="0"/>
              <a:t>printf</a:t>
            </a:r>
            <a:r>
              <a:rPr lang="en-US" sz="2400" b="1" dirty="0" smtClean="0"/>
              <a:t>()</a:t>
            </a:r>
            <a:r>
              <a:rPr lang="en-US" sz="2400" dirty="0" smtClean="0"/>
              <a:t> function, the header file </a:t>
            </a:r>
            <a:r>
              <a:rPr lang="en-US" sz="2400" b="1" dirty="0" smtClean="0"/>
              <a:t>&lt;</a:t>
            </a:r>
            <a:r>
              <a:rPr lang="en-US" sz="2400" b="1" dirty="0" err="1" smtClean="0"/>
              <a:t>stdio.h</a:t>
            </a:r>
            <a:r>
              <a:rPr lang="en-US" sz="2400" b="1" dirty="0" smtClean="0"/>
              <a:t>&gt;</a:t>
            </a:r>
            <a:r>
              <a:rPr lang="en-US" sz="2400" dirty="0" smtClean="0"/>
              <a:t> should be included.</a:t>
            </a:r>
          </a:p>
          <a:p>
            <a:pPr algn="just">
              <a:lnSpc>
                <a:spcPct val="90000"/>
              </a:lnSpc>
            </a:pPr>
            <a:r>
              <a:rPr lang="en-US" sz="2400" dirty="0" smtClean="0"/>
              <a:t>The C Standard Library is a set of C built-in functions, constants and header files like &lt;</a:t>
            </a:r>
            <a:r>
              <a:rPr lang="en-US" sz="2400" dirty="0" err="1" smtClean="0"/>
              <a:t>stdio.h</a:t>
            </a:r>
            <a:r>
              <a:rPr lang="en-US" sz="2400" dirty="0" smtClean="0"/>
              <a:t>&gt;, &lt;</a:t>
            </a:r>
            <a:r>
              <a:rPr lang="en-US" sz="2400" dirty="0" err="1" smtClean="0"/>
              <a:t>stdlib.h</a:t>
            </a:r>
            <a:r>
              <a:rPr lang="en-US" sz="2400" dirty="0" smtClean="0"/>
              <a:t>&gt;, &lt;</a:t>
            </a:r>
            <a:r>
              <a:rPr lang="en-US" sz="2400" dirty="0" err="1" smtClean="0"/>
              <a:t>math.h</a:t>
            </a:r>
            <a:r>
              <a:rPr lang="en-US" sz="2400" dirty="0" smtClean="0"/>
              <a:t>&gt;, etc.</a:t>
            </a:r>
          </a:p>
          <a:p>
            <a:pPr algn="just">
              <a:lnSpc>
                <a:spcPct val="90000"/>
              </a:lnSpc>
            </a:pPr>
            <a:endParaRPr lang="en-US" sz="2400" dirty="0" smtClean="0"/>
          </a:p>
          <a:p>
            <a:pPr algn="just">
              <a:lnSpc>
                <a:spcPct val="90000"/>
              </a:lnSpc>
            </a:pPr>
            <a:endParaRPr lang="en-US" sz="2400" dirty="0" smtClean="0"/>
          </a:p>
        </p:txBody>
      </p:sp>
    </p:spTree>
    <p:custDataLst>
      <p:tags r:id="rId1"/>
    </p:custDataLst>
    <p:extLst>
      <p:ext uri="{BB962C8B-B14F-4D97-AF65-F5344CB8AC3E}">
        <p14:creationId xmlns:p14="http://schemas.microsoft.com/office/powerpoint/2010/main" xmlns="" val="21165616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 Library Functions</a:t>
            </a:r>
            <a:endParaRPr lang="en-US" dirty="0"/>
          </a:p>
        </p:txBody>
      </p:sp>
      <p:graphicFrame>
        <p:nvGraphicFramePr>
          <p:cNvPr id="4" name="Content Placeholder 3"/>
          <p:cNvGraphicFramePr>
            <a:graphicFrameLocks noGrp="1"/>
          </p:cNvGraphicFramePr>
          <p:nvPr>
            <p:ph idx="1"/>
          </p:nvPr>
        </p:nvGraphicFramePr>
        <p:xfrm>
          <a:off x="457200" y="1600200"/>
          <a:ext cx="8229600" cy="4937760"/>
        </p:xfrm>
        <a:graphic>
          <a:graphicData uri="http://schemas.openxmlformats.org/drawingml/2006/table">
            <a:tbl>
              <a:tblPr bandRow="1">
                <a:tableStyleId>{D7AC3CCA-C797-4891-BE02-D94E43425B78}</a:tableStyleId>
              </a:tblPr>
              <a:tblGrid>
                <a:gridCol w="1600200"/>
                <a:gridCol w="6629400"/>
              </a:tblGrid>
              <a:tr h="370840">
                <a:tc>
                  <a:txBody>
                    <a:bodyPr/>
                    <a:lstStyle/>
                    <a:p>
                      <a:r>
                        <a:rPr lang="en-US" b="1" dirty="0" err="1" smtClean="0"/>
                        <a:t>stdio.h</a:t>
                      </a:r>
                      <a:r>
                        <a:rPr lang="en-US" b="1" dirty="0" smtClean="0"/>
                        <a:t>:</a:t>
                      </a:r>
                    </a:p>
                    <a:p>
                      <a:pPr lvl="1" algn="r"/>
                      <a:r>
                        <a:rPr lang="en-US" dirty="0" err="1" smtClean="0"/>
                        <a:t>getchar</a:t>
                      </a:r>
                      <a:r>
                        <a:rPr lang="en-US" dirty="0" smtClean="0"/>
                        <a:t>() </a:t>
                      </a:r>
                    </a:p>
                    <a:p>
                      <a:pPr lvl="1" algn="r"/>
                      <a:r>
                        <a:rPr lang="en-US" dirty="0" err="1" smtClean="0"/>
                        <a:t>putchar</a:t>
                      </a:r>
                      <a:r>
                        <a:rPr lang="en-US" dirty="0" smtClean="0"/>
                        <a:t>() </a:t>
                      </a:r>
                    </a:p>
                    <a:p>
                      <a:pPr lvl="1" algn="r"/>
                      <a:r>
                        <a:rPr lang="en-US" dirty="0" err="1" smtClean="0"/>
                        <a:t>printf</a:t>
                      </a:r>
                      <a:r>
                        <a:rPr lang="en-US" dirty="0" smtClean="0"/>
                        <a:t>() </a:t>
                      </a:r>
                    </a:p>
                    <a:p>
                      <a:pPr lvl="1" algn="r"/>
                      <a:r>
                        <a:rPr lang="en-US" dirty="0" err="1" smtClean="0"/>
                        <a:t>scanf</a:t>
                      </a:r>
                      <a:r>
                        <a:rPr lang="en-US" dirty="0" smtClean="0"/>
                        <a:t>() </a:t>
                      </a:r>
                    </a:p>
                    <a:p>
                      <a:pPr lvl="1" algn="r"/>
                      <a:endParaRPr lang="en-US" dirty="0" smtClean="0"/>
                    </a:p>
                  </a:txBody>
                  <a:tcPr/>
                </a:tc>
                <a:tc>
                  <a:txBody>
                    <a:bodyPr/>
                    <a:lstStyle/>
                    <a:p>
                      <a:r>
                        <a:rPr lang="en-US" b="1" dirty="0" smtClean="0"/>
                        <a:t>I/O functions</a:t>
                      </a:r>
                    </a:p>
                    <a:p>
                      <a:r>
                        <a:rPr lang="en-US" dirty="0" smtClean="0"/>
                        <a:t>returns the next character typed on the keyboard.</a:t>
                      </a:r>
                    </a:p>
                    <a:p>
                      <a:r>
                        <a:rPr lang="en-US" dirty="0" smtClean="0"/>
                        <a:t>outputs a single character to the screen.</a:t>
                      </a:r>
                    </a:p>
                    <a:p>
                      <a:r>
                        <a:rPr lang="en-US" dirty="0" smtClean="0"/>
                        <a:t>use</a:t>
                      </a:r>
                      <a:r>
                        <a:rPr lang="en-US" baseline="0" dirty="0" smtClean="0"/>
                        <a:t> to output data to user.</a:t>
                      </a:r>
                      <a:endParaRPr lang="en-US" dirty="0" smtClean="0"/>
                    </a:p>
                    <a:p>
                      <a:r>
                        <a:rPr lang="en-US" dirty="0" smtClean="0"/>
                        <a:t>use</a:t>
                      </a:r>
                      <a:r>
                        <a:rPr lang="en-US" baseline="0" dirty="0" smtClean="0"/>
                        <a:t> to input data from user.</a:t>
                      </a:r>
                      <a:endParaRPr lang="en-US" dirty="0"/>
                    </a:p>
                  </a:txBody>
                  <a:tcPr/>
                </a:tc>
              </a:tr>
              <a:tr h="370840">
                <a:tc>
                  <a:txBody>
                    <a:bodyPr/>
                    <a:lstStyle/>
                    <a:p>
                      <a:r>
                        <a:rPr lang="en-US" b="1" dirty="0" err="1" smtClean="0"/>
                        <a:t>string.h</a:t>
                      </a:r>
                      <a:r>
                        <a:rPr lang="en-US" b="1" dirty="0" smtClean="0"/>
                        <a:t>:</a:t>
                      </a:r>
                    </a:p>
                    <a:p>
                      <a:pPr lvl="1" algn="r"/>
                      <a:r>
                        <a:rPr lang="en-US" dirty="0" err="1" smtClean="0"/>
                        <a:t>strcat</a:t>
                      </a:r>
                      <a:r>
                        <a:rPr lang="en-US" dirty="0" smtClean="0"/>
                        <a:t>() </a:t>
                      </a:r>
                    </a:p>
                    <a:p>
                      <a:pPr lvl="1" algn="r"/>
                      <a:r>
                        <a:rPr lang="en-US" dirty="0" err="1" smtClean="0"/>
                        <a:t>strcmp</a:t>
                      </a:r>
                      <a:r>
                        <a:rPr lang="en-US" dirty="0" smtClean="0"/>
                        <a:t>() </a:t>
                      </a:r>
                    </a:p>
                    <a:p>
                      <a:pPr lvl="1" algn="r"/>
                      <a:r>
                        <a:rPr lang="en-US" dirty="0" err="1" smtClean="0"/>
                        <a:t>strcpy</a:t>
                      </a:r>
                      <a:r>
                        <a:rPr lang="en-US" dirty="0" smtClean="0"/>
                        <a:t>() </a:t>
                      </a:r>
                    </a:p>
                    <a:p>
                      <a:pPr lvl="1" algn="r"/>
                      <a:endParaRPr lang="en-US" dirty="0" smtClean="0"/>
                    </a:p>
                  </a:txBody>
                  <a:tcPr/>
                </a:tc>
                <a:tc>
                  <a:txBody>
                    <a:bodyPr/>
                    <a:lstStyle/>
                    <a:p>
                      <a:r>
                        <a:rPr lang="en-US" b="1" dirty="0" smtClean="0"/>
                        <a:t>String</a:t>
                      </a:r>
                      <a:r>
                        <a:rPr lang="en-US" b="1" baseline="0" dirty="0" smtClean="0"/>
                        <a:t> f</a:t>
                      </a:r>
                      <a:r>
                        <a:rPr lang="en-US" b="1" dirty="0" smtClean="0"/>
                        <a:t>unctions</a:t>
                      </a:r>
                    </a:p>
                    <a:p>
                      <a:r>
                        <a:rPr lang="en-US" dirty="0" smtClean="0"/>
                        <a:t>concatenates a copy of string2 to string1</a:t>
                      </a:r>
                    </a:p>
                    <a:p>
                      <a:r>
                        <a:rPr lang="en-US" dirty="0" smtClean="0"/>
                        <a:t>compares two strings</a:t>
                      </a:r>
                    </a:p>
                    <a:p>
                      <a:r>
                        <a:rPr lang="en-US" dirty="0" smtClean="0"/>
                        <a:t>copy’s contents of string2</a:t>
                      </a:r>
                      <a:r>
                        <a:rPr lang="en-US" baseline="0" dirty="0" smtClean="0"/>
                        <a:t> </a:t>
                      </a:r>
                      <a:r>
                        <a:rPr lang="en-US" dirty="0" smtClean="0"/>
                        <a:t>to string1</a:t>
                      </a:r>
                      <a:endParaRPr lang="en-US" dirty="0"/>
                    </a:p>
                  </a:txBody>
                  <a:tcPr/>
                </a:tc>
              </a:tr>
              <a:tr h="370840">
                <a:tc>
                  <a:txBody>
                    <a:bodyPr/>
                    <a:lstStyle/>
                    <a:p>
                      <a:r>
                        <a:rPr lang="en-US" b="1" dirty="0" err="1" smtClean="0"/>
                        <a:t>math.h</a:t>
                      </a:r>
                      <a:r>
                        <a:rPr lang="en-US" b="1" dirty="0" smtClean="0"/>
                        <a:t>:</a:t>
                      </a:r>
                    </a:p>
                    <a:p>
                      <a:pPr lvl="1" algn="r"/>
                      <a:r>
                        <a:rPr lang="en-US" dirty="0" err="1" smtClean="0"/>
                        <a:t>cos</a:t>
                      </a:r>
                      <a:r>
                        <a:rPr lang="en-US" dirty="0" smtClean="0"/>
                        <a:t>() </a:t>
                      </a:r>
                    </a:p>
                    <a:p>
                      <a:pPr lvl="1" algn="r"/>
                      <a:r>
                        <a:rPr lang="en-US" dirty="0" smtClean="0"/>
                        <a:t>exp() </a:t>
                      </a:r>
                    </a:p>
                    <a:p>
                      <a:pPr lvl="1" algn="r"/>
                      <a:r>
                        <a:rPr lang="en-US" dirty="0" err="1" smtClean="0"/>
                        <a:t>fabs</a:t>
                      </a:r>
                      <a:r>
                        <a:rPr lang="en-US" dirty="0" smtClean="0"/>
                        <a:t>() </a:t>
                      </a:r>
                    </a:p>
                    <a:p>
                      <a:pPr lvl="1" algn="r"/>
                      <a:r>
                        <a:rPr lang="en-US" dirty="0" err="1" smtClean="0"/>
                        <a:t>sqrt</a:t>
                      </a:r>
                      <a:r>
                        <a:rPr lang="en-US" dirty="0" smtClean="0"/>
                        <a:t>() </a:t>
                      </a:r>
                    </a:p>
                    <a:p>
                      <a:pPr lvl="1" algn="r"/>
                      <a:r>
                        <a:rPr lang="en-US" dirty="0" err="1" smtClean="0"/>
                        <a:t>pow</a:t>
                      </a:r>
                      <a:r>
                        <a:rPr lang="en-US" dirty="0" smtClean="0"/>
                        <a:t>()</a:t>
                      </a:r>
                    </a:p>
                  </a:txBody>
                  <a:tcPr/>
                </a:tc>
                <a:tc>
                  <a:txBody>
                    <a:bodyPr/>
                    <a:lstStyle/>
                    <a:p>
                      <a:r>
                        <a:rPr lang="en-US" b="1" dirty="0" smtClean="0"/>
                        <a:t>Mathematics functions</a:t>
                      </a:r>
                    </a:p>
                    <a:p>
                      <a:r>
                        <a:rPr lang="en-US" dirty="0" smtClean="0"/>
                        <a:t>returns cosine of argument</a:t>
                      </a:r>
                    </a:p>
                    <a:p>
                      <a:r>
                        <a:rPr lang="en-US" dirty="0" smtClean="0"/>
                        <a:t>returns natural logarithmic</a:t>
                      </a:r>
                    </a:p>
                    <a:p>
                      <a:r>
                        <a:rPr lang="en-US" dirty="0" smtClean="0"/>
                        <a:t>returns absolute value of number</a:t>
                      </a:r>
                    </a:p>
                    <a:p>
                      <a:r>
                        <a:rPr lang="en-US" dirty="0" smtClean="0"/>
                        <a:t>returns square root of number</a:t>
                      </a:r>
                    </a:p>
                    <a:p>
                      <a:r>
                        <a:rPr lang="en-US" dirty="0" smtClean="0"/>
                        <a:t>Calculates</a:t>
                      </a:r>
                      <a:r>
                        <a:rPr lang="en-US" baseline="0" dirty="0" smtClean="0"/>
                        <a:t> the number raise to </a:t>
                      </a:r>
                      <a:r>
                        <a:rPr lang="en-US" baseline="0" smtClean="0"/>
                        <a:t>pow</a:t>
                      </a:r>
                      <a:endParaRPr lang="en-US" dirty="0" smtClean="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smtClean="0"/>
              <a:t>standard Library </a:t>
            </a:r>
            <a:r>
              <a:rPr lang="en-US" dirty="0" smtClean="0"/>
              <a:t>Functions</a:t>
            </a:r>
            <a:endParaRPr lang="en-US" dirty="0"/>
          </a:p>
        </p:txBody>
      </p:sp>
      <p:graphicFrame>
        <p:nvGraphicFramePr>
          <p:cNvPr id="4" name="Content Placeholder 3"/>
          <p:cNvGraphicFramePr>
            <a:graphicFrameLocks noGrp="1"/>
          </p:cNvGraphicFramePr>
          <p:nvPr>
            <p:ph idx="1"/>
          </p:nvPr>
        </p:nvGraphicFramePr>
        <p:xfrm>
          <a:off x="457200" y="1600200"/>
          <a:ext cx="8229600" cy="3200400"/>
        </p:xfrm>
        <a:graphic>
          <a:graphicData uri="http://schemas.openxmlformats.org/drawingml/2006/table">
            <a:tbl>
              <a:tblPr bandRow="1">
                <a:tableStyleId>{D7AC3CCA-C797-4891-BE02-D94E43425B78}</a:tableStyleId>
              </a:tblPr>
              <a:tblGrid>
                <a:gridCol w="1600200"/>
                <a:gridCol w="6629400"/>
              </a:tblGrid>
              <a:tr h="370840">
                <a:tc>
                  <a:txBody>
                    <a:bodyPr/>
                    <a:lstStyle/>
                    <a:p>
                      <a:r>
                        <a:rPr lang="en-US" b="1" dirty="0" err="1" smtClean="0"/>
                        <a:t>ctype.h</a:t>
                      </a:r>
                      <a:r>
                        <a:rPr lang="en-US" b="1" dirty="0" smtClean="0"/>
                        <a:t>:</a:t>
                      </a:r>
                    </a:p>
                    <a:p>
                      <a:pPr lvl="1" algn="r"/>
                      <a:r>
                        <a:rPr lang="en-US" dirty="0" err="1" smtClean="0"/>
                        <a:t>isdigit</a:t>
                      </a:r>
                      <a:r>
                        <a:rPr lang="en-US" dirty="0" smtClean="0"/>
                        <a:t>() </a:t>
                      </a:r>
                    </a:p>
                    <a:p>
                      <a:pPr lvl="1" algn="r"/>
                      <a:r>
                        <a:rPr lang="en-US" dirty="0" err="1" smtClean="0"/>
                        <a:t>isalpha</a:t>
                      </a:r>
                      <a:r>
                        <a:rPr lang="en-US" dirty="0" smtClean="0"/>
                        <a:t>() </a:t>
                      </a:r>
                    </a:p>
                    <a:p>
                      <a:pPr lvl="1" algn="r"/>
                      <a:r>
                        <a:rPr lang="en-US" dirty="0" err="1" smtClean="0"/>
                        <a:t>isalnum</a:t>
                      </a:r>
                      <a:r>
                        <a:rPr lang="en-US" dirty="0" smtClean="0"/>
                        <a:t>() </a:t>
                      </a:r>
                    </a:p>
                    <a:p>
                      <a:pPr lvl="1" algn="r"/>
                      <a:r>
                        <a:rPr lang="en-US" dirty="0" err="1" smtClean="0"/>
                        <a:t>islower</a:t>
                      </a:r>
                      <a:r>
                        <a:rPr lang="en-US" dirty="0" smtClean="0"/>
                        <a:t>() </a:t>
                      </a:r>
                    </a:p>
                    <a:p>
                      <a:pPr lvl="1" algn="r"/>
                      <a:r>
                        <a:rPr lang="en-US" dirty="0" err="1" smtClean="0"/>
                        <a:t>isupper</a:t>
                      </a:r>
                      <a:r>
                        <a:rPr lang="en-US" dirty="0" smtClean="0"/>
                        <a:t>() </a:t>
                      </a:r>
                    </a:p>
                    <a:p>
                      <a:endParaRPr lang="en-US" dirty="0"/>
                    </a:p>
                  </a:txBody>
                  <a:tcPr/>
                </a:tc>
                <a:tc>
                  <a:txBody>
                    <a:bodyPr/>
                    <a:lstStyle/>
                    <a:p>
                      <a:r>
                        <a:rPr lang="en-US" b="1" dirty="0" smtClean="0"/>
                        <a:t>Character functions</a:t>
                      </a:r>
                    </a:p>
                    <a:p>
                      <a:r>
                        <a:rPr lang="en-US" dirty="0" smtClean="0"/>
                        <a:t>returns non-0 if argument is digit 0 to 9</a:t>
                      </a:r>
                    </a:p>
                    <a:p>
                      <a:r>
                        <a:rPr lang="en-US" dirty="0" smtClean="0"/>
                        <a:t>returns non-0 if argument is a letter of the alphabet</a:t>
                      </a:r>
                    </a:p>
                    <a:p>
                      <a:r>
                        <a:rPr lang="en-US" dirty="0" smtClean="0"/>
                        <a:t>returns non-0 if argument is a letter or digit</a:t>
                      </a:r>
                    </a:p>
                    <a:p>
                      <a:r>
                        <a:rPr lang="en-US" dirty="0" smtClean="0"/>
                        <a:t>returns non-0 if argument is lowercase letter</a:t>
                      </a:r>
                    </a:p>
                    <a:p>
                      <a:r>
                        <a:rPr lang="en-US" dirty="0" smtClean="0"/>
                        <a:t>returns non-0 if argument is uppercase letter</a:t>
                      </a:r>
                      <a:endParaRPr lang="en-US" dirty="0"/>
                    </a:p>
                  </a:txBody>
                  <a:tcPr/>
                </a:tc>
              </a:tr>
              <a:tr h="370840">
                <a:tc>
                  <a:txBody>
                    <a:bodyPr/>
                    <a:lstStyle/>
                    <a:p>
                      <a:r>
                        <a:rPr lang="en-US" b="1" dirty="0" err="1" smtClean="0"/>
                        <a:t>stdlib.h</a:t>
                      </a:r>
                      <a:r>
                        <a:rPr lang="en-US" b="1" dirty="0" smtClean="0"/>
                        <a:t>:</a:t>
                      </a:r>
                    </a:p>
                    <a:p>
                      <a:pPr lvl="1" algn="r"/>
                      <a:r>
                        <a:rPr lang="en-US" dirty="0" err="1" smtClean="0"/>
                        <a:t>malloc</a:t>
                      </a:r>
                      <a:r>
                        <a:rPr lang="en-US" dirty="0" smtClean="0"/>
                        <a:t>() </a:t>
                      </a:r>
                    </a:p>
                    <a:p>
                      <a:pPr lvl="1" algn="r"/>
                      <a:r>
                        <a:rPr lang="en-US" dirty="0" smtClean="0"/>
                        <a:t>rand() </a:t>
                      </a:r>
                    </a:p>
                    <a:p>
                      <a:pPr lvl="1" algn="r"/>
                      <a:r>
                        <a:rPr lang="en-US" dirty="0" err="1" smtClean="0"/>
                        <a:t>srand</a:t>
                      </a:r>
                      <a:r>
                        <a:rPr lang="en-US" dirty="0" smtClean="0"/>
                        <a:t>()</a:t>
                      </a:r>
                    </a:p>
                  </a:txBody>
                  <a:tcPr/>
                </a:tc>
                <a:tc>
                  <a:txBody>
                    <a:bodyPr/>
                    <a:lstStyle/>
                    <a:p>
                      <a:r>
                        <a:rPr lang="en-US" b="1" dirty="0" smtClean="0"/>
                        <a:t>Miscellaneous functions</a:t>
                      </a:r>
                    </a:p>
                    <a:p>
                      <a:r>
                        <a:rPr lang="en-US" dirty="0" smtClean="0"/>
                        <a:t>provides dynamic memory allocation.</a:t>
                      </a:r>
                    </a:p>
                    <a:p>
                      <a:r>
                        <a:rPr lang="en-US" baseline="0" dirty="0" smtClean="0"/>
                        <a:t>returns a random value.</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used to set the starting point for rand()</a:t>
                      </a:r>
                      <a:endParaRPr lang="en-US"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a:xfrm>
            <a:off x="457200" y="1604963"/>
            <a:ext cx="8105775" cy="4872037"/>
          </a:xfrm>
        </p:spPr>
        <p:txBody>
          <a:bodyPr>
            <a:normAutofit/>
          </a:bodyPr>
          <a:lstStyle/>
          <a:p>
            <a:r>
              <a:rPr lang="en-US" dirty="0" smtClean="0">
                <a:solidFill>
                  <a:srgbClr val="0070C0"/>
                </a:solidFill>
              </a:rPr>
              <a:t>Operator is the symbol which performs some operations on the operands.</a:t>
            </a:r>
          </a:p>
          <a:p>
            <a:pPr>
              <a:buNone/>
            </a:pPr>
            <a:endParaRPr lang="en-US" dirty="0" smtClean="0">
              <a:solidFill>
                <a:srgbClr val="0070C0"/>
              </a:solidFill>
            </a:endParaRPr>
          </a:p>
          <a:p>
            <a:pPr>
              <a:buNone/>
            </a:pPr>
            <a:r>
              <a:rPr lang="en-US" dirty="0" smtClean="0">
                <a:solidFill>
                  <a:srgbClr val="0070C0"/>
                </a:solidFill>
              </a:rPr>
              <a:t>		5+5=10</a:t>
            </a:r>
          </a:p>
        </p:txBody>
      </p:sp>
      <p:sp>
        <p:nvSpPr>
          <p:cNvPr id="6" name="Rectangular Callout 5"/>
          <p:cNvSpPr/>
          <p:nvPr/>
        </p:nvSpPr>
        <p:spPr>
          <a:xfrm>
            <a:off x="3505200" y="3276600"/>
            <a:ext cx="3429000" cy="838200"/>
          </a:xfrm>
          <a:prstGeom prst="wedgeRectCallout">
            <a:avLst>
              <a:gd name="adj1" fmla="val -69649"/>
              <a:gd name="adj2" fmla="val -19765"/>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smtClean="0">
                <a:solidFill>
                  <a:schemeClr val="accent1"/>
                </a:solidFill>
              </a:rPr>
              <a:t>+ and = are the operator and </a:t>
            </a:r>
          </a:p>
          <a:p>
            <a:r>
              <a:rPr lang="en-US" sz="2000" dirty="0" smtClean="0">
                <a:solidFill>
                  <a:schemeClr val="accent1"/>
                </a:solidFill>
              </a:rPr>
              <a:t>5 and 10 are operands</a:t>
            </a:r>
            <a:endParaRPr lang="en-US" sz="2000" dirty="0">
              <a:solidFill>
                <a:schemeClr val="accent1"/>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C00000"/>
                </a:solidFill>
              </a:rPr>
              <a:t>Next Class: Control Structures</a:t>
            </a:r>
            <a:br>
              <a:rPr lang="en-US" dirty="0" smtClean="0">
                <a:solidFill>
                  <a:srgbClr val="C00000"/>
                </a:solidFill>
              </a:rPr>
            </a:br>
            <a:endParaRPr lang="en-US" dirty="0">
              <a:solidFill>
                <a:srgbClr val="C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Operators</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rgbClr val="0070C0"/>
                </a:solidFill>
              </a:rPr>
              <a:t>Types of operators are: </a:t>
            </a:r>
          </a:p>
          <a:p>
            <a:pPr marL="971550" lvl="1" indent="-514350">
              <a:buFont typeface="+mj-lt"/>
              <a:buAutoNum type="arabicPeriod"/>
            </a:pPr>
            <a:r>
              <a:rPr lang="en-US" dirty="0" smtClean="0">
                <a:solidFill>
                  <a:srgbClr val="0070C0"/>
                </a:solidFill>
              </a:rPr>
              <a:t>Arithmetic operator</a:t>
            </a:r>
          </a:p>
          <a:p>
            <a:pPr marL="971550" lvl="1" indent="-514350">
              <a:buFont typeface="+mj-lt"/>
              <a:buAutoNum type="arabicPeriod"/>
            </a:pPr>
            <a:r>
              <a:rPr lang="en-US" dirty="0" smtClean="0">
                <a:solidFill>
                  <a:srgbClr val="0070C0"/>
                </a:solidFill>
              </a:rPr>
              <a:t>Unary operator</a:t>
            </a:r>
          </a:p>
          <a:p>
            <a:pPr marL="971550" lvl="1" indent="-514350">
              <a:buFont typeface="+mj-lt"/>
              <a:buAutoNum type="arabicPeriod"/>
            </a:pPr>
            <a:r>
              <a:rPr lang="en-US" dirty="0" smtClean="0">
                <a:solidFill>
                  <a:srgbClr val="0070C0"/>
                </a:solidFill>
              </a:rPr>
              <a:t>Relational operator</a:t>
            </a:r>
          </a:p>
          <a:p>
            <a:pPr marL="971550" lvl="1" indent="-514350">
              <a:buFont typeface="+mj-lt"/>
              <a:buAutoNum type="arabicPeriod"/>
            </a:pPr>
            <a:r>
              <a:rPr lang="en-US" dirty="0" smtClean="0">
                <a:solidFill>
                  <a:srgbClr val="0070C0"/>
                </a:solidFill>
              </a:rPr>
              <a:t>Logical operator</a:t>
            </a:r>
          </a:p>
          <a:p>
            <a:pPr marL="971550" lvl="1" indent="-514350">
              <a:buFont typeface="+mj-lt"/>
              <a:buAutoNum type="arabicPeriod"/>
            </a:pPr>
            <a:r>
              <a:rPr lang="en-US" dirty="0" smtClean="0">
                <a:solidFill>
                  <a:srgbClr val="0070C0"/>
                </a:solidFill>
              </a:rPr>
              <a:t>Assignment operator</a:t>
            </a:r>
          </a:p>
          <a:p>
            <a:pPr marL="971550" lvl="1" indent="-514350">
              <a:buFont typeface="+mj-lt"/>
              <a:buAutoNum type="arabicPeriod"/>
            </a:pPr>
            <a:r>
              <a:rPr lang="en-US" dirty="0" smtClean="0">
                <a:solidFill>
                  <a:srgbClr val="0070C0"/>
                </a:solidFill>
              </a:rPr>
              <a:t>Conditional operator</a:t>
            </a:r>
          </a:p>
          <a:p>
            <a:pPr marL="971550" lvl="1" indent="-514350">
              <a:buFont typeface="+mj-lt"/>
              <a:buAutoNum type="arabicPeriod"/>
            </a:pPr>
            <a:r>
              <a:rPr lang="en-US" dirty="0" smtClean="0">
                <a:solidFill>
                  <a:srgbClr val="0070C0"/>
                </a:solidFill>
              </a:rPr>
              <a:t>Bitwise operator</a:t>
            </a:r>
            <a:endParaRPr lang="en-US" dirty="0">
              <a:solidFill>
                <a:srgbClr val="0070C0"/>
              </a:solidFill>
            </a:endParaRPr>
          </a:p>
          <a:p>
            <a:pPr marL="971550" lvl="1" indent="-514350">
              <a:buFont typeface="+mj-lt"/>
              <a:buAutoNum type="arabicPeriod"/>
            </a:pPr>
            <a:r>
              <a:rPr lang="en-US" dirty="0" smtClean="0"/>
              <a:t>Special operator</a:t>
            </a:r>
            <a:endParaRPr lang="en-US" dirty="0" smtClean="0">
              <a:solidFill>
                <a:srgbClr val="0070C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143000" y="284163"/>
            <a:ext cx="7543800" cy="1163637"/>
          </a:xfrm>
        </p:spPr>
        <p:txBody>
          <a:bodyPr>
            <a:normAutofit/>
          </a:bodyPr>
          <a:lstStyle/>
          <a:p>
            <a:r>
              <a:rPr lang="en-IN" sz="3600" dirty="0" smtClean="0"/>
              <a:t>Description of Operators</a:t>
            </a:r>
          </a:p>
        </p:txBody>
      </p:sp>
      <p:sp>
        <p:nvSpPr>
          <p:cNvPr id="5123" name="Content Placeholder 2"/>
          <p:cNvSpPr>
            <a:spLocks noGrp="1"/>
          </p:cNvSpPr>
          <p:nvPr>
            <p:ph idx="1"/>
          </p:nvPr>
        </p:nvSpPr>
        <p:spPr>
          <a:xfrm>
            <a:off x="500062" y="1581150"/>
            <a:ext cx="8643938" cy="5200650"/>
          </a:xfrm>
        </p:spPr>
        <p:txBody>
          <a:bodyPr>
            <a:normAutofit/>
          </a:bodyPr>
          <a:lstStyle/>
          <a:p>
            <a:pPr algn="just">
              <a:buFont typeface="Wingdings" pitchFamily="2" charset="2"/>
              <a:buChar char="Ø"/>
            </a:pPr>
            <a:r>
              <a:rPr lang="en-US" dirty="0" smtClean="0">
                <a:solidFill>
                  <a:schemeClr val="accent5">
                    <a:lumMod val="50000"/>
                  </a:schemeClr>
                </a:solidFill>
                <a:cs typeface="Times New Roman" pitchFamily="18" charset="0"/>
              </a:rPr>
              <a:t>Arithmetic Operators </a:t>
            </a:r>
          </a:p>
          <a:p>
            <a:pPr algn="just">
              <a:buNone/>
            </a:pPr>
            <a:r>
              <a:rPr lang="en-US" dirty="0" smtClean="0">
                <a:solidFill>
                  <a:schemeClr val="accent5">
                    <a:lumMod val="50000"/>
                  </a:schemeClr>
                </a:solidFill>
                <a:cs typeface="Times New Roman" pitchFamily="18" charset="0"/>
              </a:rPr>
              <a:t>   </a:t>
            </a:r>
            <a:r>
              <a:rPr lang="en-US" sz="2400" dirty="0" smtClean="0">
                <a:cs typeface="Times New Roman" pitchFamily="18" charset="0"/>
              </a:rPr>
              <a:t>These are binary operators i.e. expression requires two operands </a:t>
            </a:r>
          </a:p>
          <a:p>
            <a:pPr algn="just">
              <a:buFont typeface="Wingdings" pitchFamily="2" charset="2"/>
              <a:buChar char="Ø"/>
            </a:pPr>
            <a:endParaRPr lang="en-US" dirty="0" smtClean="0">
              <a:solidFill>
                <a:schemeClr val="accent5">
                  <a:lumMod val="50000"/>
                </a:schemeClr>
              </a:solidFill>
              <a:cs typeface="Times New Roman" pitchFamily="18" charset="0"/>
            </a:endParaRPr>
          </a:p>
          <a:p>
            <a:pPr algn="just">
              <a:buFont typeface="Wingdings" pitchFamily="2" charset="2"/>
              <a:buChar char="Ø"/>
            </a:pPr>
            <a:endParaRPr lang="en-US" dirty="0" smtClean="0">
              <a:solidFill>
                <a:schemeClr val="accent5">
                  <a:lumMod val="50000"/>
                </a:schemeClr>
              </a:solidFill>
              <a:cs typeface="Times New Roman" pitchFamily="18" charset="0"/>
            </a:endParaRPr>
          </a:p>
        </p:txBody>
      </p:sp>
      <p:graphicFrame>
        <p:nvGraphicFramePr>
          <p:cNvPr id="5" name="Table 4"/>
          <p:cNvGraphicFramePr>
            <a:graphicFrameLocks noGrp="1"/>
          </p:cNvGraphicFramePr>
          <p:nvPr/>
        </p:nvGraphicFramePr>
        <p:xfrm>
          <a:off x="762000" y="2819400"/>
          <a:ext cx="7620000" cy="2519680"/>
        </p:xfrm>
        <a:graphic>
          <a:graphicData uri="http://schemas.openxmlformats.org/drawingml/2006/table">
            <a:tbl>
              <a:tblPr firstRow="1" bandRow="1">
                <a:tableStyleId>{616DA210-FB5B-4158-B5E0-FEB733F419BA}</a:tableStyleId>
              </a:tblPr>
              <a:tblGrid>
                <a:gridCol w="1143000"/>
                <a:gridCol w="3333750"/>
                <a:gridCol w="3143250"/>
              </a:tblGrid>
              <a:tr h="370840">
                <a:tc>
                  <a:txBody>
                    <a:bodyPr/>
                    <a:lstStyle/>
                    <a:p>
                      <a:r>
                        <a:rPr lang="en-US" sz="2000" dirty="0" smtClean="0"/>
                        <a:t>Operator</a:t>
                      </a:r>
                      <a:endParaRPr lang="en-US" sz="2000" b="1" dirty="0">
                        <a:solidFill>
                          <a:schemeClr val="tx1"/>
                        </a:solidFill>
                      </a:endParaRPr>
                    </a:p>
                  </a:txBody>
                  <a:tcPr/>
                </a:tc>
                <a:tc>
                  <a:txBody>
                    <a:bodyPr/>
                    <a:lstStyle/>
                    <a:p>
                      <a:r>
                        <a:rPr lang="en-US" sz="2000" dirty="0" smtClean="0"/>
                        <a:t>Description</a:t>
                      </a:r>
                      <a:endParaRPr lang="en-US" sz="2000" b="1" dirty="0">
                        <a:solidFill>
                          <a:schemeClr val="tx1"/>
                        </a:solidFill>
                      </a:endParaRPr>
                    </a:p>
                  </a:txBody>
                  <a:tcPr/>
                </a:tc>
                <a:tc>
                  <a:txBody>
                    <a:bodyPr/>
                    <a:lstStyle/>
                    <a:p>
                      <a:r>
                        <a:rPr lang="en-US" sz="2000" dirty="0" smtClean="0"/>
                        <a:t>Example (a=4 and b=2)</a:t>
                      </a:r>
                      <a:endParaRPr lang="en-US" sz="2000" b="1" dirty="0">
                        <a:solidFill>
                          <a:schemeClr val="tx1"/>
                        </a:solidFill>
                      </a:endParaRPr>
                    </a:p>
                  </a:txBody>
                  <a:tcPr/>
                </a:tc>
              </a:tr>
              <a:tr h="370840">
                <a:tc>
                  <a:txBody>
                    <a:bodyPr/>
                    <a:lstStyle/>
                    <a:p>
                      <a:r>
                        <a:rPr lang="en-US" dirty="0" smtClean="0"/>
                        <a:t>+</a:t>
                      </a:r>
                      <a:endParaRPr lang="en-US" dirty="0">
                        <a:solidFill>
                          <a:schemeClr val="tx1"/>
                        </a:solidFill>
                      </a:endParaRPr>
                    </a:p>
                  </a:txBody>
                  <a:tcPr/>
                </a:tc>
                <a:tc>
                  <a:txBody>
                    <a:bodyPr/>
                    <a:lstStyle/>
                    <a:p>
                      <a:r>
                        <a:rPr lang="en-US" dirty="0" smtClean="0"/>
                        <a:t>Addition of two </a:t>
                      </a:r>
                      <a:r>
                        <a:rPr lang="en-US" baseline="0" dirty="0" smtClean="0"/>
                        <a:t>operands</a:t>
                      </a:r>
                      <a:endParaRPr lang="en-US" dirty="0">
                        <a:solidFill>
                          <a:schemeClr val="tx1"/>
                        </a:solidFill>
                      </a:endParaRPr>
                    </a:p>
                  </a:txBody>
                  <a:tcPr/>
                </a:tc>
                <a:tc>
                  <a:txBody>
                    <a:bodyPr/>
                    <a:lstStyle/>
                    <a:p>
                      <a:r>
                        <a:rPr lang="en-US" dirty="0" smtClean="0"/>
                        <a:t>a</a:t>
                      </a:r>
                      <a:r>
                        <a:rPr lang="en-US" baseline="0" dirty="0" smtClean="0"/>
                        <a:t> </a:t>
                      </a:r>
                      <a:r>
                        <a:rPr lang="en-US" dirty="0" smtClean="0"/>
                        <a:t>+ b = 6</a:t>
                      </a:r>
                      <a:endParaRPr lang="en-US" dirty="0">
                        <a:solidFill>
                          <a:schemeClr val="tx1"/>
                        </a:solidFill>
                      </a:endParaRPr>
                    </a:p>
                  </a:txBody>
                  <a:tcPr/>
                </a:tc>
              </a:tr>
              <a:tr h="370840">
                <a:tc>
                  <a:txBody>
                    <a:bodyPr/>
                    <a:lstStyle/>
                    <a:p>
                      <a:r>
                        <a:rPr lang="en-US" dirty="0" smtClean="0"/>
                        <a:t>-</a:t>
                      </a:r>
                      <a:endParaRPr lang="en-US" dirty="0">
                        <a:solidFill>
                          <a:schemeClr val="tx1"/>
                        </a:solidFill>
                      </a:endParaRPr>
                    </a:p>
                  </a:txBody>
                  <a:tcPr/>
                </a:tc>
                <a:tc>
                  <a:txBody>
                    <a:bodyPr/>
                    <a:lstStyle/>
                    <a:p>
                      <a:r>
                        <a:rPr lang="en-US" dirty="0" smtClean="0"/>
                        <a:t>Subtraction of two </a:t>
                      </a:r>
                      <a:r>
                        <a:rPr lang="en-US" baseline="0" dirty="0" smtClean="0"/>
                        <a:t>operands</a:t>
                      </a:r>
                      <a:endParaRPr lang="en-US" dirty="0">
                        <a:solidFill>
                          <a:schemeClr val="tx1"/>
                        </a:solidFill>
                      </a:endParaRPr>
                    </a:p>
                  </a:txBody>
                  <a:tcPr/>
                </a:tc>
                <a:tc>
                  <a:txBody>
                    <a:bodyPr/>
                    <a:lstStyle/>
                    <a:p>
                      <a:r>
                        <a:rPr lang="en-US" dirty="0" smtClean="0"/>
                        <a:t>a – b = 2</a:t>
                      </a:r>
                      <a:endParaRPr lang="en-US"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en-US" dirty="0">
                        <a:solidFill>
                          <a:schemeClr val="tx1"/>
                        </a:solidFill>
                      </a:endParaRPr>
                    </a:p>
                  </a:txBody>
                  <a:tcPr/>
                </a:tc>
                <a:tc>
                  <a:txBody>
                    <a:bodyPr/>
                    <a:lstStyle/>
                    <a:p>
                      <a:r>
                        <a:rPr lang="en-US" dirty="0" smtClean="0"/>
                        <a:t>Multiplication of two</a:t>
                      </a:r>
                      <a:r>
                        <a:rPr lang="en-US" baseline="0" dirty="0" smtClean="0"/>
                        <a:t> operands</a:t>
                      </a:r>
                      <a:endParaRPr lang="en-US" dirty="0">
                        <a:solidFill>
                          <a:schemeClr val="tx1"/>
                        </a:solidFill>
                      </a:endParaRPr>
                    </a:p>
                  </a:txBody>
                  <a:tcPr/>
                </a:tc>
                <a:tc>
                  <a:txBody>
                    <a:bodyPr/>
                    <a:lstStyle/>
                    <a:p>
                      <a:r>
                        <a:rPr lang="en-US" dirty="0" smtClean="0"/>
                        <a:t>a * b = 8</a:t>
                      </a:r>
                      <a:endParaRPr lang="en-US" dirty="0">
                        <a:solidFill>
                          <a:schemeClr val="tx1"/>
                        </a:solidFill>
                      </a:endParaRPr>
                    </a:p>
                  </a:txBody>
                  <a:tcPr/>
                </a:tc>
              </a:tr>
              <a:tr h="370840">
                <a:tc>
                  <a:txBody>
                    <a:bodyPr/>
                    <a:lstStyle/>
                    <a:p>
                      <a:r>
                        <a:rPr lang="en-US" dirty="0" smtClean="0"/>
                        <a:t>/</a:t>
                      </a:r>
                      <a:endParaRPr lang="en-US" dirty="0">
                        <a:solidFill>
                          <a:schemeClr val="tx1"/>
                        </a:solidFill>
                      </a:endParaRPr>
                    </a:p>
                  </a:txBody>
                  <a:tcPr/>
                </a:tc>
                <a:tc>
                  <a:txBody>
                    <a:bodyPr/>
                    <a:lstStyle/>
                    <a:p>
                      <a:r>
                        <a:rPr lang="en-US" dirty="0" smtClean="0"/>
                        <a:t>Division of two </a:t>
                      </a:r>
                      <a:r>
                        <a:rPr lang="en-US" baseline="0" dirty="0" smtClean="0"/>
                        <a:t>operands</a:t>
                      </a:r>
                      <a:endParaRPr lang="en-US" dirty="0">
                        <a:solidFill>
                          <a:schemeClr val="tx1"/>
                        </a:solidFill>
                      </a:endParaRPr>
                    </a:p>
                  </a:txBody>
                  <a:tcPr/>
                </a:tc>
                <a:tc>
                  <a:txBody>
                    <a:bodyPr/>
                    <a:lstStyle/>
                    <a:p>
                      <a:r>
                        <a:rPr lang="en-US" dirty="0" smtClean="0"/>
                        <a:t>a</a:t>
                      </a:r>
                      <a:r>
                        <a:rPr lang="en-US" baseline="0" dirty="0" smtClean="0"/>
                        <a:t> </a:t>
                      </a:r>
                      <a:r>
                        <a:rPr lang="en-US" dirty="0" smtClean="0"/>
                        <a:t>/ b = 2</a:t>
                      </a:r>
                      <a:endParaRPr lang="en-US" dirty="0">
                        <a:solidFill>
                          <a:schemeClr val="tx1"/>
                        </a:solidFill>
                      </a:endParaRPr>
                    </a:p>
                  </a:txBody>
                  <a:tcPr/>
                </a:tc>
              </a:tr>
              <a:tr h="370840">
                <a:tc>
                  <a:txBody>
                    <a:bodyPr/>
                    <a:lstStyle/>
                    <a:p>
                      <a:r>
                        <a:rPr lang="en-US" dirty="0" smtClean="0"/>
                        <a:t>%</a:t>
                      </a:r>
                      <a:endParaRPr lang="en-US" dirty="0">
                        <a:solidFill>
                          <a:schemeClr val="tx1"/>
                        </a:solidFill>
                      </a:endParaRPr>
                    </a:p>
                  </a:txBody>
                  <a:tcPr/>
                </a:tc>
                <a:tc>
                  <a:txBody>
                    <a:bodyPr/>
                    <a:lstStyle/>
                    <a:p>
                      <a:r>
                        <a:rPr lang="en-US" dirty="0" smtClean="0"/>
                        <a:t>Modulus gives the remainder after division</a:t>
                      </a:r>
                      <a:r>
                        <a:rPr lang="en-US" baseline="0" dirty="0" smtClean="0"/>
                        <a:t> of two operands</a:t>
                      </a:r>
                      <a:endParaRPr lang="en-US" dirty="0">
                        <a:solidFill>
                          <a:schemeClr val="tx1"/>
                        </a:solidFill>
                      </a:endParaRPr>
                    </a:p>
                  </a:txBody>
                  <a:tcPr/>
                </a:tc>
                <a:tc>
                  <a:txBody>
                    <a:bodyPr/>
                    <a:lstStyle/>
                    <a:p>
                      <a:r>
                        <a:rPr lang="en-US" dirty="0" smtClean="0"/>
                        <a:t> a % b</a:t>
                      </a:r>
                      <a:r>
                        <a:rPr lang="en-US" baseline="0" dirty="0" smtClean="0"/>
                        <a:t> = 0</a:t>
                      </a:r>
                      <a:endParaRPr lang="en-US" dirty="0">
                        <a:solidFill>
                          <a:schemeClr val="tx1"/>
                        </a:solidFill>
                      </a:endParaRPr>
                    </a:p>
                  </a:txBody>
                  <a:tcPr/>
                </a:tc>
              </a:tr>
            </a:tbl>
          </a:graphicData>
        </a:graphic>
      </p:graphicFrame>
    </p:spTree>
    <p:extLst>
      <p:ext uri="{BB962C8B-B14F-4D97-AF65-F5344CB8AC3E}">
        <p14:creationId xmlns:p14="http://schemas.microsoft.com/office/powerpoint/2010/main" xmlns="" val="412073939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71800" y="2362200"/>
            <a:ext cx="5715000" cy="3276600"/>
            <a:chOff x="3200400" y="3200400"/>
            <a:chExt cx="5715000" cy="2895600"/>
          </a:xfrm>
        </p:grpSpPr>
        <p:sp>
          <p:nvSpPr>
            <p:cNvPr id="4" name="Oval 3"/>
            <p:cNvSpPr/>
            <p:nvPr/>
          </p:nvSpPr>
          <p:spPr>
            <a:xfrm>
              <a:off x="3200400" y="3733800"/>
              <a:ext cx="3962400" cy="23622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a:stCxn id="4" idx="7"/>
            </p:cNvCxnSpPr>
            <p:nvPr/>
          </p:nvCxnSpPr>
          <p:spPr>
            <a:xfrm rot="5400000" flipH="1" flipV="1">
              <a:off x="6585392" y="3349928"/>
              <a:ext cx="726936" cy="73268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7315200" y="3200400"/>
              <a:ext cx="1600200" cy="571176"/>
            </a:xfrm>
            <a:prstGeom prst="rect">
              <a:avLst/>
            </a:prstGeom>
            <a:noFill/>
          </p:spPr>
          <p:txBody>
            <a:bodyPr wrap="square" rtlCol="0">
              <a:spAutoFit/>
            </a:bodyPr>
            <a:lstStyle/>
            <a:p>
              <a:r>
                <a:rPr lang="en-US" dirty="0" smtClean="0"/>
                <a:t>Arithmetic Operators </a:t>
              </a:r>
              <a:endParaRPr lang="en-US" dirty="0"/>
            </a:p>
          </p:txBody>
        </p:sp>
      </p:grpSp>
      <p:sp>
        <p:nvSpPr>
          <p:cNvPr id="2" name="Title 1"/>
          <p:cNvSpPr>
            <a:spLocks noGrp="1"/>
          </p:cNvSpPr>
          <p:nvPr>
            <p:ph type="title"/>
          </p:nvPr>
        </p:nvSpPr>
        <p:spPr/>
        <p:txBody>
          <a:bodyPr/>
          <a:lstStyle/>
          <a:p>
            <a:r>
              <a:rPr lang="en-US" dirty="0" smtClean="0"/>
              <a:t>Arithmetic Operators </a:t>
            </a:r>
            <a:endParaRPr lang="en-US" dirty="0"/>
          </a:p>
        </p:txBody>
      </p:sp>
      <p:sp>
        <p:nvSpPr>
          <p:cNvPr id="3" name="Content Placeholder 2"/>
          <p:cNvSpPr>
            <a:spLocks noGrp="1"/>
          </p:cNvSpPr>
          <p:nvPr>
            <p:ph idx="1"/>
          </p:nvPr>
        </p:nvSpPr>
        <p:spPr/>
        <p:txBody>
          <a:bodyPr>
            <a:normAutofit/>
          </a:bodyPr>
          <a:lstStyle/>
          <a:p>
            <a:pPr marL="514350" lvl="0" indent="-514350">
              <a:buNone/>
            </a:pPr>
            <a:r>
              <a:rPr lang="en-US" sz="2400" dirty="0" smtClean="0"/>
              <a:t>	If the radius of car wheel is 15inch then what will the diameter and calculate distance traveled after one rotation of that wheel?</a:t>
            </a:r>
          </a:p>
          <a:p>
            <a:pPr marL="0" indent="0">
              <a:buNone/>
            </a:pPr>
            <a:r>
              <a:rPr lang="en-US" sz="2400" dirty="0" smtClean="0"/>
              <a:t>       Sol: </a:t>
            </a:r>
          </a:p>
          <a:p>
            <a:pPr marL="0" indent="0">
              <a:buNone/>
            </a:pPr>
            <a:r>
              <a:rPr lang="en-US" sz="2400" dirty="0" smtClean="0"/>
              <a:t>	r </a:t>
            </a:r>
            <a:r>
              <a:rPr lang="en-US" sz="2400" dirty="0" smtClean="0">
                <a:solidFill>
                  <a:srgbClr val="660066"/>
                </a:solidFill>
              </a:rPr>
              <a:t>=</a:t>
            </a:r>
            <a:r>
              <a:rPr lang="en-US" sz="2400" dirty="0" smtClean="0"/>
              <a:t> 15</a:t>
            </a:r>
          </a:p>
          <a:p>
            <a:pPr marL="0" indent="0">
              <a:buNone/>
            </a:pPr>
            <a:r>
              <a:rPr lang="en-US" sz="2400" dirty="0" smtClean="0"/>
              <a:t>	diameter </a:t>
            </a:r>
            <a:r>
              <a:rPr lang="en-US" sz="2400" dirty="0" smtClean="0">
                <a:solidFill>
                  <a:srgbClr val="660066"/>
                </a:solidFill>
              </a:rPr>
              <a:t>=</a:t>
            </a:r>
            <a:r>
              <a:rPr lang="en-US" sz="2400" dirty="0" smtClean="0"/>
              <a:t> r </a:t>
            </a:r>
            <a:r>
              <a:rPr lang="en-US" sz="2400" dirty="0" smtClean="0">
                <a:solidFill>
                  <a:srgbClr val="660066"/>
                </a:solidFill>
              </a:rPr>
              <a:t>+</a:t>
            </a:r>
            <a:r>
              <a:rPr lang="en-US" sz="2400" dirty="0" smtClean="0"/>
              <a:t> r </a:t>
            </a:r>
            <a:r>
              <a:rPr lang="en-US" sz="2400" dirty="0" smtClean="0">
                <a:solidFill>
                  <a:srgbClr val="660066"/>
                </a:solidFill>
              </a:rPr>
              <a:t>=</a:t>
            </a:r>
            <a:r>
              <a:rPr lang="en-US" sz="2400" dirty="0" smtClean="0"/>
              <a:t> 2 </a:t>
            </a:r>
            <a:r>
              <a:rPr lang="en-US" sz="2400" dirty="0" smtClean="0">
                <a:solidFill>
                  <a:srgbClr val="660066"/>
                </a:solidFill>
              </a:rPr>
              <a:t>*</a:t>
            </a:r>
            <a:r>
              <a:rPr lang="en-US" sz="2400" dirty="0" smtClean="0"/>
              <a:t> r </a:t>
            </a:r>
            <a:r>
              <a:rPr lang="en-US" sz="2400" dirty="0" smtClean="0">
                <a:solidFill>
                  <a:srgbClr val="660066"/>
                </a:solidFill>
              </a:rPr>
              <a:t>=</a:t>
            </a:r>
            <a:r>
              <a:rPr lang="en-US" sz="2400" dirty="0" smtClean="0"/>
              <a:t> 2 </a:t>
            </a:r>
            <a:r>
              <a:rPr lang="en-US" sz="2400" b="1" dirty="0" smtClean="0">
                <a:solidFill>
                  <a:srgbClr val="660066"/>
                </a:solidFill>
              </a:rPr>
              <a:t>*</a:t>
            </a:r>
            <a:r>
              <a:rPr lang="en-US" sz="2400" dirty="0" smtClean="0"/>
              <a:t> 15 </a:t>
            </a:r>
            <a:r>
              <a:rPr lang="en-US" sz="2400" dirty="0" smtClean="0">
                <a:solidFill>
                  <a:srgbClr val="660066"/>
                </a:solidFill>
              </a:rPr>
              <a:t>=</a:t>
            </a:r>
            <a:r>
              <a:rPr lang="en-US" sz="2400" dirty="0" smtClean="0"/>
              <a:t> 30</a:t>
            </a:r>
          </a:p>
          <a:p>
            <a:pPr marL="0" indent="0">
              <a:buNone/>
            </a:pPr>
            <a:r>
              <a:rPr lang="en-US" sz="2400" dirty="0" smtClean="0"/>
              <a:t>	</a:t>
            </a:r>
            <a:r>
              <a:rPr lang="en-US" sz="2400" dirty="0" err="1" smtClean="0"/>
              <a:t>dist_travelled</a:t>
            </a:r>
            <a:r>
              <a:rPr lang="en-US" sz="2400" dirty="0" smtClean="0"/>
              <a:t> </a:t>
            </a:r>
            <a:r>
              <a:rPr lang="en-US" sz="2400" dirty="0" smtClean="0">
                <a:solidFill>
                  <a:srgbClr val="660066"/>
                </a:solidFill>
              </a:rPr>
              <a:t>=</a:t>
            </a:r>
            <a:r>
              <a:rPr lang="en-US" sz="2400" dirty="0" smtClean="0"/>
              <a:t> pi </a:t>
            </a:r>
            <a:r>
              <a:rPr lang="en-US" sz="2400" dirty="0" smtClean="0">
                <a:solidFill>
                  <a:srgbClr val="660066"/>
                </a:solidFill>
              </a:rPr>
              <a:t>* </a:t>
            </a:r>
            <a:r>
              <a:rPr lang="en-US" sz="2400" dirty="0" smtClean="0"/>
              <a:t>d </a:t>
            </a:r>
          </a:p>
          <a:p>
            <a:pPr marL="0" indent="0">
              <a:buNone/>
            </a:pPr>
            <a:r>
              <a:rPr lang="en-US" sz="2400" dirty="0" smtClean="0"/>
              <a:t>	</a:t>
            </a:r>
            <a:r>
              <a:rPr lang="en-US" sz="2400" dirty="0" err="1" smtClean="0"/>
              <a:t>dist_travelled</a:t>
            </a:r>
            <a:r>
              <a:rPr lang="en-US" sz="2400" dirty="0" smtClean="0"/>
              <a:t> </a:t>
            </a:r>
            <a:r>
              <a:rPr lang="en-US" sz="2400" dirty="0" smtClean="0">
                <a:solidFill>
                  <a:srgbClr val="660066"/>
                </a:solidFill>
              </a:rPr>
              <a:t>=</a:t>
            </a:r>
            <a:r>
              <a:rPr lang="en-US" sz="2400" dirty="0" smtClean="0"/>
              <a:t> pi </a:t>
            </a:r>
            <a:r>
              <a:rPr lang="en-US" sz="2400" b="1" dirty="0" smtClean="0">
                <a:solidFill>
                  <a:srgbClr val="660066"/>
                </a:solidFill>
              </a:rPr>
              <a:t>*</a:t>
            </a:r>
            <a:r>
              <a:rPr lang="en-US" sz="2400" dirty="0" smtClean="0"/>
              <a:t> diameter</a:t>
            </a:r>
          </a:p>
          <a:p>
            <a:pPr marL="0" indent="0">
              <a:buNone/>
            </a:pPr>
            <a:r>
              <a:rPr lang="en-US" sz="2400" dirty="0" smtClean="0"/>
              <a:t>			    </a:t>
            </a:r>
            <a:r>
              <a:rPr lang="en-US" sz="2400" dirty="0" smtClean="0">
                <a:solidFill>
                  <a:srgbClr val="660066"/>
                </a:solidFill>
              </a:rPr>
              <a:t>=</a:t>
            </a:r>
            <a:r>
              <a:rPr lang="en-US" sz="2400" dirty="0" smtClean="0"/>
              <a:t> 3.14 </a:t>
            </a:r>
            <a:r>
              <a:rPr lang="en-US" sz="2400" b="1" dirty="0" smtClean="0">
                <a:solidFill>
                  <a:srgbClr val="660066"/>
                </a:solidFill>
              </a:rPr>
              <a:t>*</a:t>
            </a:r>
            <a:r>
              <a:rPr lang="en-US" sz="2400" dirty="0" smtClean="0"/>
              <a:t> 30 </a:t>
            </a:r>
            <a:r>
              <a:rPr lang="en-US" sz="2400" dirty="0" smtClean="0">
                <a:solidFill>
                  <a:srgbClr val="660066"/>
                </a:solidFill>
              </a:rPr>
              <a:t>=</a:t>
            </a:r>
            <a:r>
              <a:rPr lang="en-US" sz="2400" dirty="0" smtClean="0"/>
              <a:t> 94.2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400" dirty="0" smtClean="0"/>
              <a:t>To get the remainder of the integer value.</a:t>
            </a:r>
          </a:p>
          <a:p>
            <a:pPr>
              <a:buNone/>
            </a:pPr>
            <a:r>
              <a:rPr lang="en-US" sz="2400" dirty="0" err="1" smtClean="0"/>
              <a:t>Eg</a:t>
            </a:r>
            <a:r>
              <a:rPr lang="en-US" sz="2400" dirty="0" smtClean="0"/>
              <a:t>:</a:t>
            </a:r>
          </a:p>
          <a:p>
            <a:pPr>
              <a:buNone/>
            </a:pPr>
            <a:r>
              <a:rPr lang="en-US" sz="2400" dirty="0" smtClean="0"/>
              <a:t> 14 </a:t>
            </a:r>
            <a:r>
              <a:rPr lang="en-US" sz="2400" dirty="0" smtClean="0">
                <a:solidFill>
                  <a:srgbClr val="660066"/>
                </a:solidFill>
              </a:rPr>
              <a:t>mod</a:t>
            </a:r>
            <a:r>
              <a:rPr lang="en-US" sz="2400" dirty="0" smtClean="0"/>
              <a:t> 3 = 2</a:t>
            </a:r>
          </a:p>
          <a:p>
            <a:pPr>
              <a:buNone/>
            </a:pPr>
            <a:r>
              <a:rPr lang="en-US" sz="2400" dirty="0" smtClean="0"/>
              <a:t> 17 </a:t>
            </a:r>
            <a:r>
              <a:rPr lang="en-US" sz="2400" dirty="0" smtClean="0">
                <a:solidFill>
                  <a:srgbClr val="660066"/>
                </a:solidFill>
              </a:rPr>
              <a:t>mod</a:t>
            </a:r>
            <a:r>
              <a:rPr lang="en-US" sz="2400" dirty="0" smtClean="0"/>
              <a:t> 2 = 1 </a:t>
            </a:r>
          </a:p>
          <a:p>
            <a:pPr>
              <a:buNone/>
            </a:pPr>
            <a:r>
              <a:rPr lang="en-US" sz="2400" dirty="0" smtClean="0"/>
              <a:t> 190 </a:t>
            </a:r>
            <a:r>
              <a:rPr lang="en-US" sz="2400" dirty="0" smtClean="0">
                <a:solidFill>
                  <a:srgbClr val="660066"/>
                </a:solidFill>
              </a:rPr>
              <a:t>mod</a:t>
            </a:r>
            <a:r>
              <a:rPr lang="en-US" sz="2400" dirty="0" smtClean="0"/>
              <a:t> 3 = 1</a:t>
            </a:r>
          </a:p>
          <a:p>
            <a:pPr>
              <a:buNone/>
            </a:pPr>
            <a:endParaRPr lang="en-US" sz="2400" dirty="0" smtClean="0"/>
          </a:p>
          <a:p>
            <a:pPr>
              <a:buNone/>
            </a:pPr>
            <a:r>
              <a:rPr lang="en-US" sz="2400" dirty="0" smtClean="0"/>
              <a:t>Q:Suppose we have to distribute 10 chocolates among 3 students equally then after equal distribution how many chocolates will be left?</a:t>
            </a:r>
          </a:p>
          <a:p>
            <a:pPr>
              <a:buNone/>
            </a:pPr>
            <a:r>
              <a:rPr lang="en-US" sz="2400" dirty="0" smtClean="0"/>
              <a:t>Sol: 10 </a:t>
            </a:r>
            <a:r>
              <a:rPr lang="en-US" sz="2400" dirty="0" smtClean="0">
                <a:solidFill>
                  <a:srgbClr val="660066"/>
                </a:solidFill>
              </a:rPr>
              <a:t>mod</a:t>
            </a:r>
            <a:r>
              <a:rPr lang="en-US" sz="2400" dirty="0" smtClean="0"/>
              <a:t> 3 = 1 </a:t>
            </a:r>
          </a:p>
          <a:p>
            <a:pPr>
              <a:buNone/>
            </a:pPr>
            <a:r>
              <a:rPr lang="en-US" sz="2400" dirty="0" smtClean="0"/>
              <a:t>	   So 1 chocolate will be left as all 3 students will have 3        	chocolates each.</a:t>
            </a:r>
          </a:p>
        </p:txBody>
      </p:sp>
      <p:grpSp>
        <p:nvGrpSpPr>
          <p:cNvPr id="13" name="Group 12"/>
          <p:cNvGrpSpPr/>
          <p:nvPr/>
        </p:nvGrpSpPr>
        <p:grpSpPr>
          <a:xfrm>
            <a:off x="3581400" y="2209800"/>
            <a:ext cx="1295400" cy="923330"/>
            <a:chOff x="3581400" y="2209800"/>
            <a:chExt cx="1295400" cy="923330"/>
          </a:xfrm>
        </p:grpSpPr>
        <p:sp>
          <p:nvSpPr>
            <p:cNvPr id="4" name="TextBox 3"/>
            <p:cNvSpPr txBox="1"/>
            <p:nvPr/>
          </p:nvSpPr>
          <p:spPr>
            <a:xfrm>
              <a:off x="3581400" y="2209800"/>
              <a:ext cx="1295400"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3)14(4</a:t>
              </a:r>
            </a:p>
            <a:p>
              <a:r>
                <a:rPr lang="en-US" dirty="0" smtClean="0"/>
                <a:t>    12</a:t>
              </a:r>
            </a:p>
            <a:p>
              <a:r>
                <a:rPr lang="en-US" dirty="0" smtClean="0"/>
                <a:t>      2</a:t>
              </a:r>
            </a:p>
          </p:txBody>
        </p:sp>
        <p:cxnSp>
          <p:nvCxnSpPr>
            <p:cNvPr id="6" name="Straight Connector 5"/>
            <p:cNvCxnSpPr/>
            <p:nvPr/>
          </p:nvCxnSpPr>
          <p:spPr>
            <a:xfrm>
              <a:off x="3854668" y="2786280"/>
              <a:ext cx="304800" cy="1588"/>
            </a:xfrm>
            <a:prstGeom prst="line">
              <a:avLst/>
            </a:prstGeom>
          </p:spPr>
          <p:style>
            <a:lnRef idx="1">
              <a:schemeClr val="dk1"/>
            </a:lnRef>
            <a:fillRef idx="0">
              <a:schemeClr val="dk1"/>
            </a:fillRef>
            <a:effectRef idx="0">
              <a:schemeClr val="dk1"/>
            </a:effectRef>
            <a:fontRef idx="minor">
              <a:schemeClr val="tx1"/>
            </a:fontRef>
          </p:style>
        </p:cxnSp>
      </p:grpSp>
      <p:grpSp>
        <p:nvGrpSpPr>
          <p:cNvPr id="7" name="Group 6"/>
          <p:cNvGrpSpPr/>
          <p:nvPr/>
        </p:nvGrpSpPr>
        <p:grpSpPr>
          <a:xfrm>
            <a:off x="4731657" y="1143000"/>
            <a:ext cx="3276600" cy="3276600"/>
            <a:chOff x="4731657" y="1143000"/>
            <a:chExt cx="3276600" cy="3276600"/>
          </a:xfrm>
        </p:grpSpPr>
        <p:pic>
          <p:nvPicPr>
            <p:cNvPr id="8" name="Picture 2" descr="http://alternatewrites.com/wp-content/uploads/2012/06/post-it-note-with-a-pin-300x3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31657" y="1143000"/>
              <a:ext cx="3276600" cy="32766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rot="21303997">
              <a:off x="5303157" y="1800954"/>
              <a:ext cx="2133600" cy="2308324"/>
            </a:xfrm>
            <a:prstGeom prst="rect">
              <a:avLst/>
            </a:prstGeom>
            <a:noFill/>
          </p:spPr>
          <p:txBody>
            <a:bodyPr wrap="square" rtlCol="0">
              <a:spAutoFit/>
            </a:bodyPr>
            <a:lstStyle/>
            <a:p>
              <a:r>
                <a:rPr lang="en-US" b="1" dirty="0" smtClean="0">
                  <a:solidFill>
                    <a:srgbClr val="002060"/>
                  </a:solidFill>
                  <a:latin typeface="Bradley Hand ITC" panose="03070402050302030203" pitchFamily="66" charset="0"/>
                </a:rPr>
                <a:t>Quick yak:</a:t>
              </a:r>
            </a:p>
            <a:p>
              <a:r>
                <a:rPr lang="en-US" b="1" dirty="0" smtClean="0">
                  <a:latin typeface="Bradley Hand ITC" panose="03070402050302030203" pitchFamily="66" charset="0"/>
                </a:rPr>
                <a:t>Discuss where all arithmetic operators are being used daily like - </a:t>
              </a:r>
            </a:p>
            <a:p>
              <a:pPr marL="285750" indent="-285750">
                <a:buFont typeface="Arial" panose="020B0604020202020204" pitchFamily="34" charset="0"/>
                <a:buChar char="•"/>
              </a:pPr>
              <a:r>
                <a:rPr lang="en-US" b="1" dirty="0" smtClean="0">
                  <a:latin typeface="Bradley Hand ITC" panose="03070402050302030203" pitchFamily="66" charset="0"/>
                </a:rPr>
                <a:t>Summing up the expenses done in a day</a:t>
              </a:r>
              <a:endParaRPr lang="en-IN" b="1" dirty="0">
                <a:latin typeface="Bradley Hand ITC" panose="03070402050302030203"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pPr>
              <a:buFont typeface="Wingdings" pitchFamily="2" charset="2"/>
              <a:buChar char="Ø"/>
            </a:pPr>
            <a:r>
              <a:rPr lang="en-US" dirty="0" smtClean="0">
                <a:solidFill>
                  <a:schemeClr val="accent5">
                    <a:lumMod val="50000"/>
                  </a:schemeClr>
                </a:solidFill>
                <a:cs typeface="Times New Roman" pitchFamily="18" charset="0"/>
              </a:rPr>
              <a:t>Unary Operator</a:t>
            </a:r>
          </a:p>
          <a:p>
            <a:pPr>
              <a:spcBef>
                <a:spcPts val="0"/>
              </a:spcBef>
              <a:buNone/>
            </a:pPr>
            <a:r>
              <a:rPr lang="en-US" sz="2400" dirty="0" smtClean="0">
                <a:cs typeface="Times New Roman" pitchFamily="18" charset="0"/>
              </a:rPr>
              <a:t>These operator requires only one operand.</a:t>
            </a:r>
          </a:p>
        </p:txBody>
      </p:sp>
      <p:graphicFrame>
        <p:nvGraphicFramePr>
          <p:cNvPr id="5" name="Table 4"/>
          <p:cNvGraphicFramePr>
            <a:graphicFrameLocks noGrp="1"/>
          </p:cNvGraphicFramePr>
          <p:nvPr/>
        </p:nvGraphicFramePr>
        <p:xfrm>
          <a:off x="761999" y="1600200"/>
          <a:ext cx="7620002" cy="2956560"/>
        </p:xfrm>
        <a:graphic>
          <a:graphicData uri="http://schemas.openxmlformats.org/drawingml/2006/table">
            <a:tbl>
              <a:tblPr firstRow="1" bandRow="1">
                <a:tableStyleId>{616DA210-FB5B-4158-B5E0-FEB733F419BA}</a:tableStyleId>
              </a:tblPr>
              <a:tblGrid>
                <a:gridCol w="1143001"/>
                <a:gridCol w="3333750"/>
                <a:gridCol w="3143251"/>
              </a:tblGrid>
              <a:tr h="370840">
                <a:tc>
                  <a:txBody>
                    <a:bodyPr/>
                    <a:lstStyle/>
                    <a:p>
                      <a:r>
                        <a:rPr lang="en-US" sz="2000" dirty="0" smtClean="0"/>
                        <a:t>Operator</a:t>
                      </a:r>
                      <a:endParaRPr lang="en-US" sz="2000" b="1" dirty="0">
                        <a:solidFill>
                          <a:schemeClr val="tx1"/>
                        </a:solidFill>
                      </a:endParaRPr>
                    </a:p>
                  </a:txBody>
                  <a:tcPr/>
                </a:tc>
                <a:tc>
                  <a:txBody>
                    <a:bodyPr/>
                    <a:lstStyle/>
                    <a:p>
                      <a:r>
                        <a:rPr lang="en-US" sz="2000" dirty="0" smtClean="0"/>
                        <a:t>Description</a:t>
                      </a:r>
                      <a:endParaRPr lang="en-US" sz="2000" b="1" dirty="0">
                        <a:solidFill>
                          <a:schemeClr val="tx1"/>
                        </a:solidFill>
                      </a:endParaRPr>
                    </a:p>
                  </a:txBody>
                  <a:tcPr/>
                </a:tc>
                <a:tc>
                  <a:txBody>
                    <a:bodyPr/>
                    <a:lstStyle/>
                    <a:p>
                      <a:r>
                        <a:rPr lang="en-US" sz="2000" dirty="0" smtClean="0"/>
                        <a:t>Example(count=1)</a:t>
                      </a:r>
                      <a:endParaRPr lang="en-US" sz="2000" b="1"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en-US" dirty="0">
                        <a:solidFill>
                          <a:schemeClr val="tx1"/>
                        </a:solidFill>
                      </a:endParaRPr>
                    </a:p>
                  </a:txBody>
                  <a:tcPr/>
                </a:tc>
                <a:tc>
                  <a:txBody>
                    <a:bodyPr/>
                    <a:lstStyle/>
                    <a:p>
                      <a:r>
                        <a:rPr lang="en-US" dirty="0" smtClean="0"/>
                        <a:t>unary plus is used to show positive value</a:t>
                      </a:r>
                      <a:endParaRPr lang="en-US" dirty="0">
                        <a:solidFill>
                          <a:schemeClr val="tx1"/>
                        </a:solidFill>
                      </a:endParaRPr>
                    </a:p>
                  </a:txBody>
                  <a:tcPr/>
                </a:tc>
                <a:tc>
                  <a:txBody>
                    <a:bodyPr/>
                    <a:lstStyle/>
                    <a:p>
                      <a:r>
                        <a:rPr lang="en-US" dirty="0" smtClean="0"/>
                        <a:t>+count; 	value</a:t>
                      </a:r>
                      <a:r>
                        <a:rPr lang="en-US" baseline="0" dirty="0" smtClean="0"/>
                        <a:t> is 1</a:t>
                      </a:r>
                      <a:endParaRPr lang="en-US" dirty="0">
                        <a:solidFill>
                          <a:schemeClr val="tx1"/>
                        </a:solidFill>
                      </a:endParaRPr>
                    </a:p>
                  </a:txBody>
                  <a:tcPr/>
                </a:tc>
              </a:tr>
              <a:tr h="370840">
                <a:tc>
                  <a:txBody>
                    <a:bodyPr/>
                    <a:lstStyle/>
                    <a:p>
                      <a:r>
                        <a:rPr lang="en-US" dirty="0" smtClean="0"/>
                        <a:t>-</a:t>
                      </a:r>
                      <a:endParaRPr lang="en-US" dirty="0">
                        <a:solidFill>
                          <a:schemeClr val="tx1"/>
                        </a:solidFill>
                      </a:endParaRPr>
                    </a:p>
                  </a:txBody>
                  <a:tcPr/>
                </a:tc>
                <a:tc>
                  <a:txBody>
                    <a:bodyPr/>
                    <a:lstStyle/>
                    <a:p>
                      <a:r>
                        <a:rPr lang="en-US" dirty="0" smtClean="0"/>
                        <a:t>unary minus negates</a:t>
                      </a:r>
                      <a:r>
                        <a:rPr lang="en-US" baseline="0" dirty="0" smtClean="0"/>
                        <a:t> the value of operand</a:t>
                      </a:r>
                      <a:endParaRPr lang="en-US" dirty="0">
                        <a:solidFill>
                          <a:schemeClr val="tx1"/>
                        </a:solidFill>
                      </a:endParaRPr>
                    </a:p>
                  </a:txBody>
                  <a:tcPr/>
                </a:tc>
                <a:tc>
                  <a:txBody>
                    <a:bodyPr/>
                    <a:lstStyle/>
                    <a:p>
                      <a:r>
                        <a:rPr lang="en-US" dirty="0" smtClean="0"/>
                        <a:t>-count; 	value</a:t>
                      </a:r>
                      <a:r>
                        <a:rPr lang="en-US" baseline="0" dirty="0" smtClean="0"/>
                        <a:t> is -1</a:t>
                      </a:r>
                      <a:endParaRPr lang="en-US" dirty="0">
                        <a:solidFill>
                          <a:schemeClr val="tx1"/>
                        </a:solidFill>
                      </a:endParaRPr>
                    </a:p>
                  </a:txBody>
                  <a:tcPr/>
                </a:tc>
              </a:tr>
              <a:tr h="370840">
                <a:tc>
                  <a:txBody>
                    <a:bodyPr/>
                    <a:lstStyle/>
                    <a:p>
                      <a:r>
                        <a:rPr lang="en-US" dirty="0" smtClean="0"/>
                        <a:t>++</a:t>
                      </a:r>
                      <a:endParaRPr lang="en-US" dirty="0">
                        <a:solidFill>
                          <a:schemeClr val="tx1"/>
                        </a:solidFill>
                      </a:endParaRPr>
                    </a:p>
                  </a:txBody>
                  <a:tcPr/>
                </a:tc>
                <a:tc>
                  <a:txBody>
                    <a:bodyPr/>
                    <a:lstStyle/>
                    <a:p>
                      <a:r>
                        <a:rPr lang="en-US" dirty="0" smtClean="0"/>
                        <a:t>Increment operator is used</a:t>
                      </a:r>
                      <a:r>
                        <a:rPr lang="en-US" baseline="0" dirty="0" smtClean="0"/>
                        <a:t> to increase the operand value by 1</a:t>
                      </a:r>
                      <a:endParaRPr lang="en-US" dirty="0">
                        <a:solidFill>
                          <a:schemeClr val="tx1"/>
                        </a:solidFill>
                      </a:endParaRPr>
                    </a:p>
                  </a:txBody>
                  <a:tcPr/>
                </a:tc>
                <a:tc>
                  <a:txBody>
                    <a:bodyPr/>
                    <a:lstStyle/>
                    <a:p>
                      <a:r>
                        <a:rPr lang="en-US" dirty="0" smtClean="0"/>
                        <a:t>++count; 	value is 2</a:t>
                      </a:r>
                    </a:p>
                    <a:p>
                      <a:r>
                        <a:rPr lang="en-US" dirty="0" smtClean="0"/>
                        <a:t>count++; 	value is 2</a:t>
                      </a:r>
                      <a:endParaRPr lang="en-US" dirty="0">
                        <a:solidFill>
                          <a:schemeClr val="tx1"/>
                        </a:solidFill>
                      </a:endParaRPr>
                    </a:p>
                  </a:txBody>
                  <a:tcPr/>
                </a:tc>
              </a:tr>
              <a:tr h="370840">
                <a:tc>
                  <a:txBody>
                    <a:bodyPr/>
                    <a:lstStyle/>
                    <a:p>
                      <a:r>
                        <a:rPr lang="en-US" dirty="0" smtClean="0"/>
                        <a:t>--</a:t>
                      </a:r>
                      <a:endParaRPr lang="en-US" dirty="0">
                        <a:solidFill>
                          <a:schemeClr val="tx1"/>
                        </a:solidFill>
                      </a:endParaRPr>
                    </a:p>
                  </a:txBody>
                  <a:tcPr/>
                </a:tc>
                <a:tc>
                  <a:txBody>
                    <a:bodyPr/>
                    <a:lstStyle/>
                    <a:p>
                      <a:r>
                        <a:rPr lang="en-US" dirty="0" smtClean="0"/>
                        <a:t>Decrement operator is used to decrease</a:t>
                      </a:r>
                      <a:r>
                        <a:rPr lang="en-US" baseline="0" dirty="0" smtClean="0"/>
                        <a:t> </a:t>
                      </a:r>
                      <a:r>
                        <a:rPr lang="en-US" dirty="0" smtClean="0"/>
                        <a:t>the operand value by 1</a:t>
                      </a:r>
                      <a:endParaRPr lang="en-US" dirty="0">
                        <a:solidFill>
                          <a:schemeClr val="tx1"/>
                        </a:solidFill>
                      </a:endParaRPr>
                    </a:p>
                  </a:txBody>
                  <a:tcPr/>
                </a:tc>
                <a:tc>
                  <a:txBody>
                    <a:bodyPr/>
                    <a:lstStyle/>
                    <a:p>
                      <a:r>
                        <a:rPr lang="en-US" dirty="0" smtClean="0"/>
                        <a:t>--count; 	value is 1 </a:t>
                      </a:r>
                    </a:p>
                    <a:p>
                      <a:r>
                        <a:rPr lang="en-US" dirty="0" smtClean="0"/>
                        <a:t>count--; 	value</a:t>
                      </a:r>
                      <a:r>
                        <a:rPr lang="en-US" baseline="0" dirty="0" smtClean="0"/>
                        <a:t> is 1</a:t>
                      </a:r>
                      <a:endParaRPr lang="en-US" dirty="0">
                        <a:solidFill>
                          <a:schemeClr val="tx1"/>
                        </a:solidFill>
                      </a:endParaRPr>
                    </a:p>
                  </a:txBody>
                  <a:tcPr/>
                </a:tc>
              </a:tr>
            </a:tbl>
          </a:graphicData>
        </a:graphic>
      </p:graphicFrame>
      <p:grpSp>
        <p:nvGrpSpPr>
          <p:cNvPr id="10" name="Group 9"/>
          <p:cNvGrpSpPr/>
          <p:nvPr/>
        </p:nvGrpSpPr>
        <p:grpSpPr>
          <a:xfrm>
            <a:off x="665205" y="4800600"/>
            <a:ext cx="7813591" cy="1524000"/>
            <a:chOff x="374815" y="4953000"/>
            <a:chExt cx="8007185" cy="1524000"/>
          </a:xfrm>
        </p:grpSpPr>
        <p:sp>
          <p:nvSpPr>
            <p:cNvPr id="6" name="Rounded Rectangle 5"/>
            <p:cNvSpPr/>
            <p:nvPr/>
          </p:nvSpPr>
          <p:spPr>
            <a:xfrm>
              <a:off x="762000" y="5181600"/>
              <a:ext cx="7620000" cy="1295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TextBox 6"/>
            <p:cNvSpPr txBox="1"/>
            <p:nvPr/>
          </p:nvSpPr>
          <p:spPr>
            <a:xfrm>
              <a:off x="838199" y="5181600"/>
              <a:ext cx="7465713" cy="1200329"/>
            </a:xfrm>
            <a:prstGeom prst="rect">
              <a:avLst/>
            </a:prstGeom>
            <a:noFill/>
          </p:spPr>
          <p:txBody>
            <a:bodyPr wrap="square" rtlCol="0">
              <a:spAutoFit/>
            </a:bodyPr>
            <a:lstStyle/>
            <a:p>
              <a:pPr algn="just"/>
              <a:r>
                <a:rPr lang="en-US" dirty="0" smtClean="0"/>
                <a:t>++count	increments count by 1 and then uses its value as the value of the expression. This is known a </a:t>
              </a:r>
              <a:r>
                <a:rPr lang="en-US" b="1" dirty="0" smtClean="0"/>
                <a:t>prefix operator</a:t>
              </a:r>
              <a:r>
                <a:rPr lang="en-US" dirty="0" smtClean="0"/>
                <a:t>.</a:t>
              </a:r>
            </a:p>
            <a:p>
              <a:pPr algn="just"/>
              <a:r>
                <a:rPr lang="en-US" dirty="0" smtClean="0"/>
                <a:t>count++ 	uses count as the value of the expression and then increments count by 1. This is known as </a:t>
              </a:r>
              <a:r>
                <a:rPr lang="en-US" b="1" dirty="0" smtClean="0"/>
                <a:t>postfix operator</a:t>
              </a:r>
              <a:r>
                <a:rPr lang="en-US" dirty="0" smtClean="0"/>
                <a:t>. </a:t>
              </a:r>
            </a:p>
          </p:txBody>
        </p:sp>
        <p:sp>
          <p:nvSpPr>
            <p:cNvPr id="8" name="Litebulb"/>
            <p:cNvSpPr>
              <a:spLocks noEditPoints="1" noChangeArrowheads="1"/>
            </p:cNvSpPr>
            <p:nvPr/>
          </p:nvSpPr>
          <p:spPr bwMode="auto">
            <a:xfrm>
              <a:off x="374815" y="4953000"/>
              <a:ext cx="615785" cy="564767"/>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581400" y="3886200"/>
            <a:ext cx="4191000" cy="1066800"/>
            <a:chOff x="3505200" y="3886200"/>
            <a:chExt cx="4191000" cy="1066800"/>
          </a:xfrm>
        </p:grpSpPr>
        <p:sp>
          <p:nvSpPr>
            <p:cNvPr id="4" name="Oval 3"/>
            <p:cNvSpPr/>
            <p:nvPr/>
          </p:nvSpPr>
          <p:spPr>
            <a:xfrm>
              <a:off x="3505200" y="4495800"/>
              <a:ext cx="762000" cy="4572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Arrow Connector 5"/>
            <p:cNvCxnSpPr>
              <a:stCxn id="4" idx="6"/>
            </p:cNvCxnSpPr>
            <p:nvPr/>
          </p:nvCxnSpPr>
          <p:spPr>
            <a:xfrm flipV="1">
              <a:off x="4267200" y="4343400"/>
              <a:ext cx="12192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86400" y="3886200"/>
              <a:ext cx="2209800" cy="923330"/>
            </a:xfrm>
            <a:prstGeom prst="rect">
              <a:avLst/>
            </a:prstGeom>
            <a:noFill/>
          </p:spPr>
          <p:txBody>
            <a:bodyPr wrap="square" rtlCol="0">
              <a:spAutoFit/>
            </a:bodyPr>
            <a:lstStyle/>
            <a:p>
              <a:r>
                <a:rPr lang="en-US" dirty="0" smtClean="0"/>
                <a:t>Unary Minus indicates that value is negative.</a:t>
              </a:r>
              <a:endParaRPr lang="en-US" dirty="0"/>
            </a:p>
          </p:txBody>
        </p:sp>
      </p:grpSp>
      <p:sp>
        <p:nvSpPr>
          <p:cNvPr id="2" name="Title 1"/>
          <p:cNvSpPr>
            <a:spLocks noGrp="1"/>
          </p:cNvSpPr>
          <p:nvPr>
            <p:ph type="title"/>
          </p:nvPr>
        </p:nvSpPr>
        <p:spPr/>
        <p:txBody>
          <a:bodyPr/>
          <a:lstStyle/>
          <a:p>
            <a:r>
              <a:rPr lang="en-US" dirty="0" smtClean="0"/>
              <a:t>Unary Operators</a:t>
            </a:r>
            <a:endParaRPr lang="en-US" dirty="0"/>
          </a:p>
        </p:txBody>
      </p:sp>
      <p:sp>
        <p:nvSpPr>
          <p:cNvPr id="3" name="Content Placeholder 2"/>
          <p:cNvSpPr>
            <a:spLocks noGrp="1"/>
          </p:cNvSpPr>
          <p:nvPr>
            <p:ph idx="1"/>
          </p:nvPr>
        </p:nvSpPr>
        <p:spPr/>
        <p:txBody>
          <a:bodyPr>
            <a:normAutofit/>
          </a:bodyPr>
          <a:lstStyle/>
          <a:p>
            <a:pPr>
              <a:buNone/>
            </a:pPr>
            <a:r>
              <a:rPr lang="en-US" sz="2400" dirty="0" smtClean="0"/>
              <a:t>Q: In an exam there was 10 question each carry 1 mark for right answer and 0.50 marks were deducted for wrong answer. A student attempted 6 questions and out of that 5 questions were wrong. So what is the score of the student out of 10?</a:t>
            </a:r>
          </a:p>
          <a:p>
            <a:pPr>
              <a:buNone/>
            </a:pPr>
            <a:r>
              <a:rPr lang="en-US" sz="2400" dirty="0" smtClean="0"/>
              <a:t>Sol: No. of questions attempted = 6</a:t>
            </a:r>
          </a:p>
          <a:p>
            <a:pPr>
              <a:buNone/>
            </a:pPr>
            <a:r>
              <a:rPr lang="en-US" sz="2400" dirty="0" smtClean="0"/>
              <a:t>	Marks deducted = 5 * 0.50 = 2.5</a:t>
            </a:r>
          </a:p>
          <a:p>
            <a:pPr>
              <a:buNone/>
            </a:pPr>
            <a:r>
              <a:rPr lang="en-US" sz="2400" dirty="0" smtClean="0"/>
              <a:t>	Marks for right answer = 1</a:t>
            </a:r>
          </a:p>
          <a:p>
            <a:pPr>
              <a:buNone/>
            </a:pPr>
            <a:r>
              <a:rPr lang="en-US" sz="2400" dirty="0" smtClean="0"/>
              <a:t>     Total marks = 1 – 2.5 = </a:t>
            </a:r>
            <a:r>
              <a:rPr lang="en-US" sz="2400" dirty="0" smtClean="0">
                <a:solidFill>
                  <a:srgbClr val="660066"/>
                </a:solidFill>
              </a:rPr>
              <a:t>-</a:t>
            </a:r>
            <a:r>
              <a:rPr lang="en-US" sz="2400" dirty="0" smtClean="0"/>
              <a:t>1.5</a:t>
            </a:r>
            <a:endParaRPr lang="en-US" sz="24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WI" val="180"/>
  <p:tag name="CVB" val="180"/>
  <p:tag name="BSN" val="180"/>
  <p:tag name="SVT" val="FALSE"/>
  <p:tag name="NBP" val="1"/>
  <p:tag name="SPT" val="FALSE"/>
  <p:tag name="CII" val="180"/>
</p:tagLst>
</file>

<file path=ppt/theme/theme1.xml><?xml version="1.0" encoding="utf-8"?>
<a:theme xmlns:a="http://schemas.openxmlformats.org/drawingml/2006/main" name="Lpu theme final with copyright">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aman_theme1</Template>
  <TotalTime>2258</TotalTime>
  <Words>1796</Words>
  <Application>Microsoft Office PowerPoint</Application>
  <PresentationFormat>On-screen Show (4:3)</PresentationFormat>
  <Paragraphs>477</Paragraphs>
  <Slides>30</Slides>
  <Notes>4</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Lpu theme final with copyright</vt:lpstr>
      <vt:lpstr>CSE101-Lec#5-6</vt:lpstr>
      <vt:lpstr>Slide 2</vt:lpstr>
      <vt:lpstr>Operators</vt:lpstr>
      <vt:lpstr>Types of Operators</vt:lpstr>
      <vt:lpstr>Description of Operators</vt:lpstr>
      <vt:lpstr>Arithmetic Operators </vt:lpstr>
      <vt:lpstr>Arithmetic Operators</vt:lpstr>
      <vt:lpstr>Slide 8</vt:lpstr>
      <vt:lpstr>Unary Operators</vt:lpstr>
      <vt:lpstr>Unary Operators</vt:lpstr>
      <vt:lpstr>Slide 11</vt:lpstr>
      <vt:lpstr>Relational Operator</vt:lpstr>
      <vt:lpstr>Slide 13</vt:lpstr>
      <vt:lpstr>Logical Operator</vt:lpstr>
      <vt:lpstr>Slide 15</vt:lpstr>
      <vt:lpstr>Assignment Operator</vt:lpstr>
      <vt:lpstr>Slide 17</vt:lpstr>
      <vt:lpstr>Conditional Operator</vt:lpstr>
      <vt:lpstr>Slide 19</vt:lpstr>
      <vt:lpstr>Slide 20</vt:lpstr>
      <vt:lpstr>Slide 21</vt:lpstr>
      <vt:lpstr>Precedence of Operators</vt:lpstr>
      <vt:lpstr>Associativity of Operators</vt:lpstr>
      <vt:lpstr>Slide 24</vt:lpstr>
      <vt:lpstr> Standard Library</vt:lpstr>
      <vt:lpstr>C Standard Library</vt:lpstr>
      <vt:lpstr>C Standard Library</vt:lpstr>
      <vt:lpstr>C standard Library Functions</vt:lpstr>
      <vt:lpstr>C standard Library Functions</vt:lpstr>
      <vt:lpstr>Next Class: Control Structures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Lec#5</dc:title>
  <dc:creator>Aman</dc:creator>
  <cp:lastModifiedBy>Aman</cp:lastModifiedBy>
  <cp:revision>56</cp:revision>
  <dcterms:created xsi:type="dcterms:W3CDTF">2014-05-05T10:17:14Z</dcterms:created>
  <dcterms:modified xsi:type="dcterms:W3CDTF">2014-08-08T18:11:37Z</dcterms:modified>
</cp:coreProperties>
</file>